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3" r:id="rId3"/>
    <p:sldId id="285" r:id="rId4"/>
    <p:sldId id="284" r:id="rId5"/>
    <p:sldId id="275" r:id="rId6"/>
    <p:sldId id="277" r:id="rId7"/>
    <p:sldId id="286" r:id="rId8"/>
    <p:sldId id="278" r:id="rId9"/>
    <p:sldId id="279" r:id="rId10"/>
    <p:sldId id="280" r:id="rId11"/>
    <p:sldId id="281" r:id="rId12"/>
    <p:sldId id="282" r:id="rId13"/>
    <p:sldId id="283" r:id="rId14"/>
    <p:sldId id="287" r:id="rId15"/>
  </p:sldIdLst>
  <p:sldSz cx="9144000" cy="6858000" type="screen4x3"/>
  <p:notesSz cx="6858000" cy="9199563"/>
  <p:kinsoku lang="ko-KR" invalStChars="????ｷ????????????樗????&gt;ｻ???ｰ・??????????????????????????!%),.:;?]}????????????????" invalEndChars="蒼????&lt;ｫ?????$([\{??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66" d="100"/>
          <a:sy n="66" d="100"/>
        </p:scale>
        <p:origin x="-2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1"/>
  <c:style val="4"/>
  <c:chart>
    <c:autoTitleDeleted val="1"/>
    <c:plotArea>
      <c:layout>
        <c:manualLayout>
          <c:layoutTarget val="inner"/>
          <c:xMode val="edge"/>
          <c:yMode val="edge"/>
          <c:x val="0.16920603674540727"/>
          <c:y val="7.5057961504812004E-2"/>
          <c:w val="0.74417585301837486"/>
          <c:h val="0.79605679498395943"/>
        </c:manualLayout>
      </c:layout>
      <c:barChart>
        <c:barDir val="col"/>
        <c:grouping val="clustered"/>
        <c:varyColors val="1"/>
        <c:ser>
          <c:idx val="0"/>
          <c:order val="0"/>
          <c:invertIfNegative val="1"/>
          <c:val>
            <c:numRef>
              <c:f>Sheet1!$B$23:$B$27</c:f>
              <c:numCache>
                <c:formatCode>General</c:formatCode>
                <c:ptCount val="5"/>
                <c:pt idx="0">
                  <c:v>0.5</c:v>
                </c:pt>
                <c:pt idx="1">
                  <c:v>0</c:v>
                </c:pt>
                <c:pt idx="2">
                  <c:v>0.25</c:v>
                </c:pt>
                <c:pt idx="3">
                  <c:v>0</c:v>
                </c:pt>
                <c:pt idx="4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188288"/>
        <c:axId val="178189824"/>
      </c:barChart>
      <c:catAx>
        <c:axId val="178188288"/>
        <c:scaling>
          <c:orientation val="minMax"/>
        </c:scaling>
        <c:delete val="1"/>
        <c:axPos val="b"/>
        <c:majorTickMark val="cross"/>
        <c:minorTickMark val="cross"/>
        <c:tickLblPos val="nextTo"/>
        <c:crossAx val="178189824"/>
        <c:crosses val="autoZero"/>
        <c:auto val="1"/>
        <c:lblAlgn val="ctr"/>
        <c:lblOffset val="100"/>
        <c:noMultiLvlLbl val="1"/>
      </c:catAx>
      <c:valAx>
        <c:axId val="178189824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cross"/>
        <c:tickLblPos val="nextTo"/>
        <c:crossAx val="178188288"/>
        <c:crosses val="autoZero"/>
        <c:crossBetween val="between"/>
      </c:valAx>
    </c:plotArea>
    <c:plotVisOnly val="1"/>
    <c:dispBlanksAs val="zero"/>
    <c:showDLblsOverMax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1"/>
  <c:style val="4"/>
  <c:chart>
    <c:autoTitleDeleted val="1"/>
    <c:plotArea>
      <c:layout>
        <c:manualLayout>
          <c:layoutTarget val="inner"/>
          <c:xMode val="edge"/>
          <c:yMode val="edge"/>
          <c:x val="0.10948381452318462"/>
          <c:y val="7.505796150481199E-2"/>
          <c:w val="0.85718285214348366"/>
          <c:h val="0.79605679498395943"/>
        </c:manualLayout>
      </c:layout>
      <c:barChart>
        <c:barDir val="col"/>
        <c:grouping val="clustered"/>
        <c:varyColors val="1"/>
        <c:ser>
          <c:idx val="0"/>
          <c:order val="0"/>
          <c:invertIfNegative val="1"/>
          <c:val>
            <c:numRef>
              <c:f>Sheet1!$B$1:$B$6</c:f>
              <c:numCache>
                <c:formatCode>0.00_);[Red]\(0.00\)</c:formatCode>
                <c:ptCount val="6"/>
                <c:pt idx="0">
                  <c:v>0</c:v>
                </c:pt>
                <c:pt idx="1">
                  <c:v>0.16666666666666666</c:v>
                </c:pt>
                <c:pt idx="2">
                  <c:v>0.33333333333333331</c:v>
                </c:pt>
                <c:pt idx="3">
                  <c:v>0.33333333333333331</c:v>
                </c:pt>
                <c:pt idx="4">
                  <c:v>0.16666666666666666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022144"/>
        <c:axId val="118023680"/>
      </c:barChart>
      <c:catAx>
        <c:axId val="118022144"/>
        <c:scaling>
          <c:orientation val="minMax"/>
        </c:scaling>
        <c:delete val="1"/>
        <c:axPos val="b"/>
        <c:majorTickMark val="cross"/>
        <c:minorTickMark val="cross"/>
        <c:tickLblPos val="nextTo"/>
        <c:crossAx val="118023680"/>
        <c:crosses val="autoZero"/>
        <c:auto val="1"/>
        <c:lblAlgn val="ctr"/>
        <c:lblOffset val="100"/>
        <c:noMultiLvlLbl val="1"/>
      </c:catAx>
      <c:valAx>
        <c:axId val="118023680"/>
        <c:scaling>
          <c:orientation val="minMax"/>
        </c:scaling>
        <c:delete val="1"/>
        <c:axPos val="l"/>
        <c:majorGridlines/>
        <c:numFmt formatCode="0.00_);[Red]\(0.00\)" sourceLinked="1"/>
        <c:majorTickMark val="cross"/>
        <c:minorTickMark val="cross"/>
        <c:tickLblPos val="nextTo"/>
        <c:crossAx val="118022144"/>
        <c:crosses val="autoZero"/>
        <c:crossBetween val="between"/>
      </c:valAx>
    </c:plotArea>
    <c:plotVisOnly val="1"/>
    <c:dispBlanksAs val="zero"/>
    <c:showDLblsOverMax val="1"/>
  </c:chart>
  <c:externalData r:id="rId1">
    <c:autoUpdate val="1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445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notes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96913"/>
            <a:ext cx="4584700" cy="3435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2704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표본비율은 표본평균의 특수한 경우이다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즉</a:t>
            </a:r>
            <a:r>
              <a:rPr lang="en-US" altLang="ko-KR" dirty="0" smtClean="0">
                <a:ea typeface="굴림" pitchFamily="50" charset="-127"/>
              </a:rPr>
              <a:t>, </a:t>
            </a:r>
            <a:r>
              <a:rPr lang="ko-KR" altLang="en-US" dirty="0" smtClean="0">
                <a:ea typeface="굴림" pitchFamily="50" charset="-127"/>
              </a:rPr>
              <a:t>표본의 값이 </a:t>
            </a:r>
            <a:r>
              <a:rPr lang="en-US" altLang="ko-KR" dirty="0" smtClean="0">
                <a:ea typeface="굴림" pitchFamily="50" charset="-127"/>
              </a:rPr>
              <a:t>0</a:t>
            </a:r>
            <a:r>
              <a:rPr lang="ko-KR" altLang="en-US" dirty="0" smtClean="0">
                <a:ea typeface="굴림" pitchFamily="50" charset="-127"/>
              </a:rPr>
              <a:t>과 </a:t>
            </a:r>
            <a:r>
              <a:rPr lang="en-US" altLang="ko-KR" dirty="0" smtClean="0">
                <a:ea typeface="굴림" pitchFamily="50" charset="-127"/>
              </a:rPr>
              <a:t>1</a:t>
            </a:r>
            <a:r>
              <a:rPr lang="ko-KR" altLang="en-US" dirty="0" smtClean="0">
                <a:ea typeface="굴림" pitchFamily="50" charset="-127"/>
              </a:rPr>
              <a:t>로 이루어진 경우이다</a:t>
            </a:r>
            <a:r>
              <a:rPr lang="en-US" altLang="ko-KR" dirty="0" smtClean="0">
                <a:ea typeface="굴림" pitchFamily="50" charset="-127"/>
              </a:rPr>
              <a:t>. </a:t>
            </a:r>
            <a:r>
              <a:rPr lang="ko-KR" altLang="en-US" dirty="0" smtClean="0">
                <a:ea typeface="굴림" pitchFamily="50" charset="-127"/>
              </a:rPr>
              <a:t>이 경우에는 중심극한정리를 사용하여</a:t>
            </a:r>
            <a:r>
              <a:rPr lang="ko-KR" altLang="en-US" baseline="0" dirty="0" smtClean="0">
                <a:ea typeface="굴림" pitchFamily="50" charset="-127"/>
              </a:rPr>
              <a:t> 표본비율의 분포를 정규분포로 간주해도 되지만</a:t>
            </a:r>
            <a:r>
              <a:rPr lang="en-US" altLang="ko-KR" baseline="0" dirty="0" smtClean="0">
                <a:ea typeface="굴림" pitchFamily="50" charset="-127"/>
              </a:rPr>
              <a:t>, </a:t>
            </a:r>
            <a:r>
              <a:rPr lang="ko-KR" altLang="en-US" baseline="0" dirty="0" smtClean="0">
                <a:ea typeface="굴림" pitchFamily="50" charset="-127"/>
              </a:rPr>
              <a:t>이항분포를 이용하는 것이 편하다</a:t>
            </a:r>
            <a:r>
              <a:rPr lang="en-US" altLang="ko-KR" baseline="0" dirty="0" smtClean="0">
                <a:ea typeface="굴림" pitchFamily="50" charset="-127"/>
              </a:rPr>
              <a:t>. </a:t>
            </a:r>
            <a:r>
              <a:rPr lang="ko-KR" altLang="en-US" baseline="0" dirty="0" smtClean="0">
                <a:ea typeface="굴림" pitchFamily="50" charset="-127"/>
              </a:rPr>
              <a:t>즉 </a:t>
            </a:r>
            <a:r>
              <a:rPr lang="ko-KR" altLang="en-US" baseline="0" dirty="0" err="1" smtClean="0">
                <a:ea typeface="굴림" pitchFamily="50" charset="-127"/>
              </a:rPr>
              <a:t>모수가</a:t>
            </a:r>
            <a:r>
              <a:rPr lang="ko-KR" altLang="en-US" baseline="0" dirty="0" smtClean="0">
                <a:ea typeface="굴림" pitchFamily="50" charset="-127"/>
              </a:rPr>
              <a:t> 한 개</a:t>
            </a:r>
            <a:r>
              <a:rPr lang="en-US" altLang="ko-KR" baseline="0" dirty="0" smtClean="0">
                <a:ea typeface="굴림" pitchFamily="50" charset="-127"/>
              </a:rPr>
              <a:t>(</a:t>
            </a:r>
            <a:r>
              <a:rPr lang="ko-KR" altLang="en-US" baseline="0" dirty="0" err="1" smtClean="0">
                <a:ea typeface="굴림" pitchFamily="50" charset="-127"/>
              </a:rPr>
              <a:t>모비율</a:t>
            </a:r>
            <a:r>
              <a:rPr lang="en-US" altLang="ko-KR" baseline="0" dirty="0" smtClean="0">
                <a:ea typeface="굴림" pitchFamily="50" charset="-127"/>
              </a:rPr>
              <a:t>)</a:t>
            </a:r>
            <a:r>
              <a:rPr lang="ko-KR" altLang="en-US" baseline="0" dirty="0" smtClean="0">
                <a:ea typeface="굴림" pitchFamily="50" charset="-127"/>
              </a:rPr>
              <a:t>인 분포를 사용하는 것이 오차</a:t>
            </a:r>
            <a:r>
              <a:rPr lang="en-US" altLang="ko-KR" baseline="0" dirty="0" smtClean="0">
                <a:ea typeface="굴림" pitchFamily="50" charset="-127"/>
              </a:rPr>
              <a:t>(?)</a:t>
            </a:r>
            <a:r>
              <a:rPr lang="ko-KR" altLang="en-US" baseline="0" dirty="0" smtClean="0">
                <a:ea typeface="굴림" pitchFamily="50" charset="-127"/>
              </a:rPr>
              <a:t>를 줄일 수 있기 때문이다</a:t>
            </a:r>
            <a:r>
              <a:rPr lang="en-US" altLang="ko-KR" baseline="0" smtClean="0">
                <a:ea typeface="굴림" pitchFamily="50" charset="-127"/>
              </a:rPr>
              <a:t>.</a:t>
            </a:r>
            <a:endParaRPr lang="ko-KR" altLang="en-US" dirty="0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96913"/>
            <a:ext cx="4581525" cy="343535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10/14/2015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10/14/2015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5257800" y="6597650"/>
            <a:ext cx="3886200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10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Copyright © 2006 Brooks/Cole, a division of Thomson Learning, Inc.</a:t>
            </a:r>
            <a:r>
              <a:rPr lang="en-US" altLang="ko-KR" sz="11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endParaRPr lang="en-US" altLang="ko-KR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153400" cy="4800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mtClean="0">
                <a:ea typeface="굴림" pitchFamily="50" charset="-127"/>
              </a:rPr>
              <a:t>주어진 모집단에서 추출한 표본의 표집분포</a:t>
            </a:r>
            <a:r>
              <a:rPr lang="en-US" altLang="ko-KR" smtClean="0">
                <a:ea typeface="굴림" pitchFamily="50" charset="-127"/>
              </a:rPr>
              <a:t>(sampling distribution)</a:t>
            </a:r>
            <a:r>
              <a:rPr lang="ko-KR" altLang="en-US" smtClean="0">
                <a:ea typeface="굴림" pitchFamily="50" charset="-127"/>
              </a:rPr>
              <a:t>를 이해하고 그 분포를 정한다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mtClean="0">
                <a:ea typeface="굴림" pitchFamily="50" charset="-127"/>
              </a:rPr>
              <a:t>표본평균</a:t>
            </a:r>
          </a:p>
          <a:p>
            <a:pPr lvl="1">
              <a:lnSpc>
                <a:spcPct val="90000"/>
              </a:lnSpc>
            </a:pPr>
            <a:r>
              <a:rPr lang="ko-KR" altLang="en-US" smtClean="0">
                <a:ea typeface="굴림" pitchFamily="50" charset="-127"/>
              </a:rPr>
              <a:t>표본비율</a:t>
            </a:r>
          </a:p>
          <a:p>
            <a:pPr>
              <a:lnSpc>
                <a:spcPct val="90000"/>
              </a:lnSpc>
            </a:pPr>
            <a:r>
              <a:rPr lang="ko-KR" altLang="en-US" smtClean="0">
                <a:ea typeface="굴림" pitchFamily="50" charset="-127"/>
              </a:rPr>
              <a:t>중심극한이론</a:t>
            </a:r>
            <a:r>
              <a:rPr lang="en-US" altLang="ko-KR" smtClean="0">
                <a:ea typeface="굴림" pitchFamily="50" charset="-127"/>
              </a:rPr>
              <a:t>(Central Limit Theorem )</a:t>
            </a:r>
            <a:r>
              <a:rPr lang="ko-KR" altLang="en-US" smtClean="0">
                <a:ea typeface="굴림" pitchFamily="50" charset="-127"/>
              </a:rPr>
              <a:t>을 이해한다</a:t>
            </a:r>
            <a:r>
              <a:rPr lang="en-US" altLang="ko-KR" smtClean="0">
                <a:ea typeface="굴림" pitchFamily="50" charset="-127"/>
              </a:rPr>
              <a:t>.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ko-KR" smtClean="0">
                <a:ea typeface="굴림" pitchFamily="50" charset="-127"/>
              </a:rPr>
              <a:t>Chapter 8 - Learning Objectives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686800" cy="567848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800" smtClean="0">
                <a:ea typeface="굴림" pitchFamily="50" charset="-127"/>
              </a:rPr>
              <a:t>정규분포를 표준정규분포로 바꾸기 위해서 </a:t>
            </a:r>
            <a:r>
              <a:rPr lang="en-US" altLang="ko-KR" sz="2800" smtClean="0">
                <a:ea typeface="굴림" pitchFamily="50" charset="-127"/>
              </a:rPr>
              <a:t>z-</a:t>
            </a:r>
            <a:r>
              <a:rPr lang="ko-KR" altLang="en-US" sz="2800" smtClean="0">
                <a:ea typeface="굴림" pitchFamily="50" charset="-127"/>
              </a:rPr>
              <a:t>점수로 변환하였듯이 정규분포인 표집분포도 표준정규분포로 변환할 수 있다</a:t>
            </a:r>
            <a:r>
              <a:rPr lang="en-US" altLang="ko-KR" sz="2800" smtClean="0">
                <a:ea typeface="굴림" pitchFamily="50" charset="-127"/>
              </a:rPr>
              <a:t>. z -</a:t>
            </a:r>
            <a:r>
              <a:rPr lang="ko-KR" altLang="en-US" sz="2800" smtClean="0">
                <a:ea typeface="굴림" pitchFamily="50" charset="-127"/>
              </a:rPr>
              <a:t>점수를 구하는 식은 앞에서와 같다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  <a:p>
            <a:pPr>
              <a:lnSpc>
                <a:spcPct val="80000"/>
              </a:lnSpc>
            </a:pPr>
            <a:endParaRPr lang="ko-KR" altLang="en-US" sz="2800" smtClean="0"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endParaRPr lang="ko-KR" altLang="en-US" sz="2800" smtClean="0"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800" smtClean="0">
                <a:ea typeface="굴림" pitchFamily="50" charset="-127"/>
              </a:rPr>
              <a:t>36</a:t>
            </a:r>
            <a:r>
              <a:rPr lang="ko-KR" altLang="en-US" sz="2800" smtClean="0">
                <a:ea typeface="굴림" pitchFamily="50" charset="-127"/>
              </a:rPr>
              <a:t>대를 표본으로 추출할 때</a:t>
            </a:r>
            <a:r>
              <a:rPr lang="en-US" altLang="ko-KR" sz="2800" smtClean="0">
                <a:ea typeface="굴림" pitchFamily="50" charset="-127"/>
              </a:rPr>
              <a:t>, </a:t>
            </a:r>
            <a:r>
              <a:rPr lang="ko-KR" altLang="en-US" sz="2800" smtClean="0">
                <a:ea typeface="굴림" pitchFamily="50" charset="-127"/>
              </a:rPr>
              <a:t>비행기의 평균 비행시간이 </a:t>
            </a:r>
            <a:r>
              <a:rPr lang="en-US" altLang="ko-KR" sz="2800" smtClean="0">
                <a:ea typeface="굴림" pitchFamily="50" charset="-127"/>
              </a:rPr>
              <a:t>138.0</a:t>
            </a:r>
            <a:r>
              <a:rPr lang="ko-KR" altLang="en-US" sz="2800" smtClean="0">
                <a:ea typeface="굴림" pitchFamily="50" charset="-127"/>
              </a:rPr>
              <a:t>시간 이상 될 확률은</a:t>
            </a:r>
            <a:r>
              <a:rPr lang="en-US" altLang="ko-KR" sz="2800" smtClean="0">
                <a:ea typeface="굴림" pitchFamily="50" charset="-127"/>
              </a:rPr>
              <a:t>?</a:t>
            </a:r>
            <a:endParaRPr lang="ko-KR" altLang="en-US" sz="2800" smtClean="0">
              <a:ea typeface="굴림" pitchFamily="50" charset="-127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153400" cy="762000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평균의 표집분포</a:t>
            </a: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61" name="Rectangle 1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6146" name="Object 17"/>
          <p:cNvGraphicFramePr>
            <a:graphicFrameLocks noChangeAspect="1"/>
          </p:cNvGraphicFramePr>
          <p:nvPr/>
        </p:nvGraphicFramePr>
        <p:xfrm>
          <a:off x="3924300" y="2133600"/>
          <a:ext cx="1362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1358900" imgH="914400" progId="Equation.3">
                  <p:embed/>
                </p:oleObj>
              </mc:Choice>
              <mc:Fallback>
                <p:oleObj name="Equation" r:id="rId4" imgW="1358900" imgH="914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133600"/>
                        <a:ext cx="13620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6147" name="Object 19"/>
          <p:cNvGraphicFramePr>
            <a:graphicFrameLocks noChangeAspect="1"/>
          </p:cNvGraphicFramePr>
          <p:nvPr/>
        </p:nvGraphicFramePr>
        <p:xfrm>
          <a:off x="1042988" y="5084763"/>
          <a:ext cx="73453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7543800" imgH="863600" progId="Equation.3">
                  <p:embed/>
                </p:oleObj>
              </mc:Choice>
              <mc:Fallback>
                <p:oleObj name="Equation" r:id="rId6" imgW="7543800" imgH="863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734536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Rectangle 2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6148" name="Object 21"/>
          <p:cNvGraphicFramePr>
            <a:graphicFrameLocks noChangeAspect="1"/>
          </p:cNvGraphicFramePr>
          <p:nvPr/>
        </p:nvGraphicFramePr>
        <p:xfrm>
          <a:off x="2484438" y="4149725"/>
          <a:ext cx="42481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8" imgW="5372100" imgH="914400" progId="Equation.3">
                  <p:embed/>
                </p:oleObj>
              </mc:Choice>
              <mc:Fallback>
                <p:oleObj name="Equation" r:id="rId8" imgW="5372100" imgH="914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49725"/>
                        <a:ext cx="424815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120090" cy="5678488"/>
          </a:xfrm>
          <a:noFill/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ko-KR" altLang="en-US" sz="2800" dirty="0" smtClean="0">
                <a:ea typeface="굴림" pitchFamily="50" charset="-127"/>
              </a:rPr>
              <a:t>모집단이 정규분포가 아닐 때</a:t>
            </a:r>
          </a:p>
          <a:p>
            <a:pPr lvl="1" algn="just">
              <a:lnSpc>
                <a:spcPct val="80000"/>
              </a:lnSpc>
            </a:pPr>
            <a:r>
              <a:rPr lang="ko-KR" altLang="en-US" sz="2400" dirty="0" smtClean="0">
                <a:ea typeface="굴림" pitchFamily="50" charset="-127"/>
              </a:rPr>
              <a:t>표본의 크기가 충분히 크다면</a:t>
            </a:r>
            <a:r>
              <a:rPr lang="en-US" altLang="ko-KR" sz="2400" dirty="0" smtClean="0">
                <a:ea typeface="굴림" pitchFamily="50" charset="-127"/>
              </a:rPr>
              <a:t>( </a:t>
            </a:r>
            <a:r>
              <a:rPr lang="en-US" altLang="ko-KR" sz="2400" i="1" dirty="0" smtClean="0">
                <a:ea typeface="굴림" pitchFamily="50" charset="-127"/>
              </a:rPr>
              <a:t>n</a:t>
            </a:r>
            <a:r>
              <a:rPr lang="ko-KR" altLang="en-US" sz="2400" dirty="0" smtClean="0">
                <a:ea typeface="굴림" pitchFamily="50" charset="-127"/>
              </a:rPr>
              <a:t>≥</a:t>
            </a:r>
            <a:r>
              <a:rPr lang="en-US" altLang="ko-KR" sz="2400" dirty="0" smtClean="0">
                <a:ea typeface="굴림" pitchFamily="50" charset="-127"/>
              </a:rPr>
              <a:t>30) </a:t>
            </a:r>
            <a:r>
              <a:rPr lang="ko-KR" altLang="en-US" sz="2400" dirty="0" smtClean="0">
                <a:ea typeface="굴림" pitchFamily="50" charset="-127"/>
              </a:rPr>
              <a:t>평균의 </a:t>
            </a:r>
            <a:r>
              <a:rPr lang="ko-KR" altLang="en-US" sz="2400" dirty="0" err="1" smtClean="0">
                <a:ea typeface="굴림" pitchFamily="50" charset="-127"/>
              </a:rPr>
              <a:t>표집분포는</a:t>
            </a:r>
            <a:r>
              <a:rPr lang="ko-KR" altLang="en-US" sz="2400" dirty="0" smtClean="0">
                <a:ea typeface="굴림" pitchFamily="50" charset="-127"/>
              </a:rPr>
              <a:t> 정규분포로 가정할 수 있다</a:t>
            </a:r>
          </a:p>
          <a:p>
            <a:pPr>
              <a:lnSpc>
                <a:spcPct val="80000"/>
              </a:lnSpc>
            </a:pPr>
            <a:r>
              <a:rPr lang="ko-KR" altLang="en-US" sz="2800" dirty="0" smtClean="0">
                <a:ea typeface="굴림" pitchFamily="50" charset="-127"/>
              </a:rPr>
              <a:t>중심극한정리</a:t>
            </a:r>
            <a:r>
              <a:rPr lang="en-US" altLang="ko-KR" sz="2800" dirty="0" smtClean="0">
                <a:ea typeface="굴림" pitchFamily="50" charset="-127"/>
              </a:rPr>
              <a:t>(</a:t>
            </a:r>
            <a:r>
              <a:rPr lang="en-US" altLang="ko-KR" sz="2000" dirty="0" smtClean="0">
                <a:ea typeface="굴림" pitchFamily="50" charset="-127"/>
              </a:rPr>
              <a:t>Central Limit Theorem)</a:t>
            </a:r>
            <a:r>
              <a:rPr lang="ko-KR" altLang="en-US" sz="2800" dirty="0" smtClean="0">
                <a:ea typeface="굴림" pitchFamily="50" charset="-127"/>
              </a:rPr>
              <a:t>：크기가 충분히 큰 표본에서 구한 평균</a:t>
            </a:r>
            <a:r>
              <a:rPr lang="en-US" altLang="ko-KR" sz="2800" dirty="0" smtClean="0">
                <a:ea typeface="굴림" pitchFamily="50" charset="-127"/>
              </a:rPr>
              <a:t>(    )</a:t>
            </a:r>
            <a:r>
              <a:rPr lang="ko-KR" altLang="en-US" sz="2800" dirty="0" smtClean="0">
                <a:ea typeface="굴림" pitchFamily="50" charset="-127"/>
              </a:rPr>
              <a:t>의 표집분포는 평균이         이고 표준오차가                     인 정규분포에 근접하게 된다</a:t>
            </a:r>
            <a:r>
              <a:rPr lang="en-US" altLang="ko-KR" sz="2800" dirty="0" smtClean="0">
                <a:ea typeface="굴림" pitchFamily="50" charset="-127"/>
              </a:rPr>
              <a:t>. </a:t>
            </a:r>
            <a:r>
              <a:rPr lang="ko-KR" altLang="en-US" sz="2800" dirty="0" smtClean="0">
                <a:ea typeface="굴림" pitchFamily="50" charset="-127"/>
              </a:rPr>
              <a:t>표본크기  </a:t>
            </a:r>
            <a:r>
              <a:rPr lang="en-US" altLang="ko-KR" sz="2800" i="1" dirty="0" smtClean="0">
                <a:ea typeface="굴림" pitchFamily="50" charset="-127"/>
              </a:rPr>
              <a:t>n</a:t>
            </a:r>
            <a:r>
              <a:rPr lang="ko-KR" altLang="en-US" sz="2800" dirty="0" smtClean="0">
                <a:ea typeface="굴림" pitchFamily="50" charset="-127"/>
              </a:rPr>
              <a:t>이 커짐에 따라 평균의 표집분포는 더욱 정규분포에 근접하게 된다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800" dirty="0" smtClean="0">
                <a:ea typeface="굴림" pitchFamily="50" charset="-127"/>
              </a:rPr>
              <a:t>여기서  필요한 조건은 표본의 크기가 충분히 크고  </a:t>
            </a:r>
            <a:r>
              <a:rPr lang="en-US" altLang="ko-KR" sz="2800" i="1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ko-KR" altLang="en-US" sz="2800" dirty="0" smtClean="0">
                <a:ea typeface="굴림" pitchFamily="50" charset="-127"/>
              </a:rPr>
              <a:t>를 알아야 한다는 것이다</a:t>
            </a:r>
            <a:r>
              <a:rPr lang="en-US" altLang="ko-KR" sz="2800" dirty="0" smtClean="0">
                <a:ea typeface="굴림" pitchFamily="50" charset="-127"/>
              </a:rPr>
              <a:t>. </a:t>
            </a:r>
            <a:r>
              <a:rPr lang="ko-KR" altLang="en-US" sz="2800" dirty="0" smtClean="0">
                <a:ea typeface="굴림" pitchFamily="50" charset="-127"/>
              </a:rPr>
              <a:t>실제 적용에서는  </a:t>
            </a:r>
            <a:r>
              <a:rPr lang="en-US" altLang="ko-KR" sz="2800" i="1" dirty="0" smtClean="0">
                <a:ea typeface="굴림" pitchFamily="50" charset="-127"/>
              </a:rPr>
              <a:t>n</a:t>
            </a:r>
            <a:r>
              <a:rPr lang="en-US" altLang="ko-KR" sz="2800" dirty="0" smtClean="0">
                <a:ea typeface="굴림" pitchFamily="50" charset="-127"/>
              </a:rPr>
              <a:t>≥30</a:t>
            </a:r>
            <a:r>
              <a:rPr lang="ko-KR" altLang="en-US" sz="2800" dirty="0" smtClean="0">
                <a:ea typeface="굴림" pitchFamily="50" charset="-127"/>
              </a:rPr>
              <a:t>이면 </a:t>
            </a:r>
            <a:r>
              <a:rPr lang="en-US" altLang="ko-KR" sz="2800" dirty="0" smtClean="0">
                <a:ea typeface="굴림" pitchFamily="50" charset="-127"/>
              </a:rPr>
              <a:t>‘</a:t>
            </a:r>
            <a:r>
              <a:rPr lang="ko-KR" altLang="en-US" sz="2800" dirty="0" smtClean="0">
                <a:ea typeface="굴림" pitchFamily="50" charset="-127"/>
              </a:rPr>
              <a:t>충분히 큰 것</a:t>
            </a:r>
            <a:r>
              <a:rPr lang="en-US" altLang="ko-KR" sz="2800" dirty="0" smtClean="0">
                <a:ea typeface="굴림" pitchFamily="50" charset="-127"/>
              </a:rPr>
              <a:t>’(</a:t>
            </a:r>
            <a:r>
              <a:rPr lang="ko-KR" altLang="en-US" sz="2800" dirty="0" err="1" smtClean="0">
                <a:ea typeface="굴림" pitchFamily="50" charset="-127"/>
              </a:rPr>
              <a:t>대표본</a:t>
            </a:r>
            <a:r>
              <a:rPr lang="en-US" altLang="ko-KR" sz="2800" dirty="0" smtClean="0">
                <a:ea typeface="굴림" pitchFamily="50" charset="-127"/>
              </a:rPr>
              <a:t>)</a:t>
            </a:r>
            <a:r>
              <a:rPr lang="ko-KR" altLang="en-US" sz="2800" dirty="0" smtClean="0">
                <a:ea typeface="굴림" pitchFamily="50" charset="-127"/>
              </a:rPr>
              <a:t>으로 간주한다</a:t>
            </a:r>
            <a:r>
              <a:rPr lang="en-US" altLang="ko-KR" sz="2800" dirty="0" smtClean="0">
                <a:ea typeface="굴림" pitchFamily="50" charset="-127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800" dirty="0" smtClean="0">
                <a:ea typeface="굴림" pitchFamily="50" charset="-127"/>
              </a:rPr>
              <a:t>그림 </a:t>
            </a:r>
            <a:r>
              <a:rPr lang="en-US" altLang="ko-KR" sz="2800" dirty="0" smtClean="0">
                <a:ea typeface="굴림" pitchFamily="50" charset="-127"/>
              </a:rPr>
              <a:t>8.3</a:t>
            </a:r>
          </a:p>
          <a:p>
            <a:pPr>
              <a:lnSpc>
                <a:spcPct val="80000"/>
              </a:lnSpc>
            </a:pPr>
            <a:r>
              <a:rPr lang="ko-KR" altLang="en-US" sz="2800" dirty="0" smtClean="0">
                <a:ea typeface="굴림" pitchFamily="50" charset="-127"/>
              </a:rPr>
              <a:t>애플릿 </a:t>
            </a:r>
            <a:r>
              <a:rPr lang="en-US" altLang="ko-KR" sz="2800" dirty="0" smtClean="0">
                <a:ea typeface="굴림" pitchFamily="50" charset="-127"/>
              </a:rPr>
              <a:t>7,8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153400" cy="762000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평균의 표집분포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5" name="Rectangle 1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8" name="Rectangle 1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18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7170" name="Object 21"/>
          <p:cNvGraphicFramePr>
            <a:graphicFrameLocks noChangeAspect="1"/>
          </p:cNvGraphicFramePr>
          <p:nvPr/>
        </p:nvGraphicFramePr>
        <p:xfrm>
          <a:off x="5072066" y="2357430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241195" imgH="253890" progId="Equation.3">
                  <p:embed/>
                </p:oleObj>
              </mc:Choice>
              <mc:Fallback>
                <p:oleObj name="Equation" r:id="rId4" imgW="241195" imgH="25389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357430"/>
                        <a:ext cx="3333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7171" name="Object 23"/>
          <p:cNvGraphicFramePr>
            <a:graphicFrameLocks noChangeAspect="1"/>
          </p:cNvGraphicFramePr>
          <p:nvPr/>
        </p:nvGraphicFramePr>
        <p:xfrm>
          <a:off x="1571604" y="2643182"/>
          <a:ext cx="1000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1002865" imgH="431613" progId="Equation.3">
                  <p:embed/>
                </p:oleObj>
              </mc:Choice>
              <mc:Fallback>
                <p:oleObj name="Equation" r:id="rId6" imgW="1002865" imgH="4316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643182"/>
                        <a:ext cx="10001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7172" name="Object 25"/>
          <p:cNvGraphicFramePr>
            <a:graphicFrameLocks noChangeAspect="1"/>
          </p:cNvGraphicFramePr>
          <p:nvPr/>
        </p:nvGraphicFramePr>
        <p:xfrm>
          <a:off x="5786446" y="2643182"/>
          <a:ext cx="1590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8" imgW="1587500" imgH="457200" progId="Equation.3">
                  <p:embed/>
                </p:oleObj>
              </mc:Choice>
              <mc:Fallback>
                <p:oleObj name="Equation" r:id="rId8" imgW="15875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2643182"/>
                        <a:ext cx="15906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686800" cy="5678488"/>
          </a:xfrm>
          <a:noFill/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ko-KR" sz="2800" i="1" smtClean="0">
                <a:ea typeface="굴림" pitchFamily="50" charset="-127"/>
              </a:rPr>
              <a:t>n</a:t>
            </a:r>
            <a:r>
              <a:rPr lang="ko-KR" altLang="en-US" sz="2800" smtClean="0">
                <a:ea typeface="굴림" pitchFamily="50" charset="-127"/>
              </a:rPr>
              <a:t>번 시행에서 성공횟수</a:t>
            </a:r>
            <a:r>
              <a:rPr lang="en-US" altLang="ko-KR" sz="2800" smtClean="0">
                <a:ea typeface="굴림" pitchFamily="50" charset="-127"/>
              </a:rPr>
              <a:t>(</a:t>
            </a:r>
            <a:r>
              <a:rPr lang="en-US" altLang="ko-KR" sz="2800" i="1" smtClean="0">
                <a:ea typeface="굴림" pitchFamily="50" charset="-127"/>
              </a:rPr>
              <a:t>x</a:t>
            </a:r>
            <a:r>
              <a:rPr lang="en-US" altLang="ko-KR" sz="2800" smtClean="0">
                <a:ea typeface="굴림" pitchFamily="50" charset="-127"/>
              </a:rPr>
              <a:t>)</a:t>
            </a:r>
            <a:r>
              <a:rPr lang="ko-KR" altLang="en-US" sz="2800" smtClean="0">
                <a:ea typeface="굴림" pitchFamily="50" charset="-127"/>
              </a:rPr>
              <a:t>를 관찰하는 표본에서 성공하는 비율</a:t>
            </a:r>
            <a:r>
              <a:rPr lang="en-US" altLang="ko-KR" sz="2800" smtClean="0">
                <a:ea typeface="굴림" pitchFamily="50" charset="-127"/>
              </a:rPr>
              <a:t>(</a:t>
            </a:r>
            <a:r>
              <a:rPr lang="ko-KR" altLang="en-US" sz="2800" smtClean="0">
                <a:ea typeface="굴림" pitchFamily="50" charset="-127"/>
              </a:rPr>
              <a:t>표본비율</a:t>
            </a:r>
            <a:r>
              <a:rPr lang="en-US" altLang="ko-KR" sz="2800" smtClean="0">
                <a:ea typeface="굴림" pitchFamily="50" charset="-127"/>
              </a:rPr>
              <a:t>, </a:t>
            </a:r>
            <a:r>
              <a:rPr lang="en-US" altLang="ko-KR" sz="2800" i="1" smtClean="0">
                <a:ea typeface="굴림" pitchFamily="50" charset="-127"/>
              </a:rPr>
              <a:t>p</a:t>
            </a:r>
            <a:r>
              <a:rPr lang="en-US" altLang="ko-KR" sz="2800" smtClean="0">
                <a:ea typeface="굴림" pitchFamily="50" charset="-127"/>
              </a:rPr>
              <a:t>)</a:t>
            </a:r>
            <a:r>
              <a:rPr lang="ko-KR" altLang="en-US" sz="2800" smtClean="0">
                <a:ea typeface="굴림" pitchFamily="50" charset="-127"/>
              </a:rPr>
              <a:t>은 다음과 같다</a:t>
            </a:r>
          </a:p>
          <a:p>
            <a:pPr algn="just">
              <a:lnSpc>
                <a:spcPct val="80000"/>
              </a:lnSpc>
            </a:pPr>
            <a:endParaRPr lang="en-US" altLang="ko-KR" sz="2800" smtClean="0">
              <a:ea typeface="굴림" pitchFamily="50" charset="-127"/>
            </a:endParaRPr>
          </a:p>
          <a:p>
            <a:pPr algn="just">
              <a:lnSpc>
                <a:spcPct val="80000"/>
              </a:lnSpc>
            </a:pPr>
            <a:endParaRPr lang="en-US" altLang="ko-KR" sz="2800" smtClean="0"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800" smtClean="0">
                <a:ea typeface="굴림" pitchFamily="50" charset="-127"/>
              </a:rPr>
              <a:t> </a:t>
            </a:r>
            <a:r>
              <a:rPr lang="en-US" altLang="ko-KR" sz="2800" i="1" smtClean="0">
                <a:ea typeface="굴림" pitchFamily="50" charset="-127"/>
              </a:rPr>
              <a:t>n</a:t>
            </a:r>
            <a:r>
              <a:rPr lang="en-US" altLang="ko-KR" sz="2800" i="1" smtClean="0">
                <a:latin typeface="Symbol" pitchFamily="18" charset="2"/>
                <a:ea typeface="굴림" pitchFamily="50" charset="-127"/>
              </a:rPr>
              <a:t>p</a:t>
            </a:r>
            <a:r>
              <a:rPr lang="ko-KR" altLang="en-US" sz="2800" smtClean="0">
                <a:ea typeface="굴림" pitchFamily="50" charset="-127"/>
              </a:rPr>
              <a:t>와   </a:t>
            </a:r>
            <a:r>
              <a:rPr lang="en-US" altLang="ko-KR" sz="2800" i="1" smtClean="0">
                <a:ea typeface="굴림" pitchFamily="50" charset="-127"/>
              </a:rPr>
              <a:t>n</a:t>
            </a:r>
            <a:r>
              <a:rPr lang="en-US" altLang="ko-KR" sz="2800" smtClean="0">
                <a:ea typeface="굴림" pitchFamily="50" charset="-127"/>
              </a:rPr>
              <a:t>(1-</a:t>
            </a:r>
            <a:r>
              <a:rPr lang="en-US" altLang="ko-KR" sz="2800" i="1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sz="2800" smtClean="0">
                <a:ea typeface="굴림" pitchFamily="50" charset="-127"/>
              </a:rPr>
              <a:t>) </a:t>
            </a:r>
            <a:r>
              <a:rPr lang="ko-KR" altLang="en-US" sz="2800" smtClean="0">
                <a:ea typeface="굴림" pitchFamily="50" charset="-127"/>
              </a:rPr>
              <a:t>둘 다  </a:t>
            </a:r>
            <a:r>
              <a:rPr lang="en-US" altLang="ko-KR" sz="2800" smtClean="0">
                <a:ea typeface="굴림" pitchFamily="50" charset="-127"/>
              </a:rPr>
              <a:t>5</a:t>
            </a:r>
            <a:r>
              <a:rPr lang="ko-KR" altLang="en-US" sz="2800" smtClean="0">
                <a:ea typeface="굴림" pitchFamily="50" charset="-127"/>
              </a:rPr>
              <a:t>이상인 경우 정규분포로서 이항분포를 근사계산을 할 수 있다</a:t>
            </a:r>
            <a:r>
              <a:rPr lang="en-US" altLang="ko-KR" sz="2800" smtClean="0">
                <a:ea typeface="굴림" pitchFamily="50" charset="-127"/>
              </a:rPr>
              <a:t>. </a:t>
            </a:r>
            <a:r>
              <a:rPr lang="ko-KR" altLang="en-US" sz="2800" smtClean="0">
                <a:ea typeface="굴림" pitchFamily="50" charset="-127"/>
              </a:rPr>
              <a:t>이 조건이 만족되고 표본관찰을 아주 많이 반복하게 되면 비율</a:t>
            </a:r>
            <a:r>
              <a:rPr lang="en-US" altLang="ko-KR" sz="2800" smtClean="0">
                <a:ea typeface="굴림" pitchFamily="50" charset="-127"/>
              </a:rPr>
              <a:t>( </a:t>
            </a:r>
            <a:r>
              <a:rPr lang="en-US" altLang="ko-KR" sz="2800" i="1" smtClean="0">
                <a:ea typeface="굴림" pitchFamily="50" charset="-127"/>
              </a:rPr>
              <a:t>p</a:t>
            </a:r>
            <a:r>
              <a:rPr lang="en-US" altLang="ko-KR" sz="2800" smtClean="0">
                <a:ea typeface="굴림" pitchFamily="50" charset="-127"/>
              </a:rPr>
              <a:t>)</a:t>
            </a:r>
            <a:r>
              <a:rPr lang="ko-KR" altLang="en-US" sz="2800" smtClean="0">
                <a:ea typeface="굴림" pitchFamily="50" charset="-127"/>
              </a:rPr>
              <a:t>의 표집분포는 정규분포에 가까워진다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800" smtClean="0">
                <a:ea typeface="굴림" pitchFamily="50" charset="-127"/>
              </a:rPr>
              <a:t>단순무작위 표본에서 비율의 표집분포는 다음과 같다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153400" cy="762000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비율의 표집분포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8" name="Rectangle 1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0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1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11" name="Rectangle 1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1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1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821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8194" name="Object 24"/>
          <p:cNvGraphicFramePr>
            <a:graphicFrameLocks noChangeAspect="1"/>
          </p:cNvGraphicFramePr>
          <p:nvPr/>
        </p:nvGraphicFramePr>
        <p:xfrm>
          <a:off x="4067175" y="1628775"/>
          <a:ext cx="838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4" imgW="838200" imgH="825500" progId="Equation.3">
                  <p:embed/>
                </p:oleObj>
              </mc:Choice>
              <mc:Fallback>
                <p:oleObj name="Equation" r:id="rId4" imgW="838200" imgH="8255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628775"/>
                        <a:ext cx="8382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8195" name="Object 26"/>
          <p:cNvGraphicFramePr>
            <a:graphicFrameLocks noChangeAspect="1"/>
          </p:cNvGraphicFramePr>
          <p:nvPr/>
        </p:nvGraphicFramePr>
        <p:xfrm>
          <a:off x="2843213" y="4581525"/>
          <a:ext cx="21812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6" imgW="2184400" imgH="1397000" progId="Equation.3">
                  <p:embed/>
                </p:oleObj>
              </mc:Choice>
              <mc:Fallback>
                <p:oleObj name="Equation" r:id="rId6" imgW="2184400" imgH="1397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581525"/>
                        <a:ext cx="2181225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686800" cy="567848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800" smtClean="0">
                <a:ea typeface="굴림" pitchFamily="50" charset="-127"/>
              </a:rPr>
              <a:t>｢2005</a:t>
            </a:r>
            <a:r>
              <a:rPr lang="ko-KR" altLang="en-US" sz="2800" smtClean="0">
                <a:ea typeface="굴림" pitchFamily="50" charset="-127"/>
              </a:rPr>
              <a:t>년 인구센서스</a:t>
            </a:r>
            <a:r>
              <a:rPr lang="en-US" altLang="ko-KR" sz="2800" smtClean="0">
                <a:ea typeface="굴림" pitchFamily="50" charset="-127"/>
              </a:rPr>
              <a:t>｣</a:t>
            </a:r>
            <a:r>
              <a:rPr lang="ko-KR" altLang="en-US" sz="2800" smtClean="0">
                <a:ea typeface="굴림" pitchFamily="50" charset="-127"/>
              </a:rPr>
              <a:t>에 따르면 서울시 서초구의 경우  거주민의 </a:t>
            </a:r>
            <a:r>
              <a:rPr lang="en-US" altLang="ko-KR" sz="2800" smtClean="0">
                <a:ea typeface="굴림" pitchFamily="50" charset="-127"/>
              </a:rPr>
              <a:t>50%</a:t>
            </a:r>
            <a:r>
              <a:rPr lang="ko-KR" altLang="en-US" sz="2800" smtClean="0">
                <a:ea typeface="굴림" pitchFamily="50" charset="-127"/>
              </a:rPr>
              <a:t>는 대학졸업자</a:t>
            </a:r>
            <a:r>
              <a:rPr lang="en-US" altLang="ko-KR" sz="2800" smtClean="0">
                <a:ea typeface="굴림" pitchFamily="50" charset="-127"/>
              </a:rPr>
              <a:t>(</a:t>
            </a:r>
            <a:r>
              <a:rPr lang="ko-KR" altLang="en-US" sz="2800" smtClean="0">
                <a:ea typeface="굴림" pitchFamily="50" charset="-127"/>
              </a:rPr>
              <a:t>전문대학 포함</a:t>
            </a:r>
            <a:r>
              <a:rPr lang="en-US" altLang="ko-KR" sz="2800" smtClean="0">
                <a:ea typeface="굴림" pitchFamily="50" charset="-127"/>
              </a:rPr>
              <a:t>)</a:t>
            </a:r>
            <a:r>
              <a:rPr lang="ko-KR" altLang="en-US" sz="2800" smtClean="0">
                <a:ea typeface="굴림" pitchFamily="50" charset="-127"/>
              </a:rPr>
              <a:t>이다</a:t>
            </a:r>
            <a:r>
              <a:rPr lang="en-US" altLang="ko-KR" sz="2800" smtClean="0">
                <a:ea typeface="굴림" pitchFamily="50" charset="-127"/>
              </a:rPr>
              <a:t>. 36</a:t>
            </a:r>
            <a:r>
              <a:rPr lang="ko-KR" altLang="en-US" sz="2800" smtClean="0">
                <a:ea typeface="굴림" pitchFamily="50" charset="-127"/>
              </a:rPr>
              <a:t>세 이상의 서초구 거주민의 </a:t>
            </a:r>
            <a:r>
              <a:rPr lang="en-US" altLang="ko-KR" sz="2800" smtClean="0">
                <a:ea typeface="굴림" pitchFamily="50" charset="-127"/>
              </a:rPr>
              <a:t>85.1%</a:t>
            </a:r>
            <a:r>
              <a:rPr lang="ko-KR" altLang="en-US" sz="2800" smtClean="0">
                <a:ea typeface="굴림" pitchFamily="50" charset="-127"/>
              </a:rPr>
              <a:t>가 대학 졸업자라고 가정하여 사용한다면</a:t>
            </a:r>
            <a:r>
              <a:rPr lang="en-US" altLang="ko-KR" sz="2800" smtClean="0">
                <a:ea typeface="굴림" pitchFamily="50" charset="-127"/>
              </a:rPr>
              <a:t>, 36</a:t>
            </a:r>
            <a:r>
              <a:rPr lang="ko-KR" altLang="en-US" sz="2800" smtClean="0">
                <a:ea typeface="굴림" pitchFamily="50" charset="-127"/>
              </a:rPr>
              <a:t>세 이상의 거주민 </a:t>
            </a:r>
            <a:r>
              <a:rPr lang="en-US" altLang="ko-KR" sz="2800" smtClean="0">
                <a:ea typeface="굴림" pitchFamily="50" charset="-127"/>
              </a:rPr>
              <a:t>200</a:t>
            </a:r>
            <a:r>
              <a:rPr lang="ko-KR" altLang="en-US" sz="2800" smtClean="0">
                <a:ea typeface="굴림" pitchFamily="50" charset="-127"/>
              </a:rPr>
              <a:t>명을 단순랜덤으로 추출하였을 때 그중 대학 졸업자의 비율이 </a:t>
            </a:r>
            <a:r>
              <a:rPr lang="en-US" altLang="ko-KR" sz="2800" smtClean="0">
                <a:ea typeface="굴림" pitchFamily="50" charset="-127"/>
              </a:rPr>
              <a:t>80%</a:t>
            </a:r>
            <a:r>
              <a:rPr lang="ko-KR" altLang="en-US" sz="2800" smtClean="0">
                <a:ea typeface="굴림" pitchFamily="50" charset="-127"/>
              </a:rPr>
              <a:t>를 넘지 않을 확률은 얼마나 되겠는가</a:t>
            </a:r>
            <a:r>
              <a:rPr lang="en-US" altLang="ko-KR" sz="2800" smtClean="0">
                <a:ea typeface="굴림" pitchFamily="50" charset="-127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ko-KR" altLang="en-US" sz="2400" smtClean="0">
                <a:ea typeface="굴림" pitchFamily="50" charset="-127"/>
              </a:rPr>
              <a:t>비율의 표집분포의 기대치는  </a:t>
            </a:r>
            <a:r>
              <a:rPr lang="en-US" altLang="ko-KR" sz="2400" i="1" smtClean="0">
                <a:latin typeface="Symbol" pitchFamily="18" charset="2"/>
                <a:ea typeface="굴림" pitchFamily="50" charset="-127"/>
              </a:rPr>
              <a:t>p</a:t>
            </a:r>
            <a:r>
              <a:rPr lang="en-US" altLang="ko-KR" sz="2400" smtClean="0">
                <a:ea typeface="굴림" pitchFamily="50" charset="-127"/>
              </a:rPr>
              <a:t>=0.851</a:t>
            </a:r>
            <a:r>
              <a:rPr lang="ko-KR" altLang="en-US" sz="2400" smtClean="0">
                <a:ea typeface="굴림" pitchFamily="50" charset="-127"/>
              </a:rPr>
              <a:t>이다</a:t>
            </a:r>
            <a:r>
              <a:rPr lang="en-US" altLang="ko-KR" sz="2400" smtClean="0">
                <a:ea typeface="굴림" pitchFamily="50" charset="-127"/>
              </a:rPr>
              <a:t>. </a:t>
            </a:r>
            <a:r>
              <a:rPr lang="ko-KR" altLang="en-US" sz="2400" smtClean="0">
                <a:ea typeface="굴림" pitchFamily="50" charset="-127"/>
              </a:rPr>
              <a:t>이것과 표본크기  </a:t>
            </a:r>
            <a:r>
              <a:rPr lang="en-US" altLang="ko-KR" sz="2400" i="1" smtClean="0">
                <a:ea typeface="굴림" pitchFamily="50" charset="-127"/>
              </a:rPr>
              <a:t>n</a:t>
            </a:r>
            <a:r>
              <a:rPr lang="en-US" altLang="ko-KR" sz="2400" smtClean="0">
                <a:ea typeface="굴림" pitchFamily="50" charset="-127"/>
              </a:rPr>
              <a:t>=200</a:t>
            </a:r>
            <a:r>
              <a:rPr lang="ko-KR" altLang="en-US" sz="2400" smtClean="0">
                <a:ea typeface="굴림" pitchFamily="50" charset="-127"/>
              </a:rPr>
              <a:t>을 이용하면 표집분포의 표준오차를 계산할 수 있고</a:t>
            </a:r>
            <a:r>
              <a:rPr lang="en-US" altLang="ko-KR" sz="2400" smtClean="0">
                <a:ea typeface="굴림" pitchFamily="50" charset="-127"/>
              </a:rPr>
              <a:t>, </a:t>
            </a:r>
            <a:r>
              <a:rPr lang="ko-KR" altLang="en-US" sz="2400" smtClean="0">
                <a:ea typeface="굴림" pitchFamily="50" charset="-127"/>
              </a:rPr>
              <a:t>표본비율  </a:t>
            </a:r>
            <a:r>
              <a:rPr lang="en-US" altLang="ko-KR" sz="2400" i="1" smtClean="0">
                <a:ea typeface="굴림" pitchFamily="50" charset="-127"/>
              </a:rPr>
              <a:t>p</a:t>
            </a:r>
            <a:r>
              <a:rPr lang="en-US" altLang="ko-KR" sz="2400" smtClean="0">
                <a:ea typeface="굴림" pitchFamily="50" charset="-127"/>
              </a:rPr>
              <a:t>=0.8</a:t>
            </a:r>
            <a:r>
              <a:rPr lang="ko-KR" altLang="en-US" sz="2400" smtClean="0">
                <a:ea typeface="굴림" pitchFamily="50" charset="-127"/>
              </a:rPr>
              <a:t>에 대응하는  </a:t>
            </a:r>
            <a:r>
              <a:rPr lang="en-US" altLang="ko-KR" sz="2400" smtClean="0">
                <a:ea typeface="굴림" pitchFamily="50" charset="-127"/>
              </a:rPr>
              <a:t>z-</a:t>
            </a:r>
            <a:r>
              <a:rPr lang="ko-KR" altLang="en-US" sz="2400" smtClean="0">
                <a:ea typeface="굴림" pitchFamily="50" charset="-127"/>
              </a:rPr>
              <a:t>점수를 계산할 수 있다</a:t>
            </a:r>
            <a:r>
              <a:rPr lang="en-US" altLang="ko-KR" sz="2400" smtClean="0">
                <a:ea typeface="굴림" pitchFamily="50" charset="-127"/>
              </a:rPr>
              <a:t>.</a:t>
            </a: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153400" cy="762000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비율의 표집분포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2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3" name="Rectangle 1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6" name="Rectangle 1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3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4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4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9218" name="Object 25"/>
          <p:cNvGraphicFramePr>
            <a:graphicFrameLocks noChangeAspect="1"/>
          </p:cNvGraphicFramePr>
          <p:nvPr/>
        </p:nvGraphicFramePr>
        <p:xfrm>
          <a:off x="1692275" y="4437063"/>
          <a:ext cx="504031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6375400" imgH="876300" progId="Equation.3">
                  <p:embed/>
                </p:oleObj>
              </mc:Choice>
              <mc:Fallback>
                <p:oleObj name="Equation" r:id="rId4" imgW="6375400" imgH="876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37063"/>
                        <a:ext cx="5040313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9219" name="Object 27"/>
          <p:cNvGraphicFramePr>
            <a:graphicFrameLocks noChangeAspect="1"/>
          </p:cNvGraphicFramePr>
          <p:nvPr/>
        </p:nvGraphicFramePr>
        <p:xfrm>
          <a:off x="2195513" y="5157788"/>
          <a:ext cx="38163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6" imgW="4851400" imgH="952500" progId="Equation.3">
                  <p:embed/>
                </p:oleObj>
              </mc:Choice>
              <mc:Fallback>
                <p:oleObj name="Equation" r:id="rId6" imgW="4851400" imgH="952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157788"/>
                        <a:ext cx="381635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Rectangle 3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9220" name="Object 29"/>
          <p:cNvGraphicFramePr>
            <a:graphicFrameLocks noChangeAspect="1"/>
          </p:cNvGraphicFramePr>
          <p:nvPr/>
        </p:nvGraphicFramePr>
        <p:xfrm>
          <a:off x="1116013" y="5805488"/>
          <a:ext cx="69850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8" imgW="7861300" imgH="419100" progId="Equation.3">
                  <p:embed/>
                </p:oleObj>
              </mc:Choice>
              <mc:Fallback>
                <p:oleObj name="Equation" r:id="rId8" imgW="7861300" imgH="4191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05488"/>
                        <a:ext cx="698500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67" y="85132"/>
            <a:ext cx="4667854" cy="649406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6" y="188640"/>
            <a:ext cx="5449807" cy="65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686800" cy="5181600"/>
          </a:xfrm>
          <a:noFill/>
        </p:spPr>
        <p:txBody>
          <a:bodyPr/>
          <a:lstStyle/>
          <a:p>
            <a:pPr>
              <a:buSzTx/>
              <a:buFontTx/>
              <a:buChar char="•"/>
            </a:pPr>
            <a:r>
              <a:rPr lang="ko-KR" altLang="en-US" smtClean="0">
                <a:ea typeface="굴림" pitchFamily="50" charset="-127"/>
              </a:rPr>
              <a:t>모집단에서 같은 크기의 표본을 무수히 많이 추출한다고 하면 표본의 평균을 하나의 확률변수로 간주할 수 있다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pPr>
              <a:buSzTx/>
              <a:buFontTx/>
              <a:buChar char="•"/>
            </a:pPr>
            <a:r>
              <a:rPr lang="ko-KR" altLang="en-US" smtClean="0">
                <a:ea typeface="굴림" pitchFamily="50" charset="-127"/>
              </a:rPr>
              <a:t>표본평균의 확률분포를 표본평균의 분포 또는 평균의 표집분포라고 부른다</a:t>
            </a:r>
            <a:r>
              <a:rPr lang="en-US" altLang="ko-KR" smtClean="0">
                <a:ea typeface="굴림" pitchFamily="50" charset="-127"/>
              </a:rPr>
              <a:t>.(</a:t>
            </a:r>
            <a:r>
              <a:rPr lang="ko-KR" altLang="en-US" smtClean="0">
                <a:ea typeface="굴림" pitchFamily="50" charset="-127"/>
              </a:rPr>
              <a:t>표본평균을 전부 모은 것을 또 하나의 모집단으로 생각할 수 있다</a:t>
            </a:r>
            <a:r>
              <a:rPr lang="en-US" altLang="ko-KR" smtClean="0">
                <a:ea typeface="굴림" pitchFamily="50" charset="-127"/>
              </a:rPr>
              <a:t>.)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153400" cy="762000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평균의 표집분포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686800" cy="51816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800" smtClean="0">
                <a:ea typeface="굴림" pitchFamily="50" charset="-127"/>
              </a:rPr>
              <a:t>모집단의 각 멤버들은 각자 숫자만큼의 콜라 캔을 가지고 있다</a:t>
            </a:r>
            <a:r>
              <a:rPr lang="en-US" altLang="ko-KR" sz="2800" smtClean="0">
                <a:ea typeface="굴림" pitchFamily="50" charset="-127"/>
              </a:rPr>
              <a:t>.</a:t>
            </a:r>
            <a:br>
              <a:rPr lang="en-US" altLang="ko-KR" sz="2800" smtClean="0">
                <a:ea typeface="굴림" pitchFamily="50" charset="-127"/>
              </a:rPr>
            </a:br>
            <a:r>
              <a:rPr lang="en-US" altLang="ko-KR" sz="2800" smtClean="0">
                <a:ea typeface="굴림" pitchFamily="50" charset="-127"/>
              </a:rPr>
              <a:t>Bill</a:t>
            </a:r>
            <a:r>
              <a:rPr lang="ko-KR" altLang="en-US" sz="2800" smtClean="0">
                <a:ea typeface="굴림" pitchFamily="50" charset="-127"/>
              </a:rPr>
              <a:t>은 </a:t>
            </a:r>
            <a:r>
              <a:rPr lang="en-US" altLang="ko-KR" sz="2800" smtClean="0">
                <a:ea typeface="굴림" pitchFamily="50" charset="-127"/>
              </a:rPr>
              <a:t>1</a:t>
            </a:r>
            <a:r>
              <a:rPr lang="ko-KR" altLang="en-US" sz="2800" smtClean="0">
                <a:ea typeface="굴림" pitchFamily="50" charset="-127"/>
              </a:rPr>
              <a:t>개</a:t>
            </a:r>
            <a:r>
              <a:rPr lang="en-US" altLang="ko-KR" sz="2800" smtClean="0">
                <a:ea typeface="굴림" pitchFamily="50" charset="-127"/>
              </a:rPr>
              <a:t>, Carl</a:t>
            </a:r>
            <a:r>
              <a:rPr lang="ko-KR" altLang="en-US" sz="2800" smtClean="0">
                <a:ea typeface="굴림" pitchFamily="50" charset="-127"/>
              </a:rPr>
              <a:t>은 </a:t>
            </a:r>
            <a:r>
              <a:rPr lang="en-US" altLang="ko-KR" sz="2800" smtClean="0">
                <a:ea typeface="굴림" pitchFamily="50" charset="-127"/>
              </a:rPr>
              <a:t>1</a:t>
            </a:r>
            <a:r>
              <a:rPr lang="ko-KR" altLang="en-US" sz="2800" smtClean="0">
                <a:ea typeface="굴림" pitchFamily="50" charset="-127"/>
              </a:rPr>
              <a:t>개</a:t>
            </a:r>
            <a:r>
              <a:rPr lang="en-US" altLang="ko-KR" sz="2800" smtClean="0">
                <a:ea typeface="굴림" pitchFamily="50" charset="-127"/>
              </a:rPr>
              <a:t>, Denise</a:t>
            </a:r>
            <a:r>
              <a:rPr lang="ko-KR" altLang="en-US" sz="2800" smtClean="0">
                <a:ea typeface="굴림" pitchFamily="50" charset="-127"/>
              </a:rPr>
              <a:t>는 </a:t>
            </a:r>
            <a:r>
              <a:rPr lang="en-US" altLang="ko-KR" sz="2800" smtClean="0">
                <a:ea typeface="굴림" pitchFamily="50" charset="-127"/>
              </a:rPr>
              <a:t>3</a:t>
            </a:r>
            <a:r>
              <a:rPr lang="ko-KR" altLang="en-US" sz="2800" smtClean="0">
                <a:ea typeface="굴림" pitchFamily="50" charset="-127"/>
              </a:rPr>
              <a:t>개</a:t>
            </a:r>
            <a:r>
              <a:rPr lang="en-US" altLang="ko-KR" sz="2800" smtClean="0">
                <a:ea typeface="굴림" pitchFamily="50" charset="-127"/>
              </a:rPr>
              <a:t>, Ed</a:t>
            </a:r>
            <a:r>
              <a:rPr lang="ko-KR" altLang="en-US" sz="2800" smtClean="0">
                <a:ea typeface="굴림" pitchFamily="50" charset="-127"/>
              </a:rPr>
              <a:t>는 </a:t>
            </a:r>
            <a:r>
              <a:rPr lang="en-US" altLang="ko-KR" sz="2800" smtClean="0">
                <a:ea typeface="굴림" pitchFamily="50" charset="-127"/>
              </a:rPr>
              <a:t>5</a:t>
            </a:r>
            <a:r>
              <a:rPr lang="ko-KR" altLang="en-US" sz="2800" smtClean="0">
                <a:ea typeface="굴림" pitchFamily="50" charset="-127"/>
              </a:rPr>
              <a:t>개를 갖고 있다</a:t>
            </a:r>
            <a:r>
              <a:rPr lang="en-US" altLang="ko-KR" sz="2800" smtClean="0">
                <a:ea typeface="굴림" pitchFamily="50" charset="-127"/>
              </a:rPr>
              <a:t>. </a:t>
            </a:r>
            <a:r>
              <a:rPr lang="ko-KR" altLang="en-US" sz="2800" smtClean="0">
                <a:ea typeface="굴림" pitchFamily="50" charset="-127"/>
              </a:rPr>
              <a:t>이산변수  </a:t>
            </a:r>
            <a:r>
              <a:rPr lang="en-US" altLang="ko-KR" sz="2800" i="1" smtClean="0">
                <a:ea typeface="굴림" pitchFamily="50" charset="-127"/>
              </a:rPr>
              <a:t>x</a:t>
            </a:r>
            <a:r>
              <a:rPr lang="en-US" altLang="ko-KR" sz="2800" smtClean="0">
                <a:ea typeface="굴림" pitchFamily="50" charset="-127"/>
              </a:rPr>
              <a:t>=‘</a:t>
            </a:r>
            <a:r>
              <a:rPr lang="ko-KR" altLang="en-US" sz="2800" smtClean="0">
                <a:ea typeface="굴림" pitchFamily="50" charset="-127"/>
              </a:rPr>
              <a:t>콜라 캔 수</a:t>
            </a:r>
            <a:r>
              <a:rPr lang="en-US" altLang="ko-KR" sz="2800" smtClean="0">
                <a:ea typeface="굴림" pitchFamily="50" charset="-127"/>
              </a:rPr>
              <a:t>’</a:t>
            </a:r>
            <a:r>
              <a:rPr lang="ko-KR" altLang="en-US" sz="2800" smtClean="0">
                <a:ea typeface="굴림" pitchFamily="50" charset="-127"/>
              </a:rPr>
              <a:t>로 정의할 때 이산변수의 확률분포는 다음과 같다</a:t>
            </a:r>
            <a:r>
              <a:rPr lang="en-US" altLang="ko-KR" sz="2800" smtClean="0">
                <a:ea typeface="굴림" pitchFamily="50" charset="-127"/>
              </a:rPr>
              <a:t/>
            </a:r>
            <a:br>
              <a:rPr lang="en-US" altLang="ko-KR" sz="2800" smtClean="0">
                <a:ea typeface="굴림" pitchFamily="50" charset="-127"/>
              </a:rPr>
            </a:br>
            <a:r>
              <a:rPr lang="en-US" altLang="ko-KR" sz="2800" smtClean="0">
                <a:ea typeface="굴림" pitchFamily="50" charset="-127"/>
              </a:rPr>
              <a:t> </a:t>
            </a:r>
            <a:r>
              <a:rPr lang="en-US" altLang="ko-KR" sz="2800" i="1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z="2800" smtClean="0">
                <a:ea typeface="굴림" pitchFamily="50" charset="-127"/>
              </a:rPr>
              <a:t>=(1+1+3+5)/4=2.5</a:t>
            </a:r>
            <a:r>
              <a:rPr lang="ko-KR" altLang="en-US" sz="2800" smtClean="0">
                <a:ea typeface="굴림" pitchFamily="50" charset="-127"/>
              </a:rPr>
              <a:t>캔이다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ko-KR" smtClean="0">
              <a:ea typeface="굴림" pitchFamily="50" charset="-127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153400" cy="762000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평균의 표집분포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8" name="차트 7"/>
          <p:cNvGraphicFramePr/>
          <p:nvPr/>
        </p:nvGraphicFramePr>
        <p:xfrm>
          <a:off x="2143108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686800" cy="51816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mtClean="0">
                <a:ea typeface="굴림" pitchFamily="50" charset="-127"/>
              </a:rPr>
              <a:t>이 모집단에서  </a:t>
            </a:r>
            <a:r>
              <a:rPr lang="en-US" altLang="ko-KR" i="1" smtClean="0">
                <a:ea typeface="굴림" pitchFamily="50" charset="-127"/>
              </a:rPr>
              <a:t>n</a:t>
            </a:r>
            <a:r>
              <a:rPr lang="en-US" altLang="ko-KR" smtClean="0">
                <a:ea typeface="굴림" pitchFamily="50" charset="-127"/>
              </a:rPr>
              <a:t>=2</a:t>
            </a:r>
            <a:r>
              <a:rPr lang="ko-KR" altLang="en-US" smtClean="0">
                <a:ea typeface="굴림" pitchFamily="50" charset="-127"/>
              </a:rPr>
              <a:t>인 모든 가능한 단순무작위 표본</a:t>
            </a:r>
            <a:r>
              <a:rPr lang="en-US" altLang="ko-KR" smtClean="0">
                <a:ea typeface="굴림" pitchFamily="50" charset="-127"/>
              </a:rPr>
              <a:t>(4</a:t>
            </a:r>
            <a:r>
              <a:rPr lang="ko-KR" altLang="en-US" smtClean="0">
                <a:ea typeface="굴림" pitchFamily="50" charset="-127"/>
              </a:rPr>
              <a:t>명 중에 </a:t>
            </a:r>
            <a:r>
              <a:rPr lang="en-US" altLang="ko-KR" smtClean="0">
                <a:ea typeface="굴림" pitchFamily="50" charset="-127"/>
              </a:rPr>
              <a:t>2</a:t>
            </a:r>
            <a:r>
              <a:rPr lang="ko-KR" altLang="en-US" smtClean="0">
                <a:ea typeface="굴림" pitchFamily="50" charset="-127"/>
              </a:rPr>
              <a:t>명을 선택</a:t>
            </a:r>
            <a:r>
              <a:rPr lang="en-US" altLang="ko-KR" smtClean="0">
                <a:ea typeface="굴림" pitchFamily="50" charset="-127"/>
              </a:rPr>
              <a:t>)</a:t>
            </a:r>
            <a:r>
              <a:rPr lang="ko-KR" altLang="en-US" smtClean="0">
                <a:ea typeface="굴림" pitchFamily="50" charset="-127"/>
              </a:rPr>
              <a:t>을 추출할 수 있다</a:t>
            </a:r>
            <a:r>
              <a:rPr lang="en-US" altLang="ko-KR" smtClean="0">
                <a:ea typeface="굴림" pitchFamily="50" charset="-127"/>
              </a:rPr>
              <a:t>. </a:t>
            </a:r>
            <a:r>
              <a:rPr lang="ko-KR" altLang="en-US" smtClean="0">
                <a:ea typeface="굴림" pitchFamily="50" charset="-127"/>
              </a:rPr>
              <a:t>각 표본이 추출될 확률은 꼭 같다</a:t>
            </a:r>
            <a:r>
              <a:rPr lang="en-US" altLang="ko-KR" smtClean="0">
                <a:ea typeface="굴림" pitchFamily="50" charset="-127"/>
              </a:rPr>
              <a:t>. </a:t>
            </a:r>
            <a:r>
              <a:rPr lang="ko-KR" altLang="en-US" smtClean="0">
                <a:ea typeface="굴림" pitchFamily="50" charset="-127"/>
              </a:rPr>
              <a:t>모집단 속의 </a:t>
            </a:r>
            <a:r>
              <a:rPr lang="en-US" altLang="ko-KR" smtClean="0">
                <a:ea typeface="굴림" pitchFamily="50" charset="-127"/>
              </a:rPr>
              <a:t>4</a:t>
            </a:r>
            <a:r>
              <a:rPr lang="ko-KR" altLang="en-US" smtClean="0">
                <a:ea typeface="굴림" pitchFamily="50" charset="-127"/>
              </a:rPr>
              <a:t>개 사람에서 </a:t>
            </a:r>
            <a:r>
              <a:rPr lang="en-US" altLang="ko-KR" smtClean="0">
                <a:ea typeface="굴림" pitchFamily="50" charset="-127"/>
              </a:rPr>
              <a:t>2</a:t>
            </a:r>
            <a:r>
              <a:rPr lang="ko-KR" altLang="en-US" smtClean="0">
                <a:ea typeface="굴림" pitchFamily="50" charset="-127"/>
              </a:rPr>
              <a:t>명을 뽑는 방법은 </a:t>
            </a:r>
            <a:r>
              <a:rPr lang="en-US" altLang="ko-KR" smtClean="0">
                <a:ea typeface="굴림" pitchFamily="50" charset="-127"/>
              </a:rPr>
              <a:t>6</a:t>
            </a:r>
            <a:r>
              <a:rPr lang="ko-KR" altLang="en-US" smtClean="0">
                <a:ea typeface="굴림" pitchFamily="50" charset="-127"/>
              </a:rPr>
              <a:t>가지가 있다</a:t>
            </a:r>
            <a:r>
              <a:rPr lang="en-US" altLang="ko-KR" smtClean="0">
                <a:ea typeface="굴림" pitchFamily="50" charset="-127"/>
              </a:rPr>
              <a:t>. </a:t>
            </a:r>
            <a:r>
              <a:rPr lang="ko-KR" altLang="en-US" smtClean="0">
                <a:ea typeface="굴림" pitchFamily="50" charset="-127"/>
              </a:rPr>
              <a:t>따라서 단순무작위 표본의 수는 모두 </a:t>
            </a:r>
            <a:r>
              <a:rPr lang="en-US" altLang="ko-KR" smtClean="0">
                <a:ea typeface="굴림" pitchFamily="50" charset="-127"/>
              </a:rPr>
              <a:t>6</a:t>
            </a:r>
            <a:r>
              <a:rPr lang="ko-KR" altLang="en-US" smtClean="0">
                <a:ea typeface="굴림" pitchFamily="50" charset="-127"/>
              </a:rPr>
              <a:t>개가 된다</a:t>
            </a:r>
            <a:r>
              <a:rPr lang="en-US" altLang="ko-KR" smtClean="0">
                <a:ea typeface="굴림" pitchFamily="50" charset="-127"/>
              </a:rPr>
              <a:t>.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153400" cy="762000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평균의 표집분포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43000" y="3500438"/>
          <a:ext cx="7143750" cy="2377440"/>
        </p:xfrm>
        <a:graphic>
          <a:graphicData uri="http://schemas.openxmlformats.org/drawingml/2006/table">
            <a:tbl>
              <a:tblPr/>
              <a:tblGrid>
                <a:gridCol w="1612900"/>
                <a:gridCol w="3149600"/>
                <a:gridCol w="23812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Sample</a:t>
                      </a: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Mean of this sample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Probability of selecting this sample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B, C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B, 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B, 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C, 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C, 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D, 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(1+1)/2=1.0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(1+3)/2=2.0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(1+5)/2=3.0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(1+3)/2=2.0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(1+5)/2=3.0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(3+5)/2=4.0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1/6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1/6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1/6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1/6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1/6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686800" cy="51816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400" smtClean="0"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800" smtClean="0">
                <a:ea typeface="굴림" pitchFamily="50" charset="-127"/>
              </a:rPr>
              <a:t>표본평균</a:t>
            </a:r>
            <a:r>
              <a:rPr lang="en-US" altLang="ko-KR" sz="2800" smtClean="0">
                <a:ea typeface="굴림" pitchFamily="50" charset="-127"/>
              </a:rPr>
              <a:t>(   )</a:t>
            </a:r>
            <a:r>
              <a:rPr lang="ko-KR" altLang="en-US" sz="2800" smtClean="0">
                <a:ea typeface="굴림" pitchFamily="50" charset="-127"/>
              </a:rPr>
              <a:t>의 확률분포</a:t>
            </a:r>
            <a:r>
              <a:rPr lang="en-US" altLang="ko-KR" sz="2800" smtClean="0">
                <a:ea typeface="굴림" pitchFamily="50" charset="-127"/>
              </a:rPr>
              <a:t>(</a:t>
            </a:r>
            <a:r>
              <a:rPr lang="ko-KR" altLang="en-US" sz="2800" smtClean="0">
                <a:ea typeface="굴림" pitchFamily="50" charset="-127"/>
              </a:rPr>
              <a:t>즉</a:t>
            </a:r>
            <a:r>
              <a:rPr lang="en-US" altLang="ko-KR" sz="2800" smtClean="0">
                <a:ea typeface="굴림" pitchFamily="50" charset="-127"/>
              </a:rPr>
              <a:t>, </a:t>
            </a:r>
            <a:r>
              <a:rPr lang="ko-KR" altLang="en-US" sz="2800" smtClean="0">
                <a:ea typeface="굴림" pitchFamily="50" charset="-127"/>
              </a:rPr>
              <a:t>평균의 표집분포</a:t>
            </a:r>
            <a:r>
              <a:rPr lang="en-US" altLang="ko-KR" sz="2800" smtClean="0">
                <a:ea typeface="굴림" pitchFamily="50" charset="-127"/>
              </a:rPr>
              <a:t>)</a:t>
            </a:r>
            <a:r>
              <a:rPr lang="ko-KR" altLang="en-US" sz="2800" smtClean="0">
                <a:ea typeface="굴림" pitchFamily="50" charset="-127"/>
              </a:rPr>
              <a:t>를 기술할 수 있다</a:t>
            </a:r>
            <a:r>
              <a:rPr lang="en-US" altLang="ko-KR" sz="2800" smtClean="0">
                <a:ea typeface="굴림" pitchFamily="50" charset="-127"/>
              </a:rPr>
              <a:t>. </a:t>
            </a:r>
            <a:r>
              <a:rPr lang="ko-KR" altLang="en-US" sz="2800" smtClean="0">
                <a:ea typeface="굴림" pitchFamily="50" charset="-127"/>
              </a:rPr>
              <a:t>이때 표집분포의 평균은     로 표기되는데</a:t>
            </a:r>
            <a:r>
              <a:rPr lang="en-US" altLang="ko-KR" sz="2800" smtClean="0">
                <a:ea typeface="굴림" pitchFamily="50" charset="-127"/>
              </a:rPr>
              <a:t>, </a:t>
            </a:r>
            <a:r>
              <a:rPr lang="ko-KR" altLang="en-US" sz="2800" smtClean="0">
                <a:ea typeface="굴림" pitchFamily="50" charset="-127"/>
              </a:rPr>
              <a:t>원래 모집단의 평균  </a:t>
            </a:r>
            <a:r>
              <a:rPr lang="en-US" altLang="ko-KR" sz="2800" i="1" smtClean="0">
                <a:latin typeface="Symbol" pitchFamily="18" charset="2"/>
                <a:ea typeface="굴림" pitchFamily="50" charset="-127"/>
              </a:rPr>
              <a:t>m</a:t>
            </a:r>
            <a:r>
              <a:rPr lang="ko-KR" altLang="en-US" sz="2800" smtClean="0">
                <a:ea typeface="굴림" pitchFamily="50" charset="-127"/>
              </a:rPr>
              <a:t>와 같은 값 </a:t>
            </a:r>
            <a:r>
              <a:rPr lang="en-US" altLang="ko-KR" sz="2800" smtClean="0">
                <a:ea typeface="굴림" pitchFamily="50" charset="-127"/>
              </a:rPr>
              <a:t>2.5</a:t>
            </a:r>
            <a:r>
              <a:rPr lang="ko-KR" altLang="en-US" sz="2800" smtClean="0">
                <a:ea typeface="굴림" pitchFamily="50" charset="-127"/>
              </a:rPr>
              <a:t>를 가진다</a:t>
            </a:r>
            <a:r>
              <a:rPr lang="en-US" altLang="ko-KR" sz="2800" smtClean="0">
                <a:ea typeface="굴림" pitchFamily="50" charset="-127"/>
              </a:rPr>
              <a:t>.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153400" cy="762000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평균의 표집분포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428875" y="1428750"/>
          <a:ext cx="2381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241195" imgH="253890" progId="Equation.3">
                  <p:embed/>
                </p:oleObj>
              </mc:Choice>
              <mc:Fallback>
                <p:oleObj name="Equation" r:id="rId4" imgW="241195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428750"/>
                        <a:ext cx="23812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7000892" y="1643050"/>
          <a:ext cx="371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368140" imgH="431613" progId="Equation.3">
                  <p:embed/>
                </p:oleObj>
              </mc:Choice>
              <mc:Fallback>
                <p:oleObj name="Equation" r:id="rId6" imgW="368140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1643050"/>
                        <a:ext cx="3714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차트 9"/>
          <p:cNvGraphicFramePr/>
          <p:nvPr/>
        </p:nvGraphicFramePr>
        <p:xfrm>
          <a:off x="2143108" y="31432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686800" cy="567848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평균의 </a:t>
            </a:r>
            <a:r>
              <a:rPr lang="ko-KR" altLang="en-US" sz="2800" dirty="0" err="1" smtClean="0">
                <a:latin typeface="굴림" pitchFamily="50" charset="-127"/>
                <a:ea typeface="굴림" pitchFamily="50" charset="-127"/>
              </a:rPr>
              <a:t>표집분포는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 원래 모집단의 평균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i="1" dirty="0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과 꼭 같은 평균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   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을 가진다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ko-KR" sz="28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sz="28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sz="28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sz="28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평균의 </a:t>
            </a:r>
            <a:r>
              <a:rPr lang="ko-KR" altLang="en-US" sz="2800" dirty="0" err="1" smtClean="0">
                <a:latin typeface="굴림" pitchFamily="50" charset="-127"/>
                <a:ea typeface="굴림" pitchFamily="50" charset="-127"/>
              </a:rPr>
              <a:t>표집분포의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 표준편차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   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를 평균의 표준오차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dirty="0" smtClean="0">
                <a:latin typeface="Times New Roman" pitchFamily="18" charset="0"/>
                <a:ea typeface="굴림" pitchFamily="50" charset="-127"/>
              </a:rPr>
              <a:t>standard error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라고 한다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 </a:t>
            </a: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153400" cy="762000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평균의 </a:t>
            </a:r>
            <a:r>
              <a:rPr lang="ko-KR" altLang="en-US" dirty="0" err="1" smtClean="0">
                <a:ea typeface="굴림" pitchFamily="50" charset="-127"/>
              </a:rPr>
              <a:t>표집분포의</a:t>
            </a:r>
            <a:r>
              <a:rPr lang="ko-KR" altLang="en-US" dirty="0" smtClean="0">
                <a:ea typeface="굴림" pitchFamily="50" charset="-127"/>
              </a:rPr>
              <a:t> 특성</a:t>
            </a:r>
          </a:p>
        </p:txBody>
      </p:sp>
      <p:sp>
        <p:nvSpPr>
          <p:cNvPr id="2057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58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2143108" y="1285860"/>
          <a:ext cx="371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368140" imgH="431613" progId="Equation.3">
                  <p:embed/>
                </p:oleObj>
              </mc:Choice>
              <mc:Fallback>
                <p:oleObj name="Equation" r:id="rId4" imgW="368140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285860"/>
                        <a:ext cx="3714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5429256" y="3286124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380835" imgH="431613" progId="Equation.3">
                  <p:embed/>
                </p:oleObj>
              </mc:Choice>
              <mc:Fallback>
                <p:oleObj name="Equation" r:id="rId6" imgW="380835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3286124"/>
                        <a:ext cx="381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6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2052" name="Object 13"/>
          <p:cNvGraphicFramePr>
            <a:graphicFrameLocks noChangeAspect="1"/>
          </p:cNvGraphicFramePr>
          <p:nvPr/>
        </p:nvGraphicFramePr>
        <p:xfrm>
          <a:off x="2000250" y="1785938"/>
          <a:ext cx="5062538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8" imgW="2743200" imgH="812520" progId="Equation.3">
                  <p:embed/>
                </p:oleObj>
              </mc:Choice>
              <mc:Fallback>
                <p:oleObj name="Equation" r:id="rId8" imgW="2743200" imgH="812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785938"/>
                        <a:ext cx="5062538" cy="150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4"/>
          <p:cNvGraphicFramePr>
            <a:graphicFrameLocks noChangeAspect="1"/>
          </p:cNvGraphicFramePr>
          <p:nvPr/>
        </p:nvGraphicFramePr>
        <p:xfrm>
          <a:off x="642938" y="4214813"/>
          <a:ext cx="8180387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0" imgW="4431960" imgH="711000" progId="Equation.3">
                  <p:embed/>
                </p:oleObj>
              </mc:Choice>
              <mc:Fallback>
                <p:oleObj name="Equation" r:id="rId10" imgW="4431960" imgH="71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214813"/>
                        <a:ext cx="8180387" cy="1312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5"/>
          <p:cNvGraphicFramePr>
            <a:graphicFrameLocks noChangeAspect="1"/>
          </p:cNvGraphicFramePr>
          <p:nvPr/>
        </p:nvGraphicFramePr>
        <p:xfrm>
          <a:off x="285750" y="5715000"/>
          <a:ext cx="869473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2" imgW="4711680" imgH="431640" progId="Equation.3">
                  <p:embed/>
                </p:oleObj>
              </mc:Choice>
              <mc:Fallback>
                <p:oleObj name="Equation" r:id="rId12" imgW="47116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715000"/>
                        <a:ext cx="8694738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686800" cy="567848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원래의 모집단이 정규분포가 아니더라도 표본의 크기가 크다면 평균의 </a:t>
            </a:r>
            <a:r>
              <a:rPr lang="ko-KR" altLang="en-US" sz="2800" dirty="0" err="1" smtClean="0">
                <a:latin typeface="굴림" pitchFamily="50" charset="-127"/>
                <a:ea typeface="굴림" pitchFamily="50" charset="-127"/>
              </a:rPr>
              <a:t>표집분포는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 정규분포에 가까워지며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표본의 크기가 커질수록 더욱 더 정규분포에 가까워진다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이것을 중심극한정리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dirty="0" smtClean="0">
                <a:latin typeface="Times New Roman" pitchFamily="18" charset="0"/>
                <a:ea typeface="굴림" pitchFamily="50" charset="-127"/>
              </a:rPr>
              <a:t>Central Limit Theorem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라고 한다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모집단의 표준편차  </a:t>
            </a:r>
            <a:r>
              <a:rPr lang="en-US" altLang="ko-KR" sz="2800" i="1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를 실질적으로 모르는 경우가 많다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이때 표본평균의 </a:t>
            </a:r>
            <a:r>
              <a:rPr lang="ko-KR" altLang="en-US" sz="2800" dirty="0" err="1" smtClean="0">
                <a:latin typeface="굴림" pitchFamily="50" charset="-127"/>
                <a:ea typeface="굴림" pitchFamily="50" charset="-127"/>
              </a:rPr>
              <a:t>표집분포는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z="2800" i="1" dirty="0" smtClean="0">
                <a:latin typeface="굴림" pitchFamily="50" charset="-127"/>
                <a:ea typeface="굴림" pitchFamily="50" charset="-127"/>
              </a:rPr>
              <a:t>t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분포         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i="1" dirty="0" smtClean="0">
                <a:latin typeface="Times New Roman" pitchFamily="18" charset="0"/>
                <a:ea typeface="굴림" pitchFamily="50" charset="-127"/>
              </a:rPr>
              <a:t>t</a:t>
            </a:r>
            <a:r>
              <a:rPr lang="en-US" altLang="ko-KR" sz="2800" dirty="0" smtClean="0">
                <a:latin typeface="Times New Roman" pitchFamily="18" charset="0"/>
                <a:ea typeface="굴림" pitchFamily="50" charset="-127"/>
              </a:rPr>
              <a:t>-distribution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로서 설명할 수 있다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표본평균과 마찬가지로 표본비율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        )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도 하나의 확률변수로 간주할 수 있고 표본을 추출할 때마다 매번 다른 값을 가지게 된다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결과적으로 얻어지는 확률분포를 비율의 </a:t>
            </a:r>
            <a:r>
              <a:rPr lang="ko-KR" altLang="en-US" sz="2800" dirty="0" err="1" smtClean="0">
                <a:latin typeface="굴림" pitchFamily="50" charset="-127"/>
                <a:ea typeface="굴림" pitchFamily="50" charset="-127"/>
              </a:rPr>
              <a:t>표집분포라고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 부른다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153400" cy="762000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평균의 표집분포의 특성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8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6215074" y="3500438"/>
          <a:ext cx="7207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838200" imgH="825500" progId="Equation.3">
                  <p:embed/>
                </p:oleObj>
              </mc:Choice>
              <mc:Fallback>
                <p:oleObj name="Equation" r:id="rId4" imgW="838200" imgH="825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3500438"/>
                        <a:ext cx="720725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686800" cy="567848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800" dirty="0" smtClean="0">
                <a:ea typeface="굴림" pitchFamily="50" charset="-127"/>
              </a:rPr>
              <a:t>모집단이 정규분포일 때</a:t>
            </a:r>
          </a:p>
          <a:p>
            <a:pPr lvl="1">
              <a:lnSpc>
                <a:spcPct val="80000"/>
              </a:lnSpc>
            </a:pPr>
            <a:r>
              <a:rPr lang="ko-KR" altLang="en-US" sz="2400" dirty="0" smtClean="0">
                <a:ea typeface="굴림" pitchFamily="50" charset="-127"/>
              </a:rPr>
              <a:t>그 표본의 평균</a:t>
            </a:r>
            <a:r>
              <a:rPr lang="en-US" altLang="ko-KR" sz="2400" dirty="0" smtClean="0">
                <a:ea typeface="굴림" pitchFamily="50" charset="-127"/>
              </a:rPr>
              <a:t>(     )</a:t>
            </a:r>
            <a:r>
              <a:rPr lang="ko-KR" altLang="en-US" sz="2400" dirty="0" smtClean="0">
                <a:ea typeface="굴림" pitchFamily="50" charset="-127"/>
              </a:rPr>
              <a:t>도 정규분포를 따른다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이는 </a:t>
            </a:r>
            <a:r>
              <a:rPr lang="ko-KR" altLang="en-US" sz="2400" i="1" dirty="0" smtClean="0">
                <a:ea typeface="굴림" pitchFamily="50" charset="-127"/>
              </a:rPr>
              <a:t>표본의 크기에 상관없이</a:t>
            </a:r>
            <a:r>
              <a:rPr lang="ko-KR" altLang="en-US" sz="2400" dirty="0" smtClean="0">
                <a:ea typeface="굴림" pitchFamily="50" charset="-127"/>
              </a:rPr>
              <a:t> 성립한다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altLang="ko-KR" sz="2400" dirty="0" smtClean="0">
              <a:ea typeface="굴림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400" dirty="0" smtClean="0">
                <a:ea typeface="굴림" pitchFamily="50" charset="-127"/>
              </a:rPr>
              <a:t>평균 </a:t>
            </a:r>
          </a:p>
          <a:p>
            <a:pPr lvl="1">
              <a:lnSpc>
                <a:spcPct val="80000"/>
              </a:lnSpc>
            </a:pPr>
            <a:endParaRPr lang="ko-KR" altLang="en-US" sz="2400" dirty="0" smtClean="0">
              <a:ea typeface="굴림" pitchFamily="50" charset="-127"/>
            </a:endParaRPr>
          </a:p>
          <a:p>
            <a:pPr lvl="1">
              <a:lnSpc>
                <a:spcPct val="80000"/>
              </a:lnSpc>
            </a:pPr>
            <a:endParaRPr lang="ko-KR" altLang="en-US" sz="2400" dirty="0" smtClean="0">
              <a:ea typeface="굴림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400" dirty="0" smtClean="0">
                <a:ea typeface="굴림" pitchFamily="50" charset="-127"/>
              </a:rPr>
              <a:t>표준오차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153400" cy="762000"/>
          </a:xfrm>
          <a:noFill/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평균의 </a:t>
            </a:r>
            <a:r>
              <a:rPr lang="ko-KR" altLang="en-US" dirty="0" err="1" smtClean="0">
                <a:ea typeface="굴림" pitchFamily="50" charset="-127"/>
              </a:rPr>
              <a:t>표집분포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4098" name="Object 13"/>
          <p:cNvGraphicFramePr>
            <a:graphicFrameLocks noChangeAspect="1"/>
          </p:cNvGraphicFramePr>
          <p:nvPr/>
        </p:nvGraphicFramePr>
        <p:xfrm>
          <a:off x="2195513" y="2636838"/>
          <a:ext cx="31686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2070100" imgH="431800" progId="Equation.3">
                  <p:embed/>
                </p:oleObj>
              </mc:Choice>
              <mc:Fallback>
                <p:oleObj name="Equation" r:id="rId4" imgW="20701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6838"/>
                        <a:ext cx="3168650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4099" name="Object 15"/>
          <p:cNvGraphicFramePr>
            <a:graphicFrameLocks noChangeAspect="1"/>
          </p:cNvGraphicFramePr>
          <p:nvPr/>
        </p:nvGraphicFramePr>
        <p:xfrm>
          <a:off x="2195513" y="4005263"/>
          <a:ext cx="20161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6" imgW="1231366" imgH="837836" progId="Equation.3">
                  <p:embed/>
                </p:oleObj>
              </mc:Choice>
              <mc:Fallback>
                <p:oleObj name="Equation" r:id="rId6" imgW="1231366" imgH="8378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05263"/>
                        <a:ext cx="2016125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4100" name="Object 17"/>
          <p:cNvGraphicFramePr>
            <a:graphicFrameLocks noChangeAspect="1"/>
          </p:cNvGraphicFramePr>
          <p:nvPr/>
        </p:nvGraphicFramePr>
        <p:xfrm>
          <a:off x="3286116" y="1285860"/>
          <a:ext cx="3460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8" imgW="241195" imgH="253890" progId="Equation.3">
                  <p:embed/>
                </p:oleObj>
              </mc:Choice>
              <mc:Fallback>
                <p:oleObj name="Equation" r:id="rId8" imgW="241195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1285860"/>
                        <a:ext cx="346075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686800" cy="5678488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ko-KR" altLang="en-US" sz="2800" dirty="0" err="1" smtClean="0">
                <a:latin typeface="굴림" pitchFamily="50" charset="-127"/>
                <a:ea typeface="굴림" pitchFamily="50" charset="-127"/>
              </a:rPr>
              <a:t>피스톤식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 단발기 엔진을 탑재한 비행기의 비행시간은 평균은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130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시간이라고 하였다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비행시간이 정규분포이고 표준편차가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30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시간이라고 가정하고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, 9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대를 표본으로 추출할 때와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36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대를 표본으로 추출할 때를 비교해 보라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i="1" dirty="0" smtClean="0">
                <a:latin typeface="Symbol" pitchFamily="18" charset="2"/>
                <a:ea typeface="굴림" pitchFamily="50" charset="-127"/>
              </a:rPr>
              <a:t>m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=130.0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시간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,  </a:t>
            </a:r>
            <a:r>
              <a:rPr lang="en-US" altLang="ko-KR" sz="2800" i="1" dirty="0" smtClean="0">
                <a:latin typeface="Symbol" pitchFamily="18" charset="2"/>
                <a:ea typeface="굴림" pitchFamily="50" charset="-127"/>
              </a:rPr>
              <a:t>s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=30.0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시간인 정규분포</a:t>
            </a:r>
          </a:p>
          <a:p>
            <a:pPr>
              <a:lnSpc>
                <a:spcPct val="80000"/>
              </a:lnSpc>
              <a:defRPr/>
            </a:pP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800" i="1" dirty="0" smtClean="0">
                <a:latin typeface="+mj-lt"/>
                <a:ea typeface="굴림" pitchFamily="50" charset="-127"/>
              </a:rPr>
              <a:t>n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=9) </a:t>
            </a:r>
            <a:r>
              <a:rPr lang="ko-KR" altLang="en-US" sz="2800" dirty="0" err="1" smtClean="0">
                <a:latin typeface="굴림" pitchFamily="50" charset="-127"/>
                <a:ea typeface="굴림" pitchFamily="50" charset="-127"/>
              </a:rPr>
              <a:t>일때의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 평균의 </a:t>
            </a:r>
            <a:r>
              <a:rPr lang="ko-KR" altLang="en-US" sz="2800" dirty="0" err="1" smtClean="0">
                <a:latin typeface="굴림" pitchFamily="50" charset="-127"/>
                <a:ea typeface="굴림" pitchFamily="50" charset="-127"/>
              </a:rPr>
              <a:t>표집분포는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 원래 모집단의 비행시간의 분포모양보다 </a:t>
            </a:r>
            <a:r>
              <a:rPr lang="ko-KR" altLang="en-US" sz="2800" dirty="0" err="1" smtClean="0">
                <a:latin typeface="굴림" pitchFamily="50" charset="-127"/>
                <a:ea typeface="굴림" pitchFamily="50" charset="-127"/>
              </a:rPr>
              <a:t>표집분포의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 모양이 훨씬 좁아진 것을 알 수 있다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>
              <a:lnSpc>
                <a:spcPct val="80000"/>
              </a:lnSpc>
              <a:defRPr/>
            </a:pPr>
            <a:endParaRPr lang="ko-KR" altLang="en-US" sz="28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80000"/>
              </a:lnSpc>
              <a:defRPr/>
            </a:pP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표본크기가  </a:t>
            </a:r>
            <a:r>
              <a:rPr lang="en-US" altLang="ko-KR" sz="2800" i="1" dirty="0" smtClean="0">
                <a:latin typeface="+mj-lt"/>
                <a:ea typeface="굴림" pitchFamily="50" charset="-127"/>
              </a:rPr>
              <a:t>n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=36</a:t>
            </a: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인 경우 표본평균의 표준오차는 더 좁아진다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80000"/>
              </a:lnSpc>
              <a:defRPr/>
            </a:pPr>
            <a:endParaRPr lang="ko-KR" altLang="en-US" sz="2800" dirty="0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80000"/>
              </a:lnSpc>
              <a:defRPr/>
            </a:pPr>
            <a:r>
              <a:rPr lang="ko-KR" altLang="en-US" sz="2800" dirty="0" smtClean="0">
                <a:latin typeface="굴림" pitchFamily="50" charset="-127"/>
                <a:ea typeface="굴림" pitchFamily="50" charset="-127"/>
              </a:rPr>
              <a:t>그림 </a:t>
            </a:r>
            <a:r>
              <a:rPr lang="en-US" altLang="ko-KR" sz="2800" dirty="0" smtClean="0">
                <a:latin typeface="굴림" pitchFamily="50" charset="-127"/>
                <a:ea typeface="굴림" pitchFamily="50" charset="-127"/>
              </a:rPr>
              <a:t>8.1</a:t>
            </a:r>
          </a:p>
          <a:p>
            <a:pPr>
              <a:lnSpc>
                <a:spcPct val="80000"/>
              </a:lnSpc>
              <a:defRPr/>
            </a:pPr>
            <a:endParaRPr lang="ko-KR" altLang="en-US" sz="28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153400" cy="762000"/>
          </a:xfrm>
          <a:noFill/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평균의 표집분포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5122" name="Object 16"/>
          <p:cNvGraphicFramePr>
            <a:graphicFrameLocks noChangeAspect="1"/>
          </p:cNvGraphicFramePr>
          <p:nvPr/>
        </p:nvGraphicFramePr>
        <p:xfrm>
          <a:off x="4716463" y="4005263"/>
          <a:ext cx="194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943100" imgH="381000" progId="Equation.3">
                  <p:embed/>
                </p:oleObj>
              </mc:Choice>
              <mc:Fallback>
                <p:oleObj name="Equation" r:id="rId4" imgW="1943100" imgH="38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05263"/>
                        <a:ext cx="19431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Rectangle 19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5123" name="Object 18"/>
          <p:cNvGraphicFramePr>
            <a:graphicFrameLocks noChangeAspect="1"/>
          </p:cNvGraphicFramePr>
          <p:nvPr/>
        </p:nvGraphicFramePr>
        <p:xfrm>
          <a:off x="2987675" y="5229225"/>
          <a:ext cx="1971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1968500" imgH="381000" progId="Equation.3">
                  <p:embed/>
                </p:oleObj>
              </mc:Choice>
              <mc:Fallback>
                <p:oleObj name="Equation" r:id="rId6" imgW="1968500" imgH="381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229225"/>
                        <a:ext cx="19716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652</TotalTime>
  <Pages>15</Pages>
  <Words>763</Words>
  <Application>Microsoft Office PowerPoint</Application>
  <PresentationFormat>화면 슬라이드 쇼(4:3)</PresentationFormat>
  <Paragraphs>85</Paragraphs>
  <Slides>14</Slides>
  <Notes>13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광장</vt:lpstr>
      <vt:lpstr>Equation</vt:lpstr>
      <vt:lpstr>Chapter 8 - Learning Objectives</vt:lpstr>
      <vt:lpstr>평균의 표집분포</vt:lpstr>
      <vt:lpstr>평균의 표집분포</vt:lpstr>
      <vt:lpstr>평균의 표집분포</vt:lpstr>
      <vt:lpstr>평균의 표집분포</vt:lpstr>
      <vt:lpstr>평균의 표집분포의 특성</vt:lpstr>
      <vt:lpstr>평균의 표집분포의 특성</vt:lpstr>
      <vt:lpstr>평균의 표집분포</vt:lpstr>
      <vt:lpstr>평균의 표집분포</vt:lpstr>
      <vt:lpstr>평균의 표집분포</vt:lpstr>
      <vt:lpstr>평균의 표집분포</vt:lpstr>
      <vt:lpstr>비율의 표집분포</vt:lpstr>
      <vt:lpstr>비율의 표집분포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Sampling and Sampling Distributions</dc:title>
  <dc:subject/>
  <dc:creator>Priscilla and Don Stengel</dc:creator>
  <cp:keywords/>
  <dc:description/>
  <cp:lastModifiedBy>user</cp:lastModifiedBy>
  <cp:revision>45</cp:revision>
  <cp:lastPrinted>1998-01-12T18:39:20Z</cp:lastPrinted>
  <dcterms:created xsi:type="dcterms:W3CDTF">1997-11-22T11:01:37Z</dcterms:created>
  <dcterms:modified xsi:type="dcterms:W3CDTF">2015-10-14T03:51:13Z</dcterms:modified>
</cp:coreProperties>
</file>