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  <p:sldMasterId id="2147483807" r:id="rId2"/>
    <p:sldMasterId id="2147483871" r:id="rId3"/>
    <p:sldMasterId id="2147483931" r:id="rId4"/>
    <p:sldMasterId id="2147484137" r:id="rId5"/>
    <p:sldMasterId id="2147484149" r:id="rId6"/>
  </p:sldMasterIdLst>
  <p:notesMasterIdLst>
    <p:notesMasterId r:id="rId38"/>
  </p:notesMasterIdLst>
  <p:sldIdLst>
    <p:sldId id="645" r:id="rId7"/>
    <p:sldId id="648" r:id="rId8"/>
    <p:sldId id="649" r:id="rId9"/>
    <p:sldId id="695" r:id="rId10"/>
    <p:sldId id="696" r:id="rId11"/>
    <p:sldId id="650" r:id="rId12"/>
    <p:sldId id="651" r:id="rId13"/>
    <p:sldId id="653" r:id="rId14"/>
    <p:sldId id="654" r:id="rId15"/>
    <p:sldId id="655" r:id="rId16"/>
    <p:sldId id="656" r:id="rId17"/>
    <p:sldId id="657" r:id="rId18"/>
    <p:sldId id="658" r:id="rId19"/>
    <p:sldId id="671" r:id="rId20"/>
    <p:sldId id="679" r:id="rId21"/>
    <p:sldId id="680" r:id="rId22"/>
    <p:sldId id="681" r:id="rId23"/>
    <p:sldId id="682" r:id="rId24"/>
    <p:sldId id="683" r:id="rId25"/>
    <p:sldId id="684" r:id="rId26"/>
    <p:sldId id="685" r:id="rId27"/>
    <p:sldId id="686" r:id="rId28"/>
    <p:sldId id="687" r:id="rId29"/>
    <p:sldId id="688" r:id="rId30"/>
    <p:sldId id="689" r:id="rId31"/>
    <p:sldId id="690" r:id="rId32"/>
    <p:sldId id="691" r:id="rId33"/>
    <p:sldId id="692" r:id="rId34"/>
    <p:sldId id="693" r:id="rId35"/>
    <p:sldId id="694" r:id="rId36"/>
    <p:sldId id="610" r:id="rId37"/>
  </p:sldIdLst>
  <p:sldSz cx="9906000" cy="6858000" type="A4"/>
  <p:notesSz cx="6858000" cy="9144000"/>
  <p:defaultTextStyle>
    <a:defPPr>
      <a:defRPr lang="ko-KR"/>
    </a:defPPr>
    <a:lvl1pPr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3366FF"/>
    <a:srgbClr val="6699FF"/>
    <a:srgbClr val="FFCC66"/>
    <a:srgbClr val="FFCC00"/>
    <a:srgbClr val="FFFF99"/>
    <a:srgbClr val="EAEAE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7358" autoAdjust="0"/>
  </p:normalViewPr>
  <p:slideViewPr>
    <p:cSldViewPr>
      <p:cViewPr>
        <p:scale>
          <a:sx n="75" d="100"/>
          <a:sy n="75" d="100"/>
        </p:scale>
        <p:origin x="-1602" y="-846"/>
      </p:cViewPr>
      <p:guideLst>
        <p:guide orient="horz" pos="2160"/>
        <p:guide orient="horz" pos="754"/>
        <p:guide orient="horz" pos="119"/>
        <p:guide orient="horz" pos="4156"/>
        <p:guide orient="horz" pos="1094"/>
        <p:guide pos="3120"/>
        <p:guide pos="262"/>
        <p:guide pos="5978"/>
        <p:guide pos="512"/>
        <p:guide pos="57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notesViewPr>
    <p:cSldViewPr>
      <p:cViewPr varScale="1">
        <p:scale>
          <a:sx n="74" d="100"/>
          <a:sy n="74" d="100"/>
        </p:scale>
        <p:origin x="-216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presProps" Target="presProp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F3F3746B-8E84-4782-9EA3-0C0BEF0A1014}" type="datetimeFigureOut">
              <a:rPr lang="ko-KR" altLang="en-US"/>
              <a:pPr>
                <a:defRPr/>
              </a:pPr>
              <a:t>2016-08-30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9A25683F-CB18-43CD-9658-EE43B6F33BD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4809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1525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187644F2-DBB4-4952-ABF4-388CDE4CDEAC}" type="slidenum">
              <a:rPr kumimoji="0" lang="ko-KR" altLang="en-US" sz="1200" b="0">
                <a:solidFill>
                  <a:prstClr val="black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ko-KR" sz="1200" b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21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75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397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8"/>
          <p:cNvGrpSpPr>
            <a:grpSpLocks/>
          </p:cNvGrpSpPr>
          <p:nvPr userDrawn="1"/>
        </p:nvGrpSpPr>
        <p:grpSpPr bwMode="auto">
          <a:xfrm>
            <a:off x="246063" y="736600"/>
            <a:ext cx="9678987" cy="82550"/>
            <a:chOff x="228600" y="1022350"/>
            <a:chExt cx="9440863" cy="360363"/>
          </a:xfrm>
        </p:grpSpPr>
        <p:sp>
          <p:nvSpPr>
            <p:cNvPr id="4" name="모서리가 둥근 직사각형 5"/>
            <p:cNvSpPr>
              <a:spLocks noChangeArrowheads="1"/>
            </p:cNvSpPr>
            <p:nvPr/>
          </p:nvSpPr>
          <p:spPr bwMode="auto">
            <a:xfrm>
              <a:off x="236342" y="1022350"/>
              <a:ext cx="9433121" cy="360363"/>
            </a:xfrm>
            <a:prstGeom prst="roundRect">
              <a:avLst>
                <a:gd name="adj" fmla="val 13255"/>
              </a:avLst>
            </a:prstGeom>
            <a:solidFill>
              <a:srgbClr val="2277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44000" rIns="144000" anchor="ctr"/>
            <a:lstStyle/>
            <a:p>
              <a:pPr marL="8255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0" lang="en-US" altLang="ko-KR" sz="1500">
                <a:solidFill>
                  <a:schemeClr val="bg1"/>
                </a:solidFill>
                <a:latin typeface="@산돌퍼즐Bk"/>
              </a:endParaRPr>
            </a:p>
          </p:txBody>
        </p:sp>
        <p:sp>
          <p:nvSpPr>
            <p:cNvPr id="5" name="Rectangle 4"/>
            <p:cNvSpPr txBox="1">
              <a:spLocks/>
            </p:cNvSpPr>
            <p:nvPr/>
          </p:nvSpPr>
          <p:spPr bwMode="auto">
            <a:xfrm>
              <a:off x="228600" y="1050070"/>
              <a:ext cx="7285429" cy="31878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126000" tIns="0" rIns="0" bIns="0" anchor="ctr"/>
            <a:lstStyle>
              <a:lvl1pPr marL="825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5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6350"/>
            <a:ext cx="9918701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itle Placeholder 1"/>
          <p:cNvSpPr>
            <a:spLocks noGrp="1"/>
          </p:cNvSpPr>
          <p:nvPr>
            <p:ph type="title"/>
          </p:nvPr>
        </p:nvSpPr>
        <p:spPr bwMode="auto">
          <a:xfrm>
            <a:off x="309930" y="391597"/>
            <a:ext cx="82296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7B332A52-C51F-4273-9CC5-9F7BF5049ABB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983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 b="1"/>
            </a:lvl1pPr>
          </a:lstStyle>
          <a:p>
            <a:pPr>
              <a:defRPr/>
            </a:pPr>
            <a:r>
              <a:rPr lang="en-US"/>
              <a:t>- </a:t>
            </a:r>
            <a:fld id="{FA13D387-B9A6-4017-8987-D836F6C514D6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990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 b="1"/>
            </a:lvl1pPr>
          </a:lstStyle>
          <a:p>
            <a:pPr>
              <a:defRPr/>
            </a:pPr>
            <a:r>
              <a:rPr lang="en-US"/>
              <a:t>- </a:t>
            </a:r>
            <a:fld id="{57782CFC-79AF-4174-A730-00FBC3A3502D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57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 b="1"/>
            </a:lvl1pPr>
          </a:lstStyle>
          <a:p>
            <a:pPr>
              <a:defRPr/>
            </a:pPr>
            <a:r>
              <a:rPr lang="en-US"/>
              <a:t>- </a:t>
            </a:r>
            <a:fld id="{D1C7B2FD-EE05-474D-8DD2-4A4EB52AC0D3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40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 b="1"/>
            </a:lvl1pPr>
          </a:lstStyle>
          <a:p>
            <a:pPr>
              <a:defRPr/>
            </a:pPr>
            <a:r>
              <a:rPr lang="en-US"/>
              <a:t>- </a:t>
            </a:r>
            <a:fld id="{EFE60915-6F90-4883-84E4-3B36289D75D1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36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 b="1"/>
            </a:lvl1pPr>
          </a:lstStyle>
          <a:p>
            <a:pPr>
              <a:defRPr/>
            </a:pPr>
            <a:r>
              <a:rPr lang="en-US"/>
              <a:t>- </a:t>
            </a:r>
            <a:fld id="{A5437E85-D9FF-4278-BE4C-723F0FEE4ECE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9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 b="1"/>
            </a:lvl1pPr>
          </a:lstStyle>
          <a:p>
            <a:pPr>
              <a:defRPr/>
            </a:pPr>
            <a:r>
              <a:rPr lang="en-US"/>
              <a:t>- </a:t>
            </a:r>
            <a:fld id="{AC03DBD2-7E5E-4AE5-9981-5A527C044878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06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 b="1"/>
            </a:lvl1pPr>
          </a:lstStyle>
          <a:p>
            <a:pPr>
              <a:defRPr/>
            </a:pPr>
            <a:r>
              <a:rPr lang="en-US"/>
              <a:t>- </a:t>
            </a:r>
            <a:fld id="{DA048862-CFBC-482E-AD6A-D587777CC426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450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3363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 b="1"/>
            </a:lvl1pPr>
          </a:lstStyle>
          <a:p>
            <a:pPr>
              <a:defRPr/>
            </a:pPr>
            <a:r>
              <a:rPr lang="en-US"/>
              <a:t>- </a:t>
            </a:r>
            <a:fld id="{67B83947-C592-405C-AAF3-FE2DD6E5146A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766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 b="1"/>
            </a:lvl1pPr>
          </a:lstStyle>
          <a:p>
            <a:pPr>
              <a:defRPr/>
            </a:pPr>
            <a:r>
              <a:rPr lang="en-US"/>
              <a:t>- </a:t>
            </a:r>
            <a:fld id="{81910AA2-0017-4621-9CAF-3936C2A99D57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7496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 b="1"/>
            </a:lvl1pPr>
          </a:lstStyle>
          <a:p>
            <a:pPr>
              <a:defRPr/>
            </a:pPr>
            <a:r>
              <a:rPr lang="en-US"/>
              <a:t>- </a:t>
            </a:r>
            <a:fld id="{BFFF90C1-8DBA-4E66-A6D6-30F3DC4D8B58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450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 b="1"/>
            </a:lvl1pPr>
          </a:lstStyle>
          <a:p>
            <a:pPr>
              <a:defRPr/>
            </a:pPr>
            <a:r>
              <a:rPr lang="en-US"/>
              <a:t>- </a:t>
            </a:r>
            <a:fld id="{A51FE084-9859-4D9D-93A1-9C6036388197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3923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거버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870" y="274638"/>
            <a:ext cx="7705234" cy="418058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2800" b="1" kern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193011" y="836613"/>
            <a:ext cx="9541529" cy="648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00" b="1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2932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0936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377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554556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9606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25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458159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1769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1380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475670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257047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1169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2723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4A25CFD3-BACC-4D4F-83A0-F184EEC9A2A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34940324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131A4479-03CB-4EB7-AD7F-CD6AC9B4F09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1856039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0CFB7DD8-CC4A-43BB-888D-85488F3141ED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19732028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FDDD355A-61A2-48AB-975A-44032B8C25B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56399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2574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E3FEA2F3-C5A1-4A97-B08A-B61BCFDA786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25349684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87790DE3-6263-4973-9FB7-BB1B4E8ADC6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14145758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EB5AA734-D198-4812-96F1-89B81FFA6F5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295303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A70D72DC-DFF4-41C5-BFE1-8429F95A5B70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1053151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31051C9F-507F-4EF2-A3FC-369B420E8940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3230336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E132BC9B-2184-4574-8D73-9B0FEE8FDBA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1393340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0852E051-381D-4344-B11E-4BF7C7588CF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2985920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8"/>
          <p:cNvGrpSpPr>
            <a:grpSpLocks/>
          </p:cNvGrpSpPr>
          <p:nvPr userDrawn="1"/>
        </p:nvGrpSpPr>
        <p:grpSpPr bwMode="auto">
          <a:xfrm>
            <a:off x="246063" y="736600"/>
            <a:ext cx="9678987" cy="82550"/>
            <a:chOff x="228600" y="1022350"/>
            <a:chExt cx="9440863" cy="360363"/>
          </a:xfrm>
        </p:grpSpPr>
        <p:sp>
          <p:nvSpPr>
            <p:cNvPr id="4" name="모서리가 둥근 직사각형 5"/>
            <p:cNvSpPr>
              <a:spLocks noChangeArrowheads="1"/>
            </p:cNvSpPr>
            <p:nvPr/>
          </p:nvSpPr>
          <p:spPr bwMode="auto">
            <a:xfrm>
              <a:off x="236342" y="1022350"/>
              <a:ext cx="9433121" cy="360363"/>
            </a:xfrm>
            <a:prstGeom prst="roundRect">
              <a:avLst>
                <a:gd name="adj" fmla="val 13255"/>
              </a:avLst>
            </a:prstGeom>
            <a:solidFill>
              <a:srgbClr val="2277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44000" rIns="144000" anchor="ctr"/>
            <a:lstStyle/>
            <a:p>
              <a:pPr marL="8255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0" lang="en-US" altLang="ko-KR" sz="1500">
                <a:solidFill>
                  <a:prstClr val="white"/>
                </a:solidFill>
                <a:latin typeface="@산돌퍼즐Bk"/>
              </a:endParaRPr>
            </a:p>
          </p:txBody>
        </p:sp>
        <p:sp>
          <p:nvSpPr>
            <p:cNvPr id="5" name="Rectangle 4"/>
            <p:cNvSpPr txBox="1">
              <a:spLocks/>
            </p:cNvSpPr>
            <p:nvPr/>
          </p:nvSpPr>
          <p:spPr bwMode="auto">
            <a:xfrm>
              <a:off x="228600" y="1050070"/>
              <a:ext cx="7285429" cy="31878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126000" tIns="0" rIns="0" bIns="0" anchor="ctr"/>
            <a:lstStyle>
              <a:lvl1pPr marL="825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5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6350"/>
            <a:ext cx="9918701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itle Placeholder 1"/>
          <p:cNvSpPr>
            <a:spLocks noGrp="1"/>
          </p:cNvSpPr>
          <p:nvPr>
            <p:ph type="title"/>
          </p:nvPr>
        </p:nvSpPr>
        <p:spPr bwMode="auto">
          <a:xfrm>
            <a:off x="309930" y="391597"/>
            <a:ext cx="82296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- </a:t>
            </a:r>
            <a:fld id="{8E2153C7-255E-4F42-A84F-D8447C71E52E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prstClr val="black"/>
                </a:solidFill>
              </a:rPr>
              <a:t> -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480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27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86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98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4166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4271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그림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904412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857625" y="6645275"/>
            <a:ext cx="2311400" cy="212725"/>
          </a:xfrm>
          <a:prstGeom prst="rect">
            <a:avLst/>
          </a:prstGeom>
        </p:spPr>
        <p:txBody>
          <a:bodyPr/>
          <a:lstStyle>
            <a:lvl1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8C4EAC63-AD18-4F66-9E99-2DA76B424F03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그룹 38"/>
          <p:cNvGrpSpPr>
            <a:grpSpLocks/>
          </p:cNvGrpSpPr>
          <p:nvPr userDrawn="1"/>
        </p:nvGrpSpPr>
        <p:grpSpPr bwMode="auto">
          <a:xfrm>
            <a:off x="246063" y="736600"/>
            <a:ext cx="9678987" cy="82550"/>
            <a:chOff x="228600" y="1022350"/>
            <a:chExt cx="9440863" cy="360363"/>
          </a:xfrm>
        </p:grpSpPr>
        <p:sp>
          <p:nvSpPr>
            <p:cNvPr id="6151" name="모서리가 둥근 직사각형 6"/>
            <p:cNvSpPr>
              <a:spLocks noChangeArrowheads="1"/>
            </p:cNvSpPr>
            <p:nvPr/>
          </p:nvSpPr>
          <p:spPr bwMode="auto">
            <a:xfrm>
              <a:off x="236342" y="1022350"/>
              <a:ext cx="9433121" cy="360363"/>
            </a:xfrm>
            <a:prstGeom prst="roundRect">
              <a:avLst>
                <a:gd name="adj" fmla="val 13255"/>
              </a:avLst>
            </a:prstGeom>
            <a:solidFill>
              <a:srgbClr val="2277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44000" rIns="144000" anchor="ctr"/>
            <a:lstStyle/>
            <a:p>
              <a:pPr marL="8255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0" lang="en-US" altLang="ko-KR" sz="1500">
                <a:solidFill>
                  <a:srgbClr val="FFFFFF"/>
                </a:solidFill>
                <a:latin typeface="@산돌퍼즐Bk"/>
              </a:endParaRPr>
            </a:p>
          </p:txBody>
        </p:sp>
        <p:sp>
          <p:nvSpPr>
            <p:cNvPr id="8" name="Rectangle 4"/>
            <p:cNvSpPr txBox="1">
              <a:spLocks/>
            </p:cNvSpPr>
            <p:nvPr/>
          </p:nvSpPr>
          <p:spPr bwMode="auto">
            <a:xfrm>
              <a:off x="228600" y="1050070"/>
              <a:ext cx="7285429" cy="31878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126000" tIns="0" rIns="0" bIns="0" anchor="ctr"/>
            <a:lstStyle>
              <a:lvl1pPr marL="825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5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147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6148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857625" y="6645275"/>
            <a:ext cx="2311400" cy="212725"/>
          </a:xfrm>
          <a:prstGeom prst="rect">
            <a:avLst/>
          </a:prstGeom>
        </p:spPr>
        <p:txBody>
          <a:bodyPr/>
          <a:lstStyle>
            <a:lvl1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F748E6AC-8DE3-40E6-A40D-AD2E762B2468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  <p:pic>
        <p:nvPicPr>
          <p:cNvPr id="6150" name="Picture 8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6350"/>
            <a:ext cx="9918701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그림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904412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그룹 38"/>
          <p:cNvGrpSpPr>
            <a:grpSpLocks/>
          </p:cNvGrpSpPr>
          <p:nvPr userDrawn="1"/>
        </p:nvGrpSpPr>
        <p:grpSpPr bwMode="auto">
          <a:xfrm>
            <a:off x="246063" y="736600"/>
            <a:ext cx="9678987" cy="82550"/>
            <a:chOff x="228600" y="1022350"/>
            <a:chExt cx="9440863" cy="360363"/>
          </a:xfrm>
        </p:grpSpPr>
        <p:sp>
          <p:nvSpPr>
            <p:cNvPr id="2055" name="모서리가 둥근 직사각형 5"/>
            <p:cNvSpPr>
              <a:spLocks noChangeArrowheads="1"/>
            </p:cNvSpPr>
            <p:nvPr/>
          </p:nvSpPr>
          <p:spPr bwMode="auto">
            <a:xfrm>
              <a:off x="236342" y="1022350"/>
              <a:ext cx="9433121" cy="360363"/>
            </a:xfrm>
            <a:prstGeom prst="roundRect">
              <a:avLst>
                <a:gd name="adj" fmla="val 13255"/>
              </a:avLst>
            </a:prstGeom>
            <a:solidFill>
              <a:srgbClr val="2277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44000" rIns="144000" anchor="ctr"/>
            <a:lstStyle/>
            <a:p>
              <a:pPr marL="8255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0" lang="en-US" altLang="ko-KR" sz="1500">
                <a:solidFill>
                  <a:srgbClr val="FFFFFF"/>
                </a:solidFill>
                <a:latin typeface="@산돌퍼즐Bk"/>
              </a:endParaRPr>
            </a:p>
          </p:txBody>
        </p:sp>
        <p:sp>
          <p:nvSpPr>
            <p:cNvPr id="7" name="Rectangle 4"/>
            <p:cNvSpPr txBox="1">
              <a:spLocks/>
            </p:cNvSpPr>
            <p:nvPr/>
          </p:nvSpPr>
          <p:spPr bwMode="auto">
            <a:xfrm>
              <a:off x="228600" y="1050070"/>
              <a:ext cx="7285429" cy="31878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126000" tIns="0" rIns="0" bIns="0" anchor="ctr"/>
            <a:lstStyle>
              <a:lvl1pPr marL="8255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ko-KR" altLang="en-US" sz="1500" smtClean="0">
                <a:solidFill>
                  <a:srgbClr val="FFFFFF"/>
                </a:solidFill>
              </a:endParaRPr>
            </a:p>
          </p:txBody>
        </p:sp>
      </p:grpSp>
      <p:pic>
        <p:nvPicPr>
          <p:cNvPr id="2051" name="Picture 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6350"/>
            <a:ext cx="9918701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3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857625" y="6645275"/>
            <a:ext cx="2311400" cy="212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mtClean="0"/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800" b="0">
                <a:solidFill>
                  <a:srgbClr val="000000"/>
                </a:solidFill>
              </a:rPr>
              <a:t>- </a:t>
            </a:r>
            <a:fld id="{BAD5C776-6192-4BBB-BAD6-3CC35295E619}" type="slidenum">
              <a:rPr lang="en-US" altLang="ko-KR" sz="1800" b="0">
                <a:solidFill>
                  <a:srgbClr val="000000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‹#›</a:t>
            </a:fld>
            <a:r>
              <a:rPr lang="en-US" altLang="ko-KR" sz="1800" b="0">
                <a:solidFill>
                  <a:srgbClr val="000000"/>
                </a:solidFill>
              </a:rPr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17700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9" r:id="rId2"/>
    <p:sldLayoutId id="2147484140" r:id="rId3"/>
    <p:sldLayoutId id="2147484141" r:id="rId4"/>
    <p:sldLayoutId id="2147484142" r:id="rId5"/>
    <p:sldLayoutId id="2147484143" r:id="rId6"/>
    <p:sldLayoutId id="2147484144" r:id="rId7"/>
    <p:sldLayoutId id="2147484145" r:id="rId8"/>
    <p:sldLayoutId id="2147484146" r:id="rId9"/>
    <p:sldLayoutId id="2147484147" r:id="rId10"/>
    <p:sldLayoutId id="2147484148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5123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857625" y="6645275"/>
            <a:ext cx="2311400" cy="2127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lnSpc>
                <a:spcPct val="100000"/>
              </a:lnSpc>
              <a:buFontTx/>
              <a:buNone/>
              <a:defRPr/>
            </a:pPr>
            <a:r>
              <a:rPr lang="en-US" sz="1800" b="0">
                <a:solidFill>
                  <a:prstClr val="black"/>
                </a:solidFill>
              </a:rPr>
              <a:t>- </a:t>
            </a:r>
            <a:fld id="{1A9F97D4-C3CF-42AA-AA6A-7F45AF120A1D}" type="slidenum">
              <a:rPr lang="en-US" sz="1800" b="0">
                <a:solidFill>
                  <a:prstClr val="black"/>
                </a:solidFill>
              </a:rPr>
              <a:pPr>
                <a:lnSpc>
                  <a:spcPct val="100000"/>
                </a:lnSpc>
                <a:buFontTx/>
                <a:buNone/>
                <a:defRPr/>
              </a:pPr>
              <a:t>‹#›</a:t>
            </a:fld>
            <a:r>
              <a:rPr lang="en-US" sz="1800" b="0">
                <a:solidFill>
                  <a:prstClr val="black"/>
                </a:solidFill>
              </a:rPr>
              <a:t> - </a:t>
            </a:r>
            <a:endParaRPr lang="en-US" sz="1800" b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59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0" r:id="rId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제목 2"/>
          <p:cNvSpPr>
            <a:spLocks/>
          </p:cNvSpPr>
          <p:nvPr/>
        </p:nvSpPr>
        <p:spPr bwMode="auto">
          <a:xfrm>
            <a:off x="812800" y="1736725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4400" dirty="0" smtClean="0">
                <a:solidFill>
                  <a:schemeClr val="tx2"/>
                </a:solidFill>
              </a:rPr>
              <a:t>1.1 </a:t>
            </a:r>
            <a:r>
              <a:rPr lang="en-US" altLang="ko-KR" sz="4400" dirty="0" err="1" smtClean="0">
                <a:solidFill>
                  <a:schemeClr val="tx2"/>
                </a:solidFill>
              </a:rPr>
              <a:t>BigData</a:t>
            </a:r>
            <a:r>
              <a:rPr lang="en-US" altLang="ko-KR" sz="4400" dirty="0" smtClean="0">
                <a:solidFill>
                  <a:schemeClr val="tx2"/>
                </a:solidFill>
              </a:rPr>
              <a:t> Platform</a:t>
            </a:r>
            <a:r>
              <a:rPr lang="ko-KR" altLang="en-US" sz="4400" dirty="0" smtClean="0">
                <a:solidFill>
                  <a:schemeClr val="tx2"/>
                </a:solidFill>
              </a:rPr>
              <a:t>과 기술</a:t>
            </a:r>
            <a:endParaRPr lang="ko-KR" altLang="en-US" sz="4400" dirty="0">
              <a:solidFill>
                <a:schemeClr val="tx2"/>
              </a:solidFill>
            </a:endParaRPr>
          </a:p>
        </p:txBody>
      </p:sp>
      <p:sp>
        <p:nvSpPr>
          <p:cNvPr id="115715" name="제목 2"/>
          <p:cNvSpPr>
            <a:spLocks/>
          </p:cNvSpPr>
          <p:nvPr/>
        </p:nvSpPr>
        <p:spPr bwMode="auto">
          <a:xfrm>
            <a:off x="415925" y="6334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3000">
                <a:solidFill>
                  <a:schemeClr val="bg1"/>
                </a:solidFill>
              </a:rPr>
              <a:t>Part I : </a:t>
            </a:r>
            <a:r>
              <a:rPr lang="en-US" altLang="ko-KR" sz="3000" smtClean="0">
                <a:solidFill>
                  <a:schemeClr val="bg1"/>
                </a:solidFill>
              </a:rPr>
              <a:t>BigData Platform </a:t>
            </a:r>
            <a:r>
              <a:rPr lang="ko-KR" altLang="en-US" sz="3000" smtClean="0">
                <a:solidFill>
                  <a:schemeClr val="bg1"/>
                </a:solidFill>
              </a:rPr>
              <a:t>개요</a:t>
            </a:r>
            <a:endParaRPr lang="ko-KR" altLang="en-US" sz="3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3675" y="980778"/>
            <a:ext cx="9540875" cy="10080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mtClean="0">
                <a:ea typeface="굴림" pitchFamily="50" charset="-127"/>
              </a:rPr>
              <a:t>   2) </a:t>
            </a:r>
            <a:r>
              <a:rPr lang="ko-KR" altLang="en-US" smtClean="0">
                <a:ea typeface="굴림" pitchFamily="50" charset="-127"/>
              </a:rPr>
              <a:t>구성도 </a:t>
            </a:r>
            <a:r>
              <a:rPr lang="en-US" altLang="ko-KR" smtClean="0">
                <a:ea typeface="굴림" pitchFamily="50" charset="-127"/>
              </a:rPr>
              <a:t>- </a:t>
            </a:r>
            <a:r>
              <a:rPr lang="ko-KR" altLang="en-US" smtClean="0">
                <a:ea typeface="굴림" pitchFamily="50" charset="-127"/>
              </a:rPr>
              <a:t>통합 저장 플랫폼 및 특징 </a:t>
            </a:r>
          </a:p>
        </p:txBody>
      </p:sp>
      <p:sp>
        <p:nvSpPr>
          <p:cNvPr id="12" name="제목 8"/>
          <p:cNvSpPr>
            <a:spLocks noGrp="1"/>
          </p:cNvSpPr>
          <p:nvPr>
            <p:ph type="title"/>
          </p:nvPr>
        </p:nvSpPr>
        <p:spPr>
          <a:xfrm>
            <a:off x="201613" y="274638"/>
            <a:ext cx="7704137" cy="41751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3. </a:t>
            </a:r>
            <a:r>
              <a:rPr smtClean="0"/>
              <a:t>저장 및 처리 </a:t>
            </a:r>
            <a:r>
              <a:rPr lang="en-US" altLang="ko-KR" smtClean="0"/>
              <a:t>Layer</a:t>
            </a:r>
            <a:endParaRPr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gray">
          <a:xfrm>
            <a:off x="2582863" y="4357390"/>
            <a:ext cx="2289175" cy="3175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  <a:defRPr/>
            </a:pPr>
            <a:r>
              <a:rPr lang="ko-KR" altLang="en-US" sz="1200" b="1">
                <a:solidFill>
                  <a:srgbClr val="000000"/>
                </a:solidFill>
              </a:rPr>
              <a:t>하이브리드 </a:t>
            </a:r>
            <a:r>
              <a:rPr lang="en-US" altLang="ko-KR" sz="1200" b="1">
                <a:solidFill>
                  <a:srgbClr val="000000"/>
                </a:solidFill>
              </a:rPr>
              <a:t>DW</a:t>
            </a:r>
            <a:r>
              <a:rPr lang="ko-KR" altLang="en-US" sz="1200" b="1">
                <a:solidFill>
                  <a:srgbClr val="000000"/>
                </a:solidFill>
              </a:rPr>
              <a:t> </a:t>
            </a:r>
            <a:r>
              <a:rPr lang="en-US" altLang="ko-KR" sz="1200" b="1">
                <a:solidFill>
                  <a:srgbClr val="000000"/>
                </a:solidFill>
              </a:rPr>
              <a:t>/ SQL </a:t>
            </a:r>
            <a:r>
              <a:rPr lang="ko-KR" altLang="en-US" sz="1200" b="1">
                <a:solidFill>
                  <a:srgbClr val="000000"/>
                </a:solidFill>
              </a:rPr>
              <a:t>쿼리</a:t>
            </a:r>
            <a:endParaRPr lang="ko-KR" altLang="en-US" sz="1200" b="1" dirty="0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582863" y="4674890"/>
            <a:ext cx="2289175" cy="187007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buNone/>
              <a:defRPr/>
            </a:pPr>
            <a:r>
              <a:rPr lang="en-US" altLang="ko-KR" sz="1000" dirty="0"/>
              <a:t>• </a:t>
            </a:r>
            <a:r>
              <a:rPr lang="ko-KR" altLang="en-US" sz="1000" dirty="0"/>
              <a:t>데이터 분석 효율의 극대화 및 </a:t>
            </a:r>
            <a:r>
              <a:rPr lang="en-US" altLang="ko-KR" sz="1000" dirty="0" err="1"/>
              <a:t>NoSQL</a:t>
            </a:r>
            <a:r>
              <a:rPr lang="en-US" altLang="ko-KR" sz="1000" dirty="0"/>
              <a:t> DB</a:t>
            </a:r>
            <a:r>
              <a:rPr lang="ko-KR" altLang="en-US" sz="1000" dirty="0"/>
              <a:t>기반의 분석도구를 활용하기 위하여 </a:t>
            </a:r>
            <a:r>
              <a:rPr lang="en-US" altLang="ko-KR" sz="1000" dirty="0" err="1"/>
              <a:t>NoSQL</a:t>
            </a:r>
            <a:r>
              <a:rPr lang="en-US" altLang="ko-KR" sz="1000" dirty="0"/>
              <a:t> </a:t>
            </a:r>
            <a:r>
              <a:rPr lang="ko-KR" altLang="en-US" sz="1000" dirty="0"/>
              <a:t>데이터를 저장하기 위한 환경 구성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ko-KR" sz="1000"/>
              <a:t>• </a:t>
            </a:r>
            <a:r>
              <a:rPr lang="ko-KR" altLang="en-US" sz="1000"/>
              <a:t>데이터 저장 도구는 서로 다르지만 </a:t>
            </a:r>
            <a:r>
              <a:rPr lang="en-US" altLang="ko-KR" sz="1000"/>
              <a:t>SQL </a:t>
            </a:r>
            <a:r>
              <a:rPr lang="ko-KR" altLang="en-US" sz="1000"/>
              <a:t>쿼리를 모두 지원하는 기술이 요구됨</a:t>
            </a:r>
            <a:r>
              <a:rPr lang="en-US" altLang="ko-KR" sz="1000"/>
              <a:t>(</a:t>
            </a:r>
            <a:r>
              <a:rPr lang="ko-KR" altLang="en-US" sz="1000"/>
              <a:t>타조</a:t>
            </a:r>
            <a:r>
              <a:rPr lang="en-US" altLang="ko-KR" sz="1000"/>
              <a:t>,</a:t>
            </a:r>
            <a:r>
              <a:rPr lang="ko-KR" altLang="en-US" sz="1000"/>
              <a:t>임팔라 등 </a:t>
            </a:r>
            <a:r>
              <a:rPr lang="en-US" altLang="ko-KR" sz="1000"/>
              <a:t>SQL on Hadoop)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gray">
          <a:xfrm>
            <a:off x="4989513" y="4347865"/>
            <a:ext cx="2289175" cy="3175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  <a:defRPr/>
            </a:pPr>
            <a:r>
              <a:rPr lang="ko-KR" altLang="en-US" sz="1200" b="1" dirty="0">
                <a:solidFill>
                  <a:srgbClr val="000000"/>
                </a:solidFill>
              </a:rPr>
              <a:t>유연한 데이터 교환 기반 구성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4989513" y="4665365"/>
            <a:ext cx="2289175" cy="1931987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buNone/>
              <a:defRPr/>
            </a:pPr>
            <a:r>
              <a:rPr lang="en-US" altLang="ko-KR" sz="1000" dirty="0"/>
              <a:t>• RDB/</a:t>
            </a:r>
            <a:r>
              <a:rPr lang="en-US" altLang="ko-KR" sz="1000" dirty="0" err="1"/>
              <a:t>NoSQL</a:t>
            </a:r>
            <a:r>
              <a:rPr lang="en-US" altLang="ko-KR" sz="1000" dirty="0"/>
              <a:t>/HDFS(File)</a:t>
            </a:r>
            <a:r>
              <a:rPr lang="ko-KR" altLang="en-US" sz="1000" dirty="0"/>
              <a:t>간의 데이터를 변환하여 저장할 수 있는 기반을 구성하여 제공함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ko-KR" sz="1000" dirty="0"/>
              <a:t>• </a:t>
            </a:r>
            <a:r>
              <a:rPr lang="ko-KR" altLang="en-US" sz="1000" dirty="0"/>
              <a:t>데이터 변환은 분석플랫폼의 데이터 변환 도구를 활용함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gray">
          <a:xfrm>
            <a:off x="7345363" y="4347865"/>
            <a:ext cx="2289175" cy="3175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  <a:defRPr/>
            </a:pPr>
            <a:r>
              <a:rPr lang="ko-KR" altLang="en-US" sz="1200" b="1" dirty="0">
                <a:solidFill>
                  <a:srgbClr val="000000"/>
                </a:solidFill>
              </a:rPr>
              <a:t>관리</a:t>
            </a:r>
            <a:r>
              <a:rPr lang="en-US" altLang="ko-KR" sz="1200" b="1" dirty="0">
                <a:solidFill>
                  <a:srgbClr val="000000"/>
                </a:solidFill>
              </a:rPr>
              <a:t>/</a:t>
            </a:r>
            <a:r>
              <a:rPr lang="ko-KR" altLang="en-US" sz="1200" b="1" dirty="0">
                <a:solidFill>
                  <a:srgbClr val="000000"/>
                </a:solidFill>
              </a:rPr>
              <a:t>운영을 위한 </a:t>
            </a:r>
            <a:r>
              <a:rPr lang="en-US" altLang="ko-KR" sz="1200" b="1" dirty="0">
                <a:solidFill>
                  <a:srgbClr val="000000"/>
                </a:solidFill>
              </a:rPr>
              <a:t>DB </a:t>
            </a:r>
            <a:r>
              <a:rPr lang="ko-KR" altLang="en-US" sz="1200" b="1" dirty="0">
                <a:solidFill>
                  <a:srgbClr val="000000"/>
                </a:solidFill>
              </a:rPr>
              <a:t>구성</a:t>
            </a:r>
          </a:p>
        </p:txBody>
      </p:sp>
      <p:sp>
        <p:nvSpPr>
          <p:cNvPr id="15" name="직사각형 14"/>
          <p:cNvSpPr/>
          <p:nvPr/>
        </p:nvSpPr>
        <p:spPr bwMode="auto">
          <a:xfrm>
            <a:off x="7345363" y="4665365"/>
            <a:ext cx="2289175" cy="1931987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buNone/>
              <a:defRPr/>
            </a:pPr>
            <a:r>
              <a:rPr lang="en-US" altLang="ko-KR" sz="1000" dirty="0"/>
              <a:t>• </a:t>
            </a:r>
            <a:r>
              <a:rPr lang="ko-KR" altLang="en-US" sz="1000" dirty="0"/>
              <a:t>수집되는 다양한 데이터의 저장 및 폐기</a:t>
            </a:r>
            <a:r>
              <a:rPr lang="en-US" altLang="ko-KR" sz="1000" dirty="0"/>
              <a:t>(</a:t>
            </a:r>
            <a:r>
              <a:rPr lang="ko-KR" altLang="en-US" sz="1000" dirty="0"/>
              <a:t>삭제</a:t>
            </a:r>
            <a:r>
              <a:rPr lang="en-US" altLang="ko-KR" sz="1000" dirty="0"/>
              <a:t>)</a:t>
            </a:r>
            <a:r>
              <a:rPr lang="ko-KR" altLang="en-US" sz="1000" dirty="0"/>
              <a:t>이력을 관리할 수 있는 체계 구성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ko-KR" sz="1000" dirty="0"/>
              <a:t>• </a:t>
            </a:r>
            <a:r>
              <a:rPr lang="ko-KR" altLang="en-US" sz="1000" dirty="0"/>
              <a:t>저장 데이터와 활용채널간의 관계를 관리할 수 있는 체계를 구성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gray">
          <a:xfrm>
            <a:off x="227013" y="4357390"/>
            <a:ext cx="2289175" cy="3175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  <a:defRPr/>
            </a:pPr>
            <a:r>
              <a:rPr lang="ko-KR" altLang="en-US" sz="1200" b="1" dirty="0">
                <a:solidFill>
                  <a:srgbClr val="000000"/>
                </a:solidFill>
              </a:rPr>
              <a:t>다양한 유형의 저장소 구성</a:t>
            </a:r>
          </a:p>
        </p:txBody>
      </p:sp>
      <p:sp>
        <p:nvSpPr>
          <p:cNvPr id="17" name="직사각형 16"/>
          <p:cNvSpPr/>
          <p:nvPr/>
        </p:nvSpPr>
        <p:spPr bwMode="auto">
          <a:xfrm>
            <a:off x="227013" y="4674890"/>
            <a:ext cx="2289175" cy="187007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buNone/>
              <a:defRPr/>
            </a:pPr>
            <a:r>
              <a:rPr lang="en-US" altLang="ko-KR" sz="1000" dirty="0"/>
              <a:t>• </a:t>
            </a:r>
            <a:r>
              <a:rPr lang="ko-KR" altLang="en-US" sz="1000" dirty="0" err="1"/>
              <a:t>빅데이터</a:t>
            </a:r>
            <a:r>
              <a:rPr lang="ko-KR" altLang="en-US" sz="1000" dirty="0"/>
              <a:t> 공통기반으로 수집되는 데이터 유형이 다양하기 때문에</a:t>
            </a:r>
            <a:r>
              <a:rPr lang="en-US" altLang="ko-KR" sz="1000" dirty="0"/>
              <a:t>, </a:t>
            </a:r>
            <a:r>
              <a:rPr lang="ko-KR" altLang="en-US" sz="1000" dirty="0"/>
              <a:t>다양한 유형의 데이터를 저장할 수 있는 체계를 구성함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ko-KR" sz="1000" dirty="0"/>
              <a:t>• </a:t>
            </a:r>
            <a:r>
              <a:rPr lang="ko-KR" altLang="en-US" sz="1000" dirty="0"/>
              <a:t>수집된 데이터는 해당 데이터의 포맷에 따라 각각의 저장소에 저장될 수 있도록 구성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18" name="순서도: 자기 디스크 17"/>
          <p:cNvSpPr/>
          <p:nvPr/>
        </p:nvSpPr>
        <p:spPr bwMode="auto">
          <a:xfrm>
            <a:off x="7442200" y="5719465"/>
            <a:ext cx="882650" cy="547687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latinLnBrk="0">
              <a:lnSpc>
                <a:spcPct val="100000"/>
              </a:lnSpc>
              <a:spcBef>
                <a:spcPct val="50000"/>
              </a:spcBef>
              <a:buNone/>
              <a:defRPr/>
            </a:pPr>
            <a:r>
              <a:rPr lang="ko-KR" altLang="en-US" sz="1000" b="1" dirty="0"/>
              <a:t>저장 데이터</a:t>
            </a:r>
          </a:p>
        </p:txBody>
      </p:sp>
      <p:sp>
        <p:nvSpPr>
          <p:cNvPr id="19" name="순서도: 자기 디스크 18"/>
          <p:cNvSpPr/>
          <p:nvPr/>
        </p:nvSpPr>
        <p:spPr bwMode="auto">
          <a:xfrm>
            <a:off x="5813425" y="5500390"/>
            <a:ext cx="657225" cy="508000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latinLnBrk="0">
              <a:lnSpc>
                <a:spcPct val="100000"/>
              </a:lnSpc>
              <a:spcBef>
                <a:spcPct val="50000"/>
              </a:spcBef>
              <a:buNone/>
              <a:defRPr/>
            </a:pPr>
            <a:r>
              <a:rPr lang="en-US" altLang="ko-KR" sz="1000" b="1" dirty="0"/>
              <a:t>RDBMS</a:t>
            </a:r>
            <a:endParaRPr lang="ko-KR" altLang="en-US" sz="1000" b="1" dirty="0"/>
          </a:p>
        </p:txBody>
      </p:sp>
      <p:sp>
        <p:nvSpPr>
          <p:cNvPr id="20" name="순서도: 자기 디스크 19"/>
          <p:cNvSpPr/>
          <p:nvPr/>
        </p:nvSpPr>
        <p:spPr bwMode="auto">
          <a:xfrm>
            <a:off x="8670925" y="5719465"/>
            <a:ext cx="882650" cy="547687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latinLnBrk="0">
              <a:lnSpc>
                <a:spcPct val="100000"/>
              </a:lnSpc>
              <a:spcBef>
                <a:spcPct val="50000"/>
              </a:spcBef>
              <a:buNone/>
              <a:defRPr/>
            </a:pPr>
            <a:r>
              <a:rPr lang="ko-KR" altLang="en-US" sz="1000" b="1" dirty="0"/>
              <a:t>운영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관리</a:t>
            </a:r>
            <a:endParaRPr lang="en-US" altLang="ko-KR" sz="1000" b="1" dirty="0"/>
          </a:p>
          <a:p>
            <a:pPr algn="ctr" latinLnBrk="0">
              <a:lnSpc>
                <a:spcPct val="100000"/>
              </a:lnSpc>
              <a:spcBef>
                <a:spcPct val="50000"/>
              </a:spcBef>
              <a:buNone/>
              <a:defRPr/>
            </a:pPr>
            <a:r>
              <a:rPr lang="ko-KR" altLang="en-US" sz="1000" b="1" dirty="0"/>
              <a:t>데이터</a:t>
            </a:r>
          </a:p>
        </p:txBody>
      </p:sp>
      <p:sp>
        <p:nvSpPr>
          <p:cNvPr id="21" name="왼쪽/오른쪽 화살표 20"/>
          <p:cNvSpPr/>
          <p:nvPr/>
        </p:nvSpPr>
        <p:spPr bwMode="auto">
          <a:xfrm>
            <a:off x="8256588" y="5924252"/>
            <a:ext cx="501650" cy="206375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latinLnBrk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endParaRPr lang="ko-KR" altLang="en-US" sz="900" dirty="0">
              <a:latin typeface="+mn-ea"/>
            </a:endParaRPr>
          </a:p>
        </p:txBody>
      </p:sp>
      <p:grpSp>
        <p:nvGrpSpPr>
          <p:cNvPr id="21520" name="그룹 31"/>
          <p:cNvGrpSpPr>
            <a:grpSpLocks/>
          </p:cNvGrpSpPr>
          <p:nvPr/>
        </p:nvGrpSpPr>
        <p:grpSpPr bwMode="auto">
          <a:xfrm>
            <a:off x="4924425" y="5911552"/>
            <a:ext cx="979488" cy="650875"/>
            <a:chOff x="8697212" y="4999059"/>
            <a:chExt cx="965965" cy="693747"/>
          </a:xfrm>
        </p:grpSpPr>
        <p:sp>
          <p:nvSpPr>
            <p:cNvPr id="83" name="정육면체 82"/>
            <p:cNvSpPr/>
            <p:nvPr/>
          </p:nvSpPr>
          <p:spPr bwMode="auto">
            <a:xfrm>
              <a:off x="8958665" y="5071818"/>
              <a:ext cx="178476" cy="204739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180000" tIns="0" rIns="0" bIns="0" anchor="ctr"/>
            <a:lstStyle/>
            <a:p>
              <a:pPr latinLnBrk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1000" dirty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4" name="정육면체 83"/>
            <p:cNvSpPr/>
            <p:nvPr/>
          </p:nvSpPr>
          <p:spPr bwMode="auto">
            <a:xfrm>
              <a:off x="9069821" y="5156422"/>
              <a:ext cx="178476" cy="204739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180000" tIns="0" rIns="0" bIns="0" anchor="ctr"/>
            <a:lstStyle/>
            <a:p>
              <a:pPr latinLnBrk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1000" dirty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5" name="정육면체 84"/>
            <p:cNvSpPr/>
            <p:nvPr/>
          </p:nvSpPr>
          <p:spPr bwMode="auto">
            <a:xfrm>
              <a:off x="9179411" y="5239332"/>
              <a:ext cx="178476" cy="204741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180000" tIns="0" rIns="0" bIns="0" anchor="ctr"/>
            <a:lstStyle/>
            <a:p>
              <a:pPr latinLnBrk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1000" dirty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574" name="TextBox 85"/>
            <p:cNvSpPr txBox="1">
              <a:spLocks noChangeArrowheads="1"/>
            </p:cNvSpPr>
            <p:nvPr/>
          </p:nvSpPr>
          <p:spPr bwMode="auto">
            <a:xfrm>
              <a:off x="8697212" y="4999059"/>
              <a:ext cx="965965" cy="693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rIns="46800" anchor="b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None/>
              </a:pPr>
              <a:r>
                <a:rPr lang="en-US" altLang="ko-KR" sz="1000">
                  <a:solidFill>
                    <a:schemeClr val="tx2"/>
                  </a:solidFill>
                </a:rPr>
                <a:t>NoSQL</a:t>
              </a:r>
              <a:endParaRPr lang="ko-KR" altLang="en-US" sz="1000">
                <a:solidFill>
                  <a:schemeClr val="tx2"/>
                </a:solidFill>
              </a:endParaRPr>
            </a:p>
          </p:txBody>
        </p:sp>
      </p:grpSp>
      <p:grpSp>
        <p:nvGrpSpPr>
          <p:cNvPr id="21521" name="그룹 32"/>
          <p:cNvGrpSpPr>
            <a:grpSpLocks/>
          </p:cNvGrpSpPr>
          <p:nvPr/>
        </p:nvGrpSpPr>
        <p:grpSpPr bwMode="auto">
          <a:xfrm>
            <a:off x="6443663" y="5946477"/>
            <a:ext cx="979487" cy="650875"/>
            <a:chOff x="8697212" y="4999059"/>
            <a:chExt cx="965965" cy="693747"/>
          </a:xfrm>
        </p:grpSpPr>
        <p:sp>
          <p:nvSpPr>
            <p:cNvPr id="79" name="정육면체 78"/>
            <p:cNvSpPr/>
            <p:nvPr/>
          </p:nvSpPr>
          <p:spPr bwMode="auto">
            <a:xfrm>
              <a:off x="8958664" y="5071818"/>
              <a:ext cx="178477" cy="204739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180000" tIns="0" rIns="0" bIns="0" anchor="ctr"/>
            <a:lstStyle/>
            <a:p>
              <a:pPr latinLnBrk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1000" dirty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0" name="정육면체 79"/>
            <p:cNvSpPr/>
            <p:nvPr/>
          </p:nvSpPr>
          <p:spPr bwMode="auto">
            <a:xfrm>
              <a:off x="9069821" y="5156422"/>
              <a:ext cx="178477" cy="204739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180000" tIns="0" rIns="0" bIns="0" anchor="ctr"/>
            <a:lstStyle/>
            <a:p>
              <a:pPr latinLnBrk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1000" dirty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1" name="정육면체 80"/>
            <p:cNvSpPr/>
            <p:nvPr/>
          </p:nvSpPr>
          <p:spPr bwMode="auto">
            <a:xfrm>
              <a:off x="9179412" y="5239332"/>
              <a:ext cx="178477" cy="204741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180000" tIns="0" rIns="0" bIns="0" anchor="ctr"/>
            <a:lstStyle/>
            <a:p>
              <a:pPr latinLnBrk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1000" dirty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570" name="TextBox 81"/>
            <p:cNvSpPr txBox="1">
              <a:spLocks noChangeArrowheads="1"/>
            </p:cNvSpPr>
            <p:nvPr/>
          </p:nvSpPr>
          <p:spPr bwMode="auto">
            <a:xfrm>
              <a:off x="8697212" y="4999059"/>
              <a:ext cx="965965" cy="693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rIns="46800" anchor="b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None/>
              </a:pPr>
              <a:r>
                <a:rPr lang="en-US" altLang="ko-KR" sz="1000">
                  <a:solidFill>
                    <a:schemeClr val="tx2"/>
                  </a:solidFill>
                </a:rPr>
                <a:t>HDFS</a:t>
              </a:r>
              <a:endParaRPr lang="ko-KR" altLang="en-US" sz="1000">
                <a:solidFill>
                  <a:schemeClr val="tx2"/>
                </a:solidFill>
              </a:endParaRPr>
            </a:p>
          </p:txBody>
        </p:sp>
      </p:grpSp>
      <p:cxnSp>
        <p:nvCxnSpPr>
          <p:cNvPr id="24" name="직선 화살표 연결선 23"/>
          <p:cNvCxnSpPr/>
          <p:nvPr/>
        </p:nvCxnSpPr>
        <p:spPr bwMode="auto">
          <a:xfrm>
            <a:off x="5813425" y="6251277"/>
            <a:ext cx="657225" cy="1588"/>
          </a:xfrm>
          <a:prstGeom prst="straightConnector1">
            <a:avLst/>
          </a:prstGeom>
          <a:solidFill>
            <a:srgbClr val="FBB779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25" name="직선 화살표 연결선 24"/>
          <p:cNvCxnSpPr/>
          <p:nvPr/>
        </p:nvCxnSpPr>
        <p:spPr bwMode="auto">
          <a:xfrm flipV="1">
            <a:off x="5407025" y="5671840"/>
            <a:ext cx="330200" cy="274637"/>
          </a:xfrm>
          <a:prstGeom prst="straightConnector1">
            <a:avLst/>
          </a:prstGeom>
          <a:solidFill>
            <a:srgbClr val="FBB779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26" name="직선 화살표 연결선 25"/>
          <p:cNvCxnSpPr>
            <a:endCxn id="21570" idx="0"/>
          </p:cNvCxnSpPr>
          <p:nvPr/>
        </p:nvCxnSpPr>
        <p:spPr bwMode="auto">
          <a:xfrm>
            <a:off x="6561138" y="5670252"/>
            <a:ext cx="371475" cy="276225"/>
          </a:xfrm>
          <a:prstGeom prst="straightConnector1">
            <a:avLst/>
          </a:prstGeom>
          <a:solidFill>
            <a:srgbClr val="FBB779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1525" name="TextBox 27"/>
          <p:cNvSpPr txBox="1">
            <a:spLocks noChangeArrowheads="1"/>
          </p:cNvSpPr>
          <p:nvPr/>
        </p:nvSpPr>
        <p:spPr bwMode="auto">
          <a:xfrm>
            <a:off x="2612740" y="6030490"/>
            <a:ext cx="221456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6800" rIns="46800" anchor="ctr"/>
          <a:lstStyle>
            <a:lvl1pPr marL="171450" indent="-1714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ko-KR" altLang="en-US" sz="1000">
                <a:solidFill>
                  <a:schemeClr val="tx2"/>
                </a:solidFill>
              </a:rPr>
              <a:t>저장 </a:t>
            </a:r>
            <a:r>
              <a:rPr lang="en-US" altLang="ko-KR" sz="1000">
                <a:solidFill>
                  <a:schemeClr val="tx2"/>
                </a:solidFill>
              </a:rPr>
              <a:t>: HDFS/NoSQL/RDBMS/MPP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ko-KR" altLang="en-US" sz="1000">
                <a:solidFill>
                  <a:schemeClr val="tx2"/>
                </a:solidFill>
              </a:rPr>
              <a:t>쿼리 </a:t>
            </a:r>
            <a:r>
              <a:rPr lang="en-US" altLang="ko-KR" sz="1000">
                <a:solidFill>
                  <a:schemeClr val="tx2"/>
                </a:solidFill>
              </a:rPr>
              <a:t>: </a:t>
            </a:r>
            <a:r>
              <a:rPr lang="ko-KR" altLang="en-US" sz="1000">
                <a:solidFill>
                  <a:schemeClr val="tx2"/>
                </a:solidFill>
              </a:rPr>
              <a:t>모두 </a:t>
            </a:r>
            <a:r>
              <a:rPr lang="en-US" altLang="ko-KR" sz="1000">
                <a:solidFill>
                  <a:schemeClr val="tx2"/>
                </a:solidFill>
              </a:rPr>
              <a:t>SQL</a:t>
            </a:r>
            <a:r>
              <a:rPr lang="ko-KR" altLang="en-US" sz="1000">
                <a:solidFill>
                  <a:schemeClr val="tx2"/>
                </a:solidFill>
              </a:rPr>
              <a:t>을 지원</a:t>
            </a:r>
          </a:p>
        </p:txBody>
      </p:sp>
      <p:grpSp>
        <p:nvGrpSpPr>
          <p:cNvPr id="21526" name="그룹 51"/>
          <p:cNvGrpSpPr>
            <a:grpSpLocks/>
          </p:cNvGrpSpPr>
          <p:nvPr/>
        </p:nvGrpSpPr>
        <p:grpSpPr bwMode="auto">
          <a:xfrm>
            <a:off x="954088" y="5871865"/>
            <a:ext cx="979487" cy="650875"/>
            <a:chOff x="8697212" y="4999059"/>
            <a:chExt cx="965965" cy="693747"/>
          </a:xfrm>
        </p:grpSpPr>
        <p:sp>
          <p:nvSpPr>
            <p:cNvPr id="69" name="정육면체 68"/>
            <p:cNvSpPr/>
            <p:nvPr/>
          </p:nvSpPr>
          <p:spPr bwMode="auto">
            <a:xfrm>
              <a:off x="8958664" y="5071817"/>
              <a:ext cx="178477" cy="204741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180000" tIns="0" rIns="0" bIns="0" anchor="ctr"/>
            <a:lstStyle/>
            <a:p>
              <a:pPr latinLnBrk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1000" dirty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0" name="정육면체 69"/>
            <p:cNvSpPr/>
            <p:nvPr/>
          </p:nvSpPr>
          <p:spPr bwMode="auto">
            <a:xfrm>
              <a:off x="9069821" y="5156421"/>
              <a:ext cx="178477" cy="204741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180000" tIns="0" rIns="0" bIns="0" anchor="ctr"/>
            <a:lstStyle/>
            <a:p>
              <a:pPr latinLnBrk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1000" dirty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1" name="정육면체 70"/>
            <p:cNvSpPr/>
            <p:nvPr/>
          </p:nvSpPr>
          <p:spPr bwMode="auto">
            <a:xfrm>
              <a:off x="9179412" y="5239332"/>
              <a:ext cx="178477" cy="204739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180000" tIns="0" rIns="0" bIns="0" anchor="ctr"/>
            <a:lstStyle/>
            <a:p>
              <a:pPr latinLnBrk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1000" dirty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566" name="TextBox 71"/>
            <p:cNvSpPr txBox="1">
              <a:spLocks noChangeArrowheads="1"/>
            </p:cNvSpPr>
            <p:nvPr/>
          </p:nvSpPr>
          <p:spPr bwMode="auto">
            <a:xfrm>
              <a:off x="8697212" y="4999059"/>
              <a:ext cx="965965" cy="693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rIns="46800" anchor="b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None/>
              </a:pPr>
              <a:r>
                <a:rPr lang="en-US" altLang="ko-KR" sz="1000">
                  <a:solidFill>
                    <a:schemeClr val="tx2"/>
                  </a:solidFill>
                </a:rPr>
                <a:t>NoSQL</a:t>
              </a:r>
              <a:endParaRPr lang="ko-KR" altLang="en-US" sz="1000">
                <a:solidFill>
                  <a:schemeClr val="tx2"/>
                </a:solidFill>
              </a:endParaRPr>
            </a:p>
          </p:txBody>
        </p:sp>
      </p:grpSp>
      <p:sp>
        <p:nvSpPr>
          <p:cNvPr id="30" name="순서도: 자기 디스크 29"/>
          <p:cNvSpPr/>
          <p:nvPr/>
        </p:nvSpPr>
        <p:spPr bwMode="auto">
          <a:xfrm>
            <a:off x="334963" y="5889327"/>
            <a:ext cx="657225" cy="508000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latinLnBrk="0">
              <a:lnSpc>
                <a:spcPct val="100000"/>
              </a:lnSpc>
              <a:spcBef>
                <a:spcPct val="50000"/>
              </a:spcBef>
              <a:buNone/>
              <a:defRPr/>
            </a:pPr>
            <a:r>
              <a:rPr lang="en-US" altLang="ko-KR" sz="1000" b="1" dirty="0"/>
              <a:t>RDBMS</a:t>
            </a:r>
            <a:endParaRPr lang="ko-KR" altLang="en-US" sz="1000" b="1" dirty="0"/>
          </a:p>
        </p:txBody>
      </p:sp>
      <p:grpSp>
        <p:nvGrpSpPr>
          <p:cNvPr id="21528" name="그룹 58"/>
          <p:cNvGrpSpPr>
            <a:grpSpLocks/>
          </p:cNvGrpSpPr>
          <p:nvPr/>
        </p:nvGrpSpPr>
        <p:grpSpPr bwMode="auto">
          <a:xfrm>
            <a:off x="1677988" y="5868690"/>
            <a:ext cx="979487" cy="650875"/>
            <a:chOff x="8697212" y="4999059"/>
            <a:chExt cx="965965" cy="693747"/>
          </a:xfrm>
        </p:grpSpPr>
        <p:sp>
          <p:nvSpPr>
            <p:cNvPr id="65" name="정육면체 64"/>
            <p:cNvSpPr/>
            <p:nvPr/>
          </p:nvSpPr>
          <p:spPr bwMode="auto">
            <a:xfrm>
              <a:off x="8958664" y="5071817"/>
              <a:ext cx="178477" cy="204741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180000" tIns="0" rIns="0" bIns="0" anchor="ctr"/>
            <a:lstStyle/>
            <a:p>
              <a:pPr latinLnBrk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1000" dirty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6" name="정육면체 65"/>
            <p:cNvSpPr/>
            <p:nvPr/>
          </p:nvSpPr>
          <p:spPr bwMode="auto">
            <a:xfrm>
              <a:off x="9069821" y="5156421"/>
              <a:ext cx="178477" cy="204741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180000" tIns="0" rIns="0" bIns="0" anchor="ctr"/>
            <a:lstStyle/>
            <a:p>
              <a:pPr latinLnBrk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1000" dirty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7" name="정육면체 66"/>
            <p:cNvSpPr/>
            <p:nvPr/>
          </p:nvSpPr>
          <p:spPr bwMode="auto">
            <a:xfrm>
              <a:off x="9179412" y="5239332"/>
              <a:ext cx="178477" cy="204739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180000" tIns="0" rIns="0" bIns="0" anchor="ctr"/>
            <a:lstStyle/>
            <a:p>
              <a:pPr latinLnBrk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1000" dirty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562" name="TextBox 67"/>
            <p:cNvSpPr txBox="1">
              <a:spLocks noChangeArrowheads="1"/>
            </p:cNvSpPr>
            <p:nvPr/>
          </p:nvSpPr>
          <p:spPr bwMode="auto">
            <a:xfrm>
              <a:off x="8697212" y="4999059"/>
              <a:ext cx="965965" cy="693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rIns="46800" anchor="b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None/>
              </a:pPr>
              <a:r>
                <a:rPr lang="en-US" altLang="ko-KR" sz="1000">
                  <a:solidFill>
                    <a:schemeClr val="tx2"/>
                  </a:solidFill>
                </a:rPr>
                <a:t>HDFS</a:t>
              </a:r>
              <a:endParaRPr lang="ko-KR" altLang="en-US" sz="1000">
                <a:solidFill>
                  <a:schemeClr val="tx2"/>
                </a:solidFill>
              </a:endParaRPr>
            </a:p>
          </p:txBody>
        </p:sp>
      </p:grpSp>
      <p:sp>
        <p:nvSpPr>
          <p:cNvPr id="32" name="Rectangle 5"/>
          <p:cNvSpPr>
            <a:spLocks noChangeArrowheads="1"/>
          </p:cNvSpPr>
          <p:nvPr/>
        </p:nvSpPr>
        <p:spPr bwMode="gray">
          <a:xfrm>
            <a:off x="1279525" y="1433215"/>
            <a:ext cx="7131050" cy="4413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  <a:defRPr/>
            </a:pPr>
            <a:r>
              <a:rPr lang="ko-KR" altLang="en-US" sz="1400" b="1">
                <a:solidFill>
                  <a:srgbClr val="000000"/>
                </a:solidFill>
                <a:latin typeface="맑은 고딕" pitchFamily="50" charset="-127"/>
              </a:rPr>
              <a:t>빅데이터 저장 및 처리 플랫폼</a:t>
            </a:r>
            <a:endParaRPr lang="ko-KR" altLang="en-US" sz="14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1279525" y="1884065"/>
            <a:ext cx="7131050" cy="2293937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None/>
              <a:defRPr/>
            </a:pPr>
            <a:endParaRPr lang="ko-KR" altLang="en-US" sz="1000" dirty="0">
              <a:solidFill>
                <a:srgbClr val="000000"/>
              </a:solidFill>
            </a:endParaRPr>
          </a:p>
        </p:txBody>
      </p:sp>
      <p:grpSp>
        <p:nvGrpSpPr>
          <p:cNvPr id="21531" name="그룹 65"/>
          <p:cNvGrpSpPr>
            <a:grpSpLocks/>
          </p:cNvGrpSpPr>
          <p:nvPr/>
        </p:nvGrpSpPr>
        <p:grpSpPr bwMode="auto">
          <a:xfrm>
            <a:off x="4881563" y="2722265"/>
            <a:ext cx="1655762" cy="650875"/>
            <a:chOff x="8632978" y="4999059"/>
            <a:chExt cx="1077026" cy="693747"/>
          </a:xfrm>
        </p:grpSpPr>
        <p:sp>
          <p:nvSpPr>
            <p:cNvPr id="61" name="정육면체 60"/>
            <p:cNvSpPr/>
            <p:nvPr/>
          </p:nvSpPr>
          <p:spPr bwMode="auto">
            <a:xfrm>
              <a:off x="8959287" y="5071817"/>
              <a:ext cx="178644" cy="204741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180000" tIns="0" rIns="0" bIns="0" anchor="ctr"/>
            <a:lstStyle/>
            <a:p>
              <a:pPr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1000" dirty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2" name="정육면체 61"/>
            <p:cNvSpPr/>
            <p:nvPr/>
          </p:nvSpPr>
          <p:spPr bwMode="auto">
            <a:xfrm>
              <a:off x="9069777" y="5156421"/>
              <a:ext cx="178644" cy="204741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180000" tIns="0" rIns="0" bIns="0" anchor="ctr"/>
            <a:lstStyle/>
            <a:p>
              <a:pPr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1000" dirty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3" name="정육면체 62"/>
            <p:cNvSpPr/>
            <p:nvPr/>
          </p:nvSpPr>
          <p:spPr bwMode="auto">
            <a:xfrm>
              <a:off x="9179236" y="5239332"/>
              <a:ext cx="178644" cy="204739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180000" tIns="0" rIns="0" bIns="0" anchor="ctr"/>
            <a:lstStyle/>
            <a:p>
              <a:pPr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1000" dirty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558" name="TextBox 63"/>
            <p:cNvSpPr txBox="1">
              <a:spLocks noChangeArrowheads="1"/>
            </p:cNvSpPr>
            <p:nvPr/>
          </p:nvSpPr>
          <p:spPr bwMode="auto">
            <a:xfrm>
              <a:off x="8632978" y="4999059"/>
              <a:ext cx="1077026" cy="693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rIns="46800" anchor="b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latinLnBrk="0" hangingPunct="1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None/>
              </a:pPr>
              <a:r>
                <a:rPr lang="en-US" altLang="ko-KR" sz="1000">
                  <a:solidFill>
                    <a:schemeClr val="tx2"/>
                  </a:solidFill>
                </a:rPr>
                <a:t>NoSQL / SQL on Hadoop</a:t>
              </a:r>
              <a:endParaRPr lang="ko-KR" altLang="en-US" sz="1000">
                <a:solidFill>
                  <a:schemeClr val="tx2"/>
                </a:solidFill>
              </a:endParaRPr>
            </a:p>
          </p:txBody>
        </p:sp>
      </p:grpSp>
      <p:sp>
        <p:nvSpPr>
          <p:cNvPr id="35" name="순서도: 자기 디스크 34"/>
          <p:cNvSpPr/>
          <p:nvPr/>
        </p:nvSpPr>
        <p:spPr bwMode="auto">
          <a:xfrm>
            <a:off x="5291138" y="1993602"/>
            <a:ext cx="979487" cy="641350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latinLnBrk="0">
              <a:spcBef>
                <a:spcPct val="50000"/>
              </a:spcBef>
              <a:buNone/>
              <a:defRPr/>
            </a:pPr>
            <a:r>
              <a:rPr lang="en-US" altLang="ko-KR" sz="1000" b="1"/>
              <a:t>RDBMS</a:t>
            </a:r>
          </a:p>
          <a:p>
            <a:pPr algn="ctr" latinLnBrk="0">
              <a:spcBef>
                <a:spcPct val="50000"/>
              </a:spcBef>
              <a:buNone/>
              <a:defRPr/>
            </a:pPr>
            <a:r>
              <a:rPr lang="en-US" altLang="ko-KR" sz="1000" b="1"/>
              <a:t>/ MPP</a:t>
            </a:r>
            <a:endParaRPr lang="ko-KR" altLang="en-US" sz="1000" b="1" dirty="0"/>
          </a:p>
        </p:txBody>
      </p:sp>
      <p:grpSp>
        <p:nvGrpSpPr>
          <p:cNvPr id="21533" name="그룹 71"/>
          <p:cNvGrpSpPr>
            <a:grpSpLocks/>
          </p:cNvGrpSpPr>
          <p:nvPr/>
        </p:nvGrpSpPr>
        <p:grpSpPr bwMode="auto">
          <a:xfrm>
            <a:off x="4981575" y="3369965"/>
            <a:ext cx="1484313" cy="652462"/>
            <a:chOff x="8697212" y="4999059"/>
            <a:chExt cx="965965" cy="693747"/>
          </a:xfrm>
        </p:grpSpPr>
        <p:sp>
          <p:nvSpPr>
            <p:cNvPr id="57" name="정육면체 56"/>
            <p:cNvSpPr/>
            <p:nvPr/>
          </p:nvSpPr>
          <p:spPr bwMode="auto">
            <a:xfrm>
              <a:off x="8958591" y="5071640"/>
              <a:ext cx="178729" cy="205930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180000" tIns="0" rIns="0" bIns="0" anchor="ctr"/>
            <a:lstStyle/>
            <a:p>
              <a:pPr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1000" dirty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8" name="정육면체 57"/>
            <p:cNvSpPr/>
            <p:nvPr/>
          </p:nvSpPr>
          <p:spPr bwMode="auto">
            <a:xfrm>
              <a:off x="9069134" y="5156038"/>
              <a:ext cx="178730" cy="204243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180000" tIns="0" rIns="0" bIns="0" anchor="ctr"/>
            <a:lstStyle/>
            <a:p>
              <a:pPr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1000" dirty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9" name="정육면체 58"/>
            <p:cNvSpPr/>
            <p:nvPr/>
          </p:nvSpPr>
          <p:spPr bwMode="auto">
            <a:xfrm>
              <a:off x="9179678" y="5240435"/>
              <a:ext cx="178729" cy="204243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180000" tIns="0" rIns="0" bIns="0" anchor="ctr"/>
            <a:lstStyle/>
            <a:p>
              <a:pPr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1000" dirty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554" name="TextBox 59"/>
            <p:cNvSpPr txBox="1">
              <a:spLocks noChangeArrowheads="1"/>
            </p:cNvSpPr>
            <p:nvPr/>
          </p:nvSpPr>
          <p:spPr bwMode="auto">
            <a:xfrm>
              <a:off x="8697212" y="4999059"/>
              <a:ext cx="965965" cy="693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rIns="46800" anchor="b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latinLnBrk="0" hangingPunct="1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None/>
              </a:pPr>
              <a:r>
                <a:rPr lang="en-US" altLang="ko-KR" sz="1000">
                  <a:solidFill>
                    <a:schemeClr val="tx2"/>
                  </a:solidFill>
                </a:rPr>
                <a:t>HDFS - </a:t>
              </a:r>
              <a:r>
                <a:rPr lang="ko-KR" altLang="en-US" sz="1000">
                  <a:solidFill>
                    <a:schemeClr val="tx2"/>
                  </a:solidFill>
                </a:rPr>
                <a:t>분산파일시스템</a:t>
              </a:r>
            </a:p>
          </p:txBody>
        </p:sp>
      </p:grpSp>
      <p:sp>
        <p:nvSpPr>
          <p:cNvPr id="37" name="모서리가 둥근 직사각형 36"/>
          <p:cNvSpPr/>
          <p:nvPr/>
        </p:nvSpPr>
        <p:spPr bwMode="auto">
          <a:xfrm>
            <a:off x="1385888" y="1993602"/>
            <a:ext cx="2620962" cy="1893888"/>
          </a:xfrm>
          <a:prstGeom prst="round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tIns="0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50" b="1" dirty="0">
                <a:solidFill>
                  <a:srgbClr val="000000"/>
                </a:solidFill>
              </a:rPr>
              <a:t>데이터 형태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gray">
          <a:xfrm>
            <a:off x="1663700" y="2346027"/>
            <a:ext cx="1222375" cy="2698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  <a:defRPr/>
            </a:pPr>
            <a:r>
              <a:rPr lang="ko-KR" altLang="en-US" sz="1000" b="1" dirty="0">
                <a:solidFill>
                  <a:srgbClr val="000000"/>
                </a:solidFill>
              </a:rPr>
              <a:t>정형데이터</a:t>
            </a:r>
          </a:p>
        </p:txBody>
      </p:sp>
      <p:sp>
        <p:nvSpPr>
          <p:cNvPr id="39" name="순서도: 자기 디스크 38"/>
          <p:cNvSpPr/>
          <p:nvPr/>
        </p:nvSpPr>
        <p:spPr bwMode="auto">
          <a:xfrm>
            <a:off x="3182938" y="2346027"/>
            <a:ext cx="490537" cy="269875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latinLnBrk="0">
              <a:spcBef>
                <a:spcPct val="50000"/>
              </a:spcBef>
              <a:buNone/>
              <a:defRPr/>
            </a:pPr>
            <a:r>
              <a:rPr lang="en-US" altLang="ko-KR" sz="1000" b="1" dirty="0"/>
              <a:t>DB</a:t>
            </a:r>
            <a:endParaRPr lang="ko-KR" altLang="en-US" sz="1000" b="1" dirty="0"/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gray">
          <a:xfrm>
            <a:off x="1663700" y="2906415"/>
            <a:ext cx="1211263" cy="28416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  <a:defRPr/>
            </a:pPr>
            <a:r>
              <a:rPr lang="ko-KR" altLang="en-US" sz="1000" b="1" dirty="0" err="1">
                <a:solidFill>
                  <a:srgbClr val="000000"/>
                </a:solidFill>
              </a:rPr>
              <a:t>준정형데이터</a:t>
            </a:r>
            <a:endParaRPr lang="ko-KR" altLang="en-US" sz="1000" b="1" dirty="0">
              <a:solidFill>
                <a:srgbClr val="000000"/>
              </a:solidFill>
            </a:endParaRPr>
          </a:p>
        </p:txBody>
      </p:sp>
      <p:sp>
        <p:nvSpPr>
          <p:cNvPr id="41" name="순서도: 자기 디스크 40"/>
          <p:cNvSpPr/>
          <p:nvPr/>
        </p:nvSpPr>
        <p:spPr bwMode="auto">
          <a:xfrm>
            <a:off x="3182938" y="2688927"/>
            <a:ext cx="490537" cy="269875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latinLnBrk="0">
              <a:spcBef>
                <a:spcPct val="50000"/>
              </a:spcBef>
              <a:buNone/>
              <a:defRPr/>
            </a:pPr>
            <a:r>
              <a:rPr lang="en-US" altLang="ko-KR" sz="1000" b="1" dirty="0"/>
              <a:t>DB</a:t>
            </a:r>
            <a:endParaRPr lang="ko-KR" altLang="en-US" sz="1000" b="1" dirty="0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gray">
          <a:xfrm>
            <a:off x="1663700" y="3500140"/>
            <a:ext cx="1211263" cy="28416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  <a:defRPr/>
            </a:pPr>
            <a:r>
              <a:rPr lang="ko-KR" altLang="en-US" sz="1000" b="1" dirty="0">
                <a:solidFill>
                  <a:srgbClr val="000000"/>
                </a:solidFill>
              </a:rPr>
              <a:t>비정형데이터</a:t>
            </a:r>
          </a:p>
        </p:txBody>
      </p:sp>
      <p:sp>
        <p:nvSpPr>
          <p:cNvPr id="43" name="순서도: 다중 문서 42"/>
          <p:cNvSpPr/>
          <p:nvPr/>
        </p:nvSpPr>
        <p:spPr bwMode="auto">
          <a:xfrm>
            <a:off x="3181350" y="3442990"/>
            <a:ext cx="488950" cy="385762"/>
          </a:xfrm>
          <a:prstGeom prst="flowChartMultidocument">
            <a:avLst/>
          </a:prstGeom>
          <a:solidFill>
            <a:schemeClr val="bg2">
              <a:lumMod val="20000"/>
              <a:lumOff val="8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/>
              </a:rPr>
              <a:t>File</a:t>
            </a:r>
            <a:endParaRPr lang="ko-KR" altLang="en-US" sz="1000" dirty="0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44" name="직선 화살표 연결선 43"/>
          <p:cNvCxnSpPr/>
          <p:nvPr/>
        </p:nvCxnSpPr>
        <p:spPr bwMode="auto">
          <a:xfrm flipV="1">
            <a:off x="3789363" y="2380952"/>
            <a:ext cx="842962" cy="136525"/>
          </a:xfrm>
          <a:prstGeom prst="straightConnector1">
            <a:avLst/>
          </a:prstGeom>
          <a:solidFill>
            <a:srgbClr val="FBB779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직선 화살표 연결선 44"/>
          <p:cNvCxnSpPr/>
          <p:nvPr/>
        </p:nvCxnSpPr>
        <p:spPr bwMode="auto">
          <a:xfrm>
            <a:off x="3789363" y="2634952"/>
            <a:ext cx="927100" cy="396875"/>
          </a:xfrm>
          <a:prstGeom prst="straightConnector1">
            <a:avLst/>
          </a:prstGeom>
          <a:solidFill>
            <a:srgbClr val="FBB779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직선 화살표 연결선 45"/>
          <p:cNvCxnSpPr/>
          <p:nvPr/>
        </p:nvCxnSpPr>
        <p:spPr bwMode="auto">
          <a:xfrm>
            <a:off x="3789363" y="2792115"/>
            <a:ext cx="842962" cy="708025"/>
          </a:xfrm>
          <a:prstGeom prst="straightConnector1">
            <a:avLst/>
          </a:prstGeom>
          <a:solidFill>
            <a:srgbClr val="FBB779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직선 화살표 연결선 46"/>
          <p:cNvCxnSpPr/>
          <p:nvPr/>
        </p:nvCxnSpPr>
        <p:spPr bwMode="auto">
          <a:xfrm>
            <a:off x="3789363" y="3631902"/>
            <a:ext cx="927100" cy="77788"/>
          </a:xfrm>
          <a:prstGeom prst="straightConnector1">
            <a:avLst/>
          </a:prstGeom>
          <a:solidFill>
            <a:srgbClr val="FBB779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직선 화살표 연결선 47"/>
          <p:cNvCxnSpPr/>
          <p:nvPr/>
        </p:nvCxnSpPr>
        <p:spPr bwMode="auto">
          <a:xfrm flipV="1">
            <a:off x="3789363" y="3141365"/>
            <a:ext cx="927100" cy="228600"/>
          </a:xfrm>
          <a:prstGeom prst="straightConnector1">
            <a:avLst/>
          </a:prstGeom>
          <a:solidFill>
            <a:srgbClr val="FBB779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직선 화살표 연결선 54"/>
          <p:cNvCxnSpPr/>
          <p:nvPr/>
        </p:nvCxnSpPr>
        <p:spPr bwMode="auto">
          <a:xfrm>
            <a:off x="3789363" y="3141365"/>
            <a:ext cx="842962" cy="455612"/>
          </a:xfrm>
          <a:prstGeom prst="straightConnector1">
            <a:avLst/>
          </a:prstGeom>
          <a:solidFill>
            <a:srgbClr val="FBB779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순서도: 내부 저장소 55"/>
          <p:cNvSpPr/>
          <p:nvPr/>
        </p:nvSpPr>
        <p:spPr bwMode="auto">
          <a:xfrm>
            <a:off x="3176588" y="3015952"/>
            <a:ext cx="493712" cy="349250"/>
          </a:xfrm>
          <a:prstGeom prst="flowChartInternalStorage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rIns="36000" anchor="ctr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1000" dirty="0">
                <a:latin typeface="+mn-ea"/>
              </a:rPr>
              <a:t>XML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7" name="오각형 86"/>
          <p:cNvSpPr/>
          <p:nvPr/>
        </p:nvSpPr>
        <p:spPr bwMode="gray">
          <a:xfrm>
            <a:off x="6769100" y="2369840"/>
            <a:ext cx="1423988" cy="301625"/>
          </a:xfrm>
          <a:prstGeom prst="homePlat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88642" tIns="0" rIns="88642" bIns="0" anchor="ctr"/>
          <a:lstStyle/>
          <a:p>
            <a:pPr algn="ctr">
              <a:buNone/>
              <a:defRPr/>
            </a:pPr>
            <a:r>
              <a:rPr lang="ko-KR" altLang="en-US" sz="1200" b="1">
                <a:solidFill>
                  <a:schemeClr val="tx1"/>
                </a:solidFill>
                <a:latin typeface="맑은 고딕" pitchFamily="50" charset="-127"/>
                <a:ea typeface="JBold" pitchFamily="18" charset="-127"/>
              </a:rPr>
              <a:t>배치 처리</a:t>
            </a:r>
            <a:endParaRPr lang="ko-KR" altLang="en-US" sz="1100">
              <a:solidFill>
                <a:schemeClr val="tx1"/>
              </a:solidFill>
              <a:latin typeface="맑은 고딕" pitchFamily="50" charset="-127"/>
              <a:ea typeface="JBold" pitchFamily="18" charset="-127"/>
            </a:endParaRPr>
          </a:p>
        </p:txBody>
      </p:sp>
      <p:sp>
        <p:nvSpPr>
          <p:cNvPr id="88" name="오각형 87"/>
          <p:cNvSpPr/>
          <p:nvPr/>
        </p:nvSpPr>
        <p:spPr bwMode="gray">
          <a:xfrm>
            <a:off x="6769100" y="2854027"/>
            <a:ext cx="1423988" cy="301625"/>
          </a:xfrm>
          <a:prstGeom prst="homePlat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88642" tIns="0" rIns="88642" bIns="0" anchor="ctr"/>
          <a:lstStyle/>
          <a:p>
            <a:pPr algn="ctr">
              <a:buNone/>
              <a:defRPr/>
            </a:pPr>
            <a:r>
              <a:rPr lang="en-US" altLang="ko-KR" sz="1200" b="1">
                <a:solidFill>
                  <a:schemeClr val="tx1"/>
                </a:solidFill>
                <a:latin typeface="맑은 고딕" pitchFamily="50" charset="-127"/>
                <a:ea typeface="JBold" pitchFamily="18" charset="-127"/>
              </a:rPr>
              <a:t>SQL </a:t>
            </a:r>
            <a:r>
              <a:rPr lang="ko-KR" altLang="en-US" sz="1200" b="1">
                <a:solidFill>
                  <a:schemeClr val="tx1"/>
                </a:solidFill>
                <a:latin typeface="맑은 고딕" pitchFamily="50" charset="-127"/>
                <a:ea typeface="JBold" pitchFamily="18" charset="-127"/>
              </a:rPr>
              <a:t>쿼리</a:t>
            </a:r>
            <a:endParaRPr lang="ko-KR" altLang="en-US" sz="1100">
              <a:solidFill>
                <a:schemeClr val="tx1"/>
              </a:solidFill>
              <a:latin typeface="맑은 고딕" pitchFamily="50" charset="-127"/>
              <a:ea typeface="JBold" pitchFamily="18" charset="-127"/>
            </a:endParaRPr>
          </a:p>
        </p:txBody>
      </p:sp>
      <p:sp>
        <p:nvSpPr>
          <p:cNvPr id="89" name="오각형 88"/>
          <p:cNvSpPr/>
          <p:nvPr/>
        </p:nvSpPr>
        <p:spPr bwMode="gray">
          <a:xfrm>
            <a:off x="6775450" y="3363615"/>
            <a:ext cx="1409700" cy="301625"/>
          </a:xfrm>
          <a:prstGeom prst="homePlat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88642" tIns="0" rIns="88642" bIns="0" anchor="ctr"/>
          <a:lstStyle/>
          <a:p>
            <a:pPr algn="ctr">
              <a:buNone/>
              <a:defRPr/>
            </a:pPr>
            <a:r>
              <a:rPr lang="en-US" altLang="ko-KR" sz="1200" b="1">
                <a:solidFill>
                  <a:schemeClr val="tx1"/>
                </a:solidFill>
                <a:latin typeface="맑은 고딕" pitchFamily="50" charset="-127"/>
                <a:ea typeface="JBold" pitchFamily="18" charset="-127"/>
              </a:rPr>
              <a:t>CEP </a:t>
            </a:r>
            <a:r>
              <a:rPr lang="ko-KR" altLang="en-US" sz="1200" b="1">
                <a:solidFill>
                  <a:schemeClr val="tx1"/>
                </a:solidFill>
                <a:latin typeface="맑은 고딕" pitchFamily="50" charset="-127"/>
                <a:ea typeface="JBold" pitchFamily="18" charset="-127"/>
              </a:rPr>
              <a:t>실시간처리</a:t>
            </a:r>
            <a:endParaRPr lang="ko-KR" altLang="en-US" sz="1100">
              <a:solidFill>
                <a:schemeClr val="tx1"/>
              </a:solidFill>
              <a:latin typeface="맑은 고딕" pitchFamily="50" charset="-127"/>
              <a:ea typeface="J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5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3675" y="980777"/>
            <a:ext cx="9540875" cy="10080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mtClean="0">
                <a:ea typeface="굴림" pitchFamily="50" charset="-127"/>
              </a:rPr>
              <a:t>   1) </a:t>
            </a:r>
            <a:r>
              <a:rPr lang="ko-KR" altLang="en-US" smtClean="0">
                <a:ea typeface="굴림" pitchFamily="50" charset="-127"/>
              </a:rPr>
              <a:t>빅데이터 분석 및 시각화의 특징과 기술</a:t>
            </a:r>
          </a:p>
        </p:txBody>
      </p:sp>
      <p:sp>
        <p:nvSpPr>
          <p:cNvPr id="12" name="제목 8"/>
          <p:cNvSpPr>
            <a:spLocks noGrp="1"/>
          </p:cNvSpPr>
          <p:nvPr>
            <p:ph type="title"/>
          </p:nvPr>
        </p:nvSpPr>
        <p:spPr>
          <a:xfrm>
            <a:off x="201613" y="274638"/>
            <a:ext cx="7704137" cy="41751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4. </a:t>
            </a:r>
            <a:r>
              <a:rPr smtClean="0"/>
              <a:t>분석 및 시각화 </a:t>
            </a:r>
            <a:r>
              <a:rPr lang="en-US" altLang="ko-KR" smtClean="0"/>
              <a:t>Layer</a:t>
            </a:r>
            <a:endParaRPr/>
          </a:p>
        </p:txBody>
      </p:sp>
      <p:sp>
        <p:nvSpPr>
          <p:cNvPr id="7" name="직사각형 6"/>
          <p:cNvSpPr/>
          <p:nvPr/>
        </p:nvSpPr>
        <p:spPr bwMode="auto">
          <a:xfrm>
            <a:off x="579438" y="1679277"/>
            <a:ext cx="3725862" cy="283051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00000"/>
              </a:lnSpc>
              <a:buNone/>
              <a:defRPr/>
            </a:pPr>
            <a:endParaRPr lang="en-US" altLang="ko-KR" sz="9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  <a:defRPr/>
            </a:pPr>
            <a:endParaRPr lang="en-US" altLang="ko-KR" sz="9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  <a:defRPr/>
            </a:pPr>
            <a:endParaRPr lang="en-US" altLang="ko-KR" sz="9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  <a:defRPr/>
            </a:pPr>
            <a:endParaRPr lang="en-US" altLang="ko-KR" sz="9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  <a:defRPr/>
            </a:pPr>
            <a:endParaRPr lang="en-US" altLang="ko-KR" sz="9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  <a:defRPr/>
            </a:pPr>
            <a:endParaRPr lang="en-US" altLang="ko-KR" sz="9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  <a:defRPr/>
            </a:pPr>
            <a:endParaRPr lang="en-US" altLang="ko-KR" sz="9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  <a:defRPr/>
            </a:pPr>
            <a:endParaRPr lang="en-US" altLang="ko-KR" sz="9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  <a:defRPr/>
            </a:pPr>
            <a:endParaRPr lang="en-US" altLang="ko-KR" sz="9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  <a:defRPr/>
            </a:pPr>
            <a:endParaRPr lang="en-US" altLang="ko-KR" sz="9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  <a:defRPr/>
            </a:pPr>
            <a:endParaRPr lang="en-US" altLang="ko-KR" sz="9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  <a:defRPr/>
            </a:pPr>
            <a:endParaRPr lang="en-US" altLang="ko-KR" sz="9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ko-KR" sz="700" smtClean="0">
                <a:solidFill>
                  <a:srgbClr val="000000"/>
                </a:solidFill>
              </a:rPr>
              <a:t> </a:t>
            </a:r>
            <a:r>
              <a:rPr lang="ko-KR" altLang="en-US" sz="700" dirty="0">
                <a:solidFill>
                  <a:srgbClr val="000000"/>
                </a:solidFill>
              </a:rPr>
              <a:t>기존 분석 환경의 한계를 초월하는 </a:t>
            </a:r>
            <a:r>
              <a:rPr lang="ko-KR" altLang="en-US" sz="700" dirty="0" err="1">
                <a:solidFill>
                  <a:srgbClr val="000000"/>
                </a:solidFill>
              </a:rPr>
              <a:t>빅데이터</a:t>
            </a:r>
            <a:r>
              <a:rPr lang="ko-KR" altLang="en-US" sz="700" dirty="0">
                <a:solidFill>
                  <a:srgbClr val="000000"/>
                </a:solidFill>
              </a:rPr>
              <a:t> 분석 환경의 도래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ko-KR" sz="700" dirty="0">
                <a:solidFill>
                  <a:srgbClr val="000000"/>
                </a:solidFill>
              </a:rPr>
              <a:t>– </a:t>
            </a:r>
            <a:r>
              <a:rPr lang="ko-KR" altLang="en-US" sz="700" dirty="0">
                <a:solidFill>
                  <a:srgbClr val="000000"/>
                </a:solidFill>
              </a:rPr>
              <a:t>처리</a:t>
            </a:r>
            <a:r>
              <a:rPr lang="en-US" altLang="ko-KR" sz="700" dirty="0">
                <a:solidFill>
                  <a:srgbClr val="000000"/>
                </a:solidFill>
              </a:rPr>
              <a:t> </a:t>
            </a:r>
            <a:r>
              <a:rPr lang="ko-KR" altLang="en-US" sz="700" dirty="0">
                <a:solidFill>
                  <a:srgbClr val="000000"/>
                </a:solidFill>
              </a:rPr>
              <a:t>프로세스</a:t>
            </a:r>
            <a:r>
              <a:rPr lang="en-US" altLang="ko-KR" sz="700" dirty="0">
                <a:solidFill>
                  <a:srgbClr val="000000"/>
                </a:solidFill>
              </a:rPr>
              <a:t> </a:t>
            </a:r>
            <a:r>
              <a:rPr lang="ko-KR" altLang="en-US" sz="700" dirty="0">
                <a:solidFill>
                  <a:srgbClr val="000000"/>
                </a:solidFill>
              </a:rPr>
              <a:t>복잡도 높음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ko-KR" sz="700" dirty="0">
                <a:solidFill>
                  <a:srgbClr val="000000"/>
                </a:solidFill>
              </a:rPr>
              <a:t>– </a:t>
            </a:r>
            <a:r>
              <a:rPr lang="ko-KR" altLang="en-US" sz="700" dirty="0">
                <a:solidFill>
                  <a:srgbClr val="000000"/>
                </a:solidFill>
              </a:rPr>
              <a:t>처리할 </a:t>
            </a:r>
            <a:r>
              <a:rPr lang="ko-KR" altLang="en-US" sz="700" dirty="0" err="1">
                <a:solidFill>
                  <a:srgbClr val="000000"/>
                </a:solidFill>
              </a:rPr>
              <a:t>데이터양이</a:t>
            </a:r>
            <a:r>
              <a:rPr lang="ko-KR" altLang="en-US" sz="700" dirty="0">
                <a:solidFill>
                  <a:srgbClr val="000000"/>
                </a:solidFill>
              </a:rPr>
              <a:t> 방대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ko-KR" sz="700" dirty="0">
                <a:solidFill>
                  <a:srgbClr val="000000"/>
                </a:solidFill>
              </a:rPr>
              <a:t>– </a:t>
            </a:r>
            <a:r>
              <a:rPr lang="ko-KR" altLang="en-US" sz="700" dirty="0">
                <a:solidFill>
                  <a:srgbClr val="000000"/>
                </a:solidFill>
              </a:rPr>
              <a:t>비정형 데이터의 비중이 높음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ko-KR" sz="700" dirty="0">
                <a:solidFill>
                  <a:srgbClr val="000000"/>
                </a:solidFill>
              </a:rPr>
              <a:t>– </a:t>
            </a:r>
            <a:r>
              <a:rPr lang="ko-KR" altLang="en-US" sz="700" dirty="0">
                <a:solidFill>
                  <a:srgbClr val="000000"/>
                </a:solidFill>
              </a:rPr>
              <a:t>처리</a:t>
            </a:r>
            <a:r>
              <a:rPr lang="en-US" altLang="ko-KR" sz="700" dirty="0">
                <a:solidFill>
                  <a:srgbClr val="000000"/>
                </a:solidFill>
              </a:rPr>
              <a:t>/</a:t>
            </a:r>
            <a:r>
              <a:rPr lang="ko-KR" altLang="en-US" sz="700" dirty="0">
                <a:solidFill>
                  <a:srgbClr val="000000"/>
                </a:solidFill>
              </a:rPr>
              <a:t>분석 유연성이 높음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27075" y="1717377"/>
            <a:ext cx="3395663" cy="1971675"/>
            <a:chOff x="727075" y="1717377"/>
            <a:chExt cx="3395663" cy="1971675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gray">
            <a:xfrm>
              <a:off x="727075" y="1717377"/>
              <a:ext cx="3395663" cy="950912"/>
            </a:xfrm>
            <a:prstGeom prst="rect">
              <a:avLst/>
            </a:prstGeom>
            <a:solidFill>
              <a:srgbClr val="EAEAEA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None/>
              </a:pPr>
              <a:endParaRPr lang="en-US" altLang="ko-KR" sz="900" b="1">
                <a:solidFill>
                  <a:srgbClr val="000000"/>
                </a:solidFill>
              </a:endParaRPr>
            </a:p>
            <a:p>
              <a:pPr algn="ctr">
                <a:lnSpc>
                  <a:spcPct val="100000"/>
                </a:lnSpc>
                <a:buNone/>
              </a:pPr>
              <a:endParaRPr lang="en-US" altLang="ko-KR" sz="900" b="1">
                <a:solidFill>
                  <a:srgbClr val="000000"/>
                </a:solidFill>
              </a:endParaRPr>
            </a:p>
            <a:p>
              <a:pPr algn="ctr">
                <a:lnSpc>
                  <a:spcPct val="100000"/>
                </a:lnSpc>
                <a:buNone/>
              </a:pPr>
              <a:endParaRPr lang="en-US" altLang="ko-KR" sz="900" b="1">
                <a:solidFill>
                  <a:srgbClr val="000000"/>
                </a:solidFill>
              </a:endParaRPr>
            </a:p>
            <a:p>
              <a:pPr algn="ctr">
                <a:lnSpc>
                  <a:spcPct val="100000"/>
                </a:lnSpc>
                <a:buNone/>
              </a:pPr>
              <a:endParaRPr lang="en-US" altLang="ko-KR" sz="900" b="1">
                <a:solidFill>
                  <a:srgbClr val="000000"/>
                </a:solidFill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ko-KR" altLang="en-US" sz="900" b="1" smtClean="0">
                  <a:solidFill>
                    <a:srgbClr val="000000"/>
                  </a:solidFill>
                </a:rPr>
                <a:t>레거시 </a:t>
              </a:r>
              <a:r>
                <a:rPr lang="ko-KR" altLang="en-US" sz="900" b="1">
                  <a:solidFill>
                    <a:srgbClr val="000000"/>
                  </a:solidFill>
                </a:rPr>
                <a:t>시스템</a:t>
              </a:r>
            </a:p>
          </p:txBody>
        </p:sp>
        <p:grpSp>
          <p:nvGrpSpPr>
            <p:cNvPr id="25606" name="그룹 8"/>
            <p:cNvGrpSpPr>
              <a:grpSpLocks/>
            </p:cNvGrpSpPr>
            <p:nvPr/>
          </p:nvGrpSpPr>
          <p:grpSpPr bwMode="auto">
            <a:xfrm>
              <a:off x="798513" y="1790402"/>
              <a:ext cx="657225" cy="669925"/>
              <a:chOff x="900057" y="1710877"/>
              <a:chExt cx="657234" cy="669879"/>
            </a:xfrm>
          </p:grpSpPr>
          <p:sp>
            <p:nvSpPr>
              <p:cNvPr id="13" name="Rectangle 5"/>
              <p:cNvSpPr>
                <a:spLocks noChangeArrowheads="1"/>
              </p:cNvSpPr>
              <p:nvPr/>
            </p:nvSpPr>
            <p:spPr bwMode="gray">
              <a:xfrm>
                <a:off x="900057" y="1710877"/>
                <a:ext cx="657234" cy="25715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None/>
                  <a:defRPr/>
                </a:pPr>
                <a:r>
                  <a:rPr lang="ko-KR" altLang="en-US" sz="900" b="1" dirty="0">
                    <a:solidFill>
                      <a:srgbClr val="000000"/>
                    </a:solidFill>
                  </a:rPr>
                  <a:t>저장</a:t>
                </a:r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gray">
              <a:xfrm>
                <a:off x="900057" y="1980733"/>
                <a:ext cx="657234" cy="4000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None/>
                  <a:defRPr/>
                </a:pPr>
                <a:r>
                  <a:rPr lang="en-US" altLang="ko-KR" sz="900" b="1" dirty="0">
                    <a:solidFill>
                      <a:srgbClr val="000000"/>
                    </a:solidFill>
                  </a:rPr>
                  <a:t>DB</a:t>
                </a:r>
                <a:endParaRPr lang="ko-KR" altLang="en-US" sz="900" b="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607" name="그룹 14"/>
            <p:cNvGrpSpPr>
              <a:grpSpLocks/>
            </p:cNvGrpSpPr>
            <p:nvPr/>
          </p:nvGrpSpPr>
          <p:grpSpPr bwMode="auto">
            <a:xfrm>
              <a:off x="1638300" y="1791989"/>
              <a:ext cx="657225" cy="658813"/>
              <a:chOff x="900057" y="1710877"/>
              <a:chExt cx="657234" cy="659246"/>
            </a:xfrm>
          </p:grpSpPr>
          <p:sp>
            <p:nvSpPr>
              <p:cNvPr id="16" name="Rectangle 5"/>
              <p:cNvSpPr>
                <a:spLocks noChangeArrowheads="1"/>
              </p:cNvSpPr>
              <p:nvPr/>
            </p:nvSpPr>
            <p:spPr bwMode="gray">
              <a:xfrm>
                <a:off x="900057" y="1710877"/>
                <a:ext cx="657234" cy="25734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None/>
                  <a:defRPr/>
                </a:pPr>
                <a:r>
                  <a:rPr lang="ko-KR" altLang="en-US" sz="900" b="1" dirty="0">
                    <a:solidFill>
                      <a:srgbClr val="000000"/>
                    </a:solidFill>
                  </a:rPr>
                  <a:t>검색</a:t>
                </a:r>
              </a:p>
            </p:txBody>
          </p:sp>
          <p:sp>
            <p:nvSpPr>
              <p:cNvPr id="17" name="Rectangle 5"/>
              <p:cNvSpPr>
                <a:spLocks noChangeArrowheads="1"/>
              </p:cNvSpPr>
              <p:nvPr/>
            </p:nvSpPr>
            <p:spPr bwMode="gray">
              <a:xfrm>
                <a:off x="900057" y="1971398"/>
                <a:ext cx="657234" cy="3987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None/>
                  <a:defRPr/>
                </a:pPr>
                <a:r>
                  <a:rPr lang="ko-KR" altLang="en-US" sz="900" b="1" dirty="0">
                    <a:solidFill>
                      <a:srgbClr val="000000"/>
                    </a:solidFill>
                  </a:rPr>
                  <a:t>검색엔진</a:t>
                </a:r>
              </a:p>
            </p:txBody>
          </p:sp>
        </p:grpSp>
        <p:grpSp>
          <p:nvGrpSpPr>
            <p:cNvPr id="25608" name="그룹 17"/>
            <p:cNvGrpSpPr>
              <a:grpSpLocks/>
            </p:cNvGrpSpPr>
            <p:nvPr/>
          </p:nvGrpSpPr>
          <p:grpSpPr bwMode="auto">
            <a:xfrm>
              <a:off x="2478088" y="1791989"/>
              <a:ext cx="658812" cy="658813"/>
              <a:chOff x="900057" y="1710877"/>
              <a:chExt cx="657234" cy="659246"/>
            </a:xfrm>
          </p:grpSpPr>
          <p:sp>
            <p:nvSpPr>
              <p:cNvPr id="19" name="Rectangle 5"/>
              <p:cNvSpPr>
                <a:spLocks noChangeArrowheads="1"/>
              </p:cNvSpPr>
              <p:nvPr/>
            </p:nvSpPr>
            <p:spPr bwMode="gray">
              <a:xfrm>
                <a:off x="900057" y="1710877"/>
                <a:ext cx="657234" cy="25734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None/>
                  <a:defRPr/>
                </a:pPr>
                <a:r>
                  <a:rPr lang="ko-KR" altLang="en-US" sz="900" b="1" dirty="0">
                    <a:solidFill>
                      <a:srgbClr val="000000"/>
                    </a:solidFill>
                  </a:rPr>
                  <a:t>관리</a:t>
                </a:r>
              </a:p>
            </p:txBody>
          </p:sp>
          <p:sp>
            <p:nvSpPr>
              <p:cNvPr id="20" name="Rectangle 5"/>
              <p:cNvSpPr>
                <a:spLocks noChangeArrowheads="1"/>
              </p:cNvSpPr>
              <p:nvPr/>
            </p:nvSpPr>
            <p:spPr bwMode="gray">
              <a:xfrm>
                <a:off x="900057" y="1971398"/>
                <a:ext cx="657234" cy="3987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None/>
                  <a:defRPr/>
                </a:pPr>
                <a:r>
                  <a:rPr lang="en-US" altLang="ko-KR" sz="900" b="1" dirty="0">
                    <a:solidFill>
                      <a:srgbClr val="000000"/>
                    </a:solidFill>
                  </a:rPr>
                  <a:t>KMS</a:t>
                </a:r>
                <a:endParaRPr lang="ko-KR" altLang="en-US" sz="900" b="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609" name="그룹 20"/>
            <p:cNvGrpSpPr>
              <a:grpSpLocks/>
            </p:cNvGrpSpPr>
            <p:nvPr/>
          </p:nvGrpSpPr>
          <p:grpSpPr bwMode="auto">
            <a:xfrm>
              <a:off x="3309938" y="1791989"/>
              <a:ext cx="657225" cy="658813"/>
              <a:chOff x="900057" y="1710877"/>
              <a:chExt cx="657234" cy="659246"/>
            </a:xfrm>
          </p:grpSpPr>
          <p:sp>
            <p:nvSpPr>
              <p:cNvPr id="22" name="Rectangle 5"/>
              <p:cNvSpPr>
                <a:spLocks noChangeArrowheads="1"/>
              </p:cNvSpPr>
              <p:nvPr/>
            </p:nvSpPr>
            <p:spPr bwMode="gray">
              <a:xfrm>
                <a:off x="900057" y="1710877"/>
                <a:ext cx="657234" cy="25734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None/>
                  <a:defRPr/>
                </a:pPr>
                <a:r>
                  <a:rPr lang="ko-KR" altLang="en-US" sz="900" b="1" dirty="0">
                    <a:solidFill>
                      <a:srgbClr val="000000"/>
                    </a:solidFill>
                  </a:rPr>
                  <a:t>공유</a:t>
                </a:r>
              </a:p>
            </p:txBody>
          </p:sp>
          <p:sp>
            <p:nvSpPr>
              <p:cNvPr id="23" name="Rectangle 5"/>
              <p:cNvSpPr>
                <a:spLocks noChangeArrowheads="1"/>
              </p:cNvSpPr>
              <p:nvPr/>
            </p:nvSpPr>
            <p:spPr bwMode="gray">
              <a:xfrm>
                <a:off x="900057" y="1971398"/>
                <a:ext cx="657234" cy="3987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None/>
                  <a:defRPr/>
                </a:pPr>
                <a:r>
                  <a:rPr lang="en-US" altLang="ko-KR" sz="900" b="1" dirty="0">
                    <a:solidFill>
                      <a:srgbClr val="000000"/>
                    </a:solidFill>
                  </a:rPr>
                  <a:t>Web2.0</a:t>
                </a:r>
                <a:endParaRPr lang="ko-KR" altLang="en-US" sz="900" b="1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4" name="순서도: 병합 23"/>
            <p:cNvSpPr/>
            <p:nvPr/>
          </p:nvSpPr>
          <p:spPr bwMode="auto">
            <a:xfrm>
              <a:off x="1543050" y="2728614"/>
              <a:ext cx="1743075" cy="217488"/>
            </a:xfrm>
            <a:prstGeom prst="flowChartMerg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latinLnBrk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1100" dirty="0"/>
            </a:p>
          </p:txBody>
        </p:sp>
        <p:grpSp>
          <p:nvGrpSpPr>
            <p:cNvPr id="25611" name="그룹 24"/>
            <p:cNvGrpSpPr>
              <a:grpSpLocks/>
            </p:cNvGrpSpPr>
            <p:nvPr/>
          </p:nvGrpSpPr>
          <p:grpSpPr bwMode="auto">
            <a:xfrm>
              <a:off x="1127125" y="3019127"/>
              <a:ext cx="657225" cy="669925"/>
              <a:chOff x="900057" y="1710877"/>
              <a:chExt cx="657234" cy="669879"/>
            </a:xfrm>
          </p:grpSpPr>
          <p:sp>
            <p:nvSpPr>
              <p:cNvPr id="26" name="Rectangle 5"/>
              <p:cNvSpPr>
                <a:spLocks noChangeArrowheads="1"/>
              </p:cNvSpPr>
              <p:nvPr/>
            </p:nvSpPr>
            <p:spPr bwMode="gray">
              <a:xfrm>
                <a:off x="900057" y="1710877"/>
                <a:ext cx="657234" cy="25715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None/>
                  <a:defRPr/>
                </a:pPr>
                <a:r>
                  <a:rPr lang="ko-KR" altLang="en-US" sz="900" b="1" dirty="0">
                    <a:solidFill>
                      <a:srgbClr val="000000"/>
                    </a:solidFill>
                  </a:rPr>
                  <a:t>분석</a:t>
                </a:r>
              </a:p>
            </p:txBody>
          </p:sp>
          <p:sp>
            <p:nvSpPr>
              <p:cNvPr id="27" name="Rectangle 5"/>
              <p:cNvSpPr>
                <a:spLocks noChangeArrowheads="1"/>
              </p:cNvSpPr>
              <p:nvPr/>
            </p:nvSpPr>
            <p:spPr bwMode="gray">
              <a:xfrm>
                <a:off x="900057" y="1980733"/>
                <a:ext cx="657234" cy="4000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None/>
                  <a:defRPr/>
                </a:pPr>
                <a:r>
                  <a:rPr lang="ko-KR" altLang="en-US" sz="900" b="1" dirty="0" err="1">
                    <a:solidFill>
                      <a:srgbClr val="000000"/>
                    </a:solidFill>
                  </a:rPr>
                  <a:t>빅데이터</a:t>
                </a:r>
                <a:endParaRPr lang="ko-KR" altLang="en-US" sz="900" b="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612" name="그룹 27"/>
            <p:cNvGrpSpPr>
              <a:grpSpLocks/>
            </p:cNvGrpSpPr>
            <p:nvPr/>
          </p:nvGrpSpPr>
          <p:grpSpPr bwMode="auto">
            <a:xfrm>
              <a:off x="1930400" y="3019127"/>
              <a:ext cx="658813" cy="669925"/>
              <a:chOff x="900057" y="1710877"/>
              <a:chExt cx="657234" cy="669879"/>
            </a:xfrm>
          </p:grpSpPr>
          <p:sp>
            <p:nvSpPr>
              <p:cNvPr id="29" name="Rectangle 5"/>
              <p:cNvSpPr>
                <a:spLocks noChangeArrowheads="1"/>
              </p:cNvSpPr>
              <p:nvPr/>
            </p:nvSpPr>
            <p:spPr bwMode="gray">
              <a:xfrm>
                <a:off x="900057" y="1710877"/>
                <a:ext cx="657234" cy="25715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None/>
                  <a:defRPr/>
                </a:pPr>
                <a:r>
                  <a:rPr lang="ko-KR" altLang="en-US" sz="900" b="1">
                    <a:solidFill>
                      <a:srgbClr val="000000"/>
                    </a:solidFill>
                  </a:rPr>
                  <a:t>서비스</a:t>
                </a:r>
                <a:endParaRPr lang="ko-KR" altLang="en-US" sz="9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Rectangle 5"/>
              <p:cNvSpPr>
                <a:spLocks noChangeArrowheads="1"/>
              </p:cNvSpPr>
              <p:nvPr/>
            </p:nvSpPr>
            <p:spPr bwMode="gray">
              <a:xfrm>
                <a:off x="900057" y="1980733"/>
                <a:ext cx="657234" cy="4000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None/>
                  <a:defRPr/>
                </a:pPr>
                <a:r>
                  <a:rPr lang="en-US" altLang="ko-KR" sz="900" b="1">
                    <a:solidFill>
                      <a:srgbClr val="000000"/>
                    </a:solidFill>
                  </a:rPr>
                  <a:t>Web3.0</a:t>
                </a:r>
              </a:p>
              <a:p>
                <a:pPr algn="ctr">
                  <a:lnSpc>
                    <a:spcPct val="100000"/>
                  </a:lnSpc>
                  <a:buNone/>
                  <a:defRPr/>
                </a:pPr>
                <a:r>
                  <a:rPr lang="ko-KR" altLang="en-US" sz="900" b="1">
                    <a:solidFill>
                      <a:srgbClr val="000000"/>
                    </a:solidFill>
                  </a:rPr>
                  <a:t>시각화</a:t>
                </a:r>
                <a:endParaRPr lang="ko-KR" altLang="en-US" sz="900" b="1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5613" name="Rectangle 5"/>
            <p:cNvSpPr>
              <a:spLocks noChangeArrowheads="1"/>
            </p:cNvSpPr>
            <p:nvPr/>
          </p:nvSpPr>
          <p:spPr bwMode="gray">
            <a:xfrm>
              <a:off x="3063875" y="3019127"/>
              <a:ext cx="657225" cy="669925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rgbClr val="C00000"/>
              </a:solidFill>
              <a:prstDash val="sys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None/>
              </a:pPr>
              <a:r>
                <a:rPr lang="ko-KR" altLang="en-US" sz="900" b="1">
                  <a:solidFill>
                    <a:srgbClr val="000000"/>
                  </a:solidFill>
                </a:rPr>
                <a:t>새로운</a:t>
              </a:r>
              <a:endParaRPr lang="en-US" altLang="ko-KR" sz="900" b="1">
                <a:solidFill>
                  <a:srgbClr val="000000"/>
                </a:solidFill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ko-KR" altLang="en-US" sz="900" b="1">
                  <a:solidFill>
                    <a:srgbClr val="000000"/>
                  </a:solidFill>
                </a:rPr>
                <a:t>가치창출</a:t>
              </a:r>
            </a:p>
          </p:txBody>
        </p:sp>
        <p:sp>
          <p:nvSpPr>
            <p:cNvPr id="25614" name="오른쪽 화살표 31"/>
            <p:cNvSpPr>
              <a:spLocks noChangeArrowheads="1"/>
            </p:cNvSpPr>
            <p:nvPr/>
          </p:nvSpPr>
          <p:spPr bwMode="auto">
            <a:xfrm>
              <a:off x="2625725" y="3276302"/>
              <a:ext cx="365125" cy="157162"/>
            </a:xfrm>
            <a:prstGeom prst="rightArrow">
              <a:avLst>
                <a:gd name="adj1" fmla="val 50000"/>
                <a:gd name="adj2" fmla="val 49842"/>
              </a:avLst>
            </a:prstGeom>
            <a:solidFill>
              <a:srgbClr val="FF0000"/>
            </a:solidFill>
            <a:ln w="6350" algn="ctr">
              <a:solidFill>
                <a:srgbClr val="C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latinLnBrk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None/>
              </a:pPr>
              <a:endParaRPr lang="ko-KR" altLang="en-US" sz="1100"/>
            </a:p>
          </p:txBody>
        </p:sp>
        <p:sp>
          <p:nvSpPr>
            <p:cNvPr id="33" name="오른쪽 화살표 32"/>
            <p:cNvSpPr/>
            <p:nvPr/>
          </p:nvSpPr>
          <p:spPr bwMode="auto">
            <a:xfrm>
              <a:off x="1479550" y="2060277"/>
              <a:ext cx="127000" cy="155575"/>
            </a:xfrm>
            <a:prstGeom prst="rightArrow">
              <a:avLst/>
            </a:prstGeom>
            <a:solidFill>
              <a:schemeClr val="tx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1100" dirty="0"/>
            </a:p>
          </p:txBody>
        </p:sp>
        <p:sp>
          <p:nvSpPr>
            <p:cNvPr id="34" name="오른쪽 화살표 33"/>
            <p:cNvSpPr/>
            <p:nvPr/>
          </p:nvSpPr>
          <p:spPr bwMode="auto">
            <a:xfrm>
              <a:off x="2320925" y="2060277"/>
              <a:ext cx="127000" cy="155575"/>
            </a:xfrm>
            <a:prstGeom prst="rightArrow">
              <a:avLst/>
            </a:prstGeom>
            <a:solidFill>
              <a:schemeClr val="tx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1100" dirty="0"/>
            </a:p>
          </p:txBody>
        </p:sp>
        <p:sp>
          <p:nvSpPr>
            <p:cNvPr id="35" name="오른쪽 화살표 34"/>
            <p:cNvSpPr/>
            <p:nvPr/>
          </p:nvSpPr>
          <p:spPr bwMode="auto">
            <a:xfrm>
              <a:off x="3157538" y="2047577"/>
              <a:ext cx="128587" cy="155575"/>
            </a:xfrm>
            <a:prstGeom prst="rightArrow">
              <a:avLst/>
            </a:prstGeom>
            <a:solidFill>
              <a:schemeClr val="tx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1100" dirty="0"/>
            </a:p>
          </p:txBody>
        </p:sp>
      </p:grpSp>
      <p:grpSp>
        <p:nvGrpSpPr>
          <p:cNvPr id="25618" name="그룹 1"/>
          <p:cNvGrpSpPr>
            <a:grpSpLocks/>
          </p:cNvGrpSpPr>
          <p:nvPr/>
        </p:nvGrpSpPr>
        <p:grpSpPr bwMode="auto">
          <a:xfrm>
            <a:off x="4792663" y="1349077"/>
            <a:ext cx="4410075" cy="5248275"/>
            <a:chOff x="4740903" y="1066663"/>
            <a:chExt cx="4279630" cy="4995764"/>
          </a:xfrm>
        </p:grpSpPr>
        <p:pic>
          <p:nvPicPr>
            <p:cNvPr id="25623" name="그림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0903" y="1066663"/>
              <a:ext cx="4279629" cy="302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24" name="그림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6832" y="4090801"/>
              <a:ext cx="4253700" cy="1452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25" name="그림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6833" y="5525699"/>
              <a:ext cx="4253700" cy="536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5"/>
          <p:cNvSpPr>
            <a:spLocks noChangeArrowheads="1"/>
          </p:cNvSpPr>
          <p:nvPr/>
        </p:nvSpPr>
        <p:spPr bwMode="gray">
          <a:xfrm>
            <a:off x="579438" y="1341139"/>
            <a:ext cx="3725862" cy="3381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lnSpc>
                <a:spcPct val="100000"/>
              </a:lnSpc>
              <a:buNone/>
              <a:defRPr/>
            </a:pPr>
            <a:r>
              <a:rPr lang="ko-KR" altLang="en-US" sz="1200" b="1">
                <a:solidFill>
                  <a:srgbClr val="000000"/>
                </a:solidFill>
                <a:latin typeface="맑은 고딕" pitchFamily="50" charset="-127"/>
              </a:rPr>
              <a:t>빅데이터 분석을 통한 새로운 가치창출</a:t>
            </a:r>
            <a:endParaRPr lang="ko-KR" altLang="en-US" sz="12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4840288" y="1349077"/>
            <a:ext cx="4362450" cy="36353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주요 분석 기법</a:t>
            </a:r>
            <a:endParaRPr lang="ko-KR" altLang="en-US" sz="1000" b="1" dirty="0">
              <a:solidFill>
                <a:srgbClr val="000000"/>
              </a:solidFill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gray">
          <a:xfrm>
            <a:off x="579438" y="4649489"/>
            <a:ext cx="3714750" cy="3635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  <a:defRPr/>
            </a:pPr>
            <a:r>
              <a:rPr lang="ko-KR" altLang="en-US" sz="900" b="1">
                <a:solidFill>
                  <a:srgbClr val="000000"/>
                </a:solidFill>
              </a:rPr>
              <a:t>시각화 특징</a:t>
            </a:r>
            <a:endParaRPr lang="ko-KR" altLang="en-US" sz="900" b="1" dirty="0">
              <a:solidFill>
                <a:srgbClr val="000000"/>
              </a:solidFill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569913" y="5013027"/>
            <a:ext cx="3724275" cy="158432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buNone/>
              <a:defRPr/>
            </a:pPr>
            <a:r>
              <a:rPr lang="ko-KR" altLang="en-US" sz="800"/>
              <a:t>컴퓨터 스크린을 통해 제공되며</a:t>
            </a:r>
            <a:r>
              <a:rPr lang="en-US" altLang="ko-KR" sz="800"/>
              <a:t>, </a:t>
            </a:r>
            <a:r>
              <a:rPr lang="ko-KR" altLang="en-US" sz="800"/>
              <a:t>이것은 곧 수작업이 아닌 </a:t>
            </a:r>
            <a:r>
              <a:rPr lang="ko-KR" altLang="en-US" sz="800" smtClean="0"/>
              <a:t>컴퓨팅 시스템을 활용해야 함</a:t>
            </a:r>
            <a:endParaRPr lang="en-US" altLang="ko-KR" sz="800" smtClean="0"/>
          </a:p>
          <a:p>
            <a:pPr>
              <a:lnSpc>
                <a:spcPct val="100000"/>
              </a:lnSpc>
              <a:buNone/>
              <a:defRPr/>
            </a:pPr>
            <a:r>
              <a:rPr lang="ko-KR" altLang="en-US" sz="800" smtClean="0"/>
              <a:t>컴퓨팅 </a:t>
            </a:r>
            <a:r>
              <a:rPr lang="ko-KR" altLang="en-US" sz="800"/>
              <a:t>시스템을 </a:t>
            </a:r>
            <a:r>
              <a:rPr lang="ko-KR" altLang="en-US" sz="800" smtClean="0"/>
              <a:t>활용하여 </a:t>
            </a:r>
            <a:r>
              <a:rPr lang="ko-KR" altLang="en-US" sz="800"/>
              <a:t>데이터의 필터링</a:t>
            </a:r>
            <a:r>
              <a:rPr lang="en-US" altLang="ko-KR" sz="800"/>
              <a:t>, </a:t>
            </a:r>
            <a:r>
              <a:rPr lang="ko-KR" altLang="en-US" sz="800"/>
              <a:t>드릴다운</a:t>
            </a:r>
            <a:r>
              <a:rPr lang="en-US" altLang="ko-KR" sz="800" smtClean="0"/>
              <a:t>, </a:t>
            </a:r>
            <a:r>
              <a:rPr lang="ko-KR" altLang="en-US" sz="800" smtClean="0"/>
              <a:t>세부 </a:t>
            </a:r>
            <a:r>
              <a:rPr lang="ko-KR" altLang="en-US" sz="800"/>
              <a:t>내용의 심화 분석 등 인터랙티브한 기능을 통한 자유로운 </a:t>
            </a:r>
            <a:r>
              <a:rPr lang="ko-KR" altLang="en-US" sz="800" smtClean="0"/>
              <a:t>데이터 조작이 </a:t>
            </a:r>
            <a:r>
              <a:rPr lang="ko-KR" altLang="en-US" sz="800"/>
              <a:t>가능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ko-KR" altLang="en-US" sz="800"/>
              <a:t>시각적 표현에 사용된 요소의 물리적인 위치</a:t>
            </a:r>
            <a:r>
              <a:rPr lang="en-US" altLang="ko-KR" sz="800"/>
              <a:t>, </a:t>
            </a:r>
            <a:r>
              <a:rPr lang="ko-KR" altLang="en-US" sz="800"/>
              <a:t>길이</a:t>
            </a:r>
            <a:r>
              <a:rPr lang="en-US" altLang="ko-KR" sz="800"/>
              <a:t>, </a:t>
            </a:r>
            <a:r>
              <a:rPr lang="ko-KR" altLang="en-US" sz="800"/>
              <a:t>모양</a:t>
            </a:r>
            <a:r>
              <a:rPr lang="en-US" altLang="ko-KR" sz="800"/>
              <a:t>, </a:t>
            </a:r>
            <a:r>
              <a:rPr lang="ko-KR" altLang="en-US" sz="800"/>
              <a:t>색상</a:t>
            </a:r>
            <a:r>
              <a:rPr lang="en-US" altLang="ko-KR" sz="800"/>
              <a:t>, </a:t>
            </a:r>
            <a:r>
              <a:rPr lang="ko-KR" altLang="en-US" sz="800"/>
              <a:t>크기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ko-KR" altLang="en-US" sz="800"/>
              <a:t>등을 제공함으로써 시각화 이외의 방법으로는 발견하기 </a:t>
            </a:r>
            <a:r>
              <a:rPr lang="ko-KR" altLang="en-US" sz="800" smtClean="0"/>
              <a:t>어려운 인사이트를 </a:t>
            </a:r>
            <a:r>
              <a:rPr lang="ko-KR" altLang="en-US" sz="800"/>
              <a:t>제공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ko-KR" altLang="en-US" sz="800"/>
              <a:t>일정한 형태</a:t>
            </a:r>
            <a:r>
              <a:rPr lang="en-US" altLang="ko-KR" sz="800"/>
              <a:t>, </a:t>
            </a:r>
            <a:r>
              <a:rPr lang="ko-KR" altLang="en-US" sz="800"/>
              <a:t>색상을 활용하여 추상적인 데이터의 인지적인 </a:t>
            </a:r>
            <a:r>
              <a:rPr lang="ko-KR" altLang="en-US" sz="800" smtClean="0"/>
              <a:t>의미를 쉽게 </a:t>
            </a:r>
            <a:r>
              <a:rPr lang="ko-KR" altLang="en-US" sz="800"/>
              <a:t>파악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ko-KR" altLang="en-US" sz="800"/>
              <a:t>인터랙티브한 정보를 통해 인간의 기억을 지원하여 데이터를 더 </a:t>
            </a:r>
            <a:r>
              <a:rPr lang="ko-KR" altLang="en-US" sz="800" smtClean="0"/>
              <a:t>쉽게 이해할 </a:t>
            </a:r>
            <a:r>
              <a:rPr lang="ko-KR" altLang="en-US" sz="800"/>
              <a:t>수 있는 길을 제시</a:t>
            </a:r>
            <a:endParaRPr lang="ko-KR" alt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66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auto">
          <a:xfrm>
            <a:off x="206822" y="4639963"/>
            <a:ext cx="4776788" cy="1957388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b"/>
          <a:lstStyle/>
          <a:p>
            <a:pPr>
              <a:buNone/>
              <a:defRPr/>
            </a:pPr>
            <a:endParaRPr lang="en-US" altLang="ko-KR" sz="1000" dirty="0">
              <a:solidFill>
                <a:srgbClr val="000000"/>
              </a:solidFill>
            </a:endParaRPr>
          </a:p>
        </p:txBody>
      </p:sp>
      <p:sp>
        <p:nvSpPr>
          <p:cNvPr id="2662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472" y="968076"/>
            <a:ext cx="9540875" cy="10080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mtClean="0">
                <a:ea typeface="굴림" pitchFamily="50" charset="-127"/>
              </a:rPr>
              <a:t>   2) </a:t>
            </a:r>
            <a:r>
              <a:rPr lang="ko-KR" altLang="en-US" smtClean="0">
                <a:ea typeface="굴림" pitchFamily="50" charset="-127"/>
              </a:rPr>
              <a:t>주요 분석 기술 </a:t>
            </a:r>
            <a:r>
              <a:rPr lang="en-US" altLang="ko-KR" smtClean="0">
                <a:ea typeface="굴림" pitchFamily="50" charset="-127"/>
              </a:rPr>
              <a:t>: </a:t>
            </a:r>
            <a:r>
              <a:rPr lang="ko-KR" altLang="en-US" smtClean="0">
                <a:ea typeface="굴림" pitchFamily="50" charset="-127"/>
              </a:rPr>
              <a:t>통계분석과 다양한 데이터마이닝 기법</a:t>
            </a:r>
          </a:p>
        </p:txBody>
      </p:sp>
      <p:sp>
        <p:nvSpPr>
          <p:cNvPr id="12" name="제목 8"/>
          <p:cNvSpPr>
            <a:spLocks noGrp="1"/>
          </p:cNvSpPr>
          <p:nvPr>
            <p:ph type="title"/>
          </p:nvPr>
        </p:nvSpPr>
        <p:spPr>
          <a:xfrm>
            <a:off x="201613" y="274638"/>
            <a:ext cx="7704137" cy="41751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4. </a:t>
            </a:r>
            <a:r>
              <a:rPr smtClean="0"/>
              <a:t>분석 및 시각화 </a:t>
            </a:r>
            <a:r>
              <a:rPr lang="en-US" altLang="ko-KR" smtClean="0"/>
              <a:t>Layer</a:t>
            </a:r>
            <a:endParaRPr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gray">
          <a:xfrm>
            <a:off x="206822" y="4647901"/>
            <a:ext cx="4776788" cy="33813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  <a:defRPr/>
            </a:pPr>
            <a:r>
              <a:rPr lang="ko-KR" altLang="en-US" sz="1100" b="1">
                <a:solidFill>
                  <a:srgbClr val="000000"/>
                </a:solidFill>
              </a:rPr>
              <a:t>주요 통계 도구</a:t>
            </a:r>
            <a:endParaRPr lang="ko-KR" altLang="en-US" sz="1100" b="1" dirty="0">
              <a:solidFill>
                <a:srgbClr val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278260" y="1653876"/>
            <a:ext cx="9319256" cy="284321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  <a:buNone/>
              <a:defRPr/>
            </a:pP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gray">
          <a:xfrm>
            <a:off x="278260" y="1403051"/>
            <a:ext cx="9319256" cy="33813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통계</a:t>
            </a:r>
            <a:r>
              <a:rPr lang="en-US" altLang="ko-KR" sz="1000" b="1">
                <a:solidFill>
                  <a:srgbClr val="000000"/>
                </a:solidFill>
              </a:rPr>
              <a:t>/</a:t>
            </a:r>
            <a:r>
              <a:rPr lang="ko-KR" altLang="en-US" sz="1000" b="1">
                <a:solidFill>
                  <a:srgbClr val="000000"/>
                </a:solidFill>
              </a:rPr>
              <a:t>분석 </a:t>
            </a:r>
            <a:r>
              <a:rPr lang="en-US" altLang="ko-KR" sz="1000" b="1">
                <a:solidFill>
                  <a:srgbClr val="000000"/>
                </a:solidFill>
              </a:rPr>
              <a:t> </a:t>
            </a:r>
            <a:r>
              <a:rPr lang="ko-KR" altLang="en-US" sz="1000" b="1" dirty="0">
                <a:solidFill>
                  <a:srgbClr val="000000"/>
                </a:solidFill>
              </a:rPr>
              <a:t>절차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354563"/>
              </p:ext>
            </p:extLst>
          </p:nvPr>
        </p:nvGraphicFramePr>
        <p:xfrm>
          <a:off x="5320160" y="1904701"/>
          <a:ext cx="4176712" cy="2425701"/>
        </p:xfrm>
        <a:graphic>
          <a:graphicData uri="http://schemas.openxmlformats.org/drawingml/2006/table">
            <a:tbl>
              <a:tblPr/>
              <a:tblGrid>
                <a:gridCol w="1120582"/>
                <a:gridCol w="3056130"/>
              </a:tblGrid>
              <a:tr h="222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0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05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Assessment</a:t>
                      </a:r>
                      <a:endParaRPr lang="ko-KR" altLang="en-US" sz="10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평가를 통해 의미 있는 결과를 도출하고 의사결정에 반영</a:t>
                      </a:r>
                      <a:endParaRPr lang="en-US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5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Modeling</a:t>
                      </a:r>
                      <a:endParaRPr lang="ko-KR" altLang="en-US" sz="10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구축된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Data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대한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Data Mining/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통계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기법을 적용하여 도출된 결과를 해석</a:t>
                      </a:r>
                      <a:endParaRPr lang="en-US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8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Data</a:t>
                      </a:r>
                    </a:p>
                    <a:p>
                      <a:pPr algn="ctr"/>
                      <a:r>
                        <a:rPr lang="en-US" altLang="ko-KR" sz="10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Transformation</a:t>
                      </a:r>
                      <a:endParaRPr lang="ko-KR" altLang="en-US" sz="10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불필요한 레코드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항목삭제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파생항목을 만들거나 항목의 값을 세분화 또는 그룹화하는 작업</a:t>
                      </a:r>
                      <a:endParaRPr lang="en-US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5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Data Cleansing</a:t>
                      </a:r>
                      <a:endParaRPr lang="ko-KR" altLang="en-US" sz="10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확보된 데이터의 무결성과 품질을 보장하기 위해 완성도를 높이는 작업</a:t>
                      </a:r>
                      <a:endParaRPr lang="en-US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5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Data Selection</a:t>
                      </a:r>
                      <a:endParaRPr lang="ko-KR" altLang="en-US" sz="10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필요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Data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위치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형태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완전성 등을 파악하여 표본을 추출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선택하는 작업</a:t>
                      </a: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66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47" y="1774526"/>
            <a:ext cx="4491038" cy="259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5"/>
          <p:cNvSpPr>
            <a:spLocks noChangeArrowheads="1"/>
          </p:cNvSpPr>
          <p:nvPr/>
        </p:nvSpPr>
        <p:spPr bwMode="gray">
          <a:xfrm>
            <a:off x="425897" y="3171526"/>
            <a:ext cx="1181100" cy="2000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  <a:defRPr/>
            </a:pPr>
            <a:r>
              <a:rPr lang="ko-KR" altLang="en-US" sz="1000" b="1" dirty="0">
                <a:solidFill>
                  <a:srgbClr val="000000"/>
                </a:solidFill>
              </a:rPr>
              <a:t>선정</a:t>
            </a:r>
            <a:r>
              <a:rPr lang="en-US" altLang="ko-KR" sz="1000" b="1" dirty="0">
                <a:solidFill>
                  <a:srgbClr val="000000"/>
                </a:solidFill>
              </a:rPr>
              <a:t>(Selection)</a:t>
            </a:r>
            <a:endParaRPr lang="ko-KR" altLang="en-US" sz="1000" b="1" dirty="0">
              <a:solidFill>
                <a:srgbClr val="000000"/>
              </a:solidFill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gray">
          <a:xfrm>
            <a:off x="1059310" y="2833388"/>
            <a:ext cx="1460500" cy="2000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  <a:defRPr/>
            </a:pPr>
            <a:r>
              <a:rPr lang="ko-KR" altLang="en-US" sz="1000" b="1" dirty="0">
                <a:solidFill>
                  <a:srgbClr val="000000"/>
                </a:solidFill>
              </a:rPr>
              <a:t>정제</a:t>
            </a:r>
            <a:r>
              <a:rPr lang="en-US" altLang="ko-KR" sz="1000" b="1" dirty="0">
                <a:solidFill>
                  <a:srgbClr val="000000"/>
                </a:solidFill>
              </a:rPr>
              <a:t>(Cleansing)</a:t>
            </a:r>
            <a:endParaRPr lang="ko-KR" altLang="en-US" sz="1000" b="1" dirty="0">
              <a:solidFill>
                <a:srgbClr val="000000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gray">
          <a:xfrm>
            <a:off x="1722885" y="2495251"/>
            <a:ext cx="1546225" cy="2000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  <a:defRPr/>
            </a:pPr>
            <a:r>
              <a:rPr lang="ko-KR" altLang="en-US" sz="1000" b="1" dirty="0">
                <a:solidFill>
                  <a:srgbClr val="000000"/>
                </a:solidFill>
              </a:rPr>
              <a:t>변형</a:t>
            </a:r>
            <a:r>
              <a:rPr lang="en-US" altLang="ko-KR" sz="1000" b="1" dirty="0">
                <a:solidFill>
                  <a:srgbClr val="000000"/>
                </a:solidFill>
              </a:rPr>
              <a:t>(Transformation)</a:t>
            </a:r>
            <a:endParaRPr lang="ko-KR" altLang="en-US" sz="1000" b="1" dirty="0">
              <a:solidFill>
                <a:srgbClr val="000000"/>
              </a:solidFill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gray">
          <a:xfrm>
            <a:off x="2519810" y="2119013"/>
            <a:ext cx="1460500" cy="2000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  <a:defRPr/>
            </a:pPr>
            <a:r>
              <a:rPr lang="ko-KR" altLang="en-US" sz="1000" b="1" dirty="0">
                <a:solidFill>
                  <a:srgbClr val="000000"/>
                </a:solidFill>
              </a:rPr>
              <a:t>모델링</a:t>
            </a:r>
            <a:r>
              <a:rPr lang="en-US" altLang="ko-KR" sz="1000" b="1" dirty="0">
                <a:solidFill>
                  <a:srgbClr val="000000"/>
                </a:solidFill>
              </a:rPr>
              <a:t>(Modeling)</a:t>
            </a:r>
            <a:endParaRPr lang="ko-KR" altLang="en-US" sz="1000" b="1" dirty="0">
              <a:solidFill>
                <a:srgbClr val="000000"/>
              </a:solidFill>
            </a:endParaRPr>
          </a:p>
        </p:txBody>
      </p:sp>
      <p:sp>
        <p:nvSpPr>
          <p:cNvPr id="26660" name="직사각형 21"/>
          <p:cNvSpPr>
            <a:spLocks noChangeArrowheads="1"/>
          </p:cNvSpPr>
          <p:nvPr/>
        </p:nvSpPr>
        <p:spPr bwMode="auto">
          <a:xfrm>
            <a:off x="3524697" y="1788813"/>
            <a:ext cx="1076325" cy="268288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latinLnBrk="0">
              <a:spcBef>
                <a:spcPts val="100"/>
              </a:spcBef>
              <a:spcAft>
                <a:spcPts val="100"/>
              </a:spcAft>
              <a:buNone/>
            </a:pPr>
            <a:endParaRPr lang="ko-KR" altLang="en-US" sz="1200">
              <a:solidFill>
                <a:srgbClr val="000000"/>
              </a:solidFill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gray">
          <a:xfrm>
            <a:off x="3054797" y="1860251"/>
            <a:ext cx="1546225" cy="1825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  <a:defRPr/>
            </a:pPr>
            <a:r>
              <a:rPr lang="ko-KR" altLang="en-US" sz="1000" b="1" dirty="0">
                <a:solidFill>
                  <a:srgbClr val="000000"/>
                </a:solidFill>
              </a:rPr>
              <a:t>해석</a:t>
            </a:r>
            <a:r>
              <a:rPr lang="en-US" altLang="ko-KR" sz="1000" b="1" dirty="0">
                <a:solidFill>
                  <a:srgbClr val="000000"/>
                </a:solidFill>
              </a:rPr>
              <a:t>/</a:t>
            </a:r>
            <a:r>
              <a:rPr lang="ko-KR" altLang="en-US" sz="1000" b="1" dirty="0">
                <a:solidFill>
                  <a:srgbClr val="000000"/>
                </a:solidFill>
              </a:rPr>
              <a:t>평가</a:t>
            </a:r>
            <a:r>
              <a:rPr lang="en-US" altLang="ko-KR" sz="1000" b="1" dirty="0">
                <a:solidFill>
                  <a:srgbClr val="000000"/>
                </a:solidFill>
              </a:rPr>
              <a:t>(Assessment)</a:t>
            </a:r>
            <a:endParaRPr lang="ko-KR" altLang="en-US" sz="1000" b="1" dirty="0">
              <a:solidFill>
                <a:srgbClr val="000000"/>
              </a:solidFill>
            </a:endParaRPr>
          </a:p>
        </p:txBody>
      </p:sp>
      <p:sp>
        <p:nvSpPr>
          <p:cNvPr id="26662" name="Rectangle 5"/>
          <p:cNvSpPr>
            <a:spLocks noChangeArrowheads="1"/>
          </p:cNvSpPr>
          <p:nvPr/>
        </p:nvSpPr>
        <p:spPr bwMode="gray">
          <a:xfrm>
            <a:off x="597347" y="4104976"/>
            <a:ext cx="790575" cy="26511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ko-KR" altLang="en-US" sz="1000" b="1">
                <a:solidFill>
                  <a:srgbClr val="000000"/>
                </a:solidFill>
              </a:rPr>
              <a:t>원본데이터</a:t>
            </a:r>
          </a:p>
        </p:txBody>
      </p:sp>
      <p:sp>
        <p:nvSpPr>
          <p:cNvPr id="26663" name="Rectangle 5"/>
          <p:cNvSpPr>
            <a:spLocks noChangeArrowheads="1"/>
          </p:cNvSpPr>
          <p:nvPr/>
        </p:nvSpPr>
        <p:spPr bwMode="gray">
          <a:xfrm>
            <a:off x="1540322" y="3766838"/>
            <a:ext cx="790575" cy="33813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algn="ctr">
              <a:buNone/>
            </a:pPr>
            <a:r>
              <a:rPr lang="ko-KR" altLang="en-US" sz="1000" b="1">
                <a:solidFill>
                  <a:srgbClr val="000000"/>
                </a:solidFill>
              </a:rPr>
              <a:t>대상데이터</a:t>
            </a:r>
          </a:p>
        </p:txBody>
      </p:sp>
      <p:sp>
        <p:nvSpPr>
          <p:cNvPr id="26664" name="Rectangle 5"/>
          <p:cNvSpPr>
            <a:spLocks noChangeArrowheads="1"/>
          </p:cNvSpPr>
          <p:nvPr/>
        </p:nvSpPr>
        <p:spPr bwMode="gray">
          <a:xfrm>
            <a:off x="2476947" y="3481088"/>
            <a:ext cx="601663" cy="33813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algn="ctr">
              <a:buNone/>
            </a:pPr>
            <a:r>
              <a:rPr lang="ko-KR" altLang="en-US" sz="1000" b="1">
                <a:solidFill>
                  <a:srgbClr val="000000"/>
                </a:solidFill>
              </a:rPr>
              <a:t>전처리</a:t>
            </a:r>
          </a:p>
        </p:txBody>
      </p:sp>
      <p:sp>
        <p:nvSpPr>
          <p:cNvPr id="26665" name="Rectangle 5"/>
          <p:cNvSpPr>
            <a:spLocks noChangeArrowheads="1"/>
          </p:cNvSpPr>
          <p:nvPr/>
        </p:nvSpPr>
        <p:spPr bwMode="gray">
          <a:xfrm>
            <a:off x="3237360" y="3203276"/>
            <a:ext cx="601662" cy="338137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algn="ctr">
              <a:buNone/>
            </a:pPr>
            <a:r>
              <a:rPr lang="ko-KR" altLang="en-US" sz="1000" b="1">
                <a:solidFill>
                  <a:srgbClr val="000000"/>
                </a:solidFill>
              </a:rPr>
              <a:t>목표데이터</a:t>
            </a:r>
          </a:p>
        </p:txBody>
      </p:sp>
      <p:sp>
        <p:nvSpPr>
          <p:cNvPr id="26666" name="Rectangle 5"/>
          <p:cNvSpPr>
            <a:spLocks noChangeArrowheads="1"/>
          </p:cNvSpPr>
          <p:nvPr/>
        </p:nvSpPr>
        <p:spPr bwMode="gray">
          <a:xfrm>
            <a:off x="3999360" y="2812751"/>
            <a:ext cx="382587" cy="338137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algn="ctr">
              <a:buNone/>
            </a:pPr>
            <a:r>
              <a:rPr lang="ko-KR" altLang="en-US" sz="1000" b="1">
                <a:solidFill>
                  <a:srgbClr val="000000"/>
                </a:solidFill>
              </a:rPr>
              <a:t>패턴</a:t>
            </a:r>
          </a:p>
        </p:txBody>
      </p:sp>
      <p:sp>
        <p:nvSpPr>
          <p:cNvPr id="26667" name="Rectangle 5"/>
          <p:cNvSpPr>
            <a:spLocks noChangeArrowheads="1"/>
          </p:cNvSpPr>
          <p:nvPr/>
        </p:nvSpPr>
        <p:spPr bwMode="gray">
          <a:xfrm>
            <a:off x="4601022" y="2422226"/>
            <a:ext cx="382588" cy="338137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algn="ctr">
              <a:buNone/>
            </a:pPr>
            <a:r>
              <a:rPr lang="ko-KR" altLang="en-US" sz="1000" b="1">
                <a:solidFill>
                  <a:srgbClr val="000000"/>
                </a:solidFill>
              </a:rPr>
              <a:t>결과</a:t>
            </a: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gray">
          <a:xfrm>
            <a:off x="278260" y="5216226"/>
            <a:ext cx="1831975" cy="2762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  <a:defRPr/>
            </a:pPr>
            <a:r>
              <a:rPr lang="en-US" altLang="ko-KR" sz="1000" b="1" dirty="0">
                <a:solidFill>
                  <a:srgbClr val="000000"/>
                </a:solidFill>
              </a:rPr>
              <a:t>R : Interpreter Language</a:t>
            </a:r>
            <a:endParaRPr lang="ko-KR" altLang="en-US" sz="1000" b="1" dirty="0">
              <a:solidFill>
                <a:srgbClr val="000000"/>
              </a:solidFill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gray">
          <a:xfrm>
            <a:off x="2151510" y="5222576"/>
            <a:ext cx="1439862" cy="2746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  <a:defRPr/>
            </a:pPr>
            <a:r>
              <a:rPr lang="en-US" altLang="ko-KR" sz="1000" b="1" dirty="0">
                <a:solidFill>
                  <a:srgbClr val="000000"/>
                </a:solidFill>
              </a:rPr>
              <a:t>SAS : Procedure </a:t>
            </a:r>
            <a:r>
              <a:rPr lang="ko-KR" altLang="en-US" sz="1000" b="1" dirty="0">
                <a:solidFill>
                  <a:srgbClr val="000000"/>
                </a:solidFill>
              </a:rPr>
              <a:t>기반</a:t>
            </a: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gray">
          <a:xfrm>
            <a:off x="3637410" y="5214638"/>
            <a:ext cx="1266825" cy="2746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  <a:defRPr/>
            </a:pPr>
            <a:r>
              <a:rPr lang="en-US" altLang="ko-KR" sz="1000" b="1" dirty="0">
                <a:solidFill>
                  <a:srgbClr val="000000"/>
                </a:solidFill>
              </a:rPr>
              <a:t>SPSS : Menu </a:t>
            </a:r>
            <a:r>
              <a:rPr lang="ko-KR" altLang="en-US" sz="1000" b="1" dirty="0">
                <a:solidFill>
                  <a:srgbClr val="000000"/>
                </a:solidFill>
              </a:rPr>
              <a:t>기반</a:t>
            </a: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278260" y="5497213"/>
            <a:ext cx="1831975" cy="871538"/>
          </a:xfrm>
          <a:prstGeom prst="round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latinLnBrk="0"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700" dirty="0"/>
              <a:t>&gt; Tot = 0                   &gt; print(Tot)</a:t>
            </a:r>
          </a:p>
          <a:p>
            <a:pPr latinLnBrk="0"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700" dirty="0"/>
              <a:t>&gt; for(I in 1:10)  {       [1] 55</a:t>
            </a:r>
          </a:p>
          <a:p>
            <a:pPr latinLnBrk="0"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700" dirty="0"/>
              <a:t>    Tot = tot + 1          &gt; sum(1:10)</a:t>
            </a:r>
          </a:p>
          <a:p>
            <a:pPr latinLnBrk="0"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700" dirty="0"/>
              <a:t>    }                            [1] 55</a:t>
            </a:r>
            <a:endParaRPr lang="ko-KR" altLang="en-US" sz="700" dirty="0"/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2151510" y="5500388"/>
            <a:ext cx="1439862" cy="868363"/>
          </a:xfrm>
          <a:prstGeom prst="round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latinLnBrk="0"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800" dirty="0"/>
              <a:t>PROC FREQ OPTIONS;</a:t>
            </a:r>
          </a:p>
          <a:p>
            <a:pPr latinLnBrk="0"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800" dirty="0"/>
              <a:t>TABLES request/OPTIONS;</a:t>
            </a:r>
          </a:p>
          <a:p>
            <a:pPr latinLnBrk="0"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800" dirty="0"/>
              <a:t>WEIGHT variable;</a:t>
            </a:r>
          </a:p>
          <a:p>
            <a:pPr latinLnBrk="0"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800" dirty="0"/>
              <a:t>BY variable;</a:t>
            </a:r>
            <a:endParaRPr lang="ko-KR" altLang="en-US" sz="800" dirty="0"/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3637410" y="5500388"/>
            <a:ext cx="1266825" cy="868363"/>
          </a:xfrm>
          <a:prstGeom prst="round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latinLnBrk="0"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800" dirty="0"/>
              <a:t> </a:t>
            </a:r>
            <a:endParaRPr lang="ko-KR" altLang="en-US" sz="800" dirty="0"/>
          </a:p>
        </p:txBody>
      </p:sp>
      <p:pic>
        <p:nvPicPr>
          <p:cNvPr id="26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972" y="5648026"/>
            <a:ext cx="1176338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209667"/>
              </p:ext>
            </p:extLst>
          </p:nvPr>
        </p:nvGraphicFramePr>
        <p:xfrm>
          <a:off x="5025008" y="4809826"/>
          <a:ext cx="4637087" cy="1787526"/>
        </p:xfrm>
        <a:graphic>
          <a:graphicData uri="http://schemas.openxmlformats.org/drawingml/2006/table">
            <a:tbl>
              <a:tblPr/>
              <a:tblGrid>
                <a:gridCol w="883255"/>
                <a:gridCol w="3753832"/>
              </a:tblGrid>
              <a:tr h="1824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lang="ko-KR" altLang="en-US" sz="10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10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2918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</a:t>
                      </a:r>
                      <a:r>
                        <a:rPr lang="ko-KR" altLang="en-US" sz="9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마이닝</a:t>
                      </a:r>
                      <a:endParaRPr lang="ko-KR" altLang="en-US" sz="9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4" marR="36004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대용량의 데이터베이스에 있는 데이터로부터 패턴인식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통계적 기법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ko-KR" altLang="en-US" sz="8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다양한 알고리즘으로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숨겨져 있는 데이터간의 상호 </a:t>
                      </a:r>
                      <a:r>
                        <a:rPr lang="ko-KR" altLang="en-US" sz="8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관련성 등을 추출</a:t>
                      </a:r>
                      <a:endParaRPr 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4" marR="36004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8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 </a:t>
                      </a:r>
                      <a:r>
                        <a:rPr lang="ko-KR" altLang="en-US" sz="9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마이닝</a:t>
                      </a:r>
                      <a:endParaRPr lang="ko-KR" altLang="en-US" sz="9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4" marR="36004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마이닝은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텍스트 기반의 데이터로부터 새로운 정보를 발견할 수 있도록 정보 검색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추출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체계화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분석을 모두 아우르는 </a:t>
                      </a:r>
                      <a:r>
                        <a:rPr lang="en-US" altLang="ko-KR" sz="8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Text-processing </a:t>
                      </a:r>
                      <a:r>
                        <a:rPr lang="ko-KR" altLang="en-US" sz="8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기술</a:t>
                      </a:r>
                      <a:endParaRPr 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4" marR="36004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7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평판분석</a:t>
                      </a:r>
                      <a:endParaRPr lang="ko-KR" altLang="en-US" sz="9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4" marR="36004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마이닝의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관련 분야로는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오피니언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마이닝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혹은 평판분석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(Sentiment Analysis)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라고 불리는 기술로 소셜미디어 등의 정형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비정형 </a:t>
                      </a:r>
                      <a:r>
                        <a:rPr lang="ko-KR" altLang="en-US" sz="8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텍스트의 긍정</a:t>
                      </a:r>
                      <a:r>
                        <a:rPr lang="en-US" altLang="ko-KR" sz="8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부정</a:t>
                      </a:r>
                      <a:r>
                        <a:rPr lang="en-US" altLang="ko-KR" sz="8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중립의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선호도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작자의 의견이나 감정 등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판별하는 기술</a:t>
                      </a:r>
                      <a:endParaRPr 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4" marR="36004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8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쇼셜웹</a:t>
                      </a:r>
                      <a:r>
                        <a:rPr lang="ko-KR" alt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분석</a:t>
                      </a:r>
                      <a:endParaRPr lang="ko-KR" altLang="en-US" sz="9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4" marR="36004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ko-KR" altLang="en-US" sz="8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대용량 소셜미디어를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언어분석 </a:t>
                      </a:r>
                      <a:r>
                        <a:rPr lang="ko-KR" altLang="en-US" sz="8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기반 처리를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통해 이슈를 탐지하고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시간의 경과에 따라 유통되는 </a:t>
                      </a:r>
                      <a:r>
                        <a:rPr lang="ko-KR" altLang="en-US" sz="8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이슈의 전체과정을 모니터링하고 추이를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분석하는 기술</a:t>
                      </a:r>
                      <a:endParaRPr 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4" marR="36004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8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클러스터 분석</a:t>
                      </a:r>
                      <a:endParaRPr lang="ko-KR" altLang="en-US" sz="9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4" marR="36004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다변하는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데이터 간의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유사도를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정의하고 각 데이터 간의 거리를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구하고서로의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거리가 가까운 것부터 순서대로 합쳐가는 방법</a:t>
                      </a:r>
                    </a:p>
                  </a:txBody>
                  <a:tcPr marL="36004" marR="36004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" name="Rectangle 5"/>
          <p:cNvSpPr>
            <a:spLocks noChangeArrowheads="1"/>
          </p:cNvSpPr>
          <p:nvPr/>
        </p:nvSpPr>
        <p:spPr bwMode="gray">
          <a:xfrm>
            <a:off x="5012308" y="4639963"/>
            <a:ext cx="4649787" cy="3460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주요 데이터마이닝 기법</a:t>
            </a:r>
            <a:endParaRPr lang="ko-KR" altLang="en-US" sz="1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2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3675" y="980728"/>
            <a:ext cx="9540875" cy="10080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mtClean="0">
                <a:ea typeface="굴림" pitchFamily="50" charset="-127"/>
              </a:rPr>
              <a:t>   3) </a:t>
            </a:r>
            <a:r>
              <a:rPr lang="ko-KR" altLang="en-US" smtClean="0">
                <a:ea typeface="굴림" pitchFamily="50" charset="-127"/>
              </a:rPr>
              <a:t>시각화 주요 기능</a:t>
            </a:r>
          </a:p>
        </p:txBody>
      </p:sp>
      <p:sp>
        <p:nvSpPr>
          <p:cNvPr id="12" name="제목 8"/>
          <p:cNvSpPr>
            <a:spLocks noGrp="1"/>
          </p:cNvSpPr>
          <p:nvPr>
            <p:ph type="title"/>
          </p:nvPr>
        </p:nvSpPr>
        <p:spPr>
          <a:xfrm>
            <a:off x="201613" y="274638"/>
            <a:ext cx="7704137" cy="41751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4. </a:t>
            </a:r>
            <a:r>
              <a:rPr smtClean="0"/>
              <a:t>분석 및 시각화 </a:t>
            </a:r>
            <a:r>
              <a:rPr lang="en-US" altLang="ko-KR" smtClean="0"/>
              <a:t>Layer</a:t>
            </a:r>
            <a:endParaRPr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4" y="1412528"/>
            <a:ext cx="9244968" cy="482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28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2"/>
          <p:cNvSpPr>
            <a:spLocks/>
          </p:cNvSpPr>
          <p:nvPr/>
        </p:nvSpPr>
        <p:spPr bwMode="auto">
          <a:xfrm>
            <a:off x="812800" y="1736725"/>
            <a:ext cx="9093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4400" dirty="0" smtClean="0">
                <a:solidFill>
                  <a:srgbClr val="000000"/>
                </a:solidFill>
              </a:rPr>
              <a:t>1.2 </a:t>
            </a:r>
            <a:r>
              <a:rPr lang="en-US" altLang="ko-KR" sz="4400" dirty="0" err="1" smtClean="0">
                <a:solidFill>
                  <a:srgbClr val="000000"/>
                </a:solidFill>
              </a:rPr>
              <a:t>BigData</a:t>
            </a:r>
            <a:r>
              <a:rPr lang="en-US" altLang="ko-KR" sz="4400" dirty="0" smtClean="0">
                <a:solidFill>
                  <a:srgbClr val="000000"/>
                </a:solidFill>
              </a:rPr>
              <a:t> </a:t>
            </a:r>
            <a:r>
              <a:rPr lang="ko-KR" altLang="en-US" sz="4400" dirty="0" smtClean="0">
                <a:solidFill>
                  <a:srgbClr val="000000"/>
                </a:solidFill>
              </a:rPr>
              <a:t>활용사례</a:t>
            </a:r>
            <a:endParaRPr lang="ko-KR" altLang="en-US" sz="4400" dirty="0">
              <a:solidFill>
                <a:srgbClr val="000000"/>
              </a:solidFill>
            </a:endParaRPr>
          </a:p>
        </p:txBody>
      </p:sp>
      <p:sp>
        <p:nvSpPr>
          <p:cNvPr id="7171" name="제목 2"/>
          <p:cNvSpPr>
            <a:spLocks/>
          </p:cNvSpPr>
          <p:nvPr/>
        </p:nvSpPr>
        <p:spPr bwMode="auto">
          <a:xfrm>
            <a:off x="415925" y="6334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3000">
                <a:solidFill>
                  <a:schemeClr val="bg1"/>
                </a:solidFill>
              </a:rPr>
              <a:t>Part I : BigData Platform </a:t>
            </a:r>
            <a:r>
              <a:rPr lang="ko-KR" altLang="en-US" sz="3000">
                <a:solidFill>
                  <a:schemeClr val="bg1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89790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2"/>
          <p:cNvSpPr>
            <a:spLocks noGrp="1"/>
          </p:cNvSpPr>
          <p:nvPr>
            <p:ph type="title" idx="4294967295"/>
          </p:nvPr>
        </p:nvSpPr>
        <p:spPr>
          <a:xfrm>
            <a:off x="415925" y="188913"/>
            <a:ext cx="5870575" cy="4318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/>
          <a:p>
            <a:pPr algn="l" eaLnBrk="1" hangingPunct="1"/>
            <a:r>
              <a:rPr lang="en-US" altLang="ko-KR" sz="3000" b="1" smtClean="0">
                <a:solidFill>
                  <a:schemeClr val="bg1"/>
                </a:solidFill>
              </a:rPr>
              <a:t>1. </a:t>
            </a:r>
            <a:r>
              <a:rPr lang="ko-KR" altLang="en-US" sz="3000" b="1" smtClean="0">
                <a:solidFill>
                  <a:schemeClr val="bg1"/>
                </a:solidFill>
              </a:rPr>
              <a:t>빅데이터 활용 사례</a:t>
            </a:r>
            <a:r>
              <a:rPr lang="ko-KR" altLang="ko-KR" sz="3000" b="1" smtClean="0">
                <a:solidFill>
                  <a:schemeClr val="bg1"/>
                </a:solidFill>
              </a:rPr>
              <a:t/>
            </a:r>
            <a:br>
              <a:rPr lang="ko-KR" altLang="ko-KR" sz="3000" b="1" smtClean="0">
                <a:solidFill>
                  <a:schemeClr val="bg1"/>
                </a:solidFill>
              </a:rPr>
            </a:br>
            <a:endParaRPr lang="ko-KR" altLang="en-US" sz="3000" b="1" smtClean="0">
              <a:solidFill>
                <a:schemeClr val="bg1"/>
              </a:solidFill>
            </a:endParaRPr>
          </a:p>
        </p:txBody>
      </p:sp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1736725"/>
            <a:ext cx="4079875" cy="3005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088" y="1736725"/>
            <a:ext cx="4090987" cy="3009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415925" y="1196975"/>
            <a:ext cx="8677275" cy="541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buFont typeface="맑은 고딕" pitchFamily="50" charset="-127"/>
              <a:buNone/>
            </a:pPr>
            <a:r>
              <a:rPr lang="en-US" altLang="ko-KR" sz="1800">
                <a:solidFill>
                  <a:srgbClr val="000000"/>
                </a:solidFill>
              </a:rPr>
              <a:t>1) </a:t>
            </a:r>
            <a:r>
              <a:rPr lang="ko-KR" altLang="en-US" sz="1800">
                <a:solidFill>
                  <a:srgbClr val="000000"/>
                </a:solidFill>
              </a:rPr>
              <a:t>추천 시스템 </a:t>
            </a:r>
            <a:r>
              <a:rPr lang="en-US" altLang="ko-KR" sz="1800">
                <a:solidFill>
                  <a:srgbClr val="000000"/>
                </a:solidFill>
              </a:rPr>
              <a:t>- </a:t>
            </a:r>
            <a:r>
              <a:rPr lang="ko-KR" altLang="en-US" sz="1800">
                <a:solidFill>
                  <a:srgbClr val="000000"/>
                </a:solidFill>
              </a:rPr>
              <a:t>국내외 사례</a:t>
            </a:r>
          </a:p>
          <a:p>
            <a:pPr lvl="1" eaLnBrk="1" hangingPunct="1">
              <a:buFont typeface="Wingdings" pitchFamily="2" charset="2"/>
              <a:buChar char="§"/>
            </a:pPr>
            <a:endParaRPr lang="ko-KR" altLang="en-US" sz="1600" b="0">
              <a:solidFill>
                <a:srgbClr val="000000"/>
              </a:solidFill>
            </a:endParaRPr>
          </a:p>
          <a:p>
            <a:pPr lvl="1" eaLnBrk="1" hangingPunct="1">
              <a:buFont typeface="Wingdings" pitchFamily="2" charset="2"/>
              <a:buChar char="§"/>
            </a:pPr>
            <a:endParaRPr lang="ko-KR" altLang="en-US" sz="1600" b="0">
              <a:solidFill>
                <a:srgbClr val="000000"/>
              </a:solidFill>
            </a:endParaRPr>
          </a:p>
          <a:p>
            <a:pPr lvl="1" eaLnBrk="1" hangingPunct="1">
              <a:buFont typeface="Wingdings" pitchFamily="2" charset="2"/>
              <a:buChar char="§"/>
            </a:pPr>
            <a:endParaRPr lang="ko-KR" altLang="en-US" sz="1600" b="0">
              <a:solidFill>
                <a:srgbClr val="000000"/>
              </a:solidFill>
            </a:endParaRPr>
          </a:p>
          <a:p>
            <a:pPr lvl="1" eaLnBrk="1" hangingPunct="1">
              <a:buFont typeface="Wingdings" pitchFamily="2" charset="2"/>
              <a:buChar char="§"/>
            </a:pPr>
            <a:endParaRPr lang="ko-KR" altLang="en-US" sz="1600" b="0">
              <a:solidFill>
                <a:srgbClr val="000000"/>
              </a:solidFill>
            </a:endParaRPr>
          </a:p>
          <a:p>
            <a:pPr lvl="1" eaLnBrk="1" hangingPunct="1">
              <a:buFont typeface="Wingdings" pitchFamily="2" charset="2"/>
              <a:buChar char="§"/>
            </a:pPr>
            <a:endParaRPr lang="ko-KR" altLang="en-US" sz="1600" b="0">
              <a:solidFill>
                <a:srgbClr val="000000"/>
              </a:solidFill>
            </a:endParaRPr>
          </a:p>
          <a:p>
            <a:pPr lvl="1" eaLnBrk="1" hangingPunct="1">
              <a:buFont typeface="Wingdings" pitchFamily="2" charset="2"/>
              <a:buChar char="§"/>
            </a:pPr>
            <a:endParaRPr lang="ko-KR" altLang="en-US" sz="1600" b="0">
              <a:solidFill>
                <a:srgbClr val="000000"/>
              </a:solidFill>
            </a:endParaRPr>
          </a:p>
          <a:p>
            <a:pPr lvl="1" eaLnBrk="1" hangingPunct="1">
              <a:buFont typeface="Wingdings" pitchFamily="2" charset="2"/>
              <a:buChar char="§"/>
            </a:pPr>
            <a:endParaRPr lang="ko-KR" altLang="en-US" sz="1600" b="0">
              <a:solidFill>
                <a:srgbClr val="000000"/>
              </a:solidFill>
            </a:endParaRPr>
          </a:p>
          <a:p>
            <a:pPr lvl="1" eaLnBrk="1" hangingPunct="1">
              <a:buFont typeface="Wingdings" pitchFamily="2" charset="2"/>
              <a:buChar char="§"/>
            </a:pPr>
            <a:endParaRPr lang="ko-KR" altLang="en-US" sz="1600" b="0">
              <a:solidFill>
                <a:srgbClr val="000000"/>
              </a:solidFill>
            </a:endParaRPr>
          </a:p>
          <a:p>
            <a:pPr lvl="1" eaLnBrk="1" hangingPunct="1">
              <a:buFont typeface="Wingdings" pitchFamily="2" charset="2"/>
              <a:buChar char="§"/>
            </a:pPr>
            <a:endParaRPr lang="ko-KR" altLang="en-US" sz="1000" b="0">
              <a:solidFill>
                <a:srgbClr val="000000"/>
              </a:solidFill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ko-KR" altLang="en-US" sz="1600" b="0">
                <a:solidFill>
                  <a:srgbClr val="000000"/>
                </a:solidFill>
              </a:rPr>
              <a:t>월마트의 분석 및 활용 사례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ko-KR" altLang="en-US" sz="1600" b="0">
                <a:solidFill>
                  <a:srgbClr val="000000"/>
                </a:solidFill>
              </a:rPr>
              <a:t>	</a:t>
            </a:r>
            <a:r>
              <a:rPr lang="ko-KR" altLang="en-US" sz="1600" b="0">
                <a:solidFill>
                  <a:srgbClr val="000000"/>
                </a:solidFill>
                <a:latin typeface="나눔고딕" pitchFamily="50" charset="-127"/>
              </a:rPr>
              <a:t>“</a:t>
            </a:r>
            <a:r>
              <a:rPr lang="ko-KR" altLang="en-US" sz="1600" b="0">
                <a:solidFill>
                  <a:srgbClr val="000000"/>
                </a:solidFill>
              </a:rPr>
              <a:t>기저귀를 사는 젊은 남성은 맥주도 산다</a:t>
            </a:r>
            <a:r>
              <a:rPr lang="ko-KR" altLang="en-US" sz="1600" b="0">
                <a:solidFill>
                  <a:srgbClr val="000000"/>
                </a:solidFill>
                <a:latin typeface="나눔고딕" pitchFamily="50" charset="-127"/>
              </a:rPr>
              <a:t>”</a:t>
            </a:r>
            <a:endParaRPr lang="ko-KR" altLang="en-US" sz="1600" b="0">
              <a:solidFill>
                <a:srgbClr val="000000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ko-KR" altLang="en-US" sz="1600">
                <a:solidFill>
                  <a:srgbClr val="FF0000"/>
                </a:solidFill>
              </a:rPr>
              <a:t>	→ 기저귀 근처에 맥주를 위치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ko-KR" altLang="en-US" sz="1600" b="0">
                <a:solidFill>
                  <a:srgbClr val="000000"/>
                </a:solidFill>
              </a:rPr>
              <a:t>	</a:t>
            </a:r>
            <a:r>
              <a:rPr lang="ko-KR" altLang="en-US" sz="1600" b="0">
                <a:solidFill>
                  <a:srgbClr val="000000"/>
                </a:solidFill>
                <a:latin typeface="나눔고딕" pitchFamily="50" charset="-127"/>
              </a:rPr>
              <a:t>“</a:t>
            </a:r>
            <a:r>
              <a:rPr lang="ko-KR" altLang="en-US" sz="1600" b="0">
                <a:solidFill>
                  <a:srgbClr val="000000"/>
                </a:solidFill>
              </a:rPr>
              <a:t>허리케인이 상륙하기 전에 딸기과자와 맥주가 많이 팔린다</a:t>
            </a:r>
            <a:r>
              <a:rPr lang="ko-KR" altLang="en-US" sz="1600" b="0">
                <a:solidFill>
                  <a:srgbClr val="000000"/>
                </a:solidFill>
                <a:latin typeface="나눔고딕" pitchFamily="50" charset="-127"/>
              </a:rPr>
              <a:t>”</a:t>
            </a:r>
            <a:endParaRPr lang="ko-KR" altLang="en-US" sz="1600" b="0">
              <a:solidFill>
                <a:srgbClr val="000000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600">
                <a:solidFill>
                  <a:srgbClr val="FF0000"/>
                </a:solidFill>
              </a:rPr>
              <a:t>	→ </a:t>
            </a:r>
            <a:r>
              <a:rPr lang="ko-KR" altLang="en-US" sz="1600">
                <a:solidFill>
                  <a:srgbClr val="FF0000"/>
                </a:solidFill>
              </a:rPr>
              <a:t>허리케인이 상륙하기 전에는 딸기과자와 맥주를 같이 판매</a:t>
            </a:r>
          </a:p>
        </p:txBody>
      </p:sp>
    </p:spTree>
    <p:extLst>
      <p:ext uri="{BB962C8B-B14F-4D97-AF65-F5344CB8AC3E}">
        <p14:creationId xmlns:p14="http://schemas.microsoft.com/office/powerpoint/2010/main" val="350976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2"/>
          <p:cNvSpPr>
            <a:spLocks noGrp="1"/>
          </p:cNvSpPr>
          <p:nvPr>
            <p:ph type="title" idx="4294967295"/>
          </p:nvPr>
        </p:nvSpPr>
        <p:spPr>
          <a:xfrm>
            <a:off x="415925" y="188913"/>
            <a:ext cx="5870575" cy="4318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/>
          <a:p>
            <a:pPr algn="l" eaLnBrk="1" hangingPunct="1"/>
            <a:r>
              <a:rPr lang="en-US" altLang="ko-KR" sz="3000" b="1" smtClean="0">
                <a:solidFill>
                  <a:schemeClr val="bg1"/>
                </a:solidFill>
              </a:rPr>
              <a:t>1. </a:t>
            </a:r>
            <a:r>
              <a:rPr lang="ko-KR" altLang="en-US" sz="3000" b="1" smtClean="0">
                <a:solidFill>
                  <a:schemeClr val="bg1"/>
                </a:solidFill>
              </a:rPr>
              <a:t>빅데이터 활용 사례</a:t>
            </a:r>
            <a:r>
              <a:rPr lang="ko-KR" altLang="ko-KR" sz="3000" b="1" smtClean="0">
                <a:solidFill>
                  <a:schemeClr val="bg1"/>
                </a:solidFill>
              </a:rPr>
              <a:t/>
            </a:r>
            <a:br>
              <a:rPr lang="ko-KR" altLang="ko-KR" sz="3000" b="1" smtClean="0">
                <a:solidFill>
                  <a:schemeClr val="bg1"/>
                </a:solidFill>
              </a:rPr>
            </a:br>
            <a:endParaRPr lang="ko-KR" altLang="en-US" sz="3000" b="1" smtClean="0">
              <a:solidFill>
                <a:schemeClr val="bg1"/>
              </a:solidFill>
            </a:endParaRPr>
          </a:p>
        </p:txBody>
      </p:sp>
      <p:sp>
        <p:nvSpPr>
          <p:cNvPr id="47107" name="Text Box 5"/>
          <p:cNvSpPr txBox="1">
            <a:spLocks noChangeArrowheads="1"/>
          </p:cNvSpPr>
          <p:nvPr/>
        </p:nvSpPr>
        <p:spPr bwMode="auto">
          <a:xfrm>
            <a:off x="415925" y="1196975"/>
            <a:ext cx="8677275" cy="380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833438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buFont typeface="맑은 고딕" pitchFamily="50" charset="-127"/>
              <a:buNone/>
            </a:pPr>
            <a:r>
              <a:rPr lang="en-US" altLang="ko-KR" sz="1800">
                <a:solidFill>
                  <a:srgbClr val="000000"/>
                </a:solidFill>
              </a:rPr>
              <a:t>1) </a:t>
            </a:r>
            <a:r>
              <a:rPr lang="ko-KR" altLang="en-US" sz="1800">
                <a:solidFill>
                  <a:srgbClr val="000000"/>
                </a:solidFill>
              </a:rPr>
              <a:t>추천 시스템 </a:t>
            </a:r>
            <a:r>
              <a:rPr lang="en-US" altLang="ko-KR" sz="1800">
                <a:solidFill>
                  <a:srgbClr val="000000"/>
                </a:solidFill>
              </a:rPr>
              <a:t>- </a:t>
            </a:r>
            <a:r>
              <a:rPr lang="ko-KR" altLang="en-US" sz="1800">
                <a:solidFill>
                  <a:srgbClr val="000000"/>
                </a:solidFill>
              </a:rPr>
              <a:t>국내외 사례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ko-KR" altLang="ko-KR" sz="1600">
                <a:solidFill>
                  <a:srgbClr val="000000"/>
                </a:solidFill>
              </a:rPr>
              <a:t>협업 필터링(Collaborating Filtering)</a:t>
            </a:r>
            <a:endParaRPr lang="ko-KR" altLang="en-US" sz="1600">
              <a:solidFill>
                <a:srgbClr val="000000"/>
              </a:solidFill>
            </a:endParaRPr>
          </a:p>
          <a:p>
            <a:pPr lvl="2" eaLnBrk="1" hangingPunct="1">
              <a:buFont typeface="맑은 고딕" pitchFamily="50" charset="-127"/>
              <a:buChar char="­"/>
            </a:pPr>
            <a:r>
              <a:rPr lang="ko-KR" altLang="ko-KR" b="0">
                <a:solidFill>
                  <a:srgbClr val="000000"/>
                </a:solidFill>
              </a:rPr>
              <a:t>사용자로부터 얻은 기호 정보를 토대로 사용자들의 관심사를 예측 </a:t>
            </a:r>
          </a:p>
          <a:p>
            <a:pPr lvl="3" eaLnBrk="1" hangingPunct="1"/>
            <a:r>
              <a:rPr lang="ko-KR" altLang="ko-KR" b="0">
                <a:solidFill>
                  <a:srgbClr val="000000"/>
                </a:solidFill>
              </a:rPr>
              <a:t>사용자 기반 필터링 : 취향이 비슷한 사용자 </a:t>
            </a:r>
          </a:p>
          <a:p>
            <a:pPr lvl="3" eaLnBrk="1" hangingPunct="1"/>
            <a:r>
              <a:rPr lang="ko-KR" altLang="ko-KR" b="0">
                <a:solidFill>
                  <a:srgbClr val="000000"/>
                </a:solidFill>
              </a:rPr>
              <a:t>아이템 기반 필터링 : 유사한 제품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ko-KR" altLang="en-US" sz="1600">
                <a:solidFill>
                  <a:srgbClr val="000000"/>
                </a:solidFill>
              </a:rPr>
              <a:t>연관 규칙</a:t>
            </a:r>
            <a:r>
              <a:rPr lang="en-US" altLang="ko-KR" sz="1600">
                <a:solidFill>
                  <a:srgbClr val="000000"/>
                </a:solidFill>
              </a:rPr>
              <a:t>(Association Rule) </a:t>
            </a:r>
            <a:endParaRPr lang="ko-KR" altLang="en-US" sz="1600">
              <a:solidFill>
                <a:srgbClr val="000000"/>
              </a:solidFill>
            </a:endParaRPr>
          </a:p>
          <a:p>
            <a:pPr lvl="2" eaLnBrk="1" hangingPunct="1">
              <a:buFont typeface="맑은 고딕" pitchFamily="50" charset="-127"/>
              <a:buChar char="­"/>
            </a:pPr>
            <a:r>
              <a:rPr lang="ko-KR" altLang="ko-KR" b="0">
                <a:solidFill>
                  <a:srgbClr val="000000"/>
                </a:solidFill>
              </a:rPr>
              <a:t>상품간의 연관성을 분석하여 다른 사용자에게 구매하지 않은 상품을 추천 </a:t>
            </a:r>
            <a:endParaRPr lang="ko-KR" altLang="en-US" b="0">
              <a:solidFill>
                <a:srgbClr val="000000"/>
              </a:solidFill>
            </a:endParaRPr>
          </a:p>
          <a:p>
            <a:pPr lvl="2" eaLnBrk="1" hangingPunct="1">
              <a:buFont typeface="맑은 고딕" pitchFamily="50" charset="-127"/>
              <a:buChar char="­"/>
            </a:pPr>
            <a:r>
              <a:rPr lang="en-US" altLang="ko-KR" b="0">
                <a:solidFill>
                  <a:srgbClr val="000000"/>
                </a:solidFill>
              </a:rPr>
              <a:t> </a:t>
            </a:r>
            <a:r>
              <a:rPr lang="ko-KR" altLang="en-US" b="0">
                <a:solidFill>
                  <a:srgbClr val="000000"/>
                </a:solidFill>
              </a:rPr>
              <a:t>하둡 배포판 업체의 </a:t>
            </a:r>
            <a:r>
              <a:rPr lang="en-US" altLang="ko-KR" b="0">
                <a:solidFill>
                  <a:srgbClr val="000000"/>
                </a:solidFill>
              </a:rPr>
              <a:t>Product </a:t>
            </a:r>
            <a:r>
              <a:rPr lang="ko-KR" altLang="en-US" b="0">
                <a:solidFill>
                  <a:srgbClr val="000000"/>
                </a:solidFill>
              </a:rPr>
              <a:t>구성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ko-KR" altLang="ko-KR" sz="1600">
                <a:solidFill>
                  <a:srgbClr val="000000"/>
                </a:solidFill>
              </a:rPr>
              <a:t>클러스터링(Clustering) </a:t>
            </a:r>
          </a:p>
          <a:p>
            <a:pPr lvl="2" eaLnBrk="1" hangingPunct="1">
              <a:buFont typeface="맑은 고딕" pitchFamily="50" charset="-127"/>
              <a:buChar char="­"/>
            </a:pPr>
            <a:r>
              <a:rPr lang="ko-KR" altLang="en-US" b="0">
                <a:solidFill>
                  <a:srgbClr val="000000"/>
                </a:solidFill>
              </a:rPr>
              <a:t>비슷한 대상들끼리 묶어서 군집을 형성</a:t>
            </a:r>
            <a:r>
              <a:rPr lang="en-US" altLang="ko-KR" b="0">
                <a:solidFill>
                  <a:srgbClr val="000000"/>
                </a:solidFill>
              </a:rPr>
              <a:t>, </a:t>
            </a:r>
            <a:r>
              <a:rPr lang="ko-KR" altLang="en-US" b="0">
                <a:solidFill>
                  <a:srgbClr val="000000"/>
                </a:solidFill>
              </a:rPr>
              <a:t>군집을 형성한 대상은 유사하다고 판단 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ko-KR" altLang="ko-KR" sz="1600">
                <a:solidFill>
                  <a:srgbClr val="000000"/>
                </a:solidFill>
              </a:rPr>
              <a:t>분류(Classification)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5240338" y="5481638"/>
            <a:ext cx="1665287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177800" indent="-1778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kumimoji="0" lang="en-US" altLang="ko-KR" sz="1600">
                <a:solidFill>
                  <a:srgbClr val="000000"/>
                </a:solidFill>
              </a:rPr>
              <a:t>Mahout</a:t>
            </a:r>
          </a:p>
          <a:p>
            <a:pPr eaLnBrk="1" hangingPunct="1"/>
            <a:r>
              <a:rPr kumimoji="0" lang="ko-KR" altLang="en-US" sz="1600">
                <a:solidFill>
                  <a:srgbClr val="000000"/>
                </a:solidFill>
              </a:rPr>
              <a:t>하둡 맵리듀스</a:t>
            </a:r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63" y="5516563"/>
            <a:ext cx="333533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557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2"/>
          <p:cNvSpPr>
            <a:spLocks noGrp="1"/>
          </p:cNvSpPr>
          <p:nvPr>
            <p:ph type="title" idx="4294967295"/>
          </p:nvPr>
        </p:nvSpPr>
        <p:spPr>
          <a:xfrm>
            <a:off x="415925" y="188913"/>
            <a:ext cx="5870575" cy="4318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/>
          <a:p>
            <a:pPr algn="l" eaLnBrk="1" hangingPunct="1"/>
            <a:r>
              <a:rPr lang="en-US" altLang="ko-KR" sz="3000" b="1" smtClean="0">
                <a:solidFill>
                  <a:schemeClr val="bg1"/>
                </a:solidFill>
              </a:rPr>
              <a:t>1. </a:t>
            </a:r>
            <a:r>
              <a:rPr lang="ko-KR" altLang="en-US" sz="3000" b="1" smtClean="0">
                <a:solidFill>
                  <a:schemeClr val="bg1"/>
                </a:solidFill>
              </a:rPr>
              <a:t>빅데이터 활용 사례</a:t>
            </a:r>
            <a:r>
              <a:rPr lang="ko-KR" altLang="ko-KR" sz="3000" b="1" smtClean="0">
                <a:solidFill>
                  <a:schemeClr val="bg1"/>
                </a:solidFill>
              </a:rPr>
              <a:t/>
            </a:r>
            <a:br>
              <a:rPr lang="ko-KR" altLang="ko-KR" sz="3000" b="1" smtClean="0">
                <a:solidFill>
                  <a:schemeClr val="bg1"/>
                </a:solidFill>
              </a:rPr>
            </a:br>
            <a:endParaRPr lang="ko-KR" altLang="en-US" sz="3000" b="1" smtClean="0">
              <a:solidFill>
                <a:schemeClr val="bg1"/>
              </a:solidFill>
            </a:endParaRPr>
          </a:p>
        </p:txBody>
      </p:sp>
      <p:pic>
        <p:nvPicPr>
          <p:cNvPr id="481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654175"/>
            <a:ext cx="8027988" cy="487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415925" y="1196975"/>
            <a:ext cx="8677275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buFont typeface="맑은 고딕" pitchFamily="50" charset="-127"/>
              <a:buNone/>
            </a:pPr>
            <a:r>
              <a:rPr lang="en-US" altLang="ko-KR" sz="1800">
                <a:solidFill>
                  <a:srgbClr val="000000"/>
                </a:solidFill>
              </a:rPr>
              <a:t>1) </a:t>
            </a:r>
            <a:r>
              <a:rPr lang="ko-KR" altLang="en-US" sz="1800">
                <a:solidFill>
                  <a:srgbClr val="000000"/>
                </a:solidFill>
              </a:rPr>
              <a:t>추천 시스템 </a:t>
            </a:r>
            <a:r>
              <a:rPr lang="en-US" altLang="ko-KR" sz="1800">
                <a:solidFill>
                  <a:srgbClr val="000000"/>
                </a:solidFill>
              </a:rPr>
              <a:t>- Association Rule</a:t>
            </a:r>
          </a:p>
        </p:txBody>
      </p:sp>
    </p:spTree>
    <p:extLst>
      <p:ext uri="{BB962C8B-B14F-4D97-AF65-F5344CB8AC3E}">
        <p14:creationId xmlns:p14="http://schemas.microsoft.com/office/powerpoint/2010/main" val="257544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2"/>
          <p:cNvSpPr>
            <a:spLocks noGrp="1"/>
          </p:cNvSpPr>
          <p:nvPr>
            <p:ph type="title" idx="4294967295"/>
          </p:nvPr>
        </p:nvSpPr>
        <p:spPr>
          <a:xfrm>
            <a:off x="415925" y="188913"/>
            <a:ext cx="5870575" cy="4318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/>
          <a:p>
            <a:pPr algn="l" eaLnBrk="1" hangingPunct="1"/>
            <a:r>
              <a:rPr lang="en-US" altLang="ko-KR" sz="3000" b="1" smtClean="0">
                <a:solidFill>
                  <a:schemeClr val="bg1"/>
                </a:solidFill>
              </a:rPr>
              <a:t>1. </a:t>
            </a:r>
            <a:r>
              <a:rPr lang="ko-KR" altLang="en-US" sz="3000" b="1" smtClean="0">
                <a:solidFill>
                  <a:schemeClr val="bg1"/>
                </a:solidFill>
              </a:rPr>
              <a:t>빅데이터 활용 사례</a:t>
            </a:r>
          </a:p>
        </p:txBody>
      </p:sp>
      <p:sp>
        <p:nvSpPr>
          <p:cNvPr id="49155" name="직사각형 2"/>
          <p:cNvSpPr>
            <a:spLocks noChangeArrowheads="1"/>
          </p:cNvSpPr>
          <p:nvPr/>
        </p:nvSpPr>
        <p:spPr bwMode="auto">
          <a:xfrm>
            <a:off x="5229225" y="1196975"/>
            <a:ext cx="4260850" cy="130175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100" b="0">
                <a:solidFill>
                  <a:srgbClr val="000000"/>
                </a:solidFill>
              </a:rPr>
              <a:t>sales = LOAD 'sales.txt' USING PigStorage(',') AS(no:int, book);</a:t>
            </a:r>
            <a:endParaRPr kumimoji="0" lang="ko-KR" altLang="ko-KR" sz="1100" b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100" b="0">
                <a:solidFill>
                  <a:srgbClr val="000000"/>
                </a:solidFill>
              </a:rPr>
              <a:t> </a:t>
            </a:r>
            <a:endParaRPr kumimoji="0" lang="ko-KR" altLang="ko-KR" sz="1100" b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100" b="0">
                <a:solidFill>
                  <a:srgbClr val="000000"/>
                </a:solidFill>
              </a:rPr>
              <a:t>wgroup = GROUP sales BY book;</a:t>
            </a:r>
            <a:endParaRPr kumimoji="0" lang="ko-KR" altLang="ko-KR" sz="1100" b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100" b="0">
                <a:solidFill>
                  <a:srgbClr val="000000"/>
                </a:solidFill>
              </a:rPr>
              <a:t>wcount = FOREACH wgroup</a:t>
            </a:r>
            <a:endParaRPr kumimoji="0" lang="ko-KR" altLang="ko-KR" sz="1100" b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100" b="0">
                <a:solidFill>
                  <a:srgbClr val="000000"/>
                </a:solidFill>
              </a:rPr>
              <a:t>	GENERATE group AS book, COUNT(sales) AS wcnt, COUNT(sales)/5.0 AS ss;</a:t>
            </a:r>
            <a:endParaRPr kumimoji="0" lang="ko-KR" altLang="ko-KR" sz="1100" b="0">
              <a:solidFill>
                <a:srgbClr val="000000"/>
              </a:solidFill>
            </a:endParaRPr>
          </a:p>
        </p:txBody>
      </p:sp>
      <p:sp>
        <p:nvSpPr>
          <p:cNvPr id="49156" name="직사각형 3"/>
          <p:cNvSpPr>
            <a:spLocks noChangeArrowheads="1"/>
          </p:cNvSpPr>
          <p:nvPr/>
        </p:nvSpPr>
        <p:spPr bwMode="auto">
          <a:xfrm>
            <a:off x="5222875" y="2540000"/>
            <a:ext cx="4267200" cy="2309813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100" b="0">
                <a:solidFill>
                  <a:srgbClr val="000000"/>
                </a:solidFill>
              </a:rPr>
              <a:t>sgroup = GROUP sales BY no;</a:t>
            </a:r>
            <a:endParaRPr kumimoji="0" lang="ko-KR" altLang="ko-KR" sz="1100" b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100" b="0">
                <a:solidFill>
                  <a:srgbClr val="000000"/>
                </a:solidFill>
              </a:rPr>
              <a:t>sgroup_two = FOREACH sgroup</a:t>
            </a:r>
            <a:endParaRPr kumimoji="0" lang="ko-KR" altLang="ko-KR" sz="1100" b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100" b="0">
                <a:solidFill>
                  <a:srgbClr val="000000"/>
                </a:solidFill>
              </a:rPr>
              <a:t>        GENERATE group, sales.book AS b1, sales.book AS b2;</a:t>
            </a:r>
            <a:endParaRPr kumimoji="0" lang="ko-KR" altLang="ko-KR" sz="1100" b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100" b="0">
                <a:solidFill>
                  <a:srgbClr val="000000"/>
                </a:solidFill>
              </a:rPr>
              <a:t>scombine_temp = FOREACH sgroup_two</a:t>
            </a:r>
            <a:endParaRPr kumimoji="0" lang="ko-KR" altLang="ko-KR" sz="1100" b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100" b="0">
                <a:solidFill>
                  <a:srgbClr val="000000"/>
                </a:solidFill>
              </a:rPr>
              <a:t>        GENERATE FLATTEN(b1) AS b1,FLATTEN(b2) AS b2;</a:t>
            </a:r>
            <a:endParaRPr kumimoji="0" lang="ko-KR" altLang="ko-KR" sz="1100" b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100" b="0">
                <a:solidFill>
                  <a:srgbClr val="000000"/>
                </a:solidFill>
              </a:rPr>
              <a:t>scombine = FILTER scombine_temp BY b1 != b2;</a:t>
            </a:r>
            <a:endParaRPr kumimoji="0" lang="ko-KR" altLang="ko-KR" sz="1100" b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100" b="0">
                <a:solidFill>
                  <a:srgbClr val="000000"/>
                </a:solidFill>
              </a:rPr>
              <a:t>combine_group = GROUP scombine BY *;</a:t>
            </a:r>
            <a:endParaRPr kumimoji="0" lang="ko-KR" altLang="ko-KR" sz="1100" b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100" b="0">
                <a:solidFill>
                  <a:srgbClr val="000000"/>
                </a:solidFill>
              </a:rPr>
              <a:t>combine_cnt = FOREACH combine_group</a:t>
            </a:r>
            <a:endParaRPr kumimoji="0" lang="ko-KR" altLang="ko-KR" sz="1100" b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100" b="0">
                <a:solidFill>
                  <a:srgbClr val="000000"/>
                </a:solidFill>
              </a:rPr>
              <a:t>        GENERATE group, COUNT(scombine) AS cnt;</a:t>
            </a:r>
            <a:endParaRPr kumimoji="0" lang="ko-KR" altLang="ko-KR" sz="1100" b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100" b="0">
                <a:solidFill>
                  <a:srgbClr val="000000"/>
                </a:solidFill>
              </a:rPr>
              <a:t>combines = FOREACH combine_cnt</a:t>
            </a:r>
            <a:endParaRPr kumimoji="0" lang="ko-KR" altLang="ko-KR" sz="1100" b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100" b="0">
                <a:solidFill>
                  <a:srgbClr val="000000"/>
                </a:solidFill>
              </a:rPr>
              <a:t>        GENERATE FLATTEN(group) AS(b1,b2), cnt, cnt/7.0 AS ss;</a:t>
            </a:r>
            <a:endParaRPr kumimoji="0" lang="ko-KR" altLang="ko-KR" sz="1100" b="0">
              <a:solidFill>
                <a:srgbClr val="000000"/>
              </a:solidFill>
            </a:endParaRPr>
          </a:p>
        </p:txBody>
      </p:sp>
      <p:sp>
        <p:nvSpPr>
          <p:cNvPr id="49157" name="직사각형 4"/>
          <p:cNvSpPr>
            <a:spLocks noChangeArrowheads="1"/>
          </p:cNvSpPr>
          <p:nvPr/>
        </p:nvSpPr>
        <p:spPr bwMode="auto">
          <a:xfrm>
            <a:off x="5222875" y="4892675"/>
            <a:ext cx="4267200" cy="17049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100" b="0">
                <a:solidFill>
                  <a:srgbClr val="000000"/>
                </a:solidFill>
              </a:rPr>
              <a:t>jnd_first = JOIN combines BY b1, wcount BY book;</a:t>
            </a:r>
            <a:endParaRPr kumimoji="0" lang="ko-KR" altLang="ko-KR" sz="1100" b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100" b="0">
                <a:solidFill>
                  <a:srgbClr val="000000"/>
                </a:solidFill>
              </a:rPr>
              <a:t> </a:t>
            </a:r>
            <a:endParaRPr kumimoji="0" lang="ko-KR" altLang="ko-KR" sz="1100" b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100" b="0">
                <a:solidFill>
                  <a:srgbClr val="000000"/>
                </a:solidFill>
              </a:rPr>
              <a:t>jnd_second = JOIN jnd_first BY b2, wcount BY book;</a:t>
            </a:r>
            <a:endParaRPr kumimoji="0" lang="ko-KR" altLang="ko-KR" sz="1100" b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100" b="0">
                <a:solidFill>
                  <a:srgbClr val="000000"/>
                </a:solidFill>
              </a:rPr>
              <a:t> </a:t>
            </a:r>
            <a:endParaRPr kumimoji="0" lang="ko-KR" altLang="ko-KR" sz="1100" b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100" b="0">
                <a:solidFill>
                  <a:srgbClr val="000000"/>
                </a:solidFill>
              </a:rPr>
              <a:t>associate = FOREACH jnd_second </a:t>
            </a:r>
            <a:endParaRPr kumimoji="0" lang="ko-KR" altLang="ko-KR" sz="1100" b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100" b="0">
                <a:solidFill>
                  <a:srgbClr val="000000"/>
                </a:solidFill>
              </a:rPr>
              <a:t>	GENERATE $0, $1, $2, $3, $6, $9, $3/($6*$9);</a:t>
            </a:r>
            <a:endParaRPr kumimoji="0" lang="ko-KR" altLang="ko-KR" sz="1100" b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100" b="0">
                <a:solidFill>
                  <a:srgbClr val="000000"/>
                </a:solidFill>
              </a:rPr>
              <a:t> </a:t>
            </a:r>
            <a:endParaRPr kumimoji="0" lang="ko-KR" altLang="ko-KR" sz="1100" b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100" b="0">
                <a:solidFill>
                  <a:srgbClr val="000000"/>
                </a:solidFill>
              </a:rPr>
              <a:t>STORE associate INTO 'ass';</a:t>
            </a:r>
            <a:endParaRPr kumimoji="0" lang="ko-KR" altLang="ko-KR" sz="1100" b="0">
              <a:solidFill>
                <a:srgbClr val="000000"/>
              </a:solidFill>
            </a:endParaRPr>
          </a:p>
        </p:txBody>
      </p:sp>
      <p:pic>
        <p:nvPicPr>
          <p:cNvPr id="491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1736725"/>
            <a:ext cx="4676775" cy="1997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4114800"/>
            <a:ext cx="4659313" cy="2482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60" name="Text Box 5"/>
          <p:cNvSpPr txBox="1">
            <a:spLocks noChangeArrowheads="1"/>
          </p:cNvSpPr>
          <p:nvPr/>
        </p:nvSpPr>
        <p:spPr bwMode="auto">
          <a:xfrm>
            <a:off x="415925" y="1196975"/>
            <a:ext cx="8677275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buFont typeface="맑은 고딕" pitchFamily="50" charset="-127"/>
              <a:buNone/>
            </a:pPr>
            <a:r>
              <a:rPr lang="en-US" altLang="ko-KR" sz="1800">
                <a:solidFill>
                  <a:srgbClr val="000000"/>
                </a:solidFill>
              </a:rPr>
              <a:t>1) </a:t>
            </a:r>
            <a:r>
              <a:rPr lang="ko-KR" altLang="en-US" sz="1800">
                <a:solidFill>
                  <a:srgbClr val="000000"/>
                </a:solidFill>
              </a:rPr>
              <a:t>추천 시스템 </a:t>
            </a:r>
            <a:r>
              <a:rPr lang="en-US" altLang="ko-KR" sz="1800">
                <a:solidFill>
                  <a:srgbClr val="000000"/>
                </a:solidFill>
              </a:rPr>
              <a:t>- </a:t>
            </a:r>
            <a:r>
              <a:rPr lang="ko-KR" altLang="en-US" sz="1800">
                <a:solidFill>
                  <a:srgbClr val="000000"/>
                </a:solidFill>
              </a:rPr>
              <a:t>맵리듀스</a:t>
            </a:r>
            <a:r>
              <a:rPr lang="en-US" altLang="ko-KR" sz="1800">
                <a:solidFill>
                  <a:srgbClr val="000000"/>
                </a:solidFill>
              </a:rPr>
              <a:t>/Pig </a:t>
            </a:r>
            <a:r>
              <a:rPr lang="ko-KR" altLang="en-US" sz="1800">
                <a:solidFill>
                  <a:srgbClr val="000000"/>
                </a:solidFill>
              </a:rPr>
              <a:t>소스</a:t>
            </a:r>
          </a:p>
        </p:txBody>
      </p:sp>
    </p:spTree>
    <p:extLst>
      <p:ext uri="{BB962C8B-B14F-4D97-AF65-F5344CB8AC3E}">
        <p14:creationId xmlns:p14="http://schemas.microsoft.com/office/powerpoint/2010/main" val="38682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2"/>
          <p:cNvSpPr>
            <a:spLocks noGrp="1"/>
          </p:cNvSpPr>
          <p:nvPr>
            <p:ph type="title" idx="4294967295"/>
          </p:nvPr>
        </p:nvSpPr>
        <p:spPr>
          <a:xfrm>
            <a:off x="415925" y="188913"/>
            <a:ext cx="5870575" cy="4318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/>
          <a:p>
            <a:pPr algn="l" eaLnBrk="1" hangingPunct="1"/>
            <a:r>
              <a:rPr lang="en-US" altLang="ko-KR" sz="3000" b="1" smtClean="0">
                <a:solidFill>
                  <a:schemeClr val="bg1"/>
                </a:solidFill>
              </a:rPr>
              <a:t>1. </a:t>
            </a:r>
            <a:r>
              <a:rPr lang="ko-KR" altLang="en-US" sz="3000" b="1" smtClean="0">
                <a:solidFill>
                  <a:schemeClr val="bg1"/>
                </a:solidFill>
              </a:rPr>
              <a:t>빅데이터 활용 사례</a:t>
            </a:r>
            <a:r>
              <a:rPr lang="ko-KR" altLang="ko-KR" sz="3000" b="1" smtClean="0">
                <a:solidFill>
                  <a:schemeClr val="bg1"/>
                </a:solidFill>
              </a:rPr>
              <a:t/>
            </a:r>
            <a:br>
              <a:rPr lang="ko-KR" altLang="ko-KR" sz="3000" b="1" smtClean="0">
                <a:solidFill>
                  <a:schemeClr val="bg1"/>
                </a:solidFill>
              </a:rPr>
            </a:br>
            <a:endParaRPr lang="ko-KR" altLang="en-US" sz="3000" b="1" smtClean="0">
              <a:solidFill>
                <a:schemeClr val="bg1"/>
              </a:solidFill>
            </a:endParaRPr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1736725"/>
            <a:ext cx="5280025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59"/>
          <a:stretch>
            <a:fillRect/>
          </a:stretch>
        </p:blipFill>
        <p:spPr bwMode="auto">
          <a:xfrm>
            <a:off x="5084763" y="3429000"/>
            <a:ext cx="4008437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TextBox 7"/>
          <p:cNvSpPr txBox="1">
            <a:spLocks noChangeArrowheads="1"/>
          </p:cNvSpPr>
          <p:nvPr/>
        </p:nvSpPr>
        <p:spPr bwMode="auto">
          <a:xfrm>
            <a:off x="1706563" y="5635625"/>
            <a:ext cx="2916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>
                <a:solidFill>
                  <a:srgbClr val="FF3300"/>
                </a:solidFill>
              </a:rPr>
              <a:t>[ </a:t>
            </a:r>
            <a:r>
              <a:rPr kumimoji="0" lang="ko-KR" altLang="en-US" sz="1600">
                <a:solidFill>
                  <a:srgbClr val="FF3300"/>
                </a:solidFill>
              </a:rPr>
              <a:t>기존 시스템 </a:t>
            </a:r>
            <a:r>
              <a:rPr kumimoji="0" lang="en-US" altLang="ko-KR" sz="1600">
                <a:solidFill>
                  <a:srgbClr val="FF3300"/>
                </a:solidFill>
              </a:rPr>
              <a:t>: </a:t>
            </a:r>
            <a:r>
              <a:rPr kumimoji="0" lang="ko-KR" altLang="en-US" sz="1600">
                <a:solidFill>
                  <a:srgbClr val="FF3300"/>
                </a:solidFill>
              </a:rPr>
              <a:t>하둡 도입 후 </a:t>
            </a:r>
            <a:r>
              <a:rPr kumimoji="0" lang="en-US" altLang="ko-KR" sz="1600">
                <a:solidFill>
                  <a:srgbClr val="FF3300"/>
                </a:solidFill>
              </a:rPr>
              <a:t>]</a:t>
            </a:r>
            <a:endParaRPr kumimoji="0" lang="ko-KR" altLang="en-US" sz="1600">
              <a:solidFill>
                <a:srgbClr val="FF3300"/>
              </a:solidFill>
            </a:endParaRPr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415925" y="1196975"/>
            <a:ext cx="8677275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buFont typeface="맑은 고딕" pitchFamily="50" charset="-127"/>
              <a:buNone/>
            </a:pPr>
            <a:r>
              <a:rPr lang="en-US" altLang="ko-KR" sz="1800">
                <a:solidFill>
                  <a:srgbClr val="000000"/>
                </a:solidFill>
              </a:rPr>
              <a:t>2) </a:t>
            </a:r>
            <a:r>
              <a:rPr lang="ko-KR" altLang="en-US" sz="1800">
                <a:solidFill>
                  <a:srgbClr val="000000"/>
                </a:solidFill>
              </a:rPr>
              <a:t>대용량 로그 분석 </a:t>
            </a:r>
            <a:r>
              <a:rPr lang="en-US" altLang="ko-KR" sz="1800">
                <a:solidFill>
                  <a:srgbClr val="000000"/>
                </a:solidFill>
                <a:latin typeface="나눔고딕" pitchFamily="50" charset="-127"/>
              </a:rPr>
              <a:t>–</a:t>
            </a:r>
            <a:r>
              <a:rPr lang="en-US" altLang="ko-KR" sz="1800">
                <a:solidFill>
                  <a:srgbClr val="000000"/>
                </a:solidFill>
              </a:rPr>
              <a:t> Daum </a:t>
            </a:r>
            <a:r>
              <a:rPr lang="ko-KR" altLang="en-US" sz="1800">
                <a:solidFill>
                  <a:srgbClr val="000000"/>
                </a:solidFill>
              </a:rPr>
              <a:t>사례</a:t>
            </a:r>
          </a:p>
        </p:txBody>
      </p:sp>
    </p:spTree>
    <p:extLst>
      <p:ext uri="{BB962C8B-B14F-4D97-AF65-F5344CB8AC3E}">
        <p14:creationId xmlns:p14="http://schemas.microsoft.com/office/powerpoint/2010/main" val="145027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2665" y="1016211"/>
            <a:ext cx="9540875" cy="1008062"/>
          </a:xfrm>
        </p:spPr>
        <p:txBody>
          <a:bodyPr/>
          <a:lstStyle/>
          <a:p>
            <a:pPr latinLnBrk="0">
              <a:lnSpc>
                <a:spcPct val="100000"/>
              </a:lnSpc>
              <a:spcBef>
                <a:spcPct val="0"/>
              </a:spcBef>
            </a:pPr>
            <a:r>
              <a:rPr lang="ko-KR" altLang="en-US" smtClean="0">
                <a:ea typeface="굴림" pitchFamily="50" charset="-127"/>
              </a:rPr>
              <a:t>  빅데이터 수집</a:t>
            </a:r>
            <a:r>
              <a:rPr lang="en-US" altLang="ko-KR" smtClean="0">
                <a:ea typeface="굴림" pitchFamily="50" charset="-127"/>
              </a:rPr>
              <a:t>/</a:t>
            </a:r>
            <a:r>
              <a:rPr lang="ko-KR" altLang="en-US" smtClean="0">
                <a:ea typeface="굴림" pitchFamily="50" charset="-127"/>
              </a:rPr>
              <a:t>분석</a:t>
            </a:r>
            <a:r>
              <a:rPr lang="en-US" altLang="ko-KR" smtClean="0">
                <a:ea typeface="굴림" pitchFamily="50" charset="-127"/>
              </a:rPr>
              <a:t>/</a:t>
            </a:r>
            <a:r>
              <a:rPr lang="ko-KR" altLang="en-US" smtClean="0">
                <a:ea typeface="굴림" pitchFamily="50" charset="-127"/>
              </a:rPr>
              <a:t>서비스를 위한 목표 플랫폼</a:t>
            </a:r>
          </a:p>
        </p:txBody>
      </p:sp>
      <p:sp>
        <p:nvSpPr>
          <p:cNvPr id="12" name="제목 8"/>
          <p:cNvSpPr>
            <a:spLocks noGrp="1"/>
          </p:cNvSpPr>
          <p:nvPr>
            <p:ph type="title"/>
          </p:nvPr>
        </p:nvSpPr>
        <p:spPr>
          <a:xfrm>
            <a:off x="201613" y="274638"/>
            <a:ext cx="7704137" cy="41751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1. </a:t>
            </a:r>
            <a:r>
              <a:rPr smtClean="0"/>
              <a:t>빅데이터 플랫폼</a:t>
            </a:r>
            <a:endParaRPr/>
          </a:p>
        </p:txBody>
      </p:sp>
      <p:sp>
        <p:nvSpPr>
          <p:cNvPr id="71" name="오른쪽 화살표 70"/>
          <p:cNvSpPr/>
          <p:nvPr/>
        </p:nvSpPr>
        <p:spPr bwMode="auto">
          <a:xfrm>
            <a:off x="1351980" y="2508461"/>
            <a:ext cx="665162" cy="266700"/>
          </a:xfrm>
          <a:prstGeom prst="rightArrow">
            <a:avLst/>
          </a:prstGeom>
          <a:solidFill>
            <a:srgbClr val="DDDDDD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anchor="ctr"/>
          <a:lstStyle/>
          <a:p>
            <a:pPr algn="ctr" latinLnBrk="0">
              <a:buNone/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SFTP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모서리가 둥근 직사각형 71"/>
          <p:cNvSpPr/>
          <p:nvPr/>
        </p:nvSpPr>
        <p:spPr bwMode="auto">
          <a:xfrm>
            <a:off x="382017" y="1401973"/>
            <a:ext cx="9160074" cy="46355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anchor="ctr"/>
          <a:lstStyle/>
          <a:p>
            <a:pPr algn="ctr" latinLnBrk="0">
              <a:buNone/>
              <a:defRPr/>
            </a:pPr>
            <a:r>
              <a:rPr lang="ko-KR" altLang="en-US" sz="1600" b="1" err="1">
                <a:solidFill>
                  <a:schemeClr val="tx1"/>
                </a:solidFill>
                <a:latin typeface="+mn-ea"/>
              </a:rPr>
              <a:t>빅데이터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smtClean="0">
                <a:solidFill>
                  <a:schemeClr val="tx1"/>
                </a:solidFill>
                <a:latin typeface="+mn-ea"/>
              </a:rPr>
              <a:t>플랫폼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모서리가 둥근 직사각형 72"/>
          <p:cNvSpPr/>
          <p:nvPr/>
        </p:nvSpPr>
        <p:spPr bwMode="auto">
          <a:xfrm>
            <a:off x="331216" y="1989348"/>
            <a:ext cx="1020763" cy="414338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rIns="36000" anchor="ctr"/>
          <a:lstStyle/>
          <a:p>
            <a:pPr algn="ctr" latinLnBrk="0">
              <a:buNone/>
              <a:defRPr/>
            </a:pPr>
            <a:r>
              <a:rPr lang="ko-KR" altLang="en-US" sz="1400" b="1">
                <a:solidFill>
                  <a:schemeClr val="tx1"/>
                </a:solidFill>
                <a:latin typeface="+mn-ea"/>
              </a:rPr>
              <a:t>데이터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모서리가 둥근 직사각형 73"/>
          <p:cNvSpPr/>
          <p:nvPr/>
        </p:nvSpPr>
        <p:spPr bwMode="auto">
          <a:xfrm>
            <a:off x="8857680" y="2006811"/>
            <a:ext cx="746125" cy="434975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rIns="36000" anchor="ctr"/>
          <a:lstStyle/>
          <a:p>
            <a:pPr algn="ctr">
              <a:buNone/>
              <a:defRPr/>
            </a:pPr>
            <a:r>
              <a:rPr lang="ko-KR" altLang="en-US" sz="1400" b="1">
                <a:solidFill>
                  <a:schemeClr val="tx1"/>
                </a:solidFill>
                <a:latin typeface="+mn-ea"/>
              </a:rPr>
              <a:t>활용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272480" y="2414798"/>
            <a:ext cx="1079500" cy="406558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buNone/>
              <a:defRPr/>
            </a:pPr>
            <a:endParaRPr lang="ko-KR" altLang="en-US" sz="1100" dirty="0"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8857680" y="2438611"/>
            <a:ext cx="746125" cy="406558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buNone/>
              <a:defRPr/>
            </a:pPr>
            <a:endParaRPr lang="ko-KR" altLang="en-US" sz="1100" dirty="0"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2361630" y="1935373"/>
            <a:ext cx="6324600" cy="266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rIns="36000" anchor="ctr"/>
          <a:lstStyle/>
          <a:p>
            <a:pPr algn="ctr">
              <a:buNone/>
              <a:defRPr/>
            </a:pPr>
            <a:r>
              <a:rPr lang="ko-KR" altLang="en-US" sz="1400" b="1">
                <a:solidFill>
                  <a:schemeClr val="tx1"/>
                </a:solidFill>
                <a:latin typeface="+mn-ea"/>
              </a:rPr>
              <a:t>서비스</a:t>
            </a:r>
            <a:r>
              <a:rPr lang="en-US" altLang="ko-KR" sz="1400" b="1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400" b="1">
                <a:solidFill>
                  <a:schemeClr val="tx1"/>
                </a:solidFill>
                <a:latin typeface="+mn-ea"/>
              </a:rPr>
              <a:t>시각화 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2361630" y="2935498"/>
            <a:ext cx="6324600" cy="2682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rIns="36000" anchor="ctr"/>
          <a:lstStyle/>
          <a:p>
            <a:pPr algn="ctr">
              <a:buNone/>
              <a:defRPr/>
            </a:pPr>
            <a:r>
              <a:rPr lang="ko-KR" altLang="en-US" sz="1400" b="1">
                <a:solidFill>
                  <a:schemeClr val="tx1"/>
                </a:solidFill>
                <a:latin typeface="+mn-ea"/>
              </a:rPr>
              <a:t>분석 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2361630" y="3897523"/>
            <a:ext cx="6324600" cy="2984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rIns="36000" anchor="ctr"/>
          <a:lstStyle/>
          <a:p>
            <a:pPr algn="ctr">
              <a:buNone/>
              <a:defRPr/>
            </a:pPr>
            <a:r>
              <a:rPr lang="ko-KR" altLang="en-US" sz="1400" b="1">
                <a:solidFill>
                  <a:schemeClr val="tx1"/>
                </a:solidFill>
                <a:latin typeface="+mn-ea"/>
              </a:rPr>
              <a:t>저장</a:t>
            </a:r>
            <a:r>
              <a:rPr lang="en-US" altLang="ko-KR" sz="1400" b="1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400" b="1">
                <a:solidFill>
                  <a:schemeClr val="tx1"/>
                </a:solidFill>
                <a:latin typeface="+mn-ea"/>
              </a:rPr>
              <a:t>처리 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2361630" y="5931111"/>
            <a:ext cx="6324600" cy="2635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rIns="36000" anchor="ctr"/>
          <a:lstStyle/>
          <a:p>
            <a:pPr algn="ctr">
              <a:buNone/>
              <a:defRPr/>
            </a:pPr>
            <a:r>
              <a:rPr lang="ko-KR" altLang="en-US" sz="1400" b="1">
                <a:solidFill>
                  <a:schemeClr val="tx1"/>
                </a:solidFill>
                <a:latin typeface="+mn-ea"/>
              </a:rPr>
              <a:t>인프라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오른쪽 화살표 80"/>
          <p:cNvSpPr/>
          <p:nvPr/>
        </p:nvSpPr>
        <p:spPr bwMode="auto">
          <a:xfrm>
            <a:off x="1355155" y="2852948"/>
            <a:ext cx="663575" cy="268288"/>
          </a:xfrm>
          <a:prstGeom prst="rightArrow">
            <a:avLst/>
          </a:prstGeom>
          <a:solidFill>
            <a:srgbClr val="DDDDDD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anchor="ctr"/>
          <a:lstStyle/>
          <a:p>
            <a:pPr algn="ctr" latinLnBrk="0">
              <a:buNone/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HTTPS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오른쪽 화살표 81"/>
          <p:cNvSpPr/>
          <p:nvPr/>
        </p:nvSpPr>
        <p:spPr bwMode="auto">
          <a:xfrm>
            <a:off x="1356742" y="3556211"/>
            <a:ext cx="663575" cy="266700"/>
          </a:xfrm>
          <a:prstGeom prst="rightArrow">
            <a:avLst/>
          </a:prstGeom>
          <a:solidFill>
            <a:srgbClr val="DDDDDD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anchor="ctr"/>
          <a:lstStyle/>
          <a:p>
            <a:pPr algn="ctr" latinLnBrk="0">
              <a:buNone/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SOAP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3" name="오른쪽 화살표 82"/>
          <p:cNvSpPr/>
          <p:nvPr/>
        </p:nvSpPr>
        <p:spPr bwMode="auto">
          <a:xfrm>
            <a:off x="1358330" y="5081798"/>
            <a:ext cx="663575" cy="268288"/>
          </a:xfrm>
          <a:prstGeom prst="rightArrow">
            <a:avLst/>
          </a:prstGeom>
          <a:solidFill>
            <a:srgbClr val="DDDDDD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latinLnBrk="0">
              <a:buNone/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Agent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4" name="오른쪽 화살표 83"/>
          <p:cNvSpPr/>
          <p:nvPr/>
        </p:nvSpPr>
        <p:spPr bwMode="auto">
          <a:xfrm>
            <a:off x="1359917" y="5591386"/>
            <a:ext cx="663575" cy="266700"/>
          </a:xfrm>
          <a:prstGeom prst="rightArrow">
            <a:avLst/>
          </a:prstGeom>
          <a:solidFill>
            <a:srgbClr val="DDDDDD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latinLnBrk="0">
              <a:buNone/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Download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2361630" y="3232361"/>
            <a:ext cx="3714750" cy="633412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lIns="36000" tIns="36000" rIns="36000" bIns="36000" anchorCtr="1"/>
          <a:lstStyle/>
          <a:p>
            <a:pPr algn="ctr" latinLnBrk="0">
              <a:spcAft>
                <a:spcPts val="100"/>
              </a:spcAft>
              <a:buClr>
                <a:srgbClr val="00BDFA"/>
              </a:buClr>
              <a:buNone/>
              <a:defRPr/>
            </a:pPr>
            <a:r>
              <a:rPr lang="ko-KR" altLang="en-US" sz="1050" b="1">
                <a:solidFill>
                  <a:srgbClr val="363636"/>
                </a:solidFill>
                <a:latin typeface="+mn-ea"/>
              </a:rPr>
              <a:t>통계</a:t>
            </a:r>
            <a:r>
              <a:rPr lang="en-US" altLang="ko-KR" sz="1050" b="1">
                <a:solidFill>
                  <a:srgbClr val="363636"/>
                </a:solidFill>
                <a:latin typeface="+mn-ea"/>
              </a:rPr>
              <a:t>/</a:t>
            </a:r>
            <a:r>
              <a:rPr lang="ko-KR" altLang="en-US" sz="1050" b="1">
                <a:solidFill>
                  <a:srgbClr val="363636"/>
                </a:solidFill>
                <a:latin typeface="+mn-ea"/>
              </a:rPr>
              <a:t>분석</a:t>
            </a:r>
            <a:r>
              <a:rPr lang="en-US" altLang="ko-KR" sz="1050" b="1">
                <a:solidFill>
                  <a:srgbClr val="363636"/>
                </a:solidFill>
                <a:latin typeface="+mn-ea"/>
              </a:rPr>
              <a:t>/</a:t>
            </a:r>
            <a:r>
              <a:rPr lang="ko-KR" altLang="en-US" sz="1050" b="1">
                <a:solidFill>
                  <a:srgbClr val="363636"/>
                </a:solidFill>
                <a:latin typeface="+mn-ea"/>
              </a:rPr>
              <a:t>데이터마이닝</a:t>
            </a:r>
            <a:endParaRPr lang="ko-KR" altLang="en-US" sz="1050" b="1" dirty="0">
              <a:solidFill>
                <a:srgbClr val="363636"/>
              </a:solidFill>
              <a:latin typeface="+mn-ea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2458467" y="3478423"/>
            <a:ext cx="76041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54000" rIns="36000" bIns="36000" anchor="ctr"/>
          <a:lstStyle/>
          <a:p>
            <a:pPr algn="ctr" latinLnBrk="0">
              <a:lnSpc>
                <a:spcPct val="7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800">
                <a:latin typeface="+mn-ea"/>
              </a:rPr>
              <a:t>통계</a:t>
            </a:r>
            <a:r>
              <a:rPr lang="en-US" altLang="ko-KR" sz="800">
                <a:latin typeface="+mn-ea"/>
              </a:rPr>
              <a:t>/</a:t>
            </a:r>
            <a:r>
              <a:rPr lang="ko-KR" altLang="en-US" sz="800">
                <a:latin typeface="+mn-ea"/>
              </a:rPr>
              <a:t>분석</a:t>
            </a:r>
            <a:endParaRPr lang="ko-KR" altLang="en-US" sz="800" dirty="0"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3323655" y="3478423"/>
            <a:ext cx="830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54000" rIns="36000" bIns="36000" anchor="ctr"/>
          <a:lstStyle/>
          <a:p>
            <a:pPr algn="ctr" latinLnBrk="0">
              <a:lnSpc>
                <a:spcPct val="7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800" dirty="0" err="1">
                <a:latin typeface="+mn-ea"/>
              </a:rPr>
              <a:t>데이터마이닝</a:t>
            </a:r>
            <a:endParaRPr lang="ko-KR" altLang="en-US" sz="800" dirty="0">
              <a:latin typeface="+mn-ea"/>
            </a:endParaRPr>
          </a:p>
        </p:txBody>
      </p:sp>
      <p:sp>
        <p:nvSpPr>
          <p:cNvPr id="101" name="순서도: 추출 100"/>
          <p:cNvSpPr/>
          <p:nvPr/>
        </p:nvSpPr>
        <p:spPr bwMode="auto">
          <a:xfrm>
            <a:off x="3020442" y="5564398"/>
            <a:ext cx="1066800" cy="331788"/>
          </a:xfrm>
          <a:prstGeom prst="flowChartExtract">
            <a:avLst/>
          </a:prstGeom>
          <a:solidFill>
            <a:srgbClr val="868686">
              <a:alpha val="10196"/>
            </a:srgbClr>
          </a:solidFill>
          <a:ln w="6350" algn="ctr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lIns="0" rIns="0" anchor="b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b="1" dirty="0">
                <a:solidFill>
                  <a:schemeClr val="tx2"/>
                </a:solidFill>
                <a:latin typeface="+mn-ea"/>
              </a:rPr>
              <a:t>추출</a:t>
            </a:r>
          </a:p>
        </p:txBody>
      </p:sp>
      <p:sp>
        <p:nvSpPr>
          <p:cNvPr id="102" name="순서도: 추출 101"/>
          <p:cNvSpPr/>
          <p:nvPr/>
        </p:nvSpPr>
        <p:spPr bwMode="auto">
          <a:xfrm>
            <a:off x="4298380" y="5564398"/>
            <a:ext cx="1066800" cy="331788"/>
          </a:xfrm>
          <a:prstGeom prst="flowChartExtract">
            <a:avLst/>
          </a:prstGeom>
          <a:solidFill>
            <a:srgbClr val="868686">
              <a:alpha val="10196"/>
            </a:srgbClr>
          </a:solidFill>
          <a:ln w="6350" algn="ctr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lIns="0" rIns="0" anchor="b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b="1" dirty="0">
                <a:solidFill>
                  <a:schemeClr val="tx2"/>
                </a:solidFill>
                <a:latin typeface="+mn-ea"/>
              </a:rPr>
              <a:t>전송</a:t>
            </a:r>
          </a:p>
        </p:txBody>
      </p:sp>
      <p:sp>
        <p:nvSpPr>
          <p:cNvPr id="103" name="순서도: 추출 102"/>
          <p:cNvSpPr/>
          <p:nvPr/>
        </p:nvSpPr>
        <p:spPr bwMode="auto">
          <a:xfrm>
            <a:off x="5576317" y="5564398"/>
            <a:ext cx="1066800" cy="331788"/>
          </a:xfrm>
          <a:prstGeom prst="flowChartExtract">
            <a:avLst/>
          </a:prstGeom>
          <a:solidFill>
            <a:srgbClr val="868686">
              <a:alpha val="10196"/>
            </a:srgbClr>
          </a:solidFill>
          <a:ln w="6350" algn="ctr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lIns="0" rIns="0" anchor="b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b="1" dirty="0">
                <a:solidFill>
                  <a:schemeClr val="tx2"/>
                </a:solidFill>
                <a:latin typeface="+mn-ea"/>
              </a:rPr>
              <a:t>변환</a:t>
            </a:r>
          </a:p>
        </p:txBody>
      </p:sp>
      <p:sp>
        <p:nvSpPr>
          <p:cNvPr id="104" name="순서도: 추출 103"/>
          <p:cNvSpPr/>
          <p:nvPr/>
        </p:nvSpPr>
        <p:spPr bwMode="auto">
          <a:xfrm>
            <a:off x="6854255" y="5564398"/>
            <a:ext cx="1066800" cy="331788"/>
          </a:xfrm>
          <a:prstGeom prst="flowChartExtract">
            <a:avLst/>
          </a:prstGeom>
          <a:solidFill>
            <a:srgbClr val="868686">
              <a:alpha val="10196"/>
            </a:srgbClr>
          </a:solidFill>
          <a:ln w="6350" algn="ctr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lIns="0" rIns="0" anchor="b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b="1" dirty="0">
                <a:solidFill>
                  <a:schemeClr val="tx2"/>
                </a:solidFill>
                <a:latin typeface="+mn-ea"/>
              </a:rPr>
              <a:t>저장</a:t>
            </a:r>
          </a:p>
        </p:txBody>
      </p:sp>
      <p:sp>
        <p:nvSpPr>
          <p:cNvPr id="105" name="직사각형 104"/>
          <p:cNvSpPr/>
          <p:nvPr/>
        </p:nvSpPr>
        <p:spPr bwMode="auto">
          <a:xfrm>
            <a:off x="2463230" y="6245436"/>
            <a:ext cx="1222375" cy="315912"/>
          </a:xfrm>
          <a:prstGeom prst="rect">
            <a:avLst/>
          </a:prstGeom>
          <a:solidFill>
            <a:srgbClr val="D7D7D7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b="1" dirty="0">
                <a:latin typeface="+mn-ea"/>
              </a:rPr>
              <a:t>통합보안</a:t>
            </a:r>
          </a:p>
        </p:txBody>
      </p:sp>
      <p:sp>
        <p:nvSpPr>
          <p:cNvPr id="106" name="직사각형 105"/>
          <p:cNvSpPr/>
          <p:nvPr/>
        </p:nvSpPr>
        <p:spPr bwMode="auto">
          <a:xfrm>
            <a:off x="3737992" y="6245436"/>
            <a:ext cx="1182688" cy="315912"/>
          </a:xfrm>
          <a:prstGeom prst="rect">
            <a:avLst/>
          </a:prstGeom>
          <a:solidFill>
            <a:srgbClr val="D7D7D7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1000" b="1" dirty="0">
                <a:latin typeface="+mn-ea"/>
              </a:rPr>
              <a:t>H/W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7316217" y="6245436"/>
            <a:ext cx="1260475" cy="315912"/>
          </a:xfrm>
          <a:prstGeom prst="rect">
            <a:avLst/>
          </a:prstGeom>
          <a:solidFill>
            <a:srgbClr val="D7D7D7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b="1" dirty="0">
                <a:latin typeface="+mn-ea"/>
              </a:rPr>
              <a:t>인증</a:t>
            </a:r>
          </a:p>
        </p:txBody>
      </p:sp>
      <p:sp>
        <p:nvSpPr>
          <p:cNvPr id="108" name="직사각형 107"/>
          <p:cNvSpPr/>
          <p:nvPr/>
        </p:nvSpPr>
        <p:spPr bwMode="auto">
          <a:xfrm>
            <a:off x="2391792" y="5024648"/>
            <a:ext cx="1579563" cy="219075"/>
          </a:xfrm>
          <a:prstGeom prst="rect">
            <a:avLst/>
          </a:prstGeom>
          <a:solidFill>
            <a:srgbClr val="D7D7D7"/>
          </a:solidFill>
          <a:ln w="635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1000" b="1">
                <a:latin typeface="+mn-ea"/>
              </a:rPr>
              <a:t>RDBMS/MPP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4088830" y="5024648"/>
            <a:ext cx="1349375" cy="219075"/>
          </a:xfrm>
          <a:prstGeom prst="rect">
            <a:avLst/>
          </a:prstGeom>
          <a:solidFill>
            <a:srgbClr val="D7D7D7"/>
          </a:solidFill>
          <a:ln w="635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1000" b="1" dirty="0">
                <a:latin typeface="+mn-ea"/>
              </a:rPr>
              <a:t>NO SQL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5554092" y="5024648"/>
            <a:ext cx="1273175" cy="219075"/>
          </a:xfrm>
          <a:prstGeom prst="rect">
            <a:avLst/>
          </a:prstGeom>
          <a:solidFill>
            <a:srgbClr val="D7D7D7"/>
          </a:solidFill>
          <a:ln w="635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b="1" dirty="0">
                <a:latin typeface="+mn-ea"/>
              </a:rPr>
              <a:t>분산파일시스템</a:t>
            </a:r>
          </a:p>
        </p:txBody>
      </p:sp>
      <p:grpSp>
        <p:nvGrpSpPr>
          <p:cNvPr id="111" name="그룹 63"/>
          <p:cNvGrpSpPr/>
          <p:nvPr/>
        </p:nvGrpSpPr>
        <p:grpSpPr>
          <a:xfrm>
            <a:off x="2463843" y="4200737"/>
            <a:ext cx="1041091" cy="802576"/>
            <a:chOff x="2354477" y="3731814"/>
            <a:chExt cx="972000" cy="756000"/>
          </a:xfrm>
          <a:solidFill>
            <a:schemeClr val="bg1">
              <a:lumMod val="95000"/>
            </a:schemeClr>
          </a:solidFill>
        </p:grpSpPr>
        <p:sp>
          <p:nvSpPr>
            <p:cNvPr id="162" name="직사각형 161"/>
            <p:cNvSpPr/>
            <p:nvPr/>
          </p:nvSpPr>
          <p:spPr bwMode="auto">
            <a:xfrm>
              <a:off x="2354477" y="3865155"/>
              <a:ext cx="972000" cy="509982"/>
            </a:xfrm>
            <a:prstGeom prst="rect">
              <a:avLst/>
            </a:prstGeom>
            <a:grp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900" dirty="0">
                <a:latin typeface="+mn-ea"/>
              </a:endParaRPr>
            </a:p>
          </p:txBody>
        </p:sp>
        <p:sp>
          <p:nvSpPr>
            <p:cNvPr id="163" name="타원 162"/>
            <p:cNvSpPr/>
            <p:nvPr/>
          </p:nvSpPr>
          <p:spPr bwMode="auto">
            <a:xfrm>
              <a:off x="2354477" y="4203769"/>
              <a:ext cx="972000" cy="284045"/>
            </a:xfrm>
            <a:prstGeom prst="ellipse">
              <a:avLst/>
            </a:prstGeom>
            <a:grp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900" dirty="0">
                <a:latin typeface="+mn-ea"/>
              </a:endParaRPr>
            </a:p>
          </p:txBody>
        </p:sp>
        <p:sp>
          <p:nvSpPr>
            <p:cNvPr id="164" name="타원 163"/>
            <p:cNvSpPr/>
            <p:nvPr/>
          </p:nvSpPr>
          <p:spPr bwMode="auto">
            <a:xfrm>
              <a:off x="2354477" y="3731814"/>
              <a:ext cx="972000" cy="284045"/>
            </a:xfrm>
            <a:prstGeom prst="ellipse">
              <a:avLst/>
            </a:prstGeom>
            <a:grp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r>
                <a:rPr lang="ko-KR" altLang="en-US" sz="900" b="1" dirty="0">
                  <a:latin typeface="+mn-ea"/>
                </a:rPr>
                <a:t>형태</a:t>
              </a:r>
            </a:p>
          </p:txBody>
        </p:sp>
        <p:sp>
          <p:nvSpPr>
            <p:cNvPr id="165" name="원통 164"/>
            <p:cNvSpPr/>
            <p:nvPr/>
          </p:nvSpPr>
          <p:spPr bwMode="auto">
            <a:xfrm>
              <a:off x="2487022" y="4004560"/>
              <a:ext cx="706909" cy="222921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0" rIns="0" anchor="ctr"/>
            <a:lstStyle/>
            <a:p>
              <a:pPr algn="ctr" latinLnBrk="0">
                <a:spcBef>
                  <a:spcPts val="200"/>
                </a:spcBef>
                <a:spcAft>
                  <a:spcPts val="200"/>
                </a:spcAft>
                <a:buNone/>
                <a:defRPr/>
              </a:pPr>
              <a:r>
                <a:rPr lang="ko-KR" altLang="en-US" sz="800" b="1" dirty="0">
                  <a:solidFill>
                    <a:schemeClr val="tx2"/>
                  </a:solidFill>
                  <a:latin typeface="+mn-ea"/>
                </a:rPr>
                <a:t>정형</a:t>
              </a:r>
              <a:r>
                <a:rPr lang="en-US" altLang="ko-KR" sz="800" b="1" dirty="0">
                  <a:solidFill>
                    <a:schemeClr val="tx2"/>
                  </a:solidFill>
                  <a:latin typeface="+mn-ea"/>
                </a:rPr>
                <a:t>/</a:t>
              </a:r>
              <a:r>
                <a:rPr lang="ko-KR" altLang="en-US" sz="800" b="1" dirty="0" err="1">
                  <a:solidFill>
                    <a:schemeClr val="tx2"/>
                  </a:solidFill>
                  <a:latin typeface="+mn-ea"/>
                </a:rPr>
                <a:t>준정형</a:t>
              </a:r>
              <a:endParaRPr lang="ko-KR" altLang="en-US" sz="800" b="1" dirty="0">
                <a:solidFill>
                  <a:schemeClr val="tx2"/>
                </a:solidFill>
                <a:latin typeface="+mn-ea"/>
              </a:endParaRPr>
            </a:p>
          </p:txBody>
        </p:sp>
        <p:sp>
          <p:nvSpPr>
            <p:cNvPr id="166" name="원통 165"/>
            <p:cNvSpPr/>
            <p:nvPr/>
          </p:nvSpPr>
          <p:spPr bwMode="auto">
            <a:xfrm>
              <a:off x="2480753" y="4277075"/>
              <a:ext cx="706909" cy="18000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0" rIns="0" anchor="ctr"/>
            <a:lstStyle/>
            <a:p>
              <a:pPr algn="ctr" latinLnBrk="0">
                <a:spcBef>
                  <a:spcPts val="200"/>
                </a:spcBef>
                <a:spcAft>
                  <a:spcPts val="200"/>
                </a:spcAft>
                <a:buNone/>
                <a:defRPr/>
              </a:pPr>
              <a:r>
                <a:rPr lang="ko-KR" altLang="en-US" sz="800" b="1" dirty="0">
                  <a:solidFill>
                    <a:schemeClr val="tx2"/>
                  </a:solidFill>
                  <a:latin typeface="+mn-ea"/>
                </a:rPr>
                <a:t>비정형</a:t>
              </a:r>
            </a:p>
          </p:txBody>
        </p:sp>
      </p:grpSp>
      <p:grpSp>
        <p:nvGrpSpPr>
          <p:cNvPr id="112" name="그룹 69"/>
          <p:cNvGrpSpPr/>
          <p:nvPr/>
        </p:nvGrpSpPr>
        <p:grpSpPr>
          <a:xfrm>
            <a:off x="3547534" y="4206107"/>
            <a:ext cx="1041091" cy="802576"/>
            <a:chOff x="3475468" y="3704214"/>
            <a:chExt cx="972000" cy="756000"/>
          </a:xfrm>
          <a:solidFill>
            <a:schemeClr val="bg1">
              <a:lumMod val="95000"/>
            </a:schemeClr>
          </a:solidFill>
        </p:grpSpPr>
        <p:sp>
          <p:nvSpPr>
            <p:cNvPr id="157" name="직사각형 156"/>
            <p:cNvSpPr/>
            <p:nvPr/>
          </p:nvSpPr>
          <p:spPr bwMode="auto">
            <a:xfrm>
              <a:off x="3475468" y="3837555"/>
              <a:ext cx="972000" cy="509982"/>
            </a:xfrm>
            <a:prstGeom prst="rect">
              <a:avLst/>
            </a:prstGeom>
            <a:grp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900" dirty="0">
                <a:latin typeface="+mn-ea"/>
              </a:endParaRPr>
            </a:p>
          </p:txBody>
        </p:sp>
        <p:sp>
          <p:nvSpPr>
            <p:cNvPr id="158" name="타원 157"/>
            <p:cNvSpPr/>
            <p:nvPr/>
          </p:nvSpPr>
          <p:spPr bwMode="auto">
            <a:xfrm>
              <a:off x="3475468" y="4176169"/>
              <a:ext cx="972000" cy="284045"/>
            </a:xfrm>
            <a:prstGeom prst="ellipse">
              <a:avLst/>
            </a:prstGeom>
            <a:grp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900" dirty="0">
                <a:latin typeface="+mn-ea"/>
              </a:endParaRPr>
            </a:p>
          </p:txBody>
        </p:sp>
        <p:sp>
          <p:nvSpPr>
            <p:cNvPr id="159" name="타원 158"/>
            <p:cNvSpPr/>
            <p:nvPr/>
          </p:nvSpPr>
          <p:spPr bwMode="auto">
            <a:xfrm>
              <a:off x="3475468" y="3704214"/>
              <a:ext cx="972000" cy="284045"/>
            </a:xfrm>
            <a:prstGeom prst="ellipse">
              <a:avLst/>
            </a:prstGeom>
            <a:grp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r>
                <a:rPr lang="ko-KR" altLang="en-US" sz="900" b="1">
                  <a:latin typeface="+mn-ea"/>
                </a:rPr>
                <a:t>관리</a:t>
              </a:r>
              <a:endParaRPr lang="ko-KR" altLang="en-US" sz="900" b="1" dirty="0">
                <a:latin typeface="+mn-ea"/>
              </a:endParaRPr>
            </a:p>
          </p:txBody>
        </p:sp>
        <p:sp>
          <p:nvSpPr>
            <p:cNvPr id="160" name="원통 159"/>
            <p:cNvSpPr/>
            <p:nvPr/>
          </p:nvSpPr>
          <p:spPr bwMode="auto">
            <a:xfrm>
              <a:off x="3604878" y="3976960"/>
              <a:ext cx="706909" cy="222921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0" rIns="0" anchor="ctr"/>
            <a:lstStyle/>
            <a:p>
              <a:pPr algn="ctr" latinLnBrk="0">
                <a:spcBef>
                  <a:spcPts val="200"/>
                </a:spcBef>
                <a:spcAft>
                  <a:spcPts val="200"/>
                </a:spcAft>
                <a:buNone/>
                <a:defRPr/>
              </a:pPr>
              <a:r>
                <a:rPr lang="ko-KR" altLang="en-US" sz="800" b="1">
                  <a:solidFill>
                    <a:schemeClr val="tx2"/>
                  </a:solidFill>
                  <a:latin typeface="+mn-ea"/>
                </a:rPr>
                <a:t>메타 데이터</a:t>
              </a:r>
              <a:endParaRPr lang="ko-KR" altLang="en-US" sz="800" b="1" dirty="0">
                <a:solidFill>
                  <a:schemeClr val="tx2"/>
                </a:solidFill>
                <a:latin typeface="+mn-ea"/>
              </a:endParaRPr>
            </a:p>
          </p:txBody>
        </p:sp>
        <p:sp>
          <p:nvSpPr>
            <p:cNvPr id="161" name="원통 160"/>
            <p:cNvSpPr/>
            <p:nvPr/>
          </p:nvSpPr>
          <p:spPr bwMode="auto">
            <a:xfrm>
              <a:off x="3604878" y="4249475"/>
              <a:ext cx="706909" cy="18000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0" rIns="0" anchor="ctr"/>
            <a:lstStyle/>
            <a:p>
              <a:pPr algn="ctr" latinLnBrk="0">
                <a:spcBef>
                  <a:spcPts val="200"/>
                </a:spcBef>
                <a:spcAft>
                  <a:spcPts val="200"/>
                </a:spcAft>
                <a:buNone/>
                <a:defRPr/>
              </a:pPr>
              <a:r>
                <a:rPr lang="ko-KR" altLang="en-US" sz="800" b="1">
                  <a:solidFill>
                    <a:schemeClr val="tx2"/>
                  </a:solidFill>
                  <a:latin typeface="+mn-ea"/>
                </a:rPr>
                <a:t>데이터 모델</a:t>
              </a:r>
              <a:endParaRPr lang="ko-KR" altLang="en-US" sz="800" b="1" dirty="0">
                <a:solidFill>
                  <a:schemeClr val="tx2"/>
                </a:solidFill>
                <a:latin typeface="+mn-ea"/>
              </a:endParaRPr>
            </a:p>
          </p:txBody>
        </p:sp>
      </p:grpSp>
      <p:grpSp>
        <p:nvGrpSpPr>
          <p:cNvPr id="113" name="그룹 37897"/>
          <p:cNvGrpSpPr/>
          <p:nvPr/>
        </p:nvGrpSpPr>
        <p:grpSpPr>
          <a:xfrm>
            <a:off x="4649760" y="4200299"/>
            <a:ext cx="1041091" cy="802576"/>
            <a:chOff x="-1203684" y="4004560"/>
            <a:chExt cx="972000" cy="756000"/>
          </a:xfrm>
          <a:solidFill>
            <a:schemeClr val="bg1">
              <a:lumMod val="95000"/>
            </a:schemeClr>
          </a:solidFill>
        </p:grpSpPr>
        <p:sp>
          <p:nvSpPr>
            <p:cNvPr id="152" name="직사각형 151"/>
            <p:cNvSpPr/>
            <p:nvPr/>
          </p:nvSpPr>
          <p:spPr bwMode="auto">
            <a:xfrm>
              <a:off x="-1203684" y="4137901"/>
              <a:ext cx="972000" cy="509982"/>
            </a:xfrm>
            <a:prstGeom prst="rect">
              <a:avLst/>
            </a:prstGeom>
            <a:grp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900" dirty="0">
                <a:latin typeface="+mn-ea"/>
              </a:endParaRPr>
            </a:p>
          </p:txBody>
        </p:sp>
        <p:sp>
          <p:nvSpPr>
            <p:cNvPr id="153" name="타원 152"/>
            <p:cNvSpPr/>
            <p:nvPr/>
          </p:nvSpPr>
          <p:spPr bwMode="auto">
            <a:xfrm>
              <a:off x="-1203684" y="4476515"/>
              <a:ext cx="972000" cy="284045"/>
            </a:xfrm>
            <a:prstGeom prst="ellipse">
              <a:avLst/>
            </a:prstGeom>
            <a:grp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900" dirty="0">
                <a:latin typeface="+mn-ea"/>
              </a:endParaRPr>
            </a:p>
          </p:txBody>
        </p:sp>
        <p:sp>
          <p:nvSpPr>
            <p:cNvPr id="154" name="타원 153"/>
            <p:cNvSpPr/>
            <p:nvPr/>
          </p:nvSpPr>
          <p:spPr bwMode="auto">
            <a:xfrm>
              <a:off x="-1203684" y="4004560"/>
              <a:ext cx="972000" cy="284045"/>
            </a:xfrm>
            <a:prstGeom prst="ellipse">
              <a:avLst/>
            </a:prstGeom>
            <a:grp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8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r>
                <a:rPr lang="ko-KR" altLang="en-US" sz="900" b="1" dirty="0">
                  <a:latin typeface="+mn-ea"/>
                </a:rPr>
                <a:t>데이터 원본</a:t>
              </a:r>
              <a:r>
                <a:rPr lang="en-US" altLang="ko-KR" sz="900" b="1" dirty="0">
                  <a:latin typeface="+mn-ea"/>
                </a:rPr>
                <a:t>DB</a:t>
              </a:r>
              <a:endParaRPr lang="ko-KR" altLang="en-US" sz="900" b="1" dirty="0">
                <a:latin typeface="+mn-ea"/>
              </a:endParaRPr>
            </a:p>
          </p:txBody>
        </p:sp>
        <p:sp>
          <p:nvSpPr>
            <p:cNvPr id="155" name="원통 154"/>
            <p:cNvSpPr/>
            <p:nvPr/>
          </p:nvSpPr>
          <p:spPr bwMode="auto">
            <a:xfrm>
              <a:off x="-1074274" y="4277306"/>
              <a:ext cx="706909" cy="222921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0" rIns="0" anchor="ctr"/>
            <a:lstStyle/>
            <a:p>
              <a:pPr algn="ctr" latinLnBrk="0">
                <a:spcBef>
                  <a:spcPts val="200"/>
                </a:spcBef>
                <a:spcAft>
                  <a:spcPts val="200"/>
                </a:spcAft>
                <a:buNone/>
                <a:defRPr/>
              </a:pPr>
              <a:r>
                <a:rPr lang="ko-KR" altLang="en-US" sz="800" b="1">
                  <a:solidFill>
                    <a:schemeClr val="tx2"/>
                  </a:solidFill>
                  <a:latin typeface="+mn-ea"/>
                </a:rPr>
                <a:t>기초데이터</a:t>
              </a:r>
              <a:endParaRPr lang="ko-KR" altLang="en-US" sz="800" b="1" dirty="0">
                <a:solidFill>
                  <a:schemeClr val="tx2"/>
                </a:solidFill>
                <a:latin typeface="+mn-ea"/>
              </a:endParaRPr>
            </a:p>
          </p:txBody>
        </p:sp>
        <p:sp>
          <p:nvSpPr>
            <p:cNvPr id="156" name="원통 155"/>
            <p:cNvSpPr/>
            <p:nvPr/>
          </p:nvSpPr>
          <p:spPr bwMode="auto">
            <a:xfrm>
              <a:off x="-1074274" y="4549821"/>
              <a:ext cx="706909" cy="18000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0" rIns="0" anchor="ctr"/>
            <a:lstStyle/>
            <a:p>
              <a:pPr algn="ctr" latinLnBrk="0">
                <a:spcBef>
                  <a:spcPts val="200"/>
                </a:spcBef>
                <a:spcAft>
                  <a:spcPts val="200"/>
                </a:spcAft>
                <a:buNone/>
                <a:defRPr/>
              </a:pPr>
              <a:r>
                <a:rPr lang="ko-KR" altLang="en-US" sz="800" b="1">
                  <a:solidFill>
                    <a:schemeClr val="tx2"/>
                  </a:solidFill>
                  <a:latin typeface="+mn-ea"/>
                </a:rPr>
                <a:t>기초데이터</a:t>
              </a:r>
              <a:endParaRPr lang="ko-KR" altLang="en-US" sz="800" b="1" dirty="0">
                <a:solidFill>
                  <a:schemeClr val="tx2"/>
                </a:solidFill>
                <a:latin typeface="+mn-ea"/>
              </a:endParaRPr>
            </a:p>
          </p:txBody>
        </p:sp>
      </p:grpSp>
      <p:grpSp>
        <p:nvGrpSpPr>
          <p:cNvPr id="114" name="그룹 37898"/>
          <p:cNvGrpSpPr/>
          <p:nvPr/>
        </p:nvGrpSpPr>
        <p:grpSpPr>
          <a:xfrm>
            <a:off x="5782362" y="4200299"/>
            <a:ext cx="1041091" cy="802576"/>
            <a:chOff x="-1251825" y="5154139"/>
            <a:chExt cx="972000" cy="756000"/>
          </a:xfrm>
          <a:solidFill>
            <a:schemeClr val="bg1">
              <a:lumMod val="95000"/>
            </a:schemeClr>
          </a:solidFill>
        </p:grpSpPr>
        <p:sp>
          <p:nvSpPr>
            <p:cNvPr id="147" name="직사각형 146"/>
            <p:cNvSpPr/>
            <p:nvPr/>
          </p:nvSpPr>
          <p:spPr bwMode="auto">
            <a:xfrm>
              <a:off x="-1251825" y="5287480"/>
              <a:ext cx="972000" cy="509982"/>
            </a:xfrm>
            <a:prstGeom prst="rect">
              <a:avLst/>
            </a:prstGeom>
            <a:grp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900" dirty="0">
                <a:latin typeface="+mn-ea"/>
              </a:endParaRPr>
            </a:p>
          </p:txBody>
        </p:sp>
        <p:sp>
          <p:nvSpPr>
            <p:cNvPr id="148" name="타원 147"/>
            <p:cNvSpPr/>
            <p:nvPr/>
          </p:nvSpPr>
          <p:spPr bwMode="auto">
            <a:xfrm>
              <a:off x="-1251825" y="5626094"/>
              <a:ext cx="972000" cy="284045"/>
            </a:xfrm>
            <a:prstGeom prst="ellipse">
              <a:avLst/>
            </a:prstGeom>
            <a:grp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900" dirty="0">
                <a:latin typeface="+mn-ea"/>
              </a:endParaRPr>
            </a:p>
          </p:txBody>
        </p:sp>
        <p:sp>
          <p:nvSpPr>
            <p:cNvPr id="149" name="타원 148"/>
            <p:cNvSpPr/>
            <p:nvPr/>
          </p:nvSpPr>
          <p:spPr bwMode="auto">
            <a:xfrm>
              <a:off x="-1251825" y="5154139"/>
              <a:ext cx="972000" cy="284045"/>
            </a:xfrm>
            <a:prstGeom prst="ellipse">
              <a:avLst/>
            </a:prstGeom>
            <a:grp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8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r>
                <a:rPr lang="ko-KR" altLang="en-US" sz="900" b="1" dirty="0">
                  <a:latin typeface="+mn-ea"/>
                </a:rPr>
                <a:t>분석</a:t>
              </a:r>
              <a:endParaRPr lang="en-US" altLang="ko-KR" sz="900" b="1" dirty="0">
                <a:latin typeface="+mn-ea"/>
              </a:endParaRPr>
            </a:p>
            <a:p>
              <a:pPr algn="ctr" latinLnBrk="0">
                <a:lnSpc>
                  <a:spcPct val="8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r>
                <a:rPr lang="ko-KR" altLang="en-US" sz="900" b="1" dirty="0">
                  <a:latin typeface="+mn-ea"/>
                </a:rPr>
                <a:t>결과</a:t>
              </a:r>
              <a:r>
                <a:rPr lang="en-US" altLang="ko-KR" sz="900" b="1" dirty="0">
                  <a:latin typeface="+mn-ea"/>
                </a:rPr>
                <a:t>DB</a:t>
              </a:r>
              <a:endParaRPr lang="ko-KR" altLang="en-US" sz="900" b="1" dirty="0">
                <a:latin typeface="+mn-ea"/>
              </a:endParaRPr>
            </a:p>
          </p:txBody>
        </p:sp>
        <p:sp>
          <p:nvSpPr>
            <p:cNvPr id="150" name="원통 149"/>
            <p:cNvSpPr/>
            <p:nvPr/>
          </p:nvSpPr>
          <p:spPr bwMode="auto">
            <a:xfrm>
              <a:off x="-1122415" y="5426885"/>
              <a:ext cx="706909" cy="222921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0" rIns="0" anchor="ctr"/>
            <a:lstStyle/>
            <a:p>
              <a:pPr algn="ctr" latinLnBrk="0">
                <a:spcBef>
                  <a:spcPts val="200"/>
                </a:spcBef>
                <a:spcAft>
                  <a:spcPts val="200"/>
                </a:spcAft>
                <a:buNone/>
                <a:defRPr/>
              </a:pPr>
              <a:r>
                <a:rPr lang="ko-KR" altLang="en-US" sz="800" b="1" dirty="0">
                  <a:solidFill>
                    <a:schemeClr val="tx2"/>
                  </a:solidFill>
                  <a:latin typeface="+mn-ea"/>
                </a:rPr>
                <a:t>결과데이터</a:t>
              </a:r>
            </a:p>
          </p:txBody>
        </p:sp>
        <p:sp>
          <p:nvSpPr>
            <p:cNvPr id="151" name="원통 150"/>
            <p:cNvSpPr/>
            <p:nvPr/>
          </p:nvSpPr>
          <p:spPr bwMode="auto">
            <a:xfrm>
              <a:off x="-1122415" y="5699400"/>
              <a:ext cx="706909" cy="18000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0" rIns="0" anchor="ctr"/>
            <a:lstStyle/>
            <a:p>
              <a:pPr algn="ctr" latinLnBrk="0">
                <a:spcBef>
                  <a:spcPts val="200"/>
                </a:spcBef>
                <a:spcAft>
                  <a:spcPts val="200"/>
                </a:spcAft>
                <a:buNone/>
                <a:defRPr/>
              </a:pPr>
              <a:r>
                <a:rPr lang="ko-KR" altLang="en-US" sz="800" b="1" dirty="0">
                  <a:solidFill>
                    <a:schemeClr val="tx2"/>
                  </a:solidFill>
                  <a:latin typeface="+mn-ea"/>
                </a:rPr>
                <a:t>결과데이터</a:t>
              </a:r>
            </a:p>
          </p:txBody>
        </p:sp>
      </p:grpSp>
      <p:sp>
        <p:nvSpPr>
          <p:cNvPr id="119" name="왼쪽/오른쪽 화살표 118"/>
          <p:cNvSpPr/>
          <p:nvPr/>
        </p:nvSpPr>
        <p:spPr bwMode="auto">
          <a:xfrm>
            <a:off x="6847905" y="4475373"/>
            <a:ext cx="309562" cy="153988"/>
          </a:xfrm>
          <a:prstGeom prst="leftRightArrow">
            <a:avLst/>
          </a:prstGeom>
          <a:solidFill>
            <a:schemeClr val="tx2">
              <a:lumMod val="60000"/>
              <a:lumOff val="40000"/>
              <a:alpha val="47059"/>
            </a:schemeClr>
          </a:solidFill>
          <a:ln w="6350" algn="ctr">
            <a:noFill/>
            <a:prstDash val="solid"/>
            <a:miter lim="800000"/>
            <a:headEnd/>
            <a:tailEnd/>
          </a:ln>
          <a:effectLst/>
        </p:spPr>
        <p:txBody>
          <a:bodyPr lIns="0" rIns="0" anchor="b"/>
          <a:lstStyle/>
          <a:p>
            <a:pPr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endParaRPr lang="ko-KR" altLang="en-US" sz="1000" b="1" i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20" name="왼쪽/오른쪽 화살표 119"/>
          <p:cNvSpPr/>
          <p:nvPr/>
        </p:nvSpPr>
        <p:spPr bwMode="auto">
          <a:xfrm>
            <a:off x="6847905" y="4734136"/>
            <a:ext cx="309562" cy="152400"/>
          </a:xfrm>
          <a:prstGeom prst="leftRightArrow">
            <a:avLst/>
          </a:prstGeom>
          <a:solidFill>
            <a:schemeClr val="tx2">
              <a:lumMod val="60000"/>
              <a:lumOff val="40000"/>
              <a:alpha val="47059"/>
            </a:schemeClr>
          </a:solidFill>
          <a:ln w="6350" algn="ctr">
            <a:noFill/>
            <a:prstDash val="solid"/>
            <a:miter lim="800000"/>
            <a:headEnd/>
            <a:tailEnd/>
          </a:ln>
          <a:effectLst/>
        </p:spPr>
        <p:txBody>
          <a:bodyPr lIns="0" rIns="0" anchor="b"/>
          <a:lstStyle/>
          <a:p>
            <a:pPr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endParaRPr lang="ko-KR" altLang="en-US" sz="1000" b="1" i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21" name="원통 120"/>
          <p:cNvSpPr/>
          <p:nvPr/>
        </p:nvSpPr>
        <p:spPr bwMode="auto">
          <a:xfrm>
            <a:off x="334392" y="2473536"/>
            <a:ext cx="798513" cy="511175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lIns="0" rIns="0" anchor="ctr"/>
          <a:lstStyle/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r>
              <a:rPr lang="ko-KR" altLang="en-US" sz="1000" b="1">
                <a:solidFill>
                  <a:schemeClr val="tx2"/>
                </a:solidFill>
                <a:latin typeface="+mn-ea"/>
              </a:rPr>
              <a:t>내부</a:t>
            </a:r>
            <a:r>
              <a:rPr lang="en-US" altLang="ko-KR" sz="1000" b="1">
                <a:solidFill>
                  <a:schemeClr val="tx2"/>
                </a:solidFill>
                <a:latin typeface="+mn-ea"/>
              </a:rPr>
              <a:t>DB</a:t>
            </a:r>
            <a:endParaRPr lang="ko-KR" altLang="en-US" sz="10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22" name="원통 121"/>
          <p:cNvSpPr/>
          <p:nvPr/>
        </p:nvSpPr>
        <p:spPr bwMode="auto">
          <a:xfrm>
            <a:off x="334392" y="3146636"/>
            <a:ext cx="798513" cy="511175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lIns="0" rIns="0" anchor="ctr"/>
          <a:lstStyle/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r>
              <a:rPr lang="ko-KR" altLang="en-US" sz="1000" b="1">
                <a:solidFill>
                  <a:schemeClr val="tx2"/>
                </a:solidFill>
                <a:latin typeface="+mn-ea"/>
              </a:rPr>
              <a:t>외부</a:t>
            </a:r>
            <a:r>
              <a:rPr lang="en-US" altLang="ko-KR" sz="1000" b="1">
                <a:solidFill>
                  <a:schemeClr val="tx2"/>
                </a:solidFill>
                <a:latin typeface="+mn-ea"/>
              </a:rPr>
              <a:t>DB</a:t>
            </a:r>
            <a:endParaRPr lang="ko-KR" altLang="en-US" sz="10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8913440" y="5188161"/>
            <a:ext cx="628650" cy="379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lIns="0" rIns="0" anchor="ctr"/>
          <a:lstStyle/>
          <a:p>
            <a:pPr algn="ctr" latinLnBrk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r>
              <a:rPr lang="ko-KR" altLang="en-US" sz="1000" b="1">
                <a:solidFill>
                  <a:schemeClr val="tx2"/>
                </a:solidFill>
                <a:latin typeface="+mn-ea"/>
              </a:rPr>
              <a:t>고객</a:t>
            </a:r>
            <a:endParaRPr lang="ko-KR" altLang="en-US" sz="10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24" name="직사각형 123"/>
          <p:cNvSpPr/>
          <p:nvPr/>
        </p:nvSpPr>
        <p:spPr bwMode="auto">
          <a:xfrm>
            <a:off x="8913440" y="5686636"/>
            <a:ext cx="628650" cy="379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lIns="0" rIns="0" anchor="ctr"/>
          <a:lstStyle/>
          <a:p>
            <a:pPr algn="ctr" latinLnBrk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r>
              <a:rPr lang="ko-KR" altLang="en-US" sz="1000" b="1">
                <a:solidFill>
                  <a:schemeClr val="tx2"/>
                </a:solidFill>
                <a:latin typeface="+mn-ea"/>
              </a:rPr>
              <a:t>공공</a:t>
            </a:r>
            <a:endParaRPr lang="ko-KR" altLang="en-US" sz="10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25" name="직사각형 124"/>
          <p:cNvSpPr/>
          <p:nvPr/>
        </p:nvSpPr>
        <p:spPr bwMode="auto">
          <a:xfrm>
            <a:off x="8913440" y="3197436"/>
            <a:ext cx="628650" cy="379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lIns="0" rIns="0" anchor="ctr"/>
          <a:lstStyle/>
          <a:p>
            <a:pPr algn="ctr" latinLnBrk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r>
              <a:rPr lang="ko-KR" altLang="en-US" sz="1000" b="1">
                <a:solidFill>
                  <a:schemeClr val="tx2"/>
                </a:solidFill>
                <a:latin typeface="+mn-ea"/>
              </a:rPr>
              <a:t>부서</a:t>
            </a:r>
            <a:endParaRPr lang="ko-KR" altLang="en-US" sz="10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8913440" y="3694323"/>
            <a:ext cx="62865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lIns="0" rIns="0" anchor="ctr"/>
          <a:lstStyle/>
          <a:p>
            <a:pPr algn="ctr" latinLnBrk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r>
              <a:rPr lang="ko-KR" altLang="en-US" sz="1000" b="1">
                <a:solidFill>
                  <a:schemeClr val="tx2"/>
                </a:solidFill>
                <a:latin typeface="+mn-ea"/>
              </a:rPr>
              <a:t>그룹사</a:t>
            </a:r>
            <a:endParaRPr lang="ko-KR" altLang="en-US" sz="10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8918202" y="2698961"/>
            <a:ext cx="62865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lIns="0" rIns="0" anchor="ctr"/>
          <a:lstStyle/>
          <a:p>
            <a:pPr algn="ctr" latinLnBrk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r>
              <a:rPr lang="ko-KR" altLang="en-US" sz="1000" b="1">
                <a:solidFill>
                  <a:schemeClr val="tx2"/>
                </a:solidFill>
                <a:latin typeface="+mn-ea"/>
              </a:rPr>
              <a:t>경영진</a:t>
            </a:r>
            <a:endParaRPr lang="ko-KR" altLang="en-US" sz="10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28" name="오른쪽 화살표 127"/>
          <p:cNvSpPr/>
          <p:nvPr/>
        </p:nvSpPr>
        <p:spPr bwMode="auto">
          <a:xfrm>
            <a:off x="1358330" y="4634123"/>
            <a:ext cx="663575" cy="268288"/>
          </a:xfrm>
          <a:prstGeom prst="rightArrow">
            <a:avLst/>
          </a:prstGeom>
          <a:solidFill>
            <a:srgbClr val="DDDDDD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anchor="ctr"/>
          <a:lstStyle/>
          <a:p>
            <a:pPr algn="ctr" latinLnBrk="0">
              <a:buNone/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SFTP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9" name="오른쪽 화살표 128"/>
          <p:cNvSpPr/>
          <p:nvPr/>
        </p:nvSpPr>
        <p:spPr bwMode="auto">
          <a:xfrm>
            <a:off x="1374205" y="3203786"/>
            <a:ext cx="663575" cy="268287"/>
          </a:xfrm>
          <a:prstGeom prst="rightArrow">
            <a:avLst/>
          </a:prstGeom>
          <a:solidFill>
            <a:srgbClr val="DDDDDD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anchor="ctr"/>
          <a:lstStyle/>
          <a:p>
            <a:pPr algn="ctr" latinLnBrk="0">
              <a:buNone/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REST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0" name="직사각형 129"/>
          <p:cNvSpPr/>
          <p:nvPr/>
        </p:nvSpPr>
        <p:spPr bwMode="auto">
          <a:xfrm>
            <a:off x="8913440" y="4192798"/>
            <a:ext cx="628650" cy="379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lIns="0" rIns="0" anchor="ctr"/>
          <a:lstStyle/>
          <a:p>
            <a:pPr algn="ctr" latinLnBrk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r>
              <a:rPr lang="ko-KR" altLang="en-US" sz="1000" b="1">
                <a:solidFill>
                  <a:schemeClr val="tx2"/>
                </a:solidFill>
                <a:latin typeface="+mn-ea"/>
              </a:rPr>
              <a:t>외부</a:t>
            </a:r>
            <a:endParaRPr lang="en-US" altLang="ko-KR" sz="1000" b="1">
              <a:solidFill>
                <a:schemeClr val="tx2"/>
              </a:solidFill>
              <a:latin typeface="+mn-ea"/>
            </a:endParaRPr>
          </a:p>
        </p:txBody>
      </p:sp>
      <p:sp>
        <p:nvSpPr>
          <p:cNvPr id="131" name="직사각형 130"/>
          <p:cNvSpPr/>
          <p:nvPr/>
        </p:nvSpPr>
        <p:spPr bwMode="auto">
          <a:xfrm>
            <a:off x="8913440" y="4691273"/>
            <a:ext cx="628650" cy="379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lIns="0" rIns="0" anchor="ctr"/>
          <a:lstStyle/>
          <a:p>
            <a:pPr algn="ctr" latinLnBrk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r>
              <a:rPr lang="ko-KR" altLang="en-US" sz="1000" b="1">
                <a:solidFill>
                  <a:schemeClr val="tx2"/>
                </a:solidFill>
                <a:latin typeface="+mn-ea"/>
              </a:rPr>
              <a:t>개인</a:t>
            </a:r>
            <a:endParaRPr lang="ko-KR" altLang="en-US" sz="10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32" name="오른쪽 화살표 131"/>
          <p:cNvSpPr/>
          <p:nvPr/>
        </p:nvSpPr>
        <p:spPr bwMode="auto">
          <a:xfrm>
            <a:off x="1351980" y="3897523"/>
            <a:ext cx="663575" cy="268288"/>
          </a:xfrm>
          <a:prstGeom prst="rightArrow">
            <a:avLst/>
          </a:prstGeom>
          <a:solidFill>
            <a:srgbClr val="DDDDDD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anchor="ctr"/>
          <a:lstStyle/>
          <a:p>
            <a:pPr algn="ctr" latinLnBrk="0">
              <a:buNone/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Agent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3" name="원통 132"/>
          <p:cNvSpPr/>
          <p:nvPr/>
        </p:nvSpPr>
        <p:spPr bwMode="auto">
          <a:xfrm>
            <a:off x="331217" y="3829261"/>
            <a:ext cx="796925" cy="511175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lIns="0" rIns="0" anchor="ctr"/>
          <a:lstStyle/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r>
              <a:rPr lang="ko-KR" altLang="en-US" sz="1000" b="1">
                <a:solidFill>
                  <a:schemeClr val="tx2"/>
                </a:solidFill>
                <a:latin typeface="+mn-ea"/>
              </a:rPr>
              <a:t>공공</a:t>
            </a:r>
            <a:r>
              <a:rPr lang="en-US" altLang="ko-KR" sz="1000" b="1">
                <a:solidFill>
                  <a:schemeClr val="tx2"/>
                </a:solidFill>
                <a:latin typeface="+mn-ea"/>
              </a:rPr>
              <a:t>DB</a:t>
            </a:r>
            <a:endParaRPr lang="ko-KR" altLang="en-US" sz="10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34" name="오른쪽 화살표 133"/>
          <p:cNvSpPr/>
          <p:nvPr/>
        </p:nvSpPr>
        <p:spPr bwMode="auto">
          <a:xfrm>
            <a:off x="1366267" y="6040648"/>
            <a:ext cx="663575" cy="266700"/>
          </a:xfrm>
          <a:prstGeom prst="rightArrow">
            <a:avLst/>
          </a:prstGeom>
          <a:solidFill>
            <a:srgbClr val="DDDDDD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latinLnBrk="0">
              <a:buNone/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Crawling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5" name="오른쪽 화살표 134"/>
          <p:cNvSpPr/>
          <p:nvPr/>
        </p:nvSpPr>
        <p:spPr bwMode="auto">
          <a:xfrm>
            <a:off x="1355155" y="4262648"/>
            <a:ext cx="665162" cy="266700"/>
          </a:xfrm>
          <a:prstGeom prst="rightArrow">
            <a:avLst/>
          </a:prstGeom>
          <a:solidFill>
            <a:srgbClr val="DDDDDD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anchor="ctr"/>
          <a:lstStyle/>
          <a:p>
            <a:pPr algn="ctr" latinLnBrk="0">
              <a:buNone/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Download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2361630" y="5243723"/>
            <a:ext cx="6324600" cy="3143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rIns="36000" anchor="ctr"/>
          <a:lstStyle/>
          <a:p>
            <a:pPr algn="ctr">
              <a:buNone/>
              <a:defRPr/>
            </a:pPr>
            <a:r>
              <a:rPr lang="ko-KR" altLang="en-US" sz="1400" b="1">
                <a:solidFill>
                  <a:schemeClr val="tx1"/>
                </a:solidFill>
                <a:latin typeface="+mn-ea"/>
              </a:rPr>
              <a:t>연계</a:t>
            </a:r>
            <a:r>
              <a:rPr lang="en-US" altLang="ko-KR" sz="1400" b="1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400" b="1">
                <a:solidFill>
                  <a:schemeClr val="tx1"/>
                </a:solidFill>
                <a:latin typeface="+mn-ea"/>
              </a:rPr>
              <a:t>수집 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7" name="모서리가 둥근 직사각형 136"/>
          <p:cNvSpPr/>
          <p:nvPr/>
        </p:nvSpPr>
        <p:spPr bwMode="auto">
          <a:xfrm>
            <a:off x="1215455" y="2716423"/>
            <a:ext cx="193675" cy="83185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 algn="ctr">
            <a:solidFill>
              <a:schemeClr val="bg2">
                <a:lumMod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anchor="ctr"/>
          <a:lstStyle/>
          <a:p>
            <a:pPr algn="ctr" latinLnBrk="0">
              <a:lnSpc>
                <a:spcPct val="90000"/>
              </a:lnSpc>
              <a:buNone/>
              <a:defRPr/>
            </a:pPr>
            <a:r>
              <a:rPr lang="en-US" altLang="ko-KR" sz="800" dirty="0">
                <a:latin typeface="+mn-ea"/>
              </a:rPr>
              <a:t>AP</a:t>
            </a:r>
          </a:p>
          <a:p>
            <a:pPr algn="ctr" latinLnBrk="0">
              <a:lnSpc>
                <a:spcPct val="90000"/>
              </a:lnSpc>
              <a:buNone/>
              <a:defRPr/>
            </a:pPr>
            <a:r>
              <a:rPr lang="en-US" altLang="ko-KR" sz="800" dirty="0">
                <a:latin typeface="+mn-ea"/>
              </a:rPr>
              <a:t>I</a:t>
            </a:r>
          </a:p>
        </p:txBody>
      </p:sp>
      <p:sp>
        <p:nvSpPr>
          <p:cNvPr id="138" name="모서리가 둥근 직사각형 137"/>
          <p:cNvSpPr/>
          <p:nvPr/>
        </p:nvSpPr>
        <p:spPr bwMode="auto">
          <a:xfrm>
            <a:off x="1183705" y="4548398"/>
            <a:ext cx="225425" cy="73977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 algn="ctr">
            <a:solidFill>
              <a:schemeClr val="bg2">
                <a:lumMod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anchor="ctr"/>
          <a:lstStyle/>
          <a:p>
            <a:pPr algn="ctr" latinLnBrk="0">
              <a:lnSpc>
                <a:spcPct val="90000"/>
              </a:lnSpc>
              <a:buNone/>
              <a:defRPr/>
            </a:pPr>
            <a:r>
              <a:rPr lang="en-US" altLang="ko-KR" sz="800" dirty="0">
                <a:latin typeface="+mn-ea"/>
              </a:rPr>
              <a:t>A</a:t>
            </a:r>
          </a:p>
          <a:p>
            <a:pPr algn="ctr" latinLnBrk="0">
              <a:lnSpc>
                <a:spcPct val="90000"/>
              </a:lnSpc>
              <a:buNone/>
              <a:defRPr/>
            </a:pPr>
            <a:r>
              <a:rPr lang="en-US" altLang="ko-KR" sz="800" dirty="0">
                <a:latin typeface="+mn-ea"/>
              </a:rPr>
              <a:t>gent</a:t>
            </a:r>
          </a:p>
        </p:txBody>
      </p:sp>
      <p:sp>
        <p:nvSpPr>
          <p:cNvPr id="139" name="모서리가 둥근 직사각형 138"/>
          <p:cNvSpPr/>
          <p:nvPr/>
        </p:nvSpPr>
        <p:spPr bwMode="auto">
          <a:xfrm>
            <a:off x="2017142" y="2414798"/>
            <a:ext cx="357188" cy="406558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 algn="ctr">
            <a:solidFill>
              <a:schemeClr val="bg2">
                <a:lumMod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anchor="ctr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200" b="1" dirty="0" err="1">
                <a:latin typeface="+mn-ea"/>
              </a:rPr>
              <a:t>빅데이터</a:t>
            </a:r>
            <a:endParaRPr lang="en-US" altLang="ko-KR" sz="1200" b="1" dirty="0">
              <a:latin typeface="+mn-ea"/>
            </a:endParaRPr>
          </a:p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200" b="1" dirty="0">
                <a:latin typeface="+mn-ea"/>
              </a:rPr>
              <a:t>통합</a:t>
            </a:r>
            <a:endParaRPr lang="en-US" altLang="ko-KR" sz="1200" b="1" dirty="0">
              <a:latin typeface="+mn-ea"/>
            </a:endParaRPr>
          </a:p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200" b="1" dirty="0">
                <a:latin typeface="+mn-ea"/>
              </a:rPr>
              <a:t>연계</a:t>
            </a:r>
            <a:endParaRPr lang="en-US" altLang="ko-KR" sz="1200" b="1" dirty="0">
              <a:latin typeface="+mn-ea"/>
            </a:endParaRPr>
          </a:p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200" b="1" dirty="0">
                <a:latin typeface="+mn-ea"/>
              </a:rPr>
              <a:t>수집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4958780" y="6251786"/>
            <a:ext cx="1079500" cy="309562"/>
          </a:xfrm>
          <a:prstGeom prst="rect">
            <a:avLst/>
          </a:prstGeom>
          <a:solidFill>
            <a:srgbClr val="D7D7D7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1000" b="1" dirty="0">
                <a:latin typeface="+mn-ea"/>
              </a:rPr>
              <a:t>N/W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41" name="직사각형 140"/>
          <p:cNvSpPr/>
          <p:nvPr/>
        </p:nvSpPr>
        <p:spPr bwMode="auto">
          <a:xfrm>
            <a:off x="6076380" y="6251786"/>
            <a:ext cx="1187450" cy="309562"/>
          </a:xfrm>
          <a:prstGeom prst="rect">
            <a:avLst/>
          </a:prstGeom>
          <a:solidFill>
            <a:srgbClr val="D7D7D7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1000" b="1" dirty="0">
                <a:latin typeface="+mn-ea"/>
              </a:rPr>
              <a:t>S/W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4258692" y="3478423"/>
            <a:ext cx="706438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54000" rIns="36000" bIns="36000" anchor="ctr"/>
          <a:lstStyle/>
          <a:p>
            <a:pPr algn="ctr" latinLnBrk="0">
              <a:lnSpc>
                <a:spcPct val="7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800">
                <a:latin typeface="+mn-ea"/>
              </a:rPr>
              <a:t>텍스트마이닝</a:t>
            </a:r>
            <a:endParaRPr lang="ko-KR" altLang="en-US" sz="800" dirty="0">
              <a:latin typeface="+mn-ea"/>
            </a:endParaRPr>
          </a:p>
        </p:txBody>
      </p:sp>
      <p:sp>
        <p:nvSpPr>
          <p:cNvPr id="143" name="순서도: 다중 문서 142"/>
          <p:cNvSpPr/>
          <p:nvPr/>
        </p:nvSpPr>
        <p:spPr bwMode="auto">
          <a:xfrm>
            <a:off x="353442" y="4480136"/>
            <a:ext cx="763588" cy="654050"/>
          </a:xfrm>
          <a:prstGeom prst="flowChartMultidocument">
            <a:avLst/>
          </a:prstGeom>
          <a:solidFill>
            <a:schemeClr val="tx2">
              <a:lumMod val="20000"/>
              <a:lumOff val="8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>
                <a:solidFill>
                  <a:srgbClr val="000000"/>
                </a:solidFill>
                <a:latin typeface="맑은 고딕"/>
              </a:rPr>
              <a:t>문서</a:t>
            </a:r>
            <a:endParaRPr lang="en-US" altLang="ko-KR" sz="1000">
              <a:solidFill>
                <a:srgbClr val="000000"/>
              </a:solidFill>
              <a:latin typeface="맑은 고딕"/>
            </a:endParaRPr>
          </a:p>
          <a:p>
            <a:pPr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>
                <a:solidFill>
                  <a:srgbClr val="000000"/>
                </a:solidFill>
                <a:latin typeface="맑은 고딕"/>
              </a:rPr>
              <a:t>파일</a:t>
            </a:r>
            <a:endParaRPr lang="ko-KR" altLang="en-US" sz="1000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4" name="순서도: 내부 저장소 143"/>
          <p:cNvSpPr/>
          <p:nvPr/>
        </p:nvSpPr>
        <p:spPr bwMode="auto">
          <a:xfrm>
            <a:off x="382017" y="5304048"/>
            <a:ext cx="750888" cy="508000"/>
          </a:xfrm>
          <a:prstGeom prst="flowChartInternalStorage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>
                <a:latin typeface="+mn-ea"/>
              </a:rPr>
              <a:t>포털</a:t>
            </a:r>
            <a:r>
              <a:rPr lang="en-US" altLang="ko-KR" sz="1000">
                <a:latin typeface="+mn-ea"/>
              </a:rPr>
              <a:t>(WEB)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45" name="순서도: 내부 저장소 144"/>
          <p:cNvSpPr/>
          <p:nvPr/>
        </p:nvSpPr>
        <p:spPr bwMode="auto">
          <a:xfrm>
            <a:off x="394717" y="5897773"/>
            <a:ext cx="750888" cy="508000"/>
          </a:xfrm>
          <a:prstGeom prst="flowChartInternalStorage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1000">
                <a:latin typeface="+mn-ea"/>
              </a:rPr>
              <a:t>SNS</a:t>
            </a:r>
            <a:endParaRPr lang="ko-KR" altLang="en-US" sz="1000" dirty="0">
              <a:latin typeface="+mn-ea"/>
            </a:endParaRPr>
          </a:p>
        </p:txBody>
      </p:sp>
      <p:grpSp>
        <p:nvGrpSpPr>
          <p:cNvPr id="14398" name="그룹 166"/>
          <p:cNvGrpSpPr>
            <a:grpSpLocks/>
          </p:cNvGrpSpPr>
          <p:nvPr/>
        </p:nvGrpSpPr>
        <p:grpSpPr bwMode="auto">
          <a:xfrm>
            <a:off x="6143055" y="3232361"/>
            <a:ext cx="2543175" cy="654050"/>
            <a:chOff x="4931874" y="3037480"/>
            <a:chExt cx="1892909" cy="653796"/>
          </a:xfrm>
        </p:grpSpPr>
        <p:sp>
          <p:nvSpPr>
            <p:cNvPr id="168" name="직사각형 167"/>
            <p:cNvSpPr/>
            <p:nvPr/>
          </p:nvSpPr>
          <p:spPr bwMode="auto">
            <a:xfrm>
              <a:off x="4931874" y="3037480"/>
              <a:ext cx="1892909" cy="653796"/>
            </a:xfrm>
            <a:prstGeom prst="rect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lIns="36000" tIns="36000" rIns="36000" bIns="36000" anchorCtr="1"/>
            <a:lstStyle/>
            <a:p>
              <a:pPr algn="ctr" latinLnBrk="0">
                <a:spcAft>
                  <a:spcPts val="100"/>
                </a:spcAft>
                <a:buClr>
                  <a:srgbClr val="00BDFA"/>
                </a:buClr>
                <a:buNone/>
                <a:defRPr/>
              </a:pPr>
              <a:r>
                <a:rPr lang="ko-KR" altLang="en-US" sz="1050" b="1">
                  <a:solidFill>
                    <a:srgbClr val="363636"/>
                  </a:solidFill>
                  <a:latin typeface="+mn-ea"/>
                </a:rPr>
                <a:t>고급 분석</a:t>
              </a:r>
              <a:endParaRPr lang="ko-KR" altLang="en-US" sz="1050" b="1" dirty="0">
                <a:solidFill>
                  <a:srgbClr val="363636"/>
                </a:solidFill>
                <a:latin typeface="+mn-ea"/>
              </a:endParaRPr>
            </a:p>
          </p:txBody>
        </p:sp>
        <p:sp>
          <p:nvSpPr>
            <p:cNvPr id="169" name="직사각형 168"/>
            <p:cNvSpPr/>
            <p:nvPr/>
          </p:nvSpPr>
          <p:spPr bwMode="auto">
            <a:xfrm>
              <a:off x="4995680" y="3294555"/>
              <a:ext cx="548258" cy="3046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72000" tIns="54000" bIns="36000" anchor="ctr"/>
            <a:lstStyle/>
            <a:p>
              <a:pPr algn="ctr" latinLnBrk="0">
                <a:lnSpc>
                  <a:spcPct val="7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r>
                <a:rPr lang="ko-KR" altLang="en-US" sz="800">
                  <a:latin typeface="+mn-ea"/>
                </a:rPr>
                <a:t>실시간 분석</a:t>
              </a:r>
              <a:endParaRPr lang="en-US" altLang="ko-KR" sz="800" dirty="0">
                <a:latin typeface="+mn-ea"/>
              </a:endParaRPr>
            </a:p>
          </p:txBody>
        </p:sp>
        <p:sp>
          <p:nvSpPr>
            <p:cNvPr id="170" name="직사각형 169"/>
            <p:cNvSpPr/>
            <p:nvPr/>
          </p:nvSpPr>
          <p:spPr bwMode="auto">
            <a:xfrm>
              <a:off x="5594746" y="3294555"/>
              <a:ext cx="536442" cy="3046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72000" tIns="54000" bIns="36000" anchor="ctr"/>
            <a:lstStyle/>
            <a:p>
              <a:pPr algn="ctr" latinLnBrk="0">
                <a:lnSpc>
                  <a:spcPct val="7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r>
                <a:rPr lang="ko-KR" altLang="en-US" sz="800">
                  <a:latin typeface="+mn-ea"/>
                </a:rPr>
                <a:t>머신러닝</a:t>
              </a:r>
              <a:endParaRPr lang="en-US" altLang="ko-KR" sz="800" dirty="0">
                <a:latin typeface="+mn-ea"/>
              </a:endParaRPr>
            </a:p>
          </p:txBody>
        </p:sp>
      </p:grpSp>
      <p:grpSp>
        <p:nvGrpSpPr>
          <p:cNvPr id="14399" name="그룹 170"/>
          <p:cNvGrpSpPr>
            <a:grpSpLocks/>
          </p:cNvGrpSpPr>
          <p:nvPr/>
        </p:nvGrpSpPr>
        <p:grpSpPr bwMode="auto">
          <a:xfrm>
            <a:off x="2361630" y="2241761"/>
            <a:ext cx="4462462" cy="654050"/>
            <a:chOff x="4961360" y="3020546"/>
            <a:chExt cx="1892909" cy="653796"/>
          </a:xfrm>
        </p:grpSpPr>
        <p:sp>
          <p:nvSpPr>
            <p:cNvPr id="172" name="직사각형 171"/>
            <p:cNvSpPr/>
            <p:nvPr/>
          </p:nvSpPr>
          <p:spPr bwMode="auto">
            <a:xfrm>
              <a:off x="4961360" y="3020546"/>
              <a:ext cx="1892909" cy="653796"/>
            </a:xfrm>
            <a:prstGeom prst="rect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lIns="36000" tIns="36000" rIns="36000" bIns="36000" anchorCtr="1"/>
            <a:lstStyle/>
            <a:p>
              <a:pPr algn="ctr" latinLnBrk="0">
                <a:spcAft>
                  <a:spcPts val="100"/>
                </a:spcAft>
                <a:buClr>
                  <a:srgbClr val="00BDFA"/>
                </a:buClr>
                <a:buNone/>
                <a:defRPr/>
              </a:pPr>
              <a:r>
                <a:rPr lang="ko-KR" altLang="en-US" sz="1050" b="1">
                  <a:solidFill>
                    <a:srgbClr val="363636"/>
                  </a:solidFill>
                  <a:latin typeface="+mn-ea"/>
                </a:rPr>
                <a:t>서비스</a:t>
              </a:r>
              <a:endParaRPr lang="ko-KR" altLang="en-US" sz="1050" b="1" dirty="0">
                <a:solidFill>
                  <a:srgbClr val="363636"/>
                </a:solidFill>
                <a:latin typeface="+mn-ea"/>
              </a:endParaRPr>
            </a:p>
          </p:txBody>
        </p:sp>
        <p:sp>
          <p:nvSpPr>
            <p:cNvPr id="173" name="직사각형 172"/>
            <p:cNvSpPr/>
            <p:nvPr/>
          </p:nvSpPr>
          <p:spPr bwMode="auto">
            <a:xfrm>
              <a:off x="5014558" y="3303011"/>
              <a:ext cx="371713" cy="3046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72000" tIns="54000" bIns="36000" anchor="ctr"/>
            <a:lstStyle/>
            <a:p>
              <a:pPr algn="ctr" latinLnBrk="0">
                <a:lnSpc>
                  <a:spcPct val="7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r>
                <a:rPr lang="en-US" altLang="ko-KR" sz="800">
                  <a:latin typeface="+mn-ea"/>
                </a:rPr>
                <a:t>OA, </a:t>
              </a:r>
              <a:r>
                <a:rPr lang="ko-KR" altLang="en-US" sz="800">
                  <a:latin typeface="+mn-ea"/>
                </a:rPr>
                <a:t>보안</a:t>
              </a:r>
              <a:r>
                <a:rPr lang="en-US" altLang="ko-KR" sz="800">
                  <a:latin typeface="+mn-ea"/>
                </a:rPr>
                <a:t>, ...</a:t>
              </a:r>
              <a:endParaRPr lang="en-US" altLang="ko-KR" sz="800" dirty="0">
                <a:latin typeface="+mn-ea"/>
              </a:endParaRPr>
            </a:p>
          </p:txBody>
        </p:sp>
        <p:sp>
          <p:nvSpPr>
            <p:cNvPr id="174" name="직사각형 173"/>
            <p:cNvSpPr/>
            <p:nvPr/>
          </p:nvSpPr>
          <p:spPr bwMode="auto">
            <a:xfrm>
              <a:off x="6324982" y="3303011"/>
              <a:ext cx="480130" cy="3046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72000" tIns="54000" bIns="36000" anchor="ctr"/>
            <a:lstStyle/>
            <a:p>
              <a:pPr algn="ctr" latinLnBrk="0">
                <a:lnSpc>
                  <a:spcPct val="7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r>
                <a:rPr lang="ko-KR" altLang="en-US" sz="800">
                  <a:latin typeface="+mn-ea"/>
                </a:rPr>
                <a:t>외부 서비스 </a:t>
              </a:r>
              <a:r>
                <a:rPr lang="en-US" altLang="ko-KR" sz="800">
                  <a:latin typeface="+mn-ea"/>
                </a:rPr>
                <a:t>A, B, ...</a:t>
              </a:r>
              <a:endParaRPr lang="en-US" altLang="ko-KR" sz="800" dirty="0">
                <a:latin typeface="+mn-ea"/>
              </a:endParaRPr>
            </a:p>
          </p:txBody>
        </p:sp>
      </p:grpSp>
      <p:grpSp>
        <p:nvGrpSpPr>
          <p:cNvPr id="14400" name="그룹 176"/>
          <p:cNvGrpSpPr>
            <a:grpSpLocks/>
          </p:cNvGrpSpPr>
          <p:nvPr/>
        </p:nvGrpSpPr>
        <p:grpSpPr bwMode="auto">
          <a:xfrm>
            <a:off x="6889180" y="2240173"/>
            <a:ext cx="1801812" cy="654050"/>
            <a:chOff x="4961360" y="3037480"/>
            <a:chExt cx="1892909" cy="653796"/>
          </a:xfrm>
        </p:grpSpPr>
        <p:sp>
          <p:nvSpPr>
            <p:cNvPr id="178" name="직사각형 177"/>
            <p:cNvSpPr/>
            <p:nvPr/>
          </p:nvSpPr>
          <p:spPr bwMode="auto">
            <a:xfrm>
              <a:off x="4961360" y="3037480"/>
              <a:ext cx="1892909" cy="653796"/>
            </a:xfrm>
            <a:prstGeom prst="rect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lIns="36000" tIns="36000" rIns="36000" bIns="36000" anchorCtr="1"/>
            <a:lstStyle/>
            <a:p>
              <a:pPr algn="ctr" latinLnBrk="0">
                <a:spcAft>
                  <a:spcPts val="100"/>
                </a:spcAft>
                <a:buClr>
                  <a:srgbClr val="00BDFA"/>
                </a:buClr>
                <a:buNone/>
                <a:defRPr/>
              </a:pPr>
              <a:r>
                <a:rPr lang="ko-KR" altLang="en-US" sz="1050" b="1">
                  <a:solidFill>
                    <a:srgbClr val="363636"/>
                  </a:solidFill>
                  <a:latin typeface="+mn-ea"/>
                </a:rPr>
                <a:t>시각화</a:t>
              </a:r>
              <a:endParaRPr lang="ko-KR" altLang="en-US" sz="1050" b="1" dirty="0">
                <a:solidFill>
                  <a:srgbClr val="363636"/>
                </a:solidFill>
                <a:latin typeface="+mn-ea"/>
              </a:endParaRPr>
            </a:p>
          </p:txBody>
        </p:sp>
        <p:sp>
          <p:nvSpPr>
            <p:cNvPr id="179" name="직사각형 178"/>
            <p:cNvSpPr/>
            <p:nvPr/>
          </p:nvSpPr>
          <p:spPr bwMode="auto">
            <a:xfrm>
              <a:off x="5014728" y="3304076"/>
              <a:ext cx="882245" cy="3046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72000" tIns="54000" bIns="36000" anchor="ctr"/>
            <a:lstStyle/>
            <a:p>
              <a:pPr algn="ctr" latinLnBrk="0">
                <a:lnSpc>
                  <a:spcPct val="7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r>
                <a:rPr lang="ko-KR" altLang="en-US" sz="800">
                  <a:latin typeface="+mn-ea"/>
                </a:rPr>
                <a:t>데이터 시각화</a:t>
              </a:r>
              <a:endParaRPr lang="en-US" altLang="ko-KR" sz="800" dirty="0">
                <a:latin typeface="+mn-ea"/>
              </a:endParaRPr>
            </a:p>
          </p:txBody>
        </p:sp>
        <p:sp>
          <p:nvSpPr>
            <p:cNvPr id="180" name="직사각형 179"/>
            <p:cNvSpPr/>
            <p:nvPr/>
          </p:nvSpPr>
          <p:spPr bwMode="auto">
            <a:xfrm>
              <a:off x="5953678" y="3304076"/>
              <a:ext cx="852227" cy="3046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72000" tIns="54000" bIns="36000" anchor="ctr"/>
            <a:lstStyle/>
            <a:p>
              <a:pPr algn="ctr" latinLnBrk="0">
                <a:lnSpc>
                  <a:spcPct val="7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r>
                <a:rPr lang="ko-KR" altLang="en-US" sz="800">
                  <a:latin typeface="+mn-ea"/>
                </a:rPr>
                <a:t>서비스 시각화</a:t>
              </a:r>
              <a:endParaRPr lang="en-US" altLang="ko-KR" sz="800" dirty="0">
                <a:latin typeface="+mn-ea"/>
              </a:endParaRPr>
            </a:p>
          </p:txBody>
        </p:sp>
      </p:grpSp>
      <p:sp>
        <p:nvSpPr>
          <p:cNvPr id="181" name="직사각형 180"/>
          <p:cNvSpPr/>
          <p:nvPr/>
        </p:nvSpPr>
        <p:spPr bwMode="auto">
          <a:xfrm>
            <a:off x="3430017" y="2521161"/>
            <a:ext cx="1012825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72000" tIns="54000" bIns="36000" anchor="ctr"/>
          <a:lstStyle/>
          <a:p>
            <a:pPr algn="ctr" latinLnBrk="0">
              <a:lnSpc>
                <a:spcPct val="7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800">
                <a:latin typeface="+mn-ea"/>
              </a:rPr>
              <a:t>그룹사 </a:t>
            </a:r>
            <a:r>
              <a:rPr lang="en-US" altLang="ko-KR" sz="800">
                <a:latin typeface="+mn-ea"/>
              </a:rPr>
              <a:t>A, B, ...</a:t>
            </a:r>
            <a:endParaRPr lang="en-US" altLang="ko-KR" sz="800" dirty="0">
              <a:latin typeface="+mn-ea"/>
            </a:endParaRPr>
          </a:p>
        </p:txBody>
      </p:sp>
      <p:sp>
        <p:nvSpPr>
          <p:cNvPr id="182" name="직사각형 181"/>
          <p:cNvSpPr/>
          <p:nvPr/>
        </p:nvSpPr>
        <p:spPr bwMode="auto">
          <a:xfrm>
            <a:off x="4511105" y="2529098"/>
            <a:ext cx="100171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72000" tIns="54000" bIns="36000" anchor="ctr"/>
          <a:lstStyle/>
          <a:p>
            <a:pPr algn="ctr" latinLnBrk="0">
              <a:lnSpc>
                <a:spcPct val="7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800">
                <a:latin typeface="+mn-ea"/>
              </a:rPr>
              <a:t>분야 </a:t>
            </a:r>
            <a:r>
              <a:rPr lang="en-US" altLang="ko-KR" sz="800">
                <a:latin typeface="+mn-ea"/>
              </a:rPr>
              <a:t>A, B, ...</a:t>
            </a:r>
            <a:endParaRPr lang="en-US" altLang="ko-KR" sz="800" dirty="0">
              <a:latin typeface="+mn-ea"/>
            </a:endParaRPr>
          </a:p>
        </p:txBody>
      </p:sp>
      <p:pic>
        <p:nvPicPr>
          <p:cNvPr id="14403" name="Picture 178" descr="C:\Users\박종기\AppData\Local\Microsoft\Windows\Temporary Internet Files\Content.IE5\0821M6PB\MC90043158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705" y="2633873"/>
            <a:ext cx="5715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404" name="그룹 182"/>
          <p:cNvGrpSpPr>
            <a:grpSpLocks/>
          </p:cNvGrpSpPr>
          <p:nvPr/>
        </p:nvGrpSpPr>
        <p:grpSpPr bwMode="auto">
          <a:xfrm>
            <a:off x="7173342" y="4399173"/>
            <a:ext cx="1517650" cy="654050"/>
            <a:chOff x="4961360" y="3037480"/>
            <a:chExt cx="1892909" cy="653796"/>
          </a:xfrm>
        </p:grpSpPr>
        <p:sp>
          <p:nvSpPr>
            <p:cNvPr id="184" name="직사각형 183"/>
            <p:cNvSpPr/>
            <p:nvPr/>
          </p:nvSpPr>
          <p:spPr bwMode="auto">
            <a:xfrm>
              <a:off x="4961360" y="3037480"/>
              <a:ext cx="1892909" cy="653796"/>
            </a:xfrm>
            <a:prstGeom prst="rect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lIns="36000" tIns="36000" rIns="36000" bIns="36000" anchorCtr="1"/>
            <a:lstStyle/>
            <a:p>
              <a:pPr algn="ctr" latinLnBrk="0">
                <a:spcAft>
                  <a:spcPts val="100"/>
                </a:spcAft>
                <a:buClr>
                  <a:srgbClr val="00BDFA"/>
                </a:buClr>
                <a:buNone/>
                <a:defRPr/>
              </a:pPr>
              <a:r>
                <a:rPr lang="ko-KR" altLang="en-US" sz="1050" b="1">
                  <a:solidFill>
                    <a:srgbClr val="363636"/>
                  </a:solidFill>
                  <a:latin typeface="+mn-ea"/>
                </a:rPr>
                <a:t>처리</a:t>
              </a:r>
              <a:endParaRPr lang="ko-KR" altLang="en-US" sz="1050" b="1" dirty="0">
                <a:solidFill>
                  <a:srgbClr val="363636"/>
                </a:solidFill>
                <a:latin typeface="+mn-ea"/>
              </a:endParaRPr>
            </a:p>
          </p:txBody>
        </p:sp>
        <p:sp>
          <p:nvSpPr>
            <p:cNvPr id="185" name="직사각형 184"/>
            <p:cNvSpPr/>
            <p:nvPr/>
          </p:nvSpPr>
          <p:spPr bwMode="auto">
            <a:xfrm>
              <a:off x="5014821" y="3304076"/>
              <a:ext cx="714790" cy="3046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72000" tIns="54000" bIns="36000" anchor="ctr"/>
            <a:lstStyle/>
            <a:p>
              <a:pPr algn="ctr" latinLnBrk="0">
                <a:lnSpc>
                  <a:spcPct val="7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r>
                <a:rPr lang="ko-KR" altLang="en-US" sz="800">
                  <a:latin typeface="+mn-ea"/>
                </a:rPr>
                <a:t>배치처리</a:t>
              </a:r>
              <a:endParaRPr lang="en-US" altLang="ko-KR" sz="800" dirty="0">
                <a:latin typeface="+mn-ea"/>
              </a:endParaRPr>
            </a:p>
          </p:txBody>
        </p:sp>
        <p:sp>
          <p:nvSpPr>
            <p:cNvPr id="186" name="직사각형 185"/>
            <p:cNvSpPr/>
            <p:nvPr/>
          </p:nvSpPr>
          <p:spPr bwMode="auto">
            <a:xfrm>
              <a:off x="5769212" y="3300903"/>
              <a:ext cx="481148" cy="3062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72000" tIns="54000" bIns="36000" anchor="ctr"/>
            <a:lstStyle/>
            <a:p>
              <a:pPr algn="ctr" latinLnBrk="0">
                <a:lnSpc>
                  <a:spcPct val="7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r>
                <a:rPr lang="en-US" altLang="ko-KR" sz="800">
                  <a:latin typeface="+mn-ea"/>
                </a:rPr>
                <a:t>CEP</a:t>
              </a:r>
              <a:endParaRPr lang="en-US" altLang="ko-KR" sz="800" dirty="0">
                <a:latin typeface="+mn-ea"/>
              </a:endParaRPr>
            </a:p>
          </p:txBody>
        </p:sp>
      </p:grpSp>
      <p:sp>
        <p:nvSpPr>
          <p:cNvPr id="188" name="직사각형 187"/>
          <p:cNvSpPr/>
          <p:nvPr/>
        </p:nvSpPr>
        <p:spPr bwMode="auto">
          <a:xfrm>
            <a:off x="8238555" y="4662698"/>
            <a:ext cx="41751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72000" tIns="54000" bIns="36000" anchor="ctr"/>
          <a:lstStyle/>
          <a:p>
            <a:pPr algn="ctr" latinLnBrk="0">
              <a:lnSpc>
                <a:spcPct val="7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800">
                <a:latin typeface="+mn-ea"/>
              </a:rPr>
              <a:t>SQL</a:t>
            </a:r>
            <a:endParaRPr lang="en-US" altLang="ko-KR" sz="800" dirty="0">
              <a:latin typeface="+mn-ea"/>
            </a:endParaRPr>
          </a:p>
        </p:txBody>
      </p:sp>
      <p:sp>
        <p:nvSpPr>
          <p:cNvPr id="189" name="직사각형 188"/>
          <p:cNvSpPr/>
          <p:nvPr/>
        </p:nvSpPr>
        <p:spPr bwMode="auto">
          <a:xfrm>
            <a:off x="7832155" y="3480011"/>
            <a:ext cx="803275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72000" tIns="54000" bIns="36000" anchor="ctr"/>
          <a:lstStyle/>
          <a:p>
            <a:pPr algn="ctr" latinLnBrk="0">
              <a:lnSpc>
                <a:spcPct val="7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800">
                <a:latin typeface="+mn-ea"/>
              </a:rPr>
              <a:t>예측 분석</a:t>
            </a:r>
            <a:endParaRPr lang="en-US" altLang="ko-KR" sz="800" dirty="0">
              <a:latin typeface="+mn-ea"/>
            </a:endParaRPr>
          </a:p>
        </p:txBody>
      </p:sp>
      <p:sp>
        <p:nvSpPr>
          <p:cNvPr id="190" name="직사각형 189"/>
          <p:cNvSpPr/>
          <p:nvPr/>
        </p:nvSpPr>
        <p:spPr bwMode="auto">
          <a:xfrm>
            <a:off x="5061967" y="3476836"/>
            <a:ext cx="9334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54000" rIns="36000" bIns="36000" anchor="ctr"/>
          <a:lstStyle/>
          <a:p>
            <a:pPr algn="ctr" latinLnBrk="0">
              <a:lnSpc>
                <a:spcPct val="7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800">
                <a:latin typeface="+mn-ea"/>
              </a:rPr>
              <a:t>소셜네트워크분석</a:t>
            </a:r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065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2"/>
          <p:cNvSpPr>
            <a:spLocks noGrp="1"/>
          </p:cNvSpPr>
          <p:nvPr>
            <p:ph type="title" idx="4294967295"/>
          </p:nvPr>
        </p:nvSpPr>
        <p:spPr>
          <a:xfrm>
            <a:off x="415925" y="188913"/>
            <a:ext cx="5870575" cy="4318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/>
          <a:p>
            <a:pPr algn="l" eaLnBrk="1" hangingPunct="1"/>
            <a:r>
              <a:rPr lang="en-US" altLang="ko-KR" sz="3000" b="1" smtClean="0">
                <a:solidFill>
                  <a:schemeClr val="bg1"/>
                </a:solidFill>
              </a:rPr>
              <a:t>1. </a:t>
            </a:r>
            <a:r>
              <a:rPr lang="ko-KR" altLang="en-US" sz="3000" b="1" smtClean="0">
                <a:solidFill>
                  <a:schemeClr val="bg1"/>
                </a:solidFill>
              </a:rPr>
              <a:t>빅데이터 활용 사례</a:t>
            </a:r>
            <a:r>
              <a:rPr lang="ko-KR" altLang="ko-KR" sz="3000" b="1" smtClean="0">
                <a:solidFill>
                  <a:schemeClr val="bg1"/>
                </a:solidFill>
              </a:rPr>
              <a:t/>
            </a:r>
            <a:br>
              <a:rPr lang="ko-KR" altLang="ko-KR" sz="3000" b="1" smtClean="0">
                <a:solidFill>
                  <a:schemeClr val="bg1"/>
                </a:solidFill>
              </a:rPr>
            </a:br>
            <a:endParaRPr lang="ko-KR" altLang="en-US" sz="3000" b="1" smtClean="0">
              <a:solidFill>
                <a:schemeClr val="bg1"/>
              </a:solidFill>
            </a:endParaRPr>
          </a:p>
        </p:txBody>
      </p:sp>
      <p:sp>
        <p:nvSpPr>
          <p:cNvPr id="51203" name="Text Box 5"/>
          <p:cNvSpPr txBox="1">
            <a:spLocks noChangeArrowheads="1"/>
          </p:cNvSpPr>
          <p:nvPr/>
        </p:nvSpPr>
        <p:spPr bwMode="auto">
          <a:xfrm>
            <a:off x="415925" y="1196975"/>
            <a:ext cx="9074150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10000"/>
              </a:spcBef>
              <a:buFont typeface="맑은 고딕" pitchFamily="50" charset="-127"/>
              <a:buNone/>
            </a:pPr>
            <a:r>
              <a:rPr lang="en-US" altLang="ko-KR" sz="1800">
                <a:solidFill>
                  <a:srgbClr val="000000"/>
                </a:solidFill>
              </a:rPr>
              <a:t>3) 한국 의약품 안전원 - 빅데이터 ISP 및 프로토타입 </a:t>
            </a:r>
          </a:p>
          <a:p>
            <a:pPr lvl="1" eaLnBrk="1" latinLnBrk="0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ko-KR" altLang="en-US">
                <a:solidFill>
                  <a:srgbClr val="000000"/>
                </a:solidFill>
              </a:rPr>
              <a:t>빅데이터 인프라구축 및 아키텍처 검증</a:t>
            </a:r>
          </a:p>
          <a:p>
            <a:pPr lvl="2" eaLnBrk="1" latinLnBrk="0" hangingPunct="1">
              <a:spcBef>
                <a:spcPct val="0"/>
              </a:spcBef>
              <a:buFont typeface="맑은 고딕" pitchFamily="50" charset="-127"/>
              <a:buChar char="­"/>
            </a:pPr>
            <a:r>
              <a:rPr lang="ko-KR" altLang="en-US" sz="1200" b="0">
                <a:solidFill>
                  <a:srgbClr val="000000"/>
                </a:solidFill>
              </a:rPr>
              <a:t>정보화전략계획사업에서 설계한 빅데이터 인프라를 가상머신 기반으로 구축하고 관련된 하드웨어 및 소프트웨어 아키텍처를 검증한다</a:t>
            </a:r>
            <a:r>
              <a:rPr lang="en-US" altLang="ko-KR" sz="1200" b="0">
                <a:solidFill>
                  <a:srgbClr val="000000"/>
                </a:solidFill>
              </a:rPr>
              <a:t>. </a:t>
            </a:r>
            <a:r>
              <a:rPr lang="ko-KR" altLang="en-US" sz="1200" b="0">
                <a:solidFill>
                  <a:srgbClr val="000000"/>
                </a:solidFill>
              </a:rPr>
              <a:t>특히 오픈소스인 빅데이터 수집</a:t>
            </a:r>
            <a:r>
              <a:rPr lang="en-US" altLang="ko-KR" sz="1200" b="0">
                <a:solidFill>
                  <a:srgbClr val="000000"/>
                </a:solidFill>
              </a:rPr>
              <a:t>/</a:t>
            </a:r>
            <a:r>
              <a:rPr lang="ko-KR" altLang="en-US" sz="1200" b="0">
                <a:solidFill>
                  <a:srgbClr val="000000"/>
                </a:solidFill>
              </a:rPr>
              <a:t>분석 소프트웨어가 안전원의 빅데이터 분석에 적합한지 실제 분석을 통해서 검증한다</a:t>
            </a:r>
            <a:r>
              <a:rPr lang="en-US" altLang="ko-KR" sz="1200" b="0">
                <a:solidFill>
                  <a:srgbClr val="000000"/>
                </a:solidFill>
              </a:rPr>
              <a:t>.</a:t>
            </a:r>
          </a:p>
          <a:p>
            <a:pPr lvl="1" eaLnBrk="1" latinLnBrk="0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ko-KR" altLang="en-US">
                <a:solidFill>
                  <a:srgbClr val="000000"/>
                </a:solidFill>
              </a:rPr>
              <a:t>분석 알고리즘 개발 및 검증</a:t>
            </a:r>
          </a:p>
          <a:p>
            <a:pPr lvl="2" eaLnBrk="1" latinLnBrk="0" hangingPunct="1">
              <a:spcBef>
                <a:spcPct val="0"/>
              </a:spcBef>
              <a:buFont typeface="맑은 고딕" pitchFamily="50" charset="-127"/>
              <a:buChar char="­"/>
            </a:pPr>
            <a:r>
              <a:rPr lang="ko-KR" altLang="en-US" sz="1200" b="0">
                <a:solidFill>
                  <a:srgbClr val="000000"/>
                </a:solidFill>
              </a:rPr>
              <a:t>정보화전략계획사업 추친과 관련하여 심평원</a:t>
            </a:r>
            <a:r>
              <a:rPr lang="en-US" altLang="ko-KR" sz="1200" b="0">
                <a:solidFill>
                  <a:srgbClr val="000000"/>
                </a:solidFill>
              </a:rPr>
              <a:t>, </a:t>
            </a:r>
            <a:r>
              <a:rPr lang="ko-KR" altLang="en-US" sz="1200" b="0">
                <a:solidFill>
                  <a:srgbClr val="000000"/>
                </a:solidFill>
              </a:rPr>
              <a:t>통계청 등 유관기관의 데이터를 수집하여 빅데이터 플랫폼에 저장하고</a:t>
            </a:r>
            <a:r>
              <a:rPr lang="en-US" altLang="ko-KR" sz="1200" b="0">
                <a:solidFill>
                  <a:srgbClr val="000000"/>
                </a:solidFill>
              </a:rPr>
              <a:t>, </a:t>
            </a:r>
            <a:r>
              <a:rPr lang="ko-KR" altLang="en-US" sz="1200" b="0">
                <a:solidFill>
                  <a:srgbClr val="000000"/>
                </a:solidFill>
              </a:rPr>
              <a:t>이를 빅데이터 기반의 분석 소프트웨어를 이용하여 의약품 부작용과 관련된 알고리즘을 개발하고 검증한다</a:t>
            </a:r>
            <a:r>
              <a:rPr lang="en-US" altLang="ko-KR" sz="1200" b="0">
                <a:solidFill>
                  <a:srgbClr val="000000"/>
                </a:solidFill>
              </a:rPr>
              <a:t>. </a:t>
            </a:r>
          </a:p>
          <a:p>
            <a:pPr lvl="1" eaLnBrk="1" latinLnBrk="0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ko-KR" altLang="en-US" sz="1600">
                <a:solidFill>
                  <a:srgbClr val="000000"/>
                </a:solidFill>
              </a:rPr>
              <a:t>일정</a:t>
            </a:r>
          </a:p>
          <a:p>
            <a:pPr lvl="2" eaLnBrk="1" latinLnBrk="0" hangingPunct="1">
              <a:spcBef>
                <a:spcPct val="0"/>
              </a:spcBef>
              <a:buFont typeface="맑은 고딕" pitchFamily="50" charset="-127"/>
              <a:buChar char="­"/>
            </a:pPr>
            <a:r>
              <a:rPr lang="en-US" altLang="ko-KR" sz="1200" b="0">
                <a:solidFill>
                  <a:srgbClr val="000000"/>
                </a:solidFill>
                <a:latin typeface="나눔고딕" pitchFamily="50" charset="-127"/>
              </a:rPr>
              <a:t>‘</a:t>
            </a:r>
            <a:r>
              <a:rPr lang="en-US" altLang="ko-KR" sz="1200" b="0">
                <a:solidFill>
                  <a:srgbClr val="000000"/>
                </a:solidFill>
              </a:rPr>
              <a:t>13</a:t>
            </a:r>
            <a:r>
              <a:rPr lang="ko-KR" altLang="en-US" sz="1200" b="0">
                <a:solidFill>
                  <a:srgbClr val="000000"/>
                </a:solidFill>
              </a:rPr>
              <a:t>년 </a:t>
            </a:r>
            <a:r>
              <a:rPr lang="en-US" altLang="ko-KR" sz="1200" b="0">
                <a:solidFill>
                  <a:srgbClr val="000000"/>
                </a:solidFill>
              </a:rPr>
              <a:t>7</a:t>
            </a:r>
            <a:r>
              <a:rPr lang="ko-KR" altLang="en-US" sz="1200" b="0">
                <a:solidFill>
                  <a:srgbClr val="000000"/>
                </a:solidFill>
              </a:rPr>
              <a:t>월 </a:t>
            </a:r>
            <a:r>
              <a:rPr lang="en-US" altLang="ko-KR" sz="1200" b="0">
                <a:solidFill>
                  <a:srgbClr val="000000"/>
                </a:solidFill>
              </a:rPr>
              <a:t>18</a:t>
            </a:r>
            <a:r>
              <a:rPr lang="ko-KR" altLang="en-US" sz="1200" b="0">
                <a:solidFill>
                  <a:srgbClr val="000000"/>
                </a:solidFill>
              </a:rPr>
              <a:t>일</a:t>
            </a:r>
            <a:r>
              <a:rPr lang="en-US" altLang="ko-KR" sz="1200" b="0">
                <a:solidFill>
                  <a:srgbClr val="000000"/>
                </a:solidFill>
              </a:rPr>
              <a:t>(</a:t>
            </a:r>
            <a:r>
              <a:rPr lang="ko-KR" altLang="en-US" sz="1200" b="0">
                <a:solidFill>
                  <a:srgbClr val="000000"/>
                </a:solidFill>
              </a:rPr>
              <a:t>목</a:t>
            </a:r>
            <a:r>
              <a:rPr lang="en-US" altLang="ko-KR" sz="1200" b="0">
                <a:solidFill>
                  <a:srgbClr val="000000"/>
                </a:solidFill>
              </a:rPr>
              <a:t>) : </a:t>
            </a:r>
            <a:r>
              <a:rPr lang="ko-KR" altLang="en-US" sz="1200" b="0">
                <a:solidFill>
                  <a:srgbClr val="000000"/>
                </a:solidFill>
              </a:rPr>
              <a:t>서버 발주 </a:t>
            </a:r>
          </a:p>
          <a:p>
            <a:pPr lvl="2" eaLnBrk="1" latinLnBrk="0" hangingPunct="1">
              <a:spcBef>
                <a:spcPct val="0"/>
              </a:spcBef>
              <a:buFont typeface="맑은 고딕" pitchFamily="50" charset="-127"/>
              <a:buChar char="­"/>
            </a:pPr>
            <a:r>
              <a:rPr lang="en-US" altLang="ko-KR" sz="1200" b="0">
                <a:solidFill>
                  <a:srgbClr val="000000"/>
                </a:solidFill>
                <a:latin typeface="나눔고딕" pitchFamily="50" charset="-127"/>
              </a:rPr>
              <a:t>‘</a:t>
            </a:r>
            <a:r>
              <a:rPr lang="en-US" altLang="ko-KR" sz="1200" b="0">
                <a:solidFill>
                  <a:srgbClr val="000000"/>
                </a:solidFill>
              </a:rPr>
              <a:t>13</a:t>
            </a:r>
            <a:r>
              <a:rPr lang="ko-KR" altLang="en-US" sz="1200" b="0">
                <a:solidFill>
                  <a:srgbClr val="000000"/>
                </a:solidFill>
              </a:rPr>
              <a:t>년 </a:t>
            </a:r>
            <a:r>
              <a:rPr lang="en-US" altLang="ko-KR" sz="1200" b="0">
                <a:solidFill>
                  <a:srgbClr val="000000"/>
                </a:solidFill>
              </a:rPr>
              <a:t>7</a:t>
            </a:r>
            <a:r>
              <a:rPr lang="ko-KR" altLang="en-US" sz="1200" b="0">
                <a:solidFill>
                  <a:srgbClr val="000000"/>
                </a:solidFill>
              </a:rPr>
              <a:t>월 </a:t>
            </a:r>
            <a:r>
              <a:rPr lang="en-US" altLang="ko-KR" sz="1200" b="0">
                <a:solidFill>
                  <a:srgbClr val="000000"/>
                </a:solidFill>
              </a:rPr>
              <a:t>22</a:t>
            </a:r>
            <a:r>
              <a:rPr lang="ko-KR" altLang="en-US" sz="1200" b="0">
                <a:solidFill>
                  <a:srgbClr val="000000"/>
                </a:solidFill>
              </a:rPr>
              <a:t>일</a:t>
            </a:r>
            <a:r>
              <a:rPr lang="en-US" altLang="ko-KR" sz="1200" b="0">
                <a:solidFill>
                  <a:srgbClr val="000000"/>
                </a:solidFill>
              </a:rPr>
              <a:t>(</a:t>
            </a:r>
            <a:r>
              <a:rPr lang="ko-KR" altLang="en-US" sz="1200" b="0">
                <a:solidFill>
                  <a:srgbClr val="000000"/>
                </a:solidFill>
              </a:rPr>
              <a:t>월</a:t>
            </a:r>
            <a:r>
              <a:rPr lang="en-US" altLang="ko-KR" sz="1200" b="0">
                <a:solidFill>
                  <a:srgbClr val="000000"/>
                </a:solidFill>
              </a:rPr>
              <a:t>) : </a:t>
            </a:r>
            <a:r>
              <a:rPr lang="ko-KR" altLang="en-US" sz="1200" b="0">
                <a:solidFill>
                  <a:srgbClr val="000000"/>
                </a:solidFill>
              </a:rPr>
              <a:t>서버 입고</a:t>
            </a:r>
            <a:r>
              <a:rPr lang="en-US" altLang="ko-KR" sz="1200" b="0">
                <a:solidFill>
                  <a:srgbClr val="000000"/>
                </a:solidFill>
              </a:rPr>
              <a:t>(</a:t>
            </a:r>
            <a:r>
              <a:rPr lang="ko-KR" altLang="en-US" sz="1200" b="0">
                <a:solidFill>
                  <a:srgbClr val="000000"/>
                </a:solidFill>
              </a:rPr>
              <a:t>프로젝트 사무실</a:t>
            </a:r>
            <a:r>
              <a:rPr lang="en-US" altLang="ko-KR" sz="1200" b="0">
                <a:solidFill>
                  <a:srgbClr val="000000"/>
                </a:solidFill>
              </a:rPr>
              <a:t>) </a:t>
            </a:r>
          </a:p>
          <a:p>
            <a:pPr lvl="2" eaLnBrk="1" latinLnBrk="0" hangingPunct="1">
              <a:spcBef>
                <a:spcPct val="0"/>
              </a:spcBef>
              <a:buFont typeface="맑은 고딕" pitchFamily="50" charset="-127"/>
              <a:buChar char="­"/>
            </a:pPr>
            <a:r>
              <a:rPr lang="en-US" altLang="ko-KR" sz="1200" b="0">
                <a:solidFill>
                  <a:srgbClr val="000000"/>
                </a:solidFill>
                <a:latin typeface="나눔고딕" pitchFamily="50" charset="-127"/>
              </a:rPr>
              <a:t>‘</a:t>
            </a:r>
            <a:r>
              <a:rPr lang="en-US" altLang="ko-KR" sz="1200" b="0">
                <a:solidFill>
                  <a:srgbClr val="000000"/>
                </a:solidFill>
              </a:rPr>
              <a:t>13</a:t>
            </a:r>
            <a:r>
              <a:rPr lang="ko-KR" altLang="en-US" sz="1200" b="0">
                <a:solidFill>
                  <a:srgbClr val="000000"/>
                </a:solidFill>
              </a:rPr>
              <a:t>년 </a:t>
            </a:r>
            <a:r>
              <a:rPr lang="en-US" altLang="ko-KR" sz="1200" b="0">
                <a:solidFill>
                  <a:srgbClr val="000000"/>
                </a:solidFill>
              </a:rPr>
              <a:t>7</a:t>
            </a:r>
            <a:r>
              <a:rPr lang="ko-KR" altLang="en-US" sz="1200" b="0">
                <a:solidFill>
                  <a:srgbClr val="000000"/>
                </a:solidFill>
              </a:rPr>
              <a:t>월 </a:t>
            </a:r>
            <a:r>
              <a:rPr lang="en-US" altLang="ko-KR" sz="1200" b="0">
                <a:solidFill>
                  <a:srgbClr val="000000"/>
                </a:solidFill>
              </a:rPr>
              <a:t>23</a:t>
            </a:r>
            <a:r>
              <a:rPr lang="ko-KR" altLang="en-US" sz="1200" b="0">
                <a:solidFill>
                  <a:srgbClr val="000000"/>
                </a:solidFill>
              </a:rPr>
              <a:t>일</a:t>
            </a:r>
            <a:r>
              <a:rPr lang="en-US" altLang="ko-KR" sz="1200" b="0">
                <a:solidFill>
                  <a:srgbClr val="000000"/>
                </a:solidFill>
              </a:rPr>
              <a:t>(</a:t>
            </a:r>
            <a:r>
              <a:rPr lang="ko-KR" altLang="en-US" sz="1200" b="0">
                <a:solidFill>
                  <a:srgbClr val="000000"/>
                </a:solidFill>
              </a:rPr>
              <a:t>화</a:t>
            </a:r>
            <a:r>
              <a:rPr lang="en-US" altLang="ko-KR" sz="1200" b="0">
                <a:solidFill>
                  <a:srgbClr val="000000"/>
                </a:solidFill>
              </a:rPr>
              <a:t>) : </a:t>
            </a:r>
            <a:r>
              <a:rPr lang="ko-KR" altLang="en-US" sz="1200" b="0">
                <a:solidFill>
                  <a:srgbClr val="000000"/>
                </a:solidFill>
              </a:rPr>
              <a:t>가상화 프로그램 설치</a:t>
            </a:r>
            <a:r>
              <a:rPr lang="en-US" altLang="ko-KR" sz="1200" b="0">
                <a:solidFill>
                  <a:srgbClr val="000000"/>
                </a:solidFill>
              </a:rPr>
              <a:t>(VirtualBox)</a:t>
            </a:r>
          </a:p>
          <a:p>
            <a:pPr lvl="2" eaLnBrk="1" latinLnBrk="0" hangingPunct="1">
              <a:spcBef>
                <a:spcPct val="0"/>
              </a:spcBef>
              <a:buFont typeface="맑은 고딕" pitchFamily="50" charset="-127"/>
              <a:buChar char="­"/>
            </a:pPr>
            <a:r>
              <a:rPr lang="en-US" altLang="ko-KR" sz="1200" b="0">
                <a:solidFill>
                  <a:srgbClr val="000000"/>
                </a:solidFill>
                <a:latin typeface="나눔고딕" pitchFamily="50" charset="-127"/>
              </a:rPr>
              <a:t>‘</a:t>
            </a:r>
            <a:r>
              <a:rPr lang="en-US" altLang="ko-KR" sz="1200" b="0">
                <a:solidFill>
                  <a:srgbClr val="000000"/>
                </a:solidFill>
              </a:rPr>
              <a:t>13</a:t>
            </a:r>
            <a:r>
              <a:rPr lang="ko-KR" altLang="en-US" sz="1200" b="0">
                <a:solidFill>
                  <a:srgbClr val="000000"/>
                </a:solidFill>
              </a:rPr>
              <a:t>년 </a:t>
            </a:r>
            <a:r>
              <a:rPr lang="en-US" altLang="ko-KR" sz="1200" b="0">
                <a:solidFill>
                  <a:srgbClr val="000000"/>
                </a:solidFill>
              </a:rPr>
              <a:t>7</a:t>
            </a:r>
            <a:r>
              <a:rPr lang="ko-KR" altLang="en-US" sz="1200" b="0">
                <a:solidFill>
                  <a:srgbClr val="000000"/>
                </a:solidFill>
              </a:rPr>
              <a:t>월 </a:t>
            </a:r>
            <a:r>
              <a:rPr lang="en-US" altLang="ko-KR" sz="1200" b="0">
                <a:solidFill>
                  <a:srgbClr val="000000"/>
                </a:solidFill>
              </a:rPr>
              <a:t>24</a:t>
            </a:r>
            <a:r>
              <a:rPr lang="ko-KR" altLang="en-US" sz="1200" b="0">
                <a:solidFill>
                  <a:srgbClr val="000000"/>
                </a:solidFill>
              </a:rPr>
              <a:t>일</a:t>
            </a:r>
            <a:r>
              <a:rPr lang="en-US" altLang="ko-KR" sz="1200" b="0">
                <a:solidFill>
                  <a:srgbClr val="000000"/>
                </a:solidFill>
              </a:rPr>
              <a:t>(</a:t>
            </a:r>
            <a:r>
              <a:rPr lang="ko-KR" altLang="en-US" sz="1200" b="0">
                <a:solidFill>
                  <a:srgbClr val="000000"/>
                </a:solidFill>
              </a:rPr>
              <a:t>수</a:t>
            </a:r>
            <a:r>
              <a:rPr lang="en-US" altLang="ko-KR" sz="1200" b="0">
                <a:solidFill>
                  <a:srgbClr val="000000"/>
                </a:solidFill>
              </a:rPr>
              <a:t>)~25</a:t>
            </a:r>
            <a:r>
              <a:rPr lang="ko-KR" altLang="en-US" sz="1200" b="0">
                <a:solidFill>
                  <a:srgbClr val="000000"/>
                </a:solidFill>
              </a:rPr>
              <a:t>일</a:t>
            </a:r>
            <a:r>
              <a:rPr lang="en-US" altLang="ko-KR" sz="1200" b="0">
                <a:solidFill>
                  <a:srgbClr val="000000"/>
                </a:solidFill>
              </a:rPr>
              <a:t>(</a:t>
            </a:r>
            <a:r>
              <a:rPr lang="ko-KR" altLang="en-US" sz="1200" b="0">
                <a:solidFill>
                  <a:srgbClr val="000000"/>
                </a:solidFill>
              </a:rPr>
              <a:t>목</a:t>
            </a:r>
            <a:r>
              <a:rPr lang="en-US" altLang="ko-KR" sz="1200" b="0">
                <a:solidFill>
                  <a:srgbClr val="000000"/>
                </a:solidFill>
              </a:rPr>
              <a:t>) : </a:t>
            </a:r>
            <a:r>
              <a:rPr lang="ko-KR" altLang="en-US" sz="1200" b="0">
                <a:solidFill>
                  <a:srgbClr val="000000"/>
                </a:solidFill>
              </a:rPr>
              <a:t>리눅스 설치</a:t>
            </a:r>
            <a:r>
              <a:rPr lang="en-US" altLang="ko-KR" sz="1200" b="0">
                <a:solidFill>
                  <a:srgbClr val="000000"/>
                </a:solidFill>
              </a:rPr>
              <a:t>(CentOS 6.4 6</a:t>
            </a:r>
            <a:r>
              <a:rPr lang="ko-KR" altLang="en-US" sz="1200" b="0">
                <a:solidFill>
                  <a:srgbClr val="000000"/>
                </a:solidFill>
              </a:rPr>
              <a:t>대</a:t>
            </a:r>
            <a:r>
              <a:rPr lang="en-US" altLang="ko-KR" sz="1200" b="0">
                <a:solidFill>
                  <a:srgbClr val="000000"/>
                </a:solidFill>
              </a:rPr>
              <a:t>)</a:t>
            </a:r>
          </a:p>
          <a:p>
            <a:pPr lvl="2" eaLnBrk="1" latinLnBrk="0" hangingPunct="1">
              <a:spcBef>
                <a:spcPct val="0"/>
              </a:spcBef>
              <a:buFont typeface="맑은 고딕" pitchFamily="50" charset="-127"/>
              <a:buChar char="­"/>
            </a:pPr>
            <a:r>
              <a:rPr lang="en-US" altLang="ko-KR" sz="1200" b="0">
                <a:solidFill>
                  <a:srgbClr val="000000"/>
                </a:solidFill>
                <a:latin typeface="나눔고딕" pitchFamily="50" charset="-127"/>
              </a:rPr>
              <a:t>‘</a:t>
            </a:r>
            <a:r>
              <a:rPr lang="en-US" altLang="ko-KR" sz="1200" b="0">
                <a:solidFill>
                  <a:srgbClr val="000000"/>
                </a:solidFill>
              </a:rPr>
              <a:t>13</a:t>
            </a:r>
            <a:r>
              <a:rPr lang="ko-KR" altLang="en-US" sz="1200" b="0">
                <a:solidFill>
                  <a:srgbClr val="000000"/>
                </a:solidFill>
              </a:rPr>
              <a:t>년 </a:t>
            </a:r>
            <a:r>
              <a:rPr lang="en-US" altLang="ko-KR" sz="1200" b="0">
                <a:solidFill>
                  <a:srgbClr val="000000"/>
                </a:solidFill>
              </a:rPr>
              <a:t>7</a:t>
            </a:r>
            <a:r>
              <a:rPr lang="ko-KR" altLang="en-US" sz="1200" b="0">
                <a:solidFill>
                  <a:srgbClr val="000000"/>
                </a:solidFill>
              </a:rPr>
              <a:t>월 </a:t>
            </a:r>
            <a:r>
              <a:rPr lang="en-US" altLang="ko-KR" sz="1200" b="0">
                <a:solidFill>
                  <a:srgbClr val="000000"/>
                </a:solidFill>
              </a:rPr>
              <a:t>26</a:t>
            </a:r>
            <a:r>
              <a:rPr lang="ko-KR" altLang="en-US" sz="1200" b="0">
                <a:solidFill>
                  <a:srgbClr val="000000"/>
                </a:solidFill>
              </a:rPr>
              <a:t>일</a:t>
            </a:r>
            <a:r>
              <a:rPr lang="en-US" altLang="ko-KR" sz="1200" b="0">
                <a:solidFill>
                  <a:srgbClr val="000000"/>
                </a:solidFill>
              </a:rPr>
              <a:t>(</a:t>
            </a:r>
            <a:r>
              <a:rPr lang="ko-KR" altLang="en-US" sz="1200" b="0">
                <a:solidFill>
                  <a:srgbClr val="000000"/>
                </a:solidFill>
              </a:rPr>
              <a:t>금</a:t>
            </a:r>
            <a:r>
              <a:rPr lang="en-US" altLang="ko-KR" sz="1200" b="0">
                <a:solidFill>
                  <a:srgbClr val="000000"/>
                </a:solidFill>
              </a:rPr>
              <a:t>)~29</a:t>
            </a:r>
            <a:r>
              <a:rPr lang="ko-KR" altLang="en-US" sz="1200" b="0">
                <a:solidFill>
                  <a:srgbClr val="000000"/>
                </a:solidFill>
              </a:rPr>
              <a:t>일</a:t>
            </a:r>
            <a:r>
              <a:rPr lang="en-US" altLang="ko-KR" sz="1200" b="0">
                <a:solidFill>
                  <a:srgbClr val="000000"/>
                </a:solidFill>
              </a:rPr>
              <a:t>(</a:t>
            </a:r>
            <a:r>
              <a:rPr lang="ko-KR" altLang="en-US" sz="1200" b="0">
                <a:solidFill>
                  <a:srgbClr val="000000"/>
                </a:solidFill>
              </a:rPr>
              <a:t>월</a:t>
            </a:r>
            <a:r>
              <a:rPr lang="en-US" altLang="ko-KR" sz="1200" b="0">
                <a:solidFill>
                  <a:srgbClr val="000000"/>
                </a:solidFill>
              </a:rPr>
              <a:t>) : </a:t>
            </a:r>
            <a:r>
              <a:rPr lang="ko-KR" altLang="en-US" sz="1200" b="0">
                <a:solidFill>
                  <a:srgbClr val="000000"/>
                </a:solidFill>
              </a:rPr>
              <a:t>하둡 에코시스템 </a:t>
            </a:r>
            <a:r>
              <a:rPr lang="en-US" altLang="ko-KR" sz="1200" b="0">
                <a:solidFill>
                  <a:srgbClr val="000000"/>
                </a:solidFill>
              </a:rPr>
              <a:t>S/W </a:t>
            </a:r>
            <a:r>
              <a:rPr lang="ko-KR" altLang="en-US" sz="1200" b="0">
                <a:solidFill>
                  <a:srgbClr val="000000"/>
                </a:solidFill>
              </a:rPr>
              <a:t>설치</a:t>
            </a:r>
          </a:p>
          <a:p>
            <a:pPr lvl="2" eaLnBrk="1" latinLnBrk="0" hangingPunct="1">
              <a:spcBef>
                <a:spcPct val="0"/>
              </a:spcBef>
              <a:buFont typeface="맑은 고딕" pitchFamily="50" charset="-127"/>
              <a:buChar char="­"/>
            </a:pPr>
            <a:r>
              <a:rPr lang="en-US" altLang="ko-KR" sz="1200" b="0">
                <a:solidFill>
                  <a:srgbClr val="000000"/>
                </a:solidFill>
                <a:latin typeface="나눔고딕" pitchFamily="50" charset="-127"/>
              </a:rPr>
              <a:t>‘</a:t>
            </a:r>
            <a:r>
              <a:rPr lang="en-US" altLang="ko-KR" sz="1200" b="0">
                <a:solidFill>
                  <a:srgbClr val="000000"/>
                </a:solidFill>
              </a:rPr>
              <a:t>13</a:t>
            </a:r>
            <a:r>
              <a:rPr lang="ko-KR" altLang="en-US" sz="1200" b="0">
                <a:solidFill>
                  <a:srgbClr val="000000"/>
                </a:solidFill>
              </a:rPr>
              <a:t>년 </a:t>
            </a:r>
            <a:r>
              <a:rPr lang="en-US" altLang="ko-KR" sz="1200" b="0">
                <a:solidFill>
                  <a:srgbClr val="000000"/>
                </a:solidFill>
              </a:rPr>
              <a:t>7</a:t>
            </a:r>
            <a:r>
              <a:rPr lang="ko-KR" altLang="en-US" sz="1200" b="0">
                <a:solidFill>
                  <a:srgbClr val="000000"/>
                </a:solidFill>
              </a:rPr>
              <a:t>월 </a:t>
            </a:r>
            <a:r>
              <a:rPr lang="en-US" altLang="ko-KR" sz="1200" b="0">
                <a:solidFill>
                  <a:srgbClr val="000000"/>
                </a:solidFill>
              </a:rPr>
              <a:t>23</a:t>
            </a:r>
            <a:r>
              <a:rPr lang="ko-KR" altLang="en-US" sz="1200" b="0">
                <a:solidFill>
                  <a:srgbClr val="000000"/>
                </a:solidFill>
              </a:rPr>
              <a:t>일</a:t>
            </a:r>
            <a:r>
              <a:rPr lang="en-US" altLang="ko-KR" sz="1200" b="0">
                <a:solidFill>
                  <a:srgbClr val="000000"/>
                </a:solidFill>
              </a:rPr>
              <a:t>(</a:t>
            </a:r>
            <a:r>
              <a:rPr lang="ko-KR" altLang="en-US" sz="1200" b="0">
                <a:solidFill>
                  <a:srgbClr val="000000"/>
                </a:solidFill>
              </a:rPr>
              <a:t>화</a:t>
            </a:r>
            <a:r>
              <a:rPr lang="en-US" altLang="ko-KR" sz="1200" b="0">
                <a:solidFill>
                  <a:srgbClr val="000000"/>
                </a:solidFill>
              </a:rPr>
              <a:t>)~25</a:t>
            </a:r>
            <a:r>
              <a:rPr lang="ko-KR" altLang="en-US" sz="1200" b="0">
                <a:solidFill>
                  <a:srgbClr val="000000"/>
                </a:solidFill>
              </a:rPr>
              <a:t>일</a:t>
            </a:r>
            <a:r>
              <a:rPr lang="en-US" altLang="ko-KR" sz="1200" b="0">
                <a:solidFill>
                  <a:srgbClr val="000000"/>
                </a:solidFill>
              </a:rPr>
              <a:t>(</a:t>
            </a:r>
            <a:r>
              <a:rPr lang="ko-KR" altLang="en-US" sz="1200" b="0">
                <a:solidFill>
                  <a:srgbClr val="000000"/>
                </a:solidFill>
              </a:rPr>
              <a:t>목</a:t>
            </a:r>
            <a:r>
              <a:rPr lang="en-US" altLang="ko-KR" sz="1200" b="0">
                <a:solidFill>
                  <a:srgbClr val="000000"/>
                </a:solidFill>
              </a:rPr>
              <a:t>) : </a:t>
            </a:r>
            <a:r>
              <a:rPr lang="ko-KR" altLang="en-US" sz="1200" b="0">
                <a:solidFill>
                  <a:srgbClr val="000000"/>
                </a:solidFill>
              </a:rPr>
              <a:t>분석 데이터 수집</a:t>
            </a:r>
            <a:r>
              <a:rPr lang="en-US" altLang="ko-KR" sz="1200" b="0">
                <a:solidFill>
                  <a:srgbClr val="000000"/>
                </a:solidFill>
              </a:rPr>
              <a:t>(</a:t>
            </a:r>
            <a:r>
              <a:rPr lang="ko-KR" altLang="en-US" sz="1200" b="0">
                <a:solidFill>
                  <a:srgbClr val="000000"/>
                </a:solidFill>
              </a:rPr>
              <a:t>오프라인</a:t>
            </a:r>
            <a:r>
              <a:rPr lang="en-US" altLang="ko-KR" sz="1200" b="0">
                <a:solidFill>
                  <a:srgbClr val="000000"/>
                </a:solidFill>
              </a:rPr>
              <a:t>)</a:t>
            </a:r>
          </a:p>
          <a:p>
            <a:pPr lvl="2" eaLnBrk="1" latinLnBrk="0" hangingPunct="1">
              <a:spcBef>
                <a:spcPct val="0"/>
              </a:spcBef>
              <a:buFont typeface="맑은 고딕" pitchFamily="50" charset="-127"/>
              <a:buChar char="­"/>
            </a:pPr>
            <a:r>
              <a:rPr lang="en-US" altLang="ko-KR" sz="1200" b="0">
                <a:solidFill>
                  <a:srgbClr val="000000"/>
                </a:solidFill>
                <a:latin typeface="나눔고딕" pitchFamily="50" charset="-127"/>
              </a:rPr>
              <a:t>‘</a:t>
            </a:r>
            <a:r>
              <a:rPr lang="en-US" altLang="ko-KR" sz="1200" b="0">
                <a:solidFill>
                  <a:srgbClr val="000000"/>
                </a:solidFill>
              </a:rPr>
              <a:t>13</a:t>
            </a:r>
            <a:r>
              <a:rPr lang="ko-KR" altLang="en-US" sz="1200" b="0">
                <a:solidFill>
                  <a:srgbClr val="000000"/>
                </a:solidFill>
              </a:rPr>
              <a:t>년 </a:t>
            </a:r>
            <a:r>
              <a:rPr lang="en-US" altLang="ko-KR" sz="1200" b="0">
                <a:solidFill>
                  <a:srgbClr val="000000"/>
                </a:solidFill>
              </a:rPr>
              <a:t>7</a:t>
            </a:r>
            <a:r>
              <a:rPr lang="ko-KR" altLang="en-US" sz="1200" b="0">
                <a:solidFill>
                  <a:srgbClr val="000000"/>
                </a:solidFill>
              </a:rPr>
              <a:t>월 </a:t>
            </a:r>
            <a:r>
              <a:rPr lang="en-US" altLang="ko-KR" sz="1200" b="0">
                <a:solidFill>
                  <a:srgbClr val="000000"/>
                </a:solidFill>
              </a:rPr>
              <a:t>29</a:t>
            </a:r>
            <a:r>
              <a:rPr lang="ko-KR" altLang="en-US" sz="1200" b="0">
                <a:solidFill>
                  <a:srgbClr val="000000"/>
                </a:solidFill>
              </a:rPr>
              <a:t>일</a:t>
            </a:r>
            <a:r>
              <a:rPr lang="en-US" altLang="ko-KR" sz="1200" b="0">
                <a:solidFill>
                  <a:srgbClr val="000000"/>
                </a:solidFill>
              </a:rPr>
              <a:t>(</a:t>
            </a:r>
            <a:r>
              <a:rPr lang="ko-KR" altLang="en-US" sz="1200" b="0">
                <a:solidFill>
                  <a:srgbClr val="000000"/>
                </a:solidFill>
              </a:rPr>
              <a:t>월</a:t>
            </a:r>
            <a:r>
              <a:rPr lang="en-US" altLang="ko-KR" sz="1200" b="0">
                <a:solidFill>
                  <a:srgbClr val="000000"/>
                </a:solidFill>
              </a:rPr>
              <a:t>) : </a:t>
            </a:r>
            <a:r>
              <a:rPr lang="ko-KR" altLang="en-US" sz="1200" b="0">
                <a:solidFill>
                  <a:srgbClr val="000000"/>
                </a:solidFill>
              </a:rPr>
              <a:t>분석 데이터 적재</a:t>
            </a:r>
            <a:r>
              <a:rPr lang="en-US" altLang="ko-KR" sz="1200" b="0">
                <a:solidFill>
                  <a:srgbClr val="000000"/>
                </a:solidFill>
              </a:rPr>
              <a:t>(VirtualBox </a:t>
            </a:r>
            <a:r>
              <a:rPr lang="ko-KR" altLang="en-US" sz="1200" b="0">
                <a:solidFill>
                  <a:srgbClr val="000000"/>
                </a:solidFill>
              </a:rPr>
              <a:t>공유폴더</a:t>
            </a:r>
            <a:r>
              <a:rPr lang="en-US" altLang="ko-KR" sz="1200" b="0">
                <a:solidFill>
                  <a:srgbClr val="000000"/>
                </a:solidFill>
              </a:rPr>
              <a:t>, HDFS)</a:t>
            </a:r>
          </a:p>
          <a:p>
            <a:pPr lvl="2" eaLnBrk="1" latinLnBrk="0" hangingPunct="1">
              <a:spcBef>
                <a:spcPct val="0"/>
              </a:spcBef>
              <a:buFont typeface="맑은 고딕" pitchFamily="50" charset="-127"/>
              <a:buChar char="­"/>
            </a:pPr>
            <a:r>
              <a:rPr lang="en-US" altLang="ko-KR" sz="1200" b="0">
                <a:solidFill>
                  <a:srgbClr val="000000"/>
                </a:solidFill>
                <a:latin typeface="나눔고딕" pitchFamily="50" charset="-127"/>
              </a:rPr>
              <a:t>‘</a:t>
            </a:r>
            <a:r>
              <a:rPr lang="en-US" altLang="ko-KR" sz="1200" b="0">
                <a:solidFill>
                  <a:srgbClr val="000000"/>
                </a:solidFill>
              </a:rPr>
              <a:t>13</a:t>
            </a:r>
            <a:r>
              <a:rPr lang="ko-KR" altLang="en-US" sz="1200" b="0">
                <a:solidFill>
                  <a:srgbClr val="000000"/>
                </a:solidFill>
              </a:rPr>
              <a:t>년 </a:t>
            </a:r>
            <a:r>
              <a:rPr lang="en-US" altLang="ko-KR" sz="1200" b="0">
                <a:solidFill>
                  <a:srgbClr val="000000"/>
                </a:solidFill>
              </a:rPr>
              <a:t>7</a:t>
            </a:r>
            <a:r>
              <a:rPr lang="ko-KR" altLang="en-US" sz="1200" b="0">
                <a:solidFill>
                  <a:srgbClr val="000000"/>
                </a:solidFill>
              </a:rPr>
              <a:t>월 </a:t>
            </a:r>
            <a:r>
              <a:rPr lang="en-US" altLang="ko-KR" sz="1200" b="0">
                <a:solidFill>
                  <a:srgbClr val="000000"/>
                </a:solidFill>
              </a:rPr>
              <a:t>30</a:t>
            </a:r>
            <a:r>
              <a:rPr lang="ko-KR" altLang="en-US" sz="1200" b="0">
                <a:solidFill>
                  <a:srgbClr val="000000"/>
                </a:solidFill>
              </a:rPr>
              <a:t>일</a:t>
            </a:r>
            <a:r>
              <a:rPr lang="en-US" altLang="ko-KR" sz="1200" b="0">
                <a:solidFill>
                  <a:srgbClr val="000000"/>
                </a:solidFill>
              </a:rPr>
              <a:t>(</a:t>
            </a:r>
            <a:r>
              <a:rPr lang="ko-KR" altLang="en-US" sz="1200" b="0">
                <a:solidFill>
                  <a:srgbClr val="000000"/>
                </a:solidFill>
              </a:rPr>
              <a:t>화</a:t>
            </a:r>
            <a:r>
              <a:rPr lang="en-US" altLang="ko-KR" sz="1200" b="0">
                <a:solidFill>
                  <a:srgbClr val="000000"/>
                </a:solidFill>
              </a:rPr>
              <a:t>)~8</a:t>
            </a:r>
            <a:r>
              <a:rPr lang="ko-KR" altLang="en-US" sz="1200" b="0">
                <a:solidFill>
                  <a:srgbClr val="000000"/>
                </a:solidFill>
              </a:rPr>
              <a:t>월 </a:t>
            </a:r>
            <a:r>
              <a:rPr lang="en-US" altLang="ko-KR" sz="1200" b="0">
                <a:solidFill>
                  <a:srgbClr val="000000"/>
                </a:solidFill>
              </a:rPr>
              <a:t>1</a:t>
            </a:r>
            <a:r>
              <a:rPr lang="ko-KR" altLang="en-US" sz="1200" b="0">
                <a:solidFill>
                  <a:srgbClr val="000000"/>
                </a:solidFill>
              </a:rPr>
              <a:t>일</a:t>
            </a:r>
            <a:r>
              <a:rPr lang="en-US" altLang="ko-KR" sz="1200" b="0">
                <a:solidFill>
                  <a:srgbClr val="000000"/>
                </a:solidFill>
              </a:rPr>
              <a:t>(</a:t>
            </a:r>
            <a:r>
              <a:rPr lang="ko-KR" altLang="en-US" sz="1200" b="0">
                <a:solidFill>
                  <a:srgbClr val="000000"/>
                </a:solidFill>
              </a:rPr>
              <a:t>목</a:t>
            </a:r>
            <a:r>
              <a:rPr lang="en-US" altLang="ko-KR" sz="1200" b="0">
                <a:solidFill>
                  <a:srgbClr val="000000"/>
                </a:solidFill>
              </a:rPr>
              <a:t>) : </a:t>
            </a:r>
            <a:r>
              <a:rPr lang="ko-KR" altLang="en-US" sz="1200" b="0">
                <a:solidFill>
                  <a:srgbClr val="000000"/>
                </a:solidFill>
              </a:rPr>
              <a:t>하둡 에코시스템 </a:t>
            </a:r>
            <a:r>
              <a:rPr lang="en-US" altLang="ko-KR" sz="1200" b="0">
                <a:solidFill>
                  <a:srgbClr val="000000"/>
                </a:solidFill>
              </a:rPr>
              <a:t>S/W </a:t>
            </a:r>
            <a:r>
              <a:rPr lang="ko-KR" altLang="en-US" sz="1200" b="0">
                <a:solidFill>
                  <a:srgbClr val="000000"/>
                </a:solidFill>
              </a:rPr>
              <a:t>검증</a:t>
            </a:r>
          </a:p>
          <a:p>
            <a:pPr lvl="2" eaLnBrk="1" latinLnBrk="0" hangingPunct="1">
              <a:spcBef>
                <a:spcPct val="0"/>
              </a:spcBef>
              <a:buFont typeface="맑은 고딕" pitchFamily="50" charset="-127"/>
              <a:buChar char="­"/>
            </a:pPr>
            <a:r>
              <a:rPr lang="en-US" altLang="ko-KR" sz="1200" b="0">
                <a:solidFill>
                  <a:srgbClr val="000000"/>
                </a:solidFill>
                <a:latin typeface="나눔고딕" pitchFamily="50" charset="-127"/>
              </a:rPr>
              <a:t>‘</a:t>
            </a:r>
            <a:r>
              <a:rPr lang="en-US" altLang="ko-KR" sz="1200" b="0">
                <a:solidFill>
                  <a:srgbClr val="000000"/>
                </a:solidFill>
              </a:rPr>
              <a:t>13</a:t>
            </a:r>
            <a:r>
              <a:rPr lang="ko-KR" altLang="en-US" sz="1200" b="0">
                <a:solidFill>
                  <a:srgbClr val="000000"/>
                </a:solidFill>
              </a:rPr>
              <a:t>년 </a:t>
            </a:r>
            <a:r>
              <a:rPr lang="en-US" altLang="ko-KR" sz="1200" b="0">
                <a:solidFill>
                  <a:srgbClr val="000000"/>
                </a:solidFill>
              </a:rPr>
              <a:t>7</a:t>
            </a:r>
            <a:r>
              <a:rPr lang="ko-KR" altLang="en-US" sz="1200" b="0">
                <a:solidFill>
                  <a:srgbClr val="000000"/>
                </a:solidFill>
              </a:rPr>
              <a:t>월 </a:t>
            </a:r>
            <a:r>
              <a:rPr lang="en-US" altLang="ko-KR" sz="1200" b="0">
                <a:solidFill>
                  <a:srgbClr val="000000"/>
                </a:solidFill>
              </a:rPr>
              <a:t>30</a:t>
            </a:r>
            <a:r>
              <a:rPr lang="ko-KR" altLang="en-US" sz="1200" b="0">
                <a:solidFill>
                  <a:srgbClr val="000000"/>
                </a:solidFill>
              </a:rPr>
              <a:t>일</a:t>
            </a:r>
            <a:r>
              <a:rPr lang="en-US" altLang="ko-KR" sz="1200" b="0">
                <a:solidFill>
                  <a:srgbClr val="000000"/>
                </a:solidFill>
              </a:rPr>
              <a:t>(</a:t>
            </a:r>
            <a:r>
              <a:rPr lang="ko-KR" altLang="en-US" sz="1200" b="0">
                <a:solidFill>
                  <a:srgbClr val="000000"/>
                </a:solidFill>
              </a:rPr>
              <a:t>화</a:t>
            </a:r>
            <a:r>
              <a:rPr lang="en-US" altLang="ko-KR" sz="1200" b="0">
                <a:solidFill>
                  <a:srgbClr val="000000"/>
                </a:solidFill>
              </a:rPr>
              <a:t>)~8</a:t>
            </a:r>
            <a:r>
              <a:rPr lang="ko-KR" altLang="en-US" sz="1200" b="0">
                <a:solidFill>
                  <a:srgbClr val="000000"/>
                </a:solidFill>
              </a:rPr>
              <a:t>월 </a:t>
            </a:r>
            <a:r>
              <a:rPr lang="en-US" altLang="ko-KR" sz="1200" b="0">
                <a:solidFill>
                  <a:srgbClr val="000000"/>
                </a:solidFill>
              </a:rPr>
              <a:t>1</a:t>
            </a:r>
            <a:r>
              <a:rPr lang="ko-KR" altLang="en-US" sz="1200" b="0">
                <a:solidFill>
                  <a:srgbClr val="000000"/>
                </a:solidFill>
              </a:rPr>
              <a:t>일</a:t>
            </a:r>
            <a:r>
              <a:rPr lang="en-US" altLang="ko-KR" sz="1200" b="0">
                <a:solidFill>
                  <a:srgbClr val="000000"/>
                </a:solidFill>
              </a:rPr>
              <a:t>(</a:t>
            </a:r>
            <a:r>
              <a:rPr lang="ko-KR" altLang="en-US" sz="1200" b="0">
                <a:solidFill>
                  <a:srgbClr val="000000"/>
                </a:solidFill>
              </a:rPr>
              <a:t>목</a:t>
            </a:r>
            <a:r>
              <a:rPr lang="en-US" altLang="ko-KR" sz="1200" b="0">
                <a:solidFill>
                  <a:srgbClr val="000000"/>
                </a:solidFill>
              </a:rPr>
              <a:t>) : </a:t>
            </a:r>
            <a:r>
              <a:rPr lang="ko-KR" altLang="en-US" sz="1200" b="0">
                <a:solidFill>
                  <a:srgbClr val="000000"/>
                </a:solidFill>
              </a:rPr>
              <a:t>통계청 데이터 전처리 및 로딩</a:t>
            </a:r>
          </a:p>
          <a:p>
            <a:pPr lvl="2" eaLnBrk="1" latinLnBrk="0" hangingPunct="1">
              <a:spcBef>
                <a:spcPct val="0"/>
              </a:spcBef>
              <a:buFont typeface="맑은 고딕" pitchFamily="50" charset="-127"/>
              <a:buChar char="­"/>
            </a:pPr>
            <a:r>
              <a:rPr lang="en-US" altLang="ko-KR" sz="1200" b="0">
                <a:solidFill>
                  <a:srgbClr val="000000"/>
                </a:solidFill>
                <a:latin typeface="나눔고딕" pitchFamily="50" charset="-127"/>
              </a:rPr>
              <a:t>‘</a:t>
            </a:r>
            <a:r>
              <a:rPr lang="en-US" altLang="ko-KR" sz="1200" b="0">
                <a:solidFill>
                  <a:srgbClr val="000000"/>
                </a:solidFill>
              </a:rPr>
              <a:t>13</a:t>
            </a:r>
            <a:r>
              <a:rPr lang="ko-KR" altLang="en-US" sz="1200" b="0">
                <a:solidFill>
                  <a:srgbClr val="000000"/>
                </a:solidFill>
              </a:rPr>
              <a:t>년 </a:t>
            </a:r>
            <a:r>
              <a:rPr lang="en-US" altLang="ko-KR" sz="1200" b="0">
                <a:solidFill>
                  <a:srgbClr val="000000"/>
                </a:solidFill>
              </a:rPr>
              <a:t>8</a:t>
            </a:r>
            <a:r>
              <a:rPr lang="ko-KR" altLang="en-US" sz="1200" b="0">
                <a:solidFill>
                  <a:srgbClr val="000000"/>
                </a:solidFill>
              </a:rPr>
              <a:t>월 </a:t>
            </a:r>
            <a:r>
              <a:rPr lang="en-US" altLang="ko-KR" sz="1200" b="0">
                <a:solidFill>
                  <a:srgbClr val="000000"/>
                </a:solidFill>
              </a:rPr>
              <a:t>1</a:t>
            </a:r>
            <a:r>
              <a:rPr lang="ko-KR" altLang="en-US" sz="1200" b="0">
                <a:solidFill>
                  <a:srgbClr val="000000"/>
                </a:solidFill>
              </a:rPr>
              <a:t>일</a:t>
            </a:r>
            <a:r>
              <a:rPr lang="en-US" altLang="ko-KR" sz="1200" b="0">
                <a:solidFill>
                  <a:srgbClr val="000000"/>
                </a:solidFill>
              </a:rPr>
              <a:t>(</a:t>
            </a:r>
            <a:r>
              <a:rPr lang="ko-KR" altLang="en-US" sz="1200" b="0">
                <a:solidFill>
                  <a:srgbClr val="000000"/>
                </a:solidFill>
              </a:rPr>
              <a:t>목</a:t>
            </a:r>
            <a:r>
              <a:rPr lang="en-US" altLang="ko-KR" sz="1200" b="0">
                <a:solidFill>
                  <a:srgbClr val="000000"/>
                </a:solidFill>
              </a:rPr>
              <a:t>)~8</a:t>
            </a:r>
            <a:r>
              <a:rPr lang="ko-KR" altLang="en-US" sz="1200" b="0">
                <a:solidFill>
                  <a:srgbClr val="000000"/>
                </a:solidFill>
              </a:rPr>
              <a:t>월 </a:t>
            </a:r>
            <a:r>
              <a:rPr lang="en-US" altLang="ko-KR" sz="1200" b="0">
                <a:solidFill>
                  <a:srgbClr val="000000"/>
                </a:solidFill>
              </a:rPr>
              <a:t>5</a:t>
            </a:r>
            <a:r>
              <a:rPr lang="ko-KR" altLang="en-US" sz="1200" b="0">
                <a:solidFill>
                  <a:srgbClr val="000000"/>
                </a:solidFill>
              </a:rPr>
              <a:t>일</a:t>
            </a:r>
            <a:r>
              <a:rPr lang="en-US" altLang="ko-KR" sz="1200" b="0">
                <a:solidFill>
                  <a:srgbClr val="000000"/>
                </a:solidFill>
              </a:rPr>
              <a:t>(</a:t>
            </a:r>
            <a:r>
              <a:rPr lang="ko-KR" altLang="en-US" sz="1200" b="0">
                <a:solidFill>
                  <a:srgbClr val="000000"/>
                </a:solidFill>
              </a:rPr>
              <a:t>월</a:t>
            </a:r>
            <a:r>
              <a:rPr lang="en-US" altLang="ko-KR" sz="1200" b="0">
                <a:solidFill>
                  <a:srgbClr val="000000"/>
                </a:solidFill>
              </a:rPr>
              <a:t>) : </a:t>
            </a:r>
            <a:r>
              <a:rPr lang="ko-KR" altLang="en-US" sz="1200" b="0">
                <a:solidFill>
                  <a:srgbClr val="000000"/>
                </a:solidFill>
              </a:rPr>
              <a:t>심평원 데이터 전처리 및 로딩</a:t>
            </a:r>
          </a:p>
          <a:p>
            <a:pPr lvl="2" eaLnBrk="1" latinLnBrk="0" hangingPunct="1">
              <a:spcBef>
                <a:spcPct val="0"/>
              </a:spcBef>
              <a:buFont typeface="맑은 고딕" pitchFamily="50" charset="-127"/>
              <a:buChar char="­"/>
            </a:pPr>
            <a:r>
              <a:rPr lang="en-US" altLang="ko-KR" sz="1200" b="0">
                <a:solidFill>
                  <a:srgbClr val="000000"/>
                </a:solidFill>
                <a:latin typeface="나눔고딕" pitchFamily="50" charset="-127"/>
              </a:rPr>
              <a:t>‘</a:t>
            </a:r>
            <a:r>
              <a:rPr lang="en-US" altLang="ko-KR" sz="1200" b="0">
                <a:solidFill>
                  <a:srgbClr val="000000"/>
                </a:solidFill>
              </a:rPr>
              <a:t>13</a:t>
            </a:r>
            <a:r>
              <a:rPr lang="ko-KR" altLang="en-US" sz="1200" b="0">
                <a:solidFill>
                  <a:srgbClr val="000000"/>
                </a:solidFill>
              </a:rPr>
              <a:t>년 </a:t>
            </a:r>
            <a:r>
              <a:rPr lang="en-US" altLang="ko-KR" sz="1200" b="0">
                <a:solidFill>
                  <a:srgbClr val="000000"/>
                </a:solidFill>
              </a:rPr>
              <a:t>8</a:t>
            </a:r>
            <a:r>
              <a:rPr lang="ko-KR" altLang="en-US" sz="1200" b="0">
                <a:solidFill>
                  <a:srgbClr val="000000"/>
                </a:solidFill>
              </a:rPr>
              <a:t>월 </a:t>
            </a:r>
            <a:r>
              <a:rPr lang="en-US" altLang="ko-KR" sz="1200" b="0">
                <a:solidFill>
                  <a:srgbClr val="000000"/>
                </a:solidFill>
              </a:rPr>
              <a:t>5</a:t>
            </a:r>
            <a:r>
              <a:rPr lang="ko-KR" altLang="en-US" sz="1200" b="0">
                <a:solidFill>
                  <a:srgbClr val="000000"/>
                </a:solidFill>
              </a:rPr>
              <a:t>일</a:t>
            </a:r>
            <a:r>
              <a:rPr lang="en-US" altLang="ko-KR" sz="1200" b="0">
                <a:solidFill>
                  <a:srgbClr val="000000"/>
                </a:solidFill>
              </a:rPr>
              <a:t>(</a:t>
            </a:r>
            <a:r>
              <a:rPr lang="ko-KR" altLang="en-US" sz="1200" b="0">
                <a:solidFill>
                  <a:srgbClr val="000000"/>
                </a:solidFill>
              </a:rPr>
              <a:t>월</a:t>
            </a:r>
            <a:r>
              <a:rPr lang="en-US" altLang="ko-KR" sz="1200" b="0">
                <a:solidFill>
                  <a:srgbClr val="000000"/>
                </a:solidFill>
              </a:rPr>
              <a:t>)~8</a:t>
            </a:r>
            <a:r>
              <a:rPr lang="ko-KR" altLang="en-US" sz="1200" b="0">
                <a:solidFill>
                  <a:srgbClr val="000000"/>
                </a:solidFill>
              </a:rPr>
              <a:t>월 </a:t>
            </a:r>
            <a:r>
              <a:rPr lang="en-US" altLang="ko-KR" sz="1200" b="0">
                <a:solidFill>
                  <a:srgbClr val="000000"/>
                </a:solidFill>
              </a:rPr>
              <a:t>9</a:t>
            </a:r>
            <a:r>
              <a:rPr lang="ko-KR" altLang="en-US" sz="1200" b="0">
                <a:solidFill>
                  <a:srgbClr val="000000"/>
                </a:solidFill>
              </a:rPr>
              <a:t>일</a:t>
            </a:r>
            <a:r>
              <a:rPr lang="en-US" altLang="ko-KR" sz="1200" b="0">
                <a:solidFill>
                  <a:srgbClr val="000000"/>
                </a:solidFill>
              </a:rPr>
              <a:t>(</a:t>
            </a:r>
            <a:r>
              <a:rPr lang="ko-KR" altLang="en-US" sz="1200" b="0">
                <a:solidFill>
                  <a:srgbClr val="000000"/>
                </a:solidFill>
              </a:rPr>
              <a:t>금</a:t>
            </a:r>
            <a:r>
              <a:rPr lang="en-US" altLang="ko-KR" sz="1200" b="0">
                <a:solidFill>
                  <a:srgbClr val="000000"/>
                </a:solidFill>
              </a:rPr>
              <a:t>) : </a:t>
            </a:r>
            <a:r>
              <a:rPr lang="ko-KR" altLang="en-US" sz="1200" b="0">
                <a:solidFill>
                  <a:srgbClr val="000000"/>
                </a:solidFill>
              </a:rPr>
              <a:t>년령금기 추이분석</a:t>
            </a:r>
          </a:p>
          <a:p>
            <a:pPr lvl="2" eaLnBrk="1" latinLnBrk="0" hangingPunct="1">
              <a:spcBef>
                <a:spcPct val="0"/>
              </a:spcBef>
              <a:buFont typeface="맑은 고딕" pitchFamily="50" charset="-127"/>
              <a:buChar char="­"/>
            </a:pPr>
            <a:r>
              <a:rPr lang="en-US" altLang="ko-KR" sz="1200" b="0">
                <a:solidFill>
                  <a:srgbClr val="000000"/>
                </a:solidFill>
                <a:latin typeface="나눔고딕" pitchFamily="50" charset="-127"/>
              </a:rPr>
              <a:t>‘</a:t>
            </a:r>
            <a:r>
              <a:rPr lang="en-US" altLang="ko-KR" sz="1200" b="0">
                <a:solidFill>
                  <a:srgbClr val="000000"/>
                </a:solidFill>
              </a:rPr>
              <a:t>13</a:t>
            </a:r>
            <a:r>
              <a:rPr lang="ko-KR" altLang="en-US" sz="1200" b="0">
                <a:solidFill>
                  <a:srgbClr val="000000"/>
                </a:solidFill>
              </a:rPr>
              <a:t>년 </a:t>
            </a:r>
            <a:r>
              <a:rPr lang="en-US" altLang="ko-KR" sz="1200" b="0">
                <a:solidFill>
                  <a:srgbClr val="000000"/>
                </a:solidFill>
              </a:rPr>
              <a:t>8</a:t>
            </a:r>
            <a:r>
              <a:rPr lang="ko-KR" altLang="en-US" sz="1200" b="0">
                <a:solidFill>
                  <a:srgbClr val="000000"/>
                </a:solidFill>
              </a:rPr>
              <a:t>월 </a:t>
            </a:r>
            <a:r>
              <a:rPr lang="en-US" altLang="ko-KR" sz="1200" b="0">
                <a:solidFill>
                  <a:srgbClr val="000000"/>
                </a:solidFill>
              </a:rPr>
              <a:t>12</a:t>
            </a:r>
            <a:r>
              <a:rPr lang="ko-KR" altLang="en-US" sz="1200" b="0">
                <a:solidFill>
                  <a:srgbClr val="000000"/>
                </a:solidFill>
              </a:rPr>
              <a:t>일</a:t>
            </a:r>
            <a:r>
              <a:rPr lang="en-US" altLang="ko-KR" sz="1200" b="0">
                <a:solidFill>
                  <a:srgbClr val="000000"/>
                </a:solidFill>
              </a:rPr>
              <a:t>(</a:t>
            </a:r>
            <a:r>
              <a:rPr lang="ko-KR" altLang="en-US" sz="1200" b="0">
                <a:solidFill>
                  <a:srgbClr val="000000"/>
                </a:solidFill>
              </a:rPr>
              <a:t>월</a:t>
            </a:r>
            <a:r>
              <a:rPr lang="en-US" altLang="ko-KR" sz="1200" b="0">
                <a:solidFill>
                  <a:srgbClr val="000000"/>
                </a:solidFill>
              </a:rPr>
              <a:t>)~8</a:t>
            </a:r>
            <a:r>
              <a:rPr lang="ko-KR" altLang="en-US" sz="1200" b="0">
                <a:solidFill>
                  <a:srgbClr val="000000"/>
                </a:solidFill>
              </a:rPr>
              <a:t>월 </a:t>
            </a:r>
            <a:r>
              <a:rPr lang="en-US" altLang="ko-KR" sz="1200" b="0">
                <a:solidFill>
                  <a:srgbClr val="000000"/>
                </a:solidFill>
              </a:rPr>
              <a:t>16</a:t>
            </a:r>
            <a:r>
              <a:rPr lang="ko-KR" altLang="en-US" sz="1200" b="0">
                <a:solidFill>
                  <a:srgbClr val="000000"/>
                </a:solidFill>
              </a:rPr>
              <a:t>일</a:t>
            </a:r>
            <a:r>
              <a:rPr lang="en-US" altLang="ko-KR" sz="1200" b="0">
                <a:solidFill>
                  <a:srgbClr val="000000"/>
                </a:solidFill>
              </a:rPr>
              <a:t>(</a:t>
            </a:r>
            <a:r>
              <a:rPr lang="ko-KR" altLang="en-US" sz="1200" b="0">
                <a:solidFill>
                  <a:srgbClr val="000000"/>
                </a:solidFill>
              </a:rPr>
              <a:t>금</a:t>
            </a:r>
            <a:r>
              <a:rPr lang="en-US" altLang="ko-KR" sz="1200" b="0">
                <a:solidFill>
                  <a:srgbClr val="000000"/>
                </a:solidFill>
              </a:rPr>
              <a:t>) : </a:t>
            </a:r>
            <a:r>
              <a:rPr lang="ko-KR" altLang="en-US" sz="1200" b="0">
                <a:solidFill>
                  <a:srgbClr val="000000"/>
                </a:solidFill>
              </a:rPr>
              <a:t>코호트 연구</a:t>
            </a:r>
          </a:p>
          <a:p>
            <a:pPr lvl="2" eaLnBrk="1" latinLnBrk="0" hangingPunct="1">
              <a:spcBef>
                <a:spcPct val="0"/>
              </a:spcBef>
              <a:buFont typeface="맑은 고딕" pitchFamily="50" charset="-127"/>
              <a:buChar char="­"/>
            </a:pPr>
            <a:r>
              <a:rPr lang="en-US" altLang="ko-KR" sz="1200" b="0">
                <a:solidFill>
                  <a:srgbClr val="000000"/>
                </a:solidFill>
                <a:latin typeface="나눔고딕" pitchFamily="50" charset="-127"/>
              </a:rPr>
              <a:t>‘</a:t>
            </a:r>
            <a:r>
              <a:rPr lang="en-US" altLang="ko-KR" sz="1200" b="0">
                <a:solidFill>
                  <a:srgbClr val="000000"/>
                </a:solidFill>
              </a:rPr>
              <a:t>13</a:t>
            </a:r>
            <a:r>
              <a:rPr lang="ko-KR" altLang="en-US" sz="1200" b="0">
                <a:solidFill>
                  <a:srgbClr val="000000"/>
                </a:solidFill>
              </a:rPr>
              <a:t>년 </a:t>
            </a:r>
            <a:r>
              <a:rPr lang="en-US" altLang="ko-KR" sz="1200" b="0">
                <a:solidFill>
                  <a:srgbClr val="000000"/>
                </a:solidFill>
              </a:rPr>
              <a:t>8</a:t>
            </a:r>
            <a:r>
              <a:rPr lang="ko-KR" altLang="en-US" sz="1200" b="0">
                <a:solidFill>
                  <a:srgbClr val="000000"/>
                </a:solidFill>
              </a:rPr>
              <a:t>월 </a:t>
            </a:r>
            <a:r>
              <a:rPr lang="en-US" altLang="ko-KR" sz="1200" b="0">
                <a:solidFill>
                  <a:srgbClr val="000000"/>
                </a:solidFill>
              </a:rPr>
              <a:t>19</a:t>
            </a:r>
            <a:r>
              <a:rPr lang="ko-KR" altLang="en-US" sz="1200" b="0">
                <a:solidFill>
                  <a:srgbClr val="000000"/>
                </a:solidFill>
              </a:rPr>
              <a:t>일</a:t>
            </a:r>
            <a:r>
              <a:rPr lang="en-US" altLang="ko-KR" sz="1200" b="0">
                <a:solidFill>
                  <a:srgbClr val="000000"/>
                </a:solidFill>
              </a:rPr>
              <a:t>(</a:t>
            </a:r>
            <a:r>
              <a:rPr lang="ko-KR" altLang="en-US" sz="1200" b="0">
                <a:solidFill>
                  <a:srgbClr val="000000"/>
                </a:solidFill>
              </a:rPr>
              <a:t>월</a:t>
            </a:r>
            <a:r>
              <a:rPr lang="en-US" altLang="ko-KR" sz="1200" b="0">
                <a:solidFill>
                  <a:srgbClr val="000000"/>
                </a:solidFill>
              </a:rPr>
              <a:t>)~ : </a:t>
            </a:r>
            <a:r>
              <a:rPr lang="ko-KR" altLang="en-US" sz="1200" b="0">
                <a:solidFill>
                  <a:srgbClr val="000000"/>
                </a:solidFill>
              </a:rPr>
              <a:t>결과보고서 작성</a:t>
            </a:r>
          </a:p>
        </p:txBody>
      </p:sp>
    </p:spTree>
    <p:extLst>
      <p:ext uri="{BB962C8B-B14F-4D97-AF65-F5344CB8AC3E}">
        <p14:creationId xmlns:p14="http://schemas.microsoft.com/office/powerpoint/2010/main" val="324537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2"/>
          <p:cNvSpPr>
            <a:spLocks noGrp="1"/>
          </p:cNvSpPr>
          <p:nvPr>
            <p:ph type="title" idx="4294967295"/>
          </p:nvPr>
        </p:nvSpPr>
        <p:spPr>
          <a:xfrm>
            <a:off x="415925" y="188913"/>
            <a:ext cx="5870575" cy="4318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/>
          <a:p>
            <a:pPr algn="l" eaLnBrk="1" hangingPunct="1"/>
            <a:r>
              <a:rPr lang="en-US" altLang="ko-KR" sz="3000" b="1" smtClean="0">
                <a:solidFill>
                  <a:schemeClr val="bg1"/>
                </a:solidFill>
              </a:rPr>
              <a:t>1. </a:t>
            </a:r>
            <a:r>
              <a:rPr lang="ko-KR" altLang="en-US" sz="3000" b="1" smtClean="0">
                <a:solidFill>
                  <a:schemeClr val="bg1"/>
                </a:solidFill>
              </a:rPr>
              <a:t>빅데이터 활용 사례</a:t>
            </a:r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ko-KR" altLang="en-US" sz="1800" b="0">
              <a:solidFill>
                <a:srgbClr val="000000"/>
              </a:solidFill>
            </a:endParaRPr>
          </a:p>
        </p:txBody>
      </p:sp>
      <p:pic>
        <p:nvPicPr>
          <p:cNvPr id="52228" name="_x141015616" descr="EMB000016b429a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736725"/>
            <a:ext cx="1774825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0" y="444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ko-KR" altLang="en-US" sz="1800" b="0">
              <a:solidFill>
                <a:srgbClr val="000000"/>
              </a:solidFill>
            </a:endParaRPr>
          </a:p>
        </p:txBody>
      </p:sp>
      <p:pic>
        <p:nvPicPr>
          <p:cNvPr id="52230" name="_x196124816" descr="EMB000016b429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3509963"/>
            <a:ext cx="55086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Rectangle 6"/>
          <p:cNvSpPr>
            <a:spLocks noChangeArrowheads="1"/>
          </p:cNvSpPr>
          <p:nvPr/>
        </p:nvSpPr>
        <p:spPr bwMode="auto">
          <a:xfrm>
            <a:off x="0" y="444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ko-KR" altLang="en-US" sz="1800" b="0">
              <a:solidFill>
                <a:srgbClr val="000000"/>
              </a:solidFill>
            </a:endParaRPr>
          </a:p>
        </p:txBody>
      </p:sp>
      <p:pic>
        <p:nvPicPr>
          <p:cNvPr id="52232" name="_x196128992" descr="EMB000016b429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88" y="1736725"/>
            <a:ext cx="4968875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3" name="Text Box 5"/>
          <p:cNvSpPr txBox="1">
            <a:spLocks noChangeArrowheads="1"/>
          </p:cNvSpPr>
          <p:nvPr/>
        </p:nvSpPr>
        <p:spPr bwMode="auto">
          <a:xfrm>
            <a:off x="415925" y="1196975"/>
            <a:ext cx="9074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buFont typeface="맑은 고딕" pitchFamily="50" charset="-127"/>
              <a:buNone/>
            </a:pPr>
            <a:r>
              <a:rPr lang="en-US" altLang="ko-KR" sz="1800">
                <a:solidFill>
                  <a:srgbClr val="000000"/>
                </a:solidFill>
              </a:rPr>
              <a:t>3) 한국 의약품 안전원 - 빅데이터 </a:t>
            </a:r>
            <a:r>
              <a:rPr lang="ko-KR" altLang="en-US" sz="1800">
                <a:solidFill>
                  <a:srgbClr val="000000"/>
                </a:solidFill>
              </a:rPr>
              <a:t>분석 인프라 구성</a:t>
            </a:r>
          </a:p>
        </p:txBody>
      </p:sp>
    </p:spTree>
    <p:extLst>
      <p:ext uri="{BB962C8B-B14F-4D97-AF65-F5344CB8AC3E}">
        <p14:creationId xmlns:p14="http://schemas.microsoft.com/office/powerpoint/2010/main" val="28797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2"/>
          <p:cNvSpPr>
            <a:spLocks noGrp="1"/>
          </p:cNvSpPr>
          <p:nvPr>
            <p:ph type="title" idx="4294967295"/>
          </p:nvPr>
        </p:nvSpPr>
        <p:spPr>
          <a:xfrm>
            <a:off x="415925" y="188913"/>
            <a:ext cx="5870575" cy="4318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/>
          <a:p>
            <a:pPr algn="l" eaLnBrk="1" hangingPunct="1"/>
            <a:r>
              <a:rPr lang="en-US" altLang="ko-KR" sz="3000" b="1" smtClean="0">
                <a:solidFill>
                  <a:schemeClr val="bg1"/>
                </a:solidFill>
              </a:rPr>
              <a:t>1. </a:t>
            </a:r>
            <a:r>
              <a:rPr lang="ko-KR" altLang="en-US" sz="3000" b="1" smtClean="0">
                <a:solidFill>
                  <a:schemeClr val="bg1"/>
                </a:solidFill>
              </a:rPr>
              <a:t>빅데이터 활용 사례</a:t>
            </a:r>
            <a:r>
              <a:rPr lang="ko-KR" altLang="ko-KR" sz="3000" b="1" smtClean="0">
                <a:solidFill>
                  <a:schemeClr val="bg1"/>
                </a:solidFill>
              </a:rPr>
              <a:t/>
            </a:r>
            <a:br>
              <a:rPr lang="ko-KR" altLang="ko-KR" sz="3000" b="1" smtClean="0">
                <a:solidFill>
                  <a:schemeClr val="bg1"/>
                </a:solidFill>
              </a:rPr>
            </a:br>
            <a:endParaRPr lang="ko-KR" altLang="en-US" sz="3000" b="1" smtClean="0">
              <a:solidFill>
                <a:schemeClr val="bg1"/>
              </a:solidFill>
            </a:endParaRPr>
          </a:p>
        </p:txBody>
      </p:sp>
      <p:graphicFrame>
        <p:nvGraphicFramePr>
          <p:cNvPr id="171119" name="Group 111"/>
          <p:cNvGraphicFramePr>
            <a:graphicFrameLocks noGrp="1"/>
          </p:cNvGraphicFramePr>
          <p:nvPr/>
        </p:nvGraphicFramePr>
        <p:xfrm>
          <a:off x="812800" y="2074863"/>
          <a:ext cx="4140200" cy="2084387"/>
        </p:xfrm>
        <a:graphic>
          <a:graphicData uri="http://schemas.openxmlformats.org/drawingml/2006/table">
            <a:tbl>
              <a:tblPr/>
              <a:tblGrid>
                <a:gridCol w="1008063"/>
                <a:gridCol w="3132137"/>
              </a:tblGrid>
              <a:tr h="2765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구분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설명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59401">
                <a:tc>
                  <a:txBody>
                    <a:bodyPr/>
                    <a:lstStyle/>
                    <a:p>
                      <a:pPr marL="127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명세서 일반내역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심평원 명세서 일반내역 마스터 데이터</a:t>
                      </a: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40">
                <a:tc>
                  <a:txBody>
                    <a:bodyPr/>
                    <a:lstStyle/>
                    <a:p>
                      <a:pPr marL="127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진료내역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심평원 명세서의 진료내역 데이터</a:t>
                      </a: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40">
                <a:tc>
                  <a:txBody>
                    <a:bodyPr/>
                    <a:lstStyle/>
                    <a:p>
                      <a:pPr marL="127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상병내역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심평원 명세서의 상병내역 데이터</a:t>
                      </a: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401">
                <a:tc>
                  <a:txBody>
                    <a:bodyPr/>
                    <a:lstStyle/>
                    <a:p>
                      <a:pPr marL="127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처방전 상세내역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심평원 명세서의 처방전 상세내역 데이터</a:t>
                      </a: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71" name="Rectangle 2"/>
          <p:cNvSpPr>
            <a:spLocks noChangeArrowheads="1"/>
          </p:cNvSpPr>
          <p:nvPr/>
        </p:nvSpPr>
        <p:spPr bwMode="auto">
          <a:xfrm>
            <a:off x="1928813" y="1736725"/>
            <a:ext cx="168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>
                <a:solidFill>
                  <a:srgbClr val="000000"/>
                </a:solidFill>
              </a:rPr>
              <a:t>[</a:t>
            </a:r>
            <a:r>
              <a:rPr kumimoji="0" lang="ko-KR" altLang="en-US" sz="1600">
                <a:solidFill>
                  <a:srgbClr val="000000"/>
                </a:solidFill>
              </a:rPr>
              <a:t>심평원 데이터</a:t>
            </a:r>
            <a:r>
              <a:rPr kumimoji="0" lang="en-US" altLang="ko-KR" sz="1600">
                <a:solidFill>
                  <a:srgbClr val="000000"/>
                </a:solidFill>
              </a:rPr>
              <a:t>]</a:t>
            </a:r>
            <a:endParaRPr kumimoji="0" lang="ko-KR" altLang="en-US" sz="1600">
              <a:solidFill>
                <a:srgbClr val="000000"/>
              </a:solidFill>
            </a:endParaRPr>
          </a:p>
        </p:txBody>
      </p:sp>
      <p:sp>
        <p:nvSpPr>
          <p:cNvPr id="53272" name="Text Box 5"/>
          <p:cNvSpPr txBox="1">
            <a:spLocks noChangeArrowheads="1"/>
          </p:cNvSpPr>
          <p:nvPr/>
        </p:nvSpPr>
        <p:spPr bwMode="auto">
          <a:xfrm>
            <a:off x="415925" y="1196975"/>
            <a:ext cx="9074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buFont typeface="맑은 고딕" pitchFamily="50" charset="-127"/>
              <a:buNone/>
            </a:pPr>
            <a:r>
              <a:rPr lang="en-US" altLang="ko-KR" sz="1800">
                <a:solidFill>
                  <a:srgbClr val="000000"/>
                </a:solidFill>
              </a:rPr>
              <a:t>3) 한국 의약품 안전원 </a:t>
            </a:r>
            <a:r>
              <a:rPr lang="en-US" altLang="ko-KR" sz="1800">
                <a:solidFill>
                  <a:srgbClr val="000000"/>
                </a:solidFill>
                <a:latin typeface="나눔고딕" pitchFamily="50" charset="-127"/>
              </a:rPr>
              <a:t>–</a:t>
            </a:r>
            <a:r>
              <a:rPr lang="en-US" altLang="ko-KR" sz="1800">
                <a:solidFill>
                  <a:srgbClr val="000000"/>
                </a:solidFill>
              </a:rPr>
              <a:t> </a:t>
            </a:r>
            <a:r>
              <a:rPr lang="ko-KR" altLang="en-US" sz="1800">
                <a:solidFill>
                  <a:srgbClr val="000000"/>
                </a:solidFill>
              </a:rPr>
              <a:t>공공기관 데이터 연계</a:t>
            </a:r>
          </a:p>
        </p:txBody>
      </p:sp>
      <p:sp>
        <p:nvSpPr>
          <p:cNvPr id="53273" name="Rectangle 25"/>
          <p:cNvSpPr>
            <a:spLocks noChangeArrowheads="1"/>
          </p:cNvSpPr>
          <p:nvPr/>
        </p:nvSpPr>
        <p:spPr bwMode="auto">
          <a:xfrm>
            <a:off x="6681788" y="1733550"/>
            <a:ext cx="16208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>
                <a:solidFill>
                  <a:srgbClr val="000000"/>
                </a:solidFill>
              </a:rPr>
              <a:t>[</a:t>
            </a:r>
            <a:r>
              <a:rPr kumimoji="0" lang="ko-KR" altLang="en-US" sz="1600">
                <a:solidFill>
                  <a:srgbClr val="000000"/>
                </a:solidFill>
              </a:rPr>
              <a:t>통계청 데이터</a:t>
            </a:r>
            <a:r>
              <a:rPr kumimoji="0" lang="en-US" altLang="ko-KR" sz="1600">
                <a:solidFill>
                  <a:srgbClr val="000000"/>
                </a:solidFill>
              </a:rPr>
              <a:t>]</a:t>
            </a:r>
            <a:endParaRPr kumimoji="0" lang="ko-KR" altLang="en-US" sz="1600">
              <a:solidFill>
                <a:srgbClr val="000000"/>
              </a:solidFill>
            </a:endParaRPr>
          </a:p>
        </p:txBody>
      </p:sp>
      <p:graphicFrame>
        <p:nvGraphicFramePr>
          <p:cNvPr id="171034" name="Group 26"/>
          <p:cNvGraphicFramePr>
            <a:graphicFrameLocks noGrp="1"/>
          </p:cNvGraphicFramePr>
          <p:nvPr/>
        </p:nvGraphicFramePr>
        <p:xfrm>
          <a:off x="5219700" y="2100263"/>
          <a:ext cx="4270375" cy="4524480"/>
        </p:xfrm>
        <a:graphic>
          <a:graphicData uri="http://schemas.openxmlformats.org/drawingml/2006/table">
            <a:tbl>
              <a:tblPr/>
              <a:tblGrid>
                <a:gridCol w="473075"/>
                <a:gridCol w="520700"/>
                <a:gridCol w="468313"/>
                <a:gridCol w="2808287"/>
              </a:tblGrid>
              <a:tr h="2188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항목명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코드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코드명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18875">
                <a:tc row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신고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년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○○○○년 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월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○○월 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일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○○일 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626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주소지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시도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,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구시군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)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행정구역시트참고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국외는 앞자리가 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8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로 시작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(8+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해외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,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국가코드 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4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자리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)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75">
                <a:tc rowSpan="2"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성별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남자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여자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75">
                <a:tc row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사망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년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○○○○년 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월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○○월 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일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○○일 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시간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○○시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75">
                <a:tc rowSpan="8"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사망장소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주택내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의료기관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3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시설기관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양로원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고아원 등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)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4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산업장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5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D.O.A(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병원이송 중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)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6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공로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도로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차도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)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7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기타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9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미상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76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2"/>
          <p:cNvSpPr>
            <a:spLocks noGrp="1"/>
          </p:cNvSpPr>
          <p:nvPr>
            <p:ph type="title" idx="4294967295"/>
          </p:nvPr>
        </p:nvSpPr>
        <p:spPr>
          <a:xfrm>
            <a:off x="415925" y="188913"/>
            <a:ext cx="5870575" cy="4318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/>
          <a:p>
            <a:pPr algn="l" eaLnBrk="1" hangingPunct="1"/>
            <a:r>
              <a:rPr lang="en-US" altLang="ko-KR" sz="3000" b="1" smtClean="0">
                <a:solidFill>
                  <a:schemeClr val="bg1"/>
                </a:solidFill>
              </a:rPr>
              <a:t>1. </a:t>
            </a:r>
            <a:r>
              <a:rPr lang="ko-KR" altLang="en-US" sz="3000" b="1" smtClean="0">
                <a:solidFill>
                  <a:schemeClr val="bg1"/>
                </a:solidFill>
              </a:rPr>
              <a:t>빅데이터 활용 사례</a:t>
            </a:r>
            <a:r>
              <a:rPr lang="ko-KR" altLang="ko-KR" sz="3000" b="1" smtClean="0">
                <a:solidFill>
                  <a:schemeClr val="bg1"/>
                </a:solidFill>
              </a:rPr>
              <a:t/>
            </a:r>
            <a:br>
              <a:rPr lang="ko-KR" altLang="ko-KR" sz="3000" b="1" smtClean="0">
                <a:solidFill>
                  <a:schemeClr val="bg1"/>
                </a:solidFill>
              </a:rPr>
            </a:br>
            <a:endParaRPr lang="ko-KR" altLang="en-US" sz="3000" b="1" smtClean="0">
              <a:solidFill>
                <a:schemeClr val="bg1"/>
              </a:solidFill>
            </a:endParaRPr>
          </a:p>
        </p:txBody>
      </p:sp>
      <p:sp>
        <p:nvSpPr>
          <p:cNvPr id="54275" name="Text Box 5"/>
          <p:cNvSpPr txBox="1">
            <a:spLocks noChangeArrowheads="1"/>
          </p:cNvSpPr>
          <p:nvPr/>
        </p:nvSpPr>
        <p:spPr bwMode="auto">
          <a:xfrm>
            <a:off x="415925" y="1196975"/>
            <a:ext cx="907415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833438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buFont typeface="맑은 고딕" pitchFamily="50" charset="-127"/>
              <a:buNone/>
            </a:pPr>
            <a:r>
              <a:rPr lang="en-US" altLang="ko-KR" sz="1800">
                <a:solidFill>
                  <a:srgbClr val="000000"/>
                </a:solidFill>
              </a:rPr>
              <a:t>3) 한국 의약품 안전원 - 심평원/통계청 데이터 개인식별코드</a:t>
            </a:r>
            <a:endParaRPr lang="ko-KR" altLang="en-US" sz="1800">
              <a:solidFill>
                <a:srgbClr val="000000"/>
              </a:solidFill>
            </a:endParaRPr>
          </a:p>
          <a:p>
            <a:pPr lvl="1" eaLnBrk="1" latinLnBrk="0" hangingPunct="1">
              <a:buFont typeface="Wingdings" pitchFamily="2" charset="2"/>
              <a:buNone/>
            </a:pPr>
            <a:r>
              <a:rPr lang="en-US" altLang="ko-KR" sz="1600">
                <a:solidFill>
                  <a:srgbClr val="000000"/>
                </a:solidFill>
              </a:rPr>
              <a:t>1. </a:t>
            </a:r>
            <a:r>
              <a:rPr lang="ko-KR" altLang="en-US" sz="1600">
                <a:solidFill>
                  <a:srgbClr val="000000"/>
                </a:solidFill>
              </a:rPr>
              <a:t>전처리 개요</a:t>
            </a:r>
          </a:p>
          <a:p>
            <a:pPr lvl="2" eaLnBrk="1" latinLnBrk="0" hangingPunct="1">
              <a:buFont typeface="맑은 고딕" pitchFamily="50" charset="-127"/>
              <a:buChar char="­"/>
            </a:pPr>
            <a:r>
              <a:rPr lang="ko-KR" altLang="ko-KR" b="0">
                <a:solidFill>
                  <a:srgbClr val="000000"/>
                </a:solidFill>
              </a:rPr>
              <a:t>앞에서 통계청 사망 데이터에 개인식별키를 임의로 생성하였다. 하지만 심평원의 개인식별키와는 전혀 일치하지 않기 때문에 심평원과 통계청 데이터의 연계분석에는 활용할 수 없다. 심평원의 진단내역에는 사망진단코드가 있으므로 사망자의 개인식별키를 추출하여 통계청 사망 데이터의 개인식별키 값을 변경하는 전처리 작업이 필요하다.</a:t>
            </a:r>
          </a:p>
          <a:p>
            <a:pPr lvl="3" eaLnBrk="1" latinLnBrk="0" hangingPunct="1"/>
            <a:r>
              <a:rPr lang="ko-KR" altLang="ko-KR" b="0">
                <a:solidFill>
                  <a:srgbClr val="000000"/>
                </a:solidFill>
              </a:rPr>
              <a:t>사용자 기반 필터링 : 취향이 비슷한 사용자 </a:t>
            </a:r>
          </a:p>
          <a:p>
            <a:pPr lvl="3" eaLnBrk="1" latinLnBrk="0" hangingPunct="1"/>
            <a:r>
              <a:rPr lang="ko-KR" altLang="ko-KR" b="0">
                <a:solidFill>
                  <a:srgbClr val="000000"/>
                </a:solidFill>
              </a:rPr>
              <a:t>아이템 기반 필터링 : 유사한 제품</a:t>
            </a:r>
          </a:p>
          <a:p>
            <a:pPr lvl="1" eaLnBrk="1" latinLnBrk="0" hangingPunct="1">
              <a:spcBef>
                <a:spcPct val="100000"/>
              </a:spcBef>
              <a:buFont typeface="Wingdings" pitchFamily="2" charset="2"/>
              <a:buNone/>
            </a:pPr>
            <a:r>
              <a:rPr lang="en-US" altLang="ko-KR" sz="1600">
                <a:solidFill>
                  <a:srgbClr val="000000"/>
                </a:solidFill>
              </a:rPr>
              <a:t>2. </a:t>
            </a:r>
            <a:r>
              <a:rPr lang="ko-KR" altLang="en-US" sz="1600">
                <a:solidFill>
                  <a:srgbClr val="000000"/>
                </a:solidFill>
              </a:rPr>
              <a:t>데이터 전처리 절차</a:t>
            </a:r>
          </a:p>
          <a:p>
            <a:pPr lvl="2" eaLnBrk="1" latinLnBrk="0" hangingPunct="1">
              <a:buFont typeface="맑은 고딕" pitchFamily="50" charset="-127"/>
              <a:buChar char="­"/>
            </a:pPr>
            <a:r>
              <a:rPr lang="en-US" altLang="ko-KR" b="0">
                <a:solidFill>
                  <a:srgbClr val="000000"/>
                </a:solidFill>
              </a:rPr>
              <a:t>1</a:t>
            </a:r>
            <a:r>
              <a:rPr lang="ko-KR" altLang="en-US" b="0">
                <a:solidFill>
                  <a:srgbClr val="000000"/>
                </a:solidFill>
              </a:rPr>
              <a:t>단계 </a:t>
            </a:r>
            <a:r>
              <a:rPr lang="en-US" altLang="ko-KR" b="0">
                <a:solidFill>
                  <a:srgbClr val="000000"/>
                </a:solidFill>
              </a:rPr>
              <a:t>: </a:t>
            </a:r>
            <a:r>
              <a:rPr lang="ko-KR" altLang="en-US" b="0">
                <a:solidFill>
                  <a:srgbClr val="000000"/>
                </a:solidFill>
              </a:rPr>
              <a:t>심평원 사망진단자 개인식별키 추출</a:t>
            </a:r>
          </a:p>
          <a:p>
            <a:pPr lvl="2" eaLnBrk="1" latinLnBrk="0" hangingPunct="1">
              <a:buFont typeface="맑은 고딕" pitchFamily="50" charset="-127"/>
              <a:buChar char="­"/>
            </a:pPr>
            <a:r>
              <a:rPr lang="en-US" altLang="ko-KR" b="0">
                <a:solidFill>
                  <a:srgbClr val="000000"/>
                </a:solidFill>
              </a:rPr>
              <a:t>2</a:t>
            </a:r>
            <a:r>
              <a:rPr lang="ko-KR" altLang="en-US" b="0">
                <a:solidFill>
                  <a:srgbClr val="000000"/>
                </a:solidFill>
              </a:rPr>
              <a:t>단계 </a:t>
            </a:r>
            <a:r>
              <a:rPr lang="en-US" altLang="ko-KR" b="0">
                <a:solidFill>
                  <a:srgbClr val="000000"/>
                </a:solidFill>
              </a:rPr>
              <a:t>: </a:t>
            </a:r>
            <a:r>
              <a:rPr lang="ko-KR" altLang="en-US" b="0">
                <a:solidFill>
                  <a:srgbClr val="000000"/>
                </a:solidFill>
              </a:rPr>
              <a:t>통계청 사망 데이터의 개인식별키 값을 변경</a:t>
            </a:r>
          </a:p>
          <a:p>
            <a:pPr lvl="1" eaLnBrk="1" latinLnBrk="0" hangingPunct="1">
              <a:spcBef>
                <a:spcPct val="100000"/>
              </a:spcBef>
              <a:buFont typeface="Wingdings" pitchFamily="2" charset="2"/>
              <a:buNone/>
            </a:pPr>
            <a:r>
              <a:rPr lang="ko-KR" altLang="ko-KR" sz="1600">
                <a:solidFill>
                  <a:srgbClr val="000000"/>
                </a:solidFill>
              </a:rPr>
              <a:t>3. 연계 분석</a:t>
            </a:r>
          </a:p>
          <a:p>
            <a:pPr lvl="2" eaLnBrk="1" latinLnBrk="0" hangingPunct="1">
              <a:buFont typeface="맑은 고딕" pitchFamily="50" charset="-127"/>
              <a:buChar char="­"/>
            </a:pPr>
            <a:r>
              <a:rPr lang="en-US" altLang="ko-KR" b="0">
                <a:solidFill>
                  <a:srgbClr val="000000"/>
                </a:solidFill>
              </a:rPr>
              <a:t>1</a:t>
            </a:r>
            <a:r>
              <a:rPr lang="ko-KR" altLang="en-US" b="0">
                <a:solidFill>
                  <a:srgbClr val="000000"/>
                </a:solidFill>
              </a:rPr>
              <a:t>단계 </a:t>
            </a:r>
            <a:r>
              <a:rPr lang="en-US" altLang="ko-KR" b="0">
                <a:solidFill>
                  <a:srgbClr val="000000"/>
                </a:solidFill>
              </a:rPr>
              <a:t>: </a:t>
            </a:r>
            <a:r>
              <a:rPr lang="ko-KR" altLang="en-US" b="0">
                <a:solidFill>
                  <a:srgbClr val="000000"/>
                </a:solidFill>
              </a:rPr>
              <a:t>사망자의 약물처방빈도 계산</a:t>
            </a:r>
          </a:p>
          <a:p>
            <a:pPr lvl="2" eaLnBrk="1" latinLnBrk="0" hangingPunct="1">
              <a:buFont typeface="맑은 고딕" pitchFamily="50" charset="-127"/>
              <a:buChar char="­"/>
            </a:pPr>
            <a:r>
              <a:rPr lang="en-US" altLang="ko-KR" b="0">
                <a:solidFill>
                  <a:srgbClr val="000000"/>
                </a:solidFill>
              </a:rPr>
              <a:t>2</a:t>
            </a:r>
            <a:r>
              <a:rPr lang="ko-KR" altLang="en-US" b="0">
                <a:solidFill>
                  <a:srgbClr val="000000"/>
                </a:solidFill>
              </a:rPr>
              <a:t>단계 </a:t>
            </a:r>
            <a:r>
              <a:rPr lang="en-US" altLang="ko-KR" b="0">
                <a:solidFill>
                  <a:srgbClr val="000000"/>
                </a:solidFill>
              </a:rPr>
              <a:t>: </a:t>
            </a:r>
            <a:r>
              <a:rPr lang="ko-KR" altLang="en-US" b="0">
                <a:solidFill>
                  <a:srgbClr val="000000"/>
                </a:solidFill>
              </a:rPr>
              <a:t>전체 환자의 약물처방빈도 계산</a:t>
            </a:r>
          </a:p>
          <a:p>
            <a:pPr lvl="2" eaLnBrk="1" latinLnBrk="0" hangingPunct="1">
              <a:buFont typeface="맑은 고딕" pitchFamily="50" charset="-127"/>
              <a:buChar char="­"/>
            </a:pPr>
            <a:r>
              <a:rPr lang="en-US" altLang="ko-KR" b="0">
                <a:solidFill>
                  <a:srgbClr val="000000"/>
                </a:solidFill>
              </a:rPr>
              <a:t>3</a:t>
            </a:r>
            <a:r>
              <a:rPr lang="ko-KR" altLang="en-US" b="0">
                <a:solidFill>
                  <a:srgbClr val="000000"/>
                </a:solidFill>
              </a:rPr>
              <a:t>단계 </a:t>
            </a:r>
            <a:r>
              <a:rPr lang="en-US" altLang="ko-KR" b="0">
                <a:solidFill>
                  <a:srgbClr val="000000"/>
                </a:solidFill>
              </a:rPr>
              <a:t>: </a:t>
            </a:r>
            <a:r>
              <a:rPr lang="ko-KR" altLang="en-US" b="0">
                <a:solidFill>
                  <a:srgbClr val="000000"/>
                </a:solidFill>
              </a:rPr>
              <a:t>사망자와 전체 환자의 약물처방빈도 대조표 작성</a:t>
            </a:r>
          </a:p>
        </p:txBody>
      </p:sp>
    </p:spTree>
    <p:extLst>
      <p:ext uri="{BB962C8B-B14F-4D97-AF65-F5344CB8AC3E}">
        <p14:creationId xmlns:p14="http://schemas.microsoft.com/office/powerpoint/2010/main" val="252324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제목 2"/>
          <p:cNvSpPr>
            <a:spLocks noGrp="1"/>
          </p:cNvSpPr>
          <p:nvPr>
            <p:ph type="title" idx="4294967295"/>
          </p:nvPr>
        </p:nvSpPr>
        <p:spPr>
          <a:xfrm>
            <a:off x="415925" y="188913"/>
            <a:ext cx="5870575" cy="4318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/>
          <a:p>
            <a:pPr algn="l" eaLnBrk="1" hangingPunct="1"/>
            <a:r>
              <a:rPr lang="en-US" altLang="ko-KR" sz="3000" b="1" smtClean="0">
                <a:solidFill>
                  <a:schemeClr val="bg1"/>
                </a:solidFill>
              </a:rPr>
              <a:t>1. </a:t>
            </a:r>
            <a:r>
              <a:rPr lang="ko-KR" altLang="en-US" sz="3000" b="1" smtClean="0">
                <a:solidFill>
                  <a:schemeClr val="bg1"/>
                </a:solidFill>
              </a:rPr>
              <a:t>빅데이터 활용 사례</a:t>
            </a:r>
            <a:r>
              <a:rPr lang="ko-KR" altLang="ko-KR" sz="3000" b="1" smtClean="0">
                <a:solidFill>
                  <a:schemeClr val="bg1"/>
                </a:solidFill>
              </a:rPr>
              <a:t/>
            </a:r>
            <a:br>
              <a:rPr lang="ko-KR" altLang="ko-KR" sz="3000" b="1" smtClean="0">
                <a:solidFill>
                  <a:schemeClr val="bg1"/>
                </a:solidFill>
              </a:rPr>
            </a:br>
            <a:endParaRPr lang="ko-KR" altLang="en-US" sz="3000" b="1" smtClean="0">
              <a:solidFill>
                <a:schemeClr val="bg1"/>
              </a:solidFill>
            </a:endParaRPr>
          </a:p>
        </p:txBody>
      </p:sp>
      <p:sp>
        <p:nvSpPr>
          <p:cNvPr id="55299" name="직사각형 1"/>
          <p:cNvSpPr>
            <a:spLocks noChangeArrowheads="1"/>
          </p:cNvSpPr>
          <p:nvPr/>
        </p:nvSpPr>
        <p:spPr bwMode="auto">
          <a:xfrm>
            <a:off x="415925" y="1736725"/>
            <a:ext cx="6408738" cy="2341563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pl-PL" altLang="ko-KR">
                <a:solidFill>
                  <a:srgbClr val="C00000"/>
                </a:solidFill>
              </a:rPr>
              <a:t>$ </a:t>
            </a:r>
            <a:r>
              <a:rPr kumimoji="0" lang="ko-KR" altLang="en-US">
                <a:solidFill>
                  <a:srgbClr val="C00000"/>
                </a:solidFill>
              </a:rPr>
              <a:t>통계청 데이터 </a:t>
            </a:r>
            <a:r>
              <a:rPr kumimoji="0" lang="en-US" altLang="ko-KR">
                <a:solidFill>
                  <a:srgbClr val="C00000"/>
                </a:solidFill>
              </a:rPr>
              <a:t>: </a:t>
            </a:r>
            <a:r>
              <a:rPr kumimoji="0" lang="ko-KR" altLang="en-US">
                <a:solidFill>
                  <a:srgbClr val="C00000"/>
                </a:solidFill>
              </a:rPr>
              <a:t>원본</a:t>
            </a:r>
            <a:endParaRPr kumimoji="0" lang="pl-PL" altLang="ko-KR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pl-PL" altLang="ko-KR" sz="1200" b="0">
                <a:solidFill>
                  <a:srgbClr val="000000"/>
                </a:solidFill>
              </a:rPr>
              <a:t>29100000,2009,11,27,11040,2,2009,11,16,14,02,13,1,2,4,T029,X800,44,1,NA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pl-PL" altLang="ko-KR" sz="1200" b="0">
                <a:solidFill>
                  <a:srgbClr val="000000"/>
                </a:solidFill>
              </a:rPr>
              <a:t>29100001,2009,12,14,11040,1,2009,12,12,13,01,13,1,2,2,I251,NA,67,1,NA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pl-PL" altLang="ko-KR" sz="1200" b="0">
                <a:solidFill>
                  <a:srgbClr val="000000"/>
                </a:solidFill>
              </a:rPr>
              <a:t>29100002,2009,05,22,11040,1,2009,05,19,99,02,13,1,1,1,P220,NA,0,1,NA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pl-PL" altLang="ko-KR" sz="1200" b="0">
                <a:solidFill>
                  <a:srgbClr val="000000"/>
                </a:solidFill>
              </a:rPr>
              <a:t>29100003,2009,04,13,11040,2,2009,03,16,08,02,13,1,2,2,I461,NA,70,1,NA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pl-PL" altLang="ko-KR" sz="1200" b="0">
                <a:solidFill>
                  <a:srgbClr val="000000"/>
                </a:solidFill>
              </a:rPr>
              <a:t>29100004,2009,05,08,11040,1,2009,04,19,13,05,13,1,4,6,C162,NA,87,1,NA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pl-PL" altLang="ko-KR" sz="1200" b="0">
                <a:solidFill>
                  <a:srgbClr val="000000"/>
                </a:solidFill>
              </a:rPr>
              <a:t>29100005,2009,06,19,11040,2,2009,06,12,05,05,13,1,4,1,R54,NA,83,1,NA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pl-PL" altLang="ko-KR" sz="1200" b="0">
                <a:solidFill>
                  <a:srgbClr val="000000"/>
                </a:solidFill>
              </a:rPr>
              <a:t>29100006,2009,07,13,11040,2,2009,07,10,12,01,13,1,4,2,I619,NA,81,1,NA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pl-PL" altLang="ko-KR" sz="1200" b="0">
                <a:solidFill>
                  <a:srgbClr val="000000"/>
                </a:solidFill>
              </a:rPr>
              <a:t>29100007,2009,08,10,11040,2,2009,08,06,18,02,13,1,3,2,K259,NA,80,1,NA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pl-PL" altLang="ko-KR" sz="1200" b="0">
                <a:solidFill>
                  <a:srgbClr val="000000"/>
                </a:solidFill>
              </a:rPr>
              <a:t>29100008,2009,08,31,11040,1,2009,08,19,01,01,13,1,2,6,C349,NA,73,1,NA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pl-PL" altLang="ko-KR" sz="1200" b="0">
                <a:solidFill>
                  <a:srgbClr val="000000"/>
                </a:solidFill>
              </a:rPr>
              <a:t>29100009,2009,11,02,11040,1,2009,10,18,04,02,05,1,2,6,S021,V947,39,1,NA</a:t>
            </a:r>
          </a:p>
        </p:txBody>
      </p:sp>
      <p:sp>
        <p:nvSpPr>
          <p:cNvPr id="55300" name="직사각형 2"/>
          <p:cNvSpPr>
            <a:spLocks noChangeArrowheads="1"/>
          </p:cNvSpPr>
          <p:nvPr/>
        </p:nvSpPr>
        <p:spPr bwMode="auto">
          <a:xfrm>
            <a:off x="415925" y="4256088"/>
            <a:ext cx="9074150" cy="2341562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pl-PL" altLang="ko-KR">
                <a:solidFill>
                  <a:srgbClr val="C00000"/>
                </a:solidFill>
              </a:rPr>
              <a:t>$ </a:t>
            </a:r>
            <a:r>
              <a:rPr kumimoji="0" lang="ko-KR" altLang="en-US">
                <a:solidFill>
                  <a:srgbClr val="C00000"/>
                </a:solidFill>
              </a:rPr>
              <a:t>통계청 데이터 </a:t>
            </a:r>
            <a:r>
              <a:rPr kumimoji="0" lang="en-US" altLang="ko-KR">
                <a:solidFill>
                  <a:srgbClr val="C00000"/>
                </a:solidFill>
              </a:rPr>
              <a:t>: </a:t>
            </a:r>
            <a:r>
              <a:rPr kumimoji="0" lang="ko-KR" altLang="en-US">
                <a:solidFill>
                  <a:srgbClr val="C00000"/>
                </a:solidFill>
              </a:rPr>
              <a:t>심평원 개인식별키와 연계</a:t>
            </a:r>
            <a:endParaRPr kumimoji="0" lang="pl-PL" altLang="ko-KR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pl-PL" altLang="ko-KR" sz="1200" b="0">
                <a:solidFill>
                  <a:srgbClr val="000000"/>
                </a:solidFill>
              </a:rPr>
              <a:t>1000003,2009,11,27,11040,2,2009,11,16,14,02,13,1,2,4,T029,X800,44,1,NA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pl-PL" altLang="ko-KR" sz="1200" b="0">
                <a:solidFill>
                  <a:srgbClr val="000000"/>
                </a:solidFill>
              </a:rPr>
              <a:t>100008,2009,12,14,11040,1,2009,12,12,13,01,13,1,2,2,I251,NA,67,1,NA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pl-PL" altLang="ko-KR" sz="1200" b="0">
                <a:solidFill>
                  <a:srgbClr val="000000"/>
                </a:solidFill>
              </a:rPr>
              <a:t>100009,2009,05,22,11040,1,2009,05,19,99,02,13,1,1,1,P220,NA,0,1,NA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pl-PL" altLang="ko-KR" sz="1200" b="0">
                <a:solidFill>
                  <a:srgbClr val="000000"/>
                </a:solidFill>
              </a:rPr>
              <a:t>1000160,2009,04,13,11040,2,2009,03,16,08,02,13,1,2,2,I461,NA,70,1,NA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pl-PL" altLang="ko-KR" sz="1200" b="0">
                <a:solidFill>
                  <a:srgbClr val="000000"/>
                </a:solidFill>
              </a:rPr>
              <a:t>1000389,2009,05,08,11040,1,2009,04,19,13,05,13,1,4,6,C162,NA,87,1,NA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pl-PL" altLang="ko-KR" sz="1200" b="0">
                <a:solidFill>
                  <a:srgbClr val="000000"/>
                </a:solidFill>
              </a:rPr>
              <a:t>1000515,2009,06,19,11040,2,2009,06,12,05,05,13,1,4,1,R54,NA,83,1,NA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pl-PL" altLang="ko-KR" sz="1200" b="0">
                <a:solidFill>
                  <a:srgbClr val="000000"/>
                </a:solidFill>
              </a:rPr>
              <a:t>1000521,2009,07,13,11040,2,2009,07,10,12,01,13,1,4,2,I619,NA,81,1,NA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pl-PL" altLang="ko-KR" sz="1200" b="0">
                <a:solidFill>
                  <a:srgbClr val="000000"/>
                </a:solidFill>
              </a:rPr>
              <a:t>1000589,2009,08,10,11040,2,2009,08,06,18,02,13,1,3,2,K259,NA,80,1,NA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pl-PL" altLang="ko-KR" sz="1200" b="0">
                <a:solidFill>
                  <a:srgbClr val="000000"/>
                </a:solidFill>
              </a:rPr>
              <a:t>1000639,2009,08,31,11040,1,2009,08,19,01,01,13,1,2,6,C349,NA,73,1,NA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pl-PL" altLang="ko-KR" sz="1200" b="0">
                <a:solidFill>
                  <a:srgbClr val="000000"/>
                </a:solidFill>
              </a:rPr>
              <a:t>1000643,2009,11,02,11040,1,2009,10,18,04,02,05,1,2,6,S021,V947,39,1,NA</a:t>
            </a:r>
            <a:endParaRPr kumimoji="0" lang="en-US" altLang="ko-KR" b="0">
              <a:solidFill>
                <a:srgbClr val="000000"/>
              </a:solidFill>
            </a:endParaRPr>
          </a:p>
        </p:txBody>
      </p:sp>
      <p:sp>
        <p:nvSpPr>
          <p:cNvPr id="55301" name="직사각형 3"/>
          <p:cNvSpPr>
            <a:spLocks noChangeArrowheads="1"/>
          </p:cNvSpPr>
          <p:nvPr/>
        </p:nvSpPr>
        <p:spPr bwMode="auto">
          <a:xfrm>
            <a:off x="7032625" y="1736725"/>
            <a:ext cx="2420938" cy="2341563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>
                <a:solidFill>
                  <a:srgbClr val="C00000"/>
                </a:solidFill>
              </a:rPr>
              <a:t>$ </a:t>
            </a:r>
            <a:r>
              <a:rPr kumimoji="0" lang="ko-KR" altLang="en-US">
                <a:solidFill>
                  <a:srgbClr val="C00000"/>
                </a:solidFill>
              </a:rPr>
              <a:t>심평원 연계 개인식별키</a:t>
            </a:r>
            <a:endParaRPr kumimoji="0" lang="en-US" altLang="ko-KR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200" b="0">
                <a:solidFill>
                  <a:srgbClr val="000000"/>
                </a:solidFill>
              </a:rPr>
              <a:t>1000003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200" b="0">
                <a:solidFill>
                  <a:srgbClr val="000000"/>
                </a:solidFill>
              </a:rPr>
              <a:t>100008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200" b="0">
                <a:solidFill>
                  <a:srgbClr val="000000"/>
                </a:solidFill>
              </a:rPr>
              <a:t>100009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200" b="0">
                <a:solidFill>
                  <a:srgbClr val="000000"/>
                </a:solidFill>
              </a:rPr>
              <a:t>1000160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200" b="0">
                <a:solidFill>
                  <a:srgbClr val="000000"/>
                </a:solidFill>
              </a:rPr>
              <a:t>1000389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200" b="0">
                <a:solidFill>
                  <a:srgbClr val="000000"/>
                </a:solidFill>
              </a:rPr>
              <a:t>1000515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200" b="0">
                <a:solidFill>
                  <a:srgbClr val="000000"/>
                </a:solidFill>
              </a:rPr>
              <a:t>1000521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200" b="0">
                <a:solidFill>
                  <a:srgbClr val="000000"/>
                </a:solidFill>
              </a:rPr>
              <a:t>1000589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200" b="0">
                <a:solidFill>
                  <a:srgbClr val="000000"/>
                </a:solidFill>
              </a:rPr>
              <a:t>1000639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200" b="0">
                <a:solidFill>
                  <a:srgbClr val="000000"/>
                </a:solidFill>
              </a:rPr>
              <a:t>1000643</a:t>
            </a:r>
          </a:p>
        </p:txBody>
      </p:sp>
      <p:sp>
        <p:nvSpPr>
          <p:cNvPr id="55302" name="Text Box 5"/>
          <p:cNvSpPr txBox="1">
            <a:spLocks noChangeArrowheads="1"/>
          </p:cNvSpPr>
          <p:nvPr/>
        </p:nvSpPr>
        <p:spPr bwMode="auto">
          <a:xfrm>
            <a:off x="415925" y="1196975"/>
            <a:ext cx="9074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buFont typeface="맑은 고딕" pitchFamily="50" charset="-127"/>
              <a:buNone/>
            </a:pPr>
            <a:r>
              <a:rPr lang="en-US" altLang="ko-KR" sz="1800">
                <a:solidFill>
                  <a:srgbClr val="000000"/>
                </a:solidFill>
              </a:rPr>
              <a:t>3) 한국의약품안전원 </a:t>
            </a:r>
            <a:r>
              <a:rPr lang="en-US" altLang="ko-KR" sz="1800">
                <a:solidFill>
                  <a:srgbClr val="000000"/>
                </a:solidFill>
                <a:latin typeface="나눔고딕" pitchFamily="50" charset="-127"/>
              </a:rPr>
              <a:t>–</a:t>
            </a:r>
            <a:r>
              <a:rPr lang="en-US" altLang="ko-KR" sz="1800">
                <a:solidFill>
                  <a:srgbClr val="000000"/>
                </a:solidFill>
              </a:rPr>
              <a:t> </a:t>
            </a:r>
            <a:r>
              <a:rPr lang="ko-KR" altLang="en-US" sz="1800">
                <a:solidFill>
                  <a:srgbClr val="000000"/>
                </a:solidFill>
              </a:rPr>
              <a:t>개인정보를 고려한 개인식별키 연계</a:t>
            </a:r>
            <a:endParaRPr lang="ko-KR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11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2"/>
          <p:cNvSpPr>
            <a:spLocks noGrp="1"/>
          </p:cNvSpPr>
          <p:nvPr>
            <p:ph type="title" idx="4294967295"/>
          </p:nvPr>
        </p:nvSpPr>
        <p:spPr>
          <a:xfrm>
            <a:off x="415925" y="188913"/>
            <a:ext cx="5870575" cy="4318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/>
          <a:p>
            <a:pPr algn="l" eaLnBrk="1" hangingPunct="1"/>
            <a:r>
              <a:rPr lang="en-US" altLang="ko-KR" sz="3000" b="1" smtClean="0">
                <a:solidFill>
                  <a:schemeClr val="bg1"/>
                </a:solidFill>
              </a:rPr>
              <a:t>1. </a:t>
            </a:r>
            <a:r>
              <a:rPr lang="ko-KR" altLang="en-US" sz="3000" b="1" smtClean="0">
                <a:solidFill>
                  <a:schemeClr val="bg1"/>
                </a:solidFill>
              </a:rPr>
              <a:t>빅데이터 활용 사례</a:t>
            </a:r>
            <a:r>
              <a:rPr lang="ko-KR" altLang="ko-KR" sz="3000" b="1" smtClean="0">
                <a:solidFill>
                  <a:schemeClr val="bg1"/>
                </a:solidFill>
              </a:rPr>
              <a:t/>
            </a:r>
            <a:br>
              <a:rPr lang="ko-KR" altLang="ko-KR" sz="3000" b="1" smtClean="0">
                <a:solidFill>
                  <a:schemeClr val="bg1"/>
                </a:solidFill>
              </a:rPr>
            </a:br>
            <a:endParaRPr lang="ko-KR" altLang="en-US" sz="3000" b="1" smtClean="0">
              <a:solidFill>
                <a:schemeClr val="bg1"/>
              </a:solidFill>
            </a:endParaRPr>
          </a:p>
        </p:txBody>
      </p:sp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ko-KR" altLang="en-US" sz="1800" b="0">
              <a:solidFill>
                <a:srgbClr val="000000"/>
              </a:solidFill>
            </a:endParaRPr>
          </a:p>
        </p:txBody>
      </p:sp>
      <p:pic>
        <p:nvPicPr>
          <p:cNvPr id="56324" name="_x202942040" descr="EMB000016b429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25" y="1160463"/>
            <a:ext cx="6480175" cy="54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415925" y="1196975"/>
            <a:ext cx="2592388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buFont typeface="맑은 고딕" pitchFamily="50" charset="-127"/>
              <a:buNone/>
            </a:pPr>
            <a:r>
              <a:rPr lang="en-US" altLang="ko-KR" sz="1800">
                <a:solidFill>
                  <a:srgbClr val="000000"/>
                </a:solidFill>
              </a:rPr>
              <a:t>3) 한국 의약품 안전원</a:t>
            </a:r>
          </a:p>
          <a:p>
            <a:pPr eaLnBrk="1" latinLnBrk="0" hangingPunct="1">
              <a:buFont typeface="맑은 고딕" pitchFamily="50" charset="-127"/>
              <a:buNone/>
            </a:pPr>
            <a:r>
              <a:rPr lang="en-US" altLang="ko-KR" sz="1800">
                <a:solidFill>
                  <a:srgbClr val="000000"/>
                </a:solidFill>
              </a:rPr>
              <a:t>	</a:t>
            </a:r>
            <a:r>
              <a:rPr lang="en-US" altLang="ko-KR" sz="1800">
                <a:solidFill>
                  <a:srgbClr val="000000"/>
                </a:solidFill>
                <a:latin typeface="나눔고딕" pitchFamily="50" charset="-127"/>
              </a:rPr>
              <a:t>–</a:t>
            </a:r>
            <a:r>
              <a:rPr lang="en-US" altLang="ko-KR" sz="1800">
                <a:solidFill>
                  <a:srgbClr val="000000"/>
                </a:solidFill>
              </a:rPr>
              <a:t> </a:t>
            </a:r>
            <a:r>
              <a:rPr lang="ko-KR" altLang="en-US" sz="1800">
                <a:solidFill>
                  <a:srgbClr val="000000"/>
                </a:solidFill>
              </a:rPr>
              <a:t>일반 환자와 </a:t>
            </a:r>
            <a:br>
              <a:rPr lang="ko-KR" altLang="en-US" sz="1800">
                <a:solidFill>
                  <a:srgbClr val="000000"/>
                </a:solidFill>
              </a:rPr>
            </a:br>
            <a:r>
              <a:rPr lang="ko-KR" altLang="en-US" sz="1800">
                <a:solidFill>
                  <a:srgbClr val="000000"/>
                </a:solidFill>
              </a:rPr>
              <a:t>  사망자의 약물 </a:t>
            </a:r>
            <a:br>
              <a:rPr lang="ko-KR" altLang="en-US" sz="1800">
                <a:solidFill>
                  <a:srgbClr val="000000"/>
                </a:solidFill>
              </a:rPr>
            </a:br>
            <a:r>
              <a:rPr lang="ko-KR" altLang="en-US" sz="1800">
                <a:solidFill>
                  <a:srgbClr val="000000"/>
                </a:solidFill>
              </a:rPr>
              <a:t>  처방 빈도 비교표</a:t>
            </a:r>
            <a:endParaRPr lang="ko-KR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35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제목 2"/>
          <p:cNvSpPr>
            <a:spLocks noGrp="1"/>
          </p:cNvSpPr>
          <p:nvPr>
            <p:ph type="title" idx="4294967295"/>
          </p:nvPr>
        </p:nvSpPr>
        <p:spPr>
          <a:xfrm>
            <a:off x="415925" y="188913"/>
            <a:ext cx="5870575" cy="4318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/>
          <a:p>
            <a:pPr algn="l" eaLnBrk="1" hangingPunct="1"/>
            <a:r>
              <a:rPr lang="en-US" altLang="ko-KR" sz="3000" b="1" smtClean="0">
                <a:solidFill>
                  <a:schemeClr val="bg1"/>
                </a:solidFill>
              </a:rPr>
              <a:t>1. </a:t>
            </a:r>
            <a:r>
              <a:rPr lang="ko-KR" altLang="en-US" sz="3000" b="1" smtClean="0">
                <a:solidFill>
                  <a:schemeClr val="bg1"/>
                </a:solidFill>
              </a:rPr>
              <a:t>빅데이터 활용 사례</a:t>
            </a:r>
            <a:r>
              <a:rPr lang="ko-KR" altLang="ko-KR" sz="3000" b="1" smtClean="0">
                <a:solidFill>
                  <a:schemeClr val="bg1"/>
                </a:solidFill>
              </a:rPr>
              <a:t/>
            </a:r>
            <a:br>
              <a:rPr lang="ko-KR" altLang="ko-KR" sz="3000" b="1" smtClean="0">
                <a:solidFill>
                  <a:schemeClr val="bg1"/>
                </a:solidFill>
              </a:rPr>
            </a:br>
            <a:endParaRPr lang="ko-KR" altLang="en-US" sz="3000" b="1" smtClean="0">
              <a:solidFill>
                <a:schemeClr val="bg1"/>
              </a:solidFill>
            </a:endParaRPr>
          </a:p>
        </p:txBody>
      </p:sp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ko-KR" altLang="en-US" sz="1800" b="0">
              <a:solidFill>
                <a:srgbClr val="000000"/>
              </a:solidFill>
            </a:endParaRPr>
          </a:p>
        </p:txBody>
      </p:sp>
      <p:sp>
        <p:nvSpPr>
          <p:cNvPr id="57348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ko-KR" altLang="en-US" sz="1800" b="0">
              <a:solidFill>
                <a:srgbClr val="000000"/>
              </a:solidFill>
            </a:endParaRPr>
          </a:p>
        </p:txBody>
      </p:sp>
      <p:pic>
        <p:nvPicPr>
          <p:cNvPr id="57349" name="_x39972760" descr="EMB00000f502cb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736725"/>
            <a:ext cx="2684463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413250" y="1736725"/>
          <a:ext cx="4679950" cy="2347913"/>
        </p:xfrm>
        <a:graphic>
          <a:graphicData uri="http://schemas.openxmlformats.org/drawingml/2006/table">
            <a:tbl>
              <a:tblPr/>
              <a:tblGrid>
                <a:gridCol w="781050"/>
                <a:gridCol w="779463"/>
                <a:gridCol w="779462"/>
                <a:gridCol w="779463"/>
                <a:gridCol w="779462"/>
                <a:gridCol w="781050"/>
              </a:tblGrid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약물코드</a:t>
                      </a: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년월</a:t>
                      </a: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처방</a:t>
                      </a: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18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세이상</a:t>
                      </a: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650B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18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650B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세미만</a:t>
                      </a: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비율</a:t>
                      </a: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 rowSpan="12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11375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231F2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09/01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153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143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650B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10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650B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6.53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09/02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94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650B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16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650B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14.54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09/03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121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107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650B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14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650B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11.57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09/04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140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114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650B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26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650B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18.57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09/05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122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99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650B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23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650B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18.85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09/06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124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124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650B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650B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09/07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138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137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650B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650B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0.72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09/08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114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114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650B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650B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09/09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111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111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650B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650B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09/10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120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120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650B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650B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09/11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86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86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650B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650B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09/12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107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107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650B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650B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</a:tr>
            </a:tbl>
          </a:graphicData>
        </a:graphic>
      </p:graphicFrame>
      <p:sp>
        <p:nvSpPr>
          <p:cNvPr id="57439" name="Rectangle 3"/>
          <p:cNvSpPr>
            <a:spLocks noChangeArrowheads="1"/>
          </p:cNvSpPr>
          <p:nvPr/>
        </p:nvSpPr>
        <p:spPr bwMode="auto">
          <a:xfrm>
            <a:off x="2620963" y="22161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ko-KR" altLang="en-US" sz="1800" b="0">
              <a:solidFill>
                <a:srgbClr val="000000"/>
              </a:solidFill>
            </a:endParaRPr>
          </a:p>
        </p:txBody>
      </p:sp>
      <p:sp>
        <p:nvSpPr>
          <p:cNvPr id="57440" name="Rectangle 4"/>
          <p:cNvSpPr>
            <a:spLocks noChangeArrowheads="1"/>
          </p:cNvSpPr>
          <p:nvPr/>
        </p:nvSpPr>
        <p:spPr bwMode="auto">
          <a:xfrm>
            <a:off x="2620963" y="22161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ko-KR" altLang="en-US" sz="1800" b="0">
              <a:solidFill>
                <a:srgbClr val="000000"/>
              </a:solidFill>
            </a:endParaRPr>
          </a:p>
        </p:txBody>
      </p:sp>
      <p:sp>
        <p:nvSpPr>
          <p:cNvPr id="57441" name="Rectangle 6"/>
          <p:cNvSpPr>
            <a:spLocks noChangeArrowheads="1"/>
          </p:cNvSpPr>
          <p:nvPr/>
        </p:nvSpPr>
        <p:spPr bwMode="auto">
          <a:xfrm>
            <a:off x="0" y="444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ko-KR" altLang="en-US" sz="1800" b="0">
              <a:solidFill>
                <a:srgbClr val="000000"/>
              </a:solidFill>
            </a:endParaRPr>
          </a:p>
        </p:txBody>
      </p:sp>
      <p:pic>
        <p:nvPicPr>
          <p:cNvPr id="57442" name="_x195426784" descr="EMB00000f502c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0" y="4176713"/>
            <a:ext cx="4679950" cy="24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443" name="Text Box 5"/>
          <p:cNvSpPr txBox="1">
            <a:spLocks noChangeArrowheads="1"/>
          </p:cNvSpPr>
          <p:nvPr/>
        </p:nvSpPr>
        <p:spPr bwMode="auto">
          <a:xfrm>
            <a:off x="415925" y="1196975"/>
            <a:ext cx="9074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buFont typeface="맑은 고딕" pitchFamily="50" charset="-127"/>
              <a:buNone/>
            </a:pPr>
            <a:r>
              <a:rPr lang="en-US" altLang="ko-KR" sz="1800">
                <a:solidFill>
                  <a:srgbClr val="000000"/>
                </a:solidFill>
              </a:rPr>
              <a:t>3) 한국 의약품 안전원 </a:t>
            </a:r>
            <a:r>
              <a:rPr lang="en-US" altLang="ko-KR" sz="1800">
                <a:solidFill>
                  <a:srgbClr val="000000"/>
                </a:solidFill>
                <a:latin typeface="나눔고딕" pitchFamily="50" charset="-127"/>
              </a:rPr>
              <a:t>–</a:t>
            </a:r>
            <a:r>
              <a:rPr lang="en-US" altLang="ko-KR" sz="1800">
                <a:solidFill>
                  <a:srgbClr val="000000"/>
                </a:solidFill>
              </a:rPr>
              <a:t> </a:t>
            </a:r>
            <a:r>
              <a:rPr lang="ko-KR" altLang="en-US" sz="1800">
                <a:solidFill>
                  <a:srgbClr val="000000"/>
                </a:solidFill>
              </a:rPr>
              <a:t>년령금기 추이분석</a:t>
            </a:r>
            <a:endParaRPr lang="ko-KR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7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2"/>
          <p:cNvSpPr>
            <a:spLocks noGrp="1"/>
          </p:cNvSpPr>
          <p:nvPr>
            <p:ph type="title" idx="4294967295"/>
          </p:nvPr>
        </p:nvSpPr>
        <p:spPr>
          <a:xfrm>
            <a:off x="415925" y="188913"/>
            <a:ext cx="5870575" cy="4318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/>
          <a:p>
            <a:pPr algn="l" eaLnBrk="1" hangingPunct="1"/>
            <a:r>
              <a:rPr lang="en-US" altLang="ko-KR" sz="3000" b="1" smtClean="0">
                <a:solidFill>
                  <a:schemeClr val="bg1"/>
                </a:solidFill>
              </a:rPr>
              <a:t>1. </a:t>
            </a:r>
            <a:r>
              <a:rPr lang="ko-KR" altLang="en-US" sz="3000" b="1" smtClean="0">
                <a:solidFill>
                  <a:schemeClr val="bg1"/>
                </a:solidFill>
              </a:rPr>
              <a:t>빅데이터 활용 사례</a:t>
            </a:r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ko-KR" altLang="en-US" sz="1800" b="0">
              <a:solidFill>
                <a:srgbClr val="000000"/>
              </a:solidFill>
            </a:endParaRPr>
          </a:p>
        </p:txBody>
      </p:sp>
      <p:pic>
        <p:nvPicPr>
          <p:cNvPr id="5837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13" y="1736725"/>
            <a:ext cx="6224587" cy="506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415925" y="1196975"/>
            <a:ext cx="9074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buFont typeface="맑은 고딕" pitchFamily="50" charset="-127"/>
              <a:buNone/>
            </a:pPr>
            <a:r>
              <a:rPr lang="en-US" altLang="ko-KR" sz="1800">
                <a:solidFill>
                  <a:srgbClr val="000000"/>
                </a:solidFill>
              </a:rPr>
              <a:t>3) 한국 의약품 안전원 </a:t>
            </a:r>
            <a:r>
              <a:rPr lang="en-US" altLang="ko-KR" sz="1800">
                <a:solidFill>
                  <a:srgbClr val="000000"/>
                </a:solidFill>
                <a:latin typeface="나눔고딕" pitchFamily="50" charset="-127"/>
              </a:rPr>
              <a:t>–</a:t>
            </a:r>
            <a:r>
              <a:rPr lang="en-US" altLang="ko-KR" sz="1800">
                <a:solidFill>
                  <a:srgbClr val="000000"/>
                </a:solidFill>
              </a:rPr>
              <a:t> </a:t>
            </a:r>
            <a:r>
              <a:rPr lang="ko-KR" altLang="en-US" sz="1800">
                <a:solidFill>
                  <a:srgbClr val="000000"/>
                </a:solidFill>
              </a:rPr>
              <a:t>코호트 연구</a:t>
            </a:r>
            <a:endParaRPr lang="ko-KR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32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제목 2"/>
          <p:cNvSpPr>
            <a:spLocks noGrp="1"/>
          </p:cNvSpPr>
          <p:nvPr>
            <p:ph type="title" idx="4294967295"/>
          </p:nvPr>
        </p:nvSpPr>
        <p:spPr>
          <a:xfrm>
            <a:off x="415925" y="188913"/>
            <a:ext cx="5870575" cy="4318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/>
          <a:p>
            <a:pPr algn="l" eaLnBrk="1" hangingPunct="1"/>
            <a:r>
              <a:rPr lang="en-US" altLang="ko-KR" sz="3000" b="1" smtClean="0">
                <a:solidFill>
                  <a:schemeClr val="bg1"/>
                </a:solidFill>
              </a:rPr>
              <a:t>1. </a:t>
            </a:r>
            <a:r>
              <a:rPr lang="ko-KR" altLang="en-US" sz="3000" b="1" smtClean="0">
                <a:solidFill>
                  <a:schemeClr val="bg1"/>
                </a:solidFill>
              </a:rPr>
              <a:t>빅데이터 활용 사례</a:t>
            </a:r>
            <a:r>
              <a:rPr lang="ko-KR" altLang="ko-KR" sz="3000" b="1" smtClean="0">
                <a:solidFill>
                  <a:schemeClr val="bg1"/>
                </a:solidFill>
              </a:rPr>
              <a:t/>
            </a:r>
            <a:br>
              <a:rPr lang="ko-KR" altLang="ko-KR" sz="3000" b="1" smtClean="0">
                <a:solidFill>
                  <a:schemeClr val="bg1"/>
                </a:solidFill>
              </a:rPr>
            </a:br>
            <a:endParaRPr lang="ko-KR" altLang="en-US" sz="3000" b="1" smtClean="0">
              <a:solidFill>
                <a:schemeClr val="bg1"/>
              </a:solidFill>
            </a:endParaRPr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ko-KR" altLang="en-US" sz="1800" b="0">
              <a:solidFill>
                <a:srgbClr val="000000"/>
              </a:solidFill>
            </a:endParaRPr>
          </a:p>
        </p:txBody>
      </p:sp>
      <p:pic>
        <p:nvPicPr>
          <p:cNvPr id="5939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736725"/>
            <a:ext cx="8124825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415925" y="1196975"/>
            <a:ext cx="9074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buFont typeface="맑은 고딕" pitchFamily="50" charset="-127"/>
              <a:buNone/>
            </a:pPr>
            <a:r>
              <a:rPr lang="en-US" altLang="ko-KR" sz="1800">
                <a:solidFill>
                  <a:srgbClr val="000000"/>
                </a:solidFill>
              </a:rPr>
              <a:t>3) 한국 의약품 안전원 </a:t>
            </a:r>
            <a:r>
              <a:rPr lang="en-US" altLang="ko-KR" sz="1800">
                <a:solidFill>
                  <a:srgbClr val="000000"/>
                </a:solidFill>
                <a:latin typeface="나눔고딕" pitchFamily="50" charset="-127"/>
              </a:rPr>
              <a:t>–</a:t>
            </a:r>
            <a:r>
              <a:rPr lang="en-US" altLang="ko-KR" sz="1800">
                <a:solidFill>
                  <a:srgbClr val="000000"/>
                </a:solidFill>
              </a:rPr>
              <a:t> </a:t>
            </a:r>
            <a:r>
              <a:rPr lang="ko-KR" altLang="en-US" sz="1800">
                <a:solidFill>
                  <a:srgbClr val="000000"/>
                </a:solidFill>
              </a:rPr>
              <a:t>건강 보험 공단 </a:t>
            </a:r>
            <a:r>
              <a:rPr lang="en-US" altLang="ko-KR" sz="1800">
                <a:solidFill>
                  <a:srgbClr val="000000"/>
                </a:solidFill>
              </a:rPr>
              <a:t>: </a:t>
            </a:r>
            <a:r>
              <a:rPr lang="ko-KR" altLang="en-US" sz="1800">
                <a:solidFill>
                  <a:srgbClr val="000000"/>
                </a:solidFill>
              </a:rPr>
              <a:t>흡연과 질병과의 상관관계 규명</a:t>
            </a:r>
            <a:endParaRPr lang="ko-KR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92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제목 2"/>
          <p:cNvSpPr>
            <a:spLocks noGrp="1"/>
          </p:cNvSpPr>
          <p:nvPr>
            <p:ph type="title" idx="4294967295"/>
          </p:nvPr>
        </p:nvSpPr>
        <p:spPr>
          <a:xfrm>
            <a:off x="415925" y="188913"/>
            <a:ext cx="5870575" cy="4318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/>
          <a:p>
            <a:pPr algn="l" eaLnBrk="1" hangingPunct="1"/>
            <a:r>
              <a:rPr lang="en-US" altLang="ko-KR" sz="3000" b="1" smtClean="0">
                <a:solidFill>
                  <a:schemeClr val="bg1"/>
                </a:solidFill>
              </a:rPr>
              <a:t>1. </a:t>
            </a:r>
            <a:r>
              <a:rPr lang="ko-KR" altLang="en-US" sz="3000" b="1" smtClean="0">
                <a:solidFill>
                  <a:schemeClr val="bg1"/>
                </a:solidFill>
              </a:rPr>
              <a:t>빅데이터 활용 사례</a:t>
            </a:r>
            <a:r>
              <a:rPr lang="ko-KR" altLang="ko-KR" sz="3000" b="1" smtClean="0">
                <a:solidFill>
                  <a:schemeClr val="bg1"/>
                </a:solidFill>
              </a:rPr>
              <a:t/>
            </a:r>
            <a:br>
              <a:rPr lang="ko-KR" altLang="ko-KR" sz="3000" b="1" smtClean="0">
                <a:solidFill>
                  <a:schemeClr val="bg1"/>
                </a:solidFill>
              </a:rPr>
            </a:br>
            <a:endParaRPr lang="ko-KR" altLang="en-US" sz="3000" b="1" smtClean="0">
              <a:solidFill>
                <a:schemeClr val="bg1"/>
              </a:solidFill>
            </a:endParaRPr>
          </a:p>
        </p:txBody>
      </p:sp>
      <p:sp>
        <p:nvSpPr>
          <p:cNvPr id="60419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ko-KR" altLang="en-US" sz="1800" b="0">
              <a:solidFill>
                <a:srgbClr val="000000"/>
              </a:solidFill>
            </a:endParaRPr>
          </a:p>
        </p:txBody>
      </p:sp>
      <p:sp>
        <p:nvSpPr>
          <p:cNvPr id="60420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ko-KR" altLang="en-US" sz="1800" b="0">
              <a:solidFill>
                <a:srgbClr val="000000"/>
              </a:solidFill>
            </a:endParaRPr>
          </a:p>
        </p:txBody>
      </p:sp>
      <p:pic>
        <p:nvPicPr>
          <p:cNvPr id="60421" name="_x194580600" descr="EMB00000f502c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736725"/>
            <a:ext cx="6297613" cy="427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 bwMode="gray">
          <a:xfrm>
            <a:off x="7381875" y="5307013"/>
            <a:ext cx="1652588" cy="714375"/>
          </a:xfrm>
          <a:prstGeom prst="roundRect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642" tIns="0" rIns="88642" bIns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kumimoji="0" lang="en-US" altLang="ko-KR" sz="1600">
                <a:solidFill>
                  <a:srgbClr val="FFFFFF"/>
                </a:solidFill>
              </a:rPr>
              <a:t>Hive</a:t>
            </a:r>
            <a:endParaRPr kumimoji="0" lang="ko-KR" altLang="en-US" sz="1600">
              <a:solidFill>
                <a:srgbClr val="FFFFFF"/>
              </a:solidFill>
            </a:endParaRPr>
          </a:p>
        </p:txBody>
      </p:sp>
      <p:sp>
        <p:nvSpPr>
          <p:cNvPr id="9" name="오각형 8"/>
          <p:cNvSpPr/>
          <p:nvPr/>
        </p:nvSpPr>
        <p:spPr bwMode="gray">
          <a:xfrm>
            <a:off x="7324725" y="3897313"/>
            <a:ext cx="1768475" cy="630237"/>
          </a:xfrm>
          <a:prstGeom prst="homePlat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8642" tIns="0" rIns="88642" bIns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kumimoji="0" lang="en-US" altLang="ko-KR" sz="1600">
                <a:solidFill>
                  <a:srgbClr val="FFFFFF"/>
                </a:solidFill>
              </a:rPr>
              <a:t>SAS</a:t>
            </a:r>
            <a:endParaRPr kumimoji="0" lang="ko-KR" altLang="en-US" sz="1600">
              <a:solidFill>
                <a:srgbClr val="FFFFFF"/>
              </a:solidFill>
            </a:endParaRPr>
          </a:p>
        </p:txBody>
      </p:sp>
      <p:cxnSp>
        <p:nvCxnSpPr>
          <p:cNvPr id="10" name="직선 화살표 연결선 9"/>
          <p:cNvCxnSpPr>
            <a:endCxn id="8" idx="0"/>
          </p:cNvCxnSpPr>
          <p:nvPr/>
        </p:nvCxnSpPr>
        <p:spPr>
          <a:xfrm>
            <a:off x="8208963" y="4527550"/>
            <a:ext cx="0" cy="779463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425" name="Text Box 5"/>
          <p:cNvSpPr txBox="1">
            <a:spLocks noChangeArrowheads="1"/>
          </p:cNvSpPr>
          <p:nvPr/>
        </p:nvSpPr>
        <p:spPr bwMode="auto">
          <a:xfrm>
            <a:off x="415925" y="1196975"/>
            <a:ext cx="9074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buFont typeface="맑은 고딕" pitchFamily="50" charset="-127"/>
              <a:buNone/>
            </a:pPr>
            <a:r>
              <a:rPr lang="en-US" altLang="ko-KR" sz="1800">
                <a:solidFill>
                  <a:srgbClr val="000000"/>
                </a:solidFill>
              </a:rPr>
              <a:t>3) 한국 의약품 안전원 </a:t>
            </a:r>
            <a:r>
              <a:rPr lang="en-US" altLang="ko-KR" sz="1800">
                <a:solidFill>
                  <a:srgbClr val="000000"/>
                </a:solidFill>
                <a:latin typeface="나눔고딕" pitchFamily="50" charset="-127"/>
              </a:rPr>
              <a:t>–</a:t>
            </a:r>
            <a:r>
              <a:rPr lang="en-US" altLang="ko-KR" sz="1800">
                <a:solidFill>
                  <a:srgbClr val="000000"/>
                </a:solidFill>
              </a:rPr>
              <a:t> </a:t>
            </a:r>
            <a:r>
              <a:rPr lang="ko-KR" altLang="en-US" sz="1800">
                <a:solidFill>
                  <a:srgbClr val="000000"/>
                </a:solidFill>
              </a:rPr>
              <a:t>코호트 연구</a:t>
            </a:r>
            <a:endParaRPr lang="ko-KR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18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8669" y="1018121"/>
            <a:ext cx="9540875" cy="1008062"/>
          </a:xfrm>
        </p:spPr>
        <p:txBody>
          <a:bodyPr/>
          <a:lstStyle/>
          <a:p>
            <a:pPr latinLnBrk="0">
              <a:lnSpc>
                <a:spcPct val="100000"/>
              </a:lnSpc>
              <a:spcBef>
                <a:spcPct val="0"/>
              </a:spcBef>
            </a:pPr>
            <a:r>
              <a:rPr lang="ko-KR" altLang="en-US" smtClean="0">
                <a:ea typeface="굴림" pitchFamily="50" charset="-127"/>
              </a:rPr>
              <a:t>  국내 </a:t>
            </a:r>
            <a:r>
              <a:rPr lang="en-US" altLang="ko-KR" smtClean="0">
                <a:ea typeface="굴림" pitchFamily="50" charset="-127"/>
              </a:rPr>
              <a:t>A </a:t>
            </a:r>
            <a:r>
              <a:rPr lang="ko-KR" altLang="en-US" smtClean="0">
                <a:ea typeface="굴림" pitchFamily="50" charset="-127"/>
              </a:rPr>
              <a:t>업체의 빅데이터 아키텍처 및 소프트웨어 구성도</a:t>
            </a:r>
            <a:r>
              <a:rPr lang="en-US" altLang="ko-KR" smtClean="0">
                <a:ea typeface="굴림" pitchFamily="50" charset="-127"/>
              </a:rPr>
              <a:t>(</a:t>
            </a:r>
            <a:r>
              <a:rPr lang="ko-KR" altLang="en-US" smtClean="0">
                <a:ea typeface="굴림" pitchFamily="50" charset="-127"/>
              </a:rPr>
              <a:t>우축의 </a:t>
            </a:r>
            <a:r>
              <a:rPr lang="en-US" altLang="ko-KR" smtClean="0">
                <a:ea typeface="굴림" pitchFamily="50" charset="-127"/>
              </a:rPr>
              <a:t>S/W</a:t>
            </a:r>
            <a:r>
              <a:rPr lang="ko-KR" altLang="en-US" smtClean="0">
                <a:ea typeface="굴림" pitchFamily="50" charset="-127"/>
              </a:rPr>
              <a:t>는 오픈소스 위주로만 표시함</a:t>
            </a:r>
            <a:r>
              <a:rPr lang="en-US" altLang="ko-KR" smtClean="0">
                <a:ea typeface="굴림" pitchFamily="50" charset="-127"/>
              </a:rPr>
              <a:t>)</a:t>
            </a:r>
            <a:endParaRPr lang="ko-KR" altLang="en-US" smtClean="0">
              <a:ea typeface="굴림" pitchFamily="50" charset="-127"/>
            </a:endParaRPr>
          </a:p>
        </p:txBody>
      </p:sp>
      <p:sp>
        <p:nvSpPr>
          <p:cNvPr id="12" name="제목 8"/>
          <p:cNvSpPr>
            <a:spLocks noGrp="1"/>
          </p:cNvSpPr>
          <p:nvPr>
            <p:ph type="title"/>
          </p:nvPr>
        </p:nvSpPr>
        <p:spPr>
          <a:xfrm>
            <a:off x="201613" y="274638"/>
            <a:ext cx="7704137" cy="417512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1. </a:t>
            </a:r>
            <a:r>
              <a:rPr/>
              <a:t>빅데이터 </a:t>
            </a:r>
            <a:r>
              <a:rPr smtClean="0"/>
              <a:t>플랫폼 </a:t>
            </a:r>
            <a:r>
              <a:rPr lang="en-US" altLang="ko-KR" smtClean="0"/>
              <a:t>- </a:t>
            </a:r>
            <a:r>
              <a:rPr smtClean="0"/>
              <a:t>예시</a:t>
            </a:r>
            <a:endParaRPr/>
          </a:p>
        </p:txBody>
      </p:sp>
      <p:sp>
        <p:nvSpPr>
          <p:cNvPr id="117" name="모서리가 둥근 직사각형 116"/>
          <p:cNvSpPr/>
          <p:nvPr/>
        </p:nvSpPr>
        <p:spPr bwMode="auto">
          <a:xfrm>
            <a:off x="361057" y="1538821"/>
            <a:ext cx="1079500" cy="414337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rIns="36000" anchor="ctr"/>
          <a:lstStyle/>
          <a:p>
            <a:pPr algn="ctr" latinLnBrk="0">
              <a:buNone/>
              <a:defRPr/>
            </a:pPr>
            <a:r>
              <a:rPr lang="ko-KR" altLang="en-US" sz="1400" b="1">
                <a:solidFill>
                  <a:schemeClr val="tx1"/>
                </a:solidFill>
                <a:latin typeface="+mn-ea"/>
              </a:rPr>
              <a:t>데이터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361057" y="1964271"/>
            <a:ext cx="1079500" cy="406558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buNone/>
              <a:defRPr/>
            </a:pPr>
            <a:endParaRPr lang="ko-KR" altLang="en-US" sz="1100" dirty="0">
              <a:latin typeface="+mn-ea"/>
            </a:endParaRPr>
          </a:p>
        </p:txBody>
      </p:sp>
      <p:sp>
        <p:nvSpPr>
          <p:cNvPr id="175" name="직사각형 174"/>
          <p:cNvSpPr/>
          <p:nvPr/>
        </p:nvSpPr>
        <p:spPr bwMode="auto">
          <a:xfrm>
            <a:off x="2334319" y="1449921"/>
            <a:ext cx="7192963" cy="2682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rIns="36000" anchor="ctr"/>
          <a:lstStyle/>
          <a:p>
            <a:pPr algn="ctr">
              <a:buNone/>
              <a:defRPr/>
            </a:pPr>
            <a:r>
              <a:rPr lang="ko-KR" altLang="en-US" sz="1400" b="1">
                <a:solidFill>
                  <a:schemeClr val="tx1"/>
                </a:solidFill>
                <a:latin typeface="+mn-ea"/>
              </a:rPr>
              <a:t>웹 서비스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6" name="직사각형 175"/>
          <p:cNvSpPr/>
          <p:nvPr/>
        </p:nvSpPr>
        <p:spPr bwMode="auto">
          <a:xfrm>
            <a:off x="2342257" y="2297646"/>
            <a:ext cx="7191375" cy="2809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rIns="36000" anchor="ctr"/>
          <a:lstStyle/>
          <a:p>
            <a:pPr algn="ctr">
              <a:buNone/>
              <a:defRPr/>
            </a:pPr>
            <a:r>
              <a:rPr lang="ko-KR" altLang="en-US" sz="1400" b="1" err="1">
                <a:solidFill>
                  <a:schemeClr val="tx1"/>
                </a:solidFill>
                <a:latin typeface="+mn-ea"/>
              </a:rPr>
              <a:t>빅데이터</a:t>
            </a:r>
            <a:r>
              <a:rPr lang="ko-KR" altLang="en-US" sz="1400" b="1">
                <a:solidFill>
                  <a:schemeClr val="tx1"/>
                </a:solidFill>
                <a:latin typeface="+mn-ea"/>
              </a:rPr>
              <a:t>  분석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7" name="직사각형 186"/>
          <p:cNvSpPr/>
          <p:nvPr/>
        </p:nvSpPr>
        <p:spPr bwMode="auto">
          <a:xfrm>
            <a:off x="2312094" y="3412071"/>
            <a:ext cx="7191375" cy="2984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rIns="36000" anchor="ctr"/>
          <a:lstStyle/>
          <a:p>
            <a:pPr algn="ctr">
              <a:buNone/>
              <a:defRPr/>
            </a:pPr>
            <a:r>
              <a:rPr lang="ko-KR" altLang="en-US" sz="1400" b="1" err="1">
                <a:solidFill>
                  <a:schemeClr val="tx1"/>
                </a:solidFill>
                <a:latin typeface="+mn-ea"/>
              </a:rPr>
              <a:t>빅데이터</a:t>
            </a:r>
            <a:r>
              <a:rPr lang="ko-KR" altLang="en-US" sz="1400" b="1">
                <a:solidFill>
                  <a:schemeClr val="tx1"/>
                </a:solidFill>
                <a:latin typeface="+mn-ea"/>
              </a:rPr>
              <a:t> 저장 </a:t>
            </a:r>
            <a:r>
              <a:rPr lang="en-US" altLang="ko-KR" sz="1400" b="1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400" b="1">
                <a:solidFill>
                  <a:schemeClr val="tx1"/>
                </a:solidFill>
                <a:latin typeface="+mn-ea"/>
              </a:rPr>
              <a:t> 처리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8" name="직사각형 187"/>
          <p:cNvSpPr/>
          <p:nvPr/>
        </p:nvSpPr>
        <p:spPr bwMode="auto">
          <a:xfrm>
            <a:off x="2312094" y="5480583"/>
            <a:ext cx="7191375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rIns="36000" anchor="ctr"/>
          <a:lstStyle/>
          <a:p>
            <a:pPr algn="ctr">
              <a:buNone/>
              <a:defRPr/>
            </a:pPr>
            <a:r>
              <a:rPr lang="ko-KR" altLang="en-US" sz="1400" b="1" dirty="0" err="1">
                <a:solidFill>
                  <a:schemeClr val="tx1"/>
                </a:solidFill>
                <a:latin typeface="+mn-ea"/>
              </a:rPr>
              <a:t>빅데이터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  인프라</a:t>
            </a:r>
          </a:p>
        </p:txBody>
      </p:sp>
      <p:sp>
        <p:nvSpPr>
          <p:cNvPr id="190" name="오른쪽 화살표 189"/>
          <p:cNvSpPr/>
          <p:nvPr/>
        </p:nvSpPr>
        <p:spPr bwMode="auto">
          <a:xfrm>
            <a:off x="1661219" y="3559708"/>
            <a:ext cx="481013" cy="266700"/>
          </a:xfrm>
          <a:prstGeom prst="rightArrow">
            <a:avLst/>
          </a:prstGeom>
          <a:solidFill>
            <a:srgbClr val="DDDDDD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anchor="ctr"/>
          <a:lstStyle/>
          <a:p>
            <a:pPr algn="ctr" latinLnBrk="0">
              <a:buNone/>
              <a:defRPr/>
            </a:pP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3" name="직사각형 192"/>
          <p:cNvSpPr/>
          <p:nvPr/>
        </p:nvSpPr>
        <p:spPr bwMode="auto">
          <a:xfrm>
            <a:off x="2342257" y="1792821"/>
            <a:ext cx="4459287" cy="4508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50" b="1">
                <a:latin typeface="+mn-ea"/>
              </a:rPr>
              <a:t>빅데이터 분석가 및 고객을 위한 통합 분석 웹 인터페이스</a:t>
            </a:r>
            <a:endParaRPr lang="en-US" altLang="ko-KR" sz="1050" b="1">
              <a:latin typeface="+mn-ea"/>
            </a:endParaRPr>
          </a:p>
        </p:txBody>
      </p:sp>
      <p:sp>
        <p:nvSpPr>
          <p:cNvPr id="194" name="직사각형 193"/>
          <p:cNvSpPr/>
          <p:nvPr/>
        </p:nvSpPr>
        <p:spPr bwMode="auto">
          <a:xfrm>
            <a:off x="2370832" y="2683408"/>
            <a:ext cx="2468562" cy="673100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lIns="36000" tIns="36000" rIns="36000" bIns="36000" anchorCtr="1"/>
          <a:lstStyle/>
          <a:p>
            <a:pPr algn="ctr" latinLnBrk="0">
              <a:spcAft>
                <a:spcPts val="100"/>
              </a:spcAft>
              <a:buClr>
                <a:srgbClr val="00BDFA"/>
              </a:buClr>
              <a:buNone/>
              <a:defRPr/>
            </a:pPr>
            <a:r>
              <a:rPr lang="ko-KR" altLang="en-US" sz="1050" b="1" dirty="0">
                <a:latin typeface="+mn-ea"/>
              </a:rPr>
              <a:t>통계</a:t>
            </a:r>
            <a:r>
              <a:rPr lang="en-US" altLang="ko-KR" sz="1050" b="1" dirty="0">
                <a:latin typeface="+mn-ea"/>
              </a:rPr>
              <a:t>/</a:t>
            </a:r>
            <a:r>
              <a:rPr lang="ko-KR" altLang="en-US" sz="1050" b="1" dirty="0">
                <a:latin typeface="+mn-ea"/>
              </a:rPr>
              <a:t>분석</a:t>
            </a:r>
            <a:r>
              <a:rPr lang="en-US" altLang="ko-KR" sz="1050" b="1" dirty="0">
                <a:latin typeface="+mn-ea"/>
              </a:rPr>
              <a:t>/</a:t>
            </a:r>
            <a:r>
              <a:rPr lang="ko-KR" altLang="en-US" sz="1050" b="1" dirty="0" err="1">
                <a:latin typeface="+mn-ea"/>
              </a:rPr>
              <a:t>마이닝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195" name="직사각형 194"/>
          <p:cNvSpPr/>
          <p:nvPr/>
        </p:nvSpPr>
        <p:spPr bwMode="auto">
          <a:xfrm>
            <a:off x="4909244" y="2683408"/>
            <a:ext cx="1866900" cy="666750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lIns="36000" tIns="36000" rIns="36000" bIns="36000" anchorCtr="1"/>
          <a:lstStyle/>
          <a:p>
            <a:pPr algn="ctr" latinLnBrk="0">
              <a:spcAft>
                <a:spcPts val="100"/>
              </a:spcAft>
              <a:buClr>
                <a:srgbClr val="00BDFA"/>
              </a:buClr>
              <a:buNone/>
              <a:defRPr/>
            </a:pPr>
            <a:r>
              <a:rPr lang="ko-KR" altLang="en-US" sz="1050" b="1">
                <a:latin typeface="+mn-ea"/>
              </a:rPr>
              <a:t>비정형 </a:t>
            </a:r>
            <a:r>
              <a:rPr lang="ko-KR" altLang="en-US" sz="1050" b="1" dirty="0">
                <a:latin typeface="+mn-ea"/>
              </a:rPr>
              <a:t>분석</a:t>
            </a:r>
          </a:p>
        </p:txBody>
      </p:sp>
      <p:sp>
        <p:nvSpPr>
          <p:cNvPr id="196" name="직사각형 195"/>
          <p:cNvSpPr/>
          <p:nvPr/>
        </p:nvSpPr>
        <p:spPr bwMode="auto">
          <a:xfrm>
            <a:off x="2429569" y="2962808"/>
            <a:ext cx="758825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54000" rIns="36000" bIns="36000" anchor="ctr"/>
          <a:lstStyle/>
          <a:p>
            <a:pPr algn="ctr" latinLnBrk="0">
              <a:lnSpc>
                <a:spcPct val="7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dirty="0">
                <a:latin typeface="+mn-ea"/>
              </a:rPr>
              <a:t>통계</a:t>
            </a:r>
            <a:r>
              <a:rPr lang="en-US" altLang="ko-KR" sz="1000" dirty="0">
                <a:latin typeface="+mn-ea"/>
              </a:rPr>
              <a:t>/</a:t>
            </a:r>
            <a:r>
              <a:rPr lang="ko-KR" altLang="en-US" sz="1000" dirty="0">
                <a:latin typeface="+mn-ea"/>
              </a:rPr>
              <a:t>분석</a:t>
            </a:r>
          </a:p>
        </p:txBody>
      </p:sp>
      <p:sp>
        <p:nvSpPr>
          <p:cNvPr id="197" name="직사각형 196"/>
          <p:cNvSpPr/>
          <p:nvPr/>
        </p:nvSpPr>
        <p:spPr bwMode="auto">
          <a:xfrm>
            <a:off x="3216969" y="2962808"/>
            <a:ext cx="8191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54000" rIns="36000" bIns="36000" anchor="ctr"/>
          <a:lstStyle/>
          <a:p>
            <a:pPr algn="ctr" latinLnBrk="0">
              <a:lnSpc>
                <a:spcPct val="7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900" dirty="0" err="1">
                <a:latin typeface="+mn-ea"/>
              </a:rPr>
              <a:t>데이터마이닝</a:t>
            </a:r>
            <a:endParaRPr lang="ko-KR" altLang="en-US" sz="900" dirty="0">
              <a:latin typeface="+mn-ea"/>
            </a:endParaRPr>
          </a:p>
        </p:txBody>
      </p:sp>
      <p:sp>
        <p:nvSpPr>
          <p:cNvPr id="198" name="직사각형 197"/>
          <p:cNvSpPr/>
          <p:nvPr/>
        </p:nvSpPr>
        <p:spPr bwMode="auto">
          <a:xfrm>
            <a:off x="4972744" y="2962808"/>
            <a:ext cx="757238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72000" tIns="54000" bIns="36000" anchor="ctr"/>
          <a:lstStyle/>
          <a:p>
            <a:pPr algn="ctr" latinLnBrk="0">
              <a:lnSpc>
                <a:spcPct val="7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dirty="0">
                <a:latin typeface="+mn-ea"/>
              </a:rPr>
              <a:t>배치 분석</a:t>
            </a:r>
            <a:endParaRPr lang="en-US" altLang="ko-KR" sz="1000" dirty="0">
              <a:latin typeface="+mn-ea"/>
            </a:endParaRPr>
          </a:p>
        </p:txBody>
      </p:sp>
      <p:sp>
        <p:nvSpPr>
          <p:cNvPr id="199" name="직사각형 198"/>
          <p:cNvSpPr/>
          <p:nvPr/>
        </p:nvSpPr>
        <p:spPr bwMode="auto">
          <a:xfrm>
            <a:off x="5777607" y="2962808"/>
            <a:ext cx="96361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72000" tIns="54000" bIns="36000" anchor="ctr"/>
          <a:lstStyle/>
          <a:p>
            <a:pPr algn="ctr" latinLnBrk="0">
              <a:lnSpc>
                <a:spcPct val="7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>
                <a:latin typeface="+mn-ea"/>
              </a:rPr>
              <a:t>텍스트 분석</a:t>
            </a:r>
            <a:endParaRPr lang="en-US" altLang="ko-KR" sz="1000" dirty="0">
              <a:latin typeface="+mn-ea"/>
            </a:endParaRPr>
          </a:p>
        </p:txBody>
      </p:sp>
      <p:sp>
        <p:nvSpPr>
          <p:cNvPr id="200" name="순서도: 추출 199"/>
          <p:cNvSpPr/>
          <p:nvPr/>
        </p:nvSpPr>
        <p:spPr bwMode="auto">
          <a:xfrm>
            <a:off x="2437507" y="5113871"/>
            <a:ext cx="1066800" cy="331787"/>
          </a:xfrm>
          <a:prstGeom prst="flowChartExtract">
            <a:avLst/>
          </a:prstGeom>
          <a:solidFill>
            <a:srgbClr val="868686">
              <a:alpha val="10196"/>
            </a:srgbClr>
          </a:solidFill>
          <a:ln w="6350" algn="ctr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lIns="0" rIns="0" anchor="b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b="1" dirty="0">
                <a:latin typeface="+mn-ea"/>
              </a:rPr>
              <a:t>추출</a:t>
            </a:r>
          </a:p>
        </p:txBody>
      </p:sp>
      <p:sp>
        <p:nvSpPr>
          <p:cNvPr id="201" name="순서도: 추출 200"/>
          <p:cNvSpPr/>
          <p:nvPr/>
        </p:nvSpPr>
        <p:spPr bwMode="auto">
          <a:xfrm>
            <a:off x="3553519" y="5113871"/>
            <a:ext cx="1066800" cy="331787"/>
          </a:xfrm>
          <a:prstGeom prst="flowChartExtract">
            <a:avLst/>
          </a:prstGeom>
          <a:solidFill>
            <a:srgbClr val="868686">
              <a:alpha val="10196"/>
            </a:srgbClr>
          </a:solidFill>
          <a:ln w="6350" algn="ctr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lIns="0" rIns="0" anchor="b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b="1" dirty="0">
                <a:latin typeface="+mn-ea"/>
              </a:rPr>
              <a:t>전송</a:t>
            </a:r>
          </a:p>
        </p:txBody>
      </p:sp>
      <p:sp>
        <p:nvSpPr>
          <p:cNvPr id="202" name="순서도: 추출 201"/>
          <p:cNvSpPr/>
          <p:nvPr/>
        </p:nvSpPr>
        <p:spPr bwMode="auto">
          <a:xfrm>
            <a:off x="4680644" y="5113871"/>
            <a:ext cx="1066800" cy="331787"/>
          </a:xfrm>
          <a:prstGeom prst="flowChartExtract">
            <a:avLst/>
          </a:prstGeom>
          <a:solidFill>
            <a:srgbClr val="868686">
              <a:alpha val="10196"/>
            </a:srgbClr>
          </a:solidFill>
          <a:ln w="6350" algn="ctr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lIns="0" rIns="0" anchor="b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b="1" dirty="0">
                <a:latin typeface="+mn-ea"/>
              </a:rPr>
              <a:t>변환</a:t>
            </a:r>
          </a:p>
        </p:txBody>
      </p:sp>
      <p:sp>
        <p:nvSpPr>
          <p:cNvPr id="203" name="순서도: 추출 202"/>
          <p:cNvSpPr/>
          <p:nvPr/>
        </p:nvSpPr>
        <p:spPr bwMode="auto">
          <a:xfrm>
            <a:off x="5796657" y="5113871"/>
            <a:ext cx="1066800" cy="331787"/>
          </a:xfrm>
          <a:prstGeom prst="flowChartExtract">
            <a:avLst/>
          </a:prstGeom>
          <a:solidFill>
            <a:srgbClr val="868686">
              <a:alpha val="10196"/>
            </a:srgbClr>
          </a:solidFill>
          <a:ln w="6350" algn="ctr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lIns="0" rIns="0" anchor="b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b="1" dirty="0">
                <a:latin typeface="+mn-ea"/>
              </a:rPr>
              <a:t>저장</a:t>
            </a:r>
          </a:p>
        </p:txBody>
      </p:sp>
      <p:sp>
        <p:nvSpPr>
          <p:cNvPr id="204" name="직사각형 203"/>
          <p:cNvSpPr/>
          <p:nvPr/>
        </p:nvSpPr>
        <p:spPr bwMode="auto">
          <a:xfrm>
            <a:off x="2413694" y="5853646"/>
            <a:ext cx="844550" cy="315912"/>
          </a:xfrm>
          <a:prstGeom prst="rect">
            <a:avLst/>
          </a:prstGeom>
          <a:solidFill>
            <a:srgbClr val="D7D7D7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b="1" dirty="0">
                <a:latin typeface="+mn-ea"/>
              </a:rPr>
              <a:t>통합보안</a:t>
            </a:r>
          </a:p>
        </p:txBody>
      </p:sp>
      <p:sp>
        <p:nvSpPr>
          <p:cNvPr id="205" name="직사각형 204"/>
          <p:cNvSpPr/>
          <p:nvPr/>
        </p:nvSpPr>
        <p:spPr bwMode="auto">
          <a:xfrm>
            <a:off x="3316982" y="5853646"/>
            <a:ext cx="817562" cy="315912"/>
          </a:xfrm>
          <a:prstGeom prst="rect">
            <a:avLst/>
          </a:prstGeom>
          <a:solidFill>
            <a:srgbClr val="D7D7D7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1000" b="1" dirty="0">
                <a:latin typeface="+mn-ea"/>
              </a:rPr>
              <a:t>H/W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206" name="직사각형 205"/>
          <p:cNvSpPr/>
          <p:nvPr/>
        </p:nvSpPr>
        <p:spPr bwMode="auto">
          <a:xfrm>
            <a:off x="5956994" y="5853646"/>
            <a:ext cx="873125" cy="315912"/>
          </a:xfrm>
          <a:prstGeom prst="rect">
            <a:avLst/>
          </a:prstGeom>
          <a:solidFill>
            <a:srgbClr val="D7D7D7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b="1" dirty="0">
                <a:latin typeface="+mn-ea"/>
              </a:rPr>
              <a:t>인증</a:t>
            </a:r>
          </a:p>
        </p:txBody>
      </p:sp>
      <p:sp>
        <p:nvSpPr>
          <p:cNvPr id="207" name="직사각형 206"/>
          <p:cNvSpPr/>
          <p:nvPr/>
        </p:nvSpPr>
        <p:spPr bwMode="auto">
          <a:xfrm>
            <a:off x="2342257" y="4574121"/>
            <a:ext cx="1384300" cy="219075"/>
          </a:xfrm>
          <a:prstGeom prst="rect">
            <a:avLst/>
          </a:prstGeom>
          <a:solidFill>
            <a:srgbClr val="D7D7D7"/>
          </a:solidFill>
          <a:ln w="635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1000" b="1">
                <a:latin typeface="+mn-ea"/>
              </a:rPr>
              <a:t>RDBMS/MPP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208" name="직사각형 207"/>
          <p:cNvSpPr/>
          <p:nvPr/>
        </p:nvSpPr>
        <p:spPr bwMode="auto">
          <a:xfrm>
            <a:off x="3783707" y="4574121"/>
            <a:ext cx="1662112" cy="219075"/>
          </a:xfrm>
          <a:prstGeom prst="rect">
            <a:avLst/>
          </a:prstGeom>
          <a:solidFill>
            <a:srgbClr val="D7D7D7"/>
          </a:solidFill>
          <a:ln w="635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1000" b="1">
                <a:latin typeface="+mn-ea"/>
              </a:rPr>
              <a:t>NoSQL/In-Memory DB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209" name="직사각형 208"/>
          <p:cNvSpPr/>
          <p:nvPr/>
        </p:nvSpPr>
        <p:spPr bwMode="auto">
          <a:xfrm>
            <a:off x="5504557" y="4574121"/>
            <a:ext cx="1271587" cy="219075"/>
          </a:xfrm>
          <a:prstGeom prst="rect">
            <a:avLst/>
          </a:prstGeom>
          <a:solidFill>
            <a:srgbClr val="D7D7D7"/>
          </a:solidFill>
          <a:ln w="635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b="1" dirty="0">
                <a:latin typeface="+mn-ea"/>
              </a:rPr>
              <a:t>분산파일시스템</a:t>
            </a:r>
          </a:p>
        </p:txBody>
      </p:sp>
      <p:grpSp>
        <p:nvGrpSpPr>
          <p:cNvPr id="210" name="그룹 63"/>
          <p:cNvGrpSpPr/>
          <p:nvPr/>
        </p:nvGrpSpPr>
        <p:grpSpPr>
          <a:xfrm>
            <a:off x="2413498" y="3750002"/>
            <a:ext cx="1041091" cy="802576"/>
            <a:chOff x="2354477" y="3731814"/>
            <a:chExt cx="972000" cy="756000"/>
          </a:xfrm>
          <a:solidFill>
            <a:schemeClr val="bg1">
              <a:lumMod val="95000"/>
            </a:schemeClr>
          </a:solidFill>
        </p:grpSpPr>
        <p:sp>
          <p:nvSpPr>
            <p:cNvPr id="258" name="직사각형 257"/>
            <p:cNvSpPr/>
            <p:nvPr/>
          </p:nvSpPr>
          <p:spPr bwMode="auto">
            <a:xfrm>
              <a:off x="2354477" y="3865155"/>
              <a:ext cx="972000" cy="509982"/>
            </a:xfrm>
            <a:prstGeom prst="rect">
              <a:avLst/>
            </a:prstGeom>
            <a:grp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900" dirty="0">
                <a:latin typeface="+mn-ea"/>
              </a:endParaRPr>
            </a:p>
          </p:txBody>
        </p:sp>
        <p:sp>
          <p:nvSpPr>
            <p:cNvPr id="259" name="타원 258"/>
            <p:cNvSpPr/>
            <p:nvPr/>
          </p:nvSpPr>
          <p:spPr bwMode="auto">
            <a:xfrm>
              <a:off x="2354477" y="4203769"/>
              <a:ext cx="972000" cy="284045"/>
            </a:xfrm>
            <a:prstGeom prst="ellipse">
              <a:avLst/>
            </a:prstGeom>
            <a:grp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900" dirty="0">
                <a:latin typeface="+mn-ea"/>
              </a:endParaRPr>
            </a:p>
          </p:txBody>
        </p:sp>
        <p:sp>
          <p:nvSpPr>
            <p:cNvPr id="260" name="타원 259"/>
            <p:cNvSpPr/>
            <p:nvPr/>
          </p:nvSpPr>
          <p:spPr bwMode="auto">
            <a:xfrm>
              <a:off x="2354477" y="3731814"/>
              <a:ext cx="972000" cy="284045"/>
            </a:xfrm>
            <a:prstGeom prst="ellipse">
              <a:avLst/>
            </a:prstGeom>
            <a:grp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r>
                <a:rPr lang="ko-KR" altLang="en-US" sz="900" b="1" dirty="0">
                  <a:latin typeface="+mn-ea"/>
                </a:rPr>
                <a:t>형태</a:t>
              </a:r>
            </a:p>
          </p:txBody>
        </p:sp>
        <p:sp>
          <p:nvSpPr>
            <p:cNvPr id="261" name="원통 260"/>
            <p:cNvSpPr/>
            <p:nvPr/>
          </p:nvSpPr>
          <p:spPr bwMode="auto">
            <a:xfrm>
              <a:off x="2487022" y="4004560"/>
              <a:ext cx="706909" cy="222921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0" rIns="0" anchor="ctr"/>
            <a:lstStyle/>
            <a:p>
              <a:pPr algn="ctr" latinLnBrk="0">
                <a:spcBef>
                  <a:spcPts val="200"/>
                </a:spcBef>
                <a:spcAft>
                  <a:spcPts val="200"/>
                </a:spcAft>
                <a:buNone/>
                <a:defRPr/>
              </a:pPr>
              <a:r>
                <a:rPr lang="ko-KR" altLang="en-US" sz="800" b="1" dirty="0">
                  <a:latin typeface="+mn-ea"/>
                </a:rPr>
                <a:t>정형</a:t>
              </a:r>
              <a:r>
                <a:rPr lang="en-US" altLang="ko-KR" sz="800" b="1" dirty="0">
                  <a:latin typeface="+mn-ea"/>
                </a:rPr>
                <a:t>/</a:t>
              </a:r>
              <a:r>
                <a:rPr lang="ko-KR" altLang="en-US" sz="800" b="1" dirty="0" err="1">
                  <a:latin typeface="+mn-ea"/>
                </a:rPr>
                <a:t>준정형</a:t>
              </a:r>
              <a:endParaRPr lang="ko-KR" altLang="en-US" sz="800" b="1" dirty="0">
                <a:latin typeface="+mn-ea"/>
              </a:endParaRPr>
            </a:p>
          </p:txBody>
        </p:sp>
        <p:sp>
          <p:nvSpPr>
            <p:cNvPr id="262" name="원통 261"/>
            <p:cNvSpPr/>
            <p:nvPr/>
          </p:nvSpPr>
          <p:spPr bwMode="auto">
            <a:xfrm>
              <a:off x="2480753" y="4277075"/>
              <a:ext cx="706909" cy="18000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0" rIns="0" anchor="ctr"/>
            <a:lstStyle/>
            <a:p>
              <a:pPr algn="ctr" latinLnBrk="0">
                <a:spcBef>
                  <a:spcPts val="200"/>
                </a:spcBef>
                <a:spcAft>
                  <a:spcPts val="200"/>
                </a:spcAft>
                <a:buNone/>
                <a:defRPr/>
              </a:pPr>
              <a:r>
                <a:rPr lang="ko-KR" altLang="en-US" sz="800" b="1" dirty="0">
                  <a:latin typeface="+mn-ea"/>
                </a:rPr>
                <a:t>비정형</a:t>
              </a:r>
            </a:p>
          </p:txBody>
        </p:sp>
      </p:grpSp>
      <p:grpSp>
        <p:nvGrpSpPr>
          <p:cNvPr id="211" name="그룹 69"/>
          <p:cNvGrpSpPr/>
          <p:nvPr/>
        </p:nvGrpSpPr>
        <p:grpSpPr>
          <a:xfrm>
            <a:off x="3497189" y="3755372"/>
            <a:ext cx="1041091" cy="802576"/>
            <a:chOff x="3475468" y="3704214"/>
            <a:chExt cx="972000" cy="756000"/>
          </a:xfrm>
          <a:solidFill>
            <a:schemeClr val="bg1">
              <a:lumMod val="95000"/>
            </a:schemeClr>
          </a:solidFill>
        </p:grpSpPr>
        <p:sp>
          <p:nvSpPr>
            <p:cNvPr id="253" name="직사각형 252"/>
            <p:cNvSpPr/>
            <p:nvPr/>
          </p:nvSpPr>
          <p:spPr bwMode="auto">
            <a:xfrm>
              <a:off x="3475468" y="3837555"/>
              <a:ext cx="972000" cy="509982"/>
            </a:xfrm>
            <a:prstGeom prst="rect">
              <a:avLst/>
            </a:prstGeom>
            <a:grp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900" dirty="0">
                <a:latin typeface="+mn-ea"/>
              </a:endParaRPr>
            </a:p>
          </p:txBody>
        </p:sp>
        <p:sp>
          <p:nvSpPr>
            <p:cNvPr id="254" name="타원 253"/>
            <p:cNvSpPr/>
            <p:nvPr/>
          </p:nvSpPr>
          <p:spPr bwMode="auto">
            <a:xfrm>
              <a:off x="3475468" y="4176169"/>
              <a:ext cx="972000" cy="284045"/>
            </a:xfrm>
            <a:prstGeom prst="ellipse">
              <a:avLst/>
            </a:prstGeom>
            <a:grp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900" dirty="0">
                <a:latin typeface="+mn-ea"/>
              </a:endParaRPr>
            </a:p>
          </p:txBody>
        </p:sp>
        <p:sp>
          <p:nvSpPr>
            <p:cNvPr id="255" name="타원 254"/>
            <p:cNvSpPr/>
            <p:nvPr/>
          </p:nvSpPr>
          <p:spPr bwMode="auto">
            <a:xfrm>
              <a:off x="3475468" y="3704214"/>
              <a:ext cx="972000" cy="284045"/>
            </a:xfrm>
            <a:prstGeom prst="ellipse">
              <a:avLst/>
            </a:prstGeom>
            <a:grp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r>
                <a:rPr lang="ko-KR" altLang="en-US" sz="900" b="1" dirty="0">
                  <a:latin typeface="+mn-ea"/>
                </a:rPr>
                <a:t>구분</a:t>
              </a:r>
            </a:p>
          </p:txBody>
        </p:sp>
        <p:sp>
          <p:nvSpPr>
            <p:cNvPr id="256" name="원통 255"/>
            <p:cNvSpPr/>
            <p:nvPr/>
          </p:nvSpPr>
          <p:spPr bwMode="auto">
            <a:xfrm>
              <a:off x="3604878" y="3976960"/>
              <a:ext cx="706909" cy="222921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0" rIns="0" anchor="ctr"/>
            <a:lstStyle/>
            <a:p>
              <a:pPr algn="ctr" latinLnBrk="0">
                <a:spcBef>
                  <a:spcPts val="200"/>
                </a:spcBef>
                <a:spcAft>
                  <a:spcPts val="200"/>
                </a:spcAft>
                <a:buNone/>
                <a:defRPr/>
              </a:pPr>
              <a:r>
                <a:rPr lang="ko-KR" altLang="en-US" sz="800" b="1">
                  <a:latin typeface="+mn-ea"/>
                </a:rPr>
                <a:t>내부 </a:t>
              </a:r>
              <a:r>
                <a:rPr lang="en-US" altLang="ko-KR" sz="800" b="1" dirty="0">
                  <a:latin typeface="+mn-ea"/>
                </a:rPr>
                <a:t>DB</a:t>
              </a:r>
              <a:endParaRPr lang="ko-KR" altLang="en-US" sz="800" b="1" dirty="0">
                <a:latin typeface="+mn-ea"/>
              </a:endParaRPr>
            </a:p>
          </p:txBody>
        </p:sp>
        <p:sp>
          <p:nvSpPr>
            <p:cNvPr id="257" name="원통 256"/>
            <p:cNvSpPr/>
            <p:nvPr/>
          </p:nvSpPr>
          <p:spPr bwMode="auto">
            <a:xfrm>
              <a:off x="3604878" y="4249475"/>
              <a:ext cx="706909" cy="18000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0" rIns="0" anchor="ctr"/>
            <a:lstStyle/>
            <a:p>
              <a:pPr algn="ctr" latinLnBrk="0">
                <a:spcBef>
                  <a:spcPts val="200"/>
                </a:spcBef>
                <a:spcAft>
                  <a:spcPts val="200"/>
                </a:spcAft>
                <a:buNone/>
                <a:defRPr/>
              </a:pPr>
              <a:r>
                <a:rPr lang="ko-KR" altLang="en-US" sz="800" b="1">
                  <a:latin typeface="+mn-ea"/>
                </a:rPr>
                <a:t>외부</a:t>
              </a:r>
              <a:r>
                <a:rPr lang="en-US" altLang="ko-KR" sz="800" b="1">
                  <a:latin typeface="+mn-ea"/>
                </a:rPr>
                <a:t>/SNS</a:t>
              </a:r>
              <a:endParaRPr lang="ko-KR" altLang="en-US" sz="800" b="1" dirty="0">
                <a:latin typeface="+mn-ea"/>
              </a:endParaRPr>
            </a:p>
          </p:txBody>
        </p:sp>
      </p:grpSp>
      <p:grpSp>
        <p:nvGrpSpPr>
          <p:cNvPr id="212" name="그룹 37897"/>
          <p:cNvGrpSpPr/>
          <p:nvPr/>
        </p:nvGrpSpPr>
        <p:grpSpPr>
          <a:xfrm>
            <a:off x="4599414" y="3749564"/>
            <a:ext cx="1041091" cy="802576"/>
            <a:chOff x="-1203684" y="4004560"/>
            <a:chExt cx="972000" cy="756000"/>
          </a:xfrm>
          <a:solidFill>
            <a:schemeClr val="bg1">
              <a:lumMod val="95000"/>
            </a:schemeClr>
          </a:solidFill>
        </p:grpSpPr>
        <p:sp>
          <p:nvSpPr>
            <p:cNvPr id="248" name="직사각형 247"/>
            <p:cNvSpPr/>
            <p:nvPr/>
          </p:nvSpPr>
          <p:spPr bwMode="auto">
            <a:xfrm>
              <a:off x="-1203684" y="4137901"/>
              <a:ext cx="972000" cy="509982"/>
            </a:xfrm>
            <a:prstGeom prst="rect">
              <a:avLst/>
            </a:prstGeom>
            <a:grp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900" dirty="0">
                <a:latin typeface="+mn-ea"/>
              </a:endParaRPr>
            </a:p>
          </p:txBody>
        </p:sp>
        <p:sp>
          <p:nvSpPr>
            <p:cNvPr id="249" name="타원 248"/>
            <p:cNvSpPr/>
            <p:nvPr/>
          </p:nvSpPr>
          <p:spPr bwMode="auto">
            <a:xfrm>
              <a:off x="-1203684" y="4476515"/>
              <a:ext cx="972000" cy="284045"/>
            </a:xfrm>
            <a:prstGeom prst="ellipse">
              <a:avLst/>
            </a:prstGeom>
            <a:grp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900" dirty="0">
                <a:latin typeface="+mn-ea"/>
              </a:endParaRPr>
            </a:p>
          </p:txBody>
        </p:sp>
        <p:sp>
          <p:nvSpPr>
            <p:cNvPr id="250" name="타원 249"/>
            <p:cNvSpPr/>
            <p:nvPr/>
          </p:nvSpPr>
          <p:spPr bwMode="auto">
            <a:xfrm>
              <a:off x="-1203684" y="4004560"/>
              <a:ext cx="972000" cy="284045"/>
            </a:xfrm>
            <a:prstGeom prst="ellipse">
              <a:avLst/>
            </a:prstGeom>
            <a:grp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8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r>
                <a:rPr lang="ko-KR" altLang="en-US" sz="900" b="1" dirty="0">
                  <a:latin typeface="+mn-ea"/>
                </a:rPr>
                <a:t>데이터 원본</a:t>
              </a:r>
              <a:r>
                <a:rPr lang="en-US" altLang="ko-KR" sz="900" b="1" dirty="0">
                  <a:latin typeface="+mn-ea"/>
                </a:rPr>
                <a:t>DB</a:t>
              </a:r>
              <a:endParaRPr lang="ko-KR" altLang="en-US" sz="900" b="1" dirty="0">
                <a:latin typeface="+mn-ea"/>
              </a:endParaRPr>
            </a:p>
          </p:txBody>
        </p:sp>
        <p:sp>
          <p:nvSpPr>
            <p:cNvPr id="251" name="원통 250"/>
            <p:cNvSpPr/>
            <p:nvPr/>
          </p:nvSpPr>
          <p:spPr bwMode="auto">
            <a:xfrm>
              <a:off x="-1074274" y="4277306"/>
              <a:ext cx="706909" cy="222921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0" rIns="0" anchor="ctr"/>
            <a:lstStyle/>
            <a:p>
              <a:pPr algn="ctr" latinLnBrk="0">
                <a:spcBef>
                  <a:spcPts val="200"/>
                </a:spcBef>
                <a:spcAft>
                  <a:spcPts val="200"/>
                </a:spcAft>
                <a:buNone/>
                <a:defRPr/>
              </a:pPr>
              <a:r>
                <a:rPr lang="ko-KR" altLang="en-US" sz="800" b="1">
                  <a:latin typeface="+mn-ea"/>
                </a:rPr>
                <a:t>기초데이터</a:t>
              </a:r>
              <a:endParaRPr lang="ko-KR" altLang="en-US" sz="800" b="1" dirty="0">
                <a:latin typeface="+mn-ea"/>
              </a:endParaRPr>
            </a:p>
          </p:txBody>
        </p:sp>
        <p:sp>
          <p:nvSpPr>
            <p:cNvPr id="252" name="원통 251"/>
            <p:cNvSpPr/>
            <p:nvPr/>
          </p:nvSpPr>
          <p:spPr bwMode="auto">
            <a:xfrm>
              <a:off x="-1074274" y="4549821"/>
              <a:ext cx="706909" cy="18000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0" rIns="0" anchor="ctr"/>
            <a:lstStyle/>
            <a:p>
              <a:pPr algn="ctr" latinLnBrk="0">
                <a:spcBef>
                  <a:spcPts val="200"/>
                </a:spcBef>
                <a:spcAft>
                  <a:spcPts val="200"/>
                </a:spcAft>
                <a:buNone/>
                <a:defRPr/>
              </a:pPr>
              <a:r>
                <a:rPr lang="ko-KR" altLang="en-US" sz="800" b="1">
                  <a:latin typeface="+mn-ea"/>
                </a:rPr>
                <a:t>기초데이터</a:t>
              </a:r>
              <a:endParaRPr lang="ko-KR" altLang="en-US" sz="800" b="1" dirty="0">
                <a:latin typeface="+mn-ea"/>
              </a:endParaRPr>
            </a:p>
          </p:txBody>
        </p:sp>
      </p:grpSp>
      <p:grpSp>
        <p:nvGrpSpPr>
          <p:cNvPr id="213" name="그룹 37898"/>
          <p:cNvGrpSpPr/>
          <p:nvPr/>
        </p:nvGrpSpPr>
        <p:grpSpPr>
          <a:xfrm>
            <a:off x="5732017" y="3749564"/>
            <a:ext cx="1041091" cy="802576"/>
            <a:chOff x="-1251825" y="5154139"/>
            <a:chExt cx="972000" cy="756000"/>
          </a:xfrm>
          <a:solidFill>
            <a:schemeClr val="bg1">
              <a:lumMod val="95000"/>
            </a:schemeClr>
          </a:solidFill>
        </p:grpSpPr>
        <p:sp>
          <p:nvSpPr>
            <p:cNvPr id="243" name="직사각형 242"/>
            <p:cNvSpPr/>
            <p:nvPr/>
          </p:nvSpPr>
          <p:spPr bwMode="auto">
            <a:xfrm>
              <a:off x="-1251825" y="5287480"/>
              <a:ext cx="972000" cy="509982"/>
            </a:xfrm>
            <a:prstGeom prst="rect">
              <a:avLst/>
            </a:prstGeom>
            <a:grp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900" dirty="0">
                <a:latin typeface="+mn-ea"/>
              </a:endParaRPr>
            </a:p>
          </p:txBody>
        </p:sp>
        <p:sp>
          <p:nvSpPr>
            <p:cNvPr id="244" name="타원 243"/>
            <p:cNvSpPr/>
            <p:nvPr/>
          </p:nvSpPr>
          <p:spPr bwMode="auto">
            <a:xfrm>
              <a:off x="-1251825" y="5626094"/>
              <a:ext cx="972000" cy="284045"/>
            </a:xfrm>
            <a:prstGeom prst="ellipse">
              <a:avLst/>
            </a:prstGeom>
            <a:grp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900" dirty="0">
                <a:latin typeface="+mn-ea"/>
              </a:endParaRPr>
            </a:p>
          </p:txBody>
        </p:sp>
        <p:sp>
          <p:nvSpPr>
            <p:cNvPr id="245" name="타원 244"/>
            <p:cNvSpPr/>
            <p:nvPr/>
          </p:nvSpPr>
          <p:spPr bwMode="auto">
            <a:xfrm>
              <a:off x="-1251825" y="5154139"/>
              <a:ext cx="972000" cy="284045"/>
            </a:xfrm>
            <a:prstGeom prst="ellipse">
              <a:avLst/>
            </a:prstGeom>
            <a:grp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8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r>
                <a:rPr lang="ko-KR" altLang="en-US" sz="900" b="1" dirty="0">
                  <a:latin typeface="+mn-ea"/>
                </a:rPr>
                <a:t>분석</a:t>
              </a:r>
              <a:endParaRPr lang="en-US" altLang="ko-KR" sz="900" b="1" dirty="0">
                <a:latin typeface="+mn-ea"/>
              </a:endParaRPr>
            </a:p>
            <a:p>
              <a:pPr algn="ctr" latinLnBrk="0">
                <a:lnSpc>
                  <a:spcPct val="8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r>
                <a:rPr lang="ko-KR" altLang="en-US" sz="900" b="1" dirty="0">
                  <a:latin typeface="+mn-ea"/>
                </a:rPr>
                <a:t>결과</a:t>
              </a:r>
              <a:r>
                <a:rPr lang="en-US" altLang="ko-KR" sz="900" b="1" dirty="0">
                  <a:latin typeface="+mn-ea"/>
                </a:rPr>
                <a:t>DB</a:t>
              </a:r>
              <a:endParaRPr lang="ko-KR" altLang="en-US" sz="900" b="1" dirty="0">
                <a:latin typeface="+mn-ea"/>
              </a:endParaRPr>
            </a:p>
          </p:txBody>
        </p:sp>
        <p:sp>
          <p:nvSpPr>
            <p:cNvPr id="246" name="원통 245"/>
            <p:cNvSpPr/>
            <p:nvPr/>
          </p:nvSpPr>
          <p:spPr bwMode="auto">
            <a:xfrm>
              <a:off x="-1122415" y="5426885"/>
              <a:ext cx="706909" cy="222921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0" rIns="0" anchor="ctr"/>
            <a:lstStyle/>
            <a:p>
              <a:pPr algn="ctr" latinLnBrk="0">
                <a:spcBef>
                  <a:spcPts val="200"/>
                </a:spcBef>
                <a:spcAft>
                  <a:spcPts val="200"/>
                </a:spcAft>
                <a:buNone/>
                <a:defRPr/>
              </a:pPr>
              <a:r>
                <a:rPr lang="ko-KR" altLang="en-US" sz="800" b="1" dirty="0">
                  <a:latin typeface="+mn-ea"/>
                </a:rPr>
                <a:t>결과데이터</a:t>
              </a:r>
            </a:p>
          </p:txBody>
        </p:sp>
        <p:sp>
          <p:nvSpPr>
            <p:cNvPr id="247" name="원통 246"/>
            <p:cNvSpPr/>
            <p:nvPr/>
          </p:nvSpPr>
          <p:spPr bwMode="auto">
            <a:xfrm>
              <a:off x="-1122415" y="5699400"/>
              <a:ext cx="706909" cy="18000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0" rIns="0" anchor="ctr"/>
            <a:lstStyle/>
            <a:p>
              <a:pPr algn="ctr" latinLnBrk="0">
                <a:spcBef>
                  <a:spcPts val="200"/>
                </a:spcBef>
                <a:spcAft>
                  <a:spcPts val="200"/>
                </a:spcAft>
                <a:buNone/>
                <a:defRPr/>
              </a:pPr>
              <a:r>
                <a:rPr lang="ko-KR" altLang="en-US" sz="800" b="1" dirty="0">
                  <a:latin typeface="+mn-ea"/>
                </a:rPr>
                <a:t>결과데이터</a:t>
              </a:r>
            </a:p>
          </p:txBody>
        </p:sp>
      </p:grpSp>
      <p:sp>
        <p:nvSpPr>
          <p:cNvPr id="214" name="원통 213"/>
          <p:cNvSpPr/>
          <p:nvPr/>
        </p:nvSpPr>
        <p:spPr bwMode="auto">
          <a:xfrm>
            <a:off x="422969" y="2023008"/>
            <a:ext cx="798513" cy="511175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lIns="0" rIns="0" anchor="ctr"/>
          <a:lstStyle/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r>
              <a:rPr lang="en-US" altLang="ko-KR" sz="1000" b="1">
                <a:solidFill>
                  <a:schemeClr val="tx2"/>
                </a:solidFill>
                <a:latin typeface="+mn-ea"/>
              </a:rPr>
              <a:t>DB</a:t>
            </a:r>
            <a:endParaRPr lang="ko-KR" altLang="en-US" sz="10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15" name="원통 214"/>
          <p:cNvSpPr/>
          <p:nvPr/>
        </p:nvSpPr>
        <p:spPr bwMode="auto">
          <a:xfrm>
            <a:off x="422969" y="2696108"/>
            <a:ext cx="798513" cy="511175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lIns="0" rIns="0" anchor="ctr"/>
          <a:lstStyle/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r>
              <a:rPr lang="en-US" altLang="ko-KR" sz="1000" b="1">
                <a:solidFill>
                  <a:schemeClr val="tx2"/>
                </a:solidFill>
                <a:latin typeface="+mn-ea"/>
              </a:rPr>
              <a:t>DB</a:t>
            </a:r>
            <a:endParaRPr lang="ko-KR" altLang="en-US" sz="10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17" name="오른쪽 화살표 216"/>
          <p:cNvSpPr/>
          <p:nvPr/>
        </p:nvSpPr>
        <p:spPr bwMode="auto">
          <a:xfrm>
            <a:off x="1661219" y="3034246"/>
            <a:ext cx="481013" cy="266700"/>
          </a:xfrm>
          <a:prstGeom prst="rightArrow">
            <a:avLst/>
          </a:prstGeom>
          <a:solidFill>
            <a:srgbClr val="DDDDDD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anchor="ctr"/>
          <a:lstStyle/>
          <a:p>
            <a:pPr algn="ctr" latinLnBrk="0">
              <a:buNone/>
              <a:defRPr/>
            </a:pP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8" name="오른쪽 화살표 217"/>
          <p:cNvSpPr/>
          <p:nvPr/>
        </p:nvSpPr>
        <p:spPr bwMode="auto">
          <a:xfrm>
            <a:off x="1651694" y="4108983"/>
            <a:ext cx="481013" cy="268288"/>
          </a:xfrm>
          <a:prstGeom prst="rightArrow">
            <a:avLst/>
          </a:prstGeom>
          <a:solidFill>
            <a:srgbClr val="DDDDDD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anchor="ctr"/>
          <a:lstStyle/>
          <a:p>
            <a:pPr algn="ctr" latinLnBrk="0">
              <a:buNone/>
              <a:defRPr/>
            </a:pP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9" name="원통 218"/>
          <p:cNvSpPr/>
          <p:nvPr/>
        </p:nvSpPr>
        <p:spPr bwMode="auto">
          <a:xfrm>
            <a:off x="419794" y="3377146"/>
            <a:ext cx="796925" cy="512762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lIns="0" rIns="0" anchor="ctr"/>
          <a:lstStyle/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r>
              <a:rPr lang="en-US" altLang="ko-KR" sz="1000" b="1">
                <a:solidFill>
                  <a:schemeClr val="tx2"/>
                </a:solidFill>
                <a:latin typeface="+mn-ea"/>
              </a:rPr>
              <a:t>DB</a:t>
            </a:r>
            <a:endParaRPr lang="ko-KR" altLang="en-US" sz="10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20" name="직사각형 219"/>
          <p:cNvSpPr/>
          <p:nvPr/>
        </p:nvSpPr>
        <p:spPr bwMode="auto">
          <a:xfrm>
            <a:off x="2312094" y="4793196"/>
            <a:ext cx="7191375" cy="3143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rIns="36000" anchor="ctr"/>
          <a:lstStyle/>
          <a:p>
            <a:pPr algn="ctr">
              <a:buNone/>
              <a:defRPr/>
            </a:pPr>
            <a:r>
              <a:rPr lang="ko-KR" altLang="en-US" sz="1400" b="1" err="1">
                <a:solidFill>
                  <a:schemeClr val="tx1"/>
                </a:solidFill>
                <a:latin typeface="+mn-ea"/>
              </a:rPr>
              <a:t>빅데이터</a:t>
            </a:r>
            <a:r>
              <a:rPr lang="ko-KR" altLang="en-US" sz="1400" b="1">
                <a:solidFill>
                  <a:schemeClr val="tx1"/>
                </a:solidFill>
                <a:latin typeface="+mn-ea"/>
              </a:rPr>
              <a:t>  연계 </a:t>
            </a:r>
            <a:r>
              <a:rPr lang="en-US" altLang="ko-KR" sz="1400" b="1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400" b="1">
                <a:solidFill>
                  <a:schemeClr val="tx1"/>
                </a:solidFill>
                <a:latin typeface="+mn-ea"/>
              </a:rPr>
              <a:t>수집 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1" name="모서리가 둥근 직사각형 220"/>
          <p:cNvSpPr/>
          <p:nvPr/>
        </p:nvSpPr>
        <p:spPr bwMode="auto">
          <a:xfrm>
            <a:off x="1323082" y="2602446"/>
            <a:ext cx="193675" cy="83343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 algn="ctr">
            <a:solidFill>
              <a:schemeClr val="bg2">
                <a:lumMod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anchor="ctr"/>
          <a:lstStyle/>
          <a:p>
            <a:pPr algn="ctr" latinLnBrk="0">
              <a:lnSpc>
                <a:spcPct val="90000"/>
              </a:lnSpc>
              <a:buNone/>
              <a:defRPr/>
            </a:pPr>
            <a:r>
              <a:rPr lang="en-US" altLang="ko-KR" sz="800" dirty="0">
                <a:latin typeface="+mn-ea"/>
              </a:rPr>
              <a:t>AP</a:t>
            </a:r>
          </a:p>
          <a:p>
            <a:pPr algn="ctr" latinLnBrk="0">
              <a:lnSpc>
                <a:spcPct val="90000"/>
              </a:lnSpc>
              <a:buNone/>
              <a:defRPr/>
            </a:pPr>
            <a:r>
              <a:rPr lang="en-US" altLang="ko-KR" sz="800" dirty="0">
                <a:latin typeface="+mn-ea"/>
              </a:rPr>
              <a:t>I</a:t>
            </a:r>
          </a:p>
        </p:txBody>
      </p:sp>
      <p:sp>
        <p:nvSpPr>
          <p:cNvPr id="222" name="모서리가 둥근 직사각형 221"/>
          <p:cNvSpPr/>
          <p:nvPr/>
        </p:nvSpPr>
        <p:spPr bwMode="auto">
          <a:xfrm>
            <a:off x="1313557" y="4597933"/>
            <a:ext cx="225425" cy="74136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 algn="ctr">
            <a:solidFill>
              <a:schemeClr val="bg2">
                <a:lumMod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anchor="ctr"/>
          <a:lstStyle/>
          <a:p>
            <a:pPr algn="ctr" latinLnBrk="0">
              <a:lnSpc>
                <a:spcPct val="90000"/>
              </a:lnSpc>
              <a:buNone/>
              <a:defRPr/>
            </a:pPr>
            <a:r>
              <a:rPr lang="en-US" altLang="ko-KR" sz="800" dirty="0">
                <a:latin typeface="+mn-ea"/>
              </a:rPr>
              <a:t>A</a:t>
            </a:r>
          </a:p>
          <a:p>
            <a:pPr algn="ctr" latinLnBrk="0">
              <a:lnSpc>
                <a:spcPct val="90000"/>
              </a:lnSpc>
              <a:buNone/>
              <a:defRPr/>
            </a:pPr>
            <a:r>
              <a:rPr lang="en-US" altLang="ko-KR" sz="800" dirty="0">
                <a:latin typeface="+mn-ea"/>
              </a:rPr>
              <a:t>gent</a:t>
            </a:r>
          </a:p>
        </p:txBody>
      </p:sp>
      <p:sp>
        <p:nvSpPr>
          <p:cNvPr id="224" name="직사각형 223"/>
          <p:cNvSpPr/>
          <p:nvPr/>
        </p:nvSpPr>
        <p:spPr bwMode="auto">
          <a:xfrm>
            <a:off x="4191694" y="5858408"/>
            <a:ext cx="746125" cy="311150"/>
          </a:xfrm>
          <a:prstGeom prst="rect">
            <a:avLst/>
          </a:prstGeom>
          <a:solidFill>
            <a:srgbClr val="D7D7D7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1000" b="1" dirty="0">
                <a:latin typeface="+mn-ea"/>
              </a:rPr>
              <a:t>N/W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225" name="직사각형 224"/>
          <p:cNvSpPr/>
          <p:nvPr/>
        </p:nvSpPr>
        <p:spPr bwMode="auto">
          <a:xfrm>
            <a:off x="5018782" y="5858408"/>
            <a:ext cx="820737" cy="311150"/>
          </a:xfrm>
          <a:prstGeom prst="rect">
            <a:avLst/>
          </a:prstGeom>
          <a:solidFill>
            <a:srgbClr val="D7D7D7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1000" b="1" dirty="0">
                <a:latin typeface="+mn-ea"/>
              </a:rPr>
              <a:t>S/W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226" name="직사각형 225"/>
          <p:cNvSpPr/>
          <p:nvPr/>
        </p:nvSpPr>
        <p:spPr bwMode="auto">
          <a:xfrm>
            <a:off x="4059932" y="2962808"/>
            <a:ext cx="7048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54000" rIns="36000" bIns="36000" anchor="ctr"/>
          <a:lstStyle/>
          <a:p>
            <a:pPr algn="ctr" latinLnBrk="0">
              <a:lnSpc>
                <a:spcPct val="7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900">
                <a:latin typeface="+mn-ea"/>
              </a:rPr>
              <a:t>SNA</a:t>
            </a:r>
            <a:endParaRPr lang="ko-KR" altLang="en-US" sz="900" dirty="0">
              <a:latin typeface="+mn-ea"/>
            </a:endParaRPr>
          </a:p>
        </p:txBody>
      </p:sp>
      <p:sp>
        <p:nvSpPr>
          <p:cNvPr id="227" name="순서도: 다중 문서 226"/>
          <p:cNvSpPr/>
          <p:nvPr/>
        </p:nvSpPr>
        <p:spPr bwMode="auto">
          <a:xfrm>
            <a:off x="459482" y="4294721"/>
            <a:ext cx="762000" cy="655637"/>
          </a:xfrm>
          <a:prstGeom prst="flowChartMultidocument">
            <a:avLst/>
          </a:prstGeom>
          <a:solidFill>
            <a:schemeClr val="tx2">
              <a:lumMod val="20000"/>
              <a:lumOff val="8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>
                <a:solidFill>
                  <a:srgbClr val="000000"/>
                </a:solidFill>
                <a:latin typeface="맑은 고딕"/>
              </a:rPr>
              <a:t>파일</a:t>
            </a:r>
            <a:endParaRPr lang="ko-KR" altLang="en-US" sz="1000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8" name="순서도: 다중 문서 227"/>
          <p:cNvSpPr/>
          <p:nvPr/>
        </p:nvSpPr>
        <p:spPr bwMode="auto">
          <a:xfrm>
            <a:off x="475357" y="5097996"/>
            <a:ext cx="763587" cy="654050"/>
          </a:xfrm>
          <a:prstGeom prst="flowChartMultidocument">
            <a:avLst/>
          </a:prstGeom>
          <a:solidFill>
            <a:schemeClr val="tx2">
              <a:lumMod val="20000"/>
              <a:lumOff val="8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>
                <a:solidFill>
                  <a:srgbClr val="000000"/>
                </a:solidFill>
                <a:latin typeface="맑은 고딕"/>
              </a:rPr>
              <a:t>로그</a:t>
            </a:r>
            <a:endParaRPr lang="ko-KR" altLang="en-US" sz="1000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9" name="모서리가 둥근 직사각형 228"/>
          <p:cNvSpPr/>
          <p:nvPr/>
        </p:nvSpPr>
        <p:spPr>
          <a:xfrm>
            <a:off x="7150794" y="5834596"/>
            <a:ext cx="1090613" cy="365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ko-KR" altLang="en-US" sz="1000" b="1">
                <a:solidFill>
                  <a:schemeClr val="tx1"/>
                </a:solidFill>
                <a:latin typeface="+mn-ea"/>
              </a:rPr>
              <a:t>클라우드</a:t>
            </a:r>
            <a:endParaRPr lang="en-US" altLang="ko-KR" sz="1000" b="1">
              <a:solidFill>
                <a:schemeClr val="tx1"/>
              </a:solidFill>
              <a:latin typeface="+mn-ea"/>
            </a:endParaRPr>
          </a:p>
          <a:p>
            <a:pPr algn="ctr">
              <a:buNone/>
              <a:defRPr/>
            </a:pPr>
            <a:r>
              <a:rPr lang="en-US" altLang="ko-KR" sz="1000" b="1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b="1">
                <a:solidFill>
                  <a:schemeClr val="tx1"/>
                </a:solidFill>
                <a:latin typeface="+mn-ea"/>
              </a:rPr>
              <a:t>오픈스택</a:t>
            </a:r>
            <a:r>
              <a:rPr lang="en-US" altLang="ko-KR" sz="1000" b="1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0" name="모서리가 둥근 직사각형 229"/>
          <p:cNvSpPr/>
          <p:nvPr/>
        </p:nvSpPr>
        <p:spPr>
          <a:xfrm>
            <a:off x="8382694" y="5836183"/>
            <a:ext cx="1050925" cy="365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ko-KR" altLang="en-US" sz="1000" b="1">
                <a:solidFill>
                  <a:schemeClr val="tx1"/>
                </a:solidFill>
                <a:latin typeface="+mn-ea"/>
              </a:rPr>
              <a:t>클러스터</a:t>
            </a:r>
            <a:endParaRPr lang="en-US" altLang="ko-KR" sz="1000" b="1">
              <a:solidFill>
                <a:schemeClr val="tx1"/>
              </a:solidFill>
              <a:latin typeface="+mn-ea"/>
            </a:endParaRPr>
          </a:p>
          <a:p>
            <a:pPr algn="ctr">
              <a:buNone/>
              <a:defRPr/>
            </a:pPr>
            <a:r>
              <a:rPr lang="ko-KR" altLang="en-US" sz="1000" b="1">
                <a:solidFill>
                  <a:schemeClr val="tx1"/>
                </a:solidFill>
                <a:latin typeface="+mn-ea"/>
              </a:rPr>
              <a:t>매니저</a:t>
            </a:r>
            <a:r>
              <a:rPr lang="en-US" altLang="ko-KR" sz="1000" b="1">
                <a:solidFill>
                  <a:schemeClr val="tx1"/>
                </a:solidFill>
                <a:latin typeface="+mn-ea"/>
              </a:rPr>
              <a:t>(CDH)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1" name="모서리가 둥근 직사각형 230"/>
          <p:cNvSpPr/>
          <p:nvPr/>
        </p:nvSpPr>
        <p:spPr>
          <a:xfrm>
            <a:off x="7161907" y="5199596"/>
            <a:ext cx="1092200" cy="1984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altLang="ko-KR" sz="1000" b="1">
                <a:solidFill>
                  <a:schemeClr val="tx1"/>
                </a:solidFill>
                <a:latin typeface="+mn-ea"/>
              </a:rPr>
              <a:t>Flume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2" name="모서리가 둥근 직사각형 231"/>
          <p:cNvSpPr/>
          <p:nvPr/>
        </p:nvSpPr>
        <p:spPr>
          <a:xfrm>
            <a:off x="8393807" y="5201183"/>
            <a:ext cx="1052512" cy="1984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altLang="ko-KR" sz="1000" b="1">
                <a:solidFill>
                  <a:schemeClr val="tx1"/>
                </a:solidFill>
                <a:latin typeface="+mn-ea"/>
              </a:rPr>
              <a:t>Sqoop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3" name="모서리가 둥근 직사각형 232"/>
          <p:cNvSpPr/>
          <p:nvPr/>
        </p:nvSpPr>
        <p:spPr>
          <a:xfrm>
            <a:off x="7161907" y="4288458"/>
            <a:ext cx="1092200" cy="2190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altLang="ko-KR" sz="1000" b="1">
                <a:solidFill>
                  <a:schemeClr val="tx1"/>
                </a:solidFill>
                <a:latin typeface="+mn-ea"/>
              </a:rPr>
              <a:t>HDFS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4" name="모서리가 둥근 직사각형 233"/>
          <p:cNvSpPr/>
          <p:nvPr/>
        </p:nvSpPr>
        <p:spPr>
          <a:xfrm>
            <a:off x="8393807" y="4290045"/>
            <a:ext cx="1052512" cy="2190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altLang="ko-KR" sz="1000" b="1">
                <a:solidFill>
                  <a:schemeClr val="tx1"/>
                </a:solidFill>
                <a:latin typeface="+mn-ea"/>
              </a:rPr>
              <a:t>MapReduce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5" name="모서리가 둥근 직사각형 234"/>
          <p:cNvSpPr/>
          <p:nvPr/>
        </p:nvSpPr>
        <p:spPr>
          <a:xfrm>
            <a:off x="7150794" y="3964608"/>
            <a:ext cx="1090613" cy="2206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Impala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6" name="모서리가 둥근 직사각형 235"/>
          <p:cNvSpPr/>
          <p:nvPr/>
        </p:nvSpPr>
        <p:spPr>
          <a:xfrm>
            <a:off x="8382694" y="3966195"/>
            <a:ext cx="1050925" cy="2206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altLang="ko-KR" sz="1000" b="1">
                <a:solidFill>
                  <a:schemeClr val="tx1"/>
                </a:solidFill>
                <a:latin typeface="+mn-ea"/>
              </a:rPr>
              <a:t>Hive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7157144" y="3053296"/>
            <a:ext cx="1090613" cy="2190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Pig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9" name="모서리가 둥근 직사각형 238"/>
          <p:cNvSpPr/>
          <p:nvPr/>
        </p:nvSpPr>
        <p:spPr>
          <a:xfrm>
            <a:off x="8389044" y="3054883"/>
            <a:ext cx="1052513" cy="2190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altLang="ko-KR" sz="1000" b="1">
                <a:solidFill>
                  <a:schemeClr val="tx1"/>
                </a:solidFill>
                <a:latin typeface="+mn-ea"/>
              </a:rPr>
              <a:t>Mahout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7146032" y="2731033"/>
            <a:ext cx="1090612" cy="2190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R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1" name="모서리가 둥근 직사각형 240"/>
          <p:cNvSpPr/>
          <p:nvPr/>
        </p:nvSpPr>
        <p:spPr>
          <a:xfrm>
            <a:off x="8377932" y="2732621"/>
            <a:ext cx="1050925" cy="2190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Spark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2" name="모서리가 둥근 직사각형 241"/>
          <p:cNvSpPr/>
          <p:nvPr/>
        </p:nvSpPr>
        <p:spPr>
          <a:xfrm>
            <a:off x="7161907" y="1827746"/>
            <a:ext cx="1074737" cy="365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웹</a:t>
            </a:r>
            <a:r>
              <a:rPr lang="en-US" altLang="ko-KR" sz="1000" b="1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b="1" smtClean="0">
                <a:solidFill>
                  <a:schemeClr val="tx1"/>
                </a:solidFill>
                <a:latin typeface="+mn-ea"/>
              </a:rPr>
              <a:t>모바일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3" name="모서리가 둥근 직사각형 262"/>
          <p:cNvSpPr/>
          <p:nvPr/>
        </p:nvSpPr>
        <p:spPr>
          <a:xfrm>
            <a:off x="8396982" y="1827746"/>
            <a:ext cx="1076325" cy="365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altLang="ko-KR" sz="1000" b="1">
                <a:solidFill>
                  <a:schemeClr val="tx1"/>
                </a:solidFill>
                <a:latin typeface="+mn-ea"/>
              </a:rPr>
              <a:t>D3.js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144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제목 2"/>
          <p:cNvSpPr>
            <a:spLocks noGrp="1"/>
          </p:cNvSpPr>
          <p:nvPr>
            <p:ph type="title" idx="4294967295"/>
          </p:nvPr>
        </p:nvSpPr>
        <p:spPr>
          <a:xfrm>
            <a:off x="415925" y="188913"/>
            <a:ext cx="5870575" cy="4318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/>
          <a:p>
            <a:pPr algn="l" eaLnBrk="1" hangingPunct="1"/>
            <a:r>
              <a:rPr lang="en-US" altLang="ko-KR" sz="3000" b="1" smtClean="0">
                <a:solidFill>
                  <a:schemeClr val="bg1"/>
                </a:solidFill>
              </a:rPr>
              <a:t>1. </a:t>
            </a:r>
            <a:r>
              <a:rPr lang="ko-KR" altLang="en-US" sz="3000" b="1" smtClean="0">
                <a:solidFill>
                  <a:schemeClr val="bg1"/>
                </a:solidFill>
              </a:rPr>
              <a:t>빅데이터 활용 사례</a:t>
            </a:r>
            <a:r>
              <a:rPr lang="ko-KR" altLang="ko-KR" sz="3000" b="1" smtClean="0">
                <a:solidFill>
                  <a:schemeClr val="bg1"/>
                </a:solidFill>
              </a:rPr>
              <a:t/>
            </a:r>
            <a:br>
              <a:rPr lang="ko-KR" altLang="ko-KR" sz="3000" b="1" smtClean="0">
                <a:solidFill>
                  <a:schemeClr val="bg1"/>
                </a:solidFill>
              </a:rPr>
            </a:br>
            <a:endParaRPr lang="ko-KR" altLang="en-US" sz="3000" b="1" smtClean="0">
              <a:solidFill>
                <a:schemeClr val="bg1"/>
              </a:solidFill>
            </a:endParaRPr>
          </a:p>
        </p:txBody>
      </p:sp>
      <p:sp>
        <p:nvSpPr>
          <p:cNvPr id="61443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ko-KR" altLang="en-US" sz="1800" b="0">
              <a:solidFill>
                <a:srgbClr val="000000"/>
              </a:solidFill>
            </a:endParaRPr>
          </a:p>
        </p:txBody>
      </p:sp>
      <p:sp>
        <p:nvSpPr>
          <p:cNvPr id="61444" name="직사각형 2"/>
          <p:cNvSpPr>
            <a:spLocks noChangeArrowheads="1"/>
          </p:cNvSpPr>
          <p:nvPr/>
        </p:nvSpPr>
        <p:spPr bwMode="auto">
          <a:xfrm>
            <a:off x="415925" y="1736725"/>
            <a:ext cx="9074150" cy="292735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7800" indent="-177800">
              <a:lnSpc>
                <a:spcPct val="11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kumimoji="0" lang="en-US" altLang="ko-KR" sz="1600">
                <a:solidFill>
                  <a:srgbClr val="C00000"/>
                </a:solidFill>
              </a:rPr>
              <a:t>SAS Source Code</a:t>
            </a:r>
          </a:p>
          <a:p>
            <a:pPr marL="177800" indent="-1778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b="0">
                <a:solidFill>
                  <a:srgbClr val="000000"/>
                </a:solidFill>
              </a:rPr>
              <a:t>%macro RAA(db=);</a:t>
            </a:r>
          </a:p>
          <a:p>
            <a:pPr marL="177800" indent="-1778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b="0">
                <a:solidFill>
                  <a:srgbClr val="000000"/>
                </a:solidFill>
              </a:rPr>
              <a:t>proc sql;</a:t>
            </a:r>
          </a:p>
          <a:p>
            <a:pPr marL="177800" indent="-1778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b="0">
                <a:solidFill>
                  <a:srgbClr val="000000"/>
                </a:solidFill>
              </a:rPr>
              <a:t>	create table M&amp;db. as</a:t>
            </a:r>
          </a:p>
          <a:p>
            <a:pPr marL="177800" indent="-1778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b="0">
                <a:solidFill>
                  <a:srgbClr val="000000"/>
                </a:solidFill>
              </a:rPr>
              <a:t>	select min(NO) as NO, min(recu_fr_dt) as indexmi1 format yymmdd6., min(age) as age1, min(gen) as gen</a:t>
            </a:r>
          </a:p>
          <a:p>
            <a:pPr marL="177800" indent="-1778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b="0">
                <a:solidFill>
                  <a:srgbClr val="000000"/>
                </a:solidFill>
              </a:rPr>
              <a:t>	from &amp;db.</a:t>
            </a:r>
          </a:p>
          <a:p>
            <a:pPr marL="177800" indent="-1778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b="0">
                <a:solidFill>
                  <a:srgbClr val="000000"/>
                </a:solidFill>
              </a:rPr>
              <a:t>	group by NO;quit;</a:t>
            </a:r>
          </a:p>
          <a:p>
            <a:pPr marL="177800" indent="-1778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b="0">
                <a:solidFill>
                  <a:srgbClr val="000000"/>
                </a:solidFill>
              </a:rPr>
              <a:t>%mend;</a:t>
            </a:r>
          </a:p>
          <a:p>
            <a:pPr marL="177800" indent="-1778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b="0">
                <a:solidFill>
                  <a:srgbClr val="000000"/>
                </a:solidFill>
              </a:rPr>
              <a:t>options mprint mlogic;</a:t>
            </a:r>
          </a:p>
          <a:p>
            <a:pPr marL="177800" indent="-1778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b="0">
                <a:solidFill>
                  <a:srgbClr val="000000"/>
                </a:solidFill>
              </a:rPr>
              <a:t>%RAA(db=MI1); %RAA(db=MI2); %RAA(db=MI3); </a:t>
            </a:r>
          </a:p>
          <a:p>
            <a:pPr marL="177800" indent="-1778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b="0">
                <a:solidFill>
                  <a:srgbClr val="000000"/>
                </a:solidFill>
              </a:rPr>
              <a:t>%RAA(db=subMI1); %RAA(db=subMI2); %RAA(db=subMI3);</a:t>
            </a:r>
          </a:p>
          <a:p>
            <a:pPr marL="177800" indent="-1778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b="0">
                <a:solidFill>
                  <a:srgbClr val="000000"/>
                </a:solidFill>
              </a:rPr>
              <a:t>data gc_c.MMI;set MMI1 MMI2 MMI3 MsubMI1 MsubMI2 MsubMI3;run;</a:t>
            </a:r>
          </a:p>
        </p:txBody>
      </p:sp>
      <p:sp>
        <p:nvSpPr>
          <p:cNvPr id="61445" name="직사각형 3"/>
          <p:cNvSpPr>
            <a:spLocks noChangeArrowheads="1"/>
          </p:cNvSpPr>
          <p:nvPr/>
        </p:nvSpPr>
        <p:spPr bwMode="auto">
          <a:xfrm>
            <a:off x="415925" y="5070475"/>
            <a:ext cx="9074150" cy="15271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7800" indent="-177800">
              <a:lnSpc>
                <a:spcPct val="11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kumimoji="0" lang="en-US" altLang="ko-KR" sz="1600">
                <a:solidFill>
                  <a:srgbClr val="C00000"/>
                </a:solidFill>
              </a:rPr>
              <a:t>Hive Source Code</a:t>
            </a:r>
          </a:p>
          <a:p>
            <a:pPr marL="177800" indent="-1778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b="0">
                <a:solidFill>
                  <a:srgbClr val="000000"/>
                </a:solidFill>
              </a:rPr>
              <a:t>hive&gt; insert overwrite table sim_i21 </a:t>
            </a:r>
          </a:p>
          <a:p>
            <a:pPr marL="177800" indent="-1778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b="0">
                <a:solidFill>
                  <a:srgbClr val="000000"/>
                </a:solidFill>
              </a:rPr>
              <a:t>select a.NO,MIN(substr(a.RECU_FR_DT,0,4)),MIN(a.AGE),MIN(a.GEN)</a:t>
            </a:r>
          </a:p>
          <a:p>
            <a:pPr marL="177800" indent="-1778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b="0">
                <a:solidFill>
                  <a:srgbClr val="000000"/>
                </a:solidFill>
              </a:rPr>
              <a:t>from sim_20 a join sim_2040_i21 b</a:t>
            </a:r>
          </a:p>
          <a:p>
            <a:pPr marL="177800" indent="-1778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b="0">
                <a:solidFill>
                  <a:srgbClr val="000000"/>
                </a:solidFill>
              </a:rPr>
              <a:t>on (a.KEYCODE=b.KEYCODE)</a:t>
            </a:r>
          </a:p>
          <a:p>
            <a:pPr marL="177800" indent="-1778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b="0">
                <a:solidFill>
                  <a:srgbClr val="000000"/>
                </a:solidFill>
              </a:rPr>
              <a:t>group by a.NO; </a:t>
            </a:r>
          </a:p>
        </p:txBody>
      </p:sp>
      <p:sp>
        <p:nvSpPr>
          <p:cNvPr id="61446" name="Text Box 5"/>
          <p:cNvSpPr txBox="1">
            <a:spLocks noChangeArrowheads="1"/>
          </p:cNvSpPr>
          <p:nvPr/>
        </p:nvSpPr>
        <p:spPr bwMode="auto">
          <a:xfrm>
            <a:off x="415925" y="1196975"/>
            <a:ext cx="9074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buFont typeface="맑은 고딕" pitchFamily="50" charset="-127"/>
              <a:buNone/>
            </a:pPr>
            <a:r>
              <a:rPr lang="en-US" altLang="ko-KR" sz="1800">
                <a:solidFill>
                  <a:srgbClr val="000000"/>
                </a:solidFill>
              </a:rPr>
              <a:t>3) 한국 의약품 안전원 </a:t>
            </a:r>
            <a:r>
              <a:rPr lang="en-US" altLang="ko-KR" sz="1800">
                <a:solidFill>
                  <a:srgbClr val="000000"/>
                </a:solidFill>
                <a:latin typeface="나눔고딕" pitchFamily="50" charset="-127"/>
              </a:rPr>
              <a:t>–</a:t>
            </a:r>
            <a:r>
              <a:rPr lang="en-US" altLang="ko-KR" sz="1800">
                <a:solidFill>
                  <a:srgbClr val="000000"/>
                </a:solidFill>
              </a:rPr>
              <a:t> </a:t>
            </a:r>
            <a:r>
              <a:rPr lang="ko-KR" altLang="en-US" sz="1800">
                <a:solidFill>
                  <a:srgbClr val="000000"/>
                </a:solidFill>
              </a:rPr>
              <a:t>코호트 연구 </a:t>
            </a:r>
            <a:r>
              <a:rPr lang="en-US" altLang="ko-KR" sz="1800">
                <a:solidFill>
                  <a:srgbClr val="000000"/>
                </a:solidFill>
              </a:rPr>
              <a:t>Old &amp; New</a:t>
            </a:r>
            <a:endParaRPr lang="en-US" altLang="ko-KR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49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ko-KR" altLang="en-US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66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ko-KR" altLang="en-US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ko-KR" altLang="en-US" sz="3600" smtClean="0"/>
              <a:t>감사합니다</a:t>
            </a:r>
            <a:r>
              <a:rPr lang="en-US" altLang="ko-KR" sz="3600" smtClean="0"/>
              <a:t>.</a:t>
            </a:r>
          </a:p>
          <a:p>
            <a:pPr algn="ctr">
              <a:buFontTx/>
              <a:buNone/>
            </a:pPr>
            <a:endParaRPr lang="ko-KR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2381250"/>
            <a:ext cx="87820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직사각형 2"/>
          <p:cNvSpPr>
            <a:spLocks noChangeArrowheads="1"/>
          </p:cNvSpPr>
          <p:nvPr/>
        </p:nvSpPr>
        <p:spPr bwMode="auto">
          <a:xfrm>
            <a:off x="1871663" y="1736725"/>
            <a:ext cx="6161087" cy="422275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2000">
                <a:solidFill>
                  <a:prstClr val="white"/>
                </a:solidFill>
              </a:rPr>
              <a:t>수집     →     저장     →     분석     →      시각화</a:t>
            </a:r>
            <a:endParaRPr kumimoji="0" lang="en-US" altLang="ko-KR" sz="200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15925" y="1751013"/>
            <a:ext cx="1166813" cy="358775"/>
          </a:xfrm>
          <a:prstGeom prst="roundRect">
            <a:avLst>
              <a:gd name="adj" fmla="val 0"/>
            </a:avLst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데이터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8321675" y="1736725"/>
            <a:ext cx="1168400" cy="358775"/>
          </a:xfrm>
          <a:prstGeom prst="roundRect">
            <a:avLst>
              <a:gd name="adj" fmla="val 0"/>
            </a:avLst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서비스</a:t>
            </a:r>
          </a:p>
        </p:txBody>
      </p:sp>
      <p:sp>
        <p:nvSpPr>
          <p:cNvPr id="20486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rgbClr val="FFFFFF"/>
                </a:solidFill>
              </a:rPr>
              <a:t>1. </a:t>
            </a:r>
            <a:r>
              <a:rPr lang="ko-KR" altLang="en-US" sz="2800">
                <a:solidFill>
                  <a:srgbClr val="FFFFFF"/>
                </a:solidFill>
              </a:rPr>
              <a:t>빅데이터 플랫폼 </a:t>
            </a:r>
            <a:r>
              <a:rPr lang="en-US" altLang="ko-KR" sz="2800" smtClean="0">
                <a:solidFill>
                  <a:srgbClr val="FFFFFF"/>
                </a:solidFill>
              </a:rPr>
              <a:t>- </a:t>
            </a:r>
            <a:r>
              <a:rPr lang="ko-KR" altLang="en-US" sz="2800" smtClean="0">
                <a:solidFill>
                  <a:srgbClr val="FFFFFF"/>
                </a:solidFill>
              </a:rPr>
              <a:t>프로세스</a:t>
            </a:r>
            <a:endParaRPr lang="en-US" altLang="ko-KR" sz="2800" smtClean="0">
              <a:solidFill>
                <a:srgbClr val="FFFFFF"/>
              </a:solidFill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15925" y="1192213"/>
            <a:ext cx="3432175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buFont typeface="Wingdings" pitchFamily="2" charset="2"/>
              <a:buChar char="l"/>
            </a:pPr>
            <a:r>
              <a:rPr lang="ko-KR" altLang="en-US" sz="1800">
                <a:solidFill>
                  <a:prstClr val="black"/>
                </a:solidFill>
              </a:rPr>
              <a:t>전형적인 빅데이터 처리 과정</a:t>
            </a:r>
          </a:p>
        </p:txBody>
      </p:sp>
    </p:spTree>
    <p:extLst>
      <p:ext uri="{BB962C8B-B14F-4D97-AF65-F5344CB8AC3E}">
        <p14:creationId xmlns:p14="http://schemas.microsoft.com/office/powerpoint/2010/main" val="371176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그룹 4"/>
          <p:cNvGrpSpPr>
            <a:grpSpLocks/>
          </p:cNvGrpSpPr>
          <p:nvPr/>
        </p:nvGrpSpPr>
        <p:grpSpPr bwMode="auto">
          <a:xfrm>
            <a:off x="415925" y="2312988"/>
            <a:ext cx="9074150" cy="4284662"/>
            <a:chOff x="297180" y="1609591"/>
            <a:chExt cx="8549108" cy="4155303"/>
          </a:xfrm>
        </p:grpSpPr>
        <p:grpSp>
          <p:nvGrpSpPr>
            <p:cNvPr id="39941" name="그룹 30"/>
            <p:cNvGrpSpPr>
              <a:grpSpLocks/>
            </p:cNvGrpSpPr>
            <p:nvPr/>
          </p:nvGrpSpPr>
          <p:grpSpPr bwMode="auto">
            <a:xfrm>
              <a:off x="297180" y="1609591"/>
              <a:ext cx="8549108" cy="402002"/>
              <a:chOff x="534573" y="1403868"/>
              <a:chExt cx="8128839" cy="343240"/>
            </a:xfrm>
          </p:grpSpPr>
          <p:grpSp>
            <p:nvGrpSpPr>
              <p:cNvPr id="39957" name="그룹 31"/>
              <p:cNvGrpSpPr>
                <a:grpSpLocks/>
              </p:cNvGrpSpPr>
              <p:nvPr/>
            </p:nvGrpSpPr>
            <p:grpSpPr bwMode="auto">
              <a:xfrm>
                <a:off x="1691680" y="1403868"/>
                <a:ext cx="5810392" cy="343240"/>
                <a:chOff x="1751219" y="1362022"/>
                <a:chExt cx="5810392" cy="343240"/>
              </a:xfrm>
            </p:grpSpPr>
            <p:sp>
              <p:nvSpPr>
                <p:cNvPr id="39960" name="갈매기형 수장 34"/>
                <p:cNvSpPr>
                  <a:spLocks noChangeArrowheads="1"/>
                </p:cNvSpPr>
                <p:nvPr/>
              </p:nvSpPr>
              <p:spPr bwMode="auto">
                <a:xfrm>
                  <a:off x="1751718" y="1362022"/>
                  <a:ext cx="1523091" cy="339148"/>
                </a:xfrm>
                <a:prstGeom prst="chevron">
                  <a:avLst>
                    <a:gd name="adj" fmla="val 50003"/>
                  </a:avLst>
                </a:prstGeom>
                <a:solidFill>
                  <a:srgbClr val="99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latinLnBrk="0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kumimoji="0" lang="ko-KR" altLang="en-US">
                      <a:solidFill>
                        <a:srgbClr val="000000"/>
                      </a:solidFill>
                    </a:rPr>
                    <a:t>수집</a:t>
                  </a:r>
                </a:p>
              </p:txBody>
            </p:sp>
            <p:sp>
              <p:nvSpPr>
                <p:cNvPr id="39961" name="갈매기형 수장 35"/>
                <p:cNvSpPr>
                  <a:spLocks noChangeArrowheads="1"/>
                </p:cNvSpPr>
                <p:nvPr/>
              </p:nvSpPr>
              <p:spPr bwMode="auto">
                <a:xfrm>
                  <a:off x="3180949" y="1362022"/>
                  <a:ext cx="1523090" cy="339148"/>
                </a:xfrm>
                <a:prstGeom prst="chevron">
                  <a:avLst>
                    <a:gd name="adj" fmla="val 50003"/>
                  </a:avLst>
                </a:prstGeom>
                <a:solidFill>
                  <a:srgbClr val="99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latinLnBrk="0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kumimoji="0" lang="ko-KR" altLang="en-US">
                      <a:solidFill>
                        <a:srgbClr val="000000"/>
                      </a:solidFill>
                    </a:rPr>
                    <a:t>저장</a:t>
                  </a:r>
                </a:p>
              </p:txBody>
            </p:sp>
            <p:sp>
              <p:nvSpPr>
                <p:cNvPr id="39962" name="갈매기형 수장 36"/>
                <p:cNvSpPr>
                  <a:spLocks noChangeArrowheads="1"/>
                </p:cNvSpPr>
                <p:nvPr/>
              </p:nvSpPr>
              <p:spPr bwMode="auto">
                <a:xfrm>
                  <a:off x="4608758" y="1363336"/>
                  <a:ext cx="1524513" cy="339148"/>
                </a:xfrm>
                <a:prstGeom prst="chevron">
                  <a:avLst>
                    <a:gd name="adj" fmla="val 50008"/>
                  </a:avLst>
                </a:prstGeom>
                <a:solidFill>
                  <a:srgbClr val="99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latinLnBrk="0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kumimoji="0" lang="ko-KR" altLang="en-US">
                      <a:solidFill>
                        <a:srgbClr val="000000"/>
                      </a:solidFill>
                    </a:rPr>
                    <a:t>분석</a:t>
                  </a:r>
                </a:p>
              </p:txBody>
            </p:sp>
            <p:sp>
              <p:nvSpPr>
                <p:cNvPr id="39963" name="갈매기형 수장 37"/>
                <p:cNvSpPr>
                  <a:spLocks noChangeArrowheads="1"/>
                </p:cNvSpPr>
                <p:nvPr/>
              </p:nvSpPr>
              <p:spPr bwMode="auto">
                <a:xfrm>
                  <a:off x="6037989" y="1362022"/>
                  <a:ext cx="1523091" cy="343091"/>
                </a:xfrm>
                <a:prstGeom prst="chevron">
                  <a:avLst>
                    <a:gd name="adj" fmla="val 50004"/>
                  </a:avLst>
                </a:prstGeom>
                <a:solidFill>
                  <a:srgbClr val="99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latinLnBrk="0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kumimoji="0" lang="ko-KR" altLang="en-US">
                      <a:solidFill>
                        <a:srgbClr val="000000"/>
                      </a:solidFill>
                    </a:rPr>
                    <a:t>시각화</a:t>
                  </a:r>
                </a:p>
              </p:txBody>
            </p:sp>
          </p:grpSp>
          <p:sp>
            <p:nvSpPr>
              <p:cNvPr id="33" name="모서리가 둥근 직사각형 32"/>
              <p:cNvSpPr/>
              <p:nvPr/>
            </p:nvSpPr>
            <p:spPr>
              <a:xfrm>
                <a:off x="534573" y="1407811"/>
                <a:ext cx="1157606" cy="33914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latinLnBrk="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kumimoji="0" lang="ko-KR" altLang="en-US">
                    <a:solidFill>
                      <a:srgbClr val="FFFFFF"/>
                    </a:solidFill>
                  </a:rPr>
                  <a:t>데이터</a:t>
                </a: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7505806" y="1407811"/>
                <a:ext cx="1157606" cy="33914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latinLnBrk="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kumimoji="0" lang="ko-KR" altLang="en-US">
                    <a:solidFill>
                      <a:srgbClr val="FFFFFF"/>
                    </a:solidFill>
                  </a:rPr>
                  <a:t>서비스</a:t>
                </a: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297180" y="2156538"/>
              <a:ext cx="2228850" cy="3577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scene3d>
              <a:camera prst="orthographicFront"/>
              <a:lightRig rig="soft" dir="t"/>
            </a:scene3d>
            <a:sp3d prstMaterial="metal"/>
          </p:spPr>
          <p:txBody>
            <a:bodyPr/>
            <a:lstStyle>
              <a:lvl1pPr marL="176213" indent="-176213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355600" indent="-1778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latinLnBrk="0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0" lang="ko-KR" altLang="en-US" smtClean="0">
                  <a:solidFill>
                    <a:srgbClr val="C00000"/>
                  </a:solidFill>
                </a:rPr>
                <a:t>수집</a:t>
              </a:r>
              <a:r>
                <a:rPr kumimoji="0" lang="en-US" altLang="ko-KR" smtClean="0">
                  <a:solidFill>
                    <a:srgbClr val="C00000"/>
                  </a:solidFill>
                </a:rPr>
                <a:t>(ETL) </a:t>
              </a:r>
              <a:r>
                <a:rPr kumimoji="0" lang="ko-KR" altLang="en-US" smtClean="0">
                  <a:solidFill>
                    <a:srgbClr val="C00000"/>
                  </a:solidFill>
                </a:rPr>
                <a:t>→ </a:t>
              </a:r>
              <a:r>
                <a:rPr kumimoji="0" lang="en-US" altLang="ko-KR" smtClean="0">
                  <a:solidFill>
                    <a:srgbClr val="C00000"/>
                  </a:solidFill>
                </a:rPr>
                <a:t>Flume</a:t>
              </a:r>
            </a:p>
            <a:p>
              <a:pPr latinLnBrk="0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kumimoji="0" lang="en-US" altLang="ko-KR" sz="1200" smtClean="0">
                <a:solidFill>
                  <a:srgbClr val="C00000"/>
                </a:solidFill>
              </a:endParaRPr>
            </a:p>
            <a:p>
              <a:pPr latinLnBrk="0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kumimoji="0" lang="en-US" altLang="ko-KR" sz="1200" smtClean="0">
                <a:solidFill>
                  <a:srgbClr val="C00000"/>
                </a:solidFill>
              </a:endParaRPr>
            </a:p>
            <a:p>
              <a:pPr latinLnBrk="0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kumimoji="0" lang="en-US" altLang="ko-KR" sz="1100" smtClean="0">
                  <a:solidFill>
                    <a:srgbClr val="000000"/>
                  </a:solidFill>
                </a:rPr>
                <a:t>Load Valancing :  Collector </a:t>
              </a:r>
              <a:r>
                <a:rPr kumimoji="0" lang="ko-KR" altLang="en-US" sz="1100" smtClean="0">
                  <a:solidFill>
                    <a:srgbClr val="000000"/>
                  </a:solidFill>
                </a:rPr>
                <a:t>분산</a:t>
              </a:r>
              <a:r>
                <a:rPr kumimoji="0" lang="en-US" altLang="ko-KR" sz="1100" smtClean="0">
                  <a:solidFill>
                    <a:srgbClr val="000000"/>
                  </a:solidFill>
                </a:rPr>
                <a:t>, </a:t>
              </a:r>
              <a:r>
                <a:rPr kumimoji="0" lang="ko-KR" altLang="en-US" sz="1100" smtClean="0">
                  <a:solidFill>
                    <a:srgbClr val="000000"/>
                  </a:solidFill>
                </a:rPr>
                <a:t>노드 부하 모니터링</a:t>
              </a:r>
              <a:endParaRPr kumimoji="0" lang="en-US" altLang="ko-KR" sz="1100" smtClean="0">
                <a:solidFill>
                  <a:srgbClr val="000000"/>
                </a:solidFill>
              </a:endParaRPr>
            </a:p>
            <a:p>
              <a:pPr latinLnBrk="0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kumimoji="0" lang="en-US" altLang="ko-KR" sz="1100" smtClean="0">
                  <a:solidFill>
                    <a:srgbClr val="000000"/>
                  </a:solidFill>
                </a:rPr>
                <a:t>Fault Tolerance : </a:t>
              </a:r>
              <a:r>
                <a:rPr kumimoji="0" lang="ko-KR" altLang="en-US" sz="1100" smtClean="0">
                  <a:solidFill>
                    <a:srgbClr val="000000"/>
                  </a:solidFill>
                </a:rPr>
                <a:t>노드장애시 다른노드로 전환</a:t>
              </a:r>
              <a:endParaRPr kumimoji="0" lang="en-US" altLang="ko-KR" sz="1100" smtClean="0">
                <a:solidFill>
                  <a:srgbClr val="000000"/>
                </a:solidFill>
              </a:endParaRPr>
            </a:p>
            <a:p>
              <a:pPr latinLnBrk="0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kumimoji="0" lang="en-US" altLang="ko-KR" sz="1100" smtClean="0">
                  <a:solidFill>
                    <a:srgbClr val="000000"/>
                  </a:solidFill>
                </a:rPr>
                <a:t>Network Traffic </a:t>
              </a:r>
              <a:r>
                <a:rPr kumimoji="0" lang="ko-KR" altLang="en-US" sz="1100" smtClean="0">
                  <a:solidFill>
                    <a:srgbClr val="000000"/>
                  </a:solidFill>
                </a:rPr>
                <a:t>분산</a:t>
              </a:r>
              <a:endParaRPr kumimoji="0" lang="en-US" altLang="ko-KR" sz="1100" smtClean="0">
                <a:solidFill>
                  <a:srgbClr val="000000"/>
                </a:solidFill>
              </a:endParaRPr>
            </a:p>
            <a:p>
              <a:pPr latinLnBrk="0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kumimoji="0" lang="ko-KR" altLang="en-US" sz="1100" smtClean="0">
                  <a:solidFill>
                    <a:srgbClr val="000000"/>
                  </a:solidFill>
                </a:rPr>
                <a:t>다수의 </a:t>
              </a:r>
              <a:r>
                <a:rPr kumimoji="0" lang="en-US" altLang="ko-KR" sz="1100" smtClean="0">
                  <a:solidFill>
                    <a:srgbClr val="000000"/>
                  </a:solidFill>
                </a:rPr>
                <a:t>Collector</a:t>
              </a:r>
              <a:r>
                <a:rPr kumimoji="0" lang="ko-KR" altLang="en-US" sz="1100" smtClean="0">
                  <a:solidFill>
                    <a:srgbClr val="000000"/>
                  </a:solidFill>
                </a:rPr>
                <a:t>에 </a:t>
              </a:r>
              <a:r>
                <a:rPr kumimoji="0" lang="en-US" altLang="ko-KR" sz="1100" smtClean="0">
                  <a:solidFill>
                    <a:srgbClr val="000000"/>
                  </a:solidFill>
                </a:rPr>
                <a:t>Traffic </a:t>
              </a:r>
              <a:r>
                <a:rPr kumimoji="0" lang="ko-KR" altLang="en-US" sz="1100" smtClean="0">
                  <a:solidFill>
                    <a:srgbClr val="000000"/>
                  </a:solidFill>
                </a:rPr>
                <a:t>분산 </a:t>
              </a:r>
              <a:r>
                <a:rPr kumimoji="0" lang="en-US" altLang="ko-KR" sz="1100" smtClean="0">
                  <a:solidFill>
                    <a:srgbClr val="000000"/>
                  </a:solidFill>
                </a:rPr>
                <a:t>&amp;</a:t>
              </a:r>
              <a:r>
                <a:rPr kumimoji="0" lang="ko-KR" altLang="en-US" sz="1100" smtClean="0">
                  <a:solidFill>
                    <a:srgbClr val="000000"/>
                  </a:solidFill>
                </a:rPr>
                <a:t> </a:t>
              </a:r>
              <a:r>
                <a:rPr kumimoji="0" lang="en-US" altLang="ko-KR" sz="1100" smtClean="0">
                  <a:solidFill>
                    <a:srgbClr val="000000"/>
                  </a:solidFill>
                </a:rPr>
                <a:t>local Disk </a:t>
              </a:r>
              <a:r>
                <a:rPr kumimoji="0" lang="ko-KR" altLang="en-US" sz="1100" smtClean="0">
                  <a:solidFill>
                    <a:srgbClr val="000000"/>
                  </a:solidFill>
                </a:rPr>
                <a:t>저장</a:t>
              </a:r>
              <a:endParaRPr kumimoji="0" lang="en-US" altLang="ko-KR" sz="1100" smtClean="0">
                <a:solidFill>
                  <a:srgbClr val="000000"/>
                </a:solidFill>
              </a:endParaRPr>
            </a:p>
            <a:p>
              <a:pPr lvl="1" latinLnBrk="0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0" lang="ko-KR" altLang="en-US" sz="1100" b="0" smtClean="0">
                  <a:solidFill>
                    <a:srgbClr val="000000"/>
                  </a:solidFill>
                </a:rPr>
                <a:t>→ </a:t>
              </a:r>
              <a:r>
                <a:rPr kumimoji="0" lang="en-US" altLang="ko-KR" sz="1100" b="0" smtClean="0">
                  <a:solidFill>
                    <a:srgbClr val="000000"/>
                  </a:solidFill>
                </a:rPr>
                <a:t>Hadoop Network &amp; Hacked Together To HDFS</a:t>
              </a:r>
            </a:p>
            <a:p>
              <a:pPr latinLnBrk="0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kumimoji="0" lang="en-US" altLang="ko-KR" sz="1100" smtClean="0">
                  <a:solidFill>
                    <a:srgbClr val="000000"/>
                  </a:solidFill>
                </a:rPr>
                <a:t>Fire &amp; Forget Agent </a:t>
              </a:r>
              <a:r>
                <a:rPr kumimoji="0" lang="ko-KR" altLang="en-US" sz="1100" smtClean="0">
                  <a:solidFill>
                    <a:srgbClr val="000000"/>
                  </a:solidFill>
                </a:rPr>
                <a:t>서버 실패시 재전송</a:t>
              </a:r>
              <a:r>
                <a:rPr kumimoji="0" lang="en-US" altLang="ko-KR" sz="1100" smtClean="0">
                  <a:solidFill>
                    <a:srgbClr val="000000"/>
                  </a:solidFill>
                </a:rPr>
                <a:t>, End to End </a:t>
              </a:r>
              <a:r>
                <a:rPr kumimoji="0" lang="ko-KR" altLang="en-US" sz="1100" smtClean="0">
                  <a:solidFill>
                    <a:srgbClr val="000000"/>
                  </a:solidFill>
                </a:rPr>
                <a:t>전송 보장</a:t>
              </a:r>
              <a:endParaRPr kumimoji="0" lang="en-US" altLang="ko-KR" sz="1100" smtClean="0">
                <a:solidFill>
                  <a:srgbClr val="000000"/>
                </a:solidFill>
              </a:endParaRPr>
            </a:p>
            <a:p>
              <a:pPr latinLnBrk="0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kumimoji="0" lang="en-US" altLang="ko-KR" sz="1100" smtClean="0">
                  <a:solidFill>
                    <a:srgbClr val="000000"/>
                  </a:solidFill>
                </a:rPr>
                <a:t>Management</a:t>
              </a:r>
            </a:p>
            <a:p>
              <a:pPr latinLnBrk="0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kumimoji="0" lang="ko-KR" altLang="en-US" sz="1100" smtClean="0">
                  <a:solidFill>
                    <a:srgbClr val="000000"/>
                  </a:solidFill>
                </a:rPr>
                <a:t>중앙관리 시스템 </a:t>
              </a:r>
              <a:r>
                <a:rPr kumimoji="0" lang="en-US" altLang="ko-KR" sz="1100" smtClean="0">
                  <a:solidFill>
                    <a:srgbClr val="000000"/>
                  </a:solidFill>
                </a:rPr>
                <a:t>: N Agent &amp; N Collect Node</a:t>
              </a:r>
            </a:p>
          </p:txBody>
        </p:sp>
        <p:grpSp>
          <p:nvGrpSpPr>
            <p:cNvPr id="39945" name="TextBox 39"/>
            <p:cNvGrpSpPr>
              <a:grpSpLocks/>
            </p:cNvGrpSpPr>
            <p:nvPr/>
          </p:nvGrpSpPr>
          <p:grpSpPr bwMode="auto">
            <a:xfrm>
              <a:off x="2523744" y="2081727"/>
              <a:ext cx="2365248" cy="3724565"/>
              <a:chOff x="2523744" y="2139696"/>
              <a:chExt cx="2365248" cy="4181856"/>
            </a:xfrm>
          </p:grpSpPr>
          <p:pic>
            <p:nvPicPr>
              <p:cNvPr id="39955" name="TextBox 39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3744" y="2139696"/>
                <a:ext cx="2365248" cy="4181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956" name="Text Box 18"/>
              <p:cNvSpPr txBox="1">
                <a:spLocks noChangeArrowheads="1"/>
              </p:cNvSpPr>
              <p:nvPr/>
            </p:nvSpPr>
            <p:spPr bwMode="auto">
              <a:xfrm>
                <a:off x="2606040" y="2223693"/>
                <a:ext cx="2205990" cy="40168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rIns="72000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179388" indent="-1778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eaLnBrk="1" latinLnBrk="0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ko-KR" altLang="en-US">
                    <a:solidFill>
                      <a:srgbClr val="C00000"/>
                    </a:solidFill>
                  </a:rPr>
                  <a:t>저장</a:t>
                </a:r>
                <a:r>
                  <a:rPr kumimoji="0" lang="en-US" altLang="ko-KR">
                    <a:solidFill>
                      <a:srgbClr val="C00000"/>
                    </a:solidFill>
                  </a:rPr>
                  <a:t> </a:t>
                </a:r>
                <a:r>
                  <a:rPr kumimoji="0" lang="ko-KR" altLang="en-US">
                    <a:solidFill>
                      <a:srgbClr val="C00000"/>
                    </a:solidFill>
                  </a:rPr>
                  <a:t>→ </a:t>
                </a:r>
                <a:r>
                  <a:rPr kumimoji="0" lang="en-US" altLang="ko-KR">
                    <a:solidFill>
                      <a:srgbClr val="C00000"/>
                    </a:solidFill>
                  </a:rPr>
                  <a:t>HDFS, Hive, HBASE</a:t>
                </a:r>
                <a:endParaRPr kumimoji="0" lang="en-US" altLang="ko-KR" sz="1200">
                  <a:solidFill>
                    <a:srgbClr val="000000"/>
                  </a:solidFill>
                </a:endParaRPr>
              </a:p>
              <a:p>
                <a:pPr eaLnBrk="1" latinLnBrk="0" hangingPunct="1">
                  <a:lnSpc>
                    <a:spcPct val="100000"/>
                  </a:lnSpc>
                  <a:spcBef>
                    <a:spcPct val="0"/>
                  </a:spcBef>
                </a:pPr>
                <a:endParaRPr kumimoji="0" lang="en-US" altLang="ko-KR" sz="1200">
                  <a:solidFill>
                    <a:srgbClr val="000000"/>
                  </a:solidFill>
                </a:endParaRPr>
              </a:p>
              <a:p>
                <a:pPr lvl="1" eaLnBrk="1" latinLnBrk="0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0" lang="en-US" altLang="ko-KR" sz="1100">
                    <a:solidFill>
                      <a:srgbClr val="000000"/>
                    </a:solidFill>
                  </a:rPr>
                  <a:t>HDFS : </a:t>
                </a:r>
                <a:r>
                  <a:rPr kumimoji="0" lang="ko-KR" altLang="en-US" sz="1100">
                    <a:solidFill>
                      <a:srgbClr val="000000"/>
                    </a:solidFill>
                  </a:rPr>
                  <a:t>분산파일시스템</a:t>
                </a:r>
                <a:endParaRPr kumimoji="0" lang="en-US" altLang="ko-KR" sz="1100">
                  <a:solidFill>
                    <a:srgbClr val="000000"/>
                  </a:solidFill>
                </a:endParaRPr>
              </a:p>
              <a:p>
                <a:pPr lvl="1" eaLnBrk="1" latinLnBrk="0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0" lang="en-US" altLang="ko-KR" sz="1100">
                    <a:solidFill>
                      <a:srgbClr val="000000"/>
                    </a:solidFill>
                  </a:rPr>
                  <a:t>Hive : HDFS </a:t>
                </a:r>
                <a:r>
                  <a:rPr kumimoji="0" lang="ko-KR" altLang="en-US" sz="1100">
                    <a:solidFill>
                      <a:srgbClr val="000000"/>
                    </a:solidFill>
                  </a:rPr>
                  <a:t>기반의 </a:t>
                </a:r>
                <a:r>
                  <a:rPr kumimoji="0" lang="en-US" altLang="ko-KR" sz="1100">
                    <a:solidFill>
                      <a:srgbClr val="000000"/>
                    </a:solidFill>
                  </a:rPr>
                  <a:t>Database, Data</a:t>
                </a:r>
                <a:r>
                  <a:rPr kumimoji="0" lang="ko-KR" altLang="en-US" sz="1100">
                    <a:solidFill>
                      <a:srgbClr val="000000"/>
                    </a:solidFill>
                  </a:rPr>
                  <a:t>는 </a:t>
                </a:r>
                <a:r>
                  <a:rPr kumimoji="0" lang="en-US" altLang="ko-KR" sz="1100">
                    <a:solidFill>
                      <a:srgbClr val="000000"/>
                    </a:solidFill>
                  </a:rPr>
                  <a:t>HDFS</a:t>
                </a:r>
                <a:r>
                  <a:rPr kumimoji="0" lang="ko-KR" altLang="en-US" sz="1100">
                    <a:solidFill>
                      <a:srgbClr val="000000"/>
                    </a:solidFill>
                  </a:rPr>
                  <a:t>에 저장</a:t>
                </a:r>
                <a:r>
                  <a:rPr kumimoji="0" lang="en-US" altLang="ko-KR" sz="1100">
                    <a:solidFill>
                      <a:srgbClr val="000000"/>
                    </a:solidFill>
                  </a:rPr>
                  <a:t>, </a:t>
                </a:r>
                <a:r>
                  <a:rPr kumimoji="0" lang="ko-KR" altLang="en-US" sz="1100">
                    <a:solidFill>
                      <a:srgbClr val="000000"/>
                    </a:solidFill>
                  </a:rPr>
                  <a:t>스키마정보는 </a:t>
                </a:r>
                <a:r>
                  <a:rPr kumimoji="0" lang="en-US" altLang="ko-KR" sz="1100">
                    <a:solidFill>
                      <a:srgbClr val="000000"/>
                    </a:solidFill>
                  </a:rPr>
                  <a:t>Mysql</a:t>
                </a:r>
                <a:r>
                  <a:rPr kumimoji="0" lang="ko-KR" altLang="en-US" sz="1100">
                    <a:solidFill>
                      <a:srgbClr val="000000"/>
                    </a:solidFill>
                  </a:rPr>
                  <a:t>에 저장</a:t>
                </a:r>
                <a:r>
                  <a:rPr kumimoji="0" lang="en-US" altLang="ko-KR" sz="1100">
                    <a:solidFill>
                      <a:srgbClr val="000000"/>
                    </a:solidFill>
                  </a:rPr>
                  <a:t>, HiveQL -&gt;SQL Query</a:t>
                </a:r>
                <a:r>
                  <a:rPr kumimoji="0" lang="ko-KR" altLang="en-US" sz="1100">
                    <a:solidFill>
                      <a:srgbClr val="000000"/>
                    </a:solidFill>
                  </a:rPr>
                  <a:t>로 분석 </a:t>
                </a:r>
                <a:r>
                  <a:rPr kumimoji="0" lang="en-US" altLang="ko-KR" sz="1100">
                    <a:solidFill>
                      <a:srgbClr val="000000"/>
                    </a:solidFill>
                  </a:rPr>
                  <a:t>(select,groupby,join,union..)</a:t>
                </a:r>
              </a:p>
              <a:p>
                <a:pPr lvl="1" eaLnBrk="1" latinLnBrk="0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0" lang="en-US" altLang="ko-KR" sz="1100">
                    <a:solidFill>
                      <a:srgbClr val="000000"/>
                    </a:solidFill>
                  </a:rPr>
                  <a:t>HBASE : NoSQL for Hadoop, Data</a:t>
                </a:r>
                <a:r>
                  <a:rPr kumimoji="0" lang="ko-KR" altLang="en-US" sz="1100">
                    <a:solidFill>
                      <a:srgbClr val="000000"/>
                    </a:solidFill>
                  </a:rPr>
                  <a:t>는 </a:t>
                </a:r>
                <a:r>
                  <a:rPr kumimoji="0" lang="en-US" altLang="ko-KR" sz="1100">
                    <a:solidFill>
                      <a:srgbClr val="000000"/>
                    </a:solidFill>
                  </a:rPr>
                  <a:t>HDFS</a:t>
                </a:r>
                <a:r>
                  <a:rPr kumimoji="0" lang="ko-KR" altLang="en-US" sz="1100">
                    <a:solidFill>
                      <a:srgbClr val="000000"/>
                    </a:solidFill>
                  </a:rPr>
                  <a:t>에 저장</a:t>
                </a:r>
                <a:r>
                  <a:rPr kumimoji="0" lang="en-US" altLang="ko-KR" sz="1100">
                    <a:solidFill>
                      <a:srgbClr val="000000"/>
                    </a:solidFill>
                  </a:rPr>
                  <a:t>, </a:t>
                </a:r>
                <a:r>
                  <a:rPr kumimoji="0" lang="ko-KR" altLang="en-US" sz="1100">
                    <a:solidFill>
                      <a:srgbClr val="000000"/>
                    </a:solidFill>
                  </a:rPr>
                  <a:t>스키마정보는 </a:t>
                </a:r>
                <a:r>
                  <a:rPr kumimoji="0" lang="en-US" altLang="ko-KR" sz="1100">
                    <a:solidFill>
                      <a:srgbClr val="000000"/>
                    </a:solidFill>
                  </a:rPr>
                  <a:t>Hbase Region Server</a:t>
                </a:r>
                <a:r>
                  <a:rPr kumimoji="0" lang="ko-KR" altLang="en-US" sz="1100">
                    <a:solidFill>
                      <a:srgbClr val="000000"/>
                    </a:solidFill>
                  </a:rPr>
                  <a:t>에서 관리</a:t>
                </a:r>
                <a:r>
                  <a:rPr kumimoji="0" lang="en-US" altLang="ko-KR" sz="1100">
                    <a:solidFill>
                      <a:srgbClr val="000000"/>
                    </a:solidFill>
                  </a:rPr>
                  <a:t>, </a:t>
                </a:r>
                <a:r>
                  <a:rPr kumimoji="0" lang="ko-KR" altLang="en-US" sz="1100">
                    <a:solidFill>
                      <a:srgbClr val="000000"/>
                    </a:solidFill>
                  </a:rPr>
                  <a:t>노드당 초당 수만개 </a:t>
                </a:r>
                <a:r>
                  <a:rPr kumimoji="0" lang="en-US" altLang="ko-KR" sz="1100">
                    <a:solidFill>
                      <a:srgbClr val="000000"/>
                    </a:solidFill>
                  </a:rPr>
                  <a:t>Rows Insert, </a:t>
                </a:r>
                <a:r>
                  <a:rPr kumimoji="0" lang="ko-KR" altLang="en-US" sz="1100">
                    <a:solidFill>
                      <a:srgbClr val="000000"/>
                    </a:solidFill>
                  </a:rPr>
                  <a:t>수십만 </a:t>
                </a:r>
                <a:r>
                  <a:rPr kumimoji="0" lang="en-US" altLang="ko-KR" sz="1100">
                    <a:solidFill>
                      <a:srgbClr val="000000"/>
                    </a:solidFill>
                  </a:rPr>
                  <a:t>Rows Read &amp; Scan</a:t>
                </a: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4892041" y="2167140"/>
              <a:ext cx="2190858" cy="35748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scene3d>
              <a:camera prst="orthographicFront"/>
              <a:lightRig rig="soft" dir="t"/>
            </a:scene3d>
            <a:sp3d prstMaterial="metal"/>
          </p:spPr>
          <p:txBody>
            <a:bodyPr/>
            <a:lstStyle>
              <a:lvl1pPr marL="180975" indent="-180975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latinLnBrk="0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0" lang="ko-KR" altLang="en-US" smtClean="0">
                  <a:solidFill>
                    <a:srgbClr val="C00000"/>
                  </a:solidFill>
                </a:rPr>
                <a:t>분석</a:t>
              </a:r>
              <a:r>
                <a:rPr kumimoji="0" lang="en-US" altLang="ko-KR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kumimoji="0" lang="en-US" altLang="ko-KR" smtClean="0">
                  <a:solidFill>
                    <a:srgbClr val="C00000"/>
                  </a:solidFill>
                </a:rPr>
                <a:t> </a:t>
              </a:r>
              <a:r>
                <a:rPr kumimoji="0" lang="ko-KR" altLang="en-US" smtClean="0">
                  <a:solidFill>
                    <a:srgbClr val="C00000"/>
                  </a:solidFill>
                </a:rPr>
                <a:t>→ </a:t>
              </a:r>
              <a:r>
                <a:rPr kumimoji="0" lang="en-US" altLang="ko-KR" smtClean="0">
                  <a:solidFill>
                    <a:srgbClr val="C00000"/>
                  </a:solidFill>
                </a:rPr>
                <a:t>MapReduce,</a:t>
              </a:r>
            </a:p>
            <a:p>
              <a:pPr latinLnBrk="0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ko-KR" smtClean="0">
                  <a:solidFill>
                    <a:srgbClr val="C00000"/>
                  </a:solidFill>
                </a:rPr>
                <a:t>            HiveQL, Pig, R </a:t>
              </a:r>
            </a:p>
            <a:p>
              <a:pPr latinLnBrk="0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kumimoji="0" lang="en-US" altLang="ko-KR" sz="500" smtClean="0">
                <a:solidFill>
                  <a:srgbClr val="595959"/>
                </a:solidFill>
              </a:endParaRPr>
            </a:p>
            <a:p>
              <a:pPr latinLnBrk="0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kumimoji="0" lang="en-US" altLang="ko-KR" sz="1100" smtClean="0">
                  <a:solidFill>
                    <a:srgbClr val="000000"/>
                  </a:solidFill>
                </a:rPr>
                <a:t>MapReduce : </a:t>
              </a:r>
              <a:r>
                <a:rPr kumimoji="0" lang="ko-KR" altLang="en-US" sz="1100" smtClean="0">
                  <a:solidFill>
                    <a:srgbClr val="000000"/>
                  </a:solidFill>
                </a:rPr>
                <a:t>분산 병렬 처리 시스템 </a:t>
              </a:r>
              <a:endParaRPr kumimoji="0" lang="en-US" altLang="ko-KR" sz="1100" smtClean="0">
                <a:solidFill>
                  <a:srgbClr val="000000"/>
                </a:solidFill>
              </a:endParaRPr>
            </a:p>
            <a:p>
              <a:pPr latinLnBrk="0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kumimoji="0" lang="en-US" altLang="ko-KR" sz="1100" smtClean="0">
                  <a:solidFill>
                    <a:srgbClr val="000000"/>
                  </a:solidFill>
                </a:rPr>
                <a:t>HiveQL : SQL Query Language &amp; Dataware House Mysql Query</a:t>
              </a:r>
              <a:r>
                <a:rPr kumimoji="0" lang="ko-KR" altLang="en-US" sz="1100" smtClean="0">
                  <a:solidFill>
                    <a:srgbClr val="000000"/>
                  </a:solidFill>
                </a:rPr>
                <a:t>와 유사</a:t>
              </a:r>
              <a:r>
                <a:rPr kumimoji="0" lang="en-US" altLang="ko-KR" sz="1100" smtClean="0">
                  <a:solidFill>
                    <a:srgbClr val="000000"/>
                  </a:solidFill>
                </a:rPr>
                <a:t>, HDFS</a:t>
              </a:r>
              <a:r>
                <a:rPr kumimoji="0" lang="ko-KR" altLang="en-US" sz="1100" smtClean="0">
                  <a:solidFill>
                    <a:srgbClr val="000000"/>
                  </a:solidFill>
                </a:rPr>
                <a:t>와 </a:t>
              </a:r>
              <a:r>
                <a:rPr kumimoji="0" lang="en-US" altLang="ko-KR" sz="1100" smtClean="0">
                  <a:solidFill>
                    <a:srgbClr val="000000"/>
                  </a:solidFill>
                </a:rPr>
                <a:t>HBASE</a:t>
              </a:r>
              <a:r>
                <a:rPr kumimoji="0" lang="ko-KR" altLang="en-US" sz="1100" smtClean="0">
                  <a:solidFill>
                    <a:srgbClr val="000000"/>
                  </a:solidFill>
                </a:rPr>
                <a:t>에 저장된 </a:t>
              </a:r>
              <a:r>
                <a:rPr kumimoji="0" lang="en-US" altLang="ko-KR" sz="1100" smtClean="0">
                  <a:solidFill>
                    <a:srgbClr val="000000"/>
                  </a:solidFill>
                </a:rPr>
                <a:t>Data </a:t>
              </a:r>
              <a:r>
                <a:rPr kumimoji="0" lang="ko-KR" altLang="en-US" sz="1100" smtClean="0">
                  <a:solidFill>
                    <a:srgbClr val="000000"/>
                  </a:solidFill>
                </a:rPr>
                <a:t>분석언어</a:t>
              </a:r>
              <a:endParaRPr kumimoji="0" lang="en-US" altLang="ko-KR" sz="1100" smtClean="0">
                <a:solidFill>
                  <a:srgbClr val="000000"/>
                </a:solidFill>
              </a:endParaRPr>
            </a:p>
            <a:p>
              <a:pPr latinLnBrk="0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kumimoji="0" lang="en-US" altLang="ko-KR" sz="1100" smtClean="0">
                  <a:solidFill>
                    <a:srgbClr val="000000"/>
                  </a:solidFill>
                </a:rPr>
                <a:t>Pig : Pig Latin Script Language</a:t>
              </a:r>
            </a:p>
            <a:p>
              <a:pPr latinLnBrk="0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kumimoji="0" lang="en-US" altLang="ko-KR" sz="1100" smtClean="0">
                  <a:solidFill>
                    <a:srgbClr val="000000"/>
                  </a:solidFill>
                </a:rPr>
                <a:t>Data &amp; Flow </a:t>
              </a:r>
              <a:r>
                <a:rPr kumimoji="0" lang="ko-KR" altLang="en-US" sz="1100" smtClean="0">
                  <a:solidFill>
                    <a:srgbClr val="000000"/>
                  </a:solidFill>
                </a:rPr>
                <a:t>기반의 분산병렬 처리 언어</a:t>
              </a:r>
              <a:r>
                <a:rPr kumimoji="0" lang="en-US" altLang="ko-KR" sz="1100" smtClean="0">
                  <a:solidFill>
                    <a:srgbClr val="000000"/>
                  </a:solidFill>
                </a:rPr>
                <a:t>, Hive</a:t>
              </a:r>
              <a:r>
                <a:rPr kumimoji="0" lang="ko-KR" altLang="en-US" sz="1100" smtClean="0">
                  <a:solidFill>
                    <a:srgbClr val="000000"/>
                  </a:solidFill>
                </a:rPr>
                <a:t>와 동일하게 </a:t>
              </a:r>
              <a:r>
                <a:rPr kumimoji="0" lang="en-US" altLang="ko-KR" sz="1100" smtClean="0">
                  <a:solidFill>
                    <a:srgbClr val="000000"/>
                  </a:solidFill>
                </a:rPr>
                <a:t>HDFS</a:t>
              </a:r>
              <a:r>
                <a:rPr kumimoji="0" lang="ko-KR" altLang="en-US" sz="1100" smtClean="0">
                  <a:solidFill>
                    <a:srgbClr val="000000"/>
                  </a:solidFill>
                </a:rPr>
                <a:t>와 </a:t>
              </a:r>
              <a:r>
                <a:rPr kumimoji="0" lang="en-US" altLang="ko-KR" sz="1100" smtClean="0">
                  <a:solidFill>
                    <a:srgbClr val="000000"/>
                  </a:solidFill>
                </a:rPr>
                <a:t>HBASE</a:t>
              </a:r>
              <a:r>
                <a:rPr kumimoji="0" lang="ko-KR" altLang="en-US" sz="1100" smtClean="0">
                  <a:solidFill>
                    <a:srgbClr val="000000"/>
                  </a:solidFill>
                </a:rPr>
                <a:t>에 저장된 </a:t>
              </a:r>
              <a:r>
                <a:rPr kumimoji="0" lang="en-US" altLang="ko-KR" sz="1100" smtClean="0">
                  <a:solidFill>
                    <a:srgbClr val="000000"/>
                  </a:solidFill>
                </a:rPr>
                <a:t>Data </a:t>
              </a:r>
              <a:r>
                <a:rPr kumimoji="0" lang="ko-KR" altLang="en-US" sz="1100" smtClean="0">
                  <a:solidFill>
                    <a:srgbClr val="000000"/>
                  </a:solidFill>
                </a:rPr>
                <a:t>분석</a:t>
              </a:r>
              <a:endParaRPr kumimoji="0" lang="en-US" altLang="ko-KR" sz="1100" smtClean="0">
                <a:solidFill>
                  <a:srgbClr val="000000"/>
                </a:solidFill>
              </a:endParaRPr>
            </a:p>
            <a:p>
              <a:pPr latinLnBrk="0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kumimoji="0" lang="en-US" altLang="ko-KR" sz="1100" smtClean="0">
                  <a:solidFill>
                    <a:srgbClr val="000000"/>
                  </a:solidFill>
                </a:rPr>
                <a:t>R &amp;r RHadoop Package</a:t>
              </a:r>
            </a:p>
            <a:p>
              <a:pPr latinLnBrk="0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kumimoji="0" lang="en-US" altLang="ko-KR" sz="1100" smtClean="0">
                  <a:solidFill>
                    <a:srgbClr val="000000"/>
                  </a:solidFill>
                </a:rPr>
                <a:t>RHadoop </a:t>
              </a:r>
              <a:r>
                <a:rPr kumimoji="0" lang="ko-KR" altLang="en-US" sz="1100" smtClean="0">
                  <a:solidFill>
                    <a:srgbClr val="000000"/>
                  </a:solidFill>
                </a:rPr>
                <a:t>패키지에서 </a:t>
              </a:r>
              <a:r>
                <a:rPr kumimoji="0" lang="en-US" altLang="ko-KR" sz="1100" smtClean="0">
                  <a:solidFill>
                    <a:srgbClr val="000000"/>
                  </a:solidFill>
                </a:rPr>
                <a:t>HDFS</a:t>
              </a:r>
              <a:r>
                <a:rPr kumimoji="0" lang="ko-KR" altLang="en-US" sz="1100" smtClean="0">
                  <a:solidFill>
                    <a:srgbClr val="000000"/>
                  </a:solidFill>
                </a:rPr>
                <a:t>에 저장된 데이터를 </a:t>
              </a:r>
              <a:r>
                <a:rPr kumimoji="0" lang="en-US" altLang="ko-KR" sz="1100" smtClean="0">
                  <a:solidFill>
                    <a:srgbClr val="000000"/>
                  </a:solidFill>
                </a:rPr>
                <a:t>Input</a:t>
              </a:r>
              <a:r>
                <a:rPr kumimoji="0" lang="ko-KR" altLang="en-US" sz="1100" smtClean="0">
                  <a:solidFill>
                    <a:srgbClr val="000000"/>
                  </a:solidFill>
                </a:rPr>
                <a:t>으로 해서</a:t>
              </a:r>
              <a:r>
                <a:rPr kumimoji="0" lang="en-US" altLang="ko-KR" sz="1100" smtClean="0">
                  <a:solidFill>
                    <a:srgbClr val="000000"/>
                  </a:solidFill>
                </a:rPr>
                <a:t> </a:t>
              </a:r>
              <a:r>
                <a:rPr kumimoji="0" lang="ko-KR" altLang="en-US" sz="1100" smtClean="0">
                  <a:solidFill>
                    <a:srgbClr val="000000"/>
                  </a:solidFill>
                </a:rPr>
                <a:t>통계분석 처리</a:t>
              </a:r>
              <a:endParaRPr kumimoji="0" lang="en-US" altLang="ko-KR" sz="1100" smtClean="0">
                <a:solidFill>
                  <a:srgbClr val="000000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 bwMode="gray">
            <a:xfrm>
              <a:off x="7168429" y="3806190"/>
              <a:ext cx="1677859" cy="115891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  <a:extLst/>
          </p:spPr>
          <p:txBody>
            <a:bodyPr lIns="88642" tIns="0" rIns="88642" bIns="0" anchor="ctr"/>
            <a:lstStyle>
              <a:lvl1pPr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0" lang="ko-KR" altLang="en-US" sz="1200" smtClean="0">
                  <a:solidFill>
                    <a:srgbClr val="595959"/>
                  </a:solidFill>
                </a:rPr>
                <a:t>다양한 분석솔루션</a:t>
              </a:r>
              <a:r>
                <a:rPr kumimoji="0" lang="en-US" altLang="ko-KR" sz="1200" smtClean="0">
                  <a:solidFill>
                    <a:srgbClr val="595959"/>
                  </a:solidFill>
                </a:rPr>
                <a:t>, </a:t>
              </a:r>
            </a:p>
            <a:p>
              <a:pPr algn="ctr" latinLnBrk="0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0" lang="ko-KR" altLang="en-US" sz="1200" smtClean="0">
                  <a:solidFill>
                    <a:srgbClr val="595959"/>
                  </a:solidFill>
                </a:rPr>
                <a:t>시각화 도구를 통한 대시보드</a:t>
              </a:r>
              <a:r>
                <a:rPr kumimoji="0" lang="en-US" altLang="ko-KR" sz="1200" smtClean="0">
                  <a:solidFill>
                    <a:srgbClr val="595959"/>
                  </a:solidFill>
                </a:rPr>
                <a:t> </a:t>
              </a:r>
              <a:r>
                <a:rPr kumimoji="0" lang="ko-KR" altLang="en-US" sz="1200" smtClean="0">
                  <a:solidFill>
                    <a:srgbClr val="595959"/>
                  </a:solidFill>
                </a:rPr>
                <a:t>구성 및 보고서 기능 구현</a:t>
              </a:r>
              <a:endParaRPr kumimoji="0" lang="en-US" altLang="ko-KR" sz="1200" smtClean="0">
                <a:solidFill>
                  <a:srgbClr val="595959"/>
                </a:solidFill>
              </a:endParaRPr>
            </a:p>
          </p:txBody>
        </p:sp>
        <p:pic>
          <p:nvPicPr>
            <p:cNvPr id="3995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8429" y="2156538"/>
              <a:ext cx="1677859" cy="7695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95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8429" y="2971759"/>
              <a:ext cx="1677859" cy="7429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95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8429" y="5063521"/>
              <a:ext cx="1677859" cy="7013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939" name="제목 2"/>
          <p:cNvSpPr>
            <a:spLocks/>
          </p:cNvSpPr>
          <p:nvPr/>
        </p:nvSpPr>
        <p:spPr bwMode="auto">
          <a:xfrm>
            <a:off x="415925" y="188913"/>
            <a:ext cx="90741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rgbClr val="FFFFFF"/>
                </a:solidFill>
              </a:rPr>
              <a:t>1. </a:t>
            </a:r>
            <a:r>
              <a:rPr lang="ko-KR" altLang="en-US" sz="2800">
                <a:solidFill>
                  <a:srgbClr val="FFFFFF"/>
                </a:solidFill>
              </a:rPr>
              <a:t>빅데이터 플랫폼 </a:t>
            </a:r>
            <a:r>
              <a:rPr lang="en-US" altLang="ko-KR" sz="2800" smtClean="0">
                <a:solidFill>
                  <a:srgbClr val="FFFFFF"/>
                </a:solidFill>
              </a:rPr>
              <a:t>- </a:t>
            </a:r>
            <a:r>
              <a:rPr lang="ko-KR" altLang="en-US" sz="2800" smtClean="0">
                <a:solidFill>
                  <a:srgbClr val="FFFFFF"/>
                </a:solidFill>
              </a:rPr>
              <a:t>오픈소스 기술</a:t>
            </a:r>
            <a:endParaRPr lang="ko-KR" altLang="en-US" sz="3000">
              <a:solidFill>
                <a:srgbClr val="FFFFFF"/>
              </a:solidFill>
            </a:endParaRP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415925" y="1196975"/>
            <a:ext cx="9324975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buFont typeface="Wingdings" pitchFamily="2" charset="2"/>
              <a:buChar char="l"/>
            </a:pPr>
            <a:r>
              <a:rPr lang="ko-KR" altLang="en-US" sz="1800">
                <a:solidFill>
                  <a:srgbClr val="000000"/>
                </a:solidFill>
              </a:rPr>
              <a:t>필요한 </a:t>
            </a:r>
            <a:r>
              <a:rPr lang="en-US" altLang="ko-KR" sz="1800">
                <a:solidFill>
                  <a:srgbClr val="000000"/>
                </a:solidFill>
              </a:rPr>
              <a:t>S/W </a:t>
            </a:r>
            <a:r>
              <a:rPr lang="ko-KR" altLang="en-US" sz="1800">
                <a:solidFill>
                  <a:srgbClr val="000000"/>
                </a:solidFill>
              </a:rPr>
              <a:t>기술</a:t>
            </a:r>
          </a:p>
          <a:p>
            <a:pPr lvl="1" eaLnBrk="1" latinLnBrk="0" hangingPunct="1">
              <a:buFont typeface="Wingdings" pitchFamily="2" charset="2"/>
              <a:buChar char="§"/>
            </a:pPr>
            <a:r>
              <a:rPr lang="ko-KR" altLang="en-US" sz="1600" b="0">
                <a:solidFill>
                  <a:srgbClr val="000000"/>
                </a:solidFill>
              </a:rPr>
              <a:t>하둡 에코시스템에서 제공하는 오픈소스 </a:t>
            </a:r>
            <a:r>
              <a:rPr lang="en-US" altLang="ko-KR" sz="1600" b="0">
                <a:solidFill>
                  <a:srgbClr val="000000"/>
                </a:solidFill>
              </a:rPr>
              <a:t>S/W</a:t>
            </a:r>
            <a:r>
              <a:rPr lang="ko-KR" altLang="en-US" sz="1600" b="0">
                <a:solidFill>
                  <a:srgbClr val="000000"/>
                </a:solidFill>
              </a:rPr>
              <a:t>와 상용 </a:t>
            </a:r>
            <a:r>
              <a:rPr lang="en-US" altLang="ko-KR" sz="1600" b="0">
                <a:solidFill>
                  <a:srgbClr val="000000"/>
                </a:solidFill>
              </a:rPr>
              <a:t>S/W</a:t>
            </a:r>
            <a:r>
              <a:rPr lang="ko-KR" altLang="en-US" sz="1600" b="0">
                <a:solidFill>
                  <a:srgbClr val="000000"/>
                </a:solidFill>
              </a:rPr>
              <a:t>와의 연계를 통해 빅데이터 분석</a:t>
            </a:r>
            <a:r>
              <a:rPr lang="en-US" altLang="ko-KR" sz="1600" b="0">
                <a:solidFill>
                  <a:srgbClr val="000000"/>
                </a:solidFill>
              </a:rPr>
              <a:t>/</a:t>
            </a:r>
            <a:r>
              <a:rPr lang="ko-KR" altLang="en-US" sz="1600" b="0">
                <a:solidFill>
                  <a:srgbClr val="000000"/>
                </a:solidFill>
              </a:rPr>
              <a:t>서비스 시스템 구축</a:t>
            </a:r>
          </a:p>
        </p:txBody>
      </p:sp>
    </p:spTree>
    <p:extLst>
      <p:ext uri="{BB962C8B-B14F-4D97-AF65-F5344CB8AC3E}">
        <p14:creationId xmlns:p14="http://schemas.microsoft.com/office/powerpoint/2010/main" val="19656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472" y="1016782"/>
            <a:ext cx="9540875" cy="10080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mtClean="0">
                <a:ea typeface="굴림" pitchFamily="50" charset="-127"/>
              </a:rPr>
              <a:t>    1) </a:t>
            </a:r>
            <a:r>
              <a:rPr lang="ko-KR" altLang="en-US" smtClean="0">
                <a:ea typeface="굴림" pitchFamily="50" charset="-127"/>
              </a:rPr>
              <a:t>요구사항 및 구성 요소 정의</a:t>
            </a:r>
          </a:p>
        </p:txBody>
      </p:sp>
      <p:sp>
        <p:nvSpPr>
          <p:cNvPr id="12" name="제목 8"/>
          <p:cNvSpPr>
            <a:spLocks noGrp="1"/>
          </p:cNvSpPr>
          <p:nvPr>
            <p:ph type="title"/>
          </p:nvPr>
        </p:nvSpPr>
        <p:spPr>
          <a:xfrm>
            <a:off x="201613" y="274638"/>
            <a:ext cx="7704137" cy="41751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2 </a:t>
            </a:r>
            <a:r>
              <a:rPr smtClean="0"/>
              <a:t>연계 및 수집 </a:t>
            </a:r>
            <a:r>
              <a:rPr lang="en-US" altLang="ko-KR" smtClean="0"/>
              <a:t>Layer </a:t>
            </a:r>
            <a:endParaRPr/>
          </a:p>
        </p:txBody>
      </p:sp>
      <p:sp>
        <p:nvSpPr>
          <p:cNvPr id="16388" name="AutoShape 2"/>
          <p:cNvSpPr>
            <a:spLocks noChangeArrowheads="1"/>
          </p:cNvSpPr>
          <p:nvPr/>
        </p:nvSpPr>
        <p:spPr bwMode="gray">
          <a:xfrm>
            <a:off x="1141860" y="4057699"/>
            <a:ext cx="2486025" cy="379413"/>
          </a:xfrm>
          <a:prstGeom prst="homePlate">
            <a:avLst>
              <a:gd name="adj" fmla="val 36129"/>
            </a:avLst>
          </a:prstGeom>
          <a:solidFill>
            <a:srgbClr val="DDDDDD">
              <a:alpha val="50195"/>
            </a:srgbClr>
          </a:solidFill>
          <a:ln w="12700" algn="ctr">
            <a:solidFill>
              <a:srgbClr val="B2B2B2"/>
            </a:solidFill>
            <a:miter lim="800000"/>
            <a:headEnd/>
            <a:tailEnd/>
          </a:ln>
        </p:spPr>
        <p:txBody>
          <a:bodyPr lIns="144000" tIns="0" rIns="144000" bIns="0" anchor="ctr"/>
          <a:lstStyle/>
          <a:p>
            <a:pPr algn="r" eaLnBrk="0" latinLnBrk="0" hangingPunct="0">
              <a:buNone/>
            </a:pPr>
            <a:r>
              <a:rPr lang="ko-KR" altLang="en-US" sz="1100">
                <a:solidFill>
                  <a:srgbClr val="000000"/>
                </a:solidFill>
              </a:rPr>
              <a:t>수동 데이터 업로드 지원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3627885" y="1544687"/>
            <a:ext cx="5992812" cy="36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3">
              <a:buNone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정형 및 비정형 데이터를 모두 연계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/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수집 할 수 있도록 구성 필요</a:t>
            </a:r>
            <a:endParaRPr lang="ko-KR" altLang="en-US" sz="1100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3627885" y="1905049"/>
            <a:ext cx="5992812" cy="363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>
              <a:buNone/>
              <a:defRPr/>
            </a:pPr>
            <a:r>
              <a:rPr lang="ko-KR" altLang="en-US" sz="1100" smtClean="0">
                <a:solidFill>
                  <a:srgbClr val="000000"/>
                </a:solidFill>
                <a:latin typeface="맑은 고딕"/>
              </a:rPr>
              <a:t>내부</a:t>
            </a:r>
            <a:r>
              <a:rPr lang="en-US" altLang="ko-KR" sz="1100" smtClean="0">
                <a:solidFill>
                  <a:srgbClr val="000000"/>
                </a:solidFill>
                <a:latin typeface="맑은 고딕"/>
              </a:rPr>
              <a:t>/</a:t>
            </a:r>
            <a:r>
              <a:rPr lang="ko-KR" altLang="en-US" sz="1100" smtClean="0">
                <a:solidFill>
                  <a:srgbClr val="000000"/>
                </a:solidFill>
                <a:latin typeface="맑은 고딕"/>
              </a:rPr>
              <a:t>그룹사</a:t>
            </a:r>
            <a:r>
              <a:rPr lang="en-US" altLang="ko-KR" sz="1100" smtClean="0">
                <a:solidFill>
                  <a:srgbClr val="000000"/>
                </a:solidFill>
                <a:latin typeface="맑은 고딕"/>
              </a:rPr>
              <a:t>/</a:t>
            </a:r>
            <a:r>
              <a:rPr lang="ko-KR" altLang="en-US" sz="1100" smtClean="0">
                <a:solidFill>
                  <a:srgbClr val="000000"/>
                </a:solidFill>
                <a:latin typeface="맑은 고딕"/>
              </a:rPr>
              <a:t>웹사이트 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등 정보 </a:t>
            </a:r>
            <a:r>
              <a:rPr lang="ko-KR" altLang="en-US" sz="1100" dirty="0" err="1" smtClean="0">
                <a:solidFill>
                  <a:srgbClr val="000000"/>
                </a:solidFill>
                <a:latin typeface="맑은 고딕"/>
              </a:rPr>
              <a:t>제공처의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 다양한 </a:t>
            </a:r>
            <a:r>
              <a:rPr lang="ko-KR" altLang="en-US" sz="1100" smtClean="0">
                <a:solidFill>
                  <a:srgbClr val="000000"/>
                </a:solidFill>
                <a:latin typeface="맑은 고딕"/>
              </a:rPr>
              <a:t>환경을 고려한 구성 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필요</a:t>
            </a:r>
            <a:endParaRPr lang="ko-KR" altLang="en-US" sz="1100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3627885" y="2265412"/>
            <a:ext cx="5992812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>
              <a:buNone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수집되는 데이터는 상당수가 대용량 데이터일 것으로 예상됨</a:t>
            </a:r>
            <a:endParaRPr lang="en-US" altLang="ko-KR" sz="1100" dirty="0" smtClean="0">
              <a:solidFill>
                <a:srgbClr val="000000"/>
              </a:solidFill>
              <a:latin typeface="맑은 고딕"/>
            </a:endParaRPr>
          </a:p>
          <a:p>
            <a:pPr marL="87313">
              <a:buNone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대용량 데이터를 충분히 수집할 수 있도록 구성 필요</a:t>
            </a:r>
            <a:endParaRPr lang="en-US" altLang="ko-KR" sz="1100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3627885" y="2803574"/>
            <a:ext cx="5992812" cy="403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>
              <a:buNone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수집되는 데이터의 특성에 따라 다양한 방식으로 연계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/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수집 할 수 있도록 구성 필요</a:t>
            </a:r>
            <a:endParaRPr lang="en-US" altLang="ko-KR" sz="1100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3627885" y="3206799"/>
            <a:ext cx="5992812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>
              <a:buNone/>
              <a:defRPr/>
            </a:pPr>
            <a:r>
              <a:rPr lang="ko-KR" altLang="en-US" sz="1100" smtClean="0">
                <a:solidFill>
                  <a:srgbClr val="000000"/>
                </a:solidFill>
                <a:latin typeface="맑은 고딕"/>
              </a:rPr>
              <a:t>내부망</a:t>
            </a:r>
            <a:r>
              <a:rPr lang="en-US" altLang="ko-KR" sz="1100" smtClean="0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altLang="en-US" sz="1100" smtClean="0">
                <a:solidFill>
                  <a:srgbClr val="000000"/>
                </a:solidFill>
                <a:latin typeface="맑은 고딕"/>
              </a:rPr>
              <a:t>외부망</a:t>
            </a:r>
            <a:r>
              <a:rPr lang="en-US" altLang="ko-KR" sz="1100" smtClean="0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altLang="en-US" sz="1100" smtClean="0">
                <a:solidFill>
                  <a:srgbClr val="000000"/>
                </a:solidFill>
                <a:latin typeface="맑은 고딕"/>
              </a:rPr>
              <a:t>전용선 등 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다양한 네트워크를 지원할 수 있도록 구성 필요</a:t>
            </a:r>
            <a:endParaRPr lang="en-US" altLang="ko-KR" sz="1100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3627885" y="3622724"/>
            <a:ext cx="5992812" cy="411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>
              <a:buNone/>
              <a:defRPr/>
            </a:pPr>
            <a:r>
              <a:rPr lang="ko-KR" altLang="en-US" sz="1100" dirty="0" err="1" smtClean="0">
                <a:solidFill>
                  <a:srgbClr val="000000"/>
                </a:solidFill>
                <a:latin typeface="맑은 고딕"/>
              </a:rPr>
              <a:t>소셜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 및 웹사이트의 데이터 수집을 지원할 수 있도록 구성 필요</a:t>
            </a:r>
            <a:endParaRPr lang="en-US" altLang="ko-KR" sz="1100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395" name="AutoShape 2"/>
          <p:cNvSpPr>
            <a:spLocks noChangeArrowheads="1"/>
          </p:cNvSpPr>
          <p:nvPr/>
        </p:nvSpPr>
        <p:spPr bwMode="gray">
          <a:xfrm>
            <a:off x="1141860" y="1552624"/>
            <a:ext cx="2486025" cy="325438"/>
          </a:xfrm>
          <a:prstGeom prst="homePlate">
            <a:avLst>
              <a:gd name="adj" fmla="val 43217"/>
            </a:avLst>
          </a:prstGeom>
          <a:solidFill>
            <a:srgbClr val="DDDDDD">
              <a:alpha val="50195"/>
            </a:srgbClr>
          </a:solidFill>
          <a:ln w="12700" algn="ctr">
            <a:solidFill>
              <a:srgbClr val="B2B2B2"/>
            </a:solidFill>
            <a:miter lim="800000"/>
            <a:headEnd/>
            <a:tailEnd/>
          </a:ln>
        </p:spPr>
        <p:txBody>
          <a:bodyPr lIns="144000" tIns="0" rIns="144000" bIns="0" anchor="ctr"/>
          <a:lstStyle/>
          <a:p>
            <a:pPr algn="r" eaLnBrk="0" latinLnBrk="0" hangingPunct="0">
              <a:buNone/>
            </a:pPr>
            <a:r>
              <a:rPr lang="ko-KR" altLang="en-US" sz="1100">
                <a:solidFill>
                  <a:srgbClr val="000000"/>
                </a:solidFill>
              </a:rPr>
              <a:t>다양한 데이터 연계 수집</a:t>
            </a:r>
          </a:p>
        </p:txBody>
      </p:sp>
      <p:sp>
        <p:nvSpPr>
          <p:cNvPr id="16396" name="AutoShape 2"/>
          <p:cNvSpPr>
            <a:spLocks noChangeArrowheads="1"/>
          </p:cNvSpPr>
          <p:nvPr/>
        </p:nvSpPr>
        <p:spPr bwMode="gray">
          <a:xfrm>
            <a:off x="1141860" y="1916162"/>
            <a:ext cx="2486025" cy="350837"/>
          </a:xfrm>
          <a:prstGeom prst="homePlate">
            <a:avLst>
              <a:gd name="adj" fmla="val 29262"/>
            </a:avLst>
          </a:prstGeom>
          <a:solidFill>
            <a:srgbClr val="DDDDDD">
              <a:alpha val="50195"/>
            </a:srgbClr>
          </a:solidFill>
          <a:ln w="12700" algn="ctr">
            <a:solidFill>
              <a:srgbClr val="B2B2B2"/>
            </a:solidFill>
            <a:miter lim="800000"/>
            <a:headEnd/>
            <a:tailEnd/>
          </a:ln>
        </p:spPr>
        <p:txBody>
          <a:bodyPr lIns="144000" tIns="0" rIns="144000" bIns="0" anchor="ctr"/>
          <a:lstStyle/>
          <a:p>
            <a:pPr algn="r" eaLnBrk="0" latinLnBrk="0" hangingPunct="0">
              <a:buNone/>
            </a:pPr>
            <a:r>
              <a:rPr lang="ko-KR" altLang="en-US" sz="1100">
                <a:solidFill>
                  <a:srgbClr val="000000"/>
                </a:solidFill>
              </a:rPr>
              <a:t>다양한 환경 지원</a:t>
            </a:r>
          </a:p>
        </p:txBody>
      </p:sp>
      <p:sp>
        <p:nvSpPr>
          <p:cNvPr id="16397" name="AutoShape 2"/>
          <p:cNvSpPr>
            <a:spLocks noChangeArrowheads="1"/>
          </p:cNvSpPr>
          <p:nvPr/>
        </p:nvSpPr>
        <p:spPr bwMode="gray">
          <a:xfrm>
            <a:off x="1141860" y="2290812"/>
            <a:ext cx="2486025" cy="488950"/>
          </a:xfrm>
          <a:prstGeom prst="homePlate">
            <a:avLst>
              <a:gd name="adj" fmla="val 24975"/>
            </a:avLst>
          </a:prstGeom>
          <a:solidFill>
            <a:srgbClr val="DDDDDD">
              <a:alpha val="50195"/>
            </a:srgbClr>
          </a:solidFill>
          <a:ln w="12700" algn="ctr">
            <a:solidFill>
              <a:srgbClr val="B2B2B2"/>
            </a:solidFill>
            <a:miter lim="800000"/>
            <a:headEnd/>
            <a:tailEnd/>
          </a:ln>
        </p:spPr>
        <p:txBody>
          <a:bodyPr lIns="144000" tIns="0" rIns="144000" bIns="0" anchor="ctr"/>
          <a:lstStyle/>
          <a:p>
            <a:pPr algn="r" eaLnBrk="0" latinLnBrk="0" hangingPunct="0">
              <a:buNone/>
            </a:pPr>
            <a:r>
              <a:rPr lang="ko-KR" altLang="en-US" sz="1100">
                <a:solidFill>
                  <a:srgbClr val="000000"/>
                </a:solidFill>
              </a:rPr>
              <a:t>대용량 데이터 수집 지원</a:t>
            </a:r>
          </a:p>
        </p:txBody>
      </p:sp>
      <p:sp>
        <p:nvSpPr>
          <p:cNvPr id="16398" name="AutoShape 2"/>
          <p:cNvSpPr>
            <a:spLocks noChangeArrowheads="1"/>
          </p:cNvSpPr>
          <p:nvPr/>
        </p:nvSpPr>
        <p:spPr bwMode="gray">
          <a:xfrm>
            <a:off x="1141860" y="2819449"/>
            <a:ext cx="2486025" cy="376238"/>
          </a:xfrm>
          <a:prstGeom prst="homePlate">
            <a:avLst>
              <a:gd name="adj" fmla="val 26736"/>
            </a:avLst>
          </a:prstGeom>
          <a:solidFill>
            <a:srgbClr val="DDDDDD">
              <a:alpha val="50195"/>
            </a:srgbClr>
          </a:solidFill>
          <a:ln w="12700" algn="ctr">
            <a:solidFill>
              <a:srgbClr val="B2B2B2"/>
            </a:solidFill>
            <a:miter lim="800000"/>
            <a:headEnd/>
            <a:tailEnd/>
          </a:ln>
        </p:spPr>
        <p:txBody>
          <a:bodyPr lIns="144000" tIns="0" rIns="144000" bIns="0" anchor="ctr"/>
          <a:lstStyle/>
          <a:p>
            <a:pPr algn="r" eaLnBrk="0" latinLnBrk="0" hangingPunct="0">
              <a:buNone/>
            </a:pPr>
            <a:r>
              <a:rPr lang="ko-KR" altLang="en-US" sz="1100">
                <a:solidFill>
                  <a:srgbClr val="000000"/>
                </a:solidFill>
              </a:rPr>
              <a:t>다양한 연계 방식 지원</a:t>
            </a:r>
          </a:p>
        </p:txBody>
      </p:sp>
      <p:sp>
        <p:nvSpPr>
          <p:cNvPr id="16399" name="AutoShape 2"/>
          <p:cNvSpPr>
            <a:spLocks noChangeArrowheads="1"/>
          </p:cNvSpPr>
          <p:nvPr/>
        </p:nvSpPr>
        <p:spPr bwMode="gray">
          <a:xfrm>
            <a:off x="1141860" y="3233787"/>
            <a:ext cx="2486025" cy="379412"/>
          </a:xfrm>
          <a:prstGeom prst="homePlate">
            <a:avLst>
              <a:gd name="adj" fmla="val 30001"/>
            </a:avLst>
          </a:prstGeom>
          <a:solidFill>
            <a:srgbClr val="DDDDDD">
              <a:alpha val="50195"/>
            </a:srgbClr>
          </a:solidFill>
          <a:ln w="12700" algn="ctr">
            <a:solidFill>
              <a:srgbClr val="B2B2B2"/>
            </a:solidFill>
            <a:miter lim="800000"/>
            <a:headEnd/>
            <a:tailEnd/>
          </a:ln>
        </p:spPr>
        <p:txBody>
          <a:bodyPr lIns="144000" tIns="0" rIns="144000" bIns="0" anchor="ctr"/>
          <a:lstStyle/>
          <a:p>
            <a:pPr algn="r" eaLnBrk="0" latinLnBrk="0" hangingPunct="0">
              <a:buNone/>
            </a:pPr>
            <a:r>
              <a:rPr lang="ko-KR" altLang="en-US" sz="1100">
                <a:solidFill>
                  <a:srgbClr val="000000"/>
                </a:solidFill>
              </a:rPr>
              <a:t>다양한 네트워크 구성 지원</a:t>
            </a:r>
          </a:p>
        </p:txBody>
      </p:sp>
      <p:sp>
        <p:nvSpPr>
          <p:cNvPr id="16400" name="AutoShape 2"/>
          <p:cNvSpPr>
            <a:spLocks noChangeArrowheads="1"/>
          </p:cNvSpPr>
          <p:nvPr/>
        </p:nvSpPr>
        <p:spPr bwMode="gray">
          <a:xfrm>
            <a:off x="1141860" y="3643362"/>
            <a:ext cx="2486025" cy="379412"/>
          </a:xfrm>
          <a:prstGeom prst="homePlate">
            <a:avLst>
              <a:gd name="adj" fmla="val 30517"/>
            </a:avLst>
          </a:prstGeom>
          <a:solidFill>
            <a:srgbClr val="DDDDDD">
              <a:alpha val="50195"/>
            </a:srgbClr>
          </a:solidFill>
          <a:ln w="12700" algn="ctr">
            <a:solidFill>
              <a:srgbClr val="B2B2B2"/>
            </a:solidFill>
            <a:miter lim="800000"/>
            <a:headEnd/>
            <a:tailEnd/>
          </a:ln>
        </p:spPr>
        <p:txBody>
          <a:bodyPr lIns="144000" tIns="0" rIns="144000" bIns="0" anchor="ctr"/>
          <a:lstStyle/>
          <a:p>
            <a:pPr algn="r" eaLnBrk="0" latinLnBrk="0" hangingPunct="0">
              <a:buNone/>
            </a:pPr>
            <a:r>
              <a:rPr lang="ko-KR" altLang="en-US" sz="1100">
                <a:solidFill>
                  <a:srgbClr val="000000"/>
                </a:solidFill>
              </a:rPr>
              <a:t>소셜</a:t>
            </a:r>
            <a:r>
              <a:rPr lang="en-US" altLang="ko-KR" sz="1100">
                <a:solidFill>
                  <a:srgbClr val="000000"/>
                </a:solidFill>
              </a:rPr>
              <a:t>/</a:t>
            </a:r>
            <a:r>
              <a:rPr lang="ko-KR" altLang="en-US" sz="1100">
                <a:solidFill>
                  <a:srgbClr val="000000"/>
                </a:solidFill>
              </a:rPr>
              <a:t>웹 데이터 수집 지원</a:t>
            </a:r>
          </a:p>
        </p:txBody>
      </p:sp>
      <p:sp>
        <p:nvSpPr>
          <p:cNvPr id="64" name="AutoShape 2"/>
          <p:cNvSpPr>
            <a:spLocks noChangeArrowheads="1"/>
          </p:cNvSpPr>
          <p:nvPr/>
        </p:nvSpPr>
        <p:spPr bwMode="gray">
          <a:xfrm>
            <a:off x="298897" y="1552624"/>
            <a:ext cx="1281113" cy="2884488"/>
          </a:xfrm>
          <a:prstGeom prst="homePlate">
            <a:avLst>
              <a:gd name="adj" fmla="val 34222"/>
            </a:avLst>
          </a:prstGeom>
          <a:solidFill>
            <a:schemeClr val="tx2">
              <a:lumMod val="40000"/>
              <a:lumOff val="60000"/>
            </a:schemeClr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0" hangingPunct="0">
              <a:buNone/>
              <a:defRPr/>
            </a:pPr>
            <a:r>
              <a:rPr lang="ko-KR" altLang="en-US" sz="1100" b="1" smtClean="0">
                <a:solidFill>
                  <a:srgbClr val="000000"/>
                </a:solidFill>
                <a:latin typeface="맑은 고딕"/>
              </a:rPr>
              <a:t>연계 및 수집 </a:t>
            </a:r>
            <a:endParaRPr lang="en-US" altLang="ko-KR" sz="1100" b="1" smtClean="0">
              <a:solidFill>
                <a:srgbClr val="000000"/>
              </a:solidFill>
              <a:latin typeface="맑은 고딕"/>
            </a:endParaRPr>
          </a:p>
          <a:p>
            <a:pPr algn="ctr" eaLnBrk="0" latinLnBrk="0" hangingPunct="0">
              <a:buNone/>
              <a:defRPr/>
            </a:pPr>
            <a:endParaRPr lang="en-US" altLang="ko-KR" sz="1100" b="1">
              <a:solidFill>
                <a:srgbClr val="000000"/>
              </a:solidFill>
              <a:latin typeface="맑은 고딕"/>
            </a:endParaRPr>
          </a:p>
          <a:p>
            <a:pPr algn="ctr" eaLnBrk="0" latinLnBrk="0" hangingPunct="0">
              <a:buNone/>
              <a:defRPr/>
            </a:pPr>
            <a:r>
              <a:rPr lang="ko-KR" altLang="en-US" sz="1100" b="1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/>
              </a:rPr>
              <a:t>요구사항</a:t>
            </a:r>
            <a:endParaRPr lang="ko-KR" altLang="en-US" sz="1100" b="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3629472" y="4027537"/>
            <a:ext cx="5991225" cy="409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>
              <a:buNone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시스템에 의한 자동 연계 외에 수동으로 데이터 업로드를 지원할 수 있도록 구성 필요</a:t>
            </a:r>
            <a:endParaRPr lang="en-US" altLang="ko-KR" sz="1100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403" name="Text Box 108"/>
          <p:cNvSpPr txBox="1">
            <a:spLocks noChangeArrowheads="1"/>
          </p:cNvSpPr>
          <p:nvPr/>
        </p:nvSpPr>
        <p:spPr bwMode="gray">
          <a:xfrm>
            <a:off x="404813" y="5357540"/>
            <a:ext cx="172085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66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buNone/>
            </a:pPr>
            <a:r>
              <a:rPr kumimoji="0" lang="ko-KR" altLang="en-US" sz="1000">
                <a:solidFill>
                  <a:srgbClr val="000000"/>
                </a:solidFill>
              </a:rPr>
              <a:t>정형 데이터</a:t>
            </a:r>
            <a:r>
              <a:rPr kumimoji="0" lang="en-US" altLang="ko-KR" sz="1000">
                <a:solidFill>
                  <a:srgbClr val="000000"/>
                </a:solidFill>
              </a:rPr>
              <a:t>(DB,Excel,XML)</a:t>
            </a:r>
            <a:r>
              <a:rPr kumimoji="0" lang="ko-KR" altLang="en-US" sz="1000">
                <a:solidFill>
                  <a:srgbClr val="000000"/>
                </a:solidFill>
              </a:rPr>
              <a:t>   </a:t>
            </a:r>
            <a:endParaRPr kumimoji="0" lang="en-US" altLang="ko-KR" sz="1000">
              <a:solidFill>
                <a:srgbClr val="000000"/>
              </a:solidFill>
            </a:endParaRPr>
          </a:p>
          <a:p>
            <a:pPr eaLnBrk="1" hangingPunct="1">
              <a:buNone/>
            </a:pPr>
            <a:r>
              <a:rPr kumimoji="0" lang="ko-KR" altLang="en-US" sz="1000">
                <a:solidFill>
                  <a:srgbClr val="000000"/>
                </a:solidFill>
              </a:rPr>
              <a:t>비정형 데이터</a:t>
            </a:r>
            <a:r>
              <a:rPr kumimoji="0" lang="en-US" altLang="ko-KR" sz="1000">
                <a:solidFill>
                  <a:srgbClr val="000000"/>
                </a:solidFill>
              </a:rPr>
              <a:t>(File, Web)</a:t>
            </a:r>
            <a:endParaRPr kumimoji="0" lang="ko-KR" altLang="en-US" sz="1000">
              <a:solidFill>
                <a:srgbClr val="000000"/>
              </a:solidFill>
            </a:endParaRPr>
          </a:p>
        </p:txBody>
      </p:sp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404813" y="4965427"/>
            <a:ext cx="1720850" cy="3381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데이터 소스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6405" name="Text Box 108"/>
          <p:cNvSpPr txBox="1">
            <a:spLocks noChangeArrowheads="1"/>
          </p:cNvSpPr>
          <p:nvPr/>
        </p:nvSpPr>
        <p:spPr bwMode="gray">
          <a:xfrm>
            <a:off x="2166938" y="5355952"/>
            <a:ext cx="1720850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66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buNone/>
            </a:pPr>
            <a:r>
              <a:rPr kumimoji="0" lang="ko-KR" altLang="en-US" sz="1000">
                <a:solidFill>
                  <a:srgbClr val="000000"/>
                </a:solidFill>
              </a:rPr>
              <a:t>내부망   </a:t>
            </a:r>
            <a:endParaRPr kumimoji="0" lang="en-US" altLang="ko-KR" sz="1000">
              <a:solidFill>
                <a:srgbClr val="000000"/>
              </a:solidFill>
            </a:endParaRPr>
          </a:p>
          <a:p>
            <a:pPr eaLnBrk="1" hangingPunct="1">
              <a:buNone/>
            </a:pPr>
            <a:r>
              <a:rPr kumimoji="0" lang="ko-KR" altLang="en-US" sz="1000">
                <a:solidFill>
                  <a:srgbClr val="000000"/>
                </a:solidFill>
              </a:rPr>
              <a:t>전용선</a:t>
            </a:r>
            <a:endParaRPr kumimoji="0" lang="en-US" altLang="ko-KR" sz="1000">
              <a:solidFill>
                <a:srgbClr val="000000"/>
              </a:solidFill>
            </a:endParaRPr>
          </a:p>
          <a:p>
            <a:pPr eaLnBrk="1" hangingPunct="1">
              <a:buNone/>
            </a:pPr>
            <a:r>
              <a:rPr kumimoji="0" lang="ko-KR" altLang="en-US" sz="1000">
                <a:solidFill>
                  <a:srgbClr val="000000"/>
                </a:solidFill>
              </a:rPr>
              <a:t>일반 인터넷</a:t>
            </a:r>
            <a:endParaRPr kumimoji="0" lang="en-US" altLang="ko-KR" sz="1000">
              <a:solidFill>
                <a:srgbClr val="000000"/>
              </a:solidFill>
            </a:endParaRPr>
          </a:p>
          <a:p>
            <a:pPr eaLnBrk="1" hangingPunct="1">
              <a:buNone/>
            </a:pPr>
            <a:r>
              <a:rPr kumimoji="0" lang="ko-KR" altLang="en-US" sz="1000">
                <a:solidFill>
                  <a:srgbClr val="000000"/>
                </a:solidFill>
              </a:rPr>
              <a:t>오프라인</a:t>
            </a:r>
            <a:r>
              <a:rPr kumimoji="0" lang="en-US" altLang="ko-KR" sz="1000">
                <a:solidFill>
                  <a:srgbClr val="000000"/>
                </a:solidFill>
              </a:rPr>
              <a:t>(</a:t>
            </a:r>
            <a:r>
              <a:rPr kumimoji="0" lang="ko-KR" altLang="en-US" sz="1000">
                <a:solidFill>
                  <a:srgbClr val="000000"/>
                </a:solidFill>
              </a:rPr>
              <a:t>사람</a:t>
            </a:r>
            <a:r>
              <a:rPr kumimoji="0" lang="en-US" altLang="ko-KR" sz="1000">
                <a:solidFill>
                  <a:srgbClr val="000000"/>
                </a:solidFill>
              </a:rPr>
              <a:t>)</a:t>
            </a:r>
            <a:endParaRPr kumimoji="0" lang="ko-KR" altLang="en-US" sz="1000">
              <a:solidFill>
                <a:srgbClr val="000000"/>
              </a:solidFill>
            </a:endParaRPr>
          </a:p>
        </p:txBody>
      </p:sp>
      <p:sp>
        <p:nvSpPr>
          <p:cNvPr id="69" name="Rectangle 5"/>
          <p:cNvSpPr>
            <a:spLocks noChangeArrowheads="1"/>
          </p:cNvSpPr>
          <p:nvPr/>
        </p:nvSpPr>
        <p:spPr bwMode="gray">
          <a:xfrm>
            <a:off x="2166938" y="4963840"/>
            <a:ext cx="1720850" cy="3381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네트워크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6407" name="Text Box 108"/>
          <p:cNvSpPr txBox="1">
            <a:spLocks noChangeArrowheads="1"/>
          </p:cNvSpPr>
          <p:nvPr/>
        </p:nvSpPr>
        <p:spPr bwMode="gray">
          <a:xfrm>
            <a:off x="3930650" y="5355952"/>
            <a:ext cx="18176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66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buNone/>
            </a:pPr>
            <a:r>
              <a:rPr kumimoji="0" lang="ko-KR" altLang="en-US" sz="1000">
                <a:solidFill>
                  <a:srgbClr val="000000"/>
                </a:solidFill>
              </a:rPr>
              <a:t>연계를 위한 다양한 소스 채널   </a:t>
            </a:r>
            <a:endParaRPr kumimoji="0" lang="en-US" altLang="ko-KR" sz="1000">
              <a:solidFill>
                <a:srgbClr val="000000"/>
              </a:solidFill>
            </a:endParaRPr>
          </a:p>
          <a:p>
            <a:pPr eaLnBrk="1" hangingPunct="1">
              <a:buNone/>
            </a:pPr>
            <a:r>
              <a:rPr kumimoji="0" lang="ko-KR" altLang="en-US" sz="1000">
                <a:solidFill>
                  <a:srgbClr val="000000"/>
                </a:solidFill>
              </a:rPr>
              <a:t>유관기관 제공 </a:t>
            </a:r>
            <a:r>
              <a:rPr kumimoji="0" lang="en-US" altLang="ko-KR" sz="1000">
                <a:solidFill>
                  <a:srgbClr val="000000"/>
                </a:solidFill>
              </a:rPr>
              <a:t>API</a:t>
            </a:r>
          </a:p>
          <a:p>
            <a:pPr eaLnBrk="1" hangingPunct="1">
              <a:buNone/>
            </a:pPr>
            <a:r>
              <a:rPr kumimoji="0" lang="en-US" altLang="ko-KR" sz="1000">
                <a:solidFill>
                  <a:srgbClr val="000000"/>
                </a:solidFill>
              </a:rPr>
              <a:t>Open API</a:t>
            </a:r>
          </a:p>
          <a:p>
            <a:pPr eaLnBrk="1" hangingPunct="1">
              <a:buNone/>
            </a:pPr>
            <a:r>
              <a:rPr kumimoji="0" lang="ko-KR" altLang="en-US" sz="1000">
                <a:solidFill>
                  <a:srgbClr val="000000"/>
                </a:solidFill>
              </a:rPr>
              <a:t>수집 </a:t>
            </a:r>
            <a:r>
              <a:rPr kumimoji="0" lang="en-US" altLang="ko-KR" sz="1000">
                <a:solidFill>
                  <a:srgbClr val="000000"/>
                </a:solidFill>
              </a:rPr>
              <a:t>Agent </a:t>
            </a:r>
          </a:p>
        </p:txBody>
      </p:sp>
      <p:sp>
        <p:nvSpPr>
          <p:cNvPr id="71" name="Rectangle 5"/>
          <p:cNvSpPr>
            <a:spLocks noChangeArrowheads="1"/>
          </p:cNvSpPr>
          <p:nvPr/>
        </p:nvSpPr>
        <p:spPr bwMode="gray">
          <a:xfrm>
            <a:off x="3930650" y="4963840"/>
            <a:ext cx="1817688" cy="3381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데이터 채널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6409" name="Text Box 108"/>
          <p:cNvSpPr txBox="1">
            <a:spLocks noChangeArrowheads="1"/>
          </p:cNvSpPr>
          <p:nvPr/>
        </p:nvSpPr>
        <p:spPr bwMode="gray">
          <a:xfrm>
            <a:off x="7654925" y="5362302"/>
            <a:ext cx="172243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66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buNone/>
            </a:pPr>
            <a:r>
              <a:rPr kumimoji="0" lang="ko-KR" altLang="en-US" sz="1000">
                <a:solidFill>
                  <a:srgbClr val="000000"/>
                </a:solidFill>
              </a:rPr>
              <a:t>연계</a:t>
            </a:r>
            <a:r>
              <a:rPr kumimoji="0" lang="en-US" altLang="ko-KR" sz="1000">
                <a:solidFill>
                  <a:srgbClr val="000000"/>
                </a:solidFill>
              </a:rPr>
              <a:t>/</a:t>
            </a:r>
            <a:r>
              <a:rPr kumimoji="0" lang="ko-KR" altLang="en-US" sz="1000">
                <a:solidFill>
                  <a:srgbClr val="000000"/>
                </a:solidFill>
              </a:rPr>
              <a:t>수집한 데이터에 대한</a:t>
            </a:r>
            <a:endParaRPr kumimoji="0" lang="en-US" altLang="ko-KR" sz="1000">
              <a:solidFill>
                <a:srgbClr val="000000"/>
              </a:solidFill>
            </a:endParaRPr>
          </a:p>
          <a:p>
            <a:pPr eaLnBrk="1" hangingPunct="1">
              <a:buNone/>
            </a:pPr>
            <a:r>
              <a:rPr kumimoji="0" lang="en-US" altLang="ko-KR" sz="1000">
                <a:solidFill>
                  <a:srgbClr val="000000"/>
                </a:solidFill>
              </a:rPr>
              <a:t>   </a:t>
            </a:r>
            <a:r>
              <a:rPr kumimoji="0" lang="ko-KR" altLang="en-US" sz="1000">
                <a:solidFill>
                  <a:srgbClr val="000000"/>
                </a:solidFill>
              </a:rPr>
              <a:t>모니터링 및 내역 관리</a:t>
            </a:r>
          </a:p>
        </p:txBody>
      </p:sp>
      <p:sp>
        <p:nvSpPr>
          <p:cNvPr id="73" name="Rectangle 5"/>
          <p:cNvSpPr>
            <a:spLocks noChangeArrowheads="1"/>
          </p:cNvSpPr>
          <p:nvPr/>
        </p:nvSpPr>
        <p:spPr bwMode="gray">
          <a:xfrm>
            <a:off x="7654925" y="4959077"/>
            <a:ext cx="1817688" cy="3381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연계</a:t>
            </a: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</a:rPr>
              <a:t>/</a:t>
            </a: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수집 관리 도구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6411" name="Text Box 108"/>
          <p:cNvSpPr txBox="1">
            <a:spLocks noChangeArrowheads="1"/>
          </p:cNvSpPr>
          <p:nvPr/>
        </p:nvSpPr>
        <p:spPr bwMode="gray">
          <a:xfrm>
            <a:off x="5792788" y="5360715"/>
            <a:ext cx="172085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66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buNone/>
            </a:pPr>
            <a:r>
              <a:rPr kumimoji="0" lang="en-US" altLang="ko-KR" sz="1000">
                <a:solidFill>
                  <a:srgbClr val="000000"/>
                </a:solidFill>
              </a:rPr>
              <a:t>SOA </a:t>
            </a:r>
            <a:r>
              <a:rPr kumimoji="0" lang="ko-KR" altLang="en-US" sz="1000">
                <a:solidFill>
                  <a:srgbClr val="000000"/>
                </a:solidFill>
              </a:rPr>
              <a:t>방식 데이터 수집 기술</a:t>
            </a:r>
            <a:endParaRPr kumimoji="0" lang="en-US" altLang="ko-KR" sz="1000">
              <a:solidFill>
                <a:srgbClr val="000000"/>
              </a:solidFill>
            </a:endParaRPr>
          </a:p>
          <a:p>
            <a:pPr eaLnBrk="1" hangingPunct="1">
              <a:buNone/>
            </a:pPr>
            <a:r>
              <a:rPr kumimoji="0" lang="en-US" altLang="ko-KR" sz="1000">
                <a:solidFill>
                  <a:srgbClr val="000000"/>
                </a:solidFill>
              </a:rPr>
              <a:t>RDBMS </a:t>
            </a:r>
            <a:r>
              <a:rPr kumimoji="0" lang="ko-KR" altLang="en-US" sz="1000">
                <a:solidFill>
                  <a:srgbClr val="000000"/>
                </a:solidFill>
              </a:rPr>
              <a:t>데이터 </a:t>
            </a:r>
            <a:r>
              <a:rPr kumimoji="0" lang="en-US" altLang="ko-KR" sz="1000">
                <a:solidFill>
                  <a:srgbClr val="000000"/>
                </a:solidFill>
              </a:rPr>
              <a:t>Import </a:t>
            </a:r>
            <a:r>
              <a:rPr kumimoji="0" lang="ko-KR" altLang="en-US" sz="1000">
                <a:solidFill>
                  <a:srgbClr val="000000"/>
                </a:solidFill>
              </a:rPr>
              <a:t>기술</a:t>
            </a:r>
            <a:endParaRPr kumimoji="0" lang="en-US" altLang="ko-KR" sz="1000">
              <a:solidFill>
                <a:srgbClr val="000000"/>
              </a:solidFill>
            </a:endParaRPr>
          </a:p>
          <a:p>
            <a:pPr eaLnBrk="1" hangingPunct="1">
              <a:buNone/>
            </a:pPr>
            <a:r>
              <a:rPr kumimoji="0" lang="en-US" altLang="ko-KR" sz="1000">
                <a:solidFill>
                  <a:srgbClr val="000000"/>
                </a:solidFill>
              </a:rPr>
              <a:t>ETL Tools</a:t>
            </a:r>
          </a:p>
          <a:p>
            <a:pPr eaLnBrk="1" hangingPunct="1">
              <a:buNone/>
            </a:pPr>
            <a:r>
              <a:rPr kumimoji="0" lang="en-US" altLang="ko-KR" sz="1000" smtClean="0">
                <a:solidFill>
                  <a:srgbClr val="000000"/>
                </a:solidFill>
              </a:rPr>
              <a:t>SFTP, </a:t>
            </a:r>
            <a:r>
              <a:rPr kumimoji="0" lang="ko-KR" altLang="en-US" sz="1000" smtClean="0">
                <a:solidFill>
                  <a:srgbClr val="000000"/>
                </a:solidFill>
              </a:rPr>
              <a:t>웹크롤링</a:t>
            </a:r>
            <a:endParaRPr kumimoji="0" lang="en-US" altLang="ko-KR" sz="1000">
              <a:solidFill>
                <a:srgbClr val="000000"/>
              </a:solidFill>
            </a:endParaRPr>
          </a:p>
          <a:p>
            <a:pPr eaLnBrk="1" hangingPunct="1">
              <a:buNone/>
            </a:pPr>
            <a:r>
              <a:rPr kumimoji="0" lang="en-US" altLang="ko-KR" sz="1000">
                <a:solidFill>
                  <a:srgbClr val="000000"/>
                </a:solidFill>
              </a:rPr>
              <a:t>On-Demand </a:t>
            </a:r>
            <a:r>
              <a:rPr kumimoji="0" lang="ko-KR" altLang="en-US" sz="1000">
                <a:solidFill>
                  <a:srgbClr val="000000"/>
                </a:solidFill>
              </a:rPr>
              <a:t>데이터 업로드</a:t>
            </a:r>
          </a:p>
        </p:txBody>
      </p:sp>
      <p:sp>
        <p:nvSpPr>
          <p:cNvPr id="75" name="Rectangle 5"/>
          <p:cNvSpPr>
            <a:spLocks noChangeArrowheads="1"/>
          </p:cNvSpPr>
          <p:nvPr/>
        </p:nvSpPr>
        <p:spPr bwMode="gray">
          <a:xfrm>
            <a:off x="5792788" y="4959077"/>
            <a:ext cx="1817687" cy="3429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연계</a:t>
            </a: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</a:rPr>
              <a:t>/</a:t>
            </a: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수집 기술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76" name="AutoShape 53"/>
          <p:cNvSpPr>
            <a:spLocks noChangeArrowheads="1"/>
          </p:cNvSpPr>
          <p:nvPr/>
        </p:nvSpPr>
        <p:spPr bwMode="auto">
          <a:xfrm>
            <a:off x="292100" y="4797152"/>
            <a:ext cx="9321800" cy="1786210"/>
          </a:xfrm>
          <a:prstGeom prst="flowChartProces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endParaRPr lang="ko-KR" altLang="en-US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7" name="Rectangle 5"/>
          <p:cNvSpPr>
            <a:spLocks noChangeArrowheads="1"/>
          </p:cNvSpPr>
          <p:nvPr/>
        </p:nvSpPr>
        <p:spPr bwMode="gray">
          <a:xfrm>
            <a:off x="292100" y="4527550"/>
            <a:ext cx="9321800" cy="355600"/>
          </a:xfrm>
          <a:prstGeom prst="rect">
            <a:avLst/>
          </a:prstGeom>
          <a:solidFill>
            <a:srgbClr val="C0C0C0"/>
          </a:solidFill>
          <a:ln w="19050" algn="ctr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200" b="1" smtClean="0">
                <a:solidFill>
                  <a:srgbClr val="000000"/>
                </a:solidFill>
                <a:latin typeface="맑은 고딕" pitchFamily="50" charset="-127"/>
              </a:rPr>
              <a:t>연계 및 수집 </a:t>
            </a:r>
            <a:r>
              <a:rPr lang="ko-KR" altLang="en-US" sz="1200" b="1" dirty="0" smtClean="0">
                <a:solidFill>
                  <a:srgbClr val="000000"/>
                </a:solidFill>
                <a:latin typeface="맑은 고딕" pitchFamily="50" charset="-127"/>
              </a:rPr>
              <a:t>구성 요소</a:t>
            </a:r>
            <a:endParaRPr lang="en-US" altLang="ko-KR" sz="12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34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472" y="980207"/>
            <a:ext cx="9540875" cy="10080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mtClean="0">
                <a:ea typeface="굴림" pitchFamily="50" charset="-127"/>
              </a:rPr>
              <a:t>  2) </a:t>
            </a:r>
            <a:r>
              <a:rPr lang="ko-KR" altLang="en-US" smtClean="0">
                <a:ea typeface="굴림" pitchFamily="50" charset="-127"/>
              </a:rPr>
              <a:t>구성도 </a:t>
            </a:r>
            <a:r>
              <a:rPr lang="en-US" altLang="ko-KR" smtClean="0">
                <a:ea typeface="굴림" pitchFamily="50" charset="-127"/>
              </a:rPr>
              <a:t>: </a:t>
            </a:r>
            <a:r>
              <a:rPr lang="ko-KR" altLang="en-US" smtClean="0">
                <a:ea typeface="굴림" pitchFamily="50" charset="-127"/>
              </a:rPr>
              <a:t>데이터 연계 및 수집 관련 구성 요소 및 </a:t>
            </a:r>
            <a:r>
              <a:rPr lang="en-US" altLang="ko-KR" smtClean="0">
                <a:ea typeface="굴림" pitchFamily="50" charset="-127"/>
              </a:rPr>
              <a:t>Flow</a:t>
            </a:r>
            <a:r>
              <a:rPr lang="ko-KR" altLang="en-US" smtClean="0">
                <a:ea typeface="굴림" pitchFamily="50" charset="-127"/>
              </a:rPr>
              <a:t> </a:t>
            </a:r>
          </a:p>
        </p:txBody>
      </p:sp>
      <p:sp>
        <p:nvSpPr>
          <p:cNvPr id="12" name="제목 8"/>
          <p:cNvSpPr>
            <a:spLocks noGrp="1"/>
          </p:cNvSpPr>
          <p:nvPr>
            <p:ph type="title"/>
          </p:nvPr>
        </p:nvSpPr>
        <p:spPr>
          <a:xfrm>
            <a:off x="201613" y="274638"/>
            <a:ext cx="7704137" cy="41751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2. </a:t>
            </a:r>
            <a:r>
              <a:rPr smtClean="0"/>
              <a:t>연계 및 수집 </a:t>
            </a:r>
            <a:r>
              <a:rPr lang="en-US" altLang="ko-KR" smtClean="0"/>
              <a:t>Layer</a:t>
            </a:r>
            <a:endParaRPr/>
          </a:p>
        </p:txBody>
      </p:sp>
      <p:sp>
        <p:nvSpPr>
          <p:cNvPr id="78" name="TextBox 91"/>
          <p:cNvSpPr txBox="1"/>
          <p:nvPr/>
        </p:nvSpPr>
        <p:spPr>
          <a:xfrm>
            <a:off x="8218935" y="2199407"/>
            <a:ext cx="1230312" cy="180181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r>
              <a:rPr lang="ko-KR" altLang="en-US" sz="1050" b="1" dirty="0" smtClean="0">
                <a:solidFill>
                  <a:srgbClr val="363636"/>
                </a:solidFill>
              </a:rPr>
              <a:t>분산파일시스템</a:t>
            </a:r>
            <a:endParaRPr lang="en-US" altLang="ko-KR" sz="1050" b="1" dirty="0" smtClean="0">
              <a:solidFill>
                <a:srgbClr val="363636"/>
              </a:solidFill>
            </a:endParaRPr>
          </a:p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endParaRPr lang="en-US" altLang="ko-KR" sz="1050" b="1" dirty="0" smtClean="0">
              <a:solidFill>
                <a:srgbClr val="363636"/>
              </a:solidFill>
            </a:endParaRPr>
          </a:p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endParaRPr lang="en-US" altLang="ko-KR" sz="1050" b="1" dirty="0" smtClean="0">
              <a:solidFill>
                <a:srgbClr val="363636"/>
              </a:solidFill>
            </a:endParaRPr>
          </a:p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endParaRPr lang="en-US" altLang="ko-KR" sz="1050" b="1" dirty="0" smtClean="0">
              <a:solidFill>
                <a:srgbClr val="363636"/>
              </a:solidFill>
            </a:endParaRPr>
          </a:p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endParaRPr lang="en-US" altLang="ko-KR" sz="1050" b="1" dirty="0" smtClean="0">
              <a:solidFill>
                <a:srgbClr val="363636"/>
              </a:solidFill>
            </a:endParaRPr>
          </a:p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endParaRPr lang="en-US" altLang="ko-KR" sz="1050" b="1" dirty="0" smtClean="0">
              <a:solidFill>
                <a:srgbClr val="363636"/>
              </a:solidFill>
            </a:endParaRPr>
          </a:p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endParaRPr lang="en-US" altLang="ko-KR" sz="1050" b="1" dirty="0" smtClean="0">
              <a:solidFill>
                <a:srgbClr val="363636"/>
              </a:solidFill>
            </a:endParaRPr>
          </a:p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r>
              <a:rPr lang="en-US" altLang="ko-KR" sz="1050" b="1" dirty="0" err="1" smtClean="0">
                <a:solidFill>
                  <a:srgbClr val="363636"/>
                </a:solidFill>
              </a:rPr>
              <a:t>NoSQL</a:t>
            </a:r>
            <a:endParaRPr lang="ko-KR" altLang="en-US" sz="1050" b="1" dirty="0" smtClean="0">
              <a:solidFill>
                <a:srgbClr val="363636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 bwMode="auto">
          <a:xfrm>
            <a:off x="5834510" y="2235919"/>
            <a:ext cx="1897062" cy="2795588"/>
          </a:xfrm>
          <a:prstGeom prst="round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tIns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50" b="1" dirty="0" smtClean="0">
                <a:solidFill>
                  <a:srgbClr val="000000"/>
                </a:solidFill>
              </a:rPr>
              <a:t>수집 시스템</a:t>
            </a: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gray">
          <a:xfrm>
            <a:off x="278260" y="1485032"/>
            <a:ext cx="1860550" cy="333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데이터 소스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81" name="Rectangle 5"/>
          <p:cNvSpPr>
            <a:spLocks noChangeArrowheads="1"/>
          </p:cNvSpPr>
          <p:nvPr/>
        </p:nvSpPr>
        <p:spPr bwMode="gray">
          <a:xfrm>
            <a:off x="2232472" y="1485032"/>
            <a:ext cx="1300163" cy="333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데이터 제공 채널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82" name="Rectangle 5"/>
          <p:cNvSpPr>
            <a:spLocks noChangeArrowheads="1"/>
          </p:cNvSpPr>
          <p:nvPr/>
        </p:nvSpPr>
        <p:spPr bwMode="gray">
          <a:xfrm>
            <a:off x="3615185" y="1485032"/>
            <a:ext cx="1635125" cy="333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네트워크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83" name="Rectangle 5"/>
          <p:cNvSpPr>
            <a:spLocks noChangeArrowheads="1"/>
          </p:cNvSpPr>
          <p:nvPr/>
        </p:nvSpPr>
        <p:spPr bwMode="gray">
          <a:xfrm>
            <a:off x="8037961" y="1485032"/>
            <a:ext cx="1523552" cy="3270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dirty="0" err="1" smtClean="0">
                <a:solidFill>
                  <a:srgbClr val="000000"/>
                </a:solidFill>
                <a:latin typeface="맑은 고딕" pitchFamily="50" charset="-127"/>
              </a:rPr>
              <a:t>빅데이터</a:t>
            </a: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 저장소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84" name="Rectangle 5"/>
          <p:cNvSpPr>
            <a:spLocks noChangeArrowheads="1"/>
          </p:cNvSpPr>
          <p:nvPr/>
        </p:nvSpPr>
        <p:spPr bwMode="gray">
          <a:xfrm>
            <a:off x="5336035" y="1485032"/>
            <a:ext cx="2625725" cy="3270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연계</a:t>
            </a: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</a:rPr>
              <a:t>/</a:t>
            </a: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수집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85" name="순서도: 자기 디스크 84"/>
          <p:cNvSpPr/>
          <p:nvPr/>
        </p:nvSpPr>
        <p:spPr bwMode="auto">
          <a:xfrm>
            <a:off x="470347" y="2018432"/>
            <a:ext cx="676275" cy="533400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r>
              <a:rPr lang="en-US" altLang="ko-KR" sz="1000" b="1" dirty="0"/>
              <a:t>DB</a:t>
            </a:r>
            <a:endParaRPr lang="ko-KR" altLang="en-US" sz="1000" b="1" dirty="0"/>
          </a:p>
        </p:txBody>
      </p:sp>
      <p:sp>
        <p:nvSpPr>
          <p:cNvPr id="86" name="순서도: 자기 디스크 85"/>
          <p:cNvSpPr/>
          <p:nvPr/>
        </p:nvSpPr>
        <p:spPr bwMode="auto">
          <a:xfrm>
            <a:off x="476697" y="2602632"/>
            <a:ext cx="677863" cy="534987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r>
              <a:rPr lang="en-US" altLang="ko-KR" sz="1000" b="1" dirty="0"/>
              <a:t>DB</a:t>
            </a:r>
            <a:endParaRPr lang="ko-KR" altLang="en-US" sz="1000" b="1" dirty="0"/>
          </a:p>
        </p:txBody>
      </p:sp>
      <p:sp>
        <p:nvSpPr>
          <p:cNvPr id="87" name="순서도: 자기 디스크 86"/>
          <p:cNvSpPr/>
          <p:nvPr/>
        </p:nvSpPr>
        <p:spPr bwMode="auto">
          <a:xfrm>
            <a:off x="479872" y="3207469"/>
            <a:ext cx="677863" cy="534988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r>
              <a:rPr lang="en-US" altLang="ko-KR" sz="1000" b="1" dirty="0"/>
              <a:t>DB</a:t>
            </a:r>
            <a:endParaRPr lang="ko-KR" altLang="en-US" sz="1000" b="1" dirty="0"/>
          </a:p>
        </p:txBody>
      </p:sp>
      <p:sp>
        <p:nvSpPr>
          <p:cNvPr id="88" name="순서도: 다중 문서 87"/>
          <p:cNvSpPr/>
          <p:nvPr/>
        </p:nvSpPr>
        <p:spPr bwMode="auto">
          <a:xfrm>
            <a:off x="452885" y="5155332"/>
            <a:ext cx="704850" cy="655637"/>
          </a:xfrm>
          <a:prstGeom prst="flowChartMultidocument">
            <a:avLst/>
          </a:prstGeom>
          <a:solidFill>
            <a:schemeClr val="tx2">
              <a:lumMod val="20000"/>
              <a:lumOff val="8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/>
              </a:rPr>
              <a:t>비정형</a:t>
            </a:r>
            <a:endParaRPr lang="en-US" altLang="ko-KR" sz="1000" dirty="0">
              <a:solidFill>
                <a:srgbClr val="000000"/>
              </a:solidFill>
              <a:latin typeface="맑은 고딕"/>
            </a:endParaRPr>
          </a:p>
          <a:p>
            <a:pPr latinLnBrk="0"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1000" dirty="0" smtClean="0">
                <a:solidFill>
                  <a:srgbClr val="000000"/>
                </a:solidFill>
                <a:latin typeface="맑은 고딕"/>
              </a:rPr>
              <a:t>(File)</a:t>
            </a:r>
            <a:endParaRPr lang="ko-KR" altLang="en-US" sz="1000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9" name="순서도: 다중 문서 88"/>
          <p:cNvSpPr/>
          <p:nvPr/>
        </p:nvSpPr>
        <p:spPr bwMode="auto">
          <a:xfrm>
            <a:off x="441772" y="5869707"/>
            <a:ext cx="703263" cy="655637"/>
          </a:xfrm>
          <a:prstGeom prst="flowChartMultidocument">
            <a:avLst/>
          </a:prstGeom>
          <a:solidFill>
            <a:schemeClr val="tx2">
              <a:lumMod val="20000"/>
              <a:lumOff val="8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1000" dirty="0" smtClean="0">
                <a:solidFill>
                  <a:srgbClr val="000000"/>
                </a:solidFill>
                <a:latin typeface="맑은 고딕"/>
              </a:rPr>
              <a:t>Excel</a:t>
            </a:r>
          </a:p>
          <a:p>
            <a:pPr latinLnBrk="0"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1000" dirty="0" smtClean="0">
                <a:solidFill>
                  <a:srgbClr val="000000"/>
                </a:solidFill>
                <a:latin typeface="맑은 고딕"/>
              </a:rPr>
              <a:t>File</a:t>
            </a:r>
            <a:endParaRPr lang="ko-KR" altLang="en-US" sz="1000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0" name="Rectangle 5"/>
          <p:cNvSpPr>
            <a:spLocks noChangeArrowheads="1"/>
          </p:cNvSpPr>
          <p:nvPr/>
        </p:nvSpPr>
        <p:spPr bwMode="gray">
          <a:xfrm>
            <a:off x="1368872" y="2018432"/>
            <a:ext cx="1247775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smtClean="0">
                <a:solidFill>
                  <a:srgbClr val="000000"/>
                </a:solidFill>
                <a:latin typeface="맑은 고딕" pitchFamily="50" charset="-127"/>
              </a:rPr>
              <a:t>데이터센터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91" name="Rectangle 5"/>
          <p:cNvSpPr>
            <a:spLocks noChangeArrowheads="1"/>
          </p:cNvSpPr>
          <p:nvPr/>
        </p:nvSpPr>
        <p:spPr bwMode="gray">
          <a:xfrm>
            <a:off x="1357760" y="2407369"/>
            <a:ext cx="1249362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smtClean="0">
                <a:solidFill>
                  <a:srgbClr val="000000"/>
                </a:solidFill>
                <a:latin typeface="맑은 고딕" pitchFamily="50" charset="-127"/>
              </a:rPr>
              <a:t>데이터센터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92" name="Rectangle 5"/>
          <p:cNvSpPr>
            <a:spLocks noChangeArrowheads="1"/>
          </p:cNvSpPr>
          <p:nvPr/>
        </p:nvSpPr>
        <p:spPr bwMode="gray">
          <a:xfrm>
            <a:off x="1357760" y="2888382"/>
            <a:ext cx="1249362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smtClean="0">
                <a:solidFill>
                  <a:srgbClr val="000000"/>
                </a:solidFill>
                <a:latin typeface="맑은 고딕" pitchFamily="50" charset="-127"/>
              </a:rPr>
              <a:t>그룹사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93" name="Rectangle 5"/>
          <p:cNvSpPr>
            <a:spLocks noChangeArrowheads="1"/>
          </p:cNvSpPr>
          <p:nvPr/>
        </p:nvSpPr>
        <p:spPr bwMode="gray">
          <a:xfrm>
            <a:off x="2808735" y="2018432"/>
            <a:ext cx="571500" cy="7223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dirty="0" smtClean="0">
                <a:solidFill>
                  <a:srgbClr val="00BDFA">
                    <a:lumMod val="50000"/>
                  </a:srgbClr>
                </a:solidFill>
                <a:latin typeface="맑은 고딕" pitchFamily="50" charset="-127"/>
              </a:rPr>
              <a:t>기관</a:t>
            </a:r>
            <a:endParaRPr lang="en-US" altLang="ko-KR" sz="1000" b="1" dirty="0" smtClean="0">
              <a:solidFill>
                <a:srgbClr val="00BDFA">
                  <a:lumMod val="50000"/>
                </a:srgbClr>
              </a:solidFill>
              <a:latin typeface="맑은 고딕" pitchFamily="50" charset="-127"/>
            </a:endParaRPr>
          </a:p>
          <a:p>
            <a:pPr algn="ctr">
              <a:buNone/>
              <a:defRPr/>
            </a:pPr>
            <a:r>
              <a:rPr lang="ko-KR" altLang="en-US" sz="1000" b="1" dirty="0" smtClean="0">
                <a:solidFill>
                  <a:srgbClr val="00BDFA">
                    <a:lumMod val="50000"/>
                  </a:srgbClr>
                </a:solidFill>
                <a:latin typeface="맑은 고딕" pitchFamily="50" charset="-127"/>
              </a:rPr>
              <a:t>제공</a:t>
            </a:r>
            <a:endParaRPr lang="en-US" altLang="ko-KR" sz="1000" b="1" dirty="0" smtClean="0">
              <a:solidFill>
                <a:srgbClr val="00BDFA">
                  <a:lumMod val="50000"/>
                </a:srgbClr>
              </a:solidFill>
              <a:latin typeface="맑은 고딕" pitchFamily="50" charset="-127"/>
            </a:endParaRPr>
          </a:p>
          <a:p>
            <a:pPr algn="ctr">
              <a:buNone/>
              <a:defRPr/>
            </a:pPr>
            <a:r>
              <a:rPr lang="en-US" altLang="ko-KR" sz="1000" b="1" dirty="0" smtClean="0">
                <a:solidFill>
                  <a:srgbClr val="00BDFA">
                    <a:lumMod val="50000"/>
                  </a:srgbClr>
                </a:solidFill>
                <a:latin typeface="맑은 고딕" pitchFamily="50" charset="-127"/>
              </a:rPr>
              <a:t>API</a:t>
            </a:r>
            <a:endParaRPr lang="ko-KR" altLang="en-US" sz="1000" b="1" dirty="0">
              <a:solidFill>
                <a:srgbClr val="00BDFA">
                  <a:lumMod val="50000"/>
                </a:srgbClr>
              </a:solidFill>
              <a:latin typeface="맑은 고딕" pitchFamily="50" charset="-127"/>
            </a:endParaRPr>
          </a:p>
        </p:txBody>
      </p:sp>
      <p:sp>
        <p:nvSpPr>
          <p:cNvPr id="94" name="Rectangle 5"/>
          <p:cNvSpPr>
            <a:spLocks noChangeArrowheads="1"/>
          </p:cNvSpPr>
          <p:nvPr/>
        </p:nvSpPr>
        <p:spPr bwMode="gray">
          <a:xfrm>
            <a:off x="2808735" y="2885207"/>
            <a:ext cx="571500" cy="7223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en-US" altLang="ko-KR" sz="1000" b="1" dirty="0">
                <a:solidFill>
                  <a:srgbClr val="00BDFA">
                    <a:lumMod val="50000"/>
                  </a:srgbClr>
                </a:solidFill>
                <a:latin typeface="맑은 고딕" pitchFamily="50" charset="-127"/>
              </a:rPr>
              <a:t>OPEN</a:t>
            </a:r>
          </a:p>
          <a:p>
            <a:pPr algn="ctr">
              <a:buNone/>
              <a:defRPr/>
            </a:pPr>
            <a:r>
              <a:rPr lang="en-US" altLang="ko-KR" sz="1000" b="1" dirty="0">
                <a:solidFill>
                  <a:srgbClr val="00BDFA">
                    <a:lumMod val="50000"/>
                  </a:srgbClr>
                </a:solidFill>
                <a:latin typeface="맑은 고딕" pitchFamily="50" charset="-127"/>
              </a:rPr>
              <a:t>API</a:t>
            </a:r>
            <a:endParaRPr lang="ko-KR" altLang="en-US" sz="1000" b="1" dirty="0">
              <a:solidFill>
                <a:srgbClr val="00BDFA">
                  <a:lumMod val="50000"/>
                </a:srgbClr>
              </a:solidFill>
              <a:latin typeface="맑은 고딕" pitchFamily="50" charset="-127"/>
            </a:endParaRPr>
          </a:p>
        </p:txBody>
      </p:sp>
      <p:sp>
        <p:nvSpPr>
          <p:cNvPr id="95" name="Rectangle 5"/>
          <p:cNvSpPr>
            <a:spLocks noChangeArrowheads="1"/>
          </p:cNvSpPr>
          <p:nvPr/>
        </p:nvSpPr>
        <p:spPr bwMode="gray">
          <a:xfrm>
            <a:off x="1357760" y="3275732"/>
            <a:ext cx="1249362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smtClean="0">
                <a:solidFill>
                  <a:srgbClr val="000000"/>
                </a:solidFill>
                <a:latin typeface="맑은 고딕" pitchFamily="50" charset="-127"/>
              </a:rPr>
              <a:t>그룹사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96" name="순서도: 자기 디스크 95"/>
          <p:cNvSpPr/>
          <p:nvPr/>
        </p:nvSpPr>
        <p:spPr bwMode="auto">
          <a:xfrm>
            <a:off x="479872" y="3820244"/>
            <a:ext cx="677863" cy="533400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r>
              <a:rPr lang="en-US" altLang="ko-KR" sz="1000" b="1" dirty="0"/>
              <a:t>DB</a:t>
            </a:r>
            <a:endParaRPr lang="ko-KR" altLang="en-US" sz="1000" b="1" dirty="0"/>
          </a:p>
        </p:txBody>
      </p:sp>
      <p:sp>
        <p:nvSpPr>
          <p:cNvPr id="97" name="Rectangle 5"/>
          <p:cNvSpPr>
            <a:spLocks noChangeArrowheads="1"/>
          </p:cNvSpPr>
          <p:nvPr/>
        </p:nvSpPr>
        <p:spPr bwMode="gray">
          <a:xfrm>
            <a:off x="1357760" y="3756744"/>
            <a:ext cx="1249362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smtClean="0">
                <a:solidFill>
                  <a:srgbClr val="000000"/>
                </a:solidFill>
                <a:latin typeface="맑은 고딕" pitchFamily="50" charset="-127"/>
              </a:rPr>
              <a:t>데이터센터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98" name="Rectangle 5"/>
          <p:cNvSpPr>
            <a:spLocks noChangeArrowheads="1"/>
          </p:cNvSpPr>
          <p:nvPr/>
        </p:nvSpPr>
        <p:spPr bwMode="gray">
          <a:xfrm>
            <a:off x="1357760" y="4126632"/>
            <a:ext cx="1249362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smtClean="0">
                <a:solidFill>
                  <a:srgbClr val="000000"/>
                </a:solidFill>
                <a:latin typeface="맑은 고딕" pitchFamily="50" charset="-127"/>
              </a:rPr>
              <a:t>그룹사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99" name="Rectangle 5"/>
          <p:cNvSpPr>
            <a:spLocks noChangeArrowheads="1"/>
          </p:cNvSpPr>
          <p:nvPr/>
        </p:nvSpPr>
        <p:spPr bwMode="gray">
          <a:xfrm>
            <a:off x="1357760" y="4501282"/>
            <a:ext cx="1249362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smtClean="0">
                <a:solidFill>
                  <a:srgbClr val="000000"/>
                </a:solidFill>
                <a:latin typeface="맑은 고딕" pitchFamily="50" charset="-127"/>
              </a:rPr>
              <a:t>고객사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00" name="AutoShape 53"/>
          <p:cNvSpPr>
            <a:spLocks noChangeArrowheads="1"/>
          </p:cNvSpPr>
          <p:nvPr/>
        </p:nvSpPr>
        <p:spPr bwMode="auto">
          <a:xfrm>
            <a:off x="2329310" y="3756744"/>
            <a:ext cx="1050925" cy="1065213"/>
          </a:xfrm>
          <a:prstGeom prst="flowChartProcess">
            <a:avLst/>
          </a:prstGeom>
          <a:solidFill>
            <a:schemeClr val="bg2">
              <a:lumMod val="20000"/>
              <a:lumOff val="80000"/>
            </a:schemeClr>
          </a:solidFill>
          <a:ln w="19050" algn="ctr">
            <a:solidFill>
              <a:schemeClr val="bg2">
                <a:lumMod val="50000"/>
              </a:schemeClr>
            </a:solidFill>
            <a:prstDash val="sysDash"/>
            <a:miter lim="800000"/>
            <a:headEnd/>
            <a:tailEnd/>
          </a:ln>
          <a:effectLst/>
          <a:extLst/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DB 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접속 등</a:t>
            </a:r>
            <a:endParaRPr lang="en-US" altLang="ko-KR" sz="12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algn="ctr" latinLnBrk="0"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수집 </a:t>
            </a: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AGENT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1" name="순서도: 자기 디스크 100"/>
          <p:cNvSpPr/>
          <p:nvPr/>
        </p:nvSpPr>
        <p:spPr bwMode="auto">
          <a:xfrm>
            <a:off x="479872" y="4398094"/>
            <a:ext cx="677863" cy="534988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r>
              <a:rPr lang="en-US" altLang="ko-KR" sz="1000" b="1" dirty="0"/>
              <a:t>DB</a:t>
            </a:r>
            <a:endParaRPr lang="ko-KR" altLang="en-US" sz="1000" b="1" dirty="0"/>
          </a:p>
        </p:txBody>
      </p:sp>
      <p:sp>
        <p:nvSpPr>
          <p:cNvPr id="103" name="Rectangle 5"/>
          <p:cNvSpPr>
            <a:spLocks noChangeArrowheads="1"/>
          </p:cNvSpPr>
          <p:nvPr/>
        </p:nvSpPr>
        <p:spPr bwMode="gray">
          <a:xfrm>
            <a:off x="1357760" y="5229944"/>
            <a:ext cx="1249362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smtClean="0">
                <a:solidFill>
                  <a:srgbClr val="000000"/>
                </a:solidFill>
                <a:latin typeface="맑은 고딕" pitchFamily="50" charset="-127"/>
              </a:rPr>
              <a:t>관리 </a:t>
            </a:r>
            <a:r>
              <a:rPr lang="en-US" altLang="ko-KR" sz="1000" b="1" smtClean="0">
                <a:solidFill>
                  <a:srgbClr val="000000"/>
                </a:solidFill>
                <a:latin typeface="맑은 고딕" pitchFamily="50" charset="-127"/>
              </a:rPr>
              <a:t>PC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04" name="Rectangle 5"/>
          <p:cNvSpPr>
            <a:spLocks noChangeArrowheads="1"/>
          </p:cNvSpPr>
          <p:nvPr/>
        </p:nvSpPr>
        <p:spPr bwMode="gray">
          <a:xfrm>
            <a:off x="1357760" y="5599832"/>
            <a:ext cx="1249362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en-US" altLang="ko-KR" sz="1000" b="1" smtClean="0">
                <a:solidFill>
                  <a:srgbClr val="000000"/>
                </a:solidFill>
                <a:latin typeface="맑은 고딕" pitchFamily="50" charset="-127"/>
              </a:rPr>
              <a:t>WEB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05" name="Rectangle 5"/>
          <p:cNvSpPr>
            <a:spLocks noChangeArrowheads="1"/>
          </p:cNvSpPr>
          <p:nvPr/>
        </p:nvSpPr>
        <p:spPr bwMode="gray">
          <a:xfrm>
            <a:off x="1357760" y="5974482"/>
            <a:ext cx="1249362" cy="33496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en-US" altLang="ko-KR" sz="1000" b="1" smtClean="0">
                <a:solidFill>
                  <a:srgbClr val="000000"/>
                </a:solidFill>
                <a:latin typeface="맑은 고딕" pitchFamily="50" charset="-127"/>
              </a:rPr>
              <a:t>SNS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06" name="AutoShape 53"/>
          <p:cNvSpPr>
            <a:spLocks noChangeArrowheads="1"/>
          </p:cNvSpPr>
          <p:nvPr/>
        </p:nvSpPr>
        <p:spPr bwMode="auto">
          <a:xfrm>
            <a:off x="2349947" y="5226769"/>
            <a:ext cx="1030288" cy="1065213"/>
          </a:xfrm>
          <a:prstGeom prst="flowChartProcess">
            <a:avLst/>
          </a:prstGeom>
          <a:solidFill>
            <a:schemeClr val="bg2">
              <a:lumMod val="20000"/>
              <a:lumOff val="80000"/>
            </a:schemeClr>
          </a:solidFill>
          <a:ln w="19050" algn="ctr">
            <a:solidFill>
              <a:schemeClr val="bg2">
                <a:lumMod val="50000"/>
              </a:schemeClr>
            </a:solidFill>
            <a:prstDash val="sysDash"/>
            <a:miter lim="800000"/>
            <a:headEnd/>
            <a:tailEnd/>
          </a:ln>
          <a:effectLst/>
          <a:extLst/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SFTP 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등</a:t>
            </a:r>
            <a:endParaRPr lang="en-US" altLang="ko-KR" sz="12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algn="ctr" latinLnBrk="0"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수집 </a:t>
            </a: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AGENT</a:t>
            </a:r>
            <a:endParaRPr lang="en-US" altLang="ko-KR" sz="12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algn="ctr" latinLnBrk="0"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수동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사람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7" name="타원 106"/>
          <p:cNvSpPr/>
          <p:nvPr/>
        </p:nvSpPr>
        <p:spPr bwMode="auto">
          <a:xfrm>
            <a:off x="3953322" y="2823294"/>
            <a:ext cx="1220788" cy="60166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r>
              <a:rPr lang="ko-KR" altLang="en-US" sz="1000" b="1" smtClean="0">
                <a:solidFill>
                  <a:srgbClr val="363636"/>
                </a:solidFill>
              </a:rPr>
              <a:t>내부망</a:t>
            </a:r>
            <a:endParaRPr lang="ko-KR" altLang="en-US" sz="1000" b="1" dirty="0" smtClean="0">
              <a:solidFill>
                <a:srgbClr val="363636"/>
              </a:solidFill>
            </a:endParaRPr>
          </a:p>
        </p:txBody>
      </p:sp>
      <p:sp>
        <p:nvSpPr>
          <p:cNvPr id="108" name="타원 107"/>
          <p:cNvSpPr/>
          <p:nvPr/>
        </p:nvSpPr>
        <p:spPr bwMode="auto">
          <a:xfrm>
            <a:off x="3953322" y="3659907"/>
            <a:ext cx="1220788" cy="6016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r>
              <a:rPr lang="ko-KR" altLang="en-US" sz="1000" b="1" dirty="0" smtClean="0">
                <a:solidFill>
                  <a:srgbClr val="363636"/>
                </a:solidFill>
              </a:rPr>
              <a:t>전용선</a:t>
            </a:r>
          </a:p>
        </p:txBody>
      </p:sp>
      <p:sp>
        <p:nvSpPr>
          <p:cNvPr id="109" name="타원 108"/>
          <p:cNvSpPr/>
          <p:nvPr/>
        </p:nvSpPr>
        <p:spPr bwMode="auto">
          <a:xfrm>
            <a:off x="3953322" y="4517157"/>
            <a:ext cx="1220788" cy="6016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r>
              <a:rPr lang="ko-KR" altLang="en-US" sz="1000" b="1" dirty="0" smtClean="0">
                <a:solidFill>
                  <a:srgbClr val="363636"/>
                </a:solidFill>
              </a:rPr>
              <a:t>인터넷</a:t>
            </a:r>
          </a:p>
        </p:txBody>
      </p:sp>
      <p:cxnSp>
        <p:nvCxnSpPr>
          <p:cNvPr id="110" name="직선 화살표 연결선 109"/>
          <p:cNvCxnSpPr>
            <a:stCxn id="93" idx="3"/>
            <a:endCxn id="107" idx="1"/>
          </p:cNvCxnSpPr>
          <p:nvPr/>
        </p:nvCxnSpPr>
        <p:spPr bwMode="auto">
          <a:xfrm>
            <a:off x="3380235" y="2378794"/>
            <a:ext cx="752475" cy="533400"/>
          </a:xfrm>
          <a:prstGeom prst="straightConnector1">
            <a:avLst/>
          </a:prstGeom>
          <a:solidFill>
            <a:srgbClr val="FBB779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1" name="직선 화살표 연결선 110"/>
          <p:cNvCxnSpPr>
            <a:endCxn id="108" idx="1"/>
          </p:cNvCxnSpPr>
          <p:nvPr/>
        </p:nvCxnSpPr>
        <p:spPr bwMode="auto">
          <a:xfrm rot="16200000" flipH="1">
            <a:off x="3085754" y="2701850"/>
            <a:ext cx="1341438" cy="752475"/>
          </a:xfrm>
          <a:prstGeom prst="straightConnector1">
            <a:avLst/>
          </a:prstGeom>
          <a:solidFill>
            <a:srgbClr val="FBB779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2" name="직선 화살표 연결선 111"/>
          <p:cNvCxnSpPr>
            <a:endCxn id="109" idx="1"/>
          </p:cNvCxnSpPr>
          <p:nvPr/>
        </p:nvCxnSpPr>
        <p:spPr bwMode="auto">
          <a:xfrm rot="16200000" flipH="1">
            <a:off x="3091310" y="3564657"/>
            <a:ext cx="1330325" cy="752475"/>
          </a:xfrm>
          <a:prstGeom prst="straightConnector1">
            <a:avLst/>
          </a:prstGeom>
          <a:solidFill>
            <a:srgbClr val="FBB779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직선 화살표 연결선 112"/>
          <p:cNvCxnSpPr>
            <a:stCxn id="100" idx="3"/>
            <a:endCxn id="107" idx="3"/>
          </p:cNvCxnSpPr>
          <p:nvPr/>
        </p:nvCxnSpPr>
        <p:spPr bwMode="auto">
          <a:xfrm flipV="1">
            <a:off x="3380235" y="3337644"/>
            <a:ext cx="752475" cy="952500"/>
          </a:xfrm>
          <a:prstGeom prst="straightConnector1">
            <a:avLst/>
          </a:prstGeom>
          <a:solidFill>
            <a:srgbClr val="FBB779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4" name="직선 화살표 연결선 113"/>
          <p:cNvCxnSpPr/>
          <p:nvPr/>
        </p:nvCxnSpPr>
        <p:spPr bwMode="auto">
          <a:xfrm flipV="1">
            <a:off x="3305622" y="4933082"/>
            <a:ext cx="2822575" cy="1041400"/>
          </a:xfrm>
          <a:prstGeom prst="straightConnector1">
            <a:avLst/>
          </a:prstGeom>
          <a:solidFill>
            <a:srgbClr val="FBB779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5" name="직선 화살표 연결선 114"/>
          <p:cNvCxnSpPr>
            <a:endCxn id="108" idx="3"/>
          </p:cNvCxnSpPr>
          <p:nvPr/>
        </p:nvCxnSpPr>
        <p:spPr bwMode="auto">
          <a:xfrm rot="5400000" flipH="1" flipV="1">
            <a:off x="3043685" y="4510807"/>
            <a:ext cx="1425575" cy="752475"/>
          </a:xfrm>
          <a:prstGeom prst="straightConnector1">
            <a:avLst/>
          </a:prstGeom>
          <a:solidFill>
            <a:srgbClr val="FBB779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직선 화살표 연결선 115"/>
          <p:cNvCxnSpPr>
            <a:endCxn id="107" idx="3"/>
          </p:cNvCxnSpPr>
          <p:nvPr/>
        </p:nvCxnSpPr>
        <p:spPr bwMode="auto">
          <a:xfrm rot="5400000" flipH="1" flipV="1">
            <a:off x="2721423" y="3996456"/>
            <a:ext cx="2070100" cy="752475"/>
          </a:xfrm>
          <a:prstGeom prst="straightConnector1">
            <a:avLst/>
          </a:prstGeom>
          <a:solidFill>
            <a:srgbClr val="FBB779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7" name="직선 화살표 연결선 116"/>
          <p:cNvCxnSpPr>
            <a:stCxn id="100" idx="3"/>
            <a:endCxn id="109" idx="2"/>
          </p:cNvCxnSpPr>
          <p:nvPr/>
        </p:nvCxnSpPr>
        <p:spPr bwMode="auto">
          <a:xfrm>
            <a:off x="3380235" y="4290144"/>
            <a:ext cx="573087" cy="528638"/>
          </a:xfrm>
          <a:prstGeom prst="straightConnector1">
            <a:avLst/>
          </a:prstGeom>
          <a:solidFill>
            <a:srgbClr val="FBB779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직선 화살표 연결선 117"/>
          <p:cNvCxnSpPr>
            <a:endCxn id="108" idx="2"/>
          </p:cNvCxnSpPr>
          <p:nvPr/>
        </p:nvCxnSpPr>
        <p:spPr bwMode="auto">
          <a:xfrm flipV="1">
            <a:off x="3380235" y="3961532"/>
            <a:ext cx="573087" cy="328612"/>
          </a:xfrm>
          <a:prstGeom prst="straightConnector1">
            <a:avLst/>
          </a:prstGeom>
          <a:solidFill>
            <a:srgbClr val="FBB779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9" name="정육면체 118"/>
          <p:cNvSpPr/>
          <p:nvPr/>
        </p:nvSpPr>
        <p:spPr bwMode="auto">
          <a:xfrm>
            <a:off x="8533260" y="2421657"/>
            <a:ext cx="257175" cy="368300"/>
          </a:xfrm>
          <a:prstGeom prst="cub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endParaRPr lang="ko-KR" altLang="en-US" sz="1000" b="1" dirty="0"/>
          </a:p>
        </p:txBody>
      </p:sp>
      <p:sp>
        <p:nvSpPr>
          <p:cNvPr id="120" name="Rectangle 5"/>
          <p:cNvSpPr>
            <a:spLocks noChangeArrowheads="1"/>
          </p:cNvSpPr>
          <p:nvPr/>
        </p:nvSpPr>
        <p:spPr bwMode="gray">
          <a:xfrm>
            <a:off x="6031360" y="2626444"/>
            <a:ext cx="1549400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데이터 </a:t>
            </a: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</a:rPr>
              <a:t>Flow </a:t>
            </a: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제어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21" name="Rectangle 5"/>
          <p:cNvSpPr>
            <a:spLocks noChangeArrowheads="1"/>
          </p:cNvSpPr>
          <p:nvPr/>
        </p:nvSpPr>
        <p:spPr bwMode="gray">
          <a:xfrm>
            <a:off x="6031360" y="2986807"/>
            <a:ext cx="1549400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전달 보장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22" name="Rectangle 5"/>
          <p:cNvSpPr>
            <a:spLocks noChangeArrowheads="1"/>
          </p:cNvSpPr>
          <p:nvPr/>
        </p:nvSpPr>
        <p:spPr bwMode="gray">
          <a:xfrm>
            <a:off x="6028185" y="3347169"/>
            <a:ext cx="1549400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프로토콜 변환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23" name="Rectangle 5"/>
          <p:cNvSpPr>
            <a:spLocks noChangeArrowheads="1"/>
          </p:cNvSpPr>
          <p:nvPr/>
        </p:nvSpPr>
        <p:spPr bwMode="gray">
          <a:xfrm>
            <a:off x="6031360" y="3696419"/>
            <a:ext cx="1549400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트랜잭션 관리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24" name="Rectangle 5"/>
          <p:cNvSpPr>
            <a:spLocks noChangeArrowheads="1"/>
          </p:cNvSpPr>
          <p:nvPr/>
        </p:nvSpPr>
        <p:spPr bwMode="gray">
          <a:xfrm>
            <a:off x="6028185" y="4056782"/>
            <a:ext cx="1549400" cy="31273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인증</a:t>
            </a: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</a:rPr>
              <a:t>/</a:t>
            </a: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보안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25" name="모서리가 둥근 직사각형 124"/>
          <p:cNvSpPr/>
          <p:nvPr/>
        </p:nvSpPr>
        <p:spPr bwMode="auto">
          <a:xfrm>
            <a:off x="5834510" y="5482357"/>
            <a:ext cx="1897062" cy="1006475"/>
          </a:xfrm>
          <a:prstGeom prst="round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tIns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50" b="1" dirty="0" smtClean="0">
                <a:solidFill>
                  <a:srgbClr val="000000"/>
                </a:solidFill>
              </a:rPr>
              <a:t>데이터 연계</a:t>
            </a:r>
            <a:r>
              <a:rPr lang="en-US" altLang="ko-KR" sz="1050" b="1" dirty="0" smtClean="0">
                <a:solidFill>
                  <a:srgbClr val="000000"/>
                </a:solidFill>
              </a:rPr>
              <a:t>/</a:t>
            </a:r>
            <a:r>
              <a:rPr lang="ko-KR" altLang="en-US" sz="1050" b="1" dirty="0" smtClean="0">
                <a:solidFill>
                  <a:srgbClr val="000000"/>
                </a:solidFill>
              </a:rPr>
              <a:t>수집</a:t>
            </a:r>
            <a:endParaRPr lang="en-US" altLang="ko-KR" sz="1050" b="1" dirty="0" smtClean="0">
              <a:solidFill>
                <a:srgbClr val="000000"/>
              </a:solidFill>
            </a:endParaRPr>
          </a:p>
          <a:p>
            <a:pPr algn="ctr" latinLnBrk="0"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50" b="1" dirty="0" smtClean="0">
                <a:solidFill>
                  <a:srgbClr val="000000"/>
                </a:solidFill>
              </a:rPr>
              <a:t>관리시스템</a:t>
            </a:r>
          </a:p>
        </p:txBody>
      </p:sp>
      <p:sp>
        <p:nvSpPr>
          <p:cNvPr id="126" name="Rectangle 5"/>
          <p:cNvSpPr>
            <a:spLocks noChangeArrowheads="1"/>
          </p:cNvSpPr>
          <p:nvPr/>
        </p:nvSpPr>
        <p:spPr bwMode="gray">
          <a:xfrm>
            <a:off x="6028185" y="6077669"/>
            <a:ext cx="1549400" cy="3127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통합관리 및 모니터링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27" name="위쪽/아래쪽 화살표 126"/>
          <p:cNvSpPr/>
          <p:nvPr/>
        </p:nvSpPr>
        <p:spPr bwMode="auto">
          <a:xfrm>
            <a:off x="6702872" y="5031507"/>
            <a:ext cx="242888" cy="450850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ts val="100"/>
              </a:spcBef>
              <a:spcAft>
                <a:spcPts val="100"/>
              </a:spcAft>
              <a:buNone/>
              <a:defRPr/>
            </a:pPr>
            <a:endParaRPr lang="ko-KR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128" name="Rectangle 5"/>
          <p:cNvSpPr>
            <a:spLocks noChangeArrowheads="1"/>
          </p:cNvSpPr>
          <p:nvPr/>
        </p:nvSpPr>
        <p:spPr bwMode="gray">
          <a:xfrm>
            <a:off x="6031360" y="4553669"/>
            <a:ext cx="1549400" cy="312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데이터 업로드</a:t>
            </a: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수동</a:t>
            </a: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</a:rPr>
              <a:t>)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29" name="정육면체 128"/>
          <p:cNvSpPr/>
          <p:nvPr/>
        </p:nvSpPr>
        <p:spPr bwMode="auto">
          <a:xfrm>
            <a:off x="8692010" y="2572469"/>
            <a:ext cx="258762" cy="368300"/>
          </a:xfrm>
          <a:prstGeom prst="cub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endParaRPr lang="ko-KR" altLang="en-US" sz="1000" b="1" dirty="0"/>
          </a:p>
        </p:txBody>
      </p:sp>
      <p:sp>
        <p:nvSpPr>
          <p:cNvPr id="130" name="정육면체 129"/>
          <p:cNvSpPr/>
          <p:nvPr/>
        </p:nvSpPr>
        <p:spPr bwMode="auto">
          <a:xfrm>
            <a:off x="8850760" y="2723282"/>
            <a:ext cx="258762" cy="368300"/>
          </a:xfrm>
          <a:prstGeom prst="cub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endParaRPr lang="ko-KR" altLang="en-US" sz="1000" b="1" dirty="0"/>
          </a:p>
        </p:txBody>
      </p:sp>
      <p:sp>
        <p:nvSpPr>
          <p:cNvPr id="131" name="정육면체 130"/>
          <p:cNvSpPr/>
          <p:nvPr/>
        </p:nvSpPr>
        <p:spPr bwMode="auto">
          <a:xfrm>
            <a:off x="9011097" y="2874094"/>
            <a:ext cx="257175" cy="366713"/>
          </a:xfrm>
          <a:prstGeom prst="cub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endParaRPr lang="ko-KR" altLang="en-US" sz="1000" b="1" dirty="0"/>
          </a:p>
        </p:txBody>
      </p:sp>
      <p:sp>
        <p:nvSpPr>
          <p:cNvPr id="132" name="정육면체 131"/>
          <p:cNvSpPr/>
          <p:nvPr/>
        </p:nvSpPr>
        <p:spPr bwMode="auto">
          <a:xfrm>
            <a:off x="8447535" y="2943944"/>
            <a:ext cx="258762" cy="368300"/>
          </a:xfrm>
          <a:prstGeom prst="cub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endParaRPr lang="ko-KR" altLang="en-US" sz="1000" b="1" dirty="0"/>
          </a:p>
        </p:txBody>
      </p:sp>
      <p:sp>
        <p:nvSpPr>
          <p:cNvPr id="133" name="정육면체 132"/>
          <p:cNvSpPr/>
          <p:nvPr/>
        </p:nvSpPr>
        <p:spPr bwMode="auto">
          <a:xfrm>
            <a:off x="8606285" y="3094757"/>
            <a:ext cx="258762" cy="366712"/>
          </a:xfrm>
          <a:prstGeom prst="cub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endParaRPr lang="ko-KR" altLang="en-US" sz="1000" b="1" dirty="0"/>
          </a:p>
        </p:txBody>
      </p:sp>
      <p:sp>
        <p:nvSpPr>
          <p:cNvPr id="134" name="정육면체 133"/>
          <p:cNvSpPr/>
          <p:nvPr/>
        </p:nvSpPr>
        <p:spPr bwMode="auto">
          <a:xfrm>
            <a:off x="8766622" y="3245569"/>
            <a:ext cx="257175" cy="366713"/>
          </a:xfrm>
          <a:prstGeom prst="cub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endParaRPr lang="ko-KR" altLang="en-US" sz="1000" b="1" dirty="0"/>
          </a:p>
        </p:txBody>
      </p:sp>
      <p:sp>
        <p:nvSpPr>
          <p:cNvPr id="135" name="정육면체 134"/>
          <p:cNvSpPr/>
          <p:nvPr/>
        </p:nvSpPr>
        <p:spPr bwMode="auto">
          <a:xfrm>
            <a:off x="8925372" y="3394794"/>
            <a:ext cx="258763" cy="368300"/>
          </a:xfrm>
          <a:prstGeom prst="cub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endParaRPr lang="ko-KR" altLang="en-US" sz="1000" b="1" dirty="0"/>
          </a:p>
        </p:txBody>
      </p:sp>
      <p:sp>
        <p:nvSpPr>
          <p:cNvPr id="136" name="순서도: 자기 디스크 135"/>
          <p:cNvSpPr/>
          <p:nvPr/>
        </p:nvSpPr>
        <p:spPr bwMode="auto">
          <a:xfrm>
            <a:off x="8488810" y="4361582"/>
            <a:ext cx="762000" cy="720725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r>
              <a:rPr lang="en-US" altLang="ko-KR" sz="1000" b="1" smtClean="0"/>
              <a:t>RDBMS</a:t>
            </a:r>
            <a:endParaRPr lang="ko-KR" altLang="en-US" sz="1000" b="1" dirty="0"/>
          </a:p>
        </p:txBody>
      </p:sp>
      <p:sp>
        <p:nvSpPr>
          <p:cNvPr id="137" name="순서도: 자기 디스크 136"/>
          <p:cNvSpPr/>
          <p:nvPr/>
        </p:nvSpPr>
        <p:spPr bwMode="auto">
          <a:xfrm>
            <a:off x="8518972" y="5337894"/>
            <a:ext cx="762000" cy="827088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r>
              <a:rPr lang="en-US" altLang="ko-KR" sz="1000" b="1" smtClean="0"/>
              <a:t>Data</a:t>
            </a:r>
          </a:p>
          <a:p>
            <a:pPr algn="ctr" latinLnBrk="0">
              <a:spcBef>
                <a:spcPct val="50000"/>
              </a:spcBef>
              <a:buNone/>
              <a:defRPr/>
            </a:pPr>
            <a:r>
              <a:rPr lang="en-US" altLang="ko-KR" sz="1000" b="1" smtClean="0"/>
              <a:t>Warehouse</a:t>
            </a:r>
            <a:endParaRPr lang="ko-KR" altLang="en-US" sz="1000" b="1" dirty="0"/>
          </a:p>
        </p:txBody>
      </p:sp>
      <p:cxnSp>
        <p:nvCxnSpPr>
          <p:cNvPr id="138" name="직선 화살표 연결선 137"/>
          <p:cNvCxnSpPr/>
          <p:nvPr/>
        </p:nvCxnSpPr>
        <p:spPr bwMode="auto">
          <a:xfrm>
            <a:off x="5228085" y="3317007"/>
            <a:ext cx="2733675" cy="0"/>
          </a:xfrm>
          <a:prstGeom prst="straightConnector1">
            <a:avLst/>
          </a:prstGeom>
          <a:solidFill>
            <a:srgbClr val="FBB779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9" name="직선 화살표 연결선 138"/>
          <p:cNvCxnSpPr/>
          <p:nvPr/>
        </p:nvCxnSpPr>
        <p:spPr bwMode="auto">
          <a:xfrm>
            <a:off x="5228085" y="3640857"/>
            <a:ext cx="2733675" cy="0"/>
          </a:xfrm>
          <a:prstGeom prst="straightConnector1">
            <a:avLst/>
          </a:prstGeom>
          <a:solidFill>
            <a:srgbClr val="FBB779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0" name="직선 화살표 연결선 139"/>
          <p:cNvCxnSpPr/>
          <p:nvPr/>
        </p:nvCxnSpPr>
        <p:spPr bwMode="auto">
          <a:xfrm>
            <a:off x="5228085" y="2956644"/>
            <a:ext cx="2733675" cy="0"/>
          </a:xfrm>
          <a:prstGeom prst="straightConnector1">
            <a:avLst/>
          </a:prstGeom>
          <a:solidFill>
            <a:srgbClr val="FBB779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1" name="직선 화살표 연결선 140"/>
          <p:cNvCxnSpPr/>
          <p:nvPr/>
        </p:nvCxnSpPr>
        <p:spPr bwMode="auto">
          <a:xfrm>
            <a:off x="5266185" y="4902919"/>
            <a:ext cx="2733675" cy="0"/>
          </a:xfrm>
          <a:prstGeom prst="straightConnector1">
            <a:avLst/>
          </a:prstGeom>
          <a:solidFill>
            <a:srgbClr val="FBB779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2" name="직선 화살표 연결선 141"/>
          <p:cNvCxnSpPr/>
          <p:nvPr/>
        </p:nvCxnSpPr>
        <p:spPr bwMode="auto">
          <a:xfrm>
            <a:off x="5228085" y="4363169"/>
            <a:ext cx="2733675" cy="0"/>
          </a:xfrm>
          <a:prstGeom prst="straightConnector1">
            <a:avLst/>
          </a:prstGeom>
          <a:solidFill>
            <a:srgbClr val="FBB779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3" name="직선 화살표 연결선 142"/>
          <p:cNvCxnSpPr>
            <a:stCxn id="106" idx="3"/>
            <a:endCxn id="109" idx="3"/>
          </p:cNvCxnSpPr>
          <p:nvPr/>
        </p:nvCxnSpPr>
        <p:spPr bwMode="auto">
          <a:xfrm flipV="1">
            <a:off x="3380235" y="5031507"/>
            <a:ext cx="752475" cy="728662"/>
          </a:xfrm>
          <a:prstGeom prst="straightConnector1">
            <a:avLst/>
          </a:prstGeom>
          <a:solidFill>
            <a:srgbClr val="FBB779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477" name="TextBox 106"/>
          <p:cNvSpPr txBox="1">
            <a:spLocks noChangeArrowheads="1"/>
          </p:cNvSpPr>
          <p:nvPr/>
        </p:nvSpPr>
        <p:spPr bwMode="auto">
          <a:xfrm>
            <a:off x="5172522" y="2704232"/>
            <a:ext cx="955675" cy="285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6800" rIns="46800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ko-KR" sz="1000" b="1">
                <a:solidFill>
                  <a:srgbClr val="C00000"/>
                </a:solidFill>
              </a:rPr>
              <a:t>SFTP</a:t>
            </a:r>
          </a:p>
          <a:p>
            <a:pPr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altLang="ko-KR" sz="600" b="1">
              <a:solidFill>
                <a:srgbClr val="C00000"/>
              </a:solidFill>
            </a:endParaRPr>
          </a:p>
          <a:p>
            <a:pPr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ko-KR" sz="1000" b="1">
                <a:solidFill>
                  <a:srgbClr val="C00000"/>
                </a:solidFill>
              </a:rPr>
              <a:t>Collector</a:t>
            </a:r>
          </a:p>
          <a:p>
            <a:pPr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altLang="ko-KR" sz="500" b="1">
              <a:solidFill>
                <a:srgbClr val="C00000"/>
              </a:solidFill>
            </a:endParaRPr>
          </a:p>
          <a:p>
            <a:pPr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ko-KR" sz="1000" b="1">
                <a:solidFill>
                  <a:srgbClr val="C00000"/>
                </a:solidFill>
              </a:rPr>
              <a:t>ETL</a:t>
            </a:r>
          </a:p>
          <a:p>
            <a:pPr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altLang="ko-KR" sz="1000" b="1">
              <a:solidFill>
                <a:srgbClr val="C00000"/>
              </a:solidFill>
            </a:endParaRPr>
          </a:p>
          <a:p>
            <a:pPr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altLang="ko-KR" sz="1000" b="1">
              <a:solidFill>
                <a:srgbClr val="C00000"/>
              </a:solidFill>
            </a:endParaRPr>
          </a:p>
          <a:p>
            <a:pPr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ko-KR" sz="1000" b="1">
                <a:solidFill>
                  <a:srgbClr val="C00000"/>
                </a:solidFill>
              </a:rPr>
              <a:t>Sqoop</a:t>
            </a:r>
          </a:p>
          <a:p>
            <a:pPr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altLang="ko-KR" sz="1000" b="1">
              <a:solidFill>
                <a:srgbClr val="C00000"/>
              </a:solidFill>
            </a:endParaRPr>
          </a:p>
          <a:p>
            <a:pPr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altLang="ko-KR" sz="900" b="1">
              <a:solidFill>
                <a:srgbClr val="C00000"/>
              </a:solidFill>
            </a:endParaRPr>
          </a:p>
          <a:p>
            <a:pPr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altLang="ko-KR" sz="900" b="1">
              <a:solidFill>
                <a:srgbClr val="C00000"/>
              </a:solidFill>
            </a:endParaRPr>
          </a:p>
          <a:p>
            <a:pPr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altLang="ko-KR" sz="700" b="1">
              <a:solidFill>
                <a:srgbClr val="C00000"/>
              </a:solidFill>
            </a:endParaRPr>
          </a:p>
          <a:p>
            <a:pPr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altLang="ko-KR" sz="800" b="1">
              <a:solidFill>
                <a:srgbClr val="C00000"/>
              </a:solidFill>
            </a:endParaRPr>
          </a:p>
          <a:p>
            <a:pPr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ko-KR" sz="1000" b="1">
                <a:solidFill>
                  <a:srgbClr val="C00000"/>
                </a:solidFill>
              </a:rPr>
              <a:t>File Upload</a:t>
            </a:r>
            <a:endParaRPr lang="ko-KR" altLang="en-US" sz="10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63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2665" y="985031"/>
            <a:ext cx="9540875" cy="10080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mtClean="0">
                <a:ea typeface="굴림" pitchFamily="50" charset="-127"/>
              </a:rPr>
              <a:t>3) </a:t>
            </a:r>
            <a:r>
              <a:rPr lang="ko-KR" altLang="en-US" smtClean="0">
                <a:ea typeface="굴림" pitchFamily="50" charset="-127"/>
              </a:rPr>
              <a:t>예시 </a:t>
            </a:r>
            <a:r>
              <a:rPr lang="en-US" altLang="ko-KR" smtClean="0">
                <a:ea typeface="굴림" pitchFamily="50" charset="-127"/>
              </a:rPr>
              <a:t>- </a:t>
            </a:r>
            <a:r>
              <a:rPr lang="ko-KR" altLang="en-US" smtClean="0">
                <a:ea typeface="굴림" pitchFamily="50" charset="-127"/>
              </a:rPr>
              <a:t>웹 크롤링  </a:t>
            </a:r>
          </a:p>
        </p:txBody>
      </p:sp>
      <p:sp>
        <p:nvSpPr>
          <p:cNvPr id="12" name="제목 8"/>
          <p:cNvSpPr>
            <a:spLocks noGrp="1"/>
          </p:cNvSpPr>
          <p:nvPr>
            <p:ph type="title"/>
          </p:nvPr>
        </p:nvSpPr>
        <p:spPr>
          <a:xfrm>
            <a:off x="201613" y="274638"/>
            <a:ext cx="7704137" cy="41751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2. </a:t>
            </a:r>
            <a:r>
              <a:rPr smtClean="0"/>
              <a:t>연계 및 수집 </a:t>
            </a:r>
            <a:r>
              <a:rPr lang="en-US" altLang="ko-KR" smtClean="0"/>
              <a:t>Layer</a:t>
            </a:r>
            <a:endParaRPr/>
          </a:p>
        </p:txBody>
      </p:sp>
      <p:sp>
        <p:nvSpPr>
          <p:cNvPr id="7" name="TextBox 62"/>
          <p:cNvSpPr txBox="1"/>
          <p:nvPr/>
        </p:nvSpPr>
        <p:spPr>
          <a:xfrm>
            <a:off x="6178165" y="2140731"/>
            <a:ext cx="1177925" cy="338137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46800" rIns="4680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r>
              <a:rPr lang="ko-KR" altLang="en-US" sz="1050" b="1" dirty="0" smtClean="0">
                <a:solidFill>
                  <a:srgbClr val="363636"/>
                </a:solidFill>
              </a:rPr>
              <a:t>분산파일시스템</a:t>
            </a:r>
            <a:endParaRPr lang="en-US" altLang="ko-KR" sz="1050" b="1" dirty="0" smtClean="0">
              <a:solidFill>
                <a:srgbClr val="363636"/>
              </a:solidFill>
            </a:endParaRPr>
          </a:p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endParaRPr lang="en-US" altLang="ko-KR" sz="1050" b="1" dirty="0" smtClean="0">
              <a:solidFill>
                <a:srgbClr val="363636"/>
              </a:solidFill>
            </a:endParaRPr>
          </a:p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endParaRPr lang="en-US" altLang="ko-KR" sz="1050" b="1" dirty="0" smtClean="0">
              <a:solidFill>
                <a:srgbClr val="363636"/>
              </a:solidFill>
            </a:endParaRPr>
          </a:p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endParaRPr lang="en-US" altLang="ko-KR" sz="1050" b="1" dirty="0" smtClean="0">
              <a:solidFill>
                <a:srgbClr val="363636"/>
              </a:solidFill>
            </a:endParaRPr>
          </a:p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endParaRPr lang="en-US" altLang="ko-KR" sz="1050" b="1" dirty="0" smtClean="0">
              <a:solidFill>
                <a:srgbClr val="363636"/>
              </a:solidFill>
            </a:endParaRPr>
          </a:p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endParaRPr lang="en-US" altLang="ko-KR" sz="1050" b="1" dirty="0" smtClean="0">
              <a:solidFill>
                <a:srgbClr val="363636"/>
              </a:solidFill>
            </a:endParaRPr>
          </a:p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endParaRPr lang="en-US" altLang="ko-KR" sz="1050" b="1" dirty="0" smtClean="0">
              <a:solidFill>
                <a:srgbClr val="363636"/>
              </a:solidFill>
            </a:endParaRPr>
          </a:p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endParaRPr lang="en-US" altLang="ko-KR" sz="1050" b="1" dirty="0" smtClean="0">
              <a:solidFill>
                <a:srgbClr val="363636"/>
              </a:solidFill>
            </a:endParaRPr>
          </a:p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r>
              <a:rPr lang="en-US" altLang="ko-KR" sz="1050" b="1" dirty="0" err="1" smtClean="0">
                <a:solidFill>
                  <a:srgbClr val="363636"/>
                </a:solidFill>
              </a:rPr>
              <a:t>NoSQL</a:t>
            </a:r>
            <a:endParaRPr lang="ko-KR" altLang="en-US" sz="1050" b="1" dirty="0" smtClean="0">
              <a:solidFill>
                <a:srgbClr val="363636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4169978" y="1921656"/>
            <a:ext cx="1816100" cy="3087687"/>
          </a:xfrm>
          <a:prstGeom prst="round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tIns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50" b="1" dirty="0" err="1" smtClean="0">
                <a:solidFill>
                  <a:srgbClr val="000000"/>
                </a:solidFill>
              </a:rPr>
              <a:t>웹크롤링</a:t>
            </a:r>
            <a:r>
              <a:rPr lang="ko-KR" altLang="en-US" sz="1050" b="1" dirty="0" smtClean="0">
                <a:solidFill>
                  <a:srgbClr val="000000"/>
                </a:solidFill>
              </a:rPr>
              <a:t> 시스템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gray">
          <a:xfrm>
            <a:off x="363153" y="1416831"/>
            <a:ext cx="2117725" cy="3381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데이터 소스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gray">
          <a:xfrm>
            <a:off x="2636453" y="1416831"/>
            <a:ext cx="1281112" cy="3317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네트워크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gray">
          <a:xfrm>
            <a:off x="6109903" y="1416831"/>
            <a:ext cx="1382712" cy="3317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dirty="0" err="1" smtClean="0">
                <a:solidFill>
                  <a:srgbClr val="000000"/>
                </a:solidFill>
                <a:latin typeface="맑은 고딕" pitchFamily="50" charset="-127"/>
              </a:rPr>
              <a:t>빅데이터</a:t>
            </a: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 저장소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gray">
          <a:xfrm>
            <a:off x="4169978" y="1416831"/>
            <a:ext cx="1816100" cy="3317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연계</a:t>
            </a: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</a:rPr>
              <a:t>/</a:t>
            </a: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수집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3109528" y="2632856"/>
            <a:ext cx="768350" cy="21859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r>
              <a:rPr lang="ko-KR" altLang="en-US" sz="1000" b="1" dirty="0" smtClean="0">
                <a:solidFill>
                  <a:srgbClr val="363636"/>
                </a:solidFill>
              </a:rPr>
              <a:t>인터넷</a:t>
            </a:r>
          </a:p>
        </p:txBody>
      </p:sp>
      <p:sp>
        <p:nvSpPr>
          <p:cNvPr id="17" name="정육면체 16"/>
          <p:cNvSpPr/>
          <p:nvPr/>
        </p:nvSpPr>
        <p:spPr bwMode="auto">
          <a:xfrm>
            <a:off x="6479790" y="2572531"/>
            <a:ext cx="246063" cy="373062"/>
          </a:xfrm>
          <a:prstGeom prst="cub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endParaRPr lang="ko-KR" altLang="en-US" sz="1000" b="1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gray">
          <a:xfrm>
            <a:off x="4358890" y="4196543"/>
            <a:ext cx="1482725" cy="31908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게시판 </a:t>
            </a:r>
            <a:r>
              <a:rPr lang="ko-KR" altLang="en-US" sz="1000" b="1" dirty="0" err="1" smtClean="0">
                <a:solidFill>
                  <a:srgbClr val="000000"/>
                </a:solidFill>
                <a:latin typeface="맑은 고딕" pitchFamily="50" charset="-127"/>
              </a:rPr>
              <a:t>수집기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gray">
          <a:xfrm>
            <a:off x="4355715" y="4561668"/>
            <a:ext cx="1481138" cy="31908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</a:rPr>
              <a:t>SNS </a:t>
            </a:r>
            <a:r>
              <a:rPr lang="ko-KR" altLang="en-US" sz="1000" b="1" dirty="0" err="1" smtClean="0">
                <a:solidFill>
                  <a:srgbClr val="000000"/>
                </a:solidFill>
                <a:latin typeface="맑은 고딕" pitchFamily="50" charset="-127"/>
              </a:rPr>
              <a:t>수집기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4169978" y="5468131"/>
            <a:ext cx="1816100" cy="1165225"/>
          </a:xfrm>
          <a:prstGeom prst="round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tIns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50" b="1" dirty="0" err="1" smtClean="0">
                <a:solidFill>
                  <a:srgbClr val="000000"/>
                </a:solidFill>
              </a:rPr>
              <a:t>웹크롤링</a:t>
            </a:r>
            <a:r>
              <a:rPr lang="ko-KR" altLang="en-US" sz="1050" b="1" dirty="0" smtClean="0">
                <a:solidFill>
                  <a:srgbClr val="000000"/>
                </a:solidFill>
              </a:rPr>
              <a:t> 관리 시스템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gray">
          <a:xfrm>
            <a:off x="4355715" y="5793568"/>
            <a:ext cx="1481138" cy="3175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통합관리 및 모니터링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위쪽/아래쪽 화살표 22"/>
          <p:cNvSpPr/>
          <p:nvPr/>
        </p:nvSpPr>
        <p:spPr bwMode="auto">
          <a:xfrm>
            <a:off x="5001828" y="5009343"/>
            <a:ext cx="231775" cy="457200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endParaRPr lang="ko-KR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24" name="정육면체 23"/>
          <p:cNvSpPr/>
          <p:nvPr/>
        </p:nvSpPr>
        <p:spPr bwMode="auto">
          <a:xfrm>
            <a:off x="6632190" y="2724931"/>
            <a:ext cx="246063" cy="373062"/>
          </a:xfrm>
          <a:prstGeom prst="cub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endParaRPr lang="ko-KR" altLang="en-US" sz="1000" b="1" dirty="0"/>
          </a:p>
        </p:txBody>
      </p:sp>
      <p:sp>
        <p:nvSpPr>
          <p:cNvPr id="25" name="정육면체 24"/>
          <p:cNvSpPr/>
          <p:nvPr/>
        </p:nvSpPr>
        <p:spPr bwMode="auto">
          <a:xfrm>
            <a:off x="6784590" y="2877331"/>
            <a:ext cx="246063" cy="373062"/>
          </a:xfrm>
          <a:prstGeom prst="cub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endParaRPr lang="ko-KR" altLang="en-US" sz="1000" b="1" dirty="0"/>
          </a:p>
        </p:txBody>
      </p:sp>
      <p:sp>
        <p:nvSpPr>
          <p:cNvPr id="26" name="정육면체 25"/>
          <p:cNvSpPr/>
          <p:nvPr/>
        </p:nvSpPr>
        <p:spPr bwMode="auto">
          <a:xfrm>
            <a:off x="6936990" y="3029731"/>
            <a:ext cx="246063" cy="373062"/>
          </a:xfrm>
          <a:prstGeom prst="cub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endParaRPr lang="ko-KR" altLang="en-US" sz="1000" b="1" dirty="0"/>
          </a:p>
        </p:txBody>
      </p:sp>
      <p:sp>
        <p:nvSpPr>
          <p:cNvPr id="27" name="정육면체 26"/>
          <p:cNvSpPr/>
          <p:nvPr/>
        </p:nvSpPr>
        <p:spPr bwMode="auto">
          <a:xfrm>
            <a:off x="6397240" y="3101168"/>
            <a:ext cx="247650" cy="373063"/>
          </a:xfrm>
          <a:prstGeom prst="cub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endParaRPr lang="ko-KR" altLang="en-US" sz="1000" b="1" dirty="0"/>
          </a:p>
        </p:txBody>
      </p:sp>
      <p:sp>
        <p:nvSpPr>
          <p:cNvPr id="28" name="정육면체 27"/>
          <p:cNvSpPr/>
          <p:nvPr/>
        </p:nvSpPr>
        <p:spPr bwMode="auto">
          <a:xfrm>
            <a:off x="6549640" y="3253568"/>
            <a:ext cx="247650" cy="373063"/>
          </a:xfrm>
          <a:prstGeom prst="cub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endParaRPr lang="ko-KR" altLang="en-US" sz="1000" b="1" dirty="0"/>
          </a:p>
        </p:txBody>
      </p:sp>
      <p:sp>
        <p:nvSpPr>
          <p:cNvPr id="29" name="정육면체 28"/>
          <p:cNvSpPr/>
          <p:nvPr/>
        </p:nvSpPr>
        <p:spPr bwMode="auto">
          <a:xfrm>
            <a:off x="6702040" y="3405968"/>
            <a:ext cx="247650" cy="373063"/>
          </a:xfrm>
          <a:prstGeom prst="cub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endParaRPr lang="ko-KR" altLang="en-US" sz="1000" b="1" dirty="0"/>
          </a:p>
        </p:txBody>
      </p:sp>
      <p:sp>
        <p:nvSpPr>
          <p:cNvPr id="30" name="정육면체 29"/>
          <p:cNvSpPr/>
          <p:nvPr/>
        </p:nvSpPr>
        <p:spPr bwMode="auto">
          <a:xfrm>
            <a:off x="6854440" y="3558368"/>
            <a:ext cx="247650" cy="373063"/>
          </a:xfrm>
          <a:prstGeom prst="cub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endParaRPr lang="ko-KR" altLang="en-US" sz="1000" b="1" dirty="0"/>
          </a:p>
        </p:txBody>
      </p:sp>
      <p:sp>
        <p:nvSpPr>
          <p:cNvPr id="31" name="순서도: 자기 디스크 30"/>
          <p:cNvSpPr/>
          <p:nvPr/>
        </p:nvSpPr>
        <p:spPr bwMode="auto">
          <a:xfrm>
            <a:off x="6430578" y="5777693"/>
            <a:ext cx="649287" cy="541338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r>
              <a:rPr lang="en-US" altLang="ko-KR" sz="1000" b="1" dirty="0"/>
              <a:t>Meta DB</a:t>
            </a:r>
            <a:endParaRPr lang="ko-KR" altLang="en-US" sz="1000" b="1" dirty="0"/>
          </a:p>
        </p:txBody>
      </p:sp>
      <p:sp>
        <p:nvSpPr>
          <p:cNvPr id="19481" name="TextBox 63"/>
          <p:cNvSpPr txBox="1">
            <a:spLocks noChangeArrowheads="1"/>
          </p:cNvSpPr>
          <p:nvPr/>
        </p:nvSpPr>
        <p:spPr bwMode="auto">
          <a:xfrm>
            <a:off x="3917565" y="3351993"/>
            <a:ext cx="72866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6800" rIns="46800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ko-KR" sz="1000" b="1">
                <a:solidFill>
                  <a:srgbClr val="C00000"/>
                </a:solidFill>
              </a:rPr>
              <a:t>HTTP</a:t>
            </a:r>
            <a:endParaRPr lang="ko-KR" altLang="en-US" sz="1000" b="1">
              <a:solidFill>
                <a:srgbClr val="C00000"/>
              </a:solidFill>
            </a:endParaRPr>
          </a:p>
        </p:txBody>
      </p:sp>
      <p:pic>
        <p:nvPicPr>
          <p:cNvPr id="1948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103" y="2251856"/>
            <a:ext cx="11176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5"/>
          <p:cNvSpPr>
            <a:spLocks noChangeArrowheads="1"/>
          </p:cNvSpPr>
          <p:nvPr/>
        </p:nvSpPr>
        <p:spPr bwMode="gray">
          <a:xfrm>
            <a:off x="4357303" y="6168218"/>
            <a:ext cx="1482725" cy="31908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수집사이트 및 목록 관리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cxnSp>
        <p:nvCxnSpPr>
          <p:cNvPr id="35" name="직선 화살표 연결선 34"/>
          <p:cNvCxnSpPr/>
          <p:nvPr/>
        </p:nvCxnSpPr>
        <p:spPr bwMode="auto">
          <a:xfrm>
            <a:off x="3877878" y="3602818"/>
            <a:ext cx="2614612" cy="0"/>
          </a:xfrm>
          <a:prstGeom prst="straightConnector1">
            <a:avLst/>
          </a:prstGeom>
          <a:solidFill>
            <a:srgbClr val="FBB779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직선 화살표 연결선 35"/>
          <p:cNvCxnSpPr>
            <a:stCxn id="34" idx="3"/>
            <a:endCxn id="31" idx="2"/>
          </p:cNvCxnSpPr>
          <p:nvPr/>
        </p:nvCxnSpPr>
        <p:spPr bwMode="auto">
          <a:xfrm flipV="1">
            <a:off x="5840028" y="6049156"/>
            <a:ext cx="590550" cy="279400"/>
          </a:xfrm>
          <a:prstGeom prst="straightConnector1">
            <a:avLst/>
          </a:prstGeom>
          <a:solidFill>
            <a:srgbClr val="FBB779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  <a:tailEnd type="arrow"/>
          </a:ln>
          <a:effectLst/>
        </p:spPr>
      </p:cxnSp>
      <p:cxnSp>
        <p:nvCxnSpPr>
          <p:cNvPr id="37" name="직선 화살표 연결선 36"/>
          <p:cNvCxnSpPr/>
          <p:nvPr/>
        </p:nvCxnSpPr>
        <p:spPr bwMode="auto">
          <a:xfrm>
            <a:off x="2047490" y="2694768"/>
            <a:ext cx="1062038" cy="501650"/>
          </a:xfrm>
          <a:prstGeom prst="straightConnector1">
            <a:avLst/>
          </a:prstGeom>
          <a:solidFill>
            <a:srgbClr val="FBB779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직선 화살표 연결선 37"/>
          <p:cNvCxnSpPr/>
          <p:nvPr/>
        </p:nvCxnSpPr>
        <p:spPr bwMode="auto">
          <a:xfrm flipV="1">
            <a:off x="2047490" y="4052081"/>
            <a:ext cx="1062038" cy="220662"/>
          </a:xfrm>
          <a:prstGeom prst="straightConnector1">
            <a:avLst/>
          </a:prstGeom>
          <a:solidFill>
            <a:srgbClr val="FBB779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직선 화살표 연결선 38"/>
          <p:cNvCxnSpPr/>
          <p:nvPr/>
        </p:nvCxnSpPr>
        <p:spPr bwMode="auto">
          <a:xfrm flipV="1">
            <a:off x="2047490" y="4272743"/>
            <a:ext cx="1062038" cy="608013"/>
          </a:xfrm>
          <a:prstGeom prst="straightConnector1">
            <a:avLst/>
          </a:prstGeom>
          <a:solidFill>
            <a:srgbClr val="FBB779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직선 화살표 연결선 39"/>
          <p:cNvCxnSpPr/>
          <p:nvPr/>
        </p:nvCxnSpPr>
        <p:spPr bwMode="auto">
          <a:xfrm>
            <a:off x="2047490" y="3196418"/>
            <a:ext cx="1062038" cy="277813"/>
          </a:xfrm>
          <a:prstGeom prst="straightConnector1">
            <a:avLst/>
          </a:prstGeom>
          <a:solidFill>
            <a:srgbClr val="FBB779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5"/>
          <p:cNvSpPr>
            <a:spLocks noChangeArrowheads="1"/>
          </p:cNvSpPr>
          <p:nvPr/>
        </p:nvSpPr>
        <p:spPr bwMode="gray">
          <a:xfrm>
            <a:off x="4358890" y="3837768"/>
            <a:ext cx="1482725" cy="3175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</a:rPr>
              <a:t>WEB</a:t>
            </a: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ko-KR" altLang="en-US" sz="1000" b="1" dirty="0" err="1" smtClean="0">
                <a:solidFill>
                  <a:srgbClr val="000000"/>
                </a:solidFill>
                <a:latin typeface="맑은 고딕" pitchFamily="50" charset="-127"/>
              </a:rPr>
              <a:t>수집기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42" name="TextBox 97"/>
          <p:cNvSpPr txBox="1"/>
          <p:nvPr/>
        </p:nvSpPr>
        <p:spPr>
          <a:xfrm>
            <a:off x="7629140" y="1416831"/>
            <a:ext cx="1906588" cy="441325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46800" rIns="46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  <a:defRPr/>
            </a:pPr>
            <a:endParaRPr lang="en-US" altLang="ko-KR" sz="900" dirty="0" smtClean="0"/>
          </a:p>
          <a:p>
            <a:pPr>
              <a:lnSpc>
                <a:spcPct val="100000"/>
              </a:lnSpc>
              <a:buNone/>
              <a:defRPr/>
            </a:pPr>
            <a:r>
              <a:rPr lang="en-US" altLang="ko-KR" sz="900" dirty="0" smtClean="0"/>
              <a:t>• </a:t>
            </a:r>
            <a:r>
              <a:rPr lang="ko-KR" altLang="en-US" sz="900" dirty="0" err="1" smtClean="0"/>
              <a:t>웹데이터를</a:t>
            </a:r>
            <a:r>
              <a:rPr lang="ko-KR" altLang="en-US" sz="900" dirty="0" smtClean="0"/>
              <a:t> 직접 수집하기 </a:t>
            </a:r>
            <a:endParaRPr lang="en-US" altLang="ko-KR" sz="900" dirty="0" smtClean="0"/>
          </a:p>
          <a:p>
            <a:pPr>
              <a:lnSpc>
                <a:spcPct val="100000"/>
              </a:lnSpc>
              <a:buNone/>
              <a:defRPr/>
            </a:pPr>
            <a:r>
              <a:rPr lang="en-US" altLang="ko-KR" sz="900" dirty="0" smtClean="0"/>
              <a:t>  </a:t>
            </a:r>
            <a:r>
              <a:rPr lang="ko-KR" altLang="en-US" sz="900" dirty="0" smtClean="0"/>
              <a:t>위해서는 </a:t>
            </a:r>
            <a:r>
              <a:rPr lang="ko-KR" altLang="en-US" sz="900" dirty="0" err="1" smtClean="0"/>
              <a:t>웹데이터</a:t>
            </a:r>
            <a:r>
              <a:rPr lang="ko-KR" altLang="en-US" sz="900" dirty="0" smtClean="0"/>
              <a:t> 수집을 위한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ko-KR" altLang="en-US" sz="900" dirty="0" smtClean="0"/>
              <a:t>  인프라를 별도로 구성해야 함</a:t>
            </a:r>
            <a:endParaRPr lang="en-US" altLang="ko-KR" sz="900" dirty="0" smtClean="0"/>
          </a:p>
          <a:p>
            <a:pPr>
              <a:lnSpc>
                <a:spcPct val="100000"/>
              </a:lnSpc>
              <a:buNone/>
              <a:defRPr/>
            </a:pPr>
            <a:endParaRPr lang="ko-KR" altLang="en-US" sz="900" dirty="0" smtClean="0"/>
          </a:p>
          <a:p>
            <a:pPr>
              <a:lnSpc>
                <a:spcPct val="100000"/>
              </a:lnSpc>
              <a:buNone/>
              <a:defRPr/>
            </a:pPr>
            <a:r>
              <a:rPr lang="en-US" altLang="ko-KR" sz="900" dirty="0" smtClean="0"/>
              <a:t>• </a:t>
            </a:r>
            <a:r>
              <a:rPr lang="ko-KR" altLang="en-US" sz="900" dirty="0" err="1" smtClean="0"/>
              <a:t>웹데이터</a:t>
            </a:r>
            <a:r>
              <a:rPr lang="ko-KR" altLang="en-US" sz="900" dirty="0" smtClean="0"/>
              <a:t> 수집을 위한 인프라는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ko-KR" altLang="en-US" sz="900" dirty="0" smtClean="0"/>
              <a:t>  다중의 수집서버와 수집대상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ko-KR" altLang="en-US" sz="900" dirty="0" smtClean="0"/>
              <a:t>  웹사이트나 게시판에 대한 </a:t>
            </a:r>
            <a:endParaRPr lang="en-US" altLang="ko-KR" sz="900" dirty="0" smtClean="0"/>
          </a:p>
          <a:p>
            <a:pPr>
              <a:lnSpc>
                <a:spcPct val="100000"/>
              </a:lnSpc>
              <a:buNone/>
              <a:defRPr/>
            </a:pPr>
            <a:r>
              <a:rPr lang="en-US" altLang="ko-KR" sz="900" dirty="0" smtClean="0"/>
              <a:t>  URL</a:t>
            </a:r>
            <a:r>
              <a:rPr lang="ko-KR" altLang="en-US" sz="900" dirty="0" smtClean="0"/>
              <a:t>목록을 관리하는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ko-KR" sz="900" dirty="0" smtClean="0"/>
              <a:t>  URL</a:t>
            </a:r>
            <a:r>
              <a:rPr lang="ko-KR" altLang="en-US" sz="900" dirty="0" smtClean="0"/>
              <a:t>목록 </a:t>
            </a:r>
            <a:r>
              <a:rPr lang="en-US" altLang="ko-KR" sz="900" dirty="0" smtClean="0"/>
              <a:t>DB</a:t>
            </a:r>
            <a:r>
              <a:rPr lang="ko-KR" altLang="en-US" sz="900" dirty="0" smtClean="0"/>
              <a:t>가 필요함</a:t>
            </a:r>
            <a:endParaRPr lang="en-US" altLang="ko-KR" sz="900" dirty="0" smtClean="0"/>
          </a:p>
          <a:p>
            <a:pPr>
              <a:lnSpc>
                <a:spcPct val="100000"/>
              </a:lnSpc>
              <a:buNone/>
              <a:defRPr/>
            </a:pPr>
            <a:endParaRPr lang="en-US" altLang="ko-KR" sz="900" dirty="0" smtClean="0"/>
          </a:p>
          <a:p>
            <a:pPr>
              <a:lnSpc>
                <a:spcPct val="100000"/>
              </a:lnSpc>
              <a:buNone/>
              <a:defRPr/>
            </a:pPr>
            <a:r>
              <a:rPr lang="en-US" altLang="ko-KR" sz="900" dirty="0" smtClean="0"/>
              <a:t>• </a:t>
            </a:r>
            <a:r>
              <a:rPr lang="ko-KR" altLang="en-US" sz="900" dirty="0" err="1" smtClean="0"/>
              <a:t>웹데이터</a:t>
            </a:r>
            <a:r>
              <a:rPr lang="ko-KR" altLang="en-US" sz="900" dirty="0" smtClean="0"/>
              <a:t> 수집체계의 운영관리</a:t>
            </a:r>
            <a:endParaRPr lang="en-US" altLang="ko-KR" sz="900" dirty="0" smtClean="0"/>
          </a:p>
          <a:p>
            <a:pPr>
              <a:lnSpc>
                <a:spcPct val="100000"/>
              </a:lnSpc>
              <a:buNone/>
              <a:defRPr/>
            </a:pPr>
            <a:r>
              <a:rPr lang="en-US" altLang="ko-KR" sz="900" dirty="0" smtClean="0"/>
              <a:t>  </a:t>
            </a:r>
            <a:r>
              <a:rPr lang="ko-KR" altLang="en-US" sz="900" dirty="0" smtClean="0"/>
              <a:t>시스템은 수집사이트 목록 및 </a:t>
            </a:r>
            <a:endParaRPr lang="en-US" altLang="ko-KR" sz="900" dirty="0" smtClean="0"/>
          </a:p>
          <a:p>
            <a:pPr>
              <a:lnSpc>
                <a:spcPct val="100000"/>
              </a:lnSpc>
              <a:buNone/>
              <a:defRPr/>
            </a:pPr>
            <a:r>
              <a:rPr lang="en-US" altLang="ko-KR" sz="900" dirty="0" smtClean="0"/>
              <a:t>  </a:t>
            </a:r>
            <a:r>
              <a:rPr lang="ko-KR" altLang="en-US" sz="900" dirty="0" smtClean="0"/>
              <a:t>키워드 목록 등을 관리해야 함</a:t>
            </a:r>
            <a:endParaRPr lang="en-US" altLang="ko-KR" sz="900" dirty="0" smtClean="0"/>
          </a:p>
          <a:p>
            <a:pPr>
              <a:lnSpc>
                <a:spcPct val="100000"/>
              </a:lnSpc>
              <a:buNone/>
              <a:defRPr/>
            </a:pPr>
            <a:endParaRPr lang="en-US" altLang="ko-KR" sz="900" dirty="0" smtClean="0"/>
          </a:p>
          <a:p>
            <a:pPr>
              <a:lnSpc>
                <a:spcPct val="100000"/>
              </a:lnSpc>
              <a:buNone/>
              <a:defRPr/>
            </a:pPr>
            <a:r>
              <a:rPr lang="en-US" altLang="ko-KR" sz="900" dirty="0" smtClean="0"/>
              <a:t>• </a:t>
            </a:r>
            <a:r>
              <a:rPr lang="ko-KR" altLang="en-US" sz="900" dirty="0" smtClean="0"/>
              <a:t>수집된 데이터는 텍스트 파일</a:t>
            </a:r>
            <a:endParaRPr lang="en-US" altLang="ko-KR" sz="900" dirty="0" smtClean="0"/>
          </a:p>
          <a:p>
            <a:pPr>
              <a:lnSpc>
                <a:spcPct val="100000"/>
              </a:lnSpc>
              <a:buNone/>
              <a:defRPr/>
            </a:pPr>
            <a:r>
              <a:rPr lang="en-US" altLang="ko-KR" sz="900" dirty="0" smtClean="0"/>
              <a:t>  </a:t>
            </a:r>
            <a:r>
              <a:rPr lang="ko-KR" altLang="en-US" sz="900" dirty="0" smtClean="0"/>
              <a:t>형태로 저장되며 비정형 데이터</a:t>
            </a:r>
            <a:endParaRPr lang="en-US" altLang="ko-KR" sz="900" dirty="0" smtClean="0"/>
          </a:p>
          <a:p>
            <a:pPr>
              <a:lnSpc>
                <a:spcPct val="100000"/>
              </a:lnSpc>
              <a:buNone/>
              <a:defRPr/>
            </a:pPr>
            <a:r>
              <a:rPr lang="en-US" altLang="ko-KR" sz="900" dirty="0" smtClean="0"/>
              <a:t>  </a:t>
            </a:r>
            <a:r>
              <a:rPr lang="ko-KR" altLang="en-US" sz="900" dirty="0" smtClean="0"/>
              <a:t>정형화 </a:t>
            </a:r>
            <a:r>
              <a:rPr lang="ko-KR" altLang="en-US" sz="900" dirty="0" err="1" smtClean="0"/>
              <a:t>에플리케이션으로</a:t>
            </a:r>
            <a:endParaRPr lang="en-US" altLang="ko-KR" sz="900" dirty="0" smtClean="0"/>
          </a:p>
          <a:p>
            <a:pPr>
              <a:lnSpc>
                <a:spcPct val="100000"/>
              </a:lnSpc>
              <a:buNone/>
              <a:defRPr/>
            </a:pPr>
            <a:r>
              <a:rPr lang="en-US" altLang="ko-KR" sz="900" dirty="0" smtClean="0"/>
              <a:t>  </a:t>
            </a:r>
            <a:r>
              <a:rPr lang="ko-KR" altLang="en-US" sz="900" dirty="0" err="1" smtClean="0"/>
              <a:t>관계형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DB </a:t>
            </a:r>
            <a:r>
              <a:rPr lang="ko-KR" altLang="en-US" sz="900" dirty="0" smtClean="0"/>
              <a:t>또는 </a:t>
            </a:r>
            <a:r>
              <a:rPr lang="en-US" altLang="ko-KR" sz="900" dirty="0" err="1" smtClean="0"/>
              <a:t>NoSQL</a:t>
            </a:r>
            <a:r>
              <a:rPr lang="ko-KR" altLang="en-US" sz="900" dirty="0" smtClean="0"/>
              <a:t>에</a:t>
            </a:r>
            <a:endParaRPr lang="en-US" altLang="ko-KR" sz="900" dirty="0" smtClean="0"/>
          </a:p>
          <a:p>
            <a:pPr>
              <a:lnSpc>
                <a:spcPct val="100000"/>
              </a:lnSpc>
              <a:buNone/>
              <a:defRPr/>
            </a:pPr>
            <a:r>
              <a:rPr lang="en-US" altLang="ko-KR" sz="900" dirty="0" smtClean="0"/>
              <a:t>  </a:t>
            </a:r>
            <a:r>
              <a:rPr lang="ko-KR" altLang="en-US" sz="900" dirty="0" smtClean="0"/>
              <a:t>저장됨</a:t>
            </a:r>
            <a:endParaRPr lang="en-US" altLang="ko-KR" sz="900" dirty="0" smtClean="0"/>
          </a:p>
          <a:p>
            <a:pPr>
              <a:lnSpc>
                <a:spcPct val="100000"/>
              </a:lnSpc>
              <a:buNone/>
              <a:defRPr/>
            </a:pPr>
            <a:endParaRPr lang="ko-KR" altLang="en-US" sz="900" dirty="0"/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gray">
          <a:xfrm>
            <a:off x="7761312" y="1566056"/>
            <a:ext cx="1687513" cy="355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200" b="1" dirty="0" smtClean="0">
                <a:solidFill>
                  <a:srgbClr val="000000"/>
                </a:solidFill>
                <a:latin typeface="맑은 고딕" pitchFamily="50" charset="-127"/>
              </a:rPr>
              <a:t>고려사항</a:t>
            </a:r>
            <a:endParaRPr lang="en-US" altLang="ko-KR" sz="12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44" name="TextBox 99"/>
          <p:cNvSpPr txBox="1"/>
          <p:nvPr/>
        </p:nvSpPr>
        <p:spPr>
          <a:xfrm>
            <a:off x="363153" y="1921656"/>
            <a:ext cx="1684337" cy="409892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46800" rIns="46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endParaRPr lang="en-US" altLang="ko-KR" sz="1050" dirty="0" smtClean="0"/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gray">
          <a:xfrm>
            <a:off x="455228" y="2140731"/>
            <a:ext cx="1482725" cy="319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</a:rPr>
              <a:t>WEB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46" name="순서도: 내부 저장소 45"/>
          <p:cNvSpPr/>
          <p:nvPr/>
        </p:nvSpPr>
        <p:spPr bwMode="auto">
          <a:xfrm>
            <a:off x="523490" y="2572531"/>
            <a:ext cx="642938" cy="373062"/>
          </a:xfrm>
          <a:prstGeom prst="flowChartInternalStorage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dirty="0" err="1" smtClean="0">
                <a:latin typeface="+mn-ea"/>
              </a:rPr>
              <a:t>네이버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47" name="순서도: 내부 저장소 46"/>
          <p:cNvSpPr/>
          <p:nvPr/>
        </p:nvSpPr>
        <p:spPr bwMode="auto">
          <a:xfrm>
            <a:off x="1239453" y="2569356"/>
            <a:ext cx="641350" cy="371475"/>
          </a:xfrm>
          <a:prstGeom prst="flowChartInternalStorage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dirty="0" smtClean="0">
                <a:latin typeface="+mn-ea"/>
              </a:rPr>
              <a:t>다음</a:t>
            </a:r>
          </a:p>
        </p:txBody>
      </p:sp>
      <p:sp>
        <p:nvSpPr>
          <p:cNvPr id="48" name="순서도: 내부 저장소 47"/>
          <p:cNvSpPr/>
          <p:nvPr/>
        </p:nvSpPr>
        <p:spPr bwMode="auto">
          <a:xfrm>
            <a:off x="518728" y="3021793"/>
            <a:ext cx="642937" cy="371475"/>
          </a:xfrm>
          <a:prstGeom prst="flowChartInternalStorage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dirty="0" err="1" smtClean="0">
                <a:latin typeface="+mn-ea"/>
              </a:rPr>
              <a:t>네이트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49" name="순서도: 내부 저장소 48"/>
          <p:cNvSpPr/>
          <p:nvPr/>
        </p:nvSpPr>
        <p:spPr bwMode="auto">
          <a:xfrm>
            <a:off x="1234690" y="3018618"/>
            <a:ext cx="641350" cy="371475"/>
          </a:xfrm>
          <a:prstGeom prst="flowChartInternalStorage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dirty="0" err="1" smtClean="0">
                <a:latin typeface="+mn-ea"/>
              </a:rPr>
              <a:t>구글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50" name="순서도: 내부 저장소 49"/>
          <p:cNvSpPr/>
          <p:nvPr/>
        </p:nvSpPr>
        <p:spPr bwMode="auto">
          <a:xfrm>
            <a:off x="852103" y="3448831"/>
            <a:ext cx="642937" cy="373062"/>
          </a:xfrm>
          <a:prstGeom prst="flowChartInternalStorage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dirty="0" err="1" smtClean="0">
                <a:latin typeface="+mn-ea"/>
              </a:rPr>
              <a:t>야후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51" name="Rectangle 5"/>
          <p:cNvSpPr>
            <a:spLocks noChangeArrowheads="1"/>
          </p:cNvSpPr>
          <p:nvPr/>
        </p:nvSpPr>
        <p:spPr bwMode="gray">
          <a:xfrm>
            <a:off x="472690" y="4150506"/>
            <a:ext cx="1481138" cy="317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</a:rPr>
              <a:t>SNS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52" name="순서도: 내부 저장소 51"/>
          <p:cNvSpPr/>
          <p:nvPr/>
        </p:nvSpPr>
        <p:spPr bwMode="auto">
          <a:xfrm>
            <a:off x="540953" y="4580718"/>
            <a:ext cx="641350" cy="373063"/>
          </a:xfrm>
          <a:prstGeom prst="flowChartInternalStorage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dirty="0" err="1" smtClean="0">
                <a:latin typeface="+mn-ea"/>
              </a:rPr>
              <a:t>페이스북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53" name="순서도: 내부 저장소 52"/>
          <p:cNvSpPr/>
          <p:nvPr/>
        </p:nvSpPr>
        <p:spPr bwMode="auto">
          <a:xfrm>
            <a:off x="1255328" y="4577543"/>
            <a:ext cx="642937" cy="371475"/>
          </a:xfrm>
          <a:prstGeom prst="flowChartInternalStorage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dirty="0" err="1" smtClean="0">
                <a:latin typeface="+mn-ea"/>
              </a:rPr>
              <a:t>트위터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54" name="순서도: 내부 저장소 53"/>
          <p:cNvSpPr/>
          <p:nvPr/>
        </p:nvSpPr>
        <p:spPr bwMode="auto">
          <a:xfrm>
            <a:off x="536190" y="5029981"/>
            <a:ext cx="641350" cy="371475"/>
          </a:xfrm>
          <a:prstGeom prst="flowChartInternalStorage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dirty="0" err="1" smtClean="0">
                <a:latin typeface="+mn-ea"/>
              </a:rPr>
              <a:t>유투브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55" name="순서도: 내부 저장소 54"/>
          <p:cNvSpPr/>
          <p:nvPr/>
        </p:nvSpPr>
        <p:spPr bwMode="auto">
          <a:xfrm>
            <a:off x="1250565" y="5026806"/>
            <a:ext cx="642938" cy="371475"/>
          </a:xfrm>
          <a:prstGeom prst="flowChartInternalStorage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dirty="0" err="1" smtClean="0">
                <a:latin typeface="+mn-ea"/>
              </a:rPr>
              <a:t>카카오톡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56" name="순서도: 내부 저장소 55"/>
          <p:cNvSpPr/>
          <p:nvPr/>
        </p:nvSpPr>
        <p:spPr bwMode="auto">
          <a:xfrm>
            <a:off x="869565" y="5457018"/>
            <a:ext cx="641350" cy="373063"/>
          </a:xfrm>
          <a:prstGeom prst="flowChartInternalStorage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dirty="0" smtClean="0">
                <a:latin typeface="+mn-ea"/>
              </a:rPr>
              <a:t>라인</a:t>
            </a:r>
          </a:p>
        </p:txBody>
      </p:sp>
      <p:sp>
        <p:nvSpPr>
          <p:cNvPr id="57" name="Rectangle 5"/>
          <p:cNvSpPr>
            <a:spLocks noChangeArrowheads="1"/>
          </p:cNvSpPr>
          <p:nvPr/>
        </p:nvSpPr>
        <p:spPr bwMode="gray">
          <a:xfrm>
            <a:off x="2325303" y="3388506"/>
            <a:ext cx="547687" cy="7318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en-US" altLang="ko-KR" sz="1000" b="1" dirty="0">
                <a:solidFill>
                  <a:srgbClr val="00BDFA">
                    <a:lumMod val="50000"/>
                  </a:srgbClr>
                </a:solidFill>
                <a:latin typeface="맑은 고딕" pitchFamily="50" charset="-127"/>
              </a:rPr>
              <a:t>OPEN</a:t>
            </a:r>
          </a:p>
          <a:p>
            <a:pPr algn="ctr">
              <a:buNone/>
              <a:defRPr/>
            </a:pPr>
            <a:r>
              <a:rPr lang="en-US" altLang="ko-KR" sz="1000" b="1" dirty="0">
                <a:solidFill>
                  <a:srgbClr val="00BDFA">
                    <a:lumMod val="50000"/>
                  </a:srgbClr>
                </a:solidFill>
                <a:latin typeface="맑은 고딕" pitchFamily="50" charset="-127"/>
              </a:rPr>
              <a:t>API</a:t>
            </a:r>
            <a:endParaRPr lang="ko-KR" altLang="en-US" sz="1000" b="1" dirty="0">
              <a:solidFill>
                <a:srgbClr val="00BDFA">
                  <a:lumMod val="50000"/>
                </a:srgbClr>
              </a:solidFill>
              <a:latin typeface="맑은 고딕" pitchFamily="50" charset="-127"/>
            </a:endParaRPr>
          </a:p>
        </p:txBody>
      </p:sp>
      <p:sp>
        <p:nvSpPr>
          <p:cNvPr id="58" name="순서도: 자기 디스크 57"/>
          <p:cNvSpPr/>
          <p:nvPr/>
        </p:nvSpPr>
        <p:spPr bwMode="auto">
          <a:xfrm>
            <a:off x="6400415" y="4309256"/>
            <a:ext cx="762000" cy="493712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r>
              <a:rPr lang="en-US" altLang="ko-KR" sz="1000" b="1" smtClean="0"/>
              <a:t>RDBMS</a:t>
            </a:r>
            <a:endParaRPr lang="ko-KR" altLang="en-US" sz="1000" b="1" dirty="0"/>
          </a:p>
        </p:txBody>
      </p:sp>
      <p:sp>
        <p:nvSpPr>
          <p:cNvPr id="59" name="순서도: 자기 디스크 58"/>
          <p:cNvSpPr/>
          <p:nvPr/>
        </p:nvSpPr>
        <p:spPr bwMode="auto">
          <a:xfrm>
            <a:off x="6400415" y="4872818"/>
            <a:ext cx="762000" cy="568325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r>
              <a:rPr lang="en-US" altLang="ko-KR" sz="1000" b="1" smtClean="0"/>
              <a:t>Data</a:t>
            </a:r>
          </a:p>
          <a:p>
            <a:pPr algn="ctr" latinLnBrk="0">
              <a:spcBef>
                <a:spcPct val="50000"/>
              </a:spcBef>
              <a:buNone/>
              <a:defRPr/>
            </a:pPr>
            <a:r>
              <a:rPr lang="en-US" altLang="ko-KR" sz="1000" b="1" smtClean="0"/>
              <a:t>Warehouse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19584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3675" y="980207"/>
            <a:ext cx="9540875" cy="10080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mtClean="0">
                <a:ea typeface="굴림" pitchFamily="50" charset="-127"/>
              </a:rPr>
              <a:t>   1) </a:t>
            </a:r>
            <a:r>
              <a:rPr lang="ko-KR" altLang="en-US" smtClean="0">
                <a:ea typeface="굴림" pitchFamily="50" charset="-127"/>
              </a:rPr>
              <a:t>요구사항 및 구성 요소 정의</a:t>
            </a:r>
          </a:p>
        </p:txBody>
      </p:sp>
      <p:sp>
        <p:nvSpPr>
          <p:cNvPr id="12" name="제목 8"/>
          <p:cNvSpPr>
            <a:spLocks noGrp="1"/>
          </p:cNvSpPr>
          <p:nvPr>
            <p:ph type="title"/>
          </p:nvPr>
        </p:nvSpPr>
        <p:spPr>
          <a:xfrm>
            <a:off x="201613" y="274638"/>
            <a:ext cx="7704137" cy="41751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3. </a:t>
            </a:r>
            <a:r>
              <a:rPr smtClean="0"/>
              <a:t>저장 및 처리 </a:t>
            </a:r>
            <a:r>
              <a:rPr lang="en-US" altLang="ko-KR" smtClean="0"/>
              <a:t>Layer </a:t>
            </a:r>
            <a:endParaRPr/>
          </a:p>
        </p:txBody>
      </p:sp>
      <p:sp>
        <p:nvSpPr>
          <p:cNvPr id="20484" name="AutoShape 2"/>
          <p:cNvSpPr>
            <a:spLocks noChangeArrowheads="1"/>
          </p:cNvSpPr>
          <p:nvPr/>
        </p:nvSpPr>
        <p:spPr bwMode="gray">
          <a:xfrm>
            <a:off x="1135063" y="3882157"/>
            <a:ext cx="2486025" cy="525462"/>
          </a:xfrm>
          <a:prstGeom prst="homePlate">
            <a:avLst>
              <a:gd name="adj" fmla="val 36119"/>
            </a:avLst>
          </a:prstGeom>
          <a:solidFill>
            <a:srgbClr val="DDDDDD">
              <a:alpha val="50195"/>
            </a:srgbClr>
          </a:solidFill>
          <a:ln w="12700" algn="ctr">
            <a:solidFill>
              <a:srgbClr val="B2B2B2"/>
            </a:solidFill>
            <a:miter lim="800000"/>
            <a:headEnd/>
            <a:tailEnd/>
          </a:ln>
        </p:spPr>
        <p:txBody>
          <a:bodyPr lIns="144000" tIns="0" rIns="144000" bIns="0" anchor="ctr"/>
          <a:lstStyle/>
          <a:p>
            <a:pPr algn="r" eaLnBrk="0" latinLnBrk="0" hangingPunct="0">
              <a:buNone/>
            </a:pPr>
            <a:r>
              <a:rPr lang="ko-KR" altLang="en-US" sz="1100">
                <a:solidFill>
                  <a:srgbClr val="000000"/>
                </a:solidFill>
              </a:rPr>
              <a:t>다양한 데이터 저장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3621088" y="1369144"/>
            <a:ext cx="5992812" cy="366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3">
              <a:buNone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데이터의 저장과 운영에 필요한 통합적인 운영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/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관리 기능을 지원</a:t>
            </a:r>
            <a:endParaRPr lang="ko-KR" altLang="en-US" sz="1100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621088" y="1727919"/>
            <a:ext cx="5992812" cy="36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3">
              <a:buNone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분석을 위하여 수집된 데이터의 임시저장소로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분석이 완료된 데이터는 폐기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(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삭제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)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함</a:t>
            </a:r>
            <a:endParaRPr lang="ko-KR" altLang="en-US" sz="1100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621088" y="2089869"/>
            <a:ext cx="5992812" cy="3825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>
              <a:buNone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중요한 자료는 반드시 백업이 필요하며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이를 위한 백업 저장소의 기능을 지원 해야 함</a:t>
            </a:r>
            <a:endParaRPr lang="ko-KR" altLang="en-US" sz="1100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621088" y="2472457"/>
            <a:ext cx="5992812" cy="403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>
              <a:buNone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수집된 데이터를 전처리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(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가공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)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하여 분석에 활용될 수 있도록 지원</a:t>
            </a:r>
            <a:endParaRPr lang="en-US" altLang="ko-KR" sz="1100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622675" y="2875682"/>
            <a:ext cx="59912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>
              <a:buNone/>
              <a:defRPr/>
            </a:pPr>
            <a:r>
              <a:rPr lang="ko-KR" altLang="en-US" sz="1100" smtClean="0">
                <a:solidFill>
                  <a:srgbClr val="000000"/>
                </a:solidFill>
                <a:latin typeface="맑은 고딕"/>
              </a:rPr>
              <a:t>데이터 처리를 쉽게 할 수 있는 </a:t>
            </a:r>
            <a:r>
              <a:rPr lang="en-US" altLang="ko-KR" sz="1100" smtClean="0">
                <a:solidFill>
                  <a:srgbClr val="000000"/>
                </a:solidFill>
                <a:latin typeface="맑은 고딕"/>
              </a:rPr>
              <a:t>SQL </a:t>
            </a:r>
            <a:r>
              <a:rPr lang="ko-KR" altLang="en-US" sz="1100" smtClean="0">
                <a:solidFill>
                  <a:srgbClr val="000000"/>
                </a:solidFill>
                <a:latin typeface="맑은 고딕"/>
              </a:rPr>
              <a:t>쿼리 지원</a:t>
            </a:r>
            <a:endParaRPr lang="en-US" altLang="ko-KR" sz="1100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3621088" y="3291607"/>
            <a:ext cx="5992812" cy="555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>
              <a:buNone/>
              <a:defRPr/>
            </a:pPr>
            <a:r>
              <a:rPr lang="ko-KR" altLang="en-US" sz="1100" smtClean="0">
                <a:solidFill>
                  <a:srgbClr val="000000"/>
                </a:solidFill>
                <a:latin typeface="맑은 고딕"/>
              </a:rPr>
              <a:t>데이터센터</a:t>
            </a:r>
            <a:r>
              <a:rPr lang="en-US" altLang="ko-KR" sz="1100" smtClean="0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altLang="en-US" sz="1100" smtClean="0">
                <a:solidFill>
                  <a:srgbClr val="000000"/>
                </a:solidFill>
                <a:latin typeface="맑은 고딕"/>
              </a:rPr>
              <a:t>그룹사 및 외부로 </a:t>
            </a:r>
            <a:r>
              <a:rPr lang="ko-KR" altLang="en-US" sz="1100" dirty="0" err="1" smtClean="0">
                <a:solidFill>
                  <a:srgbClr val="000000"/>
                </a:solidFill>
                <a:latin typeface="맑은 고딕"/>
              </a:rPr>
              <a:t>부터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 수집하는 데이터의 양이 증가할 것을 대비하여 </a:t>
            </a:r>
            <a:endParaRPr lang="en-US" altLang="ko-KR" sz="1100" dirty="0" smtClean="0">
              <a:solidFill>
                <a:srgbClr val="000000"/>
              </a:solidFill>
              <a:latin typeface="맑은 고딕"/>
            </a:endParaRPr>
          </a:p>
          <a:p>
            <a:pPr marL="87313">
              <a:buNone/>
              <a:defRPr/>
            </a:pP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  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대용량 데이터를 충분히 저장할 수 있는 </a:t>
            </a:r>
            <a:r>
              <a:rPr lang="ko-KR" altLang="en-US" sz="1100" dirty="0" err="1" smtClean="0">
                <a:solidFill>
                  <a:srgbClr val="000000"/>
                </a:solidFill>
                <a:latin typeface="맑은 고딕"/>
              </a:rPr>
              <a:t>확장성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 있는 구성이 필요</a:t>
            </a:r>
            <a:endParaRPr lang="en-US" altLang="ko-KR" sz="1100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491" name="AutoShape 2"/>
          <p:cNvSpPr>
            <a:spLocks noChangeArrowheads="1"/>
          </p:cNvSpPr>
          <p:nvPr/>
        </p:nvSpPr>
        <p:spPr bwMode="gray">
          <a:xfrm>
            <a:off x="1135063" y="1377082"/>
            <a:ext cx="2486025" cy="325437"/>
          </a:xfrm>
          <a:prstGeom prst="homePlate">
            <a:avLst>
              <a:gd name="adj" fmla="val 43217"/>
            </a:avLst>
          </a:prstGeom>
          <a:solidFill>
            <a:srgbClr val="DDDDDD">
              <a:alpha val="50195"/>
            </a:srgbClr>
          </a:solidFill>
          <a:ln w="12700" algn="ctr">
            <a:solidFill>
              <a:srgbClr val="B2B2B2"/>
            </a:solidFill>
            <a:miter lim="800000"/>
            <a:headEnd/>
            <a:tailEnd/>
          </a:ln>
        </p:spPr>
        <p:txBody>
          <a:bodyPr lIns="144000" tIns="0" rIns="144000" bIns="0" anchor="ctr"/>
          <a:lstStyle/>
          <a:p>
            <a:pPr algn="r" eaLnBrk="0" latinLnBrk="0" hangingPunct="0">
              <a:buNone/>
            </a:pPr>
            <a:r>
              <a:rPr lang="ko-KR" altLang="en-US" sz="1100">
                <a:solidFill>
                  <a:srgbClr val="000000"/>
                </a:solidFill>
              </a:rPr>
              <a:t>통합 운영</a:t>
            </a:r>
            <a:r>
              <a:rPr lang="en-US" altLang="ko-KR" sz="1100">
                <a:solidFill>
                  <a:srgbClr val="000000"/>
                </a:solidFill>
              </a:rPr>
              <a:t>/</a:t>
            </a:r>
            <a:r>
              <a:rPr lang="ko-KR" altLang="en-US" sz="1100">
                <a:solidFill>
                  <a:srgbClr val="000000"/>
                </a:solidFill>
              </a:rPr>
              <a:t>관리 데이터 저장소</a:t>
            </a:r>
          </a:p>
        </p:txBody>
      </p:sp>
      <p:sp>
        <p:nvSpPr>
          <p:cNvPr id="20492" name="AutoShape 2"/>
          <p:cNvSpPr>
            <a:spLocks noChangeArrowheads="1"/>
          </p:cNvSpPr>
          <p:nvPr/>
        </p:nvSpPr>
        <p:spPr bwMode="gray">
          <a:xfrm>
            <a:off x="1135063" y="1727919"/>
            <a:ext cx="2486025" cy="350838"/>
          </a:xfrm>
          <a:prstGeom prst="homePlate">
            <a:avLst>
              <a:gd name="adj" fmla="val 29262"/>
            </a:avLst>
          </a:prstGeom>
          <a:solidFill>
            <a:srgbClr val="DDDDDD">
              <a:alpha val="50195"/>
            </a:srgbClr>
          </a:solidFill>
          <a:ln w="12700" algn="ctr">
            <a:solidFill>
              <a:srgbClr val="B2B2B2"/>
            </a:solidFill>
            <a:miter lim="800000"/>
            <a:headEnd/>
            <a:tailEnd/>
          </a:ln>
        </p:spPr>
        <p:txBody>
          <a:bodyPr lIns="144000" tIns="0" rIns="144000" bIns="0" anchor="ctr"/>
          <a:lstStyle/>
          <a:p>
            <a:pPr algn="r" eaLnBrk="0" latinLnBrk="0" hangingPunct="0">
              <a:buNone/>
            </a:pPr>
            <a:r>
              <a:rPr lang="ko-KR" altLang="en-US" sz="1100">
                <a:solidFill>
                  <a:srgbClr val="000000"/>
                </a:solidFill>
              </a:rPr>
              <a:t>분석을 위한 데이터 임시 저장소</a:t>
            </a:r>
          </a:p>
        </p:txBody>
      </p:sp>
      <p:sp>
        <p:nvSpPr>
          <p:cNvPr id="20493" name="AutoShape 2"/>
          <p:cNvSpPr>
            <a:spLocks noChangeArrowheads="1"/>
          </p:cNvSpPr>
          <p:nvPr/>
        </p:nvSpPr>
        <p:spPr bwMode="gray">
          <a:xfrm>
            <a:off x="1135063" y="2115269"/>
            <a:ext cx="2486025" cy="357188"/>
          </a:xfrm>
          <a:prstGeom prst="homePlate">
            <a:avLst>
              <a:gd name="adj" fmla="val 24940"/>
            </a:avLst>
          </a:prstGeom>
          <a:solidFill>
            <a:srgbClr val="DDDDDD">
              <a:alpha val="50195"/>
            </a:srgbClr>
          </a:solidFill>
          <a:ln w="12700" algn="ctr">
            <a:solidFill>
              <a:srgbClr val="B2B2B2"/>
            </a:solidFill>
            <a:miter lim="800000"/>
            <a:headEnd/>
            <a:tailEnd/>
          </a:ln>
        </p:spPr>
        <p:txBody>
          <a:bodyPr lIns="144000" tIns="0" rIns="144000" bIns="0" anchor="ctr"/>
          <a:lstStyle/>
          <a:p>
            <a:pPr algn="r" eaLnBrk="0" latinLnBrk="0" hangingPunct="0">
              <a:buNone/>
            </a:pPr>
            <a:r>
              <a:rPr lang="ko-KR" altLang="en-US" sz="1100">
                <a:solidFill>
                  <a:srgbClr val="000000"/>
                </a:solidFill>
              </a:rPr>
              <a:t>백업을 위한 데이터 저장소</a:t>
            </a:r>
          </a:p>
        </p:txBody>
      </p:sp>
      <p:sp>
        <p:nvSpPr>
          <p:cNvPr id="20494" name="AutoShape 2"/>
          <p:cNvSpPr>
            <a:spLocks noChangeArrowheads="1"/>
          </p:cNvSpPr>
          <p:nvPr/>
        </p:nvSpPr>
        <p:spPr bwMode="gray">
          <a:xfrm>
            <a:off x="1135063" y="2508969"/>
            <a:ext cx="2486025" cy="366713"/>
          </a:xfrm>
          <a:prstGeom prst="homePlate">
            <a:avLst>
              <a:gd name="adj" fmla="val 26709"/>
            </a:avLst>
          </a:prstGeom>
          <a:solidFill>
            <a:srgbClr val="DDDDDD">
              <a:alpha val="50195"/>
            </a:srgbClr>
          </a:solidFill>
          <a:ln w="12700" algn="ctr">
            <a:solidFill>
              <a:srgbClr val="B2B2B2"/>
            </a:solidFill>
            <a:miter lim="800000"/>
            <a:headEnd/>
            <a:tailEnd/>
          </a:ln>
        </p:spPr>
        <p:txBody>
          <a:bodyPr lIns="144000" tIns="0" rIns="144000" bIns="0" anchor="ctr"/>
          <a:lstStyle/>
          <a:p>
            <a:pPr algn="r" eaLnBrk="0" latinLnBrk="0" hangingPunct="0">
              <a:buNone/>
            </a:pPr>
            <a:r>
              <a:rPr lang="ko-KR" altLang="en-US" sz="1100">
                <a:solidFill>
                  <a:srgbClr val="000000"/>
                </a:solidFill>
              </a:rPr>
              <a:t>데이터 가공을 위한 기반</a:t>
            </a:r>
          </a:p>
        </p:txBody>
      </p:sp>
      <p:sp>
        <p:nvSpPr>
          <p:cNvPr id="20495" name="AutoShape 2"/>
          <p:cNvSpPr>
            <a:spLocks noChangeArrowheads="1"/>
          </p:cNvSpPr>
          <p:nvPr/>
        </p:nvSpPr>
        <p:spPr bwMode="gray">
          <a:xfrm>
            <a:off x="1135063" y="2910607"/>
            <a:ext cx="2486025" cy="379412"/>
          </a:xfrm>
          <a:prstGeom prst="homePlate">
            <a:avLst>
              <a:gd name="adj" fmla="val 30001"/>
            </a:avLst>
          </a:prstGeom>
          <a:solidFill>
            <a:srgbClr val="DDDDDD">
              <a:alpha val="50195"/>
            </a:srgbClr>
          </a:solidFill>
          <a:ln w="12700" algn="ctr">
            <a:solidFill>
              <a:srgbClr val="B2B2B2"/>
            </a:solidFill>
            <a:miter lim="800000"/>
            <a:headEnd/>
            <a:tailEnd/>
          </a:ln>
        </p:spPr>
        <p:txBody>
          <a:bodyPr lIns="144000" tIns="0" rIns="144000" bIns="0" anchor="ctr"/>
          <a:lstStyle/>
          <a:p>
            <a:pPr algn="r" eaLnBrk="0" latinLnBrk="0" hangingPunct="0">
              <a:buNone/>
            </a:pPr>
            <a:r>
              <a:rPr lang="ko-KR" altLang="en-US" sz="1100">
                <a:solidFill>
                  <a:srgbClr val="000000"/>
                </a:solidFill>
              </a:rPr>
              <a:t>쉬운 데이터 처리</a:t>
            </a:r>
          </a:p>
        </p:txBody>
      </p:sp>
      <p:sp>
        <p:nvSpPr>
          <p:cNvPr id="20496" name="AutoShape 2"/>
          <p:cNvSpPr>
            <a:spLocks noChangeArrowheads="1"/>
          </p:cNvSpPr>
          <p:nvPr/>
        </p:nvSpPr>
        <p:spPr bwMode="gray">
          <a:xfrm>
            <a:off x="1135063" y="3321769"/>
            <a:ext cx="2486025" cy="525463"/>
          </a:xfrm>
          <a:prstGeom prst="homePlate">
            <a:avLst>
              <a:gd name="adj" fmla="val 30467"/>
            </a:avLst>
          </a:prstGeom>
          <a:solidFill>
            <a:srgbClr val="DDDDDD">
              <a:alpha val="50195"/>
            </a:srgbClr>
          </a:solidFill>
          <a:ln w="12700" algn="ctr">
            <a:solidFill>
              <a:srgbClr val="B2B2B2"/>
            </a:solidFill>
            <a:miter lim="800000"/>
            <a:headEnd/>
            <a:tailEnd/>
          </a:ln>
        </p:spPr>
        <p:txBody>
          <a:bodyPr lIns="144000" tIns="0" rIns="144000" bIns="0" anchor="ctr"/>
          <a:lstStyle/>
          <a:p>
            <a:pPr algn="r" eaLnBrk="0" latinLnBrk="0" hangingPunct="0">
              <a:buNone/>
            </a:pPr>
            <a:r>
              <a:rPr lang="ko-KR" altLang="en-US" sz="1100">
                <a:solidFill>
                  <a:srgbClr val="000000"/>
                </a:solidFill>
              </a:rPr>
              <a:t>대용량 데이터 저장</a:t>
            </a:r>
          </a:p>
        </p:txBody>
      </p:sp>
      <p:sp>
        <p:nvSpPr>
          <p:cNvPr id="24" name="AutoShape 2"/>
          <p:cNvSpPr>
            <a:spLocks noChangeArrowheads="1"/>
          </p:cNvSpPr>
          <p:nvPr/>
        </p:nvSpPr>
        <p:spPr bwMode="gray">
          <a:xfrm>
            <a:off x="292100" y="1377082"/>
            <a:ext cx="1281113" cy="3030537"/>
          </a:xfrm>
          <a:prstGeom prst="homePlate">
            <a:avLst>
              <a:gd name="adj" fmla="val 34222"/>
            </a:avLst>
          </a:prstGeom>
          <a:solidFill>
            <a:schemeClr val="tx2">
              <a:lumMod val="40000"/>
              <a:lumOff val="60000"/>
            </a:schemeClr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0" hangingPunct="0">
              <a:buNone/>
              <a:defRPr/>
            </a:pPr>
            <a:r>
              <a:rPr lang="ko-KR" altLang="en-US" sz="1100" b="1" smtClean="0">
                <a:solidFill>
                  <a:srgbClr val="000000"/>
                </a:solidFill>
                <a:latin typeface="맑은 고딕"/>
              </a:rPr>
              <a:t>저장 및 처리</a:t>
            </a:r>
            <a:endParaRPr lang="en-US" altLang="ko-KR" sz="1100" b="1" smtClean="0">
              <a:solidFill>
                <a:srgbClr val="000000"/>
              </a:solidFill>
              <a:latin typeface="맑은 고딕"/>
            </a:endParaRPr>
          </a:p>
          <a:p>
            <a:pPr algn="ctr" eaLnBrk="0" latinLnBrk="0" hangingPunct="0">
              <a:buNone/>
              <a:defRPr/>
            </a:pPr>
            <a:endParaRPr lang="en-US" altLang="ko-KR" sz="1100" b="1" smtClean="0">
              <a:solidFill>
                <a:srgbClr val="000000"/>
              </a:solidFill>
              <a:latin typeface="맑은 고딕"/>
            </a:endParaRPr>
          </a:p>
          <a:p>
            <a:pPr algn="ctr" eaLnBrk="0" latinLnBrk="0" hangingPunct="0">
              <a:buNone/>
              <a:defRPr/>
            </a:pPr>
            <a:r>
              <a:rPr lang="ko-KR" altLang="en-US" sz="1100" b="1" smtClean="0">
                <a:solidFill>
                  <a:srgbClr val="000000"/>
                </a:solidFill>
                <a:latin typeface="맑은 고딕"/>
              </a:rPr>
              <a:t>요구사항</a:t>
            </a:r>
            <a:endParaRPr lang="ko-KR" altLang="en-US" sz="1100" b="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3622675" y="3850407"/>
            <a:ext cx="5991225" cy="5572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>
              <a:buNone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분석에 활용되는 데이터의 종류 및 형태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(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정형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/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비정형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)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는 다양하므로 이를 체계적으로 저장할 수 있는 구성을 지원</a:t>
            </a:r>
            <a:endParaRPr lang="en-US" altLang="ko-KR" sz="1100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499" name="Text Box 108"/>
          <p:cNvSpPr txBox="1">
            <a:spLocks noChangeArrowheads="1"/>
          </p:cNvSpPr>
          <p:nvPr/>
        </p:nvSpPr>
        <p:spPr bwMode="gray">
          <a:xfrm>
            <a:off x="404813" y="5338799"/>
            <a:ext cx="1720850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66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buNone/>
            </a:pPr>
            <a:r>
              <a:rPr kumimoji="0" lang="ko-KR" altLang="en-US" sz="1000">
                <a:solidFill>
                  <a:srgbClr val="000000"/>
                </a:solidFill>
              </a:rPr>
              <a:t>정형 데이터</a:t>
            </a:r>
            <a:endParaRPr kumimoji="0" lang="en-US" altLang="ko-KR" sz="1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kumimoji="0" lang="en-US" altLang="ko-KR" sz="1000">
                <a:solidFill>
                  <a:srgbClr val="000000"/>
                </a:solidFill>
              </a:rPr>
              <a:t>  -&gt; RDBMS  </a:t>
            </a:r>
            <a:r>
              <a:rPr kumimoji="0" lang="ko-KR" altLang="en-US" sz="1000">
                <a:solidFill>
                  <a:srgbClr val="000000"/>
                </a:solidFill>
              </a:rPr>
              <a:t>   </a:t>
            </a:r>
            <a:endParaRPr kumimoji="0" lang="en-US" altLang="ko-KR" sz="1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kumimoji="0" lang="ko-KR" altLang="en-US" sz="1000">
                <a:solidFill>
                  <a:srgbClr val="000000"/>
                </a:solidFill>
              </a:rPr>
              <a:t>준정형 데이터</a:t>
            </a:r>
            <a:endParaRPr kumimoji="0" lang="en-US" altLang="ko-KR" sz="1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kumimoji="0" lang="en-US" altLang="ko-KR" sz="1000">
                <a:solidFill>
                  <a:srgbClr val="000000"/>
                </a:solidFill>
              </a:rPr>
              <a:t>  -&gt; NoSQL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kumimoji="0" lang="ko-KR" altLang="en-US" sz="1000">
                <a:solidFill>
                  <a:srgbClr val="000000"/>
                </a:solidFill>
              </a:rPr>
              <a:t>비정형 데이터 </a:t>
            </a:r>
            <a:r>
              <a:rPr lang="ko-KR" altLang="en-US" sz="1000">
                <a:solidFill>
                  <a:srgbClr val="000000"/>
                </a:solidFill>
              </a:rPr>
              <a:t>및 원본로그</a:t>
            </a:r>
            <a:endParaRPr kumimoji="0" lang="en-US" altLang="ko-KR" sz="1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kumimoji="0" lang="en-US" altLang="ko-KR" sz="1000">
                <a:solidFill>
                  <a:srgbClr val="000000"/>
                </a:solidFill>
              </a:rPr>
              <a:t>  -&gt; File(</a:t>
            </a:r>
            <a:r>
              <a:rPr kumimoji="0" lang="ko-KR" altLang="en-US" sz="1000">
                <a:solidFill>
                  <a:srgbClr val="000000"/>
                </a:solidFill>
              </a:rPr>
              <a:t>로컬 및 분산파일</a:t>
            </a:r>
            <a:r>
              <a:rPr kumimoji="0" lang="en-US" altLang="ko-KR" sz="10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gray">
          <a:xfrm>
            <a:off x="404813" y="4944603"/>
            <a:ext cx="1720850" cy="3381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  <a:defRPr/>
            </a:pP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저장 데이터 형식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0501" name="Text Box 108"/>
          <p:cNvSpPr txBox="1">
            <a:spLocks noChangeArrowheads="1"/>
          </p:cNvSpPr>
          <p:nvPr/>
        </p:nvSpPr>
        <p:spPr bwMode="gray">
          <a:xfrm>
            <a:off x="2166938" y="5337212"/>
            <a:ext cx="17208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66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buNone/>
            </a:pPr>
            <a:r>
              <a:rPr kumimoji="0" lang="ko-KR" altLang="en-US" sz="1000">
                <a:solidFill>
                  <a:srgbClr val="000000"/>
                </a:solidFill>
              </a:rPr>
              <a:t>분산파일시스템   </a:t>
            </a:r>
            <a:endParaRPr kumimoji="0" lang="en-US" altLang="ko-KR" sz="1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kumimoji="0" lang="en-US" altLang="ko-KR" sz="1000">
                <a:solidFill>
                  <a:srgbClr val="000000"/>
                </a:solidFill>
              </a:rPr>
              <a:t>SQL on Hadoop(</a:t>
            </a:r>
            <a:r>
              <a:rPr kumimoji="0" lang="ko-KR" altLang="en-US" sz="1000">
                <a:solidFill>
                  <a:srgbClr val="000000"/>
                </a:solidFill>
              </a:rPr>
              <a:t>타조 등</a:t>
            </a:r>
            <a:r>
              <a:rPr kumimoji="0" lang="en-US" altLang="ko-KR" sz="1000">
                <a:solidFill>
                  <a:srgbClr val="000000"/>
                </a:solidFill>
              </a:rPr>
              <a:t>)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ko-KR" sz="1000">
                <a:solidFill>
                  <a:srgbClr val="000000"/>
                </a:solidFill>
              </a:rPr>
              <a:t>NoSQL(HBase,</a:t>
            </a:r>
            <a:r>
              <a:rPr lang="ko-KR" altLang="en-US" sz="1000">
                <a:solidFill>
                  <a:srgbClr val="000000"/>
                </a:solidFill>
              </a:rPr>
              <a:t>몽고</a:t>
            </a:r>
            <a:r>
              <a:rPr lang="en-US" altLang="ko-KR" sz="1000">
                <a:solidFill>
                  <a:srgbClr val="000000"/>
                </a:solidFill>
              </a:rPr>
              <a:t>DB </a:t>
            </a:r>
            <a:r>
              <a:rPr lang="ko-KR" altLang="en-US" sz="1000">
                <a:solidFill>
                  <a:srgbClr val="000000"/>
                </a:solidFill>
              </a:rPr>
              <a:t>등</a:t>
            </a:r>
            <a:r>
              <a:rPr lang="en-US" altLang="ko-KR" sz="1000">
                <a:solidFill>
                  <a:srgbClr val="000000"/>
                </a:solidFill>
              </a:rPr>
              <a:t>)</a:t>
            </a:r>
            <a:endParaRPr kumimoji="0" lang="en-US" altLang="ko-KR" sz="1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kumimoji="0" lang="ko-KR" altLang="en-US" sz="1000">
                <a:solidFill>
                  <a:srgbClr val="000000"/>
                </a:solidFill>
              </a:rPr>
              <a:t>원본 데이터 저장소 역할</a:t>
            </a:r>
            <a:endParaRPr kumimoji="0" lang="en-US" altLang="ko-KR" sz="1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None/>
            </a:pPr>
            <a:endParaRPr kumimoji="0" lang="en-US" altLang="ko-KR" sz="1000">
              <a:solidFill>
                <a:srgbClr val="000000"/>
              </a:solidFill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gray">
          <a:xfrm>
            <a:off x="2166938" y="4944603"/>
            <a:ext cx="1720850" cy="3381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  <a:defRPr/>
            </a:pPr>
            <a:r>
              <a:rPr lang="ko-KR" altLang="en-US" sz="1000" b="1" smtClean="0">
                <a:solidFill>
                  <a:srgbClr val="000000"/>
                </a:solidFill>
                <a:latin typeface="맑은 고딕" pitchFamily="50" charset="-127"/>
              </a:rPr>
              <a:t>대용량 데이터 저장소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0503" name="Text Box 108"/>
          <p:cNvSpPr txBox="1">
            <a:spLocks noChangeArrowheads="1"/>
          </p:cNvSpPr>
          <p:nvPr/>
        </p:nvSpPr>
        <p:spPr bwMode="gray">
          <a:xfrm>
            <a:off x="3930650" y="5337212"/>
            <a:ext cx="1817688" cy="75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66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buNone/>
            </a:pPr>
            <a:r>
              <a:rPr kumimoji="0" lang="ko-KR" altLang="en-US" sz="1000">
                <a:solidFill>
                  <a:srgbClr val="000000"/>
                </a:solidFill>
              </a:rPr>
              <a:t>하둡기반의 </a:t>
            </a:r>
            <a:r>
              <a:rPr kumimoji="0" lang="en-US" altLang="ko-KR" sz="1000">
                <a:solidFill>
                  <a:srgbClr val="000000"/>
                </a:solidFill>
              </a:rPr>
              <a:t>SQL</a:t>
            </a:r>
            <a:r>
              <a:rPr kumimoji="0" lang="ko-KR" altLang="en-US" sz="1000">
                <a:solidFill>
                  <a:srgbClr val="000000"/>
                </a:solidFill>
              </a:rPr>
              <a:t>과</a:t>
            </a:r>
            <a:endParaRPr kumimoji="0" lang="en-US" altLang="ko-KR" sz="1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ko-KR" altLang="en-US" sz="1000">
                <a:solidFill>
                  <a:srgbClr val="000000"/>
                </a:solidFill>
              </a:rPr>
              <a:t>  상용 </a:t>
            </a:r>
            <a:r>
              <a:rPr kumimoji="0" lang="en-US" altLang="ko-KR" sz="1000">
                <a:solidFill>
                  <a:srgbClr val="000000"/>
                </a:solidFill>
              </a:rPr>
              <a:t>RDBMS/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ko-KR" sz="1000">
                <a:solidFill>
                  <a:srgbClr val="000000"/>
                </a:solidFill>
              </a:rPr>
              <a:t>  MPP(</a:t>
            </a:r>
            <a:r>
              <a:rPr lang="ko-KR" altLang="en-US" sz="1000">
                <a:solidFill>
                  <a:srgbClr val="000000"/>
                </a:solidFill>
              </a:rPr>
              <a:t>엑사데이터</a:t>
            </a:r>
            <a:r>
              <a:rPr lang="en-US" altLang="ko-KR" sz="1000">
                <a:solidFill>
                  <a:srgbClr val="000000"/>
                </a:solidFill>
              </a:rPr>
              <a:t>,</a:t>
            </a:r>
            <a:r>
              <a:rPr lang="ko-KR" altLang="en-US" sz="1000">
                <a:solidFill>
                  <a:srgbClr val="000000"/>
                </a:solidFill>
              </a:rPr>
              <a:t>그린플럼</a:t>
            </a:r>
            <a:r>
              <a:rPr lang="en-US" altLang="ko-KR" sz="1000">
                <a:solidFill>
                  <a:srgbClr val="000000"/>
                </a:solidFill>
              </a:rPr>
              <a:t>)</a:t>
            </a:r>
            <a:r>
              <a:rPr lang="ko-KR" altLang="en-US" sz="1000">
                <a:solidFill>
                  <a:srgbClr val="000000"/>
                </a:solidFill>
              </a:rPr>
              <a:t>가</a:t>
            </a:r>
            <a:endParaRPr lang="en-US" altLang="ko-KR" sz="1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ko-KR" sz="1000">
                <a:solidFill>
                  <a:srgbClr val="000000"/>
                </a:solidFill>
              </a:rPr>
              <a:t>  </a:t>
            </a:r>
            <a:r>
              <a:rPr lang="ko-KR" altLang="en-US" sz="1000">
                <a:solidFill>
                  <a:srgbClr val="000000"/>
                </a:solidFill>
              </a:rPr>
              <a:t>연계된 통합 </a:t>
            </a:r>
            <a:r>
              <a:rPr lang="en-US" altLang="ko-KR" sz="1000">
                <a:solidFill>
                  <a:srgbClr val="000000"/>
                </a:solidFill>
              </a:rPr>
              <a:t>DataWarehouse</a:t>
            </a:r>
            <a:endParaRPr kumimoji="0" lang="en-US" altLang="ko-KR" sz="1000">
              <a:solidFill>
                <a:srgbClr val="000000"/>
              </a:solidFill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gray">
          <a:xfrm>
            <a:off x="3930650" y="4944603"/>
            <a:ext cx="1817688" cy="3381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  <a:defRPr/>
            </a:pPr>
            <a:r>
              <a:rPr lang="en-US" altLang="ko-KR" sz="1000" b="1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ko-KR" altLang="en-US" sz="1000" b="1" smtClean="0">
                <a:solidFill>
                  <a:srgbClr val="000000"/>
                </a:solidFill>
                <a:latin typeface="맑은 고딕" pitchFamily="50" charset="-127"/>
              </a:rPr>
              <a:t>하이브리드 </a:t>
            </a:r>
            <a:r>
              <a:rPr lang="en-US" altLang="ko-KR" sz="1000" b="1" smtClean="0">
                <a:solidFill>
                  <a:srgbClr val="000000"/>
                </a:solidFill>
                <a:latin typeface="맑은 고딕" pitchFamily="50" charset="-127"/>
              </a:rPr>
              <a:t>DW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0505" name="Text Box 108"/>
          <p:cNvSpPr txBox="1">
            <a:spLocks noChangeArrowheads="1"/>
          </p:cNvSpPr>
          <p:nvPr/>
        </p:nvSpPr>
        <p:spPr bwMode="gray">
          <a:xfrm>
            <a:off x="7654925" y="5341974"/>
            <a:ext cx="19589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66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buNone/>
            </a:pPr>
            <a:r>
              <a:rPr lang="ko-KR" altLang="en-US" sz="1000">
                <a:solidFill>
                  <a:srgbClr val="000000"/>
                </a:solidFill>
              </a:rPr>
              <a:t>메타데이터 관리</a:t>
            </a:r>
            <a:endParaRPr lang="en-US" altLang="ko-KR" sz="1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ko-KR" altLang="en-US" sz="1000">
                <a:solidFill>
                  <a:srgbClr val="000000"/>
                </a:solidFill>
              </a:rPr>
              <a:t>데이터 통합 관리를 위한</a:t>
            </a:r>
            <a:endParaRPr lang="en-US" altLang="ko-KR" sz="1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ko-KR" sz="1000">
                <a:solidFill>
                  <a:srgbClr val="000000"/>
                </a:solidFill>
              </a:rPr>
              <a:t> </a:t>
            </a:r>
            <a:r>
              <a:rPr lang="ko-KR" altLang="en-US" sz="1000">
                <a:solidFill>
                  <a:srgbClr val="000000"/>
                </a:solidFill>
              </a:rPr>
              <a:t>운영</a:t>
            </a:r>
            <a:r>
              <a:rPr lang="en-US" altLang="ko-KR" sz="1000">
                <a:solidFill>
                  <a:srgbClr val="000000"/>
                </a:solidFill>
              </a:rPr>
              <a:t>/</a:t>
            </a:r>
            <a:r>
              <a:rPr lang="ko-KR" altLang="en-US" sz="1000">
                <a:solidFill>
                  <a:srgbClr val="000000"/>
                </a:solidFill>
              </a:rPr>
              <a:t>관리 시스템</a:t>
            </a:r>
            <a:endParaRPr lang="en-US" altLang="ko-KR" sz="1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ko-KR" sz="1000">
                <a:solidFill>
                  <a:srgbClr val="000000"/>
                </a:solidFill>
              </a:rPr>
              <a:t>R/SAS </a:t>
            </a:r>
            <a:r>
              <a:rPr lang="ko-KR" altLang="en-US" sz="1000">
                <a:solidFill>
                  <a:srgbClr val="000000"/>
                </a:solidFill>
              </a:rPr>
              <a:t>등 통계패지와의 연계</a:t>
            </a:r>
            <a:endParaRPr lang="en-US" altLang="ko-KR" sz="1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ko-KR" sz="1000">
                <a:solidFill>
                  <a:srgbClr val="000000"/>
                </a:solidFill>
              </a:rPr>
              <a:t>OLAP </a:t>
            </a:r>
            <a:r>
              <a:rPr lang="ko-KR" altLang="en-US" sz="1000">
                <a:solidFill>
                  <a:srgbClr val="000000"/>
                </a:solidFill>
              </a:rPr>
              <a:t>및 분석 솔루션과의 연계</a:t>
            </a:r>
            <a:endParaRPr kumimoji="0" lang="ko-KR" altLang="en-US" sz="1000">
              <a:solidFill>
                <a:srgbClr val="000000"/>
              </a:solidFill>
            </a:endParaRP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gray">
          <a:xfrm>
            <a:off x="7654925" y="4938253"/>
            <a:ext cx="1817688" cy="3381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  <a:defRPr/>
            </a:pPr>
            <a:r>
              <a:rPr lang="ko-KR" altLang="en-US" sz="1000" b="1" smtClean="0">
                <a:solidFill>
                  <a:srgbClr val="000000"/>
                </a:solidFill>
                <a:latin typeface="맑은 고딕" pitchFamily="50" charset="-127"/>
              </a:rPr>
              <a:t>데이터 관리 및 연계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0507" name="Text Box 108"/>
          <p:cNvSpPr txBox="1">
            <a:spLocks noChangeArrowheads="1"/>
          </p:cNvSpPr>
          <p:nvPr/>
        </p:nvSpPr>
        <p:spPr bwMode="gray">
          <a:xfrm>
            <a:off x="5792788" y="5341974"/>
            <a:ext cx="1862137" cy="75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66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buNone/>
            </a:pPr>
            <a:r>
              <a:rPr kumimoji="0" lang="ko-KR" altLang="en-US" sz="1000">
                <a:solidFill>
                  <a:srgbClr val="000000"/>
                </a:solidFill>
              </a:rPr>
              <a:t>데이터 처리를 위한 </a:t>
            </a:r>
            <a:endParaRPr kumimoji="0" lang="en-US" altLang="ko-KR" sz="1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ko-KR" sz="1000">
                <a:solidFill>
                  <a:srgbClr val="000000"/>
                </a:solidFill>
              </a:rPr>
              <a:t>  </a:t>
            </a:r>
            <a:r>
              <a:rPr lang="ko-KR" altLang="en-US" sz="1000">
                <a:solidFill>
                  <a:srgbClr val="000000"/>
                </a:solidFill>
              </a:rPr>
              <a:t>맵리듀스 및 </a:t>
            </a:r>
            <a:r>
              <a:rPr lang="en-US" altLang="ko-KR" sz="1000">
                <a:solidFill>
                  <a:srgbClr val="000000"/>
                </a:solidFill>
              </a:rPr>
              <a:t>SQL </a:t>
            </a:r>
            <a:r>
              <a:rPr lang="ko-KR" altLang="en-US" sz="1000">
                <a:solidFill>
                  <a:srgbClr val="000000"/>
                </a:solidFill>
              </a:rPr>
              <a:t>쿼리 지원</a:t>
            </a:r>
            <a:endParaRPr kumimoji="0" lang="en-US" altLang="ko-KR" sz="1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ko-KR" altLang="en-US" sz="1000">
                <a:solidFill>
                  <a:srgbClr val="000000"/>
                </a:solidFill>
              </a:rPr>
              <a:t>실시간 데이터 처리를 위한</a:t>
            </a:r>
            <a:endParaRPr lang="en-US" altLang="ko-KR" sz="1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ko-KR" sz="1000">
                <a:solidFill>
                  <a:srgbClr val="000000"/>
                </a:solidFill>
              </a:rPr>
              <a:t>  CEP </a:t>
            </a:r>
            <a:r>
              <a:rPr lang="ko-KR" altLang="en-US" sz="1000">
                <a:solidFill>
                  <a:srgbClr val="000000"/>
                </a:solidFill>
              </a:rPr>
              <a:t>지원</a:t>
            </a:r>
            <a:endParaRPr kumimoji="0" lang="en-US" altLang="ko-KR" sz="1000">
              <a:solidFill>
                <a:srgbClr val="000000"/>
              </a:solidFill>
            </a:endParaRP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gray">
          <a:xfrm>
            <a:off x="5792788" y="4938253"/>
            <a:ext cx="1817687" cy="34448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  <a:defRPr/>
            </a:pPr>
            <a:r>
              <a:rPr lang="ko-KR" altLang="en-US" sz="1000" b="1" smtClean="0">
                <a:solidFill>
                  <a:srgbClr val="000000"/>
                </a:solidFill>
                <a:latin typeface="맑은 고딕" pitchFamily="50" charset="-127"/>
              </a:rPr>
              <a:t>배치 처리</a:t>
            </a:r>
            <a:r>
              <a:rPr lang="en-US" altLang="ko-KR" sz="1000" b="1" smtClean="0">
                <a:solidFill>
                  <a:srgbClr val="000000"/>
                </a:solidFill>
                <a:latin typeface="맑은 고딕" pitchFamily="50" charset="-127"/>
              </a:rPr>
              <a:t>/SQL/CEP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36" name="AutoShape 53"/>
          <p:cNvSpPr>
            <a:spLocks noChangeArrowheads="1"/>
          </p:cNvSpPr>
          <p:nvPr/>
        </p:nvSpPr>
        <p:spPr bwMode="auto">
          <a:xfrm>
            <a:off x="292100" y="4828716"/>
            <a:ext cx="9321800" cy="1749474"/>
          </a:xfrm>
          <a:prstGeom prst="flowChartProces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  <a:defRPr/>
            </a:pPr>
            <a:endParaRPr lang="ko-KR" altLang="en-US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gray">
          <a:xfrm>
            <a:off x="292100" y="4473116"/>
            <a:ext cx="9321800" cy="355600"/>
          </a:xfrm>
          <a:prstGeom prst="rect">
            <a:avLst/>
          </a:prstGeom>
          <a:solidFill>
            <a:srgbClr val="C0C0C0"/>
          </a:solidFill>
          <a:ln w="19050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  <a:defRPr/>
            </a:pPr>
            <a:r>
              <a:rPr lang="ko-KR" altLang="en-US" sz="1200" b="1" smtClean="0">
                <a:solidFill>
                  <a:srgbClr val="000000"/>
                </a:solidFill>
                <a:latin typeface="맑은 고딕" pitchFamily="50" charset="-127"/>
              </a:rPr>
              <a:t>구성 요소</a:t>
            </a:r>
            <a:endParaRPr lang="en-US" altLang="ko-KR" sz="12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459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5_Office 테마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8_Office 테마">
  <a:themeElements>
    <a:clrScheme name="16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6_Office 테마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6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1_Office 테마">
  <a:themeElements>
    <a:clrScheme name="15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5_Office 테마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5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0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7_Office 테마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1403</TotalTime>
  <Words>3142</Words>
  <Application>Microsoft Office PowerPoint</Application>
  <PresentationFormat>A4 용지(210x297mm)</PresentationFormat>
  <Paragraphs>884</Paragraphs>
  <Slides>31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6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디자인 사용자 지정</vt:lpstr>
      <vt:lpstr>15_Office 테마</vt:lpstr>
      <vt:lpstr>18_Office 테마</vt:lpstr>
      <vt:lpstr>1_디자인 사용자 지정</vt:lpstr>
      <vt:lpstr>21_Office 테마</vt:lpstr>
      <vt:lpstr>20_Office 테마</vt:lpstr>
      <vt:lpstr>PowerPoint 프레젠테이션</vt:lpstr>
      <vt:lpstr>1. 빅데이터 플랫폼</vt:lpstr>
      <vt:lpstr>1. 빅데이터 플랫폼 - 예시</vt:lpstr>
      <vt:lpstr>PowerPoint 프레젠테이션</vt:lpstr>
      <vt:lpstr>PowerPoint 프레젠테이션</vt:lpstr>
      <vt:lpstr>2 연계 및 수집 Layer </vt:lpstr>
      <vt:lpstr>2. 연계 및 수집 Layer</vt:lpstr>
      <vt:lpstr>2. 연계 및 수집 Layer</vt:lpstr>
      <vt:lpstr>3. 저장 및 처리 Layer </vt:lpstr>
      <vt:lpstr>3. 저장 및 처리 Layer</vt:lpstr>
      <vt:lpstr>4. 분석 및 시각화 Layer</vt:lpstr>
      <vt:lpstr>4. 분석 및 시각화 Layer</vt:lpstr>
      <vt:lpstr>4. 분석 및 시각화 Layer</vt:lpstr>
      <vt:lpstr>PowerPoint 프레젠테이션</vt:lpstr>
      <vt:lpstr>1. 빅데이터 활용 사례 </vt:lpstr>
      <vt:lpstr>1. 빅데이터 활용 사례 </vt:lpstr>
      <vt:lpstr>1. 빅데이터 활용 사례 </vt:lpstr>
      <vt:lpstr>1. 빅데이터 활용 사례</vt:lpstr>
      <vt:lpstr>1. 빅데이터 활용 사례 </vt:lpstr>
      <vt:lpstr>1. 빅데이터 활용 사례 </vt:lpstr>
      <vt:lpstr>1. 빅데이터 활용 사례</vt:lpstr>
      <vt:lpstr>1. 빅데이터 활용 사례 </vt:lpstr>
      <vt:lpstr>1. 빅데이터 활용 사례 </vt:lpstr>
      <vt:lpstr>1. 빅데이터 활용 사례 </vt:lpstr>
      <vt:lpstr>1. 빅데이터 활용 사례 </vt:lpstr>
      <vt:lpstr>1. 빅데이터 활용 사례 </vt:lpstr>
      <vt:lpstr>1. 빅데이터 활용 사례</vt:lpstr>
      <vt:lpstr>1. 빅데이터 활용 사례 </vt:lpstr>
      <vt:lpstr>1. 빅데이터 활용 사례 </vt:lpstr>
      <vt:lpstr>1. 빅데이터 활용 사례 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빅데이타 개발자 과정</dc:title>
  <dc:creator>장형석</dc:creator>
  <cp:lastModifiedBy>hsjang</cp:lastModifiedBy>
  <cp:revision>125</cp:revision>
  <dcterms:created xsi:type="dcterms:W3CDTF">2012-04-02T02:40:52Z</dcterms:created>
  <dcterms:modified xsi:type="dcterms:W3CDTF">2016-08-30T06:11:36Z</dcterms:modified>
</cp:coreProperties>
</file>