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582" r:id="rId3"/>
    <p:sldId id="969" r:id="rId4"/>
    <p:sldId id="939" r:id="rId5"/>
    <p:sldId id="968" r:id="rId6"/>
    <p:sldId id="884" r:id="rId7"/>
    <p:sldId id="882" r:id="rId8"/>
    <p:sldId id="880" r:id="rId9"/>
    <p:sldId id="885" r:id="rId10"/>
    <p:sldId id="893" r:id="rId11"/>
    <p:sldId id="937" r:id="rId12"/>
    <p:sldId id="938" r:id="rId13"/>
    <p:sldId id="940" r:id="rId14"/>
    <p:sldId id="941" r:id="rId15"/>
    <p:sldId id="933" r:id="rId16"/>
    <p:sldId id="959" r:id="rId17"/>
    <p:sldId id="961" r:id="rId18"/>
    <p:sldId id="962" r:id="rId19"/>
    <p:sldId id="963" r:id="rId20"/>
    <p:sldId id="964" r:id="rId21"/>
    <p:sldId id="843" r:id="rId22"/>
    <p:sldId id="984" r:id="rId23"/>
    <p:sldId id="975" r:id="rId24"/>
    <p:sldId id="976" r:id="rId25"/>
    <p:sldId id="977" r:id="rId26"/>
    <p:sldId id="978" r:id="rId27"/>
    <p:sldId id="979" r:id="rId28"/>
    <p:sldId id="980" r:id="rId29"/>
    <p:sldId id="981" r:id="rId30"/>
    <p:sldId id="982" r:id="rId31"/>
    <p:sldId id="985" r:id="rId32"/>
    <p:sldId id="994" r:id="rId33"/>
    <p:sldId id="1013" r:id="rId34"/>
    <p:sldId id="995" r:id="rId35"/>
    <p:sldId id="999" r:id="rId36"/>
    <p:sldId id="1011" r:id="rId37"/>
    <p:sldId id="1000" r:id="rId38"/>
    <p:sldId id="1007" r:id="rId39"/>
    <p:sldId id="986" r:id="rId40"/>
    <p:sldId id="987" r:id="rId41"/>
    <p:sldId id="988" r:id="rId42"/>
    <p:sldId id="989" r:id="rId43"/>
    <p:sldId id="990" r:id="rId44"/>
    <p:sldId id="991" r:id="rId45"/>
    <p:sldId id="992" r:id="rId46"/>
    <p:sldId id="993" r:id="rId47"/>
    <p:sldId id="1014" r:id="rId48"/>
    <p:sldId id="1012" r:id="rId49"/>
    <p:sldId id="1015" r:id="rId50"/>
    <p:sldId id="1016" r:id="rId51"/>
    <p:sldId id="1017" r:id="rId52"/>
    <p:sldId id="1018" r:id="rId53"/>
    <p:sldId id="1019" r:id="rId54"/>
    <p:sldId id="1020" r:id="rId55"/>
    <p:sldId id="1021" r:id="rId56"/>
    <p:sldId id="1022" r:id="rId57"/>
    <p:sldId id="1023" r:id="rId58"/>
    <p:sldId id="1024" r:id="rId59"/>
    <p:sldId id="983" r:id="rId60"/>
  </p:sldIdLst>
  <p:sldSz cx="9906000" cy="6858000" type="A4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C1E"/>
    <a:srgbClr val="0650BC"/>
    <a:srgbClr val="0A7FB7"/>
    <a:srgbClr val="EAEAEA"/>
    <a:srgbClr val="FFFF99"/>
    <a:srgbClr val="39B26A"/>
    <a:srgbClr val="92245C"/>
    <a:srgbClr val="C1C32E"/>
    <a:srgbClr val="F9A635"/>
    <a:srgbClr val="2A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0" autoAdjust="0"/>
    <p:restoredTop sz="85006" autoAdjust="0"/>
  </p:normalViewPr>
  <p:slideViewPr>
    <p:cSldViewPr snapToGrid="0">
      <p:cViewPr>
        <p:scale>
          <a:sx n="94" d="100"/>
          <a:sy n="94" d="100"/>
        </p:scale>
        <p:origin x="-276" y="-474"/>
      </p:cViewPr>
      <p:guideLst>
        <p:guide orient="horz" pos="4102"/>
        <p:guide orient="horz" pos="170"/>
        <p:guide orient="horz" pos="382"/>
        <p:guide orient="horz" pos="786"/>
        <p:guide orient="horz" pos="1058"/>
        <p:guide pos="6057"/>
        <p:guide pos="5903"/>
        <p:guide pos="3085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70"/>
    </p:cViewPr>
  </p:sorterViewPr>
  <p:notesViewPr>
    <p:cSldViewPr snapToGrid="0">
      <p:cViewPr varScale="1">
        <p:scale>
          <a:sx n="87" d="100"/>
          <a:sy n="87" d="100"/>
        </p:scale>
        <p:origin x="-302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544206-16E2-6049-9A1F-AC5FE16FB6C5}" type="datetime1">
              <a:rPr lang="en-US"/>
              <a:pPr>
                <a:defRPr/>
              </a:pPr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E72E164-9E0D-7F4D-AC2B-00761B0DEF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F22BD1-095B-9B48-A493-FCF3E0BC8BDE}" type="datetime1">
              <a:rPr lang="en-US"/>
              <a:pPr>
                <a:defRPr/>
              </a:pPr>
              <a:t>3/8/2016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4F6BA1-1AEA-8C44-B8B4-4ADBDCC9D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3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21300000">
            <a:off x="408176" y="644525"/>
            <a:ext cx="8617877" cy="5384800"/>
          </a:xfrm>
          <a:prstGeom prst="rect">
            <a:avLst/>
          </a:prstGeom>
          <a:solidFill>
            <a:srgbClr val="CAD2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898650" y="1282700"/>
            <a:ext cx="8007350" cy="3898900"/>
          </a:xfrm>
          <a:prstGeom prst="rect">
            <a:avLst/>
          </a:prstGeom>
          <a:solidFill>
            <a:srgbClr val="0A7F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9593" y="1371601"/>
            <a:ext cx="3776063" cy="1774825"/>
          </a:xfrm>
        </p:spPr>
        <p:txBody>
          <a:bodyPr anchor="b">
            <a:normAutofit/>
          </a:bodyPr>
          <a:lstStyle>
            <a:lvl1pPr algn="l">
              <a:lnSpc>
                <a:spcPts val="28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7100" y="3352800"/>
            <a:ext cx="3788555" cy="6858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917344" y="6645275"/>
            <a:ext cx="23114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246647" y="736182"/>
            <a:ext cx="9679016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35758" y="391597"/>
            <a:ext cx="89154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858347" y="6645275"/>
            <a:ext cx="23114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3" y="704850"/>
            <a:ext cx="856721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91733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6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4872" y="370332"/>
            <a:ext cx="8915400" cy="46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88774" y="6645275"/>
            <a:ext cx="2821858" cy="212725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A7FB7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4F56AB"/>
          </a:solidFill>
          <a:latin typeface="Arial" charset="0"/>
          <a:ea typeface="ＭＳ Ｐゴシック" charset="-128"/>
        </a:defRPr>
      </a:lvl9pPr>
    </p:titleStyle>
    <p:bodyStyle>
      <a:lvl1pPr marL="230188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454025" indent="-223838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684213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915988" indent="-23177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146175" indent="-2301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ctrTitle"/>
          </p:nvPr>
        </p:nvSpPr>
        <p:spPr>
          <a:xfrm>
            <a:off x="3116138" y="1339517"/>
            <a:ext cx="5735052" cy="132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  <a:ea typeface="+mn-ea"/>
              </a:rPr>
              <a:t>빅데이터와 비즈니스</a:t>
            </a:r>
            <a:endParaRPr lang="en-US" sz="3200" b="1" dirty="0" smtClean="0">
              <a:latin typeface="+mn-ea"/>
              <a:ea typeface="+mn-ea"/>
            </a:endParaRPr>
          </a:p>
        </p:txBody>
      </p:sp>
      <p:sp>
        <p:nvSpPr>
          <p:cNvPr id="5" name="Title Placeholder 1"/>
          <p:cNvSpPr txBox="1">
            <a:spLocks/>
          </p:cNvSpPr>
          <p:nvPr/>
        </p:nvSpPr>
        <p:spPr>
          <a:xfrm>
            <a:off x="3201093" y="3379177"/>
            <a:ext cx="5402580" cy="1683274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algn="ctr">
              <a:lnSpc>
                <a:spcPts val="1600"/>
              </a:lnSpc>
            </a:pPr>
            <a:endParaRPr lang="en-US" altLang="ko-KR" sz="2000" b="1" dirty="0" smtClean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ts val="1600"/>
              </a:lnSpc>
            </a:pPr>
            <a:endParaRPr lang="en-US" altLang="ko-KR" sz="1200" b="1" dirty="0" smtClean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  <a:p>
            <a:pPr marL="285750" indent="-285750">
              <a:lnSpc>
                <a:spcPts val="1600"/>
              </a:lnSpc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rPr>
              <a:t>장형석</a:t>
            </a:r>
            <a:endParaRPr lang="en-US" altLang="ko-KR" sz="1500" b="1" dirty="0" smtClean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  <a:p>
            <a:pPr>
              <a:lnSpc>
                <a:spcPts val="1600"/>
              </a:lnSpc>
            </a:pPr>
            <a:endParaRPr lang="en-US" altLang="ko-KR" sz="1500" b="1" dirty="0" smtClean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  <a:p>
            <a:pPr marL="285750" indent="-285750">
              <a:lnSpc>
                <a:spcPts val="1600"/>
              </a:lnSpc>
              <a:buFont typeface="Arial" pitchFamily="34" charset="0"/>
              <a:buChar char="•"/>
            </a:pPr>
            <a:r>
              <a:rPr lang="ko-KR" altLang="en-US" sz="1500" b="1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rPr>
              <a:t>충북대 비즈니스 데이터 융합학과 교수</a:t>
            </a:r>
            <a:endParaRPr lang="en-US" altLang="ko-KR" sz="1500" b="1" dirty="0" smtClean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  <a:p>
            <a:pPr marL="285750" indent="-285750">
              <a:lnSpc>
                <a:spcPts val="1600"/>
              </a:lnSpc>
              <a:buFont typeface="Arial" pitchFamily="34" charset="0"/>
              <a:buChar char="•"/>
            </a:pPr>
            <a:endParaRPr lang="en-US" altLang="ko-KR" sz="1500" b="1" dirty="0" smtClean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  <a:p>
            <a:pPr marL="285750" indent="-285750">
              <a:lnSpc>
                <a:spcPts val="1600"/>
              </a:lnSpc>
              <a:buFont typeface="Arial" pitchFamily="34" charset="0"/>
              <a:buChar char="•"/>
            </a:pPr>
            <a:r>
              <a:rPr lang="en-US" altLang="ko-KR" sz="1500" b="1" dirty="0" smtClean="0">
                <a:solidFill>
                  <a:schemeClr val="bg1"/>
                </a:solidFill>
                <a:latin typeface="+mn-ea"/>
                <a:ea typeface="+mn-ea"/>
                <a:cs typeface="Arial" charset="0"/>
              </a:rPr>
              <a:t>chjang1204@nate.com </a:t>
            </a:r>
            <a:endParaRPr lang="ko-KR" altLang="en-US" sz="1500" b="1" dirty="0">
              <a:solidFill>
                <a:schemeClr val="bg1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가치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481236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876" y="2071234"/>
            <a:ext cx="790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mtClean="0">
                <a:latin typeface="굴림" pitchFamily="50" charset="-127"/>
                <a:ea typeface="굴림" pitchFamily="50" charset="-127"/>
              </a:rPr>
              <a:t>질문</a:t>
            </a:r>
            <a:r>
              <a:rPr lang="en-US" altLang="ko-KR" sz="4800" b="1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algn="ctr"/>
            <a:r>
              <a:rPr lang="ko-KR" altLang="en-US" sz="4800" b="1" smtClean="0">
                <a:latin typeface="굴림" pitchFamily="50" charset="-127"/>
                <a:ea typeface="굴림" pitchFamily="50" charset="-127"/>
              </a:rPr>
              <a:t>대한민국 </a:t>
            </a:r>
            <a:r>
              <a:rPr lang="en-US" altLang="ko-KR" sz="4800" b="1" dirty="0" smtClean="0"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4800" b="1" dirty="0" smtClean="0">
                <a:latin typeface="굴림" pitchFamily="50" charset="-127"/>
                <a:ea typeface="굴림" pitchFamily="50" charset="-127"/>
              </a:rPr>
              <a:t>대 수출 품목</a:t>
            </a:r>
            <a:r>
              <a:rPr lang="en-US" altLang="ko-KR" sz="4800" b="1" dirty="0" smtClean="0"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6600" b="1" dirty="0" smtClean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가치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436532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3684" y="2071234"/>
            <a:ext cx="3918004" cy="3831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반도체</a:t>
            </a:r>
            <a:endParaRPr lang="en-US" altLang="ko-KR" sz="5400" b="1" dirty="0" smtClean="0">
              <a:solidFill>
                <a:schemeClr val="tx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조선</a:t>
            </a:r>
            <a:endParaRPr lang="en-US" altLang="ko-KR" sz="5400" b="1" dirty="0">
              <a:solidFill>
                <a:schemeClr val="tx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tx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자동차</a:t>
            </a:r>
            <a:endParaRPr lang="en-US" altLang="ko-KR" sz="5400" b="1" dirty="0" smtClean="0">
              <a:solidFill>
                <a:schemeClr val="tx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7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가치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45244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877" y="2071234"/>
            <a:ext cx="3918004" cy="3831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반도체</a:t>
            </a:r>
            <a:endParaRPr lang="en-US" altLang="ko-KR" sz="54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조선</a:t>
            </a:r>
            <a:endParaRPr lang="en-US" altLang="ko-KR" sz="54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자동차</a:t>
            </a:r>
            <a:endParaRPr lang="en-US" altLang="ko-KR" sz="5400" b="1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270" y="2067057"/>
            <a:ext cx="3918004" cy="3835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석유제품</a:t>
            </a:r>
            <a:endParaRPr lang="en-US" altLang="ko-KR" sz="6000" b="1" dirty="0" smtClean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b="1" dirty="0" smtClean="0">
                <a:solidFill>
                  <a:srgbClr val="C00000"/>
                </a:solidFill>
                <a:latin typeface="굴림" pitchFamily="50" charset="-127"/>
                <a:ea typeface="굴림" pitchFamily="50" charset="-127"/>
              </a:rPr>
              <a:t>석유화학</a:t>
            </a:r>
            <a:endParaRPr lang="en-US" altLang="ko-KR" sz="6000" b="1" dirty="0" smtClean="0">
              <a:solidFill>
                <a:srgbClr val="C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7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그렇다면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!</a:t>
            </a: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데이터란 </a:t>
            </a:r>
            <a:r>
              <a:rPr kumimoji="0" lang="en-US" altLang="ko-KR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?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3549320" y="188979"/>
            <a:ext cx="2847000" cy="432000"/>
          </a:xfrm>
        </p:spPr>
        <p:txBody>
          <a:bodyPr/>
          <a:lstStyle/>
          <a:p>
            <a:pPr algn="ctr"/>
            <a:r>
              <a:rPr lang="ko-KR" altLang="en-US" sz="3200" b="1" dirty="0" smtClean="0">
                <a:latin typeface="+mn-ea"/>
                <a:ea typeface="+mn-ea"/>
                <a:cs typeface="JBold" pitchFamily="18" charset="-127"/>
              </a:rPr>
              <a:t>데이터</a:t>
            </a:r>
            <a:endParaRPr lang="ko-KR" altLang="en-US" sz="32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Program Files (x86)\Microsoft Office\MEDIA\CAGCAT10\j018634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4" y="2379086"/>
            <a:ext cx="2048683" cy="287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620" y="1608127"/>
            <a:ext cx="1713586" cy="166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infrm"/>
          <p:cNvSpPr>
            <a:spLocks noEditPoints="1" noChangeArrowheads="1"/>
          </p:cNvSpPr>
          <p:nvPr/>
        </p:nvSpPr>
        <p:spPr bwMode="auto">
          <a:xfrm>
            <a:off x="3800538" y="3358058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C:\Program Files (x86)\Microsoft Office\MEDIA\CAGCAT10\j0335112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11" y="2249944"/>
            <a:ext cx="2917864" cy="29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4" y="1243849"/>
            <a:ext cx="6221765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2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IT </a:t>
            </a: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트랜드와 최근동향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준비 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9" y="305361"/>
            <a:ext cx="4472341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2. IT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트랜드와 최근동향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3604428" y="1560252"/>
            <a:ext cx="2250786" cy="1071573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클라우드스토리지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가상머신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가상데스크탑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3591080" y="2982713"/>
            <a:ext cx="2250786" cy="1071571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무선인터넷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Apps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gray">
          <a:xfrm>
            <a:off x="3591084" y="4436491"/>
            <a:ext cx="2250786" cy="1071574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분산시스템</a:t>
            </a:r>
            <a:endParaRPr lang="en-US" altLang="ko-KR" b="1" dirty="0" smtClean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대용량배치분석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2" name="오각형 11"/>
          <p:cNvSpPr/>
          <p:nvPr/>
        </p:nvSpPr>
        <p:spPr bwMode="gray">
          <a:xfrm>
            <a:off x="6714718" y="1605886"/>
            <a:ext cx="2406887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아마존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3" name="오각형 12"/>
          <p:cNvSpPr/>
          <p:nvPr/>
        </p:nvSpPr>
        <p:spPr bwMode="gray">
          <a:xfrm>
            <a:off x="6696553" y="3028350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애플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4" name="오각형 13"/>
          <p:cNvSpPr/>
          <p:nvPr/>
        </p:nvSpPr>
        <p:spPr bwMode="gray">
          <a:xfrm>
            <a:off x="6696553" y="4488981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아파치재단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gray">
          <a:xfrm>
            <a:off x="591496" y="2989324"/>
            <a:ext cx="1967767" cy="944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Smart Phone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gray">
          <a:xfrm>
            <a:off x="591496" y="4449954"/>
            <a:ext cx="1967768" cy="944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Hadoop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gray">
          <a:xfrm>
            <a:off x="591496" y="1563624"/>
            <a:ext cx="1967767" cy="9492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Cloud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현재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477172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2. IT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트랜드와 최근동향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6123398" y="1605886"/>
            <a:ext cx="3030876" cy="1855656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스마트 가전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홈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스마트 공장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미래자동차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무인자동차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)</a:t>
            </a: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6123398" y="3972784"/>
            <a:ext cx="3030876" cy="1883486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스마트 시계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안경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신발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자가발전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가상현실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증강현실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아이언맨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?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2" name="오각형 11"/>
          <p:cNvSpPr/>
          <p:nvPr/>
        </p:nvSpPr>
        <p:spPr bwMode="gray">
          <a:xfrm>
            <a:off x="3220313" y="2044887"/>
            <a:ext cx="2406887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IoT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3" name="오각형 12"/>
          <p:cNvSpPr/>
          <p:nvPr/>
        </p:nvSpPr>
        <p:spPr bwMode="gray">
          <a:xfrm>
            <a:off x="3202149" y="4387590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웨어러블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gray">
          <a:xfrm>
            <a:off x="591496" y="3163982"/>
            <a:ext cx="1967767" cy="944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Smart Phone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9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현재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419260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2. IT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트랜드와 최근동향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6328881" y="1811366"/>
            <a:ext cx="2495565" cy="1071573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라즈베리파이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 등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-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드론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로봇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크롬캐스트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6328881" y="3233827"/>
            <a:ext cx="2482217" cy="1071571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DIY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핸드폰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자동차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총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gray">
          <a:xfrm>
            <a:off x="6328881" y="4687605"/>
            <a:ext cx="2482221" cy="1071574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5G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이동통신</a:t>
            </a:r>
            <a:endParaRPr lang="en-US" altLang="ko-KR" b="1" dirty="0" smtClean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근거리통신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/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핀테크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2" name="오각형 11"/>
          <p:cNvSpPr/>
          <p:nvPr/>
        </p:nvSpPr>
        <p:spPr bwMode="gray">
          <a:xfrm>
            <a:off x="3344794" y="1811366"/>
            <a:ext cx="2406887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초소형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Device</a:t>
            </a:r>
          </a:p>
        </p:txBody>
      </p:sp>
      <p:sp>
        <p:nvSpPr>
          <p:cNvPr id="13" name="오각형 12"/>
          <p:cNvSpPr/>
          <p:nvPr/>
        </p:nvSpPr>
        <p:spPr bwMode="gray">
          <a:xfrm>
            <a:off x="3326629" y="3233830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3D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프린터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4" name="오각형 13"/>
          <p:cNvSpPr/>
          <p:nvPr/>
        </p:nvSpPr>
        <p:spPr bwMode="gray">
          <a:xfrm>
            <a:off x="3326629" y="4694461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Fast Network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gray">
          <a:xfrm>
            <a:off x="591496" y="3194804"/>
            <a:ext cx="1967767" cy="944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HardWare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7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현재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399956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2. IT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트랜드와 최근동향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6328881" y="1811366"/>
            <a:ext cx="2640458" cy="1209236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딥러닝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AI(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인공지능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) :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왓슨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실시간번역기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설국열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cs typeface="JBold" pitchFamily="18" charset="-127"/>
              </a:rPr>
              <a:t>차</a:t>
            </a:r>
            <a:endParaRPr lang="en-US" altLang="ko-KR" sz="1400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6328881" y="3233827"/>
            <a:ext cx="2640458" cy="1225157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Real Time &amp;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Streaming Analytics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Predict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gray">
          <a:xfrm>
            <a:off x="6328881" y="4687604"/>
            <a:ext cx="2640458" cy="1702922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OpenStack</a:t>
            </a:r>
            <a:endParaRPr lang="en-US" altLang="ko-KR" b="1" dirty="0" smtClean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 Beyond </a:t>
            </a:r>
            <a:r>
              <a:rPr lang="en-US" altLang="ko-KR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Hadoop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 &amp;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Spark Ecosystem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Linux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2" name="오각형 11"/>
          <p:cNvSpPr/>
          <p:nvPr/>
        </p:nvSpPr>
        <p:spPr bwMode="gray">
          <a:xfrm>
            <a:off x="3344794" y="1811366"/>
            <a:ext cx="2406887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머신러닝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3" name="오각형 12"/>
          <p:cNvSpPr/>
          <p:nvPr/>
        </p:nvSpPr>
        <p:spPr bwMode="gray">
          <a:xfrm>
            <a:off x="3326629" y="3233830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실시간분석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4" name="오각형 13"/>
          <p:cNvSpPr/>
          <p:nvPr/>
        </p:nvSpPr>
        <p:spPr bwMode="gray">
          <a:xfrm>
            <a:off x="3326629" y="4694461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오픈소스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gray">
          <a:xfrm>
            <a:off x="591496" y="3194804"/>
            <a:ext cx="1967767" cy="944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SoftWare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2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984269" y="2202425"/>
            <a:ext cx="6533804" cy="390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454025" indent="-2238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684213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915988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146175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 smtClean="0">
                <a:latin typeface="+mn-ea"/>
                <a:ea typeface="+mn-ea"/>
                <a:cs typeface="JBold" pitchFamily="18" charset="-127"/>
              </a:rPr>
              <a:t># </a:t>
            </a:r>
            <a:r>
              <a:rPr lang="ko-KR" altLang="en-US" sz="2000" b="1" dirty="0" smtClean="0">
                <a:latin typeface="+mn-ea"/>
                <a:ea typeface="+mn-ea"/>
                <a:cs typeface="JBold" pitchFamily="18" charset="-127"/>
              </a:rPr>
              <a:t>경력</a:t>
            </a:r>
            <a:r>
              <a:rPr lang="en-US" altLang="ko-KR" sz="2000" b="1" dirty="0" smtClean="0">
                <a:latin typeface="+mn-ea"/>
                <a:ea typeface="+mn-ea"/>
                <a:cs typeface="JBold" pitchFamily="18" charset="-127"/>
              </a:rPr>
              <a:t>(</a:t>
            </a:r>
            <a:r>
              <a:rPr lang="ko-KR" altLang="en-US" sz="2000" b="1" dirty="0" smtClean="0">
                <a:latin typeface="+mn-ea"/>
                <a:ea typeface="+mn-ea"/>
                <a:cs typeface="JBold" pitchFamily="18" charset="-127"/>
              </a:rPr>
              <a:t>현직</a:t>
            </a:r>
            <a:r>
              <a:rPr lang="en-US" altLang="ko-KR" sz="2000" b="1" dirty="0" smtClean="0">
                <a:latin typeface="+mn-ea"/>
                <a:ea typeface="+mn-ea"/>
                <a:cs typeface="JBold" pitchFamily="18" charset="-127"/>
              </a:rPr>
              <a:t>)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충북대학교 비즈니스 데이터 융합학과 교수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국민대학교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빅데이터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경영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MBA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과정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겸임교수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>
              <a:spcBef>
                <a:spcPts val="600"/>
              </a:spcBef>
              <a:buFontTx/>
              <a:buChar char="-"/>
            </a:pP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닷컴솔루션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대표 컨설턴트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>
              <a:spcBef>
                <a:spcPts val="600"/>
              </a:spcBef>
              <a:buFontTx/>
              <a:buChar char="-"/>
            </a:pP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시스코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코리아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빅데이터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분야 자문교수</a:t>
            </a:r>
            <a:endParaRPr lang="en-US" altLang="ko-KR" sz="2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>
              <a:spcBef>
                <a:spcPts val="600"/>
              </a:spcBef>
              <a:buFontTx/>
              <a:buChar char="-"/>
            </a:pP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한국정보화진흥원 빅데이터분석활용센터 멘토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>
              <a:spcBef>
                <a:spcPts val="600"/>
              </a:spcBef>
              <a:buFontTx/>
              <a:buChar char="-"/>
            </a:pPr>
            <a:endParaRPr lang="en-US" altLang="ko-KR" sz="2000" b="1" dirty="0">
              <a:latin typeface="+mn-ea"/>
              <a:ea typeface="+mn-ea"/>
              <a:cs typeface="JBold" pitchFamily="18" charset="-127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 smtClean="0">
                <a:latin typeface="+mn-ea"/>
                <a:ea typeface="+mn-ea"/>
                <a:cs typeface="JBold" pitchFamily="18" charset="-127"/>
              </a:rPr>
              <a:t># </a:t>
            </a:r>
            <a:r>
              <a:rPr lang="ko-KR" altLang="en-US" sz="2000" b="1" dirty="0" smtClean="0">
                <a:latin typeface="+mn-ea"/>
                <a:ea typeface="+mn-ea"/>
                <a:cs typeface="JBold" pitchFamily="18" charset="-127"/>
              </a:rPr>
              <a:t>저서 및 역서</a:t>
            </a:r>
            <a:endParaRPr lang="en-US" altLang="ko-KR" sz="2000" b="1" dirty="0" smtClean="0">
              <a:latin typeface="+mn-ea"/>
              <a:ea typeface="+mn-ea"/>
              <a:cs typeface="JBold" pitchFamily="18" charset="-127"/>
            </a:endParaRP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실전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하둡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운용 가이드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]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한빛미디어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, 2013.07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[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빅데이터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컴퓨팅 기술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]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한빛아카데미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, 2014.06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5922" y="1305997"/>
            <a:ext cx="4286642" cy="469641"/>
          </a:xfrm>
        </p:spPr>
        <p:txBody>
          <a:bodyPr anchor="ctr"/>
          <a:lstStyle/>
          <a:p>
            <a:pPr lvl="0"/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소개 </a:t>
            </a:r>
            <a:r>
              <a:rPr kumimoji="1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- </a:t>
            </a:r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장형석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6" y="1118569"/>
            <a:ext cx="2168459" cy="27959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1" y="3393543"/>
            <a:ext cx="2421429" cy="3104396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시대의 현재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414180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2. IT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트랜드와 최근동향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6328881" y="1811366"/>
            <a:ext cx="2495565" cy="1209236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IaaS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SaaS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PaaS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6328881" y="3233827"/>
            <a:ext cx="2495565" cy="1225157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데이터 유통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데이터 보안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데이터 서비스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gray">
          <a:xfrm>
            <a:off x="6328881" y="4687604"/>
            <a:ext cx="2482221" cy="1291955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교육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평생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  <a:cs typeface="JBold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컨설팅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개인 분석 서비스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2" name="오각형 11"/>
          <p:cNvSpPr/>
          <p:nvPr/>
        </p:nvSpPr>
        <p:spPr bwMode="gray">
          <a:xfrm>
            <a:off x="3344794" y="1811366"/>
            <a:ext cx="2406887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Cloud</a:t>
            </a:r>
          </a:p>
        </p:txBody>
      </p:sp>
      <p:sp>
        <p:nvSpPr>
          <p:cNvPr id="13" name="오각형 12"/>
          <p:cNvSpPr/>
          <p:nvPr/>
        </p:nvSpPr>
        <p:spPr bwMode="gray">
          <a:xfrm>
            <a:off x="3326629" y="3233830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데이터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4" name="오각형 13"/>
          <p:cNvSpPr/>
          <p:nvPr/>
        </p:nvSpPr>
        <p:spPr bwMode="gray">
          <a:xfrm>
            <a:off x="3326629" y="4694461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분석가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gray">
          <a:xfrm>
            <a:off x="591496" y="3194804"/>
            <a:ext cx="1967767" cy="944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 type="triangl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JBold" pitchFamily="18" charset="-127"/>
              </a:rPr>
              <a:t>Service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6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en-US" altLang="ko-KR" dirty="0" smtClean="0"/>
              <a:t>Old &amp; New</a:t>
            </a:r>
            <a:endParaRPr lang="ko-KR" altLang="en-US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141834" cy="432000"/>
          </a:xfrm>
        </p:spPr>
        <p:txBody>
          <a:bodyPr/>
          <a:lstStyle/>
          <a:p>
            <a:r>
              <a:rPr lang="en-US" altLang="ko-KR" b="1">
                <a:latin typeface="맑은 고딕"/>
                <a:ea typeface="맑은 고딕"/>
                <a:cs typeface="JBold" pitchFamily="18" charset="-127"/>
              </a:rPr>
              <a:t>2. IT </a:t>
            </a:r>
            <a:r>
              <a:rPr lang="ko-KR" altLang="en-US" b="1">
                <a:latin typeface="맑은 고딕"/>
                <a:ea typeface="맑은 고딕"/>
                <a:cs typeface="JBold" pitchFamily="18" charset="-127"/>
              </a:rPr>
              <a:t>트랜드와 최근동향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76607"/>
              </p:ext>
            </p:extLst>
          </p:nvPr>
        </p:nvGraphicFramePr>
        <p:xfrm>
          <a:off x="407404" y="1249383"/>
          <a:ext cx="8983175" cy="493565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14556"/>
                <a:gridCol w="2040677"/>
                <a:gridCol w="1949385"/>
                <a:gridCol w="3078557"/>
              </a:tblGrid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맑은 고딕"/>
                          <a:cs typeface="Times New Roman"/>
                        </a:rPr>
                        <a:t>구분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 smtClean="0">
                          <a:effectLst/>
                        </a:rPr>
                        <a:t>Insert Coin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맑은 고딕"/>
                          <a:cs typeface="Times New Roman"/>
                        </a:rPr>
                        <a:t>Winner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</a:rPr>
                        <a:t>비고</a:t>
                      </a:r>
                      <a:endParaRPr lang="ko-KR" sz="14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CPU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x86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ARM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2015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년부터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64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비트 지원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Disk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HDD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SSD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매년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70% 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성장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, 3D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적층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 기술의 발달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  <a:latin typeface="맑은 고딕"/>
                          <a:cs typeface="Times New Roman"/>
                        </a:rPr>
                        <a:t>Storage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NAS Storage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Hybrid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Storage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HDFS &amp; SSD &amp;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100" baseline="0" dirty="0" err="1" smtClean="0">
                          <a:effectLst/>
                          <a:latin typeface="맑은 고딕"/>
                          <a:cs typeface="Times New Roman"/>
                        </a:rPr>
                        <a:t>NoSQL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– </a:t>
                      </a:r>
                      <a:r>
                        <a:rPr lang="ko-KR" altLang="en-US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분산 스토리지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PC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PC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-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PC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는 박물관으로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…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6697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cs typeface="Times New Roman"/>
                        </a:rPr>
                        <a:t>서버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IBM, HP, Dell …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ARM 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서버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&amp;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Cloud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Cloud 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기반의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가상머신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, ARM 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서버</a:t>
                      </a:r>
                      <a:endParaRPr lang="en-US" altLang="ko-KR" sz="1200" b="1" kern="100" dirty="0" smtClean="0">
                        <a:effectLst/>
                        <a:latin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- Scale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Out </a:t>
                      </a:r>
                      <a:r>
                        <a:rPr lang="ko-KR" altLang="en-US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및 저전력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6697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cs typeface="Times New Roman"/>
                        </a:rPr>
                        <a:t>소프트웨어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오라클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, MS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오피스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, SAS 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등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마리아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DB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, R </a:t>
                      </a:r>
                      <a:r>
                        <a:rPr lang="ko-KR" altLang="en-US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등 </a:t>
                      </a:r>
                      <a:endParaRPr lang="en-US" altLang="ko-KR" sz="1200" b="1" kern="100" baseline="0" dirty="0" smtClean="0">
                        <a:effectLst/>
                        <a:latin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 err="1" smtClean="0">
                          <a:effectLst/>
                          <a:latin typeface="맑은 고딕"/>
                          <a:cs typeface="Times New Roman"/>
                        </a:rPr>
                        <a:t>오픈소스</a:t>
                      </a:r>
                      <a:r>
                        <a:rPr lang="ko-KR" altLang="en-US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소프트웨어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오픈소스외에는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 다 망함</a:t>
                      </a:r>
                      <a:endParaRPr lang="en-US" altLang="ko-KR" sz="1200" b="1" kern="100" dirty="0" smtClean="0">
                        <a:effectLst/>
                        <a:latin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클라우드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 서비스나 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은 제외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cs typeface="Times New Roman"/>
                        </a:rPr>
                        <a:t>운영체제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MS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Windows, Unix OS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Linux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Linux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로 통일됨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cs typeface="+mn-cs"/>
                        </a:rPr>
                        <a:t>스마트 운영체제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안드로이드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iOS</a:t>
                      </a: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타이젠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Linux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임베디드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리눅스에서</a:t>
                      </a: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 일반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리눅스로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  <a:tr h="4495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600" kern="100" dirty="0" err="1" smtClean="0">
                          <a:effectLst/>
                          <a:latin typeface="맑은 고딕"/>
                          <a:cs typeface="Times New Roman"/>
                        </a:rPr>
                        <a:t>오픈소스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 err="1" smtClean="0">
                          <a:effectLst/>
                          <a:latin typeface="맑은 고딕"/>
                          <a:cs typeface="Times New Roman"/>
                        </a:rPr>
                        <a:t>라이센스</a:t>
                      </a:r>
                      <a:endParaRPr lang="ko-KR" sz="1600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GPL, BSD</a:t>
                      </a:r>
                      <a:r>
                        <a:rPr lang="en-US" altLang="ko-KR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…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effectLst/>
                          <a:latin typeface="맑은 고딕"/>
                          <a:cs typeface="Times New Roman"/>
                        </a:rPr>
                        <a:t>Apache License 2.0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effectLst/>
                          <a:latin typeface="맑은 고딕"/>
                          <a:cs typeface="Times New Roman"/>
                        </a:rPr>
                        <a:t>자유로운 </a:t>
                      </a:r>
                      <a:r>
                        <a:rPr lang="ko-KR" altLang="en-US" sz="1200" b="1" kern="100" dirty="0" err="1" smtClean="0">
                          <a:effectLst/>
                          <a:latin typeface="맑은 고딕"/>
                          <a:cs typeface="Times New Roman"/>
                        </a:rPr>
                        <a:t>오픈소스</a:t>
                      </a:r>
                      <a:r>
                        <a:rPr lang="ko-KR" altLang="en-US" sz="1200" b="1" kern="100" baseline="0" dirty="0" smtClean="0">
                          <a:effectLst/>
                          <a:latin typeface="맑은 고딕"/>
                          <a:cs typeface="Times New Roman"/>
                        </a:rPr>
                        <a:t> 라이선스로 통일됨</a:t>
                      </a:r>
                      <a:endParaRPr lang="ko-KR" sz="1200" b="1" kern="100" dirty="0">
                        <a:effectLst/>
                        <a:latin typeface="맑은 고딕"/>
                        <a:cs typeface="Times New Roman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8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ctrTitle"/>
          </p:nvPr>
        </p:nvSpPr>
        <p:spPr>
          <a:xfrm>
            <a:off x="2201738" y="1339517"/>
            <a:ext cx="6881302" cy="3547443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ts val="1600"/>
              </a:lnSpc>
            </a:pPr>
            <a:r>
              <a:rPr lang="en-US" altLang="ko-KR" sz="3200" b="1" smtClean="0">
                <a:latin typeface="+mn-ea"/>
                <a:ea typeface="+mn-ea"/>
              </a:rPr>
              <a:t>2. </a:t>
            </a:r>
            <a:r>
              <a:rPr lang="ko-KR" altLang="en-US" sz="3200" b="1" smtClean="0">
                <a:latin typeface="+mn-ea"/>
                <a:ea typeface="+mn-ea"/>
              </a:rPr>
              <a:t>빅데이터로 인한 세상의 변화</a:t>
            </a: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>
                <a:latin typeface="+mn-ea"/>
                <a:ea typeface="+mn-ea"/>
              </a:rPr>
              <a:t/>
            </a:r>
            <a:br>
              <a:rPr lang="en-US" altLang="ko-KR" sz="3200" b="1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>
                <a:latin typeface="+mn-ea"/>
                <a:ea typeface="+mn-ea"/>
              </a:rPr>
              <a:t/>
            </a:r>
            <a:br>
              <a:rPr lang="en-US" altLang="ko-KR" sz="3200" b="1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>
                <a:latin typeface="+mn-ea"/>
                <a:ea typeface="+mn-ea"/>
              </a:rPr>
              <a:t/>
            </a:r>
            <a:br>
              <a:rPr lang="en-US" altLang="ko-KR" sz="3200" b="1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>- </a:t>
            </a:r>
            <a:r>
              <a:rPr lang="en-US" altLang="ko-KR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>[</a:t>
            </a:r>
            <a:r>
              <a:rPr lang="ko-KR" altLang="en-US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>시사기획 창</a:t>
            </a:r>
            <a:r>
              <a:rPr lang="en-US" altLang="ko-KR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>]</a:t>
            </a:r>
            <a:r>
              <a:rPr lang="ko-KR" altLang="en-US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> 빅데이터 </a:t>
            </a:r>
            <a:r>
              <a:rPr lang="ko-KR" altLang="en-US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>세상을 바꾸다</a:t>
            </a:r>
            <a: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/>
            </a:r>
            <a:b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</a:br>
            <a:r>
              <a:rPr lang="en-US" altLang="ko-KR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/>
            </a:r>
            <a:br>
              <a:rPr lang="en-US" altLang="ko-KR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</a:br>
            <a: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/>
            </a:r>
            <a:b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</a:br>
            <a:endParaRPr lang="en-US" sz="3200" b="1" dirty="0" smtClean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87210" y="2218750"/>
            <a:ext cx="5114660" cy="306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454025" indent="-2238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684213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915988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146175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spcBef>
                <a:spcPts val="600"/>
              </a:spcBef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Session 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건강한 삶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indent="-446088">
              <a:spcBef>
                <a:spcPts val="600"/>
              </a:spcBef>
              <a:buNone/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Session 2.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암스테르담 요트박람회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lvl="0" indent="-446088">
              <a:spcBef>
                <a:spcPts val="600"/>
              </a:spcBef>
              <a:buNone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Session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3. </a:t>
            </a: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런던의 혼잡통행료</a:t>
            </a:r>
            <a:endParaRPr lang="en-US" altLang="ko-KR" sz="2000" b="1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JBold" pitchFamily="18" charset="-127"/>
            </a:endParaRPr>
          </a:p>
          <a:p>
            <a:pPr marL="446088" lvl="0" indent="-446088">
              <a:spcBef>
                <a:spcPts val="600"/>
              </a:spcBef>
              <a:buNone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Session 4.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샌프란시스코 범죄예측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lvl="0" indent="-446088" eaLnBrk="1" hangingPunct="1">
              <a:spcBef>
                <a:spcPts val="600"/>
              </a:spcBef>
              <a:buNone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Session 5. 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IBM </a:t>
            </a:r>
            <a:r>
              <a:rPr lang="ko-KR" altLang="en-US" sz="2000" b="1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왓슨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 수퍼컴퓨터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JBold" pitchFamily="18" charset="-127"/>
            </a:endParaRPr>
          </a:p>
          <a:p>
            <a:pPr marL="446088" indent="-446088" eaLnBrk="1" hangingPunct="1">
              <a:spcBef>
                <a:spcPts val="600"/>
              </a:spcBef>
              <a:buNone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Session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6. </a:t>
            </a: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소셜 네트워크 분석</a:t>
            </a:r>
            <a:endParaRPr lang="en-US" altLang="ko-KR" sz="2000" b="1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JBold" pitchFamily="18" charset="-127"/>
            </a:endParaRPr>
          </a:p>
          <a:p>
            <a:pPr marL="446088" lvl="0" indent="-446088" eaLnBrk="1" hangingPunct="1">
              <a:spcBef>
                <a:spcPts val="600"/>
              </a:spcBef>
              <a:buNone/>
            </a:pP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Session 7.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한스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 </a:t>
            </a:r>
            <a:r>
              <a:rPr lang="ko-KR" alt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로슬링의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 세상 보기</a:t>
            </a:r>
            <a:endParaRPr lang="en-US" altLang="ko-KR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JBold" pitchFamily="18" charset="-127"/>
            </a:endParaRPr>
          </a:p>
          <a:p>
            <a:pPr marL="446088" lvl="0" indent="-446088" eaLnBrk="1" hangingPunct="1">
              <a:spcBef>
                <a:spcPts val="600"/>
              </a:spcBef>
              <a:buNone/>
            </a:pP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  <a:cs typeface="JBold" pitchFamily="18" charset="-127"/>
            </a:endParaRPr>
          </a:p>
          <a:p>
            <a:pPr marL="446088" lvl="0" indent="-446088">
              <a:spcBef>
                <a:spcPts val="600"/>
              </a:spcBef>
              <a:buNone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5922" y="1305997"/>
            <a:ext cx="4286642" cy="469641"/>
          </a:xfrm>
        </p:spPr>
        <p:txBody>
          <a:bodyPr anchor="ctr"/>
          <a:lstStyle/>
          <a:p>
            <a:pPr lvl="0"/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목   차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1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건강한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삶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패턴의 신비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kumimoji="0" lang="ko-KR" altLang="en-US" sz="280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생명을 살리는 데이터 </a:t>
            </a:r>
            <a:endParaRPr kumimoji="0" lang="en-US" altLang="ko-KR" sz="280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lvl="0" eaLnBrk="0" hangingPunct="0">
              <a:spcBef>
                <a:spcPts val="600"/>
              </a:spcBef>
              <a:defRPr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 </a:t>
            </a:r>
            <a:r>
              <a:rPr kumimoji="0" lang="en-US" altLang="ko-KR" sz="280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: </a:t>
            </a:r>
            <a:r>
              <a:rPr kumimoji="0" lang="ko-KR" alt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캐롤린 맥그리거 박사</a:t>
            </a:r>
            <a:endParaRPr kumimoji="0" lang="en-US" altLang="ko-KR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실시간 센서 데이터 분석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9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2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암스테르담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요트박람회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인구밀도 분석</a:t>
            </a:r>
            <a:endParaRPr lang="en-US" altLang="ko-KR" sz="280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 bwMode="gray">
          <a:xfrm>
            <a:off x="3777248" y="5025225"/>
            <a:ext cx="4931355" cy="1272207"/>
          </a:xfrm>
          <a:prstGeom prst="wedgeRoundRectCallout">
            <a:avLst>
              <a:gd name="adj1" fmla="val -30113"/>
              <a:gd name="adj2" fmla="val -86595"/>
              <a:gd name="adj3" fmla="val 16667"/>
            </a:avLst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rtlCol="0" anchor="ctr"/>
          <a:lstStyle/>
          <a:p>
            <a:pPr lvl="0" eaLnBrk="0" hangingPunct="0">
              <a:spcBef>
                <a:spcPts val="600"/>
              </a:spcBef>
              <a:defRPr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아이디어 내기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: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해운대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방문자수는 몇명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?</a:t>
            </a:r>
          </a:p>
          <a:p>
            <a:pPr lvl="0" eaLnBrk="0" hangingPunct="0">
              <a:spcBef>
                <a:spcPts val="600"/>
              </a:spcBef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기존 방식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?</a:t>
            </a:r>
          </a:p>
          <a:p>
            <a:pPr lvl="0" eaLnBrk="0" hangingPunct="0">
              <a:spcBef>
                <a:spcPts val="600"/>
              </a:spcBef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-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빅데이터 기술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?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3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런던의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혼잡통행료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정책 결정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데이터 공개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5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4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샌프란시스코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범죄예측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[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마이너리티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레포트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]</a:t>
            </a: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예측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분석의 효과와 한계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예측보다 대비가 더 중요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 bwMode="gray">
          <a:xfrm>
            <a:off x="3684235" y="5295565"/>
            <a:ext cx="4505608" cy="841828"/>
          </a:xfrm>
          <a:prstGeom prst="wedgeRoundRectCallout">
            <a:avLst>
              <a:gd name="adj1" fmla="val -30113"/>
              <a:gd name="adj2" fmla="val -86595"/>
              <a:gd name="adj3" fmla="val 16667"/>
            </a:avLst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rtlCol="0" anchor="ctr"/>
          <a:lstStyle/>
          <a:p>
            <a:pPr lvl="0" eaLnBrk="0" hangingPunct="0">
              <a:spcBef>
                <a:spcPts val="600"/>
              </a:spcBef>
              <a:defRPr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범죄예방과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CCTV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5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IBM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왓슨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수퍼컴퓨터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머신러닝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언어 처리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-&gt;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딥러닝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[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설국열차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] </a:t>
            </a: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송강호의 번역기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 bwMode="gray">
          <a:xfrm>
            <a:off x="4026147" y="5716479"/>
            <a:ext cx="4505608" cy="841828"/>
          </a:xfrm>
          <a:prstGeom prst="wedgeRoundRectCallout">
            <a:avLst>
              <a:gd name="adj1" fmla="val -30113"/>
              <a:gd name="adj2" fmla="val -86595"/>
              <a:gd name="adj3" fmla="val 16667"/>
            </a:avLst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rtlCol="0" anchor="ctr"/>
          <a:lstStyle/>
          <a:p>
            <a:pPr lvl="0" eaLnBrk="0" hangingPunct="0">
              <a:spcBef>
                <a:spcPts val="600"/>
              </a:spcBef>
              <a:defRPr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질문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)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아이들이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처음 배우는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언어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?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 </a:t>
            </a:r>
            <a:endParaRPr lang="en-US" altLang="ko-KR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JBold" pitchFamily="18" charset="-127"/>
            </a:endParaRPr>
          </a:p>
          <a:p>
            <a:pPr lvl="0" eaLnBrk="0" hangingPunct="0">
              <a:spcBef>
                <a:spcPts val="600"/>
              </a:spcBef>
              <a:defRPr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답은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?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6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6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소셜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네트워크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분석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트랜드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분석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평판 분석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새로운 상품 개발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기술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: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크롤링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서비스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데이터 구매 및 유통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1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ctrTitle"/>
          </p:nvPr>
        </p:nvSpPr>
        <p:spPr>
          <a:xfrm>
            <a:off x="2333818" y="1339517"/>
            <a:ext cx="5735052" cy="1328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latin typeface="+mn-ea"/>
                <a:ea typeface="+mn-ea"/>
              </a:rPr>
              <a:t>1. </a:t>
            </a:r>
            <a:r>
              <a:rPr lang="ko-KR" altLang="en-US" sz="3200" b="1" smtClean="0">
                <a:latin typeface="+mn-ea"/>
                <a:ea typeface="+mn-ea"/>
              </a:rPr>
              <a:t>빅데이터와 </a:t>
            </a:r>
            <a:r>
              <a:rPr lang="en-US" altLang="ko-KR" sz="3200" b="1" smtClean="0">
                <a:latin typeface="+mn-ea"/>
                <a:ea typeface="+mn-ea"/>
              </a:rPr>
              <a:t>IT </a:t>
            </a:r>
            <a:r>
              <a:rPr lang="ko-KR" altLang="en-US" sz="3200" b="1" smtClean="0">
                <a:latin typeface="+mn-ea"/>
                <a:ea typeface="+mn-ea"/>
              </a:rPr>
              <a:t>트랜드</a:t>
            </a:r>
            <a:endParaRPr lang="en-US" sz="3200" b="1" dirty="0" smtClean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7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한스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로슬링의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 세상 보기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46088" lvl="0" indent="-446088" eaLnBrk="0" hangingPunct="0">
              <a:spcBef>
                <a:spcPts val="600"/>
              </a:spcBef>
              <a:defRPr/>
            </a:pP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데이터 시각화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  <a:p>
            <a:pPr marL="457200" lvl="0" indent="-457200" eaLnBrk="0" hangingPunct="0">
              <a:spcBef>
                <a:spcPts val="600"/>
              </a:spcBef>
              <a:buFontTx/>
              <a:buChar char="-"/>
              <a:defRPr/>
            </a:pP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스토리텔링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4" name="모서리가 둥근 사각형 설명선 3"/>
          <p:cNvSpPr/>
          <p:nvPr/>
        </p:nvSpPr>
        <p:spPr bwMode="gray">
          <a:xfrm>
            <a:off x="3898918" y="5589263"/>
            <a:ext cx="5492179" cy="841828"/>
          </a:xfrm>
          <a:prstGeom prst="wedgeRoundRectCallout">
            <a:avLst>
              <a:gd name="adj1" fmla="val -30113"/>
              <a:gd name="adj2" fmla="val -86595"/>
              <a:gd name="adj3" fmla="val 16667"/>
            </a:avLst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8642" tIns="0" rIns="88642" bIns="0" rtlCol="0" anchor="ctr"/>
          <a:lstStyle/>
          <a:p>
            <a:pPr lvl="0" eaLnBrk="0" hangingPunct="0">
              <a:spcBef>
                <a:spcPts val="600"/>
              </a:spcBef>
              <a:defRPr/>
            </a:pP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학생들의 교우 관계를 시각화로 해결했다고요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JBold" pitchFamily="18" charset="-127"/>
              </a:rPr>
              <a:t>?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ctrTitle"/>
          </p:nvPr>
        </p:nvSpPr>
        <p:spPr>
          <a:xfrm>
            <a:off x="2232218" y="1339517"/>
            <a:ext cx="6881302" cy="3547443"/>
          </a:xfrm>
        </p:spPr>
        <p:txBody>
          <a:bodyPr>
            <a:normAutofit/>
          </a:bodyPr>
          <a:lstStyle/>
          <a:p>
            <a:pPr marL="342900" lvl="0" indent="-342900" eaLnBrk="1" hangingPunct="1">
              <a:lnSpc>
                <a:spcPts val="1600"/>
              </a:lnSpc>
            </a:pPr>
            <a:r>
              <a:rPr lang="en-US" altLang="ko-KR" sz="3200" b="1" smtClean="0">
                <a:latin typeface="+mn-ea"/>
                <a:ea typeface="+mn-ea"/>
              </a:rPr>
              <a:t>3. </a:t>
            </a:r>
            <a:r>
              <a:rPr lang="ko-KR" altLang="en-US" sz="3200" b="1" smtClean="0">
                <a:latin typeface="+mn-ea"/>
                <a:ea typeface="+mn-ea"/>
              </a:rPr>
              <a:t>빅데이터로 인한 비즈니스의 변화</a:t>
            </a: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>
                <a:latin typeface="+mn-ea"/>
                <a:ea typeface="+mn-ea"/>
              </a:rPr>
              <a:t/>
            </a:r>
            <a:br>
              <a:rPr lang="en-US" altLang="ko-KR" sz="3200" b="1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>
                <a:latin typeface="+mn-ea"/>
                <a:ea typeface="+mn-ea"/>
              </a:rPr>
              <a:t/>
            </a:r>
            <a:br>
              <a:rPr lang="en-US" altLang="ko-KR" sz="3200" b="1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>
                <a:latin typeface="+mn-ea"/>
                <a:ea typeface="+mn-ea"/>
              </a:rPr>
              <a:t/>
            </a:r>
            <a:br>
              <a:rPr lang="en-US" altLang="ko-KR" sz="3200" b="1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3200" b="1" smtClean="0">
                <a:latin typeface="+mn-ea"/>
                <a:ea typeface="+mn-ea"/>
              </a:rPr>
              <a:t/>
            </a:r>
            <a:br>
              <a:rPr lang="en-US" altLang="ko-KR" sz="3200" b="1" smtClean="0">
                <a:latin typeface="+mn-ea"/>
                <a:ea typeface="+mn-ea"/>
              </a:rPr>
            </a:br>
            <a: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/>
            </a:r>
            <a:b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</a:br>
            <a:r>
              <a:rPr lang="en-US" altLang="ko-KR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/>
            </a:r>
            <a:br>
              <a:rPr lang="en-US" altLang="ko-KR" sz="2000" b="1" smtClean="0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</a:br>
            <a: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  <a:t/>
            </a:r>
            <a:br>
              <a:rPr lang="en-US" altLang="ko-KR" sz="2000" b="1">
                <a:solidFill>
                  <a:prstClr val="white"/>
                </a:solidFill>
                <a:latin typeface="맑은 고딕"/>
                <a:ea typeface="맑은 고딕"/>
                <a:cs typeface="Arial" charset="0"/>
              </a:rPr>
            </a:br>
            <a:endParaRPr lang="en-US" sz="3200" b="1" dirty="0" smtClean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387210" y="2218750"/>
            <a:ext cx="5114660" cy="306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454025" indent="-2238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684213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915988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146175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spcBef>
                <a:spcPts val="600"/>
              </a:spcBef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Session 1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.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마케팅과 빅데이터</a:t>
            </a:r>
            <a:endParaRPr lang="en-US" altLang="ko-KR" sz="2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indent="-446088">
              <a:spcBef>
                <a:spcPts val="600"/>
              </a:spcBef>
              <a:buNone/>
            </a:pP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 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indent="-446088">
              <a:spcBef>
                <a:spcPts val="600"/>
              </a:spcBef>
              <a:buNone/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Session 2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금융과 빅데이터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indent="-446088">
              <a:spcBef>
                <a:spcPts val="600"/>
              </a:spcBef>
              <a:buNone/>
            </a:pP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lvl="0" indent="-446088">
              <a:spcBef>
                <a:spcPts val="600"/>
              </a:spcBef>
              <a:buNone/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Session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3.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  <a:cs typeface="JBold" pitchFamily="18" charset="-127"/>
              </a:rPr>
              <a:t>의료와 빅데이터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5922" y="1305997"/>
            <a:ext cx="4286642" cy="469641"/>
          </a:xfrm>
        </p:spPr>
        <p:txBody>
          <a:bodyPr anchor="ctr"/>
          <a:lstStyle/>
          <a:p>
            <a:pPr lvl="0"/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목   차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마케팅과 빅데이터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8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마케팅과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사례</a:t>
            </a:r>
            <a:r>
              <a:rPr lang="en-US" altLang="ko-KR" smtClean="0"/>
              <a:t>) </a:t>
            </a:r>
            <a:r>
              <a:rPr lang="ko-KR" altLang="en-US" smtClean="0"/>
              <a:t>상품 추천 시스템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4079875" cy="3005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8" y="1736725"/>
            <a:ext cx="4090987" cy="3009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54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1) </a:t>
            </a:r>
            <a:r>
              <a:rPr lang="ko-KR" altLang="en-US" b="1"/>
              <a:t>추천 </a:t>
            </a:r>
            <a:r>
              <a:rPr lang="ko-KR" altLang="en-US" b="1" smtClean="0"/>
              <a:t>서비스</a:t>
            </a:r>
            <a:endParaRPr lang="ko-KR" altLang="en-US" b="1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endParaRPr lang="ko-KR" altLang="en-US" sz="10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en-US" sz="1600"/>
              <a:t>월마트의 분석 및 활용 사례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ko-KR" altLang="en-US" sz="1600">
                <a:latin typeface="나눔고딕" pitchFamily="50" charset="-127"/>
              </a:rPr>
              <a:t>“</a:t>
            </a:r>
            <a:r>
              <a:rPr lang="ko-KR" altLang="en-US" sz="1600"/>
              <a:t>기저귀를 사는 젊은 남성은 맥주도 산다</a:t>
            </a:r>
            <a:r>
              <a:rPr lang="ko-KR" altLang="en-US" sz="1600">
                <a:latin typeface="나눔고딕" pitchFamily="50" charset="-127"/>
              </a:rPr>
              <a:t>”</a:t>
            </a: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ko-KR" altLang="en-US" sz="1600" b="1">
                <a:solidFill>
                  <a:srgbClr val="FF0000"/>
                </a:solidFill>
              </a:rPr>
              <a:t>	→ 기저귀 근처에 맥주를 위치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ko-KR" altLang="en-US" sz="1600"/>
              <a:t>	</a:t>
            </a:r>
            <a:r>
              <a:rPr lang="ko-KR" altLang="en-US" sz="1600">
                <a:latin typeface="나눔고딕" pitchFamily="50" charset="-127"/>
              </a:rPr>
              <a:t>“</a:t>
            </a:r>
            <a:r>
              <a:rPr lang="ko-KR" altLang="en-US" sz="1600"/>
              <a:t>허리케인이 상륙하기 전에 딸기과자와 맥주가 많이 팔린다</a:t>
            </a:r>
            <a:r>
              <a:rPr lang="ko-KR" altLang="en-US" sz="1600">
                <a:latin typeface="나눔고딕" pitchFamily="50" charset="-127"/>
              </a:rPr>
              <a:t>”</a:t>
            </a:r>
            <a:endParaRPr lang="ko-KR" altLang="en-US" sz="1600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	→ </a:t>
            </a:r>
            <a:r>
              <a:rPr lang="ko-KR" altLang="en-US" sz="1600" b="1">
                <a:solidFill>
                  <a:srgbClr val="FF0000"/>
                </a:solidFill>
              </a:rPr>
              <a:t>허리케인이 상륙하기 전에는 딸기과자와 맥주를 같이 판매</a:t>
            </a:r>
          </a:p>
        </p:txBody>
      </p:sp>
    </p:spTree>
    <p:extLst>
      <p:ext uri="{BB962C8B-B14F-4D97-AF65-F5344CB8AC3E}">
        <p14:creationId xmlns:p14="http://schemas.microsoft.com/office/powerpoint/2010/main" val="60037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마케팅과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사례</a:t>
            </a:r>
            <a:r>
              <a:rPr lang="en-US" altLang="ko-KR" smtClean="0"/>
              <a:t>) </a:t>
            </a:r>
            <a:r>
              <a:rPr lang="ko-KR" altLang="en-US" smtClean="0"/>
              <a:t>상품 </a:t>
            </a:r>
            <a:r>
              <a:rPr lang="ko-KR" altLang="en-US"/>
              <a:t>추천 시스템</a:t>
            </a:r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33438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2) </a:t>
            </a:r>
            <a:r>
              <a:rPr lang="ko-KR" altLang="en-US" b="1"/>
              <a:t>추천 </a:t>
            </a:r>
            <a:r>
              <a:rPr lang="ko-KR" altLang="en-US" b="1" smtClean="0"/>
              <a:t>알고리즘</a:t>
            </a:r>
            <a:endParaRPr lang="ko-KR" altLang="en-US" b="1"/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ko-KR" sz="1600" b="1"/>
              <a:t>협업 필터링(Collaborating Filtering)</a:t>
            </a:r>
            <a:endParaRPr lang="ko-KR" altLang="en-US" sz="1600" b="1"/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ko-KR" sz="1400"/>
              <a:t>사용자로부터 얻은 기호 정보를 토대로 사용자들의 관심사를 예측 </a:t>
            </a:r>
          </a:p>
          <a:p>
            <a:pPr lvl="3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ko-KR" altLang="ko-KR" sz="1400"/>
              <a:t>사용자 기반 필터링 : 취향이 비슷한 사용자 </a:t>
            </a:r>
          </a:p>
          <a:p>
            <a:pPr lvl="3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ko-KR" altLang="ko-KR" sz="1400"/>
              <a:t>아이템 기반 필터링 : 유사한 제품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en-US" sz="1600" b="1"/>
              <a:t>연관 규칙</a:t>
            </a:r>
            <a:r>
              <a:rPr lang="en-US" altLang="ko-KR" sz="1600" b="1"/>
              <a:t>(Association Rule) </a:t>
            </a:r>
            <a:endParaRPr lang="ko-KR" altLang="en-US" sz="1600" b="1"/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ko-KR" sz="1400"/>
              <a:t>상품간의 연관성을 분석하여 다른 사용자에게 구매하지 않은 상품을 추천 </a:t>
            </a:r>
            <a:endParaRPr lang="ko-KR" altLang="en-US" sz="1400"/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/>
              <a:t> </a:t>
            </a:r>
            <a:r>
              <a:rPr lang="ko-KR" altLang="en-US" sz="1400"/>
              <a:t>하둡 배포판 업체의 </a:t>
            </a:r>
            <a:r>
              <a:rPr lang="en-US" altLang="ko-KR" sz="1400"/>
              <a:t>Product </a:t>
            </a:r>
            <a:r>
              <a:rPr lang="ko-KR" altLang="en-US" sz="1400"/>
              <a:t>구성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ko-KR" sz="1600" b="1"/>
              <a:t>클러스터링(Clustering) </a:t>
            </a:r>
          </a:p>
          <a:p>
            <a:pPr lvl="2"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/>
              <a:t>비슷한 대상들끼리 묶어서 군집을 형성</a:t>
            </a:r>
            <a:r>
              <a:rPr lang="en-US" altLang="ko-KR" sz="1400"/>
              <a:t>, </a:t>
            </a:r>
            <a:r>
              <a:rPr lang="ko-KR" altLang="en-US" sz="1400"/>
              <a:t>군집을 형성한 대상은 유사하다고 판단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ko-KR" sz="1600" b="1"/>
              <a:t>분류(Classification)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40338" y="5481638"/>
            <a:ext cx="16652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7800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kumimoji="0" lang="en-US" altLang="ko-KR" sz="1600" b="1"/>
              <a:t>Mahout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kumimoji="0" lang="ko-KR" altLang="en-US" sz="1600" b="1"/>
              <a:t>하둡 맵리듀스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5516563"/>
            <a:ext cx="3335337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마케팅과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/>
              <a:t>사례</a:t>
            </a:r>
            <a:r>
              <a:rPr lang="en-US" altLang="ko-KR"/>
              <a:t>) </a:t>
            </a:r>
            <a:r>
              <a:rPr lang="ko-KR" altLang="en-US"/>
              <a:t>상품 추천 시스템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54175"/>
            <a:ext cx="8027988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3) Association </a:t>
            </a:r>
            <a:r>
              <a:rPr lang="en-US" altLang="ko-KR" b="1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6700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마케팅과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/>
              <a:t>사례</a:t>
            </a:r>
            <a:r>
              <a:rPr lang="en-US" altLang="ko-KR"/>
              <a:t>) </a:t>
            </a:r>
            <a:r>
              <a:rPr lang="ko-KR" altLang="en-US"/>
              <a:t>상품 추천 시스템</a:t>
            </a:r>
            <a:endParaRPr lang="ko-KR" altLang="en-US" dirty="0"/>
          </a:p>
        </p:txBody>
      </p:sp>
      <p:sp>
        <p:nvSpPr>
          <p:cNvPr id="5" name="직사각형 2"/>
          <p:cNvSpPr>
            <a:spLocks noChangeArrowheads="1"/>
          </p:cNvSpPr>
          <p:nvPr/>
        </p:nvSpPr>
        <p:spPr bwMode="auto">
          <a:xfrm>
            <a:off x="5229225" y="1196975"/>
            <a:ext cx="4260850" cy="13017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ko-KR" sz="1100"/>
              <a:t>sales = LOAD 'sales.txt' USING PigStorage(',') AS(no:int, book);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 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wgroup = GROUP sales BY book;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wcount = FOREACH wgroup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	GENERATE group AS book, COUNT(sales) AS wcnt, COUNT(sales)/5.0 AS ss;</a:t>
            </a:r>
            <a:endParaRPr kumimoji="0" lang="ko-KR" altLang="ko-KR" sz="1100"/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5222875" y="2540000"/>
            <a:ext cx="4267200" cy="23098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ko-KR" sz="1100"/>
              <a:t>sgroup = GROUP sales BY no;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sgroup_two = FOREACH sgroup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        GENERATE group, sales.book AS b1, sales.book AS b2;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scombine_temp = FOREACH sgroup_two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        GENERATE FLATTEN(b1) AS b1,FLATTEN(b2) AS b2;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scombine = FILTER scombine_temp BY b1 != b2;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combine_group = GROUP scombine BY *;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combine_cnt = FOREACH combine_group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        GENERATE group, COUNT(scombine) AS cnt;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combines = FOREACH combine_cnt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        GENERATE FLATTEN(group) AS(b1,b2), cnt, cnt/7.0 AS ss;</a:t>
            </a:r>
            <a:endParaRPr kumimoji="0" lang="ko-KR" altLang="ko-KR" sz="1100"/>
          </a:p>
        </p:txBody>
      </p:sp>
      <p:sp>
        <p:nvSpPr>
          <p:cNvPr id="8" name="직사각형 4"/>
          <p:cNvSpPr>
            <a:spLocks noChangeArrowheads="1"/>
          </p:cNvSpPr>
          <p:nvPr/>
        </p:nvSpPr>
        <p:spPr bwMode="auto">
          <a:xfrm>
            <a:off x="5222875" y="4892675"/>
            <a:ext cx="4267200" cy="17049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ko-KR" sz="1100"/>
              <a:t>jnd_first = JOIN combines BY b1, wcount BY book;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 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jnd_second = JOIN jnd_first BY b2, wcount BY book;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 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associate = FOREACH jnd_second 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	GENERATE $0, $1, $2, $3, $6, $9, $3/($6*$9);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 </a:t>
            </a:r>
            <a:endParaRPr kumimoji="0" lang="ko-KR" altLang="ko-KR" sz="1100"/>
          </a:p>
          <a:p>
            <a:pPr>
              <a:lnSpc>
                <a:spcPct val="120000"/>
              </a:lnSpc>
            </a:pPr>
            <a:r>
              <a:rPr kumimoji="0" lang="en-US" altLang="ko-KR" sz="1100"/>
              <a:t>STORE associate INTO 'ass';</a:t>
            </a:r>
            <a:endParaRPr kumimoji="0" lang="ko-KR" altLang="ko-KR" sz="11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4676775" cy="1997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114800"/>
            <a:ext cx="4659313" cy="248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ko-KR" b="1" smtClean="0"/>
              <a:t>3) </a:t>
            </a:r>
            <a:r>
              <a:rPr lang="en-US" altLang="ko-KR" b="1"/>
              <a:t>Association </a:t>
            </a:r>
            <a:r>
              <a:rPr lang="en-US" altLang="ko-KR" b="1" smtClean="0"/>
              <a:t>Rule - </a:t>
            </a:r>
            <a:r>
              <a:rPr lang="ko-KR" altLang="en-US" b="1" smtClean="0"/>
              <a:t>하둡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31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마케팅과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/>
              <a:t>사례</a:t>
            </a:r>
            <a:r>
              <a:rPr lang="en-US" altLang="ko-KR"/>
              <a:t>) </a:t>
            </a:r>
            <a:r>
              <a:rPr lang="ko-KR" altLang="en-US" smtClean="0"/>
              <a:t>국내 포털 </a:t>
            </a:r>
            <a:r>
              <a:rPr lang="en-US" altLang="ko-KR" smtClean="0"/>
              <a:t>- </a:t>
            </a:r>
            <a:r>
              <a:rPr lang="ko-KR" altLang="en-US" smtClean="0"/>
              <a:t>다음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36725"/>
            <a:ext cx="528002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9"/>
          <a:stretch>
            <a:fillRect/>
          </a:stretch>
        </p:blipFill>
        <p:spPr bwMode="auto">
          <a:xfrm>
            <a:off x="5084763" y="3429000"/>
            <a:ext cx="4008437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6563" y="5635625"/>
            <a:ext cx="2916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kumimoji="0" lang="en-US" altLang="ko-KR" sz="1600" b="1">
                <a:solidFill>
                  <a:srgbClr val="FF3300"/>
                </a:solidFill>
              </a:rPr>
              <a:t>[ </a:t>
            </a:r>
            <a:r>
              <a:rPr kumimoji="0" lang="ko-KR" altLang="en-US" sz="1600" b="1">
                <a:solidFill>
                  <a:srgbClr val="FF3300"/>
                </a:solidFill>
              </a:rPr>
              <a:t>기존 시스템 </a:t>
            </a:r>
            <a:r>
              <a:rPr kumimoji="0" lang="en-US" altLang="ko-KR" sz="1600" b="1">
                <a:solidFill>
                  <a:srgbClr val="FF3300"/>
                </a:solidFill>
              </a:rPr>
              <a:t>: </a:t>
            </a:r>
            <a:r>
              <a:rPr kumimoji="0" lang="ko-KR" altLang="en-US" sz="1600" b="1">
                <a:solidFill>
                  <a:srgbClr val="FF3300"/>
                </a:solidFill>
              </a:rPr>
              <a:t>하둡 도입 후 </a:t>
            </a:r>
            <a:r>
              <a:rPr kumimoji="0" lang="en-US" altLang="ko-KR" sz="1600" b="1">
                <a:solidFill>
                  <a:srgbClr val="FF3300"/>
                </a:solidFill>
              </a:rPr>
              <a:t>]</a:t>
            </a:r>
            <a:endParaRPr kumimoji="0" lang="ko-KR" altLang="en-US" sz="1600" b="1">
              <a:solidFill>
                <a:srgbClr val="FF33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86772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2) </a:t>
            </a:r>
            <a:r>
              <a:rPr lang="ko-KR" altLang="en-US" b="1"/>
              <a:t>대용량 로그 분석 </a:t>
            </a:r>
            <a:r>
              <a:rPr lang="en-US" altLang="ko-KR" b="1">
                <a:latin typeface="나눔고딕" pitchFamily="50" charset="-127"/>
              </a:rPr>
              <a:t>–</a:t>
            </a:r>
            <a:r>
              <a:rPr lang="en-US" altLang="ko-KR" b="1"/>
              <a:t> Daum </a:t>
            </a:r>
            <a:r>
              <a:rPr lang="ko-KR" altLang="en-US" b="1"/>
              <a:t>사례</a:t>
            </a:r>
          </a:p>
        </p:txBody>
      </p:sp>
    </p:spTree>
    <p:extLst>
      <p:ext uri="{BB962C8B-B14F-4D97-AF65-F5344CB8AC3E}">
        <p14:creationId xmlns:p14="http://schemas.microsoft.com/office/powerpoint/2010/main" val="6700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2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금융과 빅데이터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2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04925" y="2215118"/>
            <a:ext cx="5114660" cy="3906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454025" indent="-2238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684213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915988" indent="-23177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146175" indent="-2301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446088">
              <a:spcBef>
                <a:spcPts val="600"/>
              </a:spcBef>
              <a:buNone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Session 1</a:t>
            </a:r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. </a:t>
            </a:r>
            <a:r>
              <a:rPr lang="ko-KR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indent="-446088">
              <a:spcBef>
                <a:spcPts val="600"/>
              </a:spcBef>
              <a:buFontTx/>
              <a:buAutoNum type="arabicPeriod"/>
            </a:pPr>
            <a:endParaRPr lang="en-US" altLang="ko-KR" sz="20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indent="-446088">
              <a:spcBef>
                <a:spcPts val="600"/>
              </a:spcBef>
              <a:buFontTx/>
              <a:buAutoNum type="arabicPeriod"/>
            </a:pPr>
            <a:endParaRPr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  <a:p>
            <a:pPr marL="446088" lvl="0" indent="-446088">
              <a:spcBef>
                <a:spcPts val="600"/>
              </a:spcBef>
              <a:buNone/>
            </a:pP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Session 2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. </a:t>
            </a: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IT </a:t>
            </a: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트랜드와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JBold" pitchFamily="18" charset="-127"/>
              </a:rPr>
              <a:t>최근동향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95922" y="1305997"/>
            <a:ext cx="4286642" cy="469641"/>
          </a:xfrm>
        </p:spPr>
        <p:txBody>
          <a:bodyPr anchor="ctr"/>
          <a:lstStyle/>
          <a:p>
            <a:pPr lvl="0"/>
            <a:r>
              <a:rPr kumimoji="1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JBold" pitchFamily="18" charset="-127"/>
              </a:rPr>
              <a:t>목   차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latin typeface="+mn-ea"/>
                <a:ea typeface="+mn-ea"/>
                <a:cs typeface="JBold" pitchFamily="18" charset="-127"/>
              </a:rPr>
              <a:t>2.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사례</a:t>
            </a:r>
            <a:r>
              <a:rPr lang="en-US" altLang="ko-KR" smtClean="0"/>
              <a:t>1) KOSCOM </a:t>
            </a:r>
            <a:r>
              <a:rPr lang="ko-KR" altLang="en-US" smtClean="0"/>
              <a:t>주가 예측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 bwMode="gray">
          <a:xfrm>
            <a:off x="6236307" y="2055388"/>
            <a:ext cx="2250786" cy="1071573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주식 거래량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gray">
          <a:xfrm>
            <a:off x="6222959" y="3477849"/>
            <a:ext cx="2250786" cy="1071571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주가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1" name="오각형 10"/>
          <p:cNvSpPr/>
          <p:nvPr/>
        </p:nvSpPr>
        <p:spPr bwMode="gray">
          <a:xfrm>
            <a:off x="918217" y="2093345"/>
            <a:ext cx="2406887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뉴스</a:t>
            </a:r>
            <a:endParaRPr lang="en-US" altLang="ko-KR" b="1" dirty="0" smtClean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2" name="오각형 11"/>
          <p:cNvSpPr/>
          <p:nvPr/>
        </p:nvSpPr>
        <p:spPr bwMode="gray">
          <a:xfrm>
            <a:off x="900052" y="3515809"/>
            <a:ext cx="2425051" cy="9444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블로그</a:t>
            </a:r>
            <a:endParaRPr lang="ko-KR" altLang="en-US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279438" y="3126961"/>
            <a:ext cx="730408" cy="3236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latin typeface="+mn-ea"/>
                <a:ea typeface="+mn-ea"/>
                <a:cs typeface="JBold" pitchFamily="18" charset="-127"/>
              </a:rPr>
              <a:t>2.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사례</a:t>
            </a:r>
            <a:r>
              <a:rPr lang="en-US" altLang="ko-KR" smtClean="0"/>
              <a:t>2) </a:t>
            </a:r>
            <a:r>
              <a:rPr lang="ko-KR" altLang="en-US" smtClean="0"/>
              <a:t>금융 상품 추천 </a:t>
            </a:r>
            <a:r>
              <a:rPr lang="en-US" altLang="ko-KR" smtClean="0"/>
              <a:t>- </a:t>
            </a:r>
            <a:r>
              <a:rPr lang="ko-KR" altLang="en-US" smtClean="0"/>
              <a:t>국내 </a:t>
            </a:r>
            <a:r>
              <a:rPr lang="en-US" altLang="ko-KR" smtClean="0"/>
              <a:t>A </a:t>
            </a:r>
            <a:r>
              <a:rPr lang="ko-KR" altLang="en-US" smtClean="0"/>
              <a:t>증권사</a:t>
            </a:r>
            <a:endParaRPr lang="ko-KR" altLang="en-US" dirty="0"/>
          </a:p>
        </p:txBody>
      </p:sp>
      <p:pic>
        <p:nvPicPr>
          <p:cNvPr id="5" name="Picture 4" descr="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085" y="2231705"/>
            <a:ext cx="2060032" cy="2164787"/>
          </a:xfrm>
          <a:prstGeom prst="rect">
            <a:avLst/>
          </a:prstGeom>
          <a:noFill/>
        </p:spPr>
      </p:pic>
      <p:sp>
        <p:nvSpPr>
          <p:cNvPr id="7" name="오각형 6"/>
          <p:cNvSpPr/>
          <p:nvPr/>
        </p:nvSpPr>
        <p:spPr bwMode="gray">
          <a:xfrm>
            <a:off x="4061977" y="2906748"/>
            <a:ext cx="1767117" cy="629948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어떤 상품</a:t>
            </a:r>
            <a:r>
              <a:rPr lang="en-US" altLang="ko-KR" sz="1600" b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?</a:t>
            </a:r>
            <a:endParaRPr lang="ko-KR" altLang="en-US" sz="1600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18" y="2231706"/>
            <a:ext cx="1585055" cy="217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dirty="0" smtClean="0">
                <a:latin typeface="+mn-ea"/>
                <a:ea typeface="+mn-ea"/>
                <a:cs typeface="JBold" pitchFamily="18" charset="-127"/>
              </a:rPr>
              <a:t>2</a:t>
            </a:r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금융과 빅데이터</a:t>
            </a:r>
            <a:r>
              <a:rPr lang="en-US" altLang="ko-KR" smtClean="0"/>
              <a:t>  </a:t>
            </a:r>
            <a:endParaRPr lang="ko-KR" altLang="en-US" dirty="0"/>
          </a:p>
        </p:txBody>
      </p:sp>
      <p:graphicFrame>
        <p:nvGraphicFramePr>
          <p:cNvPr id="8" name="Group 8"/>
          <p:cNvGraphicFramePr>
            <a:graphicFrameLocks noGrp="1"/>
          </p:cNvGraphicFramePr>
          <p:nvPr/>
        </p:nvGraphicFramePr>
        <p:xfrm>
          <a:off x="308202" y="1239620"/>
          <a:ext cx="9303883" cy="5221135"/>
        </p:xfrm>
        <a:graphic>
          <a:graphicData uri="http://schemas.openxmlformats.org/drawingml/2006/table">
            <a:tbl>
              <a:tblPr/>
              <a:tblGrid>
                <a:gridCol w="1786035"/>
                <a:gridCol w="7517848"/>
              </a:tblGrid>
              <a:tr h="246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Optima" pitchFamily="2" charset="2"/>
                          <a:ea typeface="가는각진제목체" pitchFamily="18" charset="-127"/>
                        </a:rPr>
                        <a:t>영역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Optima" pitchFamily="2" charset="2"/>
                          <a:ea typeface="가는각진제목체" pitchFamily="18" charset="-127"/>
                        </a:rPr>
                        <a:t>주요 내용</a:t>
                      </a:r>
                      <a:endParaRPr kumimoji="0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Optima" pitchFamily="2" charset="2"/>
                        <a:ea typeface="가는각진제목체" pitchFamily="18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10015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신규상품 및 서비스 개발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고객 성향 파악 후 상품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서비스에 반영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미국의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BoA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는 자영업자 대상 자금관리 지원 상품인 캐쉬프로 온라인의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모바일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버전 개발 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SNS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분석을 통해 고객 성향을 파악하여 반영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영국의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로이드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은행은 고객의 계좌 조회 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단순 잔액 뿐 아니라 평소 계좌 이용 성향을 반영해 예상 잔액을 표시해주는 서비스를 제공할 계획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여러 금융기관에 흩어진 대량의 금융거래 정보를 통합 분석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관리하는 신규 사업모델도 등장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타겟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마케팅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 고객 발굴 및 고객별 실시간 맞춤형 상품 추천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미국의 신용카드결제 사업자인 비자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아멕스는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고객의 결제 위치 및 시점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구입 품목을 실시간으로 파악하고 구매 이력 및 성향을 감안해 주유소에서 결제를 마치면 인근 카페의 쿠폰을 발송하는 등 실시간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타켓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마케팅을 실시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일본 도쿄해상화재보험은 통신사인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NTT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도코모와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제휴해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GPS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정보를 기반으로 고객이 스키장이나 골프장 도착 시 목적에 맞는 보험 안내 메일발송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투자관리 및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트레이딩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단기투자 포트폴리오 최적화 및 알고리즘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트레이딩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미국의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헤지펀드와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트레이딩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회사들은 시장 상황에 대한 데이터 수집 및 분석 주기를 단축해 알고리즘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트레이딩의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예측 정확도와 수익률 향상 도모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영국의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헤지펀드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전문 투자기관인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DCM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캐피털은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트위터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분석을 통해 금융 시장 상황을 판단하고 투자 방향에 반영했으며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통해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분기에만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7%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이상의 수익 성장률을 기록했다고 발표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사기부정 방지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고객 및 내부 직원의 부정 검출 능력 향상으로 손실 방지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미국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9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위의 금융지주사인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BB&amp;T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는 자금세탁 추적을 위해 분산거래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송금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현금거래 등 다양한 거래 내역을 분석해 최대 수개월씩 걸리던 자금세탁 추적 작업을 하루 단위 작업으로 단축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JP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모건은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미승인거래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등 직원 비리에 따른 손실 방지를 위해 인터넷 사용 데이터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이메일전화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기록을 분석하는 등 사내감찰 업무에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활용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고객 서비스 강화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고객 이탈 방지 및 로열티 강화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씨티그룹은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방문빈도가 높은 레스토랑의 쿠폰을 발송하는 등 고객별 맞춤 서비스를 제공하고 있으며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위한 데이터 분석 전문 직원을 아시아 지역에만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250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이상 배치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신규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수익원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창출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 결과의 판매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타사와 전략적 제휴 통한 데이터 공유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JP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모건은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신용카드 사업을 통해 축적된 고객의 거래 내역 등 내부 데이터와 미국의 경제지표 통계 등 외부 데이터를 통합해 소비 동향 분석 보고서를 작성했으며 이를 은행 고객에게 판매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씨티그룹은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글로벌 데이터베이스를 통해 통합된 고객 거래 정보를 스페인의 의류회사와 공유하기로 했으며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의류회사는 공유된 데이터를 활용해 생산시설 및 판매매장 위치 계획 수립 등에 활용할 계획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latin typeface="+mn-ea"/>
                <a:ea typeface="+mn-ea"/>
                <a:cs typeface="JBold" pitchFamily="18" charset="-127"/>
              </a:rPr>
              <a:t>2.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smtClean="0"/>
              <a:t>국내외 </a:t>
            </a:r>
            <a:r>
              <a:rPr lang="ko-KR" altLang="en-US" dirty="0" err="1" smtClean="0"/>
              <a:t>금용회사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활용 사례</a:t>
            </a:r>
            <a:endParaRPr lang="ko-KR" altLang="en-US" dirty="0"/>
          </a:p>
        </p:txBody>
      </p:sp>
      <p:graphicFrame>
        <p:nvGraphicFramePr>
          <p:cNvPr id="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94111"/>
              </p:ext>
            </p:extLst>
          </p:nvPr>
        </p:nvGraphicFramePr>
        <p:xfrm>
          <a:off x="304801" y="1333147"/>
          <a:ext cx="9274628" cy="4919665"/>
        </p:xfrm>
        <a:graphic>
          <a:graphicData uri="http://schemas.openxmlformats.org/drawingml/2006/table">
            <a:tbl>
              <a:tblPr/>
              <a:tblGrid>
                <a:gridCol w="2460901"/>
                <a:gridCol w="681372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회사명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주요 내용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SC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은행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개별고객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SNS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타겟팅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마케팅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맞춤형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RM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세일즈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정보 제공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IBK/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신한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국민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우리은행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SNS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고객 감성분석을 통한 기업평판 파악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현대해상화재보험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 분석 솔루션을 활용하여 보험사기 적발 및 예방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삼성화재보험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 솔루션을 활용하여 보험사기 고위험군 분석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알리안츠생명보험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기반의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CRM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시스템을 활용하여 영업성과 제고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한화생명보험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사내외의 빅데이터를 활용하여 보험사기 적발률 제고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신한카드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기반의 신상품을 성공적으로 출시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KB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카드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 기반의 카드 이용 서비스 제공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현대카드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 리포트 공개 및 카드 이용 서비스 제공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씨티그룹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 시스템을 활용하여 대출 심사 정확도 제고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BoA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분석시스템을 활용하여 수익성 및 업무효율 제고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BB&amp;T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자금 세탁 추적에 활용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JP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모건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SNS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부동산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시가 산정에 활용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중국 광파은행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사내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빅데이터를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신용리스크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관리에 활용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어수어런트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솔루션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분석 정보를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CRM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활용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프로그레시브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빅데이터에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기반을 둔 자동차 보험료 산정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AMEX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위치 기반 정보를 활용한 고객 서비스 제공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제스트파이낸스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기반의 고객 신용평가 모델 개발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더웬트캐피탈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SNS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 투자심리를 활용한 투자펀드 개발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latin typeface="+mn-ea"/>
                <a:ea typeface="+mn-ea"/>
                <a:cs typeface="JBold" pitchFamily="18" charset="-127"/>
              </a:rPr>
              <a:t>2.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smtClean="0"/>
              <a:t>국내 보험회사 사례</a:t>
            </a:r>
            <a:endParaRPr lang="ko-KR" altLang="en-US" dirty="0"/>
          </a:p>
        </p:txBody>
      </p:sp>
      <p:sp>
        <p:nvSpPr>
          <p:cNvPr id="8" name="직사각형 52"/>
          <p:cNvSpPr/>
          <p:nvPr/>
        </p:nvSpPr>
        <p:spPr>
          <a:xfrm>
            <a:off x="328613" y="1314205"/>
            <a:ext cx="2259012" cy="516415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5738" indent="-185738" algn="ctr">
              <a:defRPr/>
            </a:pPr>
            <a:endParaRPr lang="ko-KR" altLang="en-US" sz="13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" name="직사각형 52"/>
          <p:cNvSpPr/>
          <p:nvPr/>
        </p:nvSpPr>
        <p:spPr>
          <a:xfrm>
            <a:off x="2659063" y="1323730"/>
            <a:ext cx="2257425" cy="516415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5738" indent="-185738" algn="ctr">
              <a:defRPr/>
            </a:pPr>
            <a:endParaRPr lang="ko-KR" altLang="en-US" sz="13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직사각형 52"/>
          <p:cNvSpPr/>
          <p:nvPr/>
        </p:nvSpPr>
        <p:spPr>
          <a:xfrm>
            <a:off x="4973638" y="1331668"/>
            <a:ext cx="2259012" cy="516415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5738" indent="-185738" algn="ctr">
              <a:defRPr/>
            </a:pPr>
            <a:endParaRPr lang="ko-KR" altLang="en-US" sz="13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52"/>
          <p:cNvSpPr/>
          <p:nvPr/>
        </p:nvSpPr>
        <p:spPr>
          <a:xfrm>
            <a:off x="7304088" y="1342780"/>
            <a:ext cx="2257425" cy="516415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5738" indent="-185738" algn="ctr">
              <a:defRPr/>
            </a:pPr>
            <a:endParaRPr lang="ko-KR" altLang="en-US" sz="13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924377" y="1380879"/>
            <a:ext cx="1437821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>
                <a:latin typeface="+mj-ea"/>
                <a:ea typeface="+mj-ea"/>
              </a:rPr>
              <a:t>현대해상화재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488" y="1726956"/>
            <a:ext cx="2243137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분석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솔루션으로 보험사기 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적발 및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예방</a:t>
            </a:r>
            <a:endParaRPr lang="ko-KR" altLang="en-US" sz="1200" dirty="0">
              <a:solidFill>
                <a:srgbClr val="0000FF"/>
              </a:solidFill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보험사기청구 건수가 연간 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30%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씩 증가하고 있으나 청구심사 인력이 부족하고 기존 자료 분석만으로는 보험사기 적발이 어려워짐에 따라 국내 최초로 사기범죄 적발 및 예방을 위한 </a:t>
            </a:r>
            <a:r>
              <a:rPr lang="ko-KR" altLang="en-US" sz="11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 기반의 분석 솔루션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(FDS)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을 도입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사고접수 시 자동으로 사건의 사기 위험도 정도를 보상 담당자에게 전달하여 보험사기 여부 판단 및 처리를 지원</a:t>
            </a: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본사에 청구된 보험금 지급 청구가 요주의 사고로 추정될 경우 보험심사 담당자에게 ‘주의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(Warning)’ 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신호를 보내 심사 담당자가 보험사기 여부를 즉시 조사케 함</a:t>
            </a:r>
            <a:endParaRPr lang="en-US" altLang="ko-KR" sz="11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defRPr/>
            </a:pP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시스템 적용 후 전체 사기 사건의 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25%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를 </a:t>
            </a:r>
            <a:r>
              <a:rPr lang="ko-KR" altLang="en-US" sz="110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 분석을 통해 적발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3327400" y="1380879"/>
            <a:ext cx="1179286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>
                <a:latin typeface="+mj-ea"/>
                <a:ea typeface="+mj-ea"/>
              </a:rPr>
              <a:t>삼성화재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15" name="직사각형 17"/>
          <p:cNvSpPr>
            <a:spLocks noChangeArrowheads="1"/>
          </p:cNvSpPr>
          <p:nvPr/>
        </p:nvSpPr>
        <p:spPr bwMode="auto">
          <a:xfrm>
            <a:off x="2638425" y="1749180"/>
            <a:ext cx="23145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분석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솔루션으로 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보험사기 고위험군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분석</a:t>
            </a:r>
            <a:endParaRPr lang="ko-KR" altLang="en-US" sz="12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buFont typeface="굴림" pitchFamily="50" charset="-127"/>
              <a:buAutoNum type="arabicParenR"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보험계약이나 보험관련 정보 등 방대한 데이터를 활용해 도덕적 </a:t>
            </a:r>
            <a:r>
              <a:rPr lang="ko-KR" altLang="en-US" sz="1200" b="0" dirty="0" smtClean="0">
                <a:latin typeface="굴림체" pitchFamily="49" charset="-127"/>
                <a:ea typeface="굴림체" pitchFamily="49" charset="-127"/>
              </a:rPr>
              <a:t>해이사고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및 고위험군 사고를 분석하는 시스템인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IFDS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를 개발</a:t>
            </a: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buFont typeface="굴림" pitchFamily="50" charset="-127"/>
              <a:buAutoNum type="arabicParenR"/>
            </a:pPr>
            <a:endParaRPr lang="ko-KR" altLang="en-US" sz="12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buFont typeface="굴림" pitchFamily="50" charset="-127"/>
              <a:buAutoNum type="arabicParenR"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기존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빅데이터를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토대로 접수된 사고의 위험도를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스코어링한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후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일정 점수 이상의 </a:t>
            </a:r>
            <a:r>
              <a:rPr lang="ko-KR" altLang="en-US" sz="1200" b="0" dirty="0" smtClean="0">
                <a:latin typeface="굴림체" pitchFamily="49" charset="-127"/>
                <a:ea typeface="굴림체" pitchFamily="49" charset="-127"/>
              </a:rPr>
              <a:t>건에 대해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보험사기 의심 건으로 추정하여 즉시 조사에 착수</a:t>
            </a:r>
          </a:p>
          <a:p>
            <a:pPr algn="just">
              <a:buFont typeface="굴림" pitchFamily="50" charset="-127"/>
              <a:buAutoNum type="arabicParenR"/>
            </a:pP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buFont typeface="굴림" pitchFamily="50" charset="-127"/>
              <a:buAutoNum type="arabicParenR"/>
            </a:pP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IFDS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는 단순 사고뿐만 아니라 도난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·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음주 등과 관련한 보험사기도 적발이 가능</a:t>
            </a:r>
          </a:p>
          <a:p>
            <a:pPr>
              <a:buFont typeface="굴림" pitchFamily="50" charset="-127"/>
              <a:buNone/>
            </a:pP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536290" y="1385641"/>
            <a:ext cx="1582964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 err="1">
                <a:latin typeface="+mj-ea"/>
                <a:ea typeface="+mj-ea"/>
              </a:rPr>
              <a:t>알리안츠</a:t>
            </a:r>
            <a:r>
              <a:rPr lang="en-US" altLang="ko-KR" sz="1300" b="1" dirty="0">
                <a:latin typeface="+mj-ea"/>
                <a:ea typeface="+mj-ea"/>
              </a:rPr>
              <a:t> </a:t>
            </a:r>
            <a:r>
              <a:rPr lang="ko-KR" altLang="en-US" sz="1300" b="1" dirty="0">
                <a:latin typeface="+mj-ea"/>
                <a:ea typeface="+mj-ea"/>
              </a:rPr>
              <a:t>생명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99038" y="1739656"/>
            <a:ext cx="2233612" cy="46935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기반 </a:t>
            </a:r>
            <a:r>
              <a:rPr lang="en-US" altLang="ko-KR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CRM 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시스템을 활용하여 영업성과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제고</a:t>
            </a:r>
            <a:endParaRPr lang="ko-KR" altLang="en-US" sz="1200" dirty="0">
              <a:solidFill>
                <a:srgbClr val="0000FF"/>
              </a:solidFill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기존에는 자사 고객들을 대상으로 추가 보험상품을 권유하거나 각종 이벤트를 통해 잠재 고객 정보를 수집한 후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이를 바탕으로 신규 상품을 판매하는 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CRM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방식을 통해 월평균 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7,000~1</a:t>
            </a:r>
            <a:r>
              <a:rPr lang="ko-KR" altLang="en-US" sz="1100" b="0" dirty="0" err="1">
                <a:latin typeface="굴림체" pitchFamily="49" charset="-127"/>
                <a:ea typeface="굴림체" pitchFamily="49" charset="-127"/>
              </a:rPr>
              <a:t>만명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 정도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약 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0.8%)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의 추가 계약성사</a:t>
            </a:r>
            <a:endParaRPr lang="en-US" altLang="ko-KR" sz="1100" b="0" dirty="0"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축적한 고객 정보를 보다 정교하게 분석할 수 있는 </a:t>
            </a:r>
            <a:r>
              <a:rPr lang="ko-KR" altLang="en-US" sz="11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 기반의  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DW &amp; CRM 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시스템’을 도입하여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, ‘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추가 가입’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, ‘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신규 가입’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, ‘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기존 고객 계약 이탈 방지’등 </a:t>
            </a:r>
            <a:r>
              <a:rPr lang="en-US" altLang="ko-KR" sz="1100" b="0" dirty="0">
                <a:latin typeface="굴림체" pitchFamily="49" charset="-127"/>
                <a:ea typeface="굴림체" pitchFamily="49" charset="-127"/>
              </a:rPr>
              <a:t>3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가지 예측 모델로 고객 유형 세분화 및 타깃 </a:t>
            </a:r>
            <a:r>
              <a:rPr lang="ko-KR" altLang="en-US" sz="1100" b="0" dirty="0" err="1">
                <a:latin typeface="굴림체" pitchFamily="49" charset="-127"/>
                <a:ea typeface="굴림체" pitchFamily="49" charset="-127"/>
              </a:rPr>
              <a:t>설정후</a:t>
            </a:r>
            <a:r>
              <a:rPr lang="ko-KR" altLang="en-US" sz="1100" b="0" dirty="0">
                <a:latin typeface="굴림체" pitchFamily="49" charset="-127"/>
                <a:ea typeface="굴림체" pitchFamily="49" charset="-127"/>
              </a:rPr>
              <a:t> 영업 수행</a:t>
            </a:r>
          </a:p>
          <a:p>
            <a:pPr algn="just">
              <a:defRPr/>
            </a:pP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시스템 도입 후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추가 </a:t>
            </a:r>
            <a:r>
              <a:rPr lang="ko-KR" altLang="en-US" sz="1100" dirty="0" err="1">
                <a:latin typeface="굴림체" pitchFamily="49" charset="-127"/>
                <a:ea typeface="굴림체" pitchFamily="49" charset="-127"/>
              </a:rPr>
              <a:t>가입률이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3~5%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까지 상승했고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상위 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10%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는 종전 대비 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4~5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배의 </a:t>
            </a:r>
            <a:r>
              <a:rPr lang="ko-KR" altLang="en-US" sz="1100" dirty="0" err="1">
                <a:latin typeface="굴림체" pitchFamily="49" charset="-127"/>
                <a:ea typeface="굴림체" pitchFamily="49" charset="-127"/>
              </a:rPr>
              <a:t>가입률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 증가를 기록했으며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고객 이탈 방지 모델을 통해서는 </a:t>
            </a:r>
            <a:r>
              <a:rPr lang="en-US" altLang="ko-KR" sz="1100" dirty="0">
                <a:latin typeface="굴림체" pitchFamily="49" charset="-127"/>
                <a:ea typeface="굴림체" pitchFamily="49" charset="-127"/>
              </a:rPr>
              <a:t>120~150%</a:t>
            </a:r>
            <a:r>
              <a:rPr lang="ko-KR" altLang="en-US" sz="1100" dirty="0">
                <a:latin typeface="굴림체" pitchFamily="49" charset="-127"/>
                <a:ea typeface="굴림체" pitchFamily="49" charset="-127"/>
              </a:rPr>
              <a:t>의 효과를 거둠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7997825" y="1382466"/>
            <a:ext cx="1440089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>
                <a:latin typeface="+mj-ea"/>
                <a:ea typeface="+mj-ea"/>
              </a:rPr>
              <a:t>한화</a:t>
            </a:r>
            <a:r>
              <a:rPr lang="en-US" altLang="ko-KR" sz="1300" b="1" dirty="0">
                <a:latin typeface="+mj-ea"/>
                <a:ea typeface="+mj-ea"/>
              </a:rPr>
              <a:t> </a:t>
            </a:r>
            <a:r>
              <a:rPr lang="ko-KR" altLang="en-US" sz="1300" b="1" dirty="0">
                <a:latin typeface="+mj-ea"/>
                <a:ea typeface="+mj-ea"/>
              </a:rPr>
              <a:t>생명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61225" y="1733306"/>
            <a:ext cx="2300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사내외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빅데이터를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활용하여 보험사기 </a:t>
            </a:r>
            <a:r>
              <a:rPr lang="ko-KR" altLang="en-US" sz="12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적발률</a:t>
            </a:r>
            <a:r>
              <a:rPr lang="ko-KR" altLang="en-US" sz="12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제고</a:t>
            </a:r>
            <a:endParaRPr lang="ko-KR" altLang="en-US" sz="1200" dirty="0">
              <a:solidFill>
                <a:srgbClr val="0000FF"/>
              </a:solidFill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자사의 보험계약 데이터뿐만 아니라 보험개발원과 보험협회 등의 정보를 활용해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생보사와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손보사 전체 계약을 토대로 세부적인 항목들을 평가하는 통계 프로그램인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‘H-CESS’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를 </a:t>
            </a:r>
            <a:r>
              <a:rPr lang="ko-KR" altLang="en-US" sz="1200" b="0" dirty="0" smtClean="0">
                <a:latin typeface="굴림체" pitchFamily="49" charset="-127"/>
                <a:ea typeface="굴림체" pitchFamily="49" charset="-127"/>
              </a:rPr>
              <a:t>운영</a:t>
            </a:r>
            <a:endParaRPr lang="ko-KR" altLang="en-US" sz="1200" b="0" dirty="0"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이전에는 사고보험금을 심사할 때 심사자의 주관적인 판단이나 자사 데이터에만 의존해 허위 또는 부당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청구건을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걸러내는 데 한계가 있었으나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이 프로그램은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700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여개가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넘는 평가항목을 단 몇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초만에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점수화해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정밀조사건을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선별</a:t>
            </a: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defRPr/>
            </a:pP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1200" dirty="0">
                <a:latin typeface="굴림체" pitchFamily="49" charset="-127"/>
                <a:ea typeface="굴림체" pitchFamily="49" charset="-127"/>
              </a:rPr>
              <a:t>시스템 도입 후</a:t>
            </a:r>
            <a:r>
              <a:rPr lang="en-US" altLang="ko-KR" sz="12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>
                <a:latin typeface="굴림체" pitchFamily="49" charset="-127"/>
                <a:ea typeface="굴림체" pitchFamily="49" charset="-127"/>
              </a:rPr>
              <a:t>다양한 </a:t>
            </a:r>
            <a:r>
              <a:rPr lang="ko-KR" altLang="en-US" sz="1200" dirty="0" err="1">
                <a:latin typeface="굴림체" pitchFamily="49" charset="-127"/>
                <a:ea typeface="굴림체" pitchFamily="49" charset="-127"/>
              </a:rPr>
              <a:t>보험사기건을</a:t>
            </a:r>
            <a:r>
              <a:rPr lang="ko-KR" altLang="en-US" sz="1200" dirty="0">
                <a:latin typeface="굴림체" pitchFamily="49" charset="-127"/>
                <a:ea typeface="굴림체" pitchFamily="49" charset="-127"/>
              </a:rPr>
              <a:t> 조기에 발견</a:t>
            </a:r>
          </a:p>
        </p:txBody>
      </p:sp>
    </p:spTree>
    <p:extLst>
      <p:ext uri="{BB962C8B-B14F-4D97-AF65-F5344CB8AC3E}">
        <p14:creationId xmlns:p14="http://schemas.microsoft.com/office/powerpoint/2010/main" val="38849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latin typeface="+mn-ea"/>
                <a:ea typeface="+mn-ea"/>
                <a:cs typeface="JBold" pitchFamily="18" charset="-127"/>
              </a:rPr>
              <a:t>2.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smtClean="0"/>
              <a:t>국내 카드회사 사례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grpSp>
        <p:nvGrpSpPr>
          <p:cNvPr id="8" name="그룹 1"/>
          <p:cNvGrpSpPr>
            <a:grpSpLocks/>
          </p:cNvGrpSpPr>
          <p:nvPr/>
        </p:nvGrpSpPr>
        <p:grpSpPr bwMode="auto">
          <a:xfrm>
            <a:off x="328613" y="1346864"/>
            <a:ext cx="9232900" cy="5162793"/>
            <a:chOff x="329268" y="1988840"/>
            <a:chExt cx="6902651" cy="4626662"/>
          </a:xfrm>
        </p:grpSpPr>
        <p:sp>
          <p:nvSpPr>
            <p:cNvPr id="9" name="직사각형 52"/>
            <p:cNvSpPr/>
            <p:nvPr/>
          </p:nvSpPr>
          <p:spPr>
            <a:xfrm>
              <a:off x="329268" y="1988840"/>
              <a:ext cx="2258553" cy="460919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5738" indent="-185738" algn="ctr">
                <a:defRPr/>
              </a:pPr>
              <a:endParaRPr lang="ko-KR" altLang="en-US" sz="13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0" name="직사각형 52"/>
            <p:cNvSpPr/>
            <p:nvPr/>
          </p:nvSpPr>
          <p:spPr>
            <a:xfrm>
              <a:off x="2659031" y="1999954"/>
              <a:ext cx="2258553" cy="4607609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5738" indent="-185738" algn="ctr">
                <a:defRPr/>
              </a:pPr>
              <a:endParaRPr lang="ko-KR" altLang="en-US" sz="13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1" name="직사각형 52"/>
            <p:cNvSpPr/>
            <p:nvPr/>
          </p:nvSpPr>
          <p:spPr>
            <a:xfrm>
              <a:off x="4973366" y="2006305"/>
              <a:ext cx="2258553" cy="460919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5738" indent="-185738" algn="ctr">
                <a:defRPr/>
              </a:pPr>
              <a:endParaRPr lang="ko-KR" altLang="en-US" sz="13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1412875" y="1413539"/>
            <a:ext cx="1025525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 err="1">
                <a:latin typeface="+mj-ea"/>
                <a:ea typeface="+mj-ea"/>
              </a:rPr>
              <a:t>신한카드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4488" y="1762789"/>
            <a:ext cx="300513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3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기반의 신상품을 성공적으로 출시</a:t>
            </a:r>
          </a:p>
          <a:p>
            <a:pPr>
              <a:defRPr/>
            </a:pP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  <a:p>
            <a:pPr marL="174625" indent="-174625" algn="just">
              <a:buFont typeface="굴림" pitchFamily="50" charset="-127"/>
              <a:buAutoNum type="arabicParenR"/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신상품인 ‘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큐브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’ 출시 前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신한카드는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2,200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만 고객의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빅데이터를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분석하여 할인점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·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병원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·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대중교통 등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서비스별로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적정한 수준의 연회비를 산출</a:t>
            </a:r>
          </a:p>
          <a:p>
            <a:pPr marL="174625" indent="-174625" algn="just">
              <a:defRPr/>
            </a:pP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-&gt;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dirty="0">
                <a:latin typeface="굴림체" pitchFamily="49" charset="-127"/>
                <a:ea typeface="굴림체" pitchFamily="49" charset="-127"/>
              </a:rPr>
              <a:t>상품 출시 이후 한 달 동안 </a:t>
            </a:r>
            <a:r>
              <a:rPr lang="en-US" altLang="ko-KR" sz="1300" dirty="0">
                <a:latin typeface="굴림체" pitchFamily="49" charset="-127"/>
                <a:ea typeface="굴림체" pitchFamily="49" charset="-127"/>
              </a:rPr>
              <a:t>4</a:t>
            </a:r>
            <a:r>
              <a:rPr lang="ko-KR" altLang="en-US" sz="1300" dirty="0">
                <a:latin typeface="굴림체" pitchFamily="49" charset="-127"/>
                <a:ea typeface="굴림체" pitchFamily="49" charset="-127"/>
              </a:rPr>
              <a:t>만 </a:t>
            </a:r>
            <a:r>
              <a:rPr lang="en-US" altLang="ko-KR" sz="1300" dirty="0">
                <a:latin typeface="굴림체" pitchFamily="49" charset="-127"/>
                <a:ea typeface="굴림체" pitchFamily="49" charset="-127"/>
              </a:rPr>
              <a:t>6,000</a:t>
            </a:r>
            <a:r>
              <a:rPr lang="ko-KR" altLang="en-US" sz="1300" dirty="0">
                <a:latin typeface="굴림체" pitchFamily="49" charset="-127"/>
                <a:ea typeface="굴림체" pitchFamily="49" charset="-127"/>
              </a:rPr>
              <a:t>장의 신규 카드 발급에 성공</a:t>
            </a:r>
          </a:p>
          <a:p>
            <a:pPr algn="just">
              <a:buFont typeface="굴림" pitchFamily="50" charset="-127"/>
              <a:buAutoNum type="arabicParenR"/>
              <a:defRPr/>
            </a:pPr>
            <a:endParaRPr lang="ko-KR" altLang="en-US" sz="1300" b="0" dirty="0">
              <a:latin typeface="굴림체" pitchFamily="49" charset="-127"/>
              <a:ea typeface="굴림체" pitchFamily="49" charset="-127"/>
            </a:endParaRPr>
          </a:p>
          <a:p>
            <a:pPr marL="174625" indent="-174625" algn="just">
              <a:buFont typeface="굴림" pitchFamily="50" charset="-127"/>
              <a:buAutoNum type="arabicParenR" startAt="2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이용자들의 결제정보를 분석해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'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신한 스마트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월렛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'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에서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맛집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메뉴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가격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주차정보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이용시간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심지어 금연 여부까지 알려줘 고객의 편의성을 대폭 제고</a:t>
            </a:r>
          </a:p>
          <a:p>
            <a:pPr algn="just">
              <a:buFont typeface="굴림" pitchFamily="50" charset="-127"/>
              <a:buAutoNum type="arabicParenR" startAt="2"/>
              <a:defRPr/>
            </a:pPr>
            <a:endParaRPr lang="en-US" altLang="ko-KR" sz="1300" b="0" dirty="0">
              <a:latin typeface="굴림체" pitchFamily="49" charset="-127"/>
              <a:ea typeface="굴림체" pitchFamily="49" charset="-127"/>
            </a:endParaRPr>
          </a:p>
          <a:p>
            <a:pPr marL="174625" indent="-174625" algn="just">
              <a:buFont typeface="굴림" pitchFamily="50" charset="-127"/>
              <a:buAutoNum type="arabicParenR" startAt="2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향후 전국 주요 상권의 음식점 매출과 카드 이용정보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고객 선호도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이용빈도 등을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빅데이터로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집약해 고객 입맛에 맞는 정보를 지속적으로 제공할 계획</a:t>
            </a: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4676775" y="1413539"/>
            <a:ext cx="1070882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 dirty="0">
                <a:latin typeface="+mj-ea"/>
                <a:ea typeface="+mj-ea"/>
              </a:rPr>
              <a:t>KB</a:t>
            </a:r>
            <a:r>
              <a:rPr lang="ko-KR" altLang="en-US" sz="1300" b="1" dirty="0">
                <a:latin typeface="+mj-ea"/>
                <a:ea typeface="+mj-ea"/>
              </a:rPr>
              <a:t>카드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7695971" y="1413539"/>
            <a:ext cx="1186769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>
                <a:latin typeface="+mj-ea"/>
                <a:ea typeface="+mj-ea"/>
              </a:rPr>
              <a:t>현대카드</a:t>
            </a:r>
            <a:endParaRPr lang="en-US" altLang="ko-KR" sz="1300" b="1" dirty="0">
              <a:latin typeface="+mj-ea"/>
              <a:ea typeface="+mj-ea"/>
            </a:endParaRPr>
          </a:p>
        </p:txBody>
      </p:sp>
      <p:sp>
        <p:nvSpPr>
          <p:cNvPr id="17" name="직사각형 7"/>
          <p:cNvSpPr>
            <a:spLocks noChangeArrowheads="1"/>
          </p:cNvSpPr>
          <p:nvPr/>
        </p:nvSpPr>
        <p:spPr bwMode="auto">
          <a:xfrm>
            <a:off x="3657600" y="1765964"/>
            <a:ext cx="273526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3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기반의 카드 이용 서비스 제공</a:t>
            </a:r>
          </a:p>
          <a:p>
            <a:endParaRPr lang="en-US" altLang="ko-KR" sz="1200" dirty="0">
              <a:latin typeface="굴림체" pitchFamily="49" charset="-127"/>
              <a:ea typeface="굴림체" pitchFamily="49" charset="-127"/>
            </a:endParaRPr>
          </a:p>
          <a:p>
            <a:pPr algn="just"/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카드</a:t>
            </a:r>
            <a:r>
              <a:rPr lang="ko-KR" altLang="en-US" sz="13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이용 고객들의 행동 패턴을 분석하여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‘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혜택가맹점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’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앱을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통해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맛집의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b="0" dirty="0" smtClean="0">
                <a:latin typeface="굴림체" pitchFamily="49" charset="-127"/>
                <a:ea typeface="굴림체" pitchFamily="49" charset="-127"/>
              </a:rPr>
              <a:t>고객 </a:t>
            </a:r>
            <a:r>
              <a:rPr lang="ko-KR" altLang="en-US" sz="1300" b="0" dirty="0" err="1" smtClean="0">
                <a:latin typeface="굴림체" pitchFamily="49" charset="-127"/>
                <a:ea typeface="굴림체" pitchFamily="49" charset="-127"/>
              </a:rPr>
              <a:t>재방문율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성별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·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연령별 이용객 분포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 smtClean="0">
                <a:latin typeface="굴림체" pitchFamily="49" charset="-127"/>
                <a:ea typeface="굴림체" pitchFamily="49" charset="-127"/>
              </a:rPr>
              <a:t>시간대별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이용 비율 등의 정보 제공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46850" y="1772314"/>
            <a:ext cx="3014663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 err="1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300" b="1" dirty="0">
                <a:solidFill>
                  <a:srgbClr val="0000FF"/>
                </a:solidFill>
                <a:latin typeface="굴림체" pitchFamily="49" charset="-127"/>
                <a:ea typeface="굴림체" pitchFamily="49" charset="-127"/>
              </a:rPr>
              <a:t> 분석 리포트 공개 및 카드 이용 서비스 제공</a:t>
            </a:r>
          </a:p>
          <a:p>
            <a:pPr>
              <a:defRPr/>
            </a:pP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자사의 카드결제 정보를 활용해 소비자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트렌드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및 경기 변동 상황을 분석해주는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'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현대카드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X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'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리포트를 공개하여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단순 업종별 매출 비교를 넘어 주제 분야를 집중 분석해 자영업자에게 실제 유용한 정보를 제공</a:t>
            </a:r>
          </a:p>
          <a:p>
            <a:pPr marL="228600" indent="-228600" algn="just">
              <a:buFont typeface="+mj-lt"/>
              <a:buAutoNum type="arabicParenR"/>
              <a:defRPr/>
            </a:pPr>
            <a:endParaRPr lang="ko-KR" altLang="en-US" sz="1300" b="0" dirty="0">
              <a:latin typeface="굴림체" pitchFamily="49" charset="-127"/>
              <a:ea typeface="굴림체" pitchFamily="49" charset="-127"/>
            </a:endParaRPr>
          </a:p>
          <a:p>
            <a:pPr marL="228600" indent="-228600" algn="just">
              <a:buFont typeface="+mj-lt"/>
              <a:buAutoNum type="arabicParenR"/>
              <a:defRPr/>
            </a:pP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기반의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'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마이 비즈니스 사업지원서비스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'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를 통해 상권분석과 추천상권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점포임대지식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상권가이드 등을 제공하여 자영업자들로부터 큰 호응을 얻음</a:t>
            </a:r>
          </a:p>
        </p:txBody>
      </p:sp>
    </p:spTree>
    <p:extLst>
      <p:ext uri="{BB962C8B-B14F-4D97-AF65-F5344CB8AC3E}">
        <p14:creationId xmlns:p14="http://schemas.microsoft.com/office/powerpoint/2010/main" val="37367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>
                <a:latin typeface="+mn-ea"/>
                <a:ea typeface="+mn-ea"/>
                <a:cs typeface="JBold" pitchFamily="18" charset="-127"/>
              </a:rPr>
              <a:t>2. </a:t>
            </a:r>
            <a:r>
              <a:rPr lang="ko-KR" altLang="en-US" b="1">
                <a:latin typeface="+mn-ea"/>
                <a:ea typeface="+mn-ea"/>
                <a:cs typeface="JBold" pitchFamily="18" charset="-127"/>
              </a:rPr>
              <a:t>금융과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smtClean="0"/>
              <a:t>국내 우체국 사례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</a:t>
            </a:r>
            <a:r>
              <a:rPr lang="en-US" altLang="ko-KR" dirty="0" smtClean="0"/>
              <a:t>)  </a:t>
            </a:r>
            <a:endParaRPr lang="ko-KR" altLang="en-US" dirty="0"/>
          </a:p>
        </p:txBody>
      </p:sp>
      <p:grpSp>
        <p:nvGrpSpPr>
          <p:cNvPr id="8" name="그룹 1"/>
          <p:cNvGrpSpPr>
            <a:grpSpLocks/>
          </p:cNvGrpSpPr>
          <p:nvPr/>
        </p:nvGrpSpPr>
        <p:grpSpPr bwMode="auto">
          <a:xfrm>
            <a:off x="328613" y="1357750"/>
            <a:ext cx="9232900" cy="5162793"/>
            <a:chOff x="329268" y="1988840"/>
            <a:chExt cx="6902651" cy="4626662"/>
          </a:xfrm>
        </p:grpSpPr>
        <p:sp>
          <p:nvSpPr>
            <p:cNvPr id="9" name="직사각형 52"/>
            <p:cNvSpPr/>
            <p:nvPr/>
          </p:nvSpPr>
          <p:spPr>
            <a:xfrm>
              <a:off x="329268" y="1988840"/>
              <a:ext cx="2258553" cy="460919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5738" indent="-185738" algn="ctr">
                <a:defRPr/>
              </a:pPr>
              <a:endParaRPr lang="ko-KR" altLang="en-US" sz="1300" dirty="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endParaRPr>
            </a:p>
          </p:txBody>
        </p:sp>
        <p:sp>
          <p:nvSpPr>
            <p:cNvPr id="10" name="직사각형 52"/>
            <p:cNvSpPr/>
            <p:nvPr/>
          </p:nvSpPr>
          <p:spPr>
            <a:xfrm>
              <a:off x="2659031" y="1999954"/>
              <a:ext cx="2258553" cy="4607609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5738" indent="-185738" algn="ctr">
                <a:defRPr/>
              </a:pPr>
              <a:endParaRPr lang="ko-KR" altLang="en-US" sz="1300" dirty="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endParaRPr>
            </a:p>
          </p:txBody>
        </p:sp>
        <p:sp>
          <p:nvSpPr>
            <p:cNvPr id="11" name="직사각형 52"/>
            <p:cNvSpPr/>
            <p:nvPr/>
          </p:nvSpPr>
          <p:spPr>
            <a:xfrm>
              <a:off x="4973366" y="2006305"/>
              <a:ext cx="2258553" cy="4609197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5738" indent="-185738" algn="ctr">
                <a:defRPr/>
              </a:pPr>
              <a:endParaRPr lang="ko-KR" altLang="en-US" sz="1300" dirty="0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endParaRPr>
            </a:p>
          </p:txBody>
        </p:sp>
      </p:grp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515711" y="1424425"/>
            <a:ext cx="2826204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>
                <a:solidFill>
                  <a:srgbClr val="0000FF"/>
                </a:solidFill>
                <a:latin typeface="+mj-ea"/>
                <a:ea typeface="+mj-ea"/>
              </a:rPr>
              <a:t>고객 맞춤형  우체국 금융상품 개발</a:t>
            </a:r>
            <a:endParaRPr lang="en-US" altLang="ko-KR" sz="13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3461882" y="1424425"/>
            <a:ext cx="3265488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 smtClean="0">
                <a:solidFill>
                  <a:srgbClr val="0000FF"/>
                </a:solidFill>
                <a:latin typeface="+mj-ea"/>
                <a:ea typeface="+mj-ea"/>
              </a:rPr>
              <a:t>쇼핑기호분석을 </a:t>
            </a:r>
            <a:r>
              <a:rPr lang="ko-KR" altLang="en-US" sz="1300" b="1" dirty="0">
                <a:solidFill>
                  <a:srgbClr val="0000FF"/>
                </a:solidFill>
                <a:latin typeface="+mj-ea"/>
                <a:ea typeface="+mj-ea"/>
              </a:rPr>
              <a:t>통한 상품 </a:t>
            </a:r>
            <a:r>
              <a:rPr lang="ko-KR" altLang="en-US" sz="1300" b="1" dirty="0" smtClean="0">
                <a:solidFill>
                  <a:srgbClr val="0000FF"/>
                </a:solidFill>
                <a:latin typeface="+mj-ea"/>
                <a:ea typeface="+mj-ea"/>
              </a:rPr>
              <a:t>연계 서비스</a:t>
            </a:r>
            <a:endParaRPr lang="ko-KR" altLang="en-US" sz="13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614884" y="1424425"/>
            <a:ext cx="3073400" cy="2923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 b="1" dirty="0">
                <a:solidFill>
                  <a:srgbClr val="0000FF"/>
                </a:solidFill>
                <a:latin typeface="+mj-ea"/>
                <a:ea typeface="+mj-ea"/>
              </a:rPr>
              <a:t>고객 맞춤형 우체국 보험 상담 </a:t>
            </a:r>
            <a:r>
              <a:rPr lang="ko-KR" altLang="en-US" sz="1300" b="1" dirty="0" smtClean="0">
                <a:solidFill>
                  <a:srgbClr val="0000FF"/>
                </a:solidFill>
                <a:latin typeface="+mj-ea"/>
                <a:ea typeface="+mj-ea"/>
              </a:rPr>
              <a:t>서비스</a:t>
            </a:r>
            <a:endParaRPr lang="en-US" altLang="ko-KR" sz="1300" u="sng" dirty="0">
              <a:solidFill>
                <a:srgbClr val="0000FF"/>
              </a:solidFill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1150" y="1791136"/>
            <a:ext cx="297338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+mj-lt"/>
              <a:buAutoNum type="arabicParenR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인터넷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스마트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뱅킹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이용시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개인 금융 거래내역을 분석하여 가장 최적의 금융상품 안내</a:t>
            </a:r>
          </a:p>
          <a:p>
            <a:pPr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74625" indent="-174625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적금 만기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정기예금 만기 재 예치 시 고객에게 가장 적합한 상품을 자동으로 비교 안내  </a:t>
            </a:r>
          </a:p>
          <a:p>
            <a:pPr marL="174625" algn="just">
              <a:defRPr/>
            </a:pP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우체국 금융정보 변경 시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예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이율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제도 변경 등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분석 기술로 맞춤 고객에게 자동으로 알림  </a:t>
            </a:r>
            <a:endParaRPr lang="en-US" altLang="ko-KR" sz="1200" b="0" dirty="0">
              <a:latin typeface="굴림체" pitchFamily="49" charset="-127"/>
              <a:ea typeface="굴림체" pitchFamily="49" charset="-127"/>
            </a:endParaRPr>
          </a:p>
          <a:p>
            <a:pPr marL="346075" indent="-171450" algn="just">
              <a:buFontTx/>
              <a:buChar char="-"/>
              <a:defRPr/>
            </a:pPr>
            <a:endParaRPr lang="ko-KR" altLang="en-US" sz="1200" b="0" dirty="0">
              <a:latin typeface="굴림체" pitchFamily="49" charset="-127"/>
              <a:ea typeface="굴림체" pitchFamily="49" charset="-127"/>
            </a:endParaRPr>
          </a:p>
          <a:p>
            <a:pPr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74625" indent="-174625" algn="just">
              <a:buFont typeface="+mj-lt"/>
              <a:buAutoNum type="arabicParenR" startAt="2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현재 가장 선호하는 금융흐름과 개인의 투자 특성을 조합한 금융 상담 도우미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가칭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개발</a:t>
            </a:r>
          </a:p>
          <a:p>
            <a:pPr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74625" indent="-174625" algn="just">
              <a:buFont typeface="Optima" pitchFamily="2" charset="2"/>
              <a:buChar char=" "/>
              <a:defRPr/>
            </a:pP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고객의 투자 성향을 분석하여 금융정보를 자동으로 연계  </a:t>
            </a:r>
          </a:p>
          <a:p>
            <a:pPr marL="174625" indent="-174625" algn="just">
              <a:buFont typeface="Optima" pitchFamily="2" charset="2"/>
              <a:buChar char=" "/>
              <a:defRPr/>
            </a:pP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고객과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상담시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최선의 답변을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기술을 이용하여 분석 후 자동으로 추출 </a:t>
            </a:r>
          </a:p>
          <a:p>
            <a:pPr marL="174625" indent="-174625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HTML5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기술을 이용하여 인터넷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뱅킹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뿐만 아니라 스마트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폰에서도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가능하도록 구현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68675" y="1958962"/>
            <a:ext cx="309721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+mj-lt"/>
              <a:buAutoNum type="arabicParenR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위치기반 서비스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(LBS)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와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기술을 연계하여 고객의 구매 성향을 분석하여  우체국 쇼핑 상품 차별화 </a:t>
            </a:r>
          </a:p>
          <a:p>
            <a:pPr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74625" indent="-174625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계절별 구매 성향을 분석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상품출하 시 자동으로 고객에게 상품 정보를 알려주는 프로그램개발     </a:t>
            </a:r>
          </a:p>
          <a:p>
            <a:pPr algn="just">
              <a:defRPr/>
            </a:pPr>
            <a:endParaRPr lang="ko-KR" altLang="en-US" sz="1300" b="0" dirty="0">
              <a:latin typeface="굴림체" pitchFamily="49" charset="-127"/>
              <a:ea typeface="굴림체" pitchFamily="49" charset="-127"/>
            </a:endParaRPr>
          </a:p>
          <a:p>
            <a:pPr marL="174625" indent="-174625" algn="just">
              <a:buFont typeface="+mj-lt"/>
              <a:buAutoNum type="arabicParenR" startAt="2"/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상품 검색 시 자동으로 해당 상품 비교 및 상세 안내</a:t>
            </a:r>
          </a:p>
          <a:p>
            <a:pPr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271463" indent="-184150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온톨로지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기술과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기술을 이용하여 해당 상품의 비교 및 상세 설명 제공 프로그램 개발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07163" y="1958737"/>
            <a:ext cx="29892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algn="just">
              <a:buFont typeface="+mj-lt"/>
              <a:buAutoNum type="arabicParenR"/>
              <a:defRPr/>
            </a:pP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NFC 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기술을 </a:t>
            </a:r>
            <a:r>
              <a:rPr lang="ko-KR" altLang="en-US" sz="1300" b="0" dirty="0" smtClean="0">
                <a:latin typeface="굴림체" pitchFamily="49" charset="-127"/>
                <a:ea typeface="굴림체" pitchFamily="49" charset="-127"/>
              </a:rPr>
              <a:t>이용 </a:t>
            </a:r>
            <a:r>
              <a:rPr lang="ko-KR" altLang="en-US" sz="1300" b="0" dirty="0" err="1">
                <a:latin typeface="굴림체" pitchFamily="49" charset="-127"/>
                <a:ea typeface="굴림체" pitchFamily="49" charset="-127"/>
              </a:rPr>
              <a:t>스마트폰으로</a:t>
            </a: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보험 업무가 가능한 시스템 개발</a:t>
            </a:r>
          </a:p>
          <a:p>
            <a:pPr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84150" indent="-184150" algn="just">
              <a:defRPr/>
            </a:pPr>
            <a:r>
              <a:rPr lang="ko-KR" altLang="en-US" sz="1300" b="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3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보험 설계 시 고객의 데이터를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NFC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기술로 인식하면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빅데이터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기술을 활용하여 고객의  특성에 맞는 맞춤형 보험 상품 및 설계서를 제시</a:t>
            </a:r>
          </a:p>
          <a:p>
            <a:pPr marL="184150" indent="-184150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84150" indent="-184150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스마트폰으로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관련 보장내역 및 보험료 등 상세내역을 다운로드 가능 </a:t>
            </a:r>
          </a:p>
          <a:p>
            <a:pPr marL="184150" indent="-184150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 marL="184150" indent="-184150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 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청약 의사가 있을 경우 창구가 아닌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스마트폰을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이용 전자 청약 및 보험료 자동이체가 가능  </a:t>
            </a:r>
            <a:endParaRPr lang="en-US" altLang="ko-KR" sz="1200" b="0" dirty="0" smtClean="0">
              <a:latin typeface="굴림체" pitchFamily="49" charset="-127"/>
              <a:ea typeface="굴림체" pitchFamily="49" charset="-127"/>
            </a:endParaRPr>
          </a:p>
          <a:p>
            <a:pPr marL="184150" indent="-184150" algn="just">
              <a:defRPr/>
            </a:pPr>
            <a:endParaRPr lang="ko-KR" altLang="en-US" sz="1200" b="0" dirty="0">
              <a:latin typeface="굴림체" pitchFamily="49" charset="-127"/>
              <a:ea typeface="굴림체" pitchFamily="49" charset="-127"/>
            </a:endParaRPr>
          </a:p>
          <a:p>
            <a:pPr marL="184150" indent="-184150" algn="just">
              <a:defRPr/>
            </a:pP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  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-&gt;﻿ </a:t>
            </a:r>
            <a:r>
              <a:rPr lang="ko-KR" altLang="en-US" sz="1200" b="0" dirty="0" err="1">
                <a:latin typeface="굴림체" pitchFamily="49" charset="-127"/>
                <a:ea typeface="굴림체" pitchFamily="49" charset="-127"/>
              </a:rPr>
              <a:t>전자청약시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0" dirty="0">
                <a:latin typeface="굴림체" pitchFamily="49" charset="-127"/>
                <a:ea typeface="굴림체" pitchFamily="49" charset="-127"/>
              </a:rPr>
              <a:t>DRM</a:t>
            </a:r>
            <a:r>
              <a:rPr lang="ko-KR" altLang="en-US" sz="1200" b="0" dirty="0">
                <a:latin typeface="굴림체" pitchFamily="49" charset="-127"/>
                <a:ea typeface="굴림체" pitchFamily="49" charset="-127"/>
              </a:rPr>
              <a:t>과 공인인증서로 중첩 인증﻿으로 신뢰성 및 간편성 제고 </a:t>
            </a:r>
          </a:p>
        </p:txBody>
      </p:sp>
    </p:spTree>
    <p:extLst>
      <p:ext uri="{BB962C8B-B14F-4D97-AF65-F5344CB8AC3E}">
        <p14:creationId xmlns:p14="http://schemas.microsoft.com/office/powerpoint/2010/main" val="39588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lvl="0" indent="-446088" eaLnBrk="0" hangingPunct="0">
              <a:spcBef>
                <a:spcPts val="600"/>
              </a:spcBef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3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의료와 빅데이터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4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55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10000"/>
              </a:spcBef>
              <a:buFont typeface="맑은 고딕" pitchFamily="50" charset="-127"/>
              <a:buNone/>
            </a:pPr>
            <a:r>
              <a:rPr lang="en-US" altLang="ko-KR" b="1" smtClean="0"/>
              <a:t>1) </a:t>
            </a:r>
            <a:r>
              <a:rPr lang="en-US" altLang="ko-KR" b="1"/>
              <a:t>한국 의약품 안전원 - 빅데이터 ISP 및 프로토타입 </a:t>
            </a:r>
          </a:p>
          <a:p>
            <a:pPr lvl="1" eaLnBrk="1" latinLnBrk="0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400" b="1"/>
              <a:t>빅데이터 인프라구축 및 아키텍처 검증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ko-KR" altLang="en-US" sz="1200"/>
              <a:t>정보화전략계획사업에서 설계한 빅데이터 인프라를 가상머신 기반으로 구축하고 관련된 하드웨어 및 소프트웨어 아키텍처를 검증한다</a:t>
            </a:r>
            <a:r>
              <a:rPr lang="en-US" altLang="ko-KR" sz="1200"/>
              <a:t>. </a:t>
            </a:r>
            <a:r>
              <a:rPr lang="ko-KR" altLang="en-US" sz="1200"/>
              <a:t>특히 오픈소스인 빅데이터 수집</a:t>
            </a:r>
            <a:r>
              <a:rPr lang="en-US" altLang="ko-KR" sz="1200"/>
              <a:t>/</a:t>
            </a:r>
            <a:r>
              <a:rPr lang="ko-KR" altLang="en-US" sz="1200"/>
              <a:t>분석 소프트웨어가 안전원의 빅데이터 분석에 적합한지 실제 분석을 통해서 검증한다</a:t>
            </a:r>
            <a:r>
              <a:rPr lang="en-US" altLang="ko-KR" sz="1200"/>
              <a:t>.</a:t>
            </a:r>
          </a:p>
          <a:p>
            <a:pPr lvl="1" eaLnBrk="1" latinLnBrk="0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400" b="1"/>
              <a:t>분석 알고리즘 개발 및 검증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ko-KR" altLang="en-US" sz="1200"/>
              <a:t>정보화전략계획사업 추친과 관련하여 심평원</a:t>
            </a:r>
            <a:r>
              <a:rPr lang="en-US" altLang="ko-KR" sz="1200"/>
              <a:t>, </a:t>
            </a:r>
            <a:r>
              <a:rPr lang="ko-KR" altLang="en-US" sz="1200"/>
              <a:t>통계청 등 유관기관의 데이터를 수집하여 빅데이터 플랫폼에 저장하고</a:t>
            </a:r>
            <a:r>
              <a:rPr lang="en-US" altLang="ko-KR" sz="1200"/>
              <a:t>, </a:t>
            </a:r>
            <a:r>
              <a:rPr lang="ko-KR" altLang="en-US" sz="1200"/>
              <a:t>이를 빅데이터 기반의 분석 소프트웨어를 이용하여 의약품 부작용과 관련된 알고리즘을 개발하고 검증한다</a:t>
            </a:r>
            <a:r>
              <a:rPr lang="en-US" altLang="ko-KR" sz="1200"/>
              <a:t>. </a:t>
            </a:r>
          </a:p>
          <a:p>
            <a:pPr lvl="1" eaLnBrk="1" latinLnBrk="0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ko-KR" altLang="en-US" sz="1600" b="1"/>
              <a:t>일정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18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목</a:t>
            </a:r>
            <a:r>
              <a:rPr lang="en-US" altLang="ko-KR" sz="1200"/>
              <a:t>) : </a:t>
            </a:r>
            <a:r>
              <a:rPr lang="ko-KR" altLang="en-US" sz="1200"/>
              <a:t>서버 발주 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22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 : </a:t>
            </a:r>
            <a:r>
              <a:rPr lang="ko-KR" altLang="en-US" sz="1200"/>
              <a:t>서버 입고</a:t>
            </a:r>
            <a:r>
              <a:rPr lang="en-US" altLang="ko-KR" sz="1200"/>
              <a:t>(</a:t>
            </a:r>
            <a:r>
              <a:rPr lang="ko-KR" altLang="en-US" sz="1200"/>
              <a:t>프로젝트 사무실</a:t>
            </a:r>
            <a:r>
              <a:rPr lang="en-US" altLang="ko-KR" sz="1200"/>
              <a:t>) 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23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화</a:t>
            </a:r>
            <a:r>
              <a:rPr lang="en-US" altLang="ko-KR" sz="1200"/>
              <a:t>) : </a:t>
            </a:r>
            <a:r>
              <a:rPr lang="ko-KR" altLang="en-US" sz="1200"/>
              <a:t>가상화 프로그램 설치</a:t>
            </a:r>
            <a:r>
              <a:rPr lang="en-US" altLang="ko-KR" sz="1200"/>
              <a:t>(VirtualBox)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24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수</a:t>
            </a:r>
            <a:r>
              <a:rPr lang="en-US" altLang="ko-KR" sz="1200"/>
              <a:t>)~25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목</a:t>
            </a:r>
            <a:r>
              <a:rPr lang="en-US" altLang="ko-KR" sz="1200"/>
              <a:t>) : </a:t>
            </a:r>
            <a:r>
              <a:rPr lang="ko-KR" altLang="en-US" sz="1200"/>
              <a:t>리눅스 설치</a:t>
            </a:r>
            <a:r>
              <a:rPr lang="en-US" altLang="ko-KR" sz="1200"/>
              <a:t>(CentOS 6.4 6</a:t>
            </a:r>
            <a:r>
              <a:rPr lang="ko-KR" altLang="en-US" sz="1200"/>
              <a:t>대</a:t>
            </a:r>
            <a:r>
              <a:rPr lang="en-US" altLang="ko-KR" sz="1200"/>
              <a:t>)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26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금</a:t>
            </a:r>
            <a:r>
              <a:rPr lang="en-US" altLang="ko-KR" sz="1200"/>
              <a:t>)~29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 : </a:t>
            </a:r>
            <a:r>
              <a:rPr lang="ko-KR" altLang="en-US" sz="1200"/>
              <a:t>하둡 에코시스템 </a:t>
            </a:r>
            <a:r>
              <a:rPr lang="en-US" altLang="ko-KR" sz="1200"/>
              <a:t>S/W </a:t>
            </a:r>
            <a:r>
              <a:rPr lang="ko-KR" altLang="en-US" sz="1200"/>
              <a:t>설치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23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화</a:t>
            </a:r>
            <a:r>
              <a:rPr lang="en-US" altLang="ko-KR" sz="1200"/>
              <a:t>)~25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목</a:t>
            </a:r>
            <a:r>
              <a:rPr lang="en-US" altLang="ko-KR" sz="1200"/>
              <a:t>) : </a:t>
            </a:r>
            <a:r>
              <a:rPr lang="ko-KR" altLang="en-US" sz="1200"/>
              <a:t>분석 데이터 수집</a:t>
            </a:r>
            <a:r>
              <a:rPr lang="en-US" altLang="ko-KR" sz="1200"/>
              <a:t>(</a:t>
            </a:r>
            <a:r>
              <a:rPr lang="ko-KR" altLang="en-US" sz="1200"/>
              <a:t>오프라인</a:t>
            </a:r>
            <a:r>
              <a:rPr lang="en-US" altLang="ko-KR" sz="1200"/>
              <a:t>)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29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 : </a:t>
            </a:r>
            <a:r>
              <a:rPr lang="ko-KR" altLang="en-US" sz="1200"/>
              <a:t>분석 데이터 적재</a:t>
            </a:r>
            <a:r>
              <a:rPr lang="en-US" altLang="ko-KR" sz="1200"/>
              <a:t>(VirtualBox </a:t>
            </a:r>
            <a:r>
              <a:rPr lang="ko-KR" altLang="en-US" sz="1200"/>
              <a:t>공유폴더</a:t>
            </a:r>
            <a:r>
              <a:rPr lang="en-US" altLang="ko-KR" sz="1200"/>
              <a:t>, HDFS)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30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화</a:t>
            </a:r>
            <a:r>
              <a:rPr lang="en-US" altLang="ko-KR" sz="1200"/>
              <a:t>)~8</a:t>
            </a:r>
            <a:r>
              <a:rPr lang="ko-KR" altLang="en-US" sz="1200"/>
              <a:t>월 </a:t>
            </a:r>
            <a:r>
              <a:rPr lang="en-US" altLang="ko-KR" sz="1200"/>
              <a:t>1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목</a:t>
            </a:r>
            <a:r>
              <a:rPr lang="en-US" altLang="ko-KR" sz="1200"/>
              <a:t>) : </a:t>
            </a:r>
            <a:r>
              <a:rPr lang="ko-KR" altLang="en-US" sz="1200"/>
              <a:t>하둡 에코시스템 </a:t>
            </a:r>
            <a:r>
              <a:rPr lang="en-US" altLang="ko-KR" sz="1200"/>
              <a:t>S/W </a:t>
            </a:r>
            <a:r>
              <a:rPr lang="ko-KR" altLang="en-US" sz="1200"/>
              <a:t>검증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7</a:t>
            </a:r>
            <a:r>
              <a:rPr lang="ko-KR" altLang="en-US" sz="1200"/>
              <a:t>월 </a:t>
            </a:r>
            <a:r>
              <a:rPr lang="en-US" altLang="ko-KR" sz="1200"/>
              <a:t>30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화</a:t>
            </a:r>
            <a:r>
              <a:rPr lang="en-US" altLang="ko-KR" sz="1200"/>
              <a:t>)~8</a:t>
            </a:r>
            <a:r>
              <a:rPr lang="ko-KR" altLang="en-US" sz="1200"/>
              <a:t>월 </a:t>
            </a:r>
            <a:r>
              <a:rPr lang="en-US" altLang="ko-KR" sz="1200"/>
              <a:t>1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목</a:t>
            </a:r>
            <a:r>
              <a:rPr lang="en-US" altLang="ko-KR" sz="1200"/>
              <a:t>) : </a:t>
            </a:r>
            <a:r>
              <a:rPr lang="ko-KR" altLang="en-US" sz="1200"/>
              <a:t>통계청 데이터 전처리 및 로딩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8</a:t>
            </a:r>
            <a:r>
              <a:rPr lang="ko-KR" altLang="en-US" sz="1200"/>
              <a:t>월 </a:t>
            </a:r>
            <a:r>
              <a:rPr lang="en-US" altLang="ko-KR" sz="1200"/>
              <a:t>1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목</a:t>
            </a:r>
            <a:r>
              <a:rPr lang="en-US" altLang="ko-KR" sz="1200"/>
              <a:t>)~8</a:t>
            </a:r>
            <a:r>
              <a:rPr lang="ko-KR" altLang="en-US" sz="1200"/>
              <a:t>월 </a:t>
            </a:r>
            <a:r>
              <a:rPr lang="en-US" altLang="ko-KR" sz="1200"/>
              <a:t>5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 : </a:t>
            </a:r>
            <a:r>
              <a:rPr lang="ko-KR" altLang="en-US" sz="1200"/>
              <a:t>심평원 데이터 전처리 및 로딩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8</a:t>
            </a:r>
            <a:r>
              <a:rPr lang="ko-KR" altLang="en-US" sz="1200"/>
              <a:t>월 </a:t>
            </a:r>
            <a:r>
              <a:rPr lang="en-US" altLang="ko-KR" sz="1200"/>
              <a:t>5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)~8</a:t>
            </a:r>
            <a:r>
              <a:rPr lang="ko-KR" altLang="en-US" sz="1200"/>
              <a:t>월 </a:t>
            </a:r>
            <a:r>
              <a:rPr lang="en-US" altLang="ko-KR" sz="1200"/>
              <a:t>9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금</a:t>
            </a:r>
            <a:r>
              <a:rPr lang="en-US" altLang="ko-KR" sz="1200"/>
              <a:t>) : </a:t>
            </a:r>
            <a:r>
              <a:rPr lang="ko-KR" altLang="en-US" sz="1200"/>
              <a:t>년령금기 추이분석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8</a:t>
            </a:r>
            <a:r>
              <a:rPr lang="ko-KR" altLang="en-US" sz="1200"/>
              <a:t>월 </a:t>
            </a:r>
            <a:r>
              <a:rPr lang="en-US" altLang="ko-KR" sz="1200"/>
              <a:t>12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)~8</a:t>
            </a:r>
            <a:r>
              <a:rPr lang="ko-KR" altLang="en-US" sz="1200"/>
              <a:t>월 </a:t>
            </a:r>
            <a:r>
              <a:rPr lang="en-US" altLang="ko-KR" sz="1200"/>
              <a:t>16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금</a:t>
            </a:r>
            <a:r>
              <a:rPr lang="en-US" altLang="ko-KR" sz="1200"/>
              <a:t>) : </a:t>
            </a:r>
            <a:r>
              <a:rPr lang="ko-KR" altLang="en-US" sz="1200"/>
              <a:t>코호트 연구</a:t>
            </a:r>
          </a:p>
          <a:p>
            <a:pPr lvl="2" eaLnBrk="1" latinLnBrk="0" hangingPunct="1">
              <a:lnSpc>
                <a:spcPct val="120000"/>
              </a:lnSpc>
              <a:buFont typeface="맑은 고딕" pitchFamily="50" charset="-127"/>
              <a:buChar char="­"/>
            </a:pPr>
            <a:r>
              <a:rPr lang="en-US" altLang="ko-KR" sz="1200">
                <a:latin typeface="나눔고딕" pitchFamily="50" charset="-127"/>
              </a:rPr>
              <a:t>‘</a:t>
            </a:r>
            <a:r>
              <a:rPr lang="en-US" altLang="ko-KR" sz="1200"/>
              <a:t>13</a:t>
            </a:r>
            <a:r>
              <a:rPr lang="ko-KR" altLang="en-US" sz="1200"/>
              <a:t>년 </a:t>
            </a:r>
            <a:r>
              <a:rPr lang="en-US" altLang="ko-KR" sz="1200"/>
              <a:t>8</a:t>
            </a:r>
            <a:r>
              <a:rPr lang="ko-KR" altLang="en-US" sz="1200"/>
              <a:t>월 </a:t>
            </a:r>
            <a:r>
              <a:rPr lang="en-US" altLang="ko-KR" sz="1200"/>
              <a:t>19</a:t>
            </a:r>
            <a:r>
              <a:rPr lang="ko-KR" altLang="en-US" sz="1200"/>
              <a:t>일</a:t>
            </a:r>
            <a:r>
              <a:rPr lang="en-US" altLang="ko-KR" sz="1200"/>
              <a:t>(</a:t>
            </a:r>
            <a:r>
              <a:rPr lang="ko-KR" altLang="en-US" sz="1200"/>
              <a:t>월</a:t>
            </a:r>
            <a:r>
              <a:rPr lang="en-US" altLang="ko-KR" sz="1200"/>
              <a:t>)~ : </a:t>
            </a:r>
            <a:r>
              <a:rPr lang="ko-KR" altLang="en-US" sz="1200"/>
              <a:t>결과보고서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1025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7" name="_x141015616" descr="EMB000016b429a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177482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9" name="_x196124816" descr="EMB000016b429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509963"/>
            <a:ext cx="5508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11" name="_x196128992" descr="EMB000016b429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88" y="1736725"/>
            <a:ext cx="496887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2) </a:t>
            </a:r>
            <a:r>
              <a:rPr lang="ko-KR" altLang="en-US" b="1" smtClean="0"/>
              <a:t>빅</a:t>
            </a:r>
            <a:r>
              <a:rPr lang="en-US" altLang="ko-KR" b="1" smtClean="0"/>
              <a:t>데이터 </a:t>
            </a:r>
            <a:r>
              <a:rPr lang="ko-KR" altLang="en-US" b="1"/>
              <a:t>분석 인프라 구성</a:t>
            </a:r>
          </a:p>
        </p:txBody>
      </p:sp>
    </p:spTree>
    <p:extLst>
      <p:ext uri="{BB962C8B-B14F-4D97-AF65-F5344CB8AC3E}">
        <p14:creationId xmlns:p14="http://schemas.microsoft.com/office/powerpoint/2010/main" val="125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684235" y="1243849"/>
            <a:ext cx="5706862" cy="33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1</a:t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ko-KR" altLang="en-US" sz="3200" b="1" i="0" u="none" strike="noStrike" kern="1200" cap="none" spc="0" normalizeH="0" baseline="0" noProof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빅데이터</a:t>
            </a: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소개 및 이해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graphicFrame>
        <p:nvGraphicFramePr>
          <p:cNvPr id="5" name="Group 111"/>
          <p:cNvGraphicFramePr>
            <a:graphicFrameLocks noGrp="1"/>
          </p:cNvGraphicFramePr>
          <p:nvPr/>
        </p:nvGraphicFramePr>
        <p:xfrm>
          <a:off x="812800" y="2074863"/>
          <a:ext cx="4140200" cy="2084387"/>
        </p:xfrm>
        <a:graphic>
          <a:graphicData uri="http://schemas.openxmlformats.org/drawingml/2006/table">
            <a:tbl>
              <a:tblPr/>
              <a:tblGrid>
                <a:gridCol w="1008063"/>
                <a:gridCol w="3132137"/>
              </a:tblGrid>
              <a:tr h="276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구분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설명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9401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명세서 일반내역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 일반내역 마스터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40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진료내역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진료내역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40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상병내역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상병내역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01">
                <a:tc>
                  <a:txBody>
                    <a:bodyPr/>
                    <a:lstStyle/>
                    <a:p>
                      <a:pPr marL="127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처방전 상세내역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심평원 명세서의 처방전 상세내역 데이터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8813" y="1736725"/>
            <a:ext cx="168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0" lang="en-US" altLang="ko-KR" sz="1600" b="1"/>
              <a:t>[</a:t>
            </a:r>
            <a:r>
              <a:rPr kumimoji="0" lang="ko-KR" altLang="en-US" sz="1600" b="1"/>
              <a:t>심평원 데이터</a:t>
            </a:r>
            <a:r>
              <a:rPr kumimoji="0" lang="en-US" altLang="ko-KR" sz="1600" b="1"/>
              <a:t>]</a:t>
            </a:r>
            <a:endParaRPr kumimoji="0" lang="ko-KR" altLang="en-US" sz="16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3) 한국 의약품 안전원 </a:t>
            </a:r>
            <a:r>
              <a:rPr lang="en-US" altLang="ko-KR" b="1">
                <a:latin typeface="나눔고딕" pitchFamily="50" charset="-127"/>
              </a:rPr>
              <a:t>–</a:t>
            </a:r>
            <a:r>
              <a:rPr lang="en-US" altLang="ko-KR" b="1"/>
              <a:t> </a:t>
            </a:r>
            <a:r>
              <a:rPr lang="ko-KR" altLang="en-US" b="1"/>
              <a:t>공공기관 데이터 연계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681788" y="1733550"/>
            <a:ext cx="1620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ko-KR" sz="1600" b="1"/>
              <a:t>[</a:t>
            </a:r>
            <a:r>
              <a:rPr kumimoji="0" lang="ko-KR" altLang="en-US" sz="1600" b="1"/>
              <a:t>통계청 데이터</a:t>
            </a:r>
            <a:r>
              <a:rPr kumimoji="0" lang="en-US" altLang="ko-KR" sz="1600" b="1"/>
              <a:t>]</a:t>
            </a:r>
            <a:endParaRPr kumimoji="0" lang="ko-KR" altLang="en-US" sz="1600" b="1"/>
          </a:p>
        </p:txBody>
      </p:sp>
      <p:graphicFrame>
        <p:nvGraphicFramePr>
          <p:cNvPr id="10" name="Group 26"/>
          <p:cNvGraphicFramePr>
            <a:graphicFrameLocks noGrp="1"/>
          </p:cNvGraphicFramePr>
          <p:nvPr/>
        </p:nvGraphicFramePr>
        <p:xfrm>
          <a:off x="5219700" y="2100263"/>
          <a:ext cx="4270375" cy="4524480"/>
        </p:xfrm>
        <a:graphic>
          <a:graphicData uri="http://schemas.openxmlformats.org/drawingml/2006/table">
            <a:tbl>
              <a:tblPr/>
              <a:tblGrid>
                <a:gridCol w="473075"/>
                <a:gridCol w="520700"/>
                <a:gridCol w="468313"/>
                <a:gridCol w="2808287"/>
              </a:tblGrid>
              <a:tr h="218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항목명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코드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코드명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18875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신고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○○○○년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월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○○월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일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○○일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26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주소지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구시군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행정구역시트참고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국외는 앞자리가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로 시작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(8+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해외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국가코드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자리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2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성별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남자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여자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사망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○○○○년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월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○○월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일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○○일 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시간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○○시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rowSpan="8"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사망장소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주택내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의료기관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3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시설기관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양로원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고아원 등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4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산업장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5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D.O.A(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병원이송 중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공로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도로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차도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7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기타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미상</a:t>
                      </a:r>
                    </a:p>
                  </a:txBody>
                  <a:tcPr marL="46800" marR="46800" marT="18000" marB="18000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33438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3) 한국 의약품 안전원 - 심평원/통계청 데이터 개인식별코드</a:t>
            </a:r>
            <a:endParaRPr lang="ko-KR" altLang="en-US" b="1"/>
          </a:p>
          <a:p>
            <a:pPr lvl="1" eaLnBrk="1" latinLnBrk="0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ko-KR" sz="1600" b="1"/>
              <a:t>1. </a:t>
            </a:r>
            <a:r>
              <a:rPr lang="ko-KR" altLang="en-US" sz="1600" b="1"/>
              <a:t>전처리 개요</a:t>
            </a:r>
          </a:p>
          <a:p>
            <a:pPr lvl="2"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ko-KR" sz="1400"/>
              <a:t>앞에서 통계청 사망 데이터에 개인식별키를 임의로 생성하였다. 하지만 심평원의 개인식별키와는 전혀 일치하지 않기 때문에 심평원과 통계청 데이터의 연계분석에는 활용할 수 없다. 심평원의 진단내역에는 사망진단코드가 있으므로 사망자의 개인식별키를 추출하여 통계청 사망 데이터의 개인식별키 값을 변경하는 전처리 작업이 필요하다.</a:t>
            </a:r>
          </a:p>
          <a:p>
            <a:pPr lvl="3" eaLnBrk="1" latinLnBrk="0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ko-KR" altLang="ko-KR" sz="1400"/>
              <a:t>사용자 기반 필터링 : 취향이 비슷한 사용자 </a:t>
            </a:r>
          </a:p>
          <a:p>
            <a:pPr lvl="3" eaLnBrk="1" latinLnBrk="0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ko-KR" altLang="ko-KR" sz="1400"/>
              <a:t>아이템 기반 필터링 : 유사한 제품</a:t>
            </a:r>
          </a:p>
          <a:p>
            <a:pPr lvl="1" eaLnBrk="1" latinLnBrk="0" hangingPunct="1">
              <a:lnSpc>
                <a:spcPct val="12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altLang="ko-KR" sz="1600" b="1"/>
              <a:t>2. </a:t>
            </a:r>
            <a:r>
              <a:rPr lang="ko-KR" altLang="en-US" sz="1600" b="1"/>
              <a:t>데이터 전처리 절차</a:t>
            </a:r>
          </a:p>
          <a:p>
            <a:pPr lvl="2"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/>
              <a:t>1</a:t>
            </a:r>
            <a:r>
              <a:rPr lang="ko-KR" altLang="en-US" sz="1400"/>
              <a:t>단계 </a:t>
            </a:r>
            <a:r>
              <a:rPr lang="en-US" altLang="ko-KR" sz="1400"/>
              <a:t>: </a:t>
            </a:r>
            <a:r>
              <a:rPr lang="ko-KR" altLang="en-US" sz="1400"/>
              <a:t>심평원 사망진단자 개인식별키 추출</a:t>
            </a:r>
          </a:p>
          <a:p>
            <a:pPr lvl="2"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/>
              <a:t>2</a:t>
            </a:r>
            <a:r>
              <a:rPr lang="ko-KR" altLang="en-US" sz="1400"/>
              <a:t>단계 </a:t>
            </a:r>
            <a:r>
              <a:rPr lang="en-US" altLang="ko-KR" sz="1400"/>
              <a:t>: </a:t>
            </a:r>
            <a:r>
              <a:rPr lang="ko-KR" altLang="en-US" sz="1400"/>
              <a:t>통계청 사망 데이터의 개인식별키 값을 변경</a:t>
            </a:r>
          </a:p>
          <a:p>
            <a:pPr lvl="1" eaLnBrk="1" latinLnBrk="0" hangingPunct="1">
              <a:lnSpc>
                <a:spcPct val="12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ko-KR" altLang="ko-KR" sz="1600" b="1"/>
              <a:t>3. 연계 분석</a:t>
            </a:r>
          </a:p>
          <a:p>
            <a:pPr lvl="2"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/>
              <a:t>1</a:t>
            </a:r>
            <a:r>
              <a:rPr lang="ko-KR" altLang="en-US" sz="1400"/>
              <a:t>단계 </a:t>
            </a:r>
            <a:r>
              <a:rPr lang="en-US" altLang="ko-KR" sz="1400"/>
              <a:t>: </a:t>
            </a:r>
            <a:r>
              <a:rPr lang="ko-KR" altLang="en-US" sz="1400"/>
              <a:t>사망자의 약물처방빈도 계산</a:t>
            </a:r>
          </a:p>
          <a:p>
            <a:pPr lvl="2"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/>
              <a:t>2</a:t>
            </a:r>
            <a:r>
              <a:rPr lang="ko-KR" altLang="en-US" sz="1400"/>
              <a:t>단계 </a:t>
            </a:r>
            <a:r>
              <a:rPr lang="en-US" altLang="ko-KR" sz="1400"/>
              <a:t>: </a:t>
            </a:r>
            <a:r>
              <a:rPr lang="ko-KR" altLang="en-US" sz="1400"/>
              <a:t>전체 환자의 약물처방빈도 계산</a:t>
            </a:r>
          </a:p>
          <a:p>
            <a:pPr lvl="2"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/>
              <a:t>3</a:t>
            </a:r>
            <a:r>
              <a:rPr lang="ko-KR" altLang="en-US" sz="1400"/>
              <a:t>단계 </a:t>
            </a:r>
            <a:r>
              <a:rPr lang="en-US" altLang="ko-KR" sz="1400"/>
              <a:t>: </a:t>
            </a:r>
            <a:r>
              <a:rPr lang="ko-KR" altLang="en-US" sz="1400"/>
              <a:t>사망자와 전체 환자의 약물처방빈도 대조표 작성</a:t>
            </a:r>
          </a:p>
        </p:txBody>
      </p:sp>
    </p:spTree>
    <p:extLst>
      <p:ext uri="{BB962C8B-B14F-4D97-AF65-F5344CB8AC3E}">
        <p14:creationId xmlns:p14="http://schemas.microsoft.com/office/powerpoint/2010/main" val="125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직사각형 1"/>
          <p:cNvSpPr>
            <a:spLocks noChangeArrowheads="1"/>
          </p:cNvSpPr>
          <p:nvPr/>
        </p:nvSpPr>
        <p:spPr bwMode="auto">
          <a:xfrm>
            <a:off x="415925" y="1736725"/>
            <a:ext cx="6408738" cy="23415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pl-PL" altLang="ko-KR" sz="1400" b="1">
                <a:solidFill>
                  <a:srgbClr val="C00000"/>
                </a:solidFill>
              </a:rPr>
              <a:t>$ </a:t>
            </a:r>
            <a:r>
              <a:rPr kumimoji="0" lang="ko-KR" altLang="en-US" sz="1400" b="1">
                <a:solidFill>
                  <a:srgbClr val="C00000"/>
                </a:solidFill>
              </a:rPr>
              <a:t>통계청 데이터 </a:t>
            </a:r>
            <a:r>
              <a:rPr kumimoji="0" lang="en-US" altLang="ko-KR" sz="1400" b="1">
                <a:solidFill>
                  <a:srgbClr val="C00000"/>
                </a:solidFill>
              </a:rPr>
              <a:t>: </a:t>
            </a:r>
            <a:r>
              <a:rPr kumimoji="0" lang="ko-KR" altLang="en-US" sz="1400" b="1">
                <a:solidFill>
                  <a:srgbClr val="C00000"/>
                </a:solidFill>
              </a:rPr>
              <a:t>원본</a:t>
            </a:r>
            <a:endParaRPr kumimoji="0" lang="pl-PL" altLang="ko-KR" sz="1400" b="1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29100000,2009,11,27,11040,2,2009,11,16,14,02,13,1,2,4,T029,X800,44,1,NA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29100001,2009,12,14,11040,1,2009,12,12,13,01,13,1,2,2,I251,NA,67,1,NA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29100002,2009,05,22,11040,1,2009,05,19,99,02,13,1,1,1,P220,NA,0,1,NA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29100003,2009,04,13,11040,2,2009,03,16,08,02,13,1,2,2,I461,NA,70,1,NA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29100004,2009,05,08,11040,1,2009,04,19,13,05,13,1,4,6,C162,NA,87,1,NA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29100005,2009,06,19,11040,2,2009,06,12,05,05,13,1,4,1,R54,NA,83,1,NA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29100006,2009,07,13,11040,2,2009,07,10,12,01,13,1,4,2,I619,NA,81,1,NA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29100007,2009,08,10,11040,2,2009,08,06,18,02,13,1,3,2,K259,NA,80,1,NA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29100008,2009,08,31,11040,1,2009,08,19,01,01,13,1,2,6,C349,NA,73,1,NA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29100009,2009,11,02,11040,1,2009,10,18,04,02,05,1,2,6,S021,V947,39,1,NA</a:t>
            </a:r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15925" y="4256088"/>
            <a:ext cx="9074150" cy="23415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pl-PL" altLang="ko-KR" sz="1400" b="1">
                <a:solidFill>
                  <a:srgbClr val="C00000"/>
                </a:solidFill>
              </a:rPr>
              <a:t>$ </a:t>
            </a:r>
            <a:r>
              <a:rPr kumimoji="0" lang="ko-KR" altLang="en-US" sz="1400" b="1">
                <a:solidFill>
                  <a:srgbClr val="C00000"/>
                </a:solidFill>
              </a:rPr>
              <a:t>통계청 데이터 </a:t>
            </a:r>
            <a:r>
              <a:rPr kumimoji="0" lang="en-US" altLang="ko-KR" sz="1400" b="1">
                <a:solidFill>
                  <a:srgbClr val="C00000"/>
                </a:solidFill>
              </a:rPr>
              <a:t>: </a:t>
            </a:r>
            <a:r>
              <a:rPr kumimoji="0" lang="ko-KR" altLang="en-US" sz="1400" b="1">
                <a:solidFill>
                  <a:srgbClr val="C00000"/>
                </a:solidFill>
              </a:rPr>
              <a:t>심평원 개인식별키와 연계</a:t>
            </a:r>
            <a:endParaRPr kumimoji="0" lang="pl-PL" altLang="ko-KR" sz="1400" b="1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1000003,2009,11,27,11040,2,2009,11,16,14,02,13,1,2,4,T029,X800,44,1,NA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100008,2009,12,14,11040,1,2009,12,12,13,01,13,1,2,2,I251,NA,67,1,NA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100009,2009,05,22,11040,1,2009,05,19,99,02,13,1,1,1,P220,NA,0,1,NA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1000160,2009,04,13,11040,2,2009,03,16,08,02,13,1,2,2,I461,NA,70,1,NA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1000389,2009,05,08,11040,1,2009,04,19,13,05,13,1,4,6,C162,NA,87,1,NA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1000515,2009,06,19,11040,2,2009,06,12,05,05,13,1,4,1,R54,NA,83,1,NA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1000521,2009,07,13,11040,2,2009,07,10,12,01,13,1,4,2,I619,NA,81,1,NA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1000589,2009,08,10,11040,2,2009,08,06,18,02,13,1,3,2,K259,NA,80,1,NA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1000639,2009,08,31,11040,1,2009,08,19,01,01,13,1,2,6,C349,NA,73,1,NA</a:t>
            </a:r>
          </a:p>
          <a:p>
            <a:pPr>
              <a:lnSpc>
                <a:spcPct val="110000"/>
              </a:lnSpc>
            </a:pPr>
            <a:r>
              <a:rPr kumimoji="0" lang="pl-PL" altLang="ko-KR" sz="1200"/>
              <a:t>1000643,2009,11,02,11040,1,2009,10,18,04,02,05,1,2,6,S021,V947,39,1,NA</a:t>
            </a:r>
            <a:endParaRPr kumimoji="0" lang="en-US" altLang="ko-KR" sz="1400"/>
          </a:p>
        </p:txBody>
      </p:sp>
      <p:sp>
        <p:nvSpPr>
          <p:cNvPr id="8" name="직사각형 3"/>
          <p:cNvSpPr>
            <a:spLocks noChangeArrowheads="1"/>
          </p:cNvSpPr>
          <p:nvPr/>
        </p:nvSpPr>
        <p:spPr bwMode="auto">
          <a:xfrm>
            <a:off x="7032625" y="1736725"/>
            <a:ext cx="2420938" cy="234156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ko-KR" sz="1400" b="1">
                <a:solidFill>
                  <a:srgbClr val="C00000"/>
                </a:solidFill>
              </a:rPr>
              <a:t>$ </a:t>
            </a:r>
            <a:r>
              <a:rPr kumimoji="0" lang="ko-KR" altLang="en-US" sz="1400" b="1">
                <a:solidFill>
                  <a:srgbClr val="C00000"/>
                </a:solidFill>
              </a:rPr>
              <a:t>심평원 연계 개인식별키</a:t>
            </a:r>
            <a:endParaRPr kumimoji="0" lang="en-US" altLang="ko-KR" sz="1400" b="1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1000003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100008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100009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1000160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1000389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1000515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1000521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1000589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1000639</a:t>
            </a:r>
          </a:p>
          <a:p>
            <a:pPr>
              <a:lnSpc>
                <a:spcPct val="110000"/>
              </a:lnSpc>
            </a:pPr>
            <a:r>
              <a:rPr kumimoji="0" lang="en-US" altLang="ko-KR" sz="1200"/>
              <a:t>1000643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3) 한국의약품안전원 </a:t>
            </a:r>
            <a:r>
              <a:rPr lang="en-US" altLang="ko-KR" b="1">
                <a:latin typeface="나눔고딕" pitchFamily="50" charset="-127"/>
              </a:rPr>
              <a:t>–</a:t>
            </a:r>
            <a:r>
              <a:rPr lang="en-US" altLang="ko-KR" b="1"/>
              <a:t> </a:t>
            </a:r>
            <a:r>
              <a:rPr lang="ko-KR" altLang="en-US" b="1"/>
              <a:t>개인정보를 고려한 개인식별키 연계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5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7" name="_x202942040" descr="EMB000016b429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160463"/>
            <a:ext cx="64801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25923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3) 한국 의약품 안전원</a:t>
            </a:r>
          </a:p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	</a:t>
            </a:r>
            <a:r>
              <a:rPr lang="en-US" altLang="ko-KR" b="1">
                <a:latin typeface="나눔고딕" pitchFamily="50" charset="-127"/>
              </a:rPr>
              <a:t>–</a:t>
            </a:r>
            <a:r>
              <a:rPr lang="en-US" altLang="ko-KR" b="1"/>
              <a:t> </a:t>
            </a:r>
            <a:r>
              <a:rPr lang="ko-KR" altLang="en-US" b="1"/>
              <a:t>일반 환자와 </a:t>
            </a:r>
            <a:br>
              <a:rPr lang="ko-KR" altLang="en-US" b="1"/>
            </a:br>
            <a:r>
              <a:rPr lang="ko-KR" altLang="en-US" b="1"/>
              <a:t>  사망자의 약물 </a:t>
            </a:r>
            <a:br>
              <a:rPr lang="ko-KR" altLang="en-US" b="1"/>
            </a:br>
            <a:r>
              <a:rPr lang="ko-KR" altLang="en-US" b="1"/>
              <a:t>  처방 빈도 비교표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5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8" name="_x39972760" descr="EMB00000f502c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26844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413250" y="1736725"/>
          <a:ext cx="4679950" cy="2347913"/>
        </p:xfrm>
        <a:graphic>
          <a:graphicData uri="http://schemas.openxmlformats.org/drawingml/2006/table">
            <a:tbl>
              <a:tblPr/>
              <a:tblGrid>
                <a:gridCol w="781050"/>
                <a:gridCol w="779463"/>
                <a:gridCol w="779462"/>
                <a:gridCol w="779463"/>
                <a:gridCol w="779462"/>
                <a:gridCol w="781050"/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약물코드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년월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처방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세이상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세미만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비율</a:t>
                      </a: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rowSpan="1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31F2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11375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231F2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153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143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6.53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14.54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11.57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18.57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99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23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18.85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137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0.72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09/08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114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09/09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111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120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09/11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86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09/12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107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650B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650B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6462" marR="66462" marT="0" marB="0" anchor="ctr" horzOverflow="overflow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9D9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20963" y="2216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620963" y="2216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13" name="_x195426784" descr="EMB00000f502cb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4176713"/>
            <a:ext cx="467995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/>
              <a:t>3) 한국 의약품 안전원 </a:t>
            </a:r>
            <a:r>
              <a:rPr lang="en-US" altLang="ko-KR" b="1">
                <a:latin typeface="나눔고딕" pitchFamily="50" charset="-127"/>
              </a:rPr>
              <a:t>–</a:t>
            </a:r>
            <a:r>
              <a:rPr lang="en-US" altLang="ko-KR" b="1"/>
              <a:t> </a:t>
            </a:r>
            <a:r>
              <a:rPr lang="ko-KR" altLang="en-US" b="1"/>
              <a:t>년령금기 추이분석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5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736725"/>
            <a:ext cx="6224587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4) </a:t>
            </a:r>
            <a:r>
              <a:rPr lang="ko-KR" altLang="en-US" b="1" smtClean="0"/>
              <a:t>코호트 </a:t>
            </a:r>
            <a:r>
              <a:rPr lang="ko-KR" altLang="en-US" b="1"/>
              <a:t>연구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161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81248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4) </a:t>
            </a:r>
            <a:r>
              <a:rPr lang="ko-KR" altLang="en-US" b="1" smtClean="0"/>
              <a:t>건강 </a:t>
            </a:r>
            <a:r>
              <a:rPr lang="ko-KR" altLang="en-US" b="1"/>
              <a:t>보험 공단 </a:t>
            </a:r>
            <a:r>
              <a:rPr lang="en-US" altLang="ko-KR" b="1"/>
              <a:t>: </a:t>
            </a:r>
            <a:r>
              <a:rPr lang="ko-KR" altLang="en-US" b="1"/>
              <a:t>흡연과 질병과의 상관관계 규명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161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pic>
        <p:nvPicPr>
          <p:cNvPr id="8" name="_x194580600" descr="EMB00000f502c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36725"/>
            <a:ext cx="6297613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 bwMode="gray">
          <a:xfrm>
            <a:off x="7381875" y="5307013"/>
            <a:ext cx="1652588" cy="714375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anchor="ctr"/>
          <a:lstStyle/>
          <a:p>
            <a:pPr algn="ctr">
              <a:defRPr/>
            </a:pPr>
            <a:r>
              <a:rPr kumimoji="0" lang="en-US" altLang="ko-KR" sz="1600" b="1">
                <a:solidFill>
                  <a:schemeClr val="bg1"/>
                </a:solidFill>
              </a:rPr>
              <a:t>Hive</a:t>
            </a:r>
            <a:endParaRPr kumimoji="0"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" name="오각형 9"/>
          <p:cNvSpPr/>
          <p:nvPr/>
        </p:nvSpPr>
        <p:spPr bwMode="gray">
          <a:xfrm>
            <a:off x="7324725" y="3897313"/>
            <a:ext cx="1768475" cy="630237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8642" tIns="0" rIns="88642" bIns="0" anchor="ctr"/>
          <a:lstStyle/>
          <a:p>
            <a:pPr algn="ctr">
              <a:defRPr/>
            </a:pPr>
            <a:r>
              <a:rPr kumimoji="0" lang="en-US" altLang="ko-KR" sz="1600" b="1">
                <a:solidFill>
                  <a:schemeClr val="bg1"/>
                </a:solidFill>
              </a:rPr>
              <a:t>SAS</a:t>
            </a:r>
            <a:endParaRPr kumimoji="0" lang="ko-KR" altLang="en-US" sz="1600" b="1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208963" y="4527550"/>
            <a:ext cx="0" cy="7794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4) </a:t>
            </a:r>
            <a:r>
              <a:rPr lang="ko-KR" altLang="en-US" b="1" smtClean="0"/>
              <a:t>코호트 </a:t>
            </a:r>
            <a:r>
              <a:rPr lang="ko-KR" altLang="en-US" b="1"/>
              <a:t>연구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161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8" y="305361"/>
            <a:ext cx="5871860" cy="43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3.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의료와 빅데이터</a:t>
            </a:r>
            <a:r>
              <a:rPr lang="ko-KR" altLang="ko-KR" b="1" dirty="0">
                <a:latin typeface="+mn-ea"/>
                <a:ea typeface="+mn-ea"/>
                <a:cs typeface="JBold" pitchFamily="18" charset="-127"/>
              </a:rPr>
              <a:t/>
            </a:r>
            <a:br>
              <a:rPr lang="ko-KR" altLang="ko-KR" b="1" dirty="0">
                <a:latin typeface="+mn-ea"/>
                <a:ea typeface="+mn-ea"/>
                <a:cs typeface="JBold" pitchFamily="18" charset="-127"/>
              </a:rPr>
            </a:br>
            <a:endParaRPr lang="ko-KR" altLang="en-US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smtClean="0"/>
              <a:t>의료분야 빅데이터 사례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kumimoji="0" lang="ko-KR" altLang="en-US"/>
          </a:p>
        </p:txBody>
      </p:sp>
      <p:sp>
        <p:nvSpPr>
          <p:cNvPr id="7" name="직사각형 2"/>
          <p:cNvSpPr>
            <a:spLocks noChangeArrowheads="1"/>
          </p:cNvSpPr>
          <p:nvPr/>
        </p:nvSpPr>
        <p:spPr bwMode="auto">
          <a:xfrm>
            <a:off x="415925" y="1736725"/>
            <a:ext cx="9074150" cy="29273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7800" indent="-177800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600" b="1">
                <a:solidFill>
                  <a:srgbClr val="C00000"/>
                </a:solidFill>
              </a:rPr>
              <a:t>SAS Source Code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%macro RAA(db=);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proc sql;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	create table M&amp;db. as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	select min(NO) as NO, min(recu_fr_dt) as indexmi1 format yymmdd6., min(age) as age1, min(gen) as gen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	from &amp;db.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	group by NO;quit;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%mend;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options mprint mlogic;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%RAA(db=MI1); %RAA(db=MI2); %RAA(db=MI3); 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%RAA(db=subMI1); %RAA(db=subMI2); %RAA(db=subMI3);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data gc_c.MMI;set MMI1 MMI2 MMI3 MsubMI1 MsubMI2 MsubMI3;run;</a:t>
            </a:r>
          </a:p>
        </p:txBody>
      </p:sp>
      <p:sp>
        <p:nvSpPr>
          <p:cNvPr id="8" name="직사각형 3"/>
          <p:cNvSpPr>
            <a:spLocks noChangeArrowheads="1"/>
          </p:cNvSpPr>
          <p:nvPr/>
        </p:nvSpPr>
        <p:spPr bwMode="auto">
          <a:xfrm>
            <a:off x="415925" y="5070475"/>
            <a:ext cx="9074150" cy="15271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7800" indent="-177800">
              <a:lnSpc>
                <a:spcPct val="110000"/>
              </a:lnSpc>
              <a:buFont typeface="Arial" pitchFamily="34" charset="0"/>
              <a:buChar char="•"/>
            </a:pPr>
            <a:r>
              <a:rPr kumimoji="0" lang="en-US" altLang="ko-KR" sz="1600" b="1">
                <a:solidFill>
                  <a:srgbClr val="C00000"/>
                </a:solidFill>
              </a:rPr>
              <a:t>Hive Source Code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hive&gt; insert overwrite table sim_i21 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select a.NO,MIN(substr(a.RECU_FR_DT,0,4)),MIN(a.AGE),MIN(a.GEN)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from sim_20 a join sim_2040_i21 b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on (a.KEYCODE=b.KEYCODE)</a:t>
            </a:r>
          </a:p>
          <a:p>
            <a:pPr marL="177800" indent="-177800">
              <a:lnSpc>
                <a:spcPct val="110000"/>
              </a:lnSpc>
            </a:pPr>
            <a:r>
              <a:rPr kumimoji="0" lang="en-US" altLang="ko-KR" sz="1400"/>
              <a:t>group by a.NO;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5925" y="1196975"/>
            <a:ext cx="9074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b="1" smtClean="0"/>
              <a:t>4) </a:t>
            </a:r>
            <a:r>
              <a:rPr lang="ko-KR" altLang="en-US" b="1" smtClean="0"/>
              <a:t>코호트 </a:t>
            </a:r>
            <a:r>
              <a:rPr lang="ko-KR" altLang="en-US" b="1"/>
              <a:t>연구 </a:t>
            </a:r>
            <a:r>
              <a:rPr lang="en-US" altLang="ko-KR" b="1"/>
              <a:t>Old &amp; New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976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ctrTitle"/>
          </p:nvPr>
        </p:nvSpPr>
        <p:spPr>
          <a:xfrm>
            <a:off x="4139993" y="1689101"/>
            <a:ext cx="5735052" cy="17748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smtClean="0">
                <a:latin typeface="+mn-ea"/>
                <a:ea typeface="+mn-ea"/>
              </a:rPr>
              <a:t/>
            </a:r>
            <a:br>
              <a:rPr lang="en-US" sz="4400" b="1" dirty="0" smtClean="0">
                <a:latin typeface="+mn-ea"/>
                <a:ea typeface="+mn-ea"/>
              </a:rPr>
            </a:br>
            <a:r>
              <a:rPr lang="ko-KR" altLang="en-US" sz="4400" b="1" dirty="0" smtClean="0">
                <a:latin typeface="+mn-ea"/>
                <a:ea typeface="+mn-ea"/>
              </a:rPr>
              <a:t>감사합니다</a:t>
            </a:r>
            <a:r>
              <a:rPr lang="en-US" altLang="ko-KR" sz="4400" b="1" dirty="0" smtClean="0">
                <a:latin typeface="+mn-ea"/>
                <a:ea typeface="+mn-ea"/>
              </a:rPr>
              <a:t>.</a:t>
            </a:r>
            <a:endParaRPr lang="en-US" sz="4400" b="1" dirty="0" smtClean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200" y="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smtClean="0"/>
              <a:t>시대 구분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21876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Picture 4" descr="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8055" y="3624201"/>
            <a:ext cx="2060032" cy="2164787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46" y="3626778"/>
            <a:ext cx="1585055" cy="21737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3" y="3626778"/>
            <a:ext cx="2081627" cy="20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각형 13"/>
          <p:cNvSpPr/>
          <p:nvPr/>
        </p:nvSpPr>
        <p:spPr bwMode="gray">
          <a:xfrm>
            <a:off x="436108" y="1931422"/>
            <a:ext cx="1767117" cy="629948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농경 시대</a:t>
            </a:r>
            <a:endParaRPr lang="ko-KR" altLang="en-US" sz="1600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5" name="오각형 14"/>
          <p:cNvSpPr/>
          <p:nvPr/>
        </p:nvSpPr>
        <p:spPr bwMode="gray">
          <a:xfrm>
            <a:off x="2836155" y="1931422"/>
            <a:ext cx="1767117" cy="629948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산업화 시대</a:t>
            </a:r>
            <a:endParaRPr lang="ko-KR" altLang="en-US" sz="1600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7" name="오각형 16"/>
          <p:cNvSpPr/>
          <p:nvPr/>
        </p:nvSpPr>
        <p:spPr bwMode="gray">
          <a:xfrm>
            <a:off x="5178603" y="1931422"/>
            <a:ext cx="1767117" cy="629948"/>
          </a:xfrm>
          <a:prstGeom prst="homePlat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빅데이터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cs typeface="JBold" pitchFamily="18" charset="-127"/>
              </a:rPr>
              <a:t> 시대</a:t>
            </a:r>
            <a:endParaRPr lang="ko-KR" altLang="en-US" sz="1600" b="1" dirty="0">
              <a:solidFill>
                <a:schemeClr val="tx1"/>
              </a:solidFill>
              <a:latin typeface="+mn-ea"/>
              <a:cs typeface="JBold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gray">
          <a:xfrm>
            <a:off x="7520750" y="1889021"/>
            <a:ext cx="1652509" cy="714749"/>
          </a:xfrm>
          <a:prstGeom prst="roundRect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+mn-ea"/>
                <a:ea typeface="+mn-ea"/>
                <a:cs typeface="JBold" pitchFamily="18" charset="-127"/>
              </a:rPr>
              <a:t>사람의 시대</a:t>
            </a:r>
            <a:endParaRPr lang="ko-KR" altLang="en-US" sz="1600" b="1" dirty="0">
              <a:solidFill>
                <a:schemeClr val="bg1"/>
              </a:solidFill>
              <a:latin typeface="+mn-ea"/>
              <a:ea typeface="+mn-ea"/>
              <a:cs typeface="JBold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87" y="3626778"/>
            <a:ext cx="1960895" cy="215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정의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561500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96677"/>
              </p:ext>
            </p:extLst>
          </p:nvPr>
        </p:nvGraphicFramePr>
        <p:xfrm>
          <a:off x="467543" y="1412052"/>
          <a:ext cx="8772709" cy="521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35"/>
                <a:gridCol w="7062774"/>
              </a:tblGrid>
              <a:tr h="446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굴림" pitchFamily="50" charset="-127"/>
                          <a:ea typeface="굴림" pitchFamily="50" charset="-127"/>
                        </a:rPr>
                        <a:t>전문가</a:t>
                      </a:r>
                      <a:endParaRPr lang="ko-KR" altLang="en-US" sz="1600" b="1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정의</a:t>
                      </a:r>
                      <a:endParaRPr lang="ko-KR" altLang="en-US" sz="16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  <a:tr h="928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컴퓨터월드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빅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데이터’는 기기와 사람이 생성한 컴퓨터시스템 로그파일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전자금융거래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웹검색스트림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이메일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메타데이터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검색엔진 쿼리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소셜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네트워킹 활동 등에서 수집되는 정보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65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매킨지 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빅데이터는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전통적인 데이터베이스 소프트웨어 도구로는 획득하고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저장하고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관리하고 분석할 수 없는 규모의 데이터를 뜻한다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65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오라클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빅데이터는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전통적인 기업데이터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기계 생성 데이터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소셜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데이터를 포함한다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418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야후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빅데이터는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기업이 생성하는 비구조적 데이터이다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928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IDC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err="1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빅데이터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 여부를 판단할 수 있는 규모 기준은 없다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규모가 크고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구조가 다양하며</a:t>
                      </a:r>
                      <a:r>
                        <a:rPr lang="en-US" altLang="ko-KR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lang="ko-KR" altLang="en-US" sz="1600" b="1" dirty="0" smtClean="0">
                          <a:solidFill>
                            <a:srgbClr val="002060"/>
                          </a:solidFill>
                          <a:latin typeface="굴림체" pitchFamily="49" charset="-127"/>
                          <a:ea typeface="굴림체" pitchFamily="49" charset="-127"/>
                        </a:rPr>
                        <a:t>매우 빠르게 획득하고 분석할 수 있도록 새로운 기술로 관리해야 하는 데이터이다</a:t>
                      </a:r>
                      <a:endParaRPr lang="ko-KR" altLang="en-US" sz="1600" dirty="0">
                        <a:solidFill>
                          <a:srgbClr val="002060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/>
                </a:tc>
              </a:tr>
              <a:tr h="65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장형석</a:t>
                      </a:r>
                      <a:endParaRPr lang="ko-KR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(1) </a:t>
                      </a:r>
                      <a:r>
                        <a:rPr lang="ko-KR" altLang="en-US" sz="24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빅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: Value</a:t>
                      </a:r>
                      <a:r>
                        <a:rPr lang="ko-KR" altLang="en-US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가 크다</a:t>
                      </a:r>
                      <a:r>
                        <a:rPr lang="en-US" altLang="ko-KR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(2)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데이터 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: Big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는 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Data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를 통해서 </a:t>
                      </a:r>
                      <a:endParaRPr lang="en-US" altLang="ko-KR" sz="2400" b="1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latinLnBrk="1"/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    </a:t>
                      </a:r>
                      <a:r>
                        <a:rPr lang="ko-KR" altLang="en-US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얻을 수 있다</a:t>
                      </a:r>
                      <a:r>
                        <a:rPr lang="en-US" altLang="ko-KR" sz="24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endParaRPr lang="ko-KR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 속성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79" y="305361"/>
            <a:ext cx="4900575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7544" y="1412776"/>
            <a:ext cx="8280920" cy="4968552"/>
            <a:chOff x="179512" y="1556792"/>
            <a:chExt cx="8280920" cy="4968552"/>
          </a:xfrm>
          <a:solidFill>
            <a:schemeClr val="bg1"/>
          </a:solidFill>
        </p:grpSpPr>
        <p:sp>
          <p:nvSpPr>
            <p:cNvPr id="7" name="직사각형 6"/>
            <p:cNvSpPr/>
            <p:nvPr/>
          </p:nvSpPr>
          <p:spPr>
            <a:xfrm>
              <a:off x="179512" y="1556792"/>
              <a:ext cx="8280920" cy="496855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67544" y="2492896"/>
              <a:ext cx="1223690" cy="28623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ko-KR" b="1" dirty="0" smtClean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r>
                <a:rPr lang="ko-KR" altLang="en-US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데이터의</a:t>
              </a:r>
              <a:endParaRPr lang="en-US" altLang="ko-KR" b="1" dirty="0" smtClean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r>
                <a:rPr lang="ko-KR" altLang="en-US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규모</a:t>
              </a:r>
              <a:endParaRPr lang="en-US" altLang="ko-KR" b="1" dirty="0" smtClean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endParaRPr lang="en-US" altLang="ko-KR" b="1" dirty="0" smtClean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endParaRPr lang="en-US" altLang="ko-KR" b="1" dirty="0" smtClean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endParaRPr lang="ko-KR" altLang="en-US" b="1" dirty="0">
                <a:solidFill>
                  <a:srgbClr val="00B05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ko-KR" b="1" dirty="0">
                  <a:solidFill>
                    <a:srgbClr val="00B050"/>
                  </a:solidFill>
                  <a:latin typeface="+mj-ea"/>
                  <a:ea typeface="+mj-ea"/>
                </a:rPr>
                <a:t>Volume</a:t>
              </a:r>
              <a:endParaRPr lang="ko-KR" altLang="en-US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763688" y="5157192"/>
              <a:ext cx="6480720" cy="3077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 dirty="0" smtClean="0">
                  <a:solidFill>
                    <a:srgbClr val="002060"/>
                  </a:solidFill>
                  <a:latin typeface="+mj-ea"/>
                  <a:ea typeface="+mj-ea"/>
                </a:rPr>
                <a:t>'70~'80            90</a:t>
              </a:r>
              <a:r>
                <a:rPr lang="ko-KR" altLang="en-US" sz="1400" b="1" dirty="0" smtClean="0">
                  <a:solidFill>
                    <a:srgbClr val="002060"/>
                  </a:solidFill>
                  <a:latin typeface="+mj-ea"/>
                  <a:ea typeface="+mj-ea"/>
                </a:rPr>
                <a:t>년대       </a:t>
              </a:r>
              <a:r>
                <a:rPr lang="en-US" altLang="ko-KR" sz="1400" b="1" dirty="0" smtClean="0">
                  <a:solidFill>
                    <a:srgbClr val="002060"/>
                  </a:solidFill>
                  <a:latin typeface="+mj-ea"/>
                  <a:ea typeface="+mj-ea"/>
                </a:rPr>
                <a:t>90</a:t>
              </a:r>
              <a:r>
                <a:rPr lang="ko-KR" altLang="en-US" sz="1400" b="1" dirty="0" smtClean="0">
                  <a:solidFill>
                    <a:srgbClr val="002060"/>
                  </a:solidFill>
                  <a:latin typeface="+mj-ea"/>
                  <a:ea typeface="+mj-ea"/>
                </a:rPr>
                <a:t>년대 후반 이후                 현재 </a:t>
              </a:r>
              <a:r>
                <a:rPr lang="en-US" altLang="ko-KR" sz="1400" b="1" dirty="0" smtClean="0">
                  <a:solidFill>
                    <a:srgbClr val="002060"/>
                  </a:solidFill>
                  <a:latin typeface="+mj-ea"/>
                  <a:ea typeface="+mj-ea"/>
                </a:rPr>
                <a:t>~ </a:t>
              </a:r>
              <a:endParaRPr lang="ko-KR" altLang="en-US" sz="1400" b="1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467544" y="1924090"/>
              <a:ext cx="7704856" cy="7848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0070C0"/>
                  </a:solidFill>
                  <a:latin typeface="+mj-ea"/>
                  <a:ea typeface="+mj-ea"/>
                </a:rPr>
                <a:t>데이터의 </a:t>
              </a:r>
              <a:r>
                <a:rPr lang="ko-KR" altLang="en-US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다양성                                                              </a:t>
              </a:r>
              <a:r>
                <a:rPr lang="en-US" altLang="ko-KR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Variety</a:t>
              </a:r>
              <a:endParaRPr lang="en-US" altLang="ko-KR" b="1" dirty="0">
                <a:solidFill>
                  <a:srgbClr val="0070C0"/>
                </a:solidFill>
                <a:latin typeface="+mj-ea"/>
                <a:ea typeface="+mj-ea"/>
              </a:endParaRPr>
            </a:p>
            <a:p>
              <a:pPr algn="l">
                <a:spcBef>
                  <a:spcPct val="50000"/>
                </a:spcBef>
              </a:pPr>
              <a:endParaRPr lang="ko-KR" altLang="en-US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468313" y="5540399"/>
              <a:ext cx="7559675" cy="0"/>
            </a:xfrm>
            <a:prstGeom prst="line">
              <a:avLst/>
            </a:prstGeom>
            <a:grp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FF0000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539750" y="2300312"/>
              <a:ext cx="7559675" cy="0"/>
            </a:xfrm>
            <a:prstGeom prst="line">
              <a:avLst/>
            </a:prstGeom>
            <a:grp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0000FF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ko-KR" altLang="en-US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1547813" y="2373337"/>
              <a:ext cx="0" cy="3024187"/>
            </a:xfrm>
            <a:prstGeom prst="line">
              <a:avLst/>
            </a:prstGeom>
            <a:grpFill/>
            <a:ln w="57150">
              <a:solidFill>
                <a:srgbClr val="92D050"/>
              </a:solidFill>
              <a:round/>
              <a:headEnd/>
              <a:tailEnd type="triangle" w="med" len="med"/>
            </a:ln>
            <a:effectLst/>
          </p:spPr>
          <p:txBody>
            <a:bodyPr lIns="45720" tIns="0" rIns="45720" bIns="0"/>
            <a:lstStyle/>
            <a:p>
              <a:endParaRPr lang="ko-KR" altLang="en-US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467544" y="5629526"/>
              <a:ext cx="7632848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C00000"/>
                  </a:solidFill>
                  <a:latin typeface="+mj-ea"/>
                  <a:ea typeface="+mj-ea"/>
                </a:rPr>
                <a:t>데이터의 </a:t>
              </a:r>
              <a:r>
                <a:rPr lang="ko-KR" altLang="en-US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속도                                                             </a:t>
              </a:r>
              <a:r>
                <a:rPr lang="en-US" altLang="ko-KR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Velocity</a:t>
              </a:r>
              <a:endParaRPr lang="en-US" altLang="ko-KR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6012159" y="2372196"/>
            <a:ext cx="2449911" cy="25908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IOT(</a:t>
            </a:r>
            <a:r>
              <a:rPr lang="ko-KR" altLang="en-US" sz="1400" b="1" dirty="0" smtClean="0">
                <a:solidFill>
                  <a:srgbClr val="002060"/>
                </a:solidFill>
                <a:latin typeface="+mj-ea"/>
                <a:ea typeface="+mj-ea"/>
              </a:rPr>
              <a:t>사물인터넷</a:t>
            </a:r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  <a:latin typeface="+mj-ea"/>
                <a:ea typeface="+mj-ea"/>
              </a:rPr>
              <a:t>웨어러블</a:t>
            </a:r>
            <a:endParaRPr lang="en-US" altLang="ko-KR" sz="1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endParaRPr lang="en-US" altLang="ko-KR" sz="14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  <a:latin typeface="+mj-ea"/>
                <a:ea typeface="+mj-ea"/>
              </a:rPr>
              <a:t>제조빅데이터</a:t>
            </a:r>
            <a:endParaRPr lang="en-US" altLang="ko-KR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4356795" y="2388823"/>
            <a:ext cx="1583357" cy="239534"/>
          </a:xfrm>
          <a:prstGeom prst="homePlate">
            <a:avLst>
              <a:gd name="adj" fmla="val 27671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  <a:latin typeface="+mj-ea"/>
                <a:ea typeface="+mj-ea"/>
              </a:rPr>
              <a:t>인터넷</a:t>
            </a:r>
            <a:endParaRPr lang="en-US" altLang="ko-KR" sz="1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  <a:latin typeface="+mj-ea"/>
                <a:ea typeface="+mj-ea"/>
              </a:rPr>
              <a:t>모바일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3275707" y="2413762"/>
            <a:ext cx="1081088" cy="112804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  <a:latin typeface="+mj-ea"/>
                <a:ea typeface="+mj-ea"/>
              </a:rPr>
              <a:t>PC</a:t>
            </a:r>
            <a:endParaRPr lang="ko-KR" altLang="en-US" sz="14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1979712" y="2420890"/>
            <a:ext cx="1079078" cy="64110"/>
          </a:xfrm>
          <a:prstGeom prst="homePlate">
            <a:avLst>
              <a:gd name="adj" fmla="val 34461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+mj-ea"/>
                <a:ea typeface="+mj-ea"/>
              </a:rPr>
              <a:t>메인</a:t>
            </a:r>
          </a:p>
          <a:p>
            <a:pPr algn="ctr"/>
            <a:r>
              <a:rPr lang="ko-KR" altLang="en-US" sz="1400" b="1" dirty="0">
                <a:solidFill>
                  <a:srgbClr val="002060"/>
                </a:solidFill>
                <a:latin typeface="+mj-ea"/>
                <a:ea typeface="+mj-ea"/>
              </a:rPr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2944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/>
          <p:cNvSpPr txBox="1">
            <a:spLocks/>
          </p:cNvSpPr>
          <p:nvPr/>
        </p:nvSpPr>
        <p:spPr bwMode="auto">
          <a:xfrm>
            <a:off x="529993" y="884593"/>
            <a:ext cx="65232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 eaLnBrk="0" fontAlgn="ctr" latin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  <a:buBlip>
                <a:blip r:embed="rId2"/>
              </a:buBlip>
              <a:defRPr sz="1500" b="1" kern="0">
                <a:latin typeface="+mn-ea"/>
                <a:ea typeface="+mn-ea"/>
                <a:cs typeface="JBold" pitchFamily="18" charset="-127"/>
              </a:defRPr>
            </a:lvl1pPr>
          </a:lstStyle>
          <a:p>
            <a:r>
              <a:rPr lang="ko-KR" altLang="en-US" dirty="0" err="1" smtClean="0"/>
              <a:t>빅데이터의</a:t>
            </a:r>
            <a:r>
              <a:rPr lang="ko-KR" altLang="en-US" dirty="0" smtClean="0"/>
              <a:t> 가치</a:t>
            </a:r>
            <a:endParaRPr lang="en-US" altLang="ko-KR" dirty="0"/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57480" y="305361"/>
            <a:ext cx="4690440" cy="432000"/>
          </a:xfrm>
        </p:spPr>
        <p:txBody>
          <a:bodyPr/>
          <a:lstStyle/>
          <a:p>
            <a:r>
              <a:rPr lang="en-US" altLang="ko-KR" b="1" smtClean="0">
                <a:latin typeface="+mn-ea"/>
                <a:ea typeface="+mn-ea"/>
                <a:cs typeface="JBold" pitchFamily="18" charset="-127"/>
              </a:rPr>
              <a:t>1. </a:t>
            </a:r>
            <a:r>
              <a:rPr lang="ko-KR" altLang="en-US" b="1" smtClean="0">
                <a:latin typeface="+mn-ea"/>
                <a:ea typeface="+mn-ea"/>
                <a:cs typeface="JBold" pitchFamily="18" charset="-127"/>
              </a:rPr>
              <a:t>빅데이터 소개 및 이해</a:t>
            </a:r>
            <a:endParaRPr lang="ko-KR" altLang="en-US" sz="2000" b="1" dirty="0">
              <a:latin typeface="+mn-ea"/>
              <a:ea typeface="+mn-ea"/>
              <a:cs typeface="JBold" pitchFamily="18" charset="-127"/>
            </a:endParaRPr>
          </a:p>
        </p:txBody>
      </p:sp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7594600" y="6576236"/>
            <a:ext cx="23114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14"/>
          <p:cNvSpPr txBox="1">
            <a:spLocks noChangeArrowheads="1"/>
          </p:cNvSpPr>
          <p:nvPr/>
        </p:nvSpPr>
        <p:spPr bwMode="gray">
          <a:xfrm>
            <a:off x="732632" y="1146539"/>
            <a:ext cx="8850847" cy="6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763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9545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717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30289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861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94335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lvl="0" defTabSz="914400">
              <a:defRPr/>
            </a:pPr>
            <a:r>
              <a:rPr lang="en-US" altLang="ko-KR" sz="1300" kern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3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7200800" cy="544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 bwMode="gray">
          <a:xfrm>
            <a:off x="3117273" y="4405745"/>
            <a:ext cx="1961803" cy="365760"/>
          </a:xfrm>
          <a:prstGeom prst="rect">
            <a:avLst/>
          </a:prstGeom>
          <a:noFill/>
          <a:ln w="57150">
            <a:solidFill>
              <a:srgbClr val="FF0000"/>
            </a:solidFill>
            <a:headEnd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8642" tIns="0" rIns="88642" bIns="0"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J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0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6350">
          <a:solidFill>
            <a:schemeClr val="tx1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lIns="88642" tIns="0" rIns="88642" bIns="0" anchor="ctr"/>
      <a:lstStyle>
        <a:defPPr>
          <a:defRPr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  <a:cs typeface="JBold" pitchFamily="18" charset="-127"/>
          </a:defRPr>
        </a:defPPr>
      </a:lstStyle>
    </a:spDef>
    <a:lnDef>
      <a:spPr>
        <a:ln w="9525"/>
        <a:effectLst>
          <a:outerShdw blurRad="40000" sx="1000" sy="1000" rotWithShape="0">
            <a:srgbClr val="000000"/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18813</TotalTime>
  <Words>3387</Words>
  <Application>Microsoft Office PowerPoint</Application>
  <PresentationFormat>A4 용지(210x297mm)</PresentationFormat>
  <Paragraphs>807</Paragraphs>
  <Slides>59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Theme</vt:lpstr>
      <vt:lpstr>빅데이터와 비즈니스</vt:lpstr>
      <vt:lpstr>소개 - 장형석</vt:lpstr>
      <vt:lpstr>1. 빅데이터와 IT 트랜드</vt:lpstr>
      <vt:lpstr>목   차</vt:lpstr>
      <vt:lpstr>PowerPoint 프레젠테이션</vt:lpstr>
      <vt:lpstr>1. 빅데이터 소개 및 이해</vt:lpstr>
      <vt:lpstr>1. 빅데이터 소개 및 이해</vt:lpstr>
      <vt:lpstr>1. 빅데이터 소개 및 이해</vt:lpstr>
      <vt:lpstr>1. 빅데이터 소개 및 이해</vt:lpstr>
      <vt:lpstr>1. 빅데이터 소개 및 이해</vt:lpstr>
      <vt:lpstr>1. 빅데이터 소개 및 이해</vt:lpstr>
      <vt:lpstr>1. 빅데이터 소개 및 이해</vt:lpstr>
      <vt:lpstr>PowerPoint 프레젠테이션</vt:lpstr>
      <vt:lpstr>데이터</vt:lpstr>
      <vt:lpstr>PowerPoint 프레젠테이션</vt:lpstr>
      <vt:lpstr>2. IT 트랜드와 최근동향</vt:lpstr>
      <vt:lpstr>2. IT 트랜드와 최근동향</vt:lpstr>
      <vt:lpstr>2. IT 트랜드와 최근동향</vt:lpstr>
      <vt:lpstr>2. IT 트랜드와 최근동향</vt:lpstr>
      <vt:lpstr>2. IT 트랜드와 최근동향</vt:lpstr>
      <vt:lpstr>2. IT 트랜드와 최근동향</vt:lpstr>
      <vt:lpstr>2. 빅데이터로 인한 세상의 변화        - [시사기획 창] 빅데이터 세상을 바꾸다   </vt:lpstr>
      <vt:lpstr>목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빅데이터로 인한 비즈니스의 변화           </vt:lpstr>
      <vt:lpstr>목   차</vt:lpstr>
      <vt:lpstr>PowerPoint 프레젠테이션</vt:lpstr>
      <vt:lpstr>1. 마케팅과 빅데이터 </vt:lpstr>
      <vt:lpstr>1. 마케팅과 빅데이터 </vt:lpstr>
      <vt:lpstr>1. 마케팅과 빅데이터 </vt:lpstr>
      <vt:lpstr>1. 마케팅과 빅데이터 </vt:lpstr>
      <vt:lpstr>1. 마케팅과 빅데이터 </vt:lpstr>
      <vt:lpstr>PowerPoint 프레젠테이션</vt:lpstr>
      <vt:lpstr>2. 금융과 빅데이터 </vt:lpstr>
      <vt:lpstr>2. 금융과 빅데이터 </vt:lpstr>
      <vt:lpstr>2. 금융과 빅데이터 </vt:lpstr>
      <vt:lpstr>2. 금융과 빅데이터 </vt:lpstr>
      <vt:lpstr>2. 금융과 빅데이터 </vt:lpstr>
      <vt:lpstr>2. 금융과 빅데이터 </vt:lpstr>
      <vt:lpstr>2. 금융과 빅데이터 </vt:lpstr>
      <vt:lpstr>PowerPoint 프레젠테이션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3. 의료와 빅데이터 </vt:lpstr>
      <vt:lpstr> 감사합니다.</vt:lpstr>
    </vt:vector>
  </TitlesOfParts>
  <Company>Laires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Laires</dc:creator>
  <cp:lastModifiedBy>hsjang</cp:lastModifiedBy>
  <cp:revision>1885</cp:revision>
  <cp:lastPrinted>2011-08-19T07:36:11Z</cp:lastPrinted>
  <dcterms:created xsi:type="dcterms:W3CDTF">2011-09-14T09:47:33Z</dcterms:created>
  <dcterms:modified xsi:type="dcterms:W3CDTF">2016-03-08T04:24:34Z</dcterms:modified>
</cp:coreProperties>
</file>