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81" r:id="rId4"/>
    <p:sldId id="282" r:id="rId5"/>
    <p:sldId id="284" r:id="rId6"/>
    <p:sldId id="283" r:id="rId7"/>
    <p:sldId id="285" r:id="rId8"/>
    <p:sldId id="286" r:id="rId9"/>
    <p:sldId id="287" r:id="rId10"/>
    <p:sldId id="291" r:id="rId11"/>
    <p:sldId id="293" r:id="rId12"/>
    <p:sldId id="295" r:id="rId13"/>
    <p:sldId id="292" r:id="rId14"/>
    <p:sldId id="288" r:id="rId15"/>
    <p:sldId id="289" r:id="rId16"/>
    <p:sldId id="290" r:id="rId17"/>
    <p:sldId id="294" r:id="rId18"/>
    <p:sldId id="296" r:id="rId19"/>
    <p:sldId id="257" r:id="rId20"/>
    <p:sldId id="268" r:id="rId21"/>
    <p:sldId id="270" r:id="rId22"/>
    <p:sldId id="271" r:id="rId23"/>
    <p:sldId id="269" r:id="rId24"/>
    <p:sldId id="272" r:id="rId25"/>
    <p:sldId id="273" r:id="rId26"/>
    <p:sldId id="274" r:id="rId27"/>
    <p:sldId id="275" r:id="rId28"/>
    <p:sldId id="280" r:id="rId29"/>
    <p:sldId id="277" r:id="rId30"/>
    <p:sldId id="278" r:id="rId31"/>
    <p:sldId id="279" r:id="rId32"/>
    <p:sldId id="260" r:id="rId33"/>
    <p:sldId id="297" r:id="rId34"/>
    <p:sldId id="26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2016. 3. 12.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2016. 3. 12.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2016. 3. 12.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2016. 3. 12.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2016. 3. 12.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2016. 3. 12.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2016. 3. 12.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기초 지식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형태소 분석에서 모호성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“</a:t>
            </a:r>
            <a:r>
              <a:rPr lang="ko-KR" altLang="en-US"/>
              <a:t>나는</a:t>
            </a:r>
            <a:r>
              <a:rPr lang="en-US" altLang="ko-KR"/>
              <a:t>”</a:t>
            </a:r>
          </a:p>
          <a:p>
            <a:endParaRPr lang="en-US" altLang="ko-KR"/>
          </a:p>
          <a:p>
            <a:r>
              <a:rPr lang="ko-KR" altLang="en-US"/>
              <a:t>나</a:t>
            </a:r>
            <a:r>
              <a:rPr lang="en-US" altLang="ko-KR"/>
              <a:t>/</a:t>
            </a:r>
            <a:r>
              <a:rPr lang="ko-KR" altLang="en-US"/>
              <a:t>대명사 </a:t>
            </a:r>
            <a:r>
              <a:rPr lang="en-US" altLang="ko-KR"/>
              <a:t>+</a:t>
            </a:r>
            <a:r>
              <a:rPr lang="ko-KR" altLang="en-US"/>
              <a:t> 는</a:t>
            </a:r>
            <a:r>
              <a:rPr lang="en-US" altLang="ko-KR"/>
              <a:t>/</a:t>
            </a:r>
            <a:r>
              <a:rPr lang="ko-KR" altLang="en-US"/>
              <a:t>조사</a:t>
            </a:r>
            <a:endParaRPr lang="en-US" altLang="ko-KR"/>
          </a:p>
          <a:p>
            <a:endParaRPr lang="en-US"/>
          </a:p>
          <a:p>
            <a:r>
              <a:rPr lang="ko-KR" altLang="en-US"/>
              <a:t>날다</a:t>
            </a:r>
            <a:r>
              <a:rPr lang="en-US" altLang="ko-KR"/>
              <a:t>/</a:t>
            </a:r>
            <a:r>
              <a:rPr lang="ko-KR" altLang="en-US"/>
              <a:t>동사 </a:t>
            </a:r>
            <a:r>
              <a:rPr lang="en-US" altLang="ko-KR"/>
              <a:t>+</a:t>
            </a:r>
            <a:r>
              <a:rPr lang="ko-KR" altLang="en-US"/>
              <a:t> 는</a:t>
            </a:r>
            <a:r>
              <a:rPr lang="en-US" altLang="ko-KR"/>
              <a:t>/</a:t>
            </a:r>
            <a:r>
              <a:rPr lang="ko-KR" altLang="en-US"/>
              <a:t>어미</a:t>
            </a:r>
            <a:endParaRPr lang="en-US" altLang="ko-KR"/>
          </a:p>
          <a:p>
            <a:endParaRPr lang="en-US"/>
          </a:p>
          <a:p>
            <a:r>
              <a:rPr lang="ko-KR" altLang="en-US"/>
              <a:t>나다</a:t>
            </a:r>
            <a:r>
              <a:rPr lang="en-US" altLang="ko-KR"/>
              <a:t>/</a:t>
            </a:r>
            <a:r>
              <a:rPr lang="ko-KR" altLang="en-US"/>
              <a:t>동사 </a:t>
            </a:r>
            <a:r>
              <a:rPr lang="en-US" altLang="ko-KR"/>
              <a:t>+</a:t>
            </a:r>
            <a:r>
              <a:rPr lang="ko-KR" altLang="en-US"/>
              <a:t> 는</a:t>
            </a:r>
            <a:r>
              <a:rPr lang="en-US" altLang="ko-KR"/>
              <a:t>/</a:t>
            </a:r>
            <a:r>
              <a:rPr lang="ko-KR" altLang="en-US"/>
              <a:t>어미</a:t>
            </a:r>
            <a:endParaRPr lang="en-US"/>
          </a:p>
          <a:p>
            <a:endParaRPr lang="en-US" altLang="ko-K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동음이의어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은행</a:t>
            </a:r>
            <a:r>
              <a:rPr lang="ko-KR" altLang="ko-KR"/>
              <a:t>(</a:t>
            </a:r>
            <a:r>
              <a:rPr lang="en-US" altLang="ko-KR"/>
              <a:t>bank) vs. </a:t>
            </a:r>
            <a:r>
              <a:rPr lang="ko-KR" altLang="en-US"/>
              <a:t>은행</a:t>
            </a:r>
            <a:r>
              <a:rPr lang="en-US" altLang="ko-KR"/>
              <a:t>(ginkgo)</a:t>
            </a:r>
          </a:p>
          <a:p>
            <a:endParaRPr lang="en-US" altLang="ko-KR"/>
          </a:p>
          <a:p>
            <a:r>
              <a:rPr lang="ko-KR" altLang="en-US"/>
              <a:t>학원을</a:t>
            </a:r>
            <a:r>
              <a:rPr lang="en-US" altLang="ko-KR"/>
              <a:t> </a:t>
            </a:r>
            <a:r>
              <a:rPr lang="ko-KR" altLang="en-US" u="sng"/>
              <a:t>끊었다</a:t>
            </a:r>
            <a:endParaRPr lang="en-US" altLang="ko-KR" u="sng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8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에쿠스</a:t>
            </a:r>
          </a:p>
        </p:txBody>
      </p:sp>
      <p:pic>
        <p:nvPicPr>
          <p:cNvPr id="1028" name="Picture 4" descr="http://i.dailymail.co.uk/i/pix/2014/08/08/article-2719996-205DF95C00000578-766_634x40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17" y="3553984"/>
            <a:ext cx="4105494" cy="262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ttachment.namu.wiki/%ED%98%84%EB%8C%80%20%EC%97%90%EC%BF%A0%EC%8A%A4___7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4258875" cy="262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3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NER</a:t>
            </a:r>
            <a:r>
              <a:rPr lang="ko-KR" altLang="en-US"/>
              <a:t>에서 모호성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/>
              <a:t>국민대</a:t>
            </a:r>
            <a:r>
              <a:rPr lang="en-US" altLang="ko-KR"/>
              <a:t> </a:t>
            </a:r>
            <a:r>
              <a:rPr lang="ko-KR" altLang="en-US"/>
              <a:t>홍길동</a:t>
            </a:r>
            <a:r>
              <a:rPr lang="en-US" altLang="ko-KR"/>
              <a:t> </a:t>
            </a:r>
            <a:r>
              <a:rPr lang="ko-KR" altLang="en-US"/>
              <a:t>교수는</a:t>
            </a:r>
            <a:r>
              <a:rPr lang="en-US" altLang="ko-KR"/>
              <a:t> </a:t>
            </a:r>
            <a:r>
              <a:rPr lang="ko-KR" altLang="en-US" u="sng"/>
              <a:t>국민대</a:t>
            </a:r>
            <a:r>
              <a:rPr lang="en-US" altLang="ko-KR"/>
              <a:t> </a:t>
            </a:r>
            <a:r>
              <a:rPr lang="ko-KR" altLang="en-US"/>
              <a:t>주최로</a:t>
            </a:r>
            <a:r>
              <a:rPr lang="en-US" altLang="ko-KR"/>
              <a:t> </a:t>
            </a:r>
            <a:r>
              <a:rPr lang="ko-KR" altLang="en-US" u="sng"/>
              <a:t>국민대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열린</a:t>
            </a:r>
            <a:r>
              <a:rPr lang="en-US" altLang="ko-KR"/>
              <a:t> </a:t>
            </a:r>
            <a:r>
              <a:rPr lang="ko-KR" altLang="en-US"/>
              <a:t>행사에서</a:t>
            </a:r>
            <a:r>
              <a:rPr lang="en-US" altLang="ko-KR"/>
              <a:t>…</a:t>
            </a:r>
          </a:p>
          <a:p>
            <a:endParaRPr lang="en-US" altLang="ko-KR"/>
          </a:p>
          <a:p>
            <a:r>
              <a:rPr lang="ko-KR" altLang="en-US"/>
              <a:t>소속</a:t>
            </a:r>
            <a:endParaRPr lang="en-US" altLang="ko-KR"/>
          </a:p>
          <a:p>
            <a:r>
              <a:rPr lang="ko-KR" altLang="en-US"/>
              <a:t>기관</a:t>
            </a:r>
            <a:endParaRPr lang="en-US" altLang="ko-KR"/>
          </a:p>
          <a:p>
            <a:r>
              <a:rPr lang="ko-KR" altLang="en-US"/>
              <a:t>장소</a:t>
            </a:r>
          </a:p>
        </p:txBody>
      </p:sp>
    </p:spTree>
    <p:extLst>
      <p:ext uri="{BB962C8B-B14F-4D97-AF65-F5344CB8AC3E}">
        <p14:creationId xmlns:p14="http://schemas.microsoft.com/office/powerpoint/2010/main" val="297193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</a:t>
            </a:r>
            <a:r>
              <a:rPr lang="ko-KR" altLang="en-US"/>
              <a:t>에서 모호성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Time flies like an arrow.</a:t>
            </a:r>
          </a:p>
          <a:p>
            <a:pPr lvl="1"/>
            <a:r>
              <a:rPr lang="ko-KR" altLang="en-US"/>
              <a:t>시간은</a:t>
            </a:r>
            <a:r>
              <a:rPr lang="en-US" altLang="ko-KR"/>
              <a:t> </a:t>
            </a:r>
            <a:r>
              <a:rPr lang="ko-KR" altLang="en-US"/>
              <a:t>화살처럼</a:t>
            </a:r>
            <a:r>
              <a:rPr lang="en-US" altLang="ko-KR"/>
              <a:t> </a:t>
            </a:r>
            <a:r>
              <a:rPr lang="ko-KR" altLang="en-US"/>
              <a:t>흐른다</a:t>
            </a:r>
            <a:r>
              <a:rPr lang="en-US" altLang="ko-KR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8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Parsing</a:t>
            </a:r>
            <a:r>
              <a:rPr lang="ko-KR" altLang="en-US"/>
              <a:t>에서 모호성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Time flies like an arrow.</a:t>
            </a:r>
          </a:p>
          <a:p>
            <a:pPr lvl="1"/>
            <a:r>
              <a:rPr lang="ko-KR" altLang="en-US"/>
              <a:t>시간은</a:t>
            </a:r>
            <a:r>
              <a:rPr lang="en-US" altLang="ko-KR"/>
              <a:t> </a:t>
            </a:r>
            <a:r>
              <a:rPr lang="ko-KR" altLang="en-US"/>
              <a:t>화살처럼</a:t>
            </a:r>
            <a:r>
              <a:rPr lang="en-US" altLang="ko-KR"/>
              <a:t> </a:t>
            </a:r>
            <a:r>
              <a:rPr lang="ko-KR" altLang="en-US"/>
              <a:t>흐른다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화살에</a:t>
            </a:r>
            <a:r>
              <a:rPr lang="en-US" altLang="ko-KR"/>
              <a:t> </a:t>
            </a:r>
            <a:r>
              <a:rPr lang="ko-KR" altLang="en-US"/>
              <a:t>하는</a:t>
            </a:r>
            <a:r>
              <a:rPr lang="en-US" altLang="ko-KR"/>
              <a:t> </a:t>
            </a:r>
            <a:r>
              <a:rPr lang="ko-KR" altLang="en-US"/>
              <a:t>방법으로</a:t>
            </a:r>
            <a:r>
              <a:rPr lang="en-US" altLang="ko-KR"/>
              <a:t> </a:t>
            </a:r>
            <a:r>
              <a:rPr lang="ko-KR" altLang="en-US"/>
              <a:t>파리의</a:t>
            </a:r>
            <a:r>
              <a:rPr lang="en-US" altLang="ko-KR"/>
              <a:t> </a:t>
            </a:r>
            <a:r>
              <a:rPr lang="ko-KR" altLang="en-US"/>
              <a:t>속도를</a:t>
            </a:r>
            <a:r>
              <a:rPr lang="en-US" altLang="ko-KR"/>
              <a:t> </a:t>
            </a:r>
            <a:r>
              <a:rPr lang="ko-KR" altLang="en-US"/>
              <a:t>재라</a:t>
            </a:r>
            <a:endParaRPr lang="en-US" altLang="ko-KR"/>
          </a:p>
          <a:p>
            <a:pPr lvl="1"/>
            <a:r>
              <a:rPr lang="ko-KR" altLang="en-US"/>
              <a:t>화살이</a:t>
            </a:r>
            <a:r>
              <a:rPr lang="en-US" altLang="ko-KR"/>
              <a:t> </a:t>
            </a:r>
            <a:r>
              <a:rPr lang="ko-KR" altLang="en-US"/>
              <a:t>하는</a:t>
            </a:r>
            <a:r>
              <a:rPr lang="en-US" altLang="ko-KR"/>
              <a:t> </a:t>
            </a:r>
            <a:r>
              <a:rPr lang="ko-KR" altLang="en-US"/>
              <a:t>방법처럼</a:t>
            </a:r>
            <a:r>
              <a:rPr lang="en-US" altLang="ko-KR"/>
              <a:t> </a:t>
            </a:r>
            <a:r>
              <a:rPr lang="ko-KR" altLang="en-US"/>
              <a:t>파리의</a:t>
            </a:r>
            <a:r>
              <a:rPr lang="en-US" altLang="ko-KR"/>
              <a:t> </a:t>
            </a:r>
            <a:r>
              <a:rPr lang="ko-KR" altLang="en-US"/>
              <a:t>속도를</a:t>
            </a:r>
            <a:r>
              <a:rPr lang="en-US" altLang="ko-KR"/>
              <a:t> </a:t>
            </a:r>
            <a:r>
              <a:rPr lang="ko-KR" altLang="en-US"/>
              <a:t>재라</a:t>
            </a:r>
            <a:endParaRPr lang="en-US" altLang="ko-KR"/>
          </a:p>
          <a:p>
            <a:pPr lvl="1"/>
            <a:r>
              <a:rPr lang="ko-KR" altLang="en-US"/>
              <a:t>화살을</a:t>
            </a:r>
            <a:r>
              <a:rPr lang="en-US" altLang="ko-KR"/>
              <a:t> </a:t>
            </a:r>
            <a:r>
              <a:rPr lang="ko-KR" altLang="en-US"/>
              <a:t>좋아하는</a:t>
            </a:r>
            <a:r>
              <a:rPr lang="en-US" altLang="ko-KR"/>
              <a:t> </a:t>
            </a:r>
            <a:r>
              <a:rPr lang="ko-KR" altLang="en-US"/>
              <a:t>파리의</a:t>
            </a:r>
            <a:r>
              <a:rPr lang="en-US" altLang="ko-KR"/>
              <a:t> </a:t>
            </a:r>
            <a:r>
              <a:rPr lang="ko-KR" altLang="en-US"/>
              <a:t>속도를</a:t>
            </a:r>
            <a:r>
              <a:rPr lang="en-US" altLang="ko-KR"/>
              <a:t> </a:t>
            </a:r>
            <a:r>
              <a:rPr lang="ko-KR" altLang="en-US"/>
              <a:t>재라</a:t>
            </a:r>
            <a:endParaRPr lang="en-US" altLang="ko-KR"/>
          </a:p>
          <a:p>
            <a:pPr lvl="1"/>
            <a:r>
              <a:rPr lang="ko-KR" altLang="en-US"/>
              <a:t>시간</a:t>
            </a:r>
            <a:r>
              <a:rPr lang="en-US" altLang="ko-KR"/>
              <a:t> </a:t>
            </a:r>
            <a:r>
              <a:rPr lang="ko-KR" altLang="en-US"/>
              <a:t>파리는</a:t>
            </a:r>
            <a:r>
              <a:rPr lang="en-US" altLang="ko-KR"/>
              <a:t> </a:t>
            </a:r>
            <a:r>
              <a:rPr lang="ko-KR" altLang="en-US"/>
              <a:t>화살을</a:t>
            </a:r>
            <a:r>
              <a:rPr lang="en-US" altLang="ko-KR"/>
              <a:t> </a:t>
            </a:r>
            <a:r>
              <a:rPr lang="ko-KR" altLang="en-US"/>
              <a:t>좋아한다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6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Parsing</a:t>
            </a:r>
            <a:r>
              <a:rPr lang="ko-KR" altLang="en-US"/>
              <a:t>에서 모호성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Time </a:t>
            </a:r>
            <a:r>
              <a:rPr lang="en-US" altLang="ko-KR" u="sng"/>
              <a:t>flies like an</a:t>
            </a:r>
            <a:r>
              <a:rPr lang="en-US" altLang="ko-KR"/>
              <a:t> arrow.</a:t>
            </a:r>
          </a:p>
          <a:p>
            <a:endParaRPr lang="en-US" altLang="ko-KR"/>
          </a:p>
          <a:p>
            <a:r>
              <a:rPr lang="en-US" altLang="ko-KR"/>
              <a:t>Fruit </a:t>
            </a:r>
            <a:r>
              <a:rPr lang="en-US" altLang="ko-KR" u="sng"/>
              <a:t>flies like an</a:t>
            </a:r>
            <a:r>
              <a:rPr lang="en-US" altLang="ko-KR"/>
              <a:t> banana.</a:t>
            </a:r>
          </a:p>
        </p:txBody>
      </p:sp>
    </p:spTree>
    <p:extLst>
      <p:ext uri="{BB962C8B-B14F-4D97-AF65-F5344CB8AC3E}">
        <p14:creationId xmlns:p14="http://schemas.microsoft.com/office/powerpoint/2010/main" val="284072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등등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맞춤법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띄어쓰기</a:t>
            </a:r>
          </a:p>
        </p:txBody>
      </p:sp>
    </p:spTree>
    <p:extLst>
      <p:ext uri="{BB962C8B-B14F-4D97-AF65-F5344CB8AC3E}">
        <p14:creationId xmlns:p14="http://schemas.microsoft.com/office/powerpoint/2010/main" val="1083358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분석의 입장에서</a:t>
            </a:r>
            <a:r>
              <a:rPr lang="en-US" altLang="ko-KR"/>
              <a:t>…</a:t>
            </a:r>
            <a:endParaRPr lang="ko-KR" altLang="en-US"/>
          </a:p>
        </p:txBody>
      </p:sp>
      <p:pic>
        <p:nvPicPr>
          <p:cNvPr id="2050" name="Picture 2" descr="http://www.4four.us/wordpress/wp-content/uploads/2010/10/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548" y="1808382"/>
            <a:ext cx="49815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21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글을 컴퓨터에서 처리하는 방식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</a:t>
            </a:r>
            <a:r>
              <a:rPr lang="en-US" altLang="ko-KR"/>
              <a:t>(character): </a:t>
            </a:r>
            <a:r>
              <a:rPr lang="ko-KR" altLang="en-US"/>
              <a:t>하나의 글자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컴퓨터에서 모든 문자는 수</a:t>
            </a:r>
            <a:r>
              <a:rPr lang="en-US" altLang="ko-KR"/>
              <a:t>(number)</a:t>
            </a:r>
            <a:r>
              <a:rPr lang="ko-KR" altLang="en-US"/>
              <a:t>로 표현</a:t>
            </a:r>
            <a:endParaRPr lang="en-US" altLang="ko-KR"/>
          </a:p>
          <a:p>
            <a:endParaRPr lang="en-US"/>
          </a:p>
          <a:p>
            <a:r>
              <a:rPr lang="ko-KR" altLang="en-US"/>
              <a:t>문자열</a:t>
            </a:r>
            <a:r>
              <a:rPr lang="en-US" altLang="ko-KR"/>
              <a:t>(string):</a:t>
            </a:r>
            <a:r>
              <a:rPr lang="ko-KR" altLang="en-US"/>
              <a:t> 여러 개의 글자들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6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퀴즈 </a:t>
            </a:r>
            <a:r>
              <a:rPr lang="en-US" altLang="ko-KR"/>
              <a:t>&amp;</a:t>
            </a:r>
            <a:r>
              <a:rPr lang="ko-KR" altLang="en-US"/>
              <a:t> 슬라이드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867310"/>
              </p:ext>
            </p:extLst>
          </p:nvPr>
        </p:nvGraphicFramePr>
        <p:xfrm>
          <a:off x="457200" y="1600198"/>
          <a:ext cx="8229600" cy="283779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88021">
                  <a:extLst>
                    <a:ext uri="{9D8B030D-6E8A-4147-A177-3AD203B41FA5}">
                      <a16:colId xmlns:a16="http://schemas.microsoft.com/office/drawing/2014/main" xmlns="" val="2473457181"/>
                    </a:ext>
                  </a:extLst>
                </a:gridCol>
                <a:gridCol w="5541579">
                  <a:extLst>
                    <a:ext uri="{9D8B030D-6E8A-4147-A177-3AD203B41FA5}">
                      <a16:colId xmlns:a16="http://schemas.microsoft.com/office/drawing/2014/main" xmlns="" val="1966076922"/>
                    </a:ext>
                  </a:extLst>
                </a:gridCol>
              </a:tblGrid>
              <a:tr h="1418897">
                <a:tc>
                  <a:txBody>
                    <a:bodyPr/>
                    <a:lstStyle/>
                    <a:p>
                      <a:r>
                        <a:rPr lang="ko-KR" altLang="en-US" sz="4400"/>
                        <a:t>퀴즈</a:t>
                      </a:r>
                      <a:endParaRPr lang="en-US" altLang="ko-KR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/>
                        <a:t>j.mp/km-txt-quiz</a:t>
                      </a:r>
                      <a:endParaRPr lang="ko-KR" altLang="en-US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0255249"/>
                  </a:ext>
                </a:extLst>
              </a:tr>
              <a:tr h="14188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/>
                        <a:t>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/>
                        <a:t>j.mp/km-txt-slide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470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2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인코딩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컴퓨터에서 문자를 수로 표현하는 방법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꼭 알아둬야할 인코딩들</a:t>
            </a:r>
            <a:endParaRPr lang="en-US" altLang="ko-KR"/>
          </a:p>
          <a:p>
            <a:pPr lvl="1"/>
            <a:r>
              <a:rPr lang="en-US" altLang="ko-KR"/>
              <a:t>ASCII</a:t>
            </a:r>
          </a:p>
          <a:p>
            <a:pPr lvl="1"/>
            <a:r>
              <a:rPr lang="en-US" altLang="ko-KR"/>
              <a:t>EUC-KR</a:t>
            </a:r>
          </a:p>
          <a:p>
            <a:pPr lvl="1"/>
            <a:r>
              <a:rPr lang="en-US" altLang="ko-KR"/>
              <a:t>CP949</a:t>
            </a:r>
          </a:p>
          <a:p>
            <a:pPr lvl="1"/>
            <a:r>
              <a:rPr lang="en-US" altLang="ko-KR"/>
              <a:t>UTF8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0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16</a:t>
            </a:r>
            <a:r>
              <a:rPr lang="ko-KR" altLang="en-US"/>
              <a:t>진수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Hexadecimal (</a:t>
            </a:r>
            <a:r>
              <a:rPr lang="ko-KR" altLang="en-US"/>
              <a:t>흔히 </a:t>
            </a:r>
            <a:r>
              <a:rPr lang="en-US" altLang="ko-KR"/>
              <a:t>hex)</a:t>
            </a:r>
          </a:p>
          <a:p>
            <a:r>
              <a:rPr lang="en-US" altLang="ko-KR"/>
              <a:t>0~F</a:t>
            </a:r>
            <a:r>
              <a:rPr lang="ko-KR" altLang="en-US"/>
              <a:t>까지 </a:t>
            </a:r>
            <a:r>
              <a:rPr lang="en-US" altLang="ko-KR"/>
              <a:t>16</a:t>
            </a:r>
            <a:r>
              <a:rPr lang="ko-KR" altLang="en-US"/>
              <a:t>개의 수로 한 자리를 나타냄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프로그래밍에서는 </a:t>
            </a:r>
            <a:r>
              <a:rPr lang="en-US" altLang="ko-KR"/>
              <a:t>0x</a:t>
            </a:r>
            <a:r>
              <a:rPr lang="ko-KR" altLang="en-US"/>
              <a:t> 를 앞에 붙여 표시</a:t>
            </a:r>
            <a:endParaRPr lang="en-US" altLang="ko-KR"/>
          </a:p>
          <a:p>
            <a:pPr lvl="1"/>
            <a:r>
              <a:rPr lang="en-US" altLang="ko-KR"/>
              <a:t>0xA4</a:t>
            </a:r>
          </a:p>
          <a:p>
            <a:r>
              <a:rPr lang="en-US" altLang="ko-KR"/>
              <a:t>2</a:t>
            </a:r>
            <a:r>
              <a:rPr lang="ko-KR" altLang="en-US"/>
              <a:t>진수 </a:t>
            </a:r>
            <a:r>
              <a:rPr lang="en-US" altLang="ko-KR"/>
              <a:t>4</a:t>
            </a:r>
            <a:r>
              <a:rPr lang="ko-KR" altLang="en-US"/>
              <a:t>자리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16</a:t>
            </a:r>
            <a:r>
              <a:rPr lang="ko-KR" altLang="en-US"/>
              <a:t>진수 </a:t>
            </a:r>
            <a:r>
              <a:rPr lang="en-US" altLang="ko-KR"/>
              <a:t>1</a:t>
            </a:r>
            <a:r>
              <a:rPr lang="ko-KR" altLang="en-US"/>
              <a:t>자리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35095"/>
              </p:ext>
            </p:extLst>
          </p:nvPr>
        </p:nvGraphicFramePr>
        <p:xfrm>
          <a:off x="2383220" y="2894723"/>
          <a:ext cx="3657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3607553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513008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5920505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603785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675454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80731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706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0421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697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</a:t>
            </a:r>
            <a:r>
              <a:rPr lang="ko-KR" altLang="en-US"/>
              <a:t>와 </a:t>
            </a:r>
            <a:r>
              <a:rPr lang="en-US" altLang="ko-KR"/>
              <a:t>Byte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Bit: 2</a:t>
            </a:r>
            <a:r>
              <a:rPr lang="ko-KR" altLang="en-US"/>
              <a:t>진수 </a:t>
            </a:r>
            <a:r>
              <a:rPr lang="en-US" altLang="ko-KR"/>
              <a:t>1</a:t>
            </a:r>
            <a:r>
              <a:rPr lang="ko-KR" altLang="en-US"/>
              <a:t>자리 </a:t>
            </a:r>
            <a:r>
              <a:rPr lang="en-US" altLang="ko-KR"/>
              <a:t>(0 or 1)</a:t>
            </a:r>
          </a:p>
          <a:p>
            <a:r>
              <a:rPr lang="en-US" altLang="ko-KR"/>
              <a:t>Byte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8bit</a:t>
            </a:r>
          </a:p>
          <a:p>
            <a:r>
              <a:rPr lang="en-US" altLang="ko-KR"/>
              <a:t>0x00 ~ 0xFF</a:t>
            </a:r>
          </a:p>
          <a:p>
            <a:pPr lvl="1"/>
            <a:r>
              <a:rPr lang="en-US" altLang="ko-KR"/>
              <a:t>0000 0000 ~ 1111 1111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06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ASCII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American Standard Code for Information Interchange</a:t>
            </a:r>
          </a:p>
          <a:p>
            <a:pPr lvl="1"/>
            <a:r>
              <a:rPr lang="ko-KR" altLang="en-US"/>
              <a:t>미국 정보 교환 표준 부호</a:t>
            </a:r>
            <a:endParaRPr lang="en-US" altLang="ko-KR"/>
          </a:p>
          <a:p>
            <a:pPr lvl="1"/>
            <a:endParaRPr lang="en-US" altLang="ko-KR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/>
              <a:t>7bit </a:t>
            </a:r>
            <a:r>
              <a:rPr lang="ko-KR" altLang="en-US"/>
              <a:t>코드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0x00 ~ 0x7F</a:t>
            </a:r>
            <a:r>
              <a:rPr lang="ko-KR" altLang="en-US"/>
              <a:t>까지 </a:t>
            </a:r>
            <a:r>
              <a:rPr lang="en-US" altLang="ko-KR"/>
              <a:t>128</a:t>
            </a:r>
            <a:r>
              <a:rPr lang="ko-KR" altLang="en-US"/>
              <a:t>개</a:t>
            </a:r>
            <a:endParaRPr lang="en-US" altLang="ko-KR"/>
          </a:p>
          <a:p>
            <a:pPr lvl="1"/>
            <a:r>
              <a:rPr lang="en-US" altLang="ko-KR"/>
              <a:t>000 0000</a:t>
            </a:r>
            <a:r>
              <a:rPr lang="en-US" altLang="ko-KR" baseline="-25000"/>
              <a:t>(2)</a:t>
            </a:r>
            <a:r>
              <a:rPr lang="en-US" altLang="ko-KR"/>
              <a:t> ~ 111 1111</a:t>
            </a:r>
            <a:r>
              <a:rPr lang="en-US" altLang="ko-KR" baseline="-25000"/>
              <a:t>(2)</a:t>
            </a:r>
          </a:p>
          <a:p>
            <a:pPr lvl="1"/>
            <a:r>
              <a:rPr lang="ko-KR" altLang="en-US"/>
              <a:t>알파벳</a:t>
            </a:r>
            <a:r>
              <a:rPr lang="en-US" altLang="ko-KR"/>
              <a:t>,</a:t>
            </a:r>
            <a:r>
              <a:rPr lang="ko-KR" altLang="en-US"/>
              <a:t> 문장부호 등을 포함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첫 </a:t>
            </a:r>
            <a:r>
              <a:rPr lang="en-US" altLang="ko-KR"/>
              <a:t>1bit</a:t>
            </a:r>
            <a:r>
              <a:rPr lang="ko-KR" altLang="en-US"/>
              <a:t>는 </a:t>
            </a:r>
            <a:r>
              <a:rPr lang="en-US" altLang="ko-KR"/>
              <a:t>parity bit (1</a:t>
            </a:r>
            <a:r>
              <a:rPr lang="ko-KR" altLang="en-US"/>
              <a:t>의 개수가 홀수면 </a:t>
            </a:r>
            <a:r>
              <a:rPr lang="en-US" altLang="ko-KR"/>
              <a:t>1)</a:t>
            </a:r>
          </a:p>
          <a:p>
            <a:pPr lvl="1"/>
            <a:r>
              <a:rPr lang="ko-KR" altLang="en-US"/>
              <a:t>에러 검출 목적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95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ISO 8859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8bit: 0x00 ~ 0xFF</a:t>
            </a:r>
            <a:r>
              <a:rPr lang="ko-KR" altLang="en-US"/>
              <a:t>까지 </a:t>
            </a:r>
            <a:r>
              <a:rPr lang="en-US" altLang="ko-KR"/>
              <a:t>256</a:t>
            </a:r>
            <a:r>
              <a:rPr lang="ko-KR" altLang="en-US"/>
              <a:t>개</a:t>
            </a:r>
            <a:endParaRPr lang="en-US" altLang="ko-KR"/>
          </a:p>
          <a:p>
            <a:pPr lvl="1"/>
            <a:r>
              <a:rPr lang="en-US" altLang="ko-KR"/>
              <a:t>ASCII</a:t>
            </a:r>
            <a:r>
              <a:rPr lang="ko-KR" altLang="en-US"/>
              <a:t>에서 쓸 수 없는 문자들까지 포함</a:t>
            </a:r>
            <a:endParaRPr lang="en-US" altLang="ko-KR"/>
          </a:p>
          <a:p>
            <a:pPr lvl="1"/>
            <a:r>
              <a:rPr lang="ko-KR" altLang="en-US"/>
              <a:t>언어권에 따라 여러 가지 변형</a:t>
            </a:r>
            <a:endParaRPr lang="en-US" altLang="ko-KR"/>
          </a:p>
          <a:p>
            <a:pPr lvl="1"/>
            <a:r>
              <a:rPr lang="ko-KR" altLang="en-US"/>
              <a:t>서유럽용 </a:t>
            </a:r>
            <a:r>
              <a:rPr lang="en-US" altLang="ko-KR"/>
              <a:t>ISO 8859-1</a:t>
            </a:r>
            <a:r>
              <a:rPr lang="ko-KR" altLang="en-US"/>
              <a:t>을 가장 많이 씀</a:t>
            </a:r>
            <a:r>
              <a:rPr lang="en-US" altLang="ko-KR"/>
              <a:t>(Latin-1)</a:t>
            </a:r>
          </a:p>
          <a:p>
            <a:pPr lvl="1"/>
            <a:endParaRPr lang="en-US" altLang="ko-KR"/>
          </a:p>
          <a:p>
            <a:r>
              <a:rPr lang="ko-KR" altLang="en-US"/>
              <a:t>공백이 </a:t>
            </a:r>
            <a:r>
              <a:rPr lang="en-US" altLang="ko-KR"/>
              <a:t>2</a:t>
            </a:r>
            <a:r>
              <a:rPr lang="ko-KR" altLang="en-US"/>
              <a:t>종류</a:t>
            </a:r>
            <a:endParaRPr lang="en-US" altLang="ko-KR"/>
          </a:p>
          <a:p>
            <a:pPr lvl="1"/>
            <a:r>
              <a:rPr lang="en-US" altLang="ko-KR"/>
              <a:t>0x20 Space</a:t>
            </a:r>
          </a:p>
          <a:p>
            <a:pPr lvl="1"/>
            <a:r>
              <a:rPr lang="en-US" altLang="ko-KR"/>
              <a:t>0xA0 NBSP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82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한글 인코딩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현대 한글</a:t>
            </a:r>
            <a:r>
              <a:rPr lang="en-US" altLang="ko-KR"/>
              <a:t>: 11,172</a:t>
            </a:r>
            <a:r>
              <a:rPr lang="ko-KR" altLang="en-US"/>
              <a:t>글자</a:t>
            </a:r>
            <a:endParaRPr lang="en-US" altLang="ko-KR"/>
          </a:p>
          <a:p>
            <a:pPr lvl="1"/>
            <a:r>
              <a:rPr lang="ko-KR" altLang="en-US"/>
              <a:t>초성</a:t>
            </a:r>
            <a:r>
              <a:rPr lang="en-US" altLang="ko-KR"/>
              <a:t>(19</a:t>
            </a:r>
            <a:r>
              <a:rPr lang="ko-KR" altLang="en-US"/>
              <a:t>개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X </a:t>
            </a:r>
            <a:r>
              <a:rPr lang="ko-KR" altLang="en-US"/>
              <a:t>중성</a:t>
            </a:r>
            <a:r>
              <a:rPr lang="en-US" altLang="ko-KR"/>
              <a:t>(21) X </a:t>
            </a:r>
            <a:r>
              <a:rPr lang="ko-KR" altLang="en-US"/>
              <a:t>종성</a:t>
            </a:r>
            <a:r>
              <a:rPr lang="en-US" altLang="ko-KR"/>
              <a:t>(28)</a:t>
            </a:r>
          </a:p>
          <a:p>
            <a:pPr lvl="1"/>
            <a:r>
              <a:rPr lang="en-US" altLang="ko-KR"/>
              <a:t>14bit</a:t>
            </a:r>
            <a:r>
              <a:rPr lang="ko-KR" altLang="en-US"/>
              <a:t> </a:t>
            </a:r>
            <a:r>
              <a:rPr lang="en-US" altLang="ko-KR"/>
              <a:t>(0~16,384)</a:t>
            </a:r>
            <a:r>
              <a:rPr lang="ko-KR" altLang="en-US"/>
              <a:t> 필요</a:t>
            </a:r>
            <a:endParaRPr lang="en-US" altLang="ko-KR"/>
          </a:p>
          <a:p>
            <a:pPr lvl="1"/>
            <a:r>
              <a:rPr lang="ko-KR" altLang="en-US"/>
              <a:t>한자도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조합형</a:t>
            </a:r>
            <a:r>
              <a:rPr lang="en-US" altLang="ko-KR"/>
              <a:t>:</a:t>
            </a:r>
          </a:p>
          <a:p>
            <a:pPr lvl="1"/>
            <a:r>
              <a:rPr lang="en-US" altLang="ko-KR"/>
              <a:t>16bit</a:t>
            </a:r>
            <a:r>
              <a:rPr lang="ko-KR" altLang="en-US"/>
              <a:t> 한글</a:t>
            </a:r>
            <a:endParaRPr lang="en-US" altLang="ko-KR"/>
          </a:p>
          <a:p>
            <a:pPr lvl="1"/>
            <a:r>
              <a:rPr lang="ko-KR" altLang="en-US"/>
              <a:t>한글표시 </a:t>
            </a:r>
            <a:r>
              <a:rPr lang="en-US" altLang="ko-KR"/>
              <a:t>1bit +</a:t>
            </a:r>
            <a:r>
              <a:rPr lang="ko-KR" altLang="en-US"/>
              <a:t> 초성</a:t>
            </a:r>
            <a:r>
              <a:rPr lang="en-US" altLang="ko-KR"/>
              <a:t> 5bit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중성 </a:t>
            </a:r>
            <a:r>
              <a:rPr lang="en-US" altLang="ko-KR"/>
              <a:t>5 bit + </a:t>
            </a:r>
            <a:r>
              <a:rPr lang="ko-KR" altLang="en-US"/>
              <a:t>종성 </a:t>
            </a:r>
            <a:r>
              <a:rPr lang="en-US" altLang="ko-KR"/>
              <a:t>5bit</a:t>
            </a:r>
          </a:p>
          <a:p>
            <a:pPr lvl="1"/>
            <a:r>
              <a:rPr lang="ko-KR" altLang="en-US"/>
              <a:t>장점</a:t>
            </a:r>
            <a:r>
              <a:rPr lang="en-US" altLang="ko-KR"/>
              <a:t>:</a:t>
            </a:r>
            <a:r>
              <a:rPr lang="ko-KR" altLang="en-US"/>
              <a:t> 모든 현대 한글을 표현</a:t>
            </a:r>
            <a:endParaRPr lang="en-US" altLang="ko-KR"/>
          </a:p>
          <a:p>
            <a:pPr lvl="1"/>
            <a:r>
              <a:rPr lang="ko-KR" altLang="en-US"/>
              <a:t>단점</a:t>
            </a:r>
            <a:r>
              <a:rPr lang="en-US" altLang="ko-KR"/>
              <a:t>:</a:t>
            </a:r>
            <a:r>
              <a:rPr lang="ko-KR" altLang="en-US"/>
              <a:t> 처리가 복잡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39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완성형</a:t>
            </a:r>
            <a:r>
              <a:rPr lang="en-US" altLang="ko-KR"/>
              <a:t> EUC-KR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EUC-KR</a:t>
            </a:r>
          </a:p>
          <a:p>
            <a:pPr lvl="1"/>
            <a:r>
              <a:rPr lang="en-US" altLang="ko-KR"/>
              <a:t>KS X 1001</a:t>
            </a:r>
          </a:p>
          <a:p>
            <a:pPr lvl="1"/>
            <a:r>
              <a:rPr lang="ko-KR" altLang="en-US"/>
              <a:t>행망용</a:t>
            </a:r>
            <a:r>
              <a:rPr lang="en-US" altLang="ko-KR"/>
              <a:t>, KS C 5601</a:t>
            </a:r>
          </a:p>
          <a:p>
            <a:pPr lvl="1"/>
            <a:endParaRPr lang="en-US" altLang="ko-KR"/>
          </a:p>
          <a:p>
            <a:r>
              <a:rPr lang="en-US" altLang="ko-KR"/>
              <a:t>ISO 8859</a:t>
            </a:r>
            <a:r>
              <a:rPr lang="ko-KR" altLang="en-US"/>
              <a:t>에서 </a:t>
            </a:r>
            <a:r>
              <a:rPr lang="en-US" altLang="ko-KR"/>
              <a:t>A1~FE</a:t>
            </a:r>
            <a:r>
              <a:rPr lang="ko-KR" altLang="en-US"/>
              <a:t> 까지 </a:t>
            </a:r>
            <a:r>
              <a:rPr lang="en-US" altLang="ko-KR"/>
              <a:t>94</a:t>
            </a:r>
            <a:r>
              <a:rPr lang="ko-KR" altLang="en-US"/>
              <a:t> 글자 범위 이용</a:t>
            </a:r>
            <a:endParaRPr lang="en-US" altLang="ko-KR"/>
          </a:p>
          <a:p>
            <a:pPr lvl="1"/>
            <a:r>
              <a:rPr lang="ko-KR" altLang="en-US"/>
              <a:t>영어는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byte, </a:t>
            </a:r>
            <a:r>
              <a:rPr lang="ko-KR" altLang="en-US"/>
              <a:t>한글은 </a:t>
            </a:r>
            <a:r>
              <a:rPr lang="en-US" altLang="ko-KR"/>
              <a:t>2 byte</a:t>
            </a:r>
            <a:r>
              <a:rPr lang="ko-KR" altLang="en-US"/>
              <a:t>로 표현</a:t>
            </a:r>
            <a:endParaRPr lang="en-US" altLang="ko-KR"/>
          </a:p>
          <a:p>
            <a:pPr lvl="1"/>
            <a:r>
              <a:rPr lang="en-US" altLang="ko-KR"/>
              <a:t>94</a:t>
            </a:r>
            <a:r>
              <a:rPr lang="ko-KR" altLang="en-US"/>
              <a:t> </a:t>
            </a:r>
            <a:r>
              <a:rPr lang="en-US" altLang="ko-KR"/>
              <a:t>x 94 = 8,836 </a:t>
            </a:r>
            <a:r>
              <a:rPr lang="ko-KR" altLang="en-US"/>
              <a:t>글자 표현 가능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현대 한글 </a:t>
            </a:r>
            <a:r>
              <a:rPr lang="en-US" altLang="ko-KR"/>
              <a:t>2,350</a:t>
            </a:r>
            <a:r>
              <a:rPr lang="ko-KR" altLang="en-US"/>
              <a:t>자만 사용</a:t>
            </a:r>
            <a:r>
              <a:rPr lang="en-US" altLang="ko-KR"/>
              <a:t>(</a:t>
            </a:r>
            <a:r>
              <a:rPr lang="ko-KR" altLang="en-US"/>
              <a:t>쓩</a:t>
            </a:r>
            <a:r>
              <a:rPr lang="en-US" altLang="ko-KR"/>
              <a:t>,</a:t>
            </a:r>
            <a:r>
              <a:rPr lang="ko-KR" altLang="en-US"/>
              <a:t> 쌰 등 제외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0x5C Backslash</a:t>
            </a:r>
            <a:r>
              <a:rPr lang="ko-KR" altLang="en-US"/>
              <a:t>를 원화 표시로 대체</a:t>
            </a:r>
          </a:p>
        </p:txBody>
      </p:sp>
    </p:spTree>
    <p:extLst>
      <p:ext uri="{BB962C8B-B14F-4D97-AF65-F5344CB8AC3E}">
        <p14:creationId xmlns:p14="http://schemas.microsoft.com/office/powerpoint/2010/main" val="975287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확장완성형</a:t>
            </a:r>
            <a:r>
              <a:rPr lang="en-US" altLang="ko-KR"/>
              <a:t> CP949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현대 한글 </a:t>
            </a:r>
            <a:r>
              <a:rPr lang="en-US" altLang="ko-KR"/>
              <a:t>11,172</a:t>
            </a:r>
            <a:r>
              <a:rPr lang="ko-KR" altLang="en-US"/>
              <a:t>자 모두 표현</a:t>
            </a:r>
            <a:endParaRPr lang="en-US" altLang="ko-KR"/>
          </a:p>
          <a:p>
            <a:pPr lvl="1"/>
            <a:r>
              <a:rPr lang="en-US" altLang="ko-KR"/>
              <a:t>MS</a:t>
            </a:r>
            <a:r>
              <a:rPr lang="ko-KR" altLang="en-US"/>
              <a:t>에서 개발</a:t>
            </a:r>
            <a:r>
              <a:rPr lang="en-US" altLang="ko-KR"/>
              <a:t>,</a:t>
            </a:r>
            <a:r>
              <a:rPr lang="ko-KR" altLang="en-US"/>
              <a:t> 윈도 </a:t>
            </a:r>
            <a:r>
              <a:rPr lang="en-US" altLang="ko-KR"/>
              <a:t>95</a:t>
            </a:r>
            <a:r>
              <a:rPr lang="ko-KR" altLang="en-US"/>
              <a:t>부터 기본 인코딩</a:t>
            </a:r>
            <a:endParaRPr lang="en-US" altLang="ko-KR"/>
          </a:p>
          <a:p>
            <a:pPr lvl="1"/>
            <a:r>
              <a:rPr lang="en-US" altLang="ko-KR"/>
              <a:t>ASCII(0x00-0x7F)</a:t>
            </a:r>
            <a:r>
              <a:rPr lang="ko-KR" altLang="en-US"/>
              <a:t>와 완성형</a:t>
            </a:r>
            <a:r>
              <a:rPr lang="en-US" altLang="ko-KR"/>
              <a:t>(0xA1-0xFE)</a:t>
            </a:r>
            <a:r>
              <a:rPr lang="ko-KR" altLang="en-US"/>
              <a:t> 사이의 남는 영역 사용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비표준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CP 949, MS 949</a:t>
            </a:r>
          </a:p>
          <a:p>
            <a:pPr lvl="1"/>
            <a:r>
              <a:rPr lang="en-US" altLang="ko-KR"/>
              <a:t>EUC-KR</a:t>
            </a:r>
            <a:r>
              <a:rPr lang="ko-KR" altLang="en-US"/>
              <a:t>로 잘못 표기되는 경우가 흔함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국내에서 널리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70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인코딩 중간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79681" y="3344577"/>
            <a:ext cx="201798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ASCII</a:t>
            </a:r>
            <a:endParaRPr lang="ko-KR" altLang="en-US" sz="4000"/>
          </a:p>
        </p:txBody>
      </p:sp>
      <p:sp>
        <p:nvSpPr>
          <p:cNvPr id="6" name="직사각형 5"/>
          <p:cNvSpPr/>
          <p:nvPr/>
        </p:nvSpPr>
        <p:spPr>
          <a:xfrm>
            <a:off x="2979681" y="3344577"/>
            <a:ext cx="3034865" cy="189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7" name="직사각형 6"/>
          <p:cNvSpPr/>
          <p:nvPr/>
        </p:nvSpPr>
        <p:spPr>
          <a:xfrm>
            <a:off x="2979680" y="3344577"/>
            <a:ext cx="4816369" cy="296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8" name="직사각형 7"/>
          <p:cNvSpPr/>
          <p:nvPr/>
        </p:nvSpPr>
        <p:spPr>
          <a:xfrm>
            <a:off x="5675587" y="5307760"/>
            <a:ext cx="15023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/>
              <a:t>CP949</a:t>
            </a:r>
            <a:endParaRPr lang="ko-KR" altLang="en-US" sz="4000"/>
          </a:p>
        </p:txBody>
      </p:sp>
      <p:sp>
        <p:nvSpPr>
          <p:cNvPr id="9" name="직사각형 8"/>
          <p:cNvSpPr/>
          <p:nvPr/>
        </p:nvSpPr>
        <p:spPr>
          <a:xfrm>
            <a:off x="3917555" y="4258977"/>
            <a:ext cx="17395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/>
              <a:t>EUC-KR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995709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유니코드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UNICODE</a:t>
            </a:r>
          </a:p>
          <a:p>
            <a:pPr lvl="1"/>
            <a:r>
              <a:rPr lang="ko-KR" altLang="en-US"/>
              <a:t>모든 문자를 포함하는 국제표준</a:t>
            </a:r>
            <a:endParaRPr lang="en-US" altLang="ko-KR"/>
          </a:p>
          <a:p>
            <a:pPr lvl="1"/>
            <a:r>
              <a:rPr lang="en-US" altLang="ko-KR"/>
              <a:t>21bit 2,097,152 </a:t>
            </a:r>
            <a:r>
              <a:rPr lang="ko-KR" altLang="en-US"/>
              <a:t>글자</a:t>
            </a:r>
            <a:endParaRPr lang="en-US" altLang="ko-KR"/>
          </a:p>
          <a:p>
            <a:pPr lvl="1"/>
            <a:r>
              <a:rPr lang="en-US" altLang="ko-KR"/>
              <a:t>U+</a:t>
            </a:r>
            <a:r>
              <a:rPr lang="ko-KR" altLang="en-US"/>
              <a:t>를 앞에 붙임 </a:t>
            </a:r>
            <a:r>
              <a:rPr lang="en-US" altLang="ko-KR"/>
              <a:t>U+00A0</a:t>
            </a:r>
            <a:r>
              <a:rPr lang="ko-KR" altLang="en-US"/>
              <a:t> </a:t>
            </a:r>
            <a:r>
              <a:rPr lang="en-US" altLang="ko-KR"/>
              <a:t>== 0x00A0</a:t>
            </a:r>
          </a:p>
          <a:p>
            <a:pPr lvl="1"/>
            <a:r>
              <a:rPr lang="ko-KR" altLang="en-US"/>
              <a:t>기존 표준과 호환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U+AC00 ~ U+D7AF</a:t>
            </a:r>
            <a:r>
              <a:rPr lang="ko-KR" altLang="en-US"/>
              <a:t>에 한글 </a:t>
            </a:r>
            <a:r>
              <a:rPr lang="en-US" altLang="ko-KR"/>
              <a:t>11,172</a:t>
            </a:r>
            <a:r>
              <a:rPr lang="ko-KR" altLang="en-US"/>
              <a:t>글자 할당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대부분 </a:t>
            </a:r>
            <a:r>
              <a:rPr lang="en-US" altLang="ko-KR"/>
              <a:t>OS,</a:t>
            </a:r>
            <a:r>
              <a:rPr lang="ko-KR" altLang="en-US"/>
              <a:t> 프로그래밍 언어 내부에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4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오늘</a:t>
            </a:r>
            <a:r>
              <a:rPr lang="en-US" altLang="ko-KR"/>
              <a:t> </a:t>
            </a:r>
            <a:r>
              <a:rPr lang="ko-KR" altLang="en-US"/>
              <a:t>강의에서</a:t>
            </a:r>
            <a:r>
              <a:rPr lang="en-US" altLang="ko-KR"/>
              <a:t> </a:t>
            </a:r>
            <a:r>
              <a:rPr lang="ko-KR" altLang="en-US"/>
              <a:t>다룰</a:t>
            </a:r>
            <a:r>
              <a:rPr lang="en-US" altLang="ko-KR"/>
              <a:t> </a:t>
            </a:r>
            <a:r>
              <a:rPr lang="ko-KR" altLang="en-US"/>
              <a:t>내용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언어학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자연어</a:t>
            </a:r>
            <a:r>
              <a:rPr lang="en-US" altLang="ko-KR"/>
              <a:t> </a:t>
            </a:r>
            <a:r>
              <a:rPr lang="ko-KR" altLang="en-US"/>
              <a:t>처리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인코딩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28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UTF-8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유니코드 인코딩 방식 중 하나</a:t>
            </a:r>
            <a:endParaRPr lang="en-US" altLang="ko-KR"/>
          </a:p>
          <a:p>
            <a:endParaRPr lang="en-US" altLang="ko-KR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/>
              <a:t>1~4 byte: </a:t>
            </a:r>
            <a:r>
              <a:rPr lang="ko-KR" altLang="en-US"/>
              <a:t>영어는 </a:t>
            </a:r>
            <a:r>
              <a:rPr lang="en-US" altLang="ko-KR"/>
              <a:t>1 byte, </a:t>
            </a:r>
            <a:r>
              <a:rPr lang="ko-KR" altLang="en-US"/>
              <a:t>한글은 </a:t>
            </a:r>
            <a:r>
              <a:rPr lang="en-US" altLang="ko-KR"/>
              <a:t>3 byte</a:t>
            </a:r>
          </a:p>
          <a:p>
            <a:endParaRPr lang="en-US" altLang="ko-KR"/>
          </a:p>
          <a:p>
            <a:r>
              <a:rPr lang="en-US" altLang="ko-KR"/>
              <a:t>ASCII</a:t>
            </a:r>
            <a:r>
              <a:rPr lang="ko-KR" altLang="en-US"/>
              <a:t>와 호환</a:t>
            </a:r>
            <a:endParaRPr lang="en-US" altLang="ko-KR"/>
          </a:p>
          <a:p>
            <a:pPr lvl="1"/>
            <a:r>
              <a:rPr lang="en-US" altLang="ko-KR"/>
              <a:t>m: U+006D </a:t>
            </a:r>
            <a:r>
              <a:rPr lang="en-US" altLang="ko-KR">
                <a:sym typeface="Wingdings" panose="05000000000000000000" pitchFamily="2" charset="2"/>
              </a:rPr>
              <a:t> 0x6D</a:t>
            </a:r>
            <a:endParaRPr lang="en-US" altLang="ko-KR"/>
          </a:p>
          <a:p>
            <a:pPr lvl="1"/>
            <a:r>
              <a:rPr lang="ko-KR" altLang="en-US"/>
              <a:t>쓩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U+C4E9 </a:t>
            </a:r>
            <a:r>
              <a:rPr lang="en-US" altLang="ko-KR">
                <a:sym typeface="Wingdings" panose="05000000000000000000" pitchFamily="2" charset="2"/>
              </a:rPr>
              <a:t> 0xEC 0x93 0xA9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대부분 웹 사이트에서 사용 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>
                <a:sym typeface="Wingdings" panose="05000000000000000000" pitchFamily="2" charset="2"/>
              </a:rPr>
              <a:t>국내는 아님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863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인코딩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79681" y="3344577"/>
            <a:ext cx="201798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ASCII</a:t>
            </a:r>
            <a:endParaRPr lang="ko-KR" altLang="en-US" sz="4000"/>
          </a:p>
        </p:txBody>
      </p:sp>
      <p:sp>
        <p:nvSpPr>
          <p:cNvPr id="6" name="직사각형 5"/>
          <p:cNvSpPr/>
          <p:nvPr/>
        </p:nvSpPr>
        <p:spPr>
          <a:xfrm>
            <a:off x="2979681" y="3344577"/>
            <a:ext cx="3034865" cy="189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7" name="직사각형 6"/>
          <p:cNvSpPr/>
          <p:nvPr/>
        </p:nvSpPr>
        <p:spPr>
          <a:xfrm>
            <a:off x="2979680" y="3344577"/>
            <a:ext cx="4816369" cy="296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8" name="직사각형 7"/>
          <p:cNvSpPr/>
          <p:nvPr/>
        </p:nvSpPr>
        <p:spPr>
          <a:xfrm>
            <a:off x="5675587" y="5307760"/>
            <a:ext cx="15023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/>
              <a:t>CP949</a:t>
            </a:r>
            <a:endParaRPr lang="ko-KR" altLang="en-US" sz="4000"/>
          </a:p>
        </p:txBody>
      </p:sp>
      <p:sp>
        <p:nvSpPr>
          <p:cNvPr id="9" name="직사각형 8"/>
          <p:cNvSpPr/>
          <p:nvPr/>
        </p:nvSpPr>
        <p:spPr>
          <a:xfrm>
            <a:off x="3917555" y="4258977"/>
            <a:ext cx="17395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/>
              <a:t>EUC-KR</a:t>
            </a:r>
            <a:endParaRPr lang="ko-KR" altLang="en-US" sz="4000"/>
          </a:p>
        </p:txBody>
      </p:sp>
      <p:sp>
        <p:nvSpPr>
          <p:cNvPr id="15" name="직사각형 14"/>
          <p:cNvSpPr/>
          <p:nvPr/>
        </p:nvSpPr>
        <p:spPr>
          <a:xfrm>
            <a:off x="843455" y="1820917"/>
            <a:ext cx="4154213" cy="243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16" name="직사각형 15"/>
          <p:cNvSpPr/>
          <p:nvPr/>
        </p:nvSpPr>
        <p:spPr>
          <a:xfrm>
            <a:off x="2212676" y="2547068"/>
            <a:ext cx="14157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/>
              <a:t>UTF-8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4081181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</a:t>
            </a:r>
            <a:r>
              <a:rPr lang="en-US" altLang="ko-KR"/>
              <a:t> </a:t>
            </a:r>
            <a:r>
              <a:rPr lang="ko-KR" altLang="en-US"/>
              <a:t>계획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649029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4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8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15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/>
                        <a:t>날짜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내용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날짜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내용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강의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소개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4/30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Term Document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기초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지식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Latent Semantic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Python </a:t>
                      </a:r>
                      <a:r>
                        <a:rPr lang="ko-KR" altLang="en-US"/>
                        <a:t>기초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(</a:t>
                      </a:r>
                      <a:r>
                        <a:rPr lang="ko-KR" altLang="en-US"/>
                        <a:t>석가탄신일</a:t>
                      </a:r>
                      <a:r>
                        <a:rPr lang="en-US" altLang="ko-KR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Web Scraping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Latent Dirchlet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(전공MT)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/>
                        <a:t>Sentiment Analysis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Web Scraping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Regularization, ElasticNet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Morphological 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(buffer)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Regular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기말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프로젝트 발표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610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출석 </a:t>
            </a:r>
            <a:r>
              <a:rPr lang="en-US" altLang="ko-KR"/>
              <a:t>20%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 참여일수</a:t>
            </a:r>
            <a:r>
              <a:rPr lang="en-US" altLang="ko-KR"/>
              <a:t>/</a:t>
            </a:r>
            <a:r>
              <a:rPr lang="ko-KR" altLang="en-US"/>
              <a:t>수업일수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퀴즈 </a:t>
            </a:r>
            <a:r>
              <a:rPr lang="en-US" altLang="ko-KR"/>
              <a:t>30%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매주 시행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기말 프로젝트 </a:t>
            </a:r>
            <a:r>
              <a:rPr lang="en-US" altLang="ko-KR"/>
              <a:t>50%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86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텍스트 데이터 분석의 과정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1047" y="1804612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Scraping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1047" y="2654403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Content Extraction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151047" y="352329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Tokenization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2022" y="352329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Sequential</a:t>
            </a:r>
          </a:p>
          <a:p>
            <a:pPr algn="ctr"/>
            <a:r>
              <a:rPr lang="en-US"/>
              <a:t>Data Analysis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51047" y="443037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Term-Document</a:t>
            </a:r>
          </a:p>
          <a:p>
            <a:pPr algn="ctr"/>
            <a:r>
              <a:rPr lang="en-US"/>
              <a:t>Matrix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278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Regression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40197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Classification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02179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Clustering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54612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Dimensionality</a:t>
            </a:r>
          </a:p>
          <a:p>
            <a:pPr algn="ctr"/>
            <a:r>
              <a:rPr lang="en-US"/>
              <a:t>Reduction</a:t>
            </a:r>
          </a:p>
        </p:txBody>
      </p:sp>
      <p:cxnSp>
        <p:nvCxnSpPr>
          <p:cNvPr id="16" name="Elbow Connector 15"/>
          <p:cNvCxnSpPr>
            <a:stCxn id="10" idx="2"/>
            <a:endCxn id="11" idx="0"/>
          </p:cNvCxnSpPr>
          <p:nvPr/>
        </p:nvCxnSpPr>
        <p:spPr>
          <a:xfrm rot="5400000">
            <a:off x="2627078" y="3892028"/>
            <a:ext cx="534701" cy="2833553"/>
          </a:xfrm>
          <a:prstGeom prst="bentConnector3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12" idx="0"/>
          </p:cNvCxnSpPr>
          <p:nvPr/>
        </p:nvCxnSpPr>
        <p:spPr>
          <a:xfrm rot="5400000">
            <a:off x="3601037" y="4865987"/>
            <a:ext cx="534701" cy="885634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3" idx="0"/>
          </p:cNvCxnSpPr>
          <p:nvPr/>
        </p:nvCxnSpPr>
        <p:spPr>
          <a:xfrm rot="16200000" flipH="1">
            <a:off x="4532028" y="4820630"/>
            <a:ext cx="534701" cy="976348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2"/>
            <a:endCxn id="14" idx="0"/>
          </p:cNvCxnSpPr>
          <p:nvPr/>
        </p:nvCxnSpPr>
        <p:spPr>
          <a:xfrm rot="16200000" flipH="1">
            <a:off x="5458244" y="3894413"/>
            <a:ext cx="534701" cy="2828781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4311204" y="2415696"/>
            <a:ext cx="0" cy="2387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4311204" y="3265487"/>
            <a:ext cx="0" cy="25780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0" idx="0"/>
          </p:cNvCxnSpPr>
          <p:nvPr/>
        </p:nvCxnSpPr>
        <p:spPr>
          <a:xfrm>
            <a:off x="4311204" y="4134374"/>
            <a:ext cx="0" cy="29599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9" idx="1"/>
          </p:cNvCxnSpPr>
          <p:nvPr/>
        </p:nvCxnSpPr>
        <p:spPr>
          <a:xfrm>
            <a:off x="5471361" y="3828832"/>
            <a:ext cx="620661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7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언어학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인간의</a:t>
            </a:r>
            <a:r>
              <a:rPr lang="en-US" altLang="ko-KR"/>
              <a:t> </a:t>
            </a:r>
            <a:r>
              <a:rPr lang="ko-KR" altLang="en-US"/>
              <a:t>언어를</a:t>
            </a:r>
            <a:r>
              <a:rPr lang="en-US" altLang="ko-KR"/>
              <a:t> </a:t>
            </a:r>
            <a:r>
              <a:rPr lang="ko-KR" altLang="en-US"/>
              <a:t>다루는</a:t>
            </a:r>
            <a:r>
              <a:rPr lang="en-US" altLang="ko-KR"/>
              <a:t> </a:t>
            </a:r>
            <a:r>
              <a:rPr lang="ko-KR" altLang="en-US"/>
              <a:t>학문</a:t>
            </a:r>
            <a:endParaRPr lang="en-US" altLang="ko-KR"/>
          </a:p>
          <a:p>
            <a:r>
              <a:rPr lang="ko-KR" altLang="en-US"/>
              <a:t>분야</a:t>
            </a:r>
            <a:endParaRPr lang="en-US" altLang="ko-KR"/>
          </a:p>
          <a:p>
            <a:pPr lvl="1"/>
            <a:r>
              <a:rPr lang="ko-KR" altLang="en-US"/>
              <a:t>음성학</a:t>
            </a:r>
            <a:endParaRPr lang="en-US" altLang="ko-KR"/>
          </a:p>
          <a:p>
            <a:pPr lvl="1"/>
            <a:r>
              <a:rPr lang="ko-KR" altLang="en-US"/>
              <a:t>음운론</a:t>
            </a:r>
            <a:endParaRPr lang="en-US" altLang="ko-KR"/>
          </a:p>
          <a:p>
            <a:pPr lvl="1"/>
            <a:r>
              <a:rPr lang="ko-KR" altLang="en-US"/>
              <a:t>형태론</a:t>
            </a:r>
            <a:endParaRPr lang="en-US" altLang="ko-KR"/>
          </a:p>
          <a:p>
            <a:pPr lvl="1"/>
            <a:r>
              <a:rPr lang="ko-KR" altLang="en-US"/>
              <a:t>통사론</a:t>
            </a:r>
            <a:endParaRPr lang="en-US" altLang="ko-KR"/>
          </a:p>
          <a:p>
            <a:pPr lvl="1"/>
            <a:r>
              <a:rPr lang="ko-KR" altLang="en-US"/>
              <a:t>의미론</a:t>
            </a:r>
            <a:endParaRPr lang="en-US" altLang="ko-KR"/>
          </a:p>
          <a:p>
            <a:pPr lvl="1"/>
            <a:r>
              <a:rPr lang="ko-KR" altLang="en-US"/>
              <a:t>화용론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3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</a:t>
            </a:r>
            <a:r>
              <a:rPr lang="en-US" altLang="ko-KR"/>
              <a:t> </a:t>
            </a:r>
            <a:r>
              <a:rPr lang="ko-KR" altLang="en-US"/>
              <a:t>용어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형태소</a:t>
            </a:r>
            <a:r>
              <a:rPr lang="en-US" altLang="ko-KR"/>
              <a:t>: </a:t>
            </a:r>
            <a:r>
              <a:rPr lang="ko-KR" altLang="en-US"/>
              <a:t>의미가</a:t>
            </a:r>
            <a:r>
              <a:rPr lang="en-US" altLang="ko-KR"/>
              <a:t> </a:t>
            </a:r>
            <a:r>
              <a:rPr lang="ko-KR" altLang="en-US"/>
              <a:t>있는</a:t>
            </a:r>
            <a:r>
              <a:rPr lang="en-US" altLang="ko-KR"/>
              <a:t> </a:t>
            </a:r>
            <a:r>
              <a:rPr lang="ko-KR" altLang="en-US"/>
              <a:t>가장</a:t>
            </a:r>
            <a:r>
              <a:rPr lang="en-US" altLang="ko-KR"/>
              <a:t> </a:t>
            </a:r>
            <a:r>
              <a:rPr lang="ko-KR" altLang="en-US"/>
              <a:t>작은</a:t>
            </a:r>
            <a:r>
              <a:rPr lang="en-US" altLang="ko-KR"/>
              <a:t> </a:t>
            </a:r>
            <a:r>
              <a:rPr lang="ko-KR" altLang="en-US"/>
              <a:t>단위</a:t>
            </a:r>
            <a:endParaRPr lang="en-US" altLang="ko-KR"/>
          </a:p>
          <a:p>
            <a:endParaRPr lang="en-US"/>
          </a:p>
          <a:p>
            <a:r>
              <a:rPr lang="ko-KR" altLang="en-US"/>
              <a:t>단어</a:t>
            </a:r>
            <a:r>
              <a:rPr lang="en-US" altLang="ko-KR"/>
              <a:t>: </a:t>
            </a:r>
            <a:r>
              <a:rPr lang="ko-KR" altLang="en-US"/>
              <a:t>자립성이</a:t>
            </a:r>
            <a:r>
              <a:rPr lang="en-US" altLang="ko-KR"/>
              <a:t> </a:t>
            </a:r>
            <a:r>
              <a:rPr lang="ko-KR" altLang="en-US"/>
              <a:t>있는</a:t>
            </a:r>
            <a:r>
              <a:rPr lang="en-US" altLang="ko-KR"/>
              <a:t> </a:t>
            </a:r>
            <a:r>
              <a:rPr lang="ko-KR" altLang="en-US"/>
              <a:t>가장</a:t>
            </a:r>
            <a:r>
              <a:rPr lang="en-US" altLang="ko-KR"/>
              <a:t> </a:t>
            </a:r>
            <a:r>
              <a:rPr lang="ko-KR" altLang="en-US"/>
              <a:t>작은</a:t>
            </a:r>
            <a:r>
              <a:rPr lang="en-US" altLang="ko-KR"/>
              <a:t> </a:t>
            </a:r>
            <a:r>
              <a:rPr lang="ko-KR" altLang="en-US"/>
              <a:t>단위</a:t>
            </a:r>
            <a:endParaRPr lang="en-US" altLang="ko-KR"/>
          </a:p>
          <a:p>
            <a:endParaRPr lang="en-US"/>
          </a:p>
          <a:p>
            <a:r>
              <a:rPr lang="ko-KR" altLang="en-US"/>
              <a:t>말뭉치</a:t>
            </a:r>
            <a:r>
              <a:rPr lang="en-US" altLang="ko-KR"/>
              <a:t>(corpus): </a:t>
            </a:r>
            <a:r>
              <a:rPr lang="ko-KR" altLang="en-US"/>
              <a:t>대량의</a:t>
            </a:r>
            <a:r>
              <a:rPr lang="en-US" altLang="ko-KR"/>
              <a:t> </a:t>
            </a:r>
            <a:r>
              <a:rPr lang="ko-KR" altLang="en-US"/>
              <a:t>언어</a:t>
            </a:r>
            <a:r>
              <a:rPr lang="en-US" altLang="ko-KR"/>
              <a:t> </a:t>
            </a:r>
            <a:r>
              <a:rPr lang="ko-KR" altLang="en-US"/>
              <a:t>자료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4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전산언어학과</a:t>
            </a:r>
            <a:r>
              <a:rPr lang="en-US" altLang="ko-KR"/>
              <a:t> </a:t>
            </a:r>
            <a:r>
              <a:rPr lang="ko-KR" altLang="en-US"/>
              <a:t>자연어</a:t>
            </a:r>
            <a:r>
              <a:rPr lang="en-US" altLang="ko-KR"/>
              <a:t> </a:t>
            </a:r>
            <a:r>
              <a:rPr lang="ko-KR" altLang="en-US"/>
              <a:t>처리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전산언어학</a:t>
            </a:r>
            <a:r>
              <a:rPr lang="en-US" altLang="ko-KR"/>
              <a:t> Computational Linguistics</a:t>
            </a:r>
          </a:p>
          <a:p>
            <a:endParaRPr lang="en-US"/>
          </a:p>
          <a:p>
            <a:endParaRPr lang="en-US" altLang="ko-KR"/>
          </a:p>
          <a:p>
            <a:r>
              <a:rPr lang="ko-KR" altLang="en-US"/>
              <a:t>자연어</a:t>
            </a:r>
            <a:r>
              <a:rPr lang="en-US" altLang="ko-KR"/>
              <a:t> </a:t>
            </a:r>
            <a:r>
              <a:rPr lang="ko-KR" altLang="en-US"/>
              <a:t>처리</a:t>
            </a:r>
            <a:r>
              <a:rPr lang="en-US" altLang="ko-KR"/>
              <a:t> Natural Language Processing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0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NLP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두</a:t>
            </a:r>
            <a:r>
              <a:rPr lang="en-US" altLang="ko-KR"/>
              <a:t> </a:t>
            </a:r>
            <a:r>
              <a:rPr lang="ko-KR" altLang="en-US"/>
              <a:t>분야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NL Understanding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NG Generation</a:t>
            </a:r>
          </a:p>
        </p:txBody>
      </p:sp>
    </p:spTree>
    <p:extLst>
      <p:ext uri="{BB962C8B-B14F-4D97-AF65-F5344CB8AC3E}">
        <p14:creationId xmlns:p14="http://schemas.microsoft.com/office/powerpoint/2010/main" val="70690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활용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Machine Translation</a:t>
            </a:r>
          </a:p>
          <a:p>
            <a:endParaRPr lang="en-US"/>
          </a:p>
          <a:p>
            <a:r>
              <a:rPr lang="en-US" u="sng"/>
              <a:t>Information Extraction</a:t>
            </a:r>
          </a:p>
          <a:p>
            <a:endParaRPr lang="en-US"/>
          </a:p>
          <a:p>
            <a:r>
              <a:rPr lang="en-US"/>
              <a:t>Information Retrieval</a:t>
            </a:r>
          </a:p>
          <a:p>
            <a:endParaRPr lang="en-US"/>
          </a:p>
          <a:p>
            <a:r>
              <a:rPr lang="en-US"/>
              <a:t>Text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5484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NLP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초기</a:t>
            </a:r>
            <a:r>
              <a:rPr lang="en-US" altLang="ko-KR"/>
              <a:t> </a:t>
            </a:r>
            <a:r>
              <a:rPr lang="ko-KR" altLang="en-US"/>
              <a:t>단계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Tagging</a:t>
            </a:r>
          </a:p>
          <a:p>
            <a:pPr lvl="1"/>
            <a:r>
              <a:rPr lang="en-US" altLang="ko-KR"/>
              <a:t>Part-of-speech Tagging</a:t>
            </a:r>
          </a:p>
          <a:p>
            <a:pPr lvl="1"/>
            <a:r>
              <a:rPr lang="en-US" altLang="ko-KR"/>
              <a:t>Named Entity Recognition</a:t>
            </a:r>
          </a:p>
          <a:p>
            <a:endParaRPr lang="en-US"/>
          </a:p>
          <a:p>
            <a:r>
              <a:rPr lang="en-US"/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261766579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517</TotalTime>
  <Words>858</Words>
  <Application>Microsoft Macintosh PowerPoint</Application>
  <PresentationFormat>On-screen Show (4:3)</PresentationFormat>
  <Paragraphs>273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 Black </vt:lpstr>
      <vt:lpstr>기초 지식</vt:lpstr>
      <vt:lpstr>퀴즈 &amp; 슬라이드</vt:lpstr>
      <vt:lpstr>오늘 강의에서 다룰 내용</vt:lpstr>
      <vt:lpstr>언어학</vt:lpstr>
      <vt:lpstr>기본 용어</vt:lpstr>
      <vt:lpstr>전산언어학과 자연어 처리</vt:lpstr>
      <vt:lpstr>NLP의 두 분야</vt:lpstr>
      <vt:lpstr>활용</vt:lpstr>
      <vt:lpstr>NLP의 초기 단계</vt:lpstr>
      <vt:lpstr>형태소 분석에서 모호성</vt:lpstr>
      <vt:lpstr>동음이의어</vt:lpstr>
      <vt:lpstr>에쿠스</vt:lpstr>
      <vt:lpstr>NER에서 모호성</vt:lpstr>
      <vt:lpstr>Parsing에서 모호성</vt:lpstr>
      <vt:lpstr>Parsing에서 모호성</vt:lpstr>
      <vt:lpstr>Parsing에서 모호성</vt:lpstr>
      <vt:lpstr>기타 등등</vt:lpstr>
      <vt:lpstr>데이터 분석의 입장에서…</vt:lpstr>
      <vt:lpstr>글을 컴퓨터에서 처리하는 방식</vt:lpstr>
      <vt:lpstr>인코딩</vt:lpstr>
      <vt:lpstr>16진수</vt:lpstr>
      <vt:lpstr>Bit와 Byte</vt:lpstr>
      <vt:lpstr>ASCII</vt:lpstr>
      <vt:lpstr>ISO 8859</vt:lpstr>
      <vt:lpstr>한글 인코딩</vt:lpstr>
      <vt:lpstr>완성형 EUC-KR</vt:lpstr>
      <vt:lpstr>확장완성형 CP949</vt:lpstr>
      <vt:lpstr>인코딩 중간 정리</vt:lpstr>
      <vt:lpstr>유니코드</vt:lpstr>
      <vt:lpstr>UTF-8</vt:lpstr>
      <vt:lpstr>인코딩 정리</vt:lpstr>
      <vt:lpstr>강의 계획</vt:lpstr>
      <vt:lpstr>평가 방식</vt:lpstr>
      <vt:lpstr>텍스트 데이터 분석의 과정</vt:lpstr>
    </vt:vector>
  </TitlesOfParts>
  <Company>euphoris@gmail.com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비정형 데이터 분석</dc:title>
  <dc:creator>Jae-Myoung Yu</dc:creator>
  <cp:lastModifiedBy>Jae-Myoung Yu</cp:lastModifiedBy>
  <cp:revision>35</cp:revision>
  <dcterms:created xsi:type="dcterms:W3CDTF">2016-03-03T05:04:19Z</dcterms:created>
  <dcterms:modified xsi:type="dcterms:W3CDTF">2016-03-12T07:36:08Z</dcterms:modified>
</cp:coreProperties>
</file>