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18" r:id="rId4"/>
    <p:sldId id="325" r:id="rId5"/>
    <p:sldId id="324" r:id="rId6"/>
    <p:sldId id="289" r:id="rId7"/>
    <p:sldId id="320" r:id="rId8"/>
    <p:sldId id="326" r:id="rId9"/>
    <p:sldId id="321" r:id="rId10"/>
    <p:sldId id="32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9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6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7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3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5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5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6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6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0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C4FD-45DF-4217-BA69-9D9A7F68C98F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0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/>
              <a:t>데이터 사이언스 실무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dirty="0"/>
              <a:t>시계열 분석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prophet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</a:p>
        </p:txBody>
      </p:sp>
    </p:spTree>
    <p:extLst>
      <p:ext uri="{BB962C8B-B14F-4D97-AF65-F5344CB8AC3E}">
        <p14:creationId xmlns:p14="http://schemas.microsoft.com/office/powerpoint/2010/main" val="361707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휴일을 별도의 </a:t>
            </a:r>
            <a:r>
              <a:rPr lang="en-US" altLang="ko-KR" dirty="0" err="1"/>
              <a:t>data.frame</a:t>
            </a:r>
            <a:r>
              <a:rPr lang="ko-KR" altLang="en-US" dirty="0"/>
              <a:t>으로 넣어줄 수 있음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12689"/>
              </p:ext>
            </p:extLst>
          </p:nvPr>
        </p:nvGraphicFramePr>
        <p:xfrm>
          <a:off x="838200" y="2968595"/>
          <a:ext cx="10515605" cy="12852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472514">
                  <a:extLst>
                    <a:ext uri="{9D8B030D-6E8A-4147-A177-3AD203B41FA5}">
                      <a16:colId xmlns:a16="http://schemas.microsoft.com/office/drawing/2014/main" val="4241609680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4015035972"/>
                    </a:ext>
                  </a:extLst>
                </a:gridCol>
                <a:gridCol w="4082881">
                  <a:extLst>
                    <a:ext uri="{9D8B030D-6E8A-4147-A177-3AD203B41FA5}">
                      <a16:colId xmlns:a16="http://schemas.microsoft.com/office/drawing/2014/main" val="2802411898"/>
                    </a:ext>
                  </a:extLst>
                </a:gridCol>
                <a:gridCol w="4082881">
                  <a:extLst>
                    <a:ext uri="{9D8B030D-6E8A-4147-A177-3AD203B41FA5}">
                      <a16:colId xmlns:a16="http://schemas.microsoft.com/office/drawing/2014/main" val="855750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holiday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lower_window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upper_window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8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휴일의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일 전까지 포함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크리스마스 이브의 경우 크리스마스의 </a:t>
                      </a:r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일 후까지 포함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추석의 경우 추석 </a:t>
                      </a:r>
                      <a:r>
                        <a:rPr lang="en-US" altLang="ko-KR" dirty="0"/>
                        <a:t>+1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73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2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AR(p)</a:t>
            </a:r>
            <a:r>
              <a:rPr lang="en-US" altLang="ko-KR" dirty="0"/>
              <a:t>: p</a:t>
            </a:r>
            <a:r>
              <a:rPr lang="ko-KR" altLang="en-US" dirty="0"/>
              <a:t> 이전 기간의 </a:t>
            </a:r>
            <a:r>
              <a:rPr lang="ko-KR" altLang="en-US" b="1" dirty="0"/>
              <a:t>값</a:t>
            </a:r>
            <a:r>
              <a:rPr lang="ko-KR" altLang="en-US" dirty="0"/>
              <a:t>의 영향이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MA(q)</a:t>
            </a:r>
            <a:r>
              <a:rPr lang="en-US" altLang="ko-KR" dirty="0"/>
              <a:t>: q </a:t>
            </a:r>
            <a:r>
              <a:rPr lang="ko-KR" altLang="en-US" dirty="0"/>
              <a:t>이전 기간의 </a:t>
            </a:r>
            <a:r>
              <a:rPr lang="ko-KR" altLang="en-US" b="1" dirty="0"/>
              <a:t>오차</a:t>
            </a:r>
            <a:r>
              <a:rPr lang="ko-KR" altLang="en-US" dirty="0"/>
              <a:t>의 영향이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ARMA(p, q)</a:t>
            </a:r>
            <a:r>
              <a:rPr lang="en-US" altLang="ko-KR" dirty="0"/>
              <a:t> = AR(p) + MA(q)</a:t>
            </a:r>
          </a:p>
          <a:p>
            <a:endParaRPr lang="en-US" altLang="ko-KR" dirty="0"/>
          </a:p>
          <a:p>
            <a:r>
              <a:rPr lang="en-US" altLang="ko-KR" b="1" dirty="0"/>
              <a:t>ARIMA(p, d, q)</a:t>
            </a:r>
            <a:r>
              <a:rPr lang="en-US" altLang="ko-KR" dirty="0"/>
              <a:t> = ARMA(p, q) + </a:t>
            </a:r>
            <a:r>
              <a:rPr lang="en-US" altLang="ko-KR" b="1" dirty="0"/>
              <a:t>d</a:t>
            </a:r>
            <a:r>
              <a:rPr lang="ko-KR" altLang="en-US" b="1" dirty="0"/>
              <a:t>차 차분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SARIMA</a:t>
            </a:r>
            <a:r>
              <a:rPr lang="en-US" altLang="ko-KR" dirty="0"/>
              <a:t> = ARIMA(p, d, q) + </a:t>
            </a:r>
            <a:r>
              <a:rPr lang="ko-KR" altLang="en-US" dirty="0"/>
              <a:t>계절 효과</a:t>
            </a:r>
          </a:p>
        </p:txBody>
      </p:sp>
    </p:spTree>
    <p:extLst>
      <p:ext uri="{BB962C8B-B14F-4D97-AF65-F5344CB8AC3E}">
        <p14:creationId xmlns:p14="http://schemas.microsoft.com/office/powerpoint/2010/main" val="130643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</a:t>
            </a:r>
            <a:r>
              <a:rPr lang="ko-KR" altLang="en-US" dirty="0"/>
              <a:t>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Linear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Linear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꼴의 관계를 찾음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Dynamic Linear Model: 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의 과거가 되는 점이 차이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AR</a:t>
                </a:r>
                <a:r>
                  <a:rPr lang="ko-KR" altLang="en-US" dirty="0"/>
                  <a:t>과 거의 비슷하지만 추정 방법에 차이가 있음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DLM: </a:t>
                </a:r>
                <a:r>
                  <a:rPr lang="ko-KR" altLang="en-US" dirty="0" err="1"/>
                  <a:t>최소제곱법</a:t>
                </a:r>
                <a:r>
                  <a:rPr lang="en-US" altLang="ko-KR" dirty="0"/>
                  <a:t>(OLS)</a:t>
                </a:r>
              </a:p>
              <a:p>
                <a:pPr lvl="1"/>
                <a:r>
                  <a:rPr lang="en-US" altLang="ko-KR" dirty="0"/>
                  <a:t>AR: </a:t>
                </a:r>
                <a:r>
                  <a:rPr lang="ko-KR" altLang="en-US" dirty="0"/>
                  <a:t>최대우도법</a:t>
                </a:r>
                <a:r>
                  <a:rPr lang="en-US" altLang="ko-KR" dirty="0"/>
                  <a:t>(MLE)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15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9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prophet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Facebook</a:t>
            </a:r>
            <a:r>
              <a:rPr lang="ko-KR" altLang="en-US"/>
              <a:t>이 공개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R, Python</a:t>
            </a:r>
            <a:r>
              <a:rPr lang="ko-KR" altLang="en-US"/>
              <a:t>에서 사용 가능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추세</a:t>
            </a:r>
            <a:r>
              <a:rPr lang="en-US" altLang="ko-KR"/>
              <a:t>,</a:t>
            </a:r>
            <a:r>
              <a:rPr lang="ko-KR" altLang="en-US"/>
              <a:t> 계절효과</a:t>
            </a:r>
            <a:r>
              <a:rPr lang="en-US" altLang="ko-KR"/>
              <a:t>,</a:t>
            </a:r>
            <a:r>
              <a:rPr lang="ko-KR" altLang="en-US"/>
              <a:t> 추세 변화 탐지 등이 자동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휴일 추가 가능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ARIMA</a:t>
            </a:r>
            <a:r>
              <a:rPr lang="ko-KR" altLang="en-US"/>
              <a:t>와 달리 간격이 일정할 필요 </a:t>
            </a:r>
            <a:r>
              <a:rPr lang="en-US" altLang="ko-KR"/>
              <a:t>X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65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prophet </a:t>
            </a:r>
            <a:r>
              <a:rPr lang="ko-KR" altLang="en-US" dirty="0"/>
              <a:t>모형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시계열 데이터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:</a:t>
                </a:r>
                <a:r>
                  <a:rPr lang="ko-KR" altLang="en-US" dirty="0"/>
                  <a:t> 트렌드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:</a:t>
                </a:r>
                <a:r>
                  <a:rPr lang="ko-KR" altLang="en-US" dirty="0"/>
                  <a:t> 계절 효과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휴일 효과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오차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트렌드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선형 트렌드와 로지스틱 트렌드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가지가 가능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트렌드가 변하는 점</a:t>
                </a:r>
                <a:r>
                  <a:rPr lang="en-US" altLang="ko-KR" dirty="0"/>
                  <a:t>(change point)</a:t>
                </a:r>
                <a:r>
                  <a:rPr lang="ko-KR" altLang="en-US" dirty="0"/>
                  <a:t>을 자동 추정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sparsity parameter(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/>
                  <a:t>): </a:t>
                </a:r>
                <a:r>
                  <a:rPr lang="ko-KR" altLang="en-US" dirty="0"/>
                  <a:t>트렌드가 얼마나 자주 변하는 지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트렌드가 불변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커질 수록 자주 변함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44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268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데이터 사이언스 실무  시계열 분석: prophet</vt:lpstr>
      <vt:lpstr>ARIMA</vt:lpstr>
      <vt:lpstr>ARIMA</vt:lpstr>
      <vt:lpstr>Dynamic Linear Model</vt:lpstr>
      <vt:lpstr>Dynamic Linear Model</vt:lpstr>
      <vt:lpstr>prophet</vt:lpstr>
      <vt:lpstr>prophet</vt:lpstr>
      <vt:lpstr>prophet 모형</vt:lpstr>
      <vt:lpstr>트렌드</vt:lpstr>
      <vt:lpstr>휴일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사이언스 실무  시계열 분석 기초</dc:title>
  <dc:creator>유재명</dc:creator>
  <cp:lastModifiedBy>byungjun Lee</cp:lastModifiedBy>
  <cp:revision>23</cp:revision>
  <dcterms:created xsi:type="dcterms:W3CDTF">2017-03-09T13:43:07Z</dcterms:created>
  <dcterms:modified xsi:type="dcterms:W3CDTF">2017-03-25T05:40:54Z</dcterms:modified>
</cp:coreProperties>
</file>