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338" r:id="rId3"/>
    <p:sldId id="339" r:id="rId4"/>
    <p:sldId id="340" r:id="rId5"/>
    <p:sldId id="341" r:id="rId6"/>
    <p:sldId id="342" r:id="rId7"/>
    <p:sldId id="343" r:id="rId8"/>
    <p:sldId id="344" r:id="rId9"/>
    <p:sldId id="346" r:id="rId10"/>
    <p:sldId id="356" r:id="rId11"/>
    <p:sldId id="357" r:id="rId12"/>
    <p:sldId id="362" r:id="rId13"/>
    <p:sldId id="358" r:id="rId14"/>
    <p:sldId id="359" r:id="rId15"/>
    <p:sldId id="345" r:id="rId16"/>
    <p:sldId id="360" r:id="rId17"/>
    <p:sldId id="361" r:id="rId18"/>
    <p:sldId id="363" r:id="rId19"/>
    <p:sldId id="364" r:id="rId20"/>
    <p:sldId id="365" r:id="rId21"/>
    <p:sldId id="366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98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1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5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4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8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4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4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8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9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6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5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Sentiment Analysis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유재명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1.4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8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gure1.5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6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8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텍스트</a:t>
            </a:r>
            <a:r>
              <a:rPr lang="en-US" altLang="ko-KR"/>
              <a:t> </a:t>
            </a:r>
            <a:r>
              <a:rPr lang="ko-KR" altLang="en-US"/>
              <a:t>분석에서</a:t>
            </a:r>
            <a:r>
              <a:rPr lang="en-US" altLang="ko-KR"/>
              <a:t> </a:t>
            </a:r>
            <a:r>
              <a:rPr lang="ko-KR" altLang="en-US"/>
              <a:t>과적합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텍스트</a:t>
            </a:r>
            <a:r>
              <a:rPr lang="en-US" altLang="ko-KR"/>
              <a:t> </a:t>
            </a:r>
            <a:r>
              <a:rPr lang="ko-KR" altLang="en-US"/>
              <a:t>분석에서</a:t>
            </a:r>
            <a:r>
              <a:rPr lang="en-US" altLang="ko-KR"/>
              <a:t> </a:t>
            </a:r>
            <a:r>
              <a:rPr lang="ko-KR" altLang="en-US"/>
              <a:t>단어</a:t>
            </a:r>
            <a:r>
              <a:rPr lang="en-US" altLang="ko-KR"/>
              <a:t> = </a:t>
            </a:r>
            <a:r>
              <a:rPr lang="ko-KR" altLang="en-US"/>
              <a:t>변수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단어</a:t>
            </a:r>
            <a:r>
              <a:rPr lang="en-US" altLang="ko-KR"/>
              <a:t> </a:t>
            </a:r>
            <a:r>
              <a:rPr lang="ko-KR" altLang="en-US"/>
              <a:t>많음</a:t>
            </a:r>
            <a:r>
              <a:rPr lang="en-US" altLang="ko-KR"/>
              <a:t> </a:t>
            </a:r>
            <a:r>
              <a:rPr lang="en-US" altLang="ko-KR">
                <a:sym typeface="Wingdings"/>
              </a:rPr>
              <a:t> </a:t>
            </a:r>
            <a:r>
              <a:rPr lang="ko-KR" altLang="en-US">
                <a:sym typeface="Wingdings"/>
              </a:rPr>
              <a:t>변수</a:t>
            </a:r>
            <a:r>
              <a:rPr lang="en-US" altLang="ko-KR">
                <a:sym typeface="Wingdings"/>
              </a:rPr>
              <a:t> </a:t>
            </a:r>
            <a:r>
              <a:rPr lang="ko-KR" altLang="en-US">
                <a:sym typeface="Wingdings"/>
              </a:rPr>
              <a:t>많음</a:t>
            </a:r>
            <a:r>
              <a:rPr lang="en-US" altLang="ko-KR">
                <a:sym typeface="Wingdings"/>
              </a:rPr>
              <a:t>  </a:t>
            </a:r>
            <a:r>
              <a:rPr lang="ko-KR" altLang="en-US">
                <a:sym typeface="Wingdings"/>
              </a:rPr>
              <a:t>모형</a:t>
            </a:r>
            <a:r>
              <a:rPr lang="en-US" altLang="ko-KR">
                <a:sym typeface="Wingdings"/>
              </a:rPr>
              <a:t> </a:t>
            </a:r>
            <a:r>
              <a:rPr lang="ko-KR" altLang="en-US">
                <a:sym typeface="Wingdings"/>
              </a:rPr>
              <a:t>복잡</a:t>
            </a:r>
            <a:endParaRPr lang="en-US" altLang="ko-KR">
              <a:sym typeface="Wingdings"/>
            </a:endParaRPr>
          </a:p>
          <a:p>
            <a:endParaRPr lang="en-US" altLang="ko-KR">
              <a:sym typeface="Wingdings"/>
            </a:endParaRP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3306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정규화</a:t>
            </a:r>
            <a:r>
              <a:rPr lang="en-US" altLang="ko-KR"/>
              <a:t> Regularization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오차</a:t>
            </a:r>
            <a:r>
              <a:rPr lang="en-US" altLang="ko-KR"/>
              <a:t> = </a:t>
            </a:r>
            <a:r>
              <a:rPr lang="ko-KR" altLang="en-US"/>
              <a:t>실제값</a:t>
            </a:r>
            <a:r>
              <a:rPr lang="en-US" altLang="ko-KR"/>
              <a:t> – </a:t>
            </a:r>
            <a:r>
              <a:rPr lang="ko-KR" altLang="en-US"/>
              <a:t>예측값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OLS</a:t>
            </a:r>
            <a:r>
              <a:rPr lang="ko-KR" altLang="en-US"/>
              <a:t>는</a:t>
            </a:r>
            <a:r>
              <a:rPr lang="en-US" altLang="ko-KR"/>
              <a:t> (</a:t>
            </a:r>
            <a:r>
              <a:rPr lang="ko-KR" altLang="en-US"/>
              <a:t>오차</a:t>
            </a:r>
            <a:r>
              <a:rPr lang="en-US" altLang="ko-KR" baseline="30000"/>
              <a:t>2</a:t>
            </a:r>
            <a:r>
              <a:rPr lang="en-US" altLang="ko-KR"/>
              <a:t>)</a:t>
            </a:r>
            <a:r>
              <a:rPr lang="ko-KR" altLang="en-US"/>
              <a:t>만을</a:t>
            </a:r>
            <a:r>
              <a:rPr lang="en-US" altLang="ko-KR"/>
              <a:t> </a:t>
            </a:r>
            <a:r>
              <a:rPr lang="ko-KR" altLang="en-US"/>
              <a:t>최소화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정규화는</a:t>
            </a:r>
            <a:r>
              <a:rPr lang="en-US" altLang="ko-KR"/>
              <a:t> (</a:t>
            </a:r>
            <a:r>
              <a:rPr lang="ko-KR" altLang="en-US"/>
              <a:t>오차</a:t>
            </a:r>
            <a:r>
              <a:rPr lang="en-US" altLang="ko-KR" baseline="30000"/>
              <a:t>2</a:t>
            </a:r>
            <a:r>
              <a:rPr lang="en-US" altLang="ko-KR"/>
              <a:t> + </a:t>
            </a:r>
            <a:r>
              <a:rPr lang="ko-KR" altLang="en-US"/>
              <a:t>정규화</a:t>
            </a:r>
            <a:r>
              <a:rPr lang="en-US" altLang="ko-KR"/>
              <a:t> </a:t>
            </a:r>
            <a:r>
              <a:rPr lang="ko-KR" altLang="en-US"/>
              <a:t>항</a:t>
            </a:r>
            <a:r>
              <a:rPr lang="ko-KR" altLang="ko-KR"/>
              <a:t>)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최소화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7016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정규화</a:t>
            </a:r>
            <a:r>
              <a:rPr lang="en-US" altLang="ko-KR"/>
              <a:t> Regularization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Lasso (L1): </a:t>
            </a:r>
            <a:r>
              <a:rPr lang="ko-KR" altLang="en-US"/>
              <a:t>회귀계수의</a:t>
            </a:r>
            <a:r>
              <a:rPr lang="en-US" altLang="ko-KR"/>
              <a:t> </a:t>
            </a:r>
            <a:r>
              <a:rPr lang="ko-KR" altLang="en-US"/>
              <a:t>절댓값의</a:t>
            </a:r>
            <a:r>
              <a:rPr lang="en-US" altLang="ko-KR"/>
              <a:t> </a:t>
            </a:r>
            <a:r>
              <a:rPr lang="ko-KR" altLang="en-US"/>
              <a:t>합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Ridge (L2): </a:t>
            </a:r>
            <a:r>
              <a:rPr lang="ko-KR" altLang="en-US"/>
              <a:t>회귀계수의</a:t>
            </a:r>
            <a:r>
              <a:rPr lang="en-US" altLang="ko-KR"/>
              <a:t> </a:t>
            </a:r>
            <a:r>
              <a:rPr lang="ko-KR" altLang="en-US"/>
              <a:t>제곱의</a:t>
            </a:r>
            <a:r>
              <a:rPr lang="en-US" altLang="ko-KR"/>
              <a:t> </a:t>
            </a:r>
            <a:r>
              <a:rPr lang="ko-KR" altLang="en-US"/>
              <a:t>합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어느</a:t>
            </a:r>
            <a:r>
              <a:rPr lang="en-US" altLang="ko-KR"/>
              <a:t> </a:t>
            </a:r>
            <a:r>
              <a:rPr lang="ko-KR" altLang="en-US"/>
              <a:t>쪽이나</a:t>
            </a:r>
            <a:r>
              <a:rPr lang="en-US" altLang="ko-KR"/>
              <a:t> </a:t>
            </a:r>
            <a:r>
              <a:rPr lang="ko-KR" altLang="en-US"/>
              <a:t>회귀계수가</a:t>
            </a:r>
            <a:r>
              <a:rPr lang="en-US" altLang="ko-KR"/>
              <a:t> </a:t>
            </a:r>
            <a:r>
              <a:rPr lang="ko-KR" altLang="en-US"/>
              <a:t>작아짐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극단적인</a:t>
            </a:r>
            <a:r>
              <a:rPr lang="en-US" altLang="ko-KR"/>
              <a:t> </a:t>
            </a:r>
            <a:r>
              <a:rPr lang="ko-KR" altLang="en-US"/>
              <a:t>예측이</a:t>
            </a:r>
            <a:r>
              <a:rPr lang="en-US" altLang="ko-KR"/>
              <a:t> </a:t>
            </a:r>
            <a:r>
              <a:rPr lang="ko-KR" altLang="en-US"/>
              <a:t>줄어듦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530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2461" y="2355360"/>
            <a:ext cx="7676099" cy="196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85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Lasso vs. Ridge</a:t>
            </a:r>
            <a:endParaRPr lang="ko-KR" altLang="en-US"/>
          </a:p>
        </p:txBody>
      </p:sp>
      <p:pic>
        <p:nvPicPr>
          <p:cNvPr id="4" name="Picture 3" descr="Figure3.4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292688"/>
            <a:ext cx="4076727" cy="5334000"/>
          </a:xfrm>
          <a:prstGeom prst="rect">
            <a:avLst/>
          </a:prstGeom>
        </p:spPr>
      </p:pic>
      <p:pic>
        <p:nvPicPr>
          <p:cNvPr id="6" name="Picture 5" descr="Figure3.4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31" y="1283776"/>
            <a:ext cx="4083538" cy="534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16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Lasso vs. Ridge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Lasso</a:t>
            </a:r>
          </a:p>
          <a:p>
            <a:pPr lvl="1"/>
            <a:r>
              <a:rPr lang="ko-KR" altLang="en-US"/>
              <a:t>회귀계수를</a:t>
            </a:r>
            <a:r>
              <a:rPr lang="en-US" altLang="ko-KR"/>
              <a:t> 0</a:t>
            </a:r>
            <a:r>
              <a:rPr lang="ko-KR" altLang="en-US"/>
              <a:t>으로</a:t>
            </a:r>
            <a:r>
              <a:rPr lang="en-US" altLang="ko-KR"/>
              <a:t> </a:t>
            </a:r>
            <a:r>
              <a:rPr lang="ko-KR" altLang="en-US"/>
              <a:t>만드는</a:t>
            </a:r>
            <a:r>
              <a:rPr lang="en-US" altLang="ko-KR"/>
              <a:t> </a:t>
            </a:r>
            <a:r>
              <a:rPr lang="ko-KR" altLang="en-US"/>
              <a:t>경향이</a:t>
            </a:r>
            <a:r>
              <a:rPr lang="en-US" altLang="ko-KR"/>
              <a:t> </a:t>
            </a:r>
            <a:r>
              <a:rPr lang="ko-KR" altLang="en-US"/>
              <a:t>있음</a:t>
            </a:r>
            <a:endParaRPr lang="en-US" altLang="ko-KR"/>
          </a:p>
          <a:p>
            <a:pPr lvl="1"/>
            <a:r>
              <a:rPr lang="ko-KR" altLang="en-US"/>
              <a:t>사전을</a:t>
            </a:r>
            <a:r>
              <a:rPr lang="en-US" altLang="ko-KR"/>
              <a:t> </a:t>
            </a:r>
            <a:r>
              <a:rPr lang="ko-KR" altLang="en-US"/>
              <a:t>만들</a:t>
            </a:r>
            <a:r>
              <a:rPr lang="en-US" altLang="ko-KR"/>
              <a:t> </a:t>
            </a:r>
            <a:r>
              <a:rPr lang="ko-KR" altLang="en-US"/>
              <a:t>때</a:t>
            </a:r>
            <a:r>
              <a:rPr lang="en-US" altLang="ko-KR"/>
              <a:t> </a:t>
            </a:r>
            <a:r>
              <a:rPr lang="ko-KR" altLang="en-US"/>
              <a:t>유용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Ridge</a:t>
            </a:r>
          </a:p>
          <a:p>
            <a:pPr lvl="1"/>
            <a:r>
              <a:rPr lang="ko-KR" altLang="en-US"/>
              <a:t>회귀계수를</a:t>
            </a:r>
            <a:r>
              <a:rPr lang="en-US" altLang="ko-KR"/>
              <a:t> </a:t>
            </a:r>
            <a:r>
              <a:rPr lang="ko-KR" altLang="en-US"/>
              <a:t>전반적으로</a:t>
            </a:r>
            <a:r>
              <a:rPr lang="en-US" altLang="ko-KR"/>
              <a:t> </a:t>
            </a:r>
            <a:r>
              <a:rPr lang="ko-KR" altLang="en-US"/>
              <a:t>줄임</a:t>
            </a:r>
            <a:endParaRPr lang="en-US" altLang="ko-KR"/>
          </a:p>
          <a:p>
            <a:pPr lvl="1"/>
            <a:r>
              <a:rPr lang="ko-KR" altLang="en-US"/>
              <a:t>대체로</a:t>
            </a:r>
            <a:r>
              <a:rPr lang="en-US" altLang="ko-KR"/>
              <a:t> </a:t>
            </a:r>
            <a:r>
              <a:rPr lang="ko-KR" altLang="en-US"/>
              <a:t>새로운</a:t>
            </a:r>
            <a:r>
              <a:rPr lang="en-US" altLang="ko-KR"/>
              <a:t> </a:t>
            </a:r>
            <a:r>
              <a:rPr lang="ko-KR" altLang="en-US"/>
              <a:t>데이터의</a:t>
            </a:r>
            <a:r>
              <a:rPr lang="en-US" altLang="ko-KR"/>
              <a:t> </a:t>
            </a:r>
            <a:r>
              <a:rPr lang="ko-KR" altLang="en-US"/>
              <a:t>예측력이</a:t>
            </a:r>
            <a:r>
              <a:rPr lang="en-US" altLang="ko-KR"/>
              <a:t> </a:t>
            </a:r>
            <a:r>
              <a:rPr lang="ko-KR" altLang="en-US"/>
              <a:t>좋음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1682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Elastic Net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오차</a:t>
            </a:r>
            <a:r>
              <a:rPr lang="en-US" altLang="ko-KR" baseline="30000"/>
              <a:t>2</a:t>
            </a:r>
            <a:r>
              <a:rPr lang="en-US" altLang="ko-KR"/>
              <a:t> + Lasso + Ridge</a:t>
            </a:r>
          </a:p>
          <a:p>
            <a:endParaRPr lang="en-US" altLang="ko-KR"/>
          </a:p>
          <a:p>
            <a:r>
              <a:rPr lang="en-US" altLang="ko-KR"/>
              <a:t>Lasso</a:t>
            </a:r>
            <a:r>
              <a:rPr lang="ko-KR" altLang="en-US"/>
              <a:t>와</a:t>
            </a:r>
            <a:r>
              <a:rPr lang="en-US" altLang="ko-KR"/>
              <a:t> Ridge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모두</a:t>
            </a:r>
            <a:r>
              <a:rPr lang="en-US" altLang="ko-KR"/>
              <a:t> </a:t>
            </a:r>
            <a:r>
              <a:rPr lang="ko-KR" altLang="en-US"/>
              <a:t>사용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3885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선형모형의</a:t>
            </a:r>
            <a:r>
              <a:rPr lang="en-US" altLang="ko-KR"/>
              <a:t> </a:t>
            </a:r>
            <a:r>
              <a:rPr lang="ko-KR" altLang="en-US"/>
              <a:t>장점과</a:t>
            </a:r>
            <a:r>
              <a:rPr lang="en-US" altLang="ko-KR"/>
              <a:t> </a:t>
            </a:r>
            <a:r>
              <a:rPr lang="ko-KR" altLang="en-US"/>
              <a:t>한계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회귀계수의</a:t>
            </a:r>
            <a:r>
              <a:rPr lang="en-US" altLang="ko-KR"/>
              <a:t> </a:t>
            </a:r>
            <a:r>
              <a:rPr lang="ko-KR" altLang="en-US"/>
              <a:t>해석이</a:t>
            </a:r>
            <a:r>
              <a:rPr lang="en-US" altLang="ko-KR"/>
              <a:t> </a:t>
            </a:r>
            <a:r>
              <a:rPr lang="ko-KR" altLang="en-US"/>
              <a:t>쉬움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긍</a:t>
            </a:r>
            <a:r>
              <a:rPr lang="en-US" altLang="ko-KR"/>
              <a:t>/</a:t>
            </a:r>
            <a:r>
              <a:rPr lang="ko-KR" altLang="en-US"/>
              <a:t>부정</a:t>
            </a:r>
            <a:r>
              <a:rPr lang="en-US" altLang="ko-KR"/>
              <a:t> </a:t>
            </a:r>
            <a:r>
              <a:rPr lang="ko-KR" altLang="en-US"/>
              <a:t>단어를</a:t>
            </a:r>
            <a:r>
              <a:rPr lang="en-US" altLang="ko-KR"/>
              <a:t> </a:t>
            </a:r>
            <a:r>
              <a:rPr lang="ko-KR" altLang="en-US"/>
              <a:t>찾을</a:t>
            </a:r>
            <a:r>
              <a:rPr lang="en-US" altLang="ko-KR"/>
              <a:t> </a:t>
            </a:r>
            <a:r>
              <a:rPr lang="ko-KR" altLang="en-US"/>
              <a:t>수</a:t>
            </a:r>
            <a:r>
              <a:rPr lang="en-US" altLang="ko-KR"/>
              <a:t> </a:t>
            </a:r>
            <a:r>
              <a:rPr lang="ko-KR" altLang="en-US"/>
              <a:t>있음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과적합</a:t>
            </a:r>
            <a:r>
              <a:rPr lang="en-US" altLang="ko-KR"/>
              <a:t> </a:t>
            </a:r>
            <a:r>
              <a:rPr lang="ko-KR" altLang="en-US"/>
              <a:t>우려가</a:t>
            </a:r>
            <a:r>
              <a:rPr lang="en-US" altLang="ko-KR"/>
              <a:t> </a:t>
            </a:r>
            <a:r>
              <a:rPr lang="ko-KR" altLang="en-US"/>
              <a:t>적음</a:t>
            </a:r>
            <a:endParaRPr lang="en-US" altLang="ko-KR"/>
          </a:p>
          <a:p>
            <a:endParaRPr lang="en-US" altLang="ko-KR"/>
          </a:p>
          <a:p>
            <a:r>
              <a:rPr lang="ko-KR" altLang="en-US">
                <a:sym typeface="Wingdings"/>
              </a:rPr>
              <a:t>예측력</a:t>
            </a:r>
            <a:r>
              <a:rPr lang="en-US" altLang="ko-KR">
                <a:sym typeface="Wingdings"/>
              </a:rPr>
              <a:t> </a:t>
            </a:r>
            <a:r>
              <a:rPr lang="ko-KR" altLang="en-US">
                <a:sym typeface="Wingdings"/>
              </a:rPr>
              <a:t>제한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218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감정</a:t>
            </a:r>
            <a:r>
              <a:rPr lang="en-US" altLang="ko-KR"/>
              <a:t> </a:t>
            </a:r>
            <a:r>
              <a:rPr lang="ko-KR" altLang="en-US"/>
              <a:t>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회귀분석</a:t>
            </a:r>
            <a:r>
              <a:rPr lang="en-US" altLang="ko-KR"/>
              <a:t>/</a:t>
            </a:r>
            <a:r>
              <a:rPr lang="ko-KR" altLang="en-US"/>
              <a:t>분류분석의</a:t>
            </a:r>
            <a:r>
              <a:rPr lang="en-US" altLang="ko-KR"/>
              <a:t> </a:t>
            </a:r>
            <a:r>
              <a:rPr lang="ko-KR" altLang="en-US"/>
              <a:t>일종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문장의</a:t>
            </a:r>
            <a:r>
              <a:rPr lang="en-US" altLang="ko-KR"/>
              <a:t> </a:t>
            </a:r>
            <a:r>
              <a:rPr lang="ko-KR" altLang="en-US"/>
              <a:t>감정</a:t>
            </a:r>
            <a:r>
              <a:rPr lang="en-US" altLang="ko-KR"/>
              <a:t>(sentiment)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예측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점수</a:t>
            </a:r>
            <a:r>
              <a:rPr lang="en-US" altLang="ko-KR"/>
              <a:t> </a:t>
            </a:r>
            <a:r>
              <a:rPr lang="en-US" altLang="ko-KR">
                <a:sym typeface="Wingdings"/>
              </a:rPr>
              <a:t> </a:t>
            </a:r>
            <a:r>
              <a:rPr lang="ko-KR" altLang="en-US">
                <a:sym typeface="Wingdings"/>
              </a:rPr>
              <a:t>회귀분석</a:t>
            </a:r>
            <a:endParaRPr lang="en-US" altLang="ko-KR">
              <a:sym typeface="Wingdings"/>
            </a:endParaRPr>
          </a:p>
          <a:p>
            <a:endParaRPr lang="en-US" altLang="ko-KR">
              <a:sym typeface="Wingdings"/>
            </a:endParaRPr>
          </a:p>
          <a:p>
            <a:r>
              <a:rPr lang="ko-KR" altLang="en-US">
                <a:sym typeface="Wingdings"/>
              </a:rPr>
              <a:t>긍</a:t>
            </a:r>
            <a:r>
              <a:rPr lang="en-US" altLang="ko-KR">
                <a:sym typeface="Wingdings"/>
              </a:rPr>
              <a:t>/</a:t>
            </a:r>
            <a:r>
              <a:rPr lang="ko-KR" altLang="en-US">
                <a:sym typeface="Wingdings"/>
              </a:rPr>
              <a:t>부정</a:t>
            </a:r>
            <a:r>
              <a:rPr lang="en-US" altLang="ko-KR">
                <a:sym typeface="Wingdings"/>
              </a:rPr>
              <a:t>  </a:t>
            </a:r>
            <a:r>
              <a:rPr lang="ko-KR" altLang="en-US">
                <a:sym typeface="Wingdings"/>
              </a:rPr>
              <a:t>분류분석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21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선형모형의</a:t>
            </a:r>
            <a:r>
              <a:rPr lang="en-US" altLang="ko-KR"/>
              <a:t> </a:t>
            </a:r>
            <a:r>
              <a:rPr lang="ko-KR" altLang="en-US"/>
              <a:t>장점과</a:t>
            </a:r>
            <a:r>
              <a:rPr lang="en-US" altLang="ko-KR"/>
              <a:t> </a:t>
            </a:r>
            <a:r>
              <a:rPr lang="ko-KR" altLang="en-US"/>
              <a:t>한계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예측만</a:t>
            </a:r>
            <a:r>
              <a:rPr lang="en-US" altLang="ko-KR"/>
              <a:t> </a:t>
            </a:r>
            <a:r>
              <a:rPr lang="ko-KR" altLang="en-US"/>
              <a:t>더</a:t>
            </a:r>
            <a:r>
              <a:rPr lang="en-US" altLang="ko-KR"/>
              <a:t> </a:t>
            </a:r>
            <a:r>
              <a:rPr lang="ko-KR" altLang="en-US"/>
              <a:t>잘하고</a:t>
            </a:r>
            <a:r>
              <a:rPr lang="en-US" altLang="ko-KR"/>
              <a:t> </a:t>
            </a:r>
            <a:r>
              <a:rPr lang="ko-KR" altLang="en-US"/>
              <a:t>싶다면</a:t>
            </a:r>
            <a:r>
              <a:rPr lang="en-US" altLang="ko-KR"/>
              <a:t> </a:t>
            </a:r>
            <a:r>
              <a:rPr lang="ko-KR" altLang="en-US"/>
              <a:t>다른</a:t>
            </a:r>
            <a:r>
              <a:rPr lang="en-US" altLang="ko-KR"/>
              <a:t> </a:t>
            </a:r>
            <a:r>
              <a:rPr lang="ko-KR" altLang="en-US"/>
              <a:t>모형</a:t>
            </a:r>
            <a:r>
              <a:rPr lang="en-US" altLang="ko-KR"/>
              <a:t> </a:t>
            </a:r>
            <a:r>
              <a:rPr lang="ko-KR" altLang="en-US"/>
              <a:t>사용</a:t>
            </a:r>
            <a:endParaRPr lang="en-US" altLang="ko-KR"/>
          </a:p>
          <a:p>
            <a:pPr lvl="1"/>
            <a:r>
              <a:rPr lang="en-US" altLang="ko-KR"/>
              <a:t>SVM</a:t>
            </a:r>
          </a:p>
          <a:p>
            <a:pPr lvl="1"/>
            <a:r>
              <a:rPr lang="ko-KR" altLang="ko-KR"/>
              <a:t>R</a:t>
            </a:r>
            <a:r>
              <a:rPr lang="en-US" altLang="ko-KR"/>
              <a:t>andom Forest</a:t>
            </a:r>
          </a:p>
          <a:p>
            <a:pPr lvl="1"/>
            <a:r>
              <a:rPr lang="en-US" altLang="ko-KR"/>
              <a:t>XGBoost</a:t>
            </a:r>
          </a:p>
          <a:p>
            <a:pPr lvl="1"/>
            <a:r>
              <a:rPr lang="ko-KR" altLang="ko-KR"/>
              <a:t>D</a:t>
            </a:r>
            <a:r>
              <a:rPr lang="en-US" altLang="ko-KR"/>
              <a:t>eep Learning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8573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감정분석 </a:t>
            </a:r>
            <a:r>
              <a:rPr lang="en-US" altLang="ko-KR"/>
              <a:t>=</a:t>
            </a:r>
            <a:r>
              <a:rPr lang="ko-KR" altLang="en-US"/>
              <a:t> 회귀분석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종속변수가 </a:t>
            </a:r>
            <a:r>
              <a:rPr lang="en-US" altLang="ko-KR"/>
              <a:t>‘</a:t>
            </a:r>
            <a:r>
              <a:rPr lang="ko-KR" altLang="en-US"/>
              <a:t>감정</a:t>
            </a:r>
            <a:r>
              <a:rPr lang="en-US" altLang="ko-KR"/>
              <a:t>’</a:t>
            </a:r>
            <a:r>
              <a:rPr lang="ko-KR" altLang="en-US"/>
              <a:t>일 뿐</a:t>
            </a:r>
            <a:r>
              <a:rPr lang="en-US" altLang="ko-KR"/>
              <a:t>…</a:t>
            </a:r>
          </a:p>
          <a:p>
            <a:endParaRPr lang="en-US" altLang="ko-KR"/>
          </a:p>
          <a:p>
            <a:r>
              <a:rPr lang="ko-KR" altLang="en-US"/>
              <a:t>다른 변수도 통계적으로는 동일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5689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감정</a:t>
            </a:r>
            <a:r>
              <a:rPr lang="en-US" altLang="ko-KR"/>
              <a:t> </a:t>
            </a:r>
            <a:r>
              <a:rPr lang="ko-KR" altLang="en-US"/>
              <a:t>분석의</a:t>
            </a:r>
            <a:r>
              <a:rPr lang="en-US" altLang="ko-KR"/>
              <a:t> </a:t>
            </a:r>
            <a:r>
              <a:rPr lang="ko-KR" altLang="en-US"/>
              <a:t>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r>
              <a:rPr lang="en-US" altLang="ko-KR"/>
              <a:t> </a:t>
            </a:r>
            <a:r>
              <a:rPr lang="ko-KR" altLang="en-US"/>
              <a:t>기반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기계학습</a:t>
            </a:r>
            <a:r>
              <a:rPr lang="en-US" altLang="ko-KR"/>
              <a:t> </a:t>
            </a:r>
            <a:r>
              <a:rPr lang="ko-KR" altLang="en-US"/>
              <a:t>기반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157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선형회귀분석을</a:t>
            </a:r>
            <a:r>
              <a:rPr lang="en-US" altLang="ko-KR"/>
              <a:t> </a:t>
            </a:r>
            <a:r>
              <a:rPr lang="ko-KR" altLang="en-US"/>
              <a:t>이용한</a:t>
            </a:r>
            <a:r>
              <a:rPr lang="en-US" altLang="ko-KR"/>
              <a:t> </a:t>
            </a:r>
            <a:r>
              <a:rPr lang="ko-KR" altLang="en-US"/>
              <a:t>사전</a:t>
            </a:r>
            <a:r>
              <a:rPr lang="en-US" altLang="ko-KR"/>
              <a:t> </a:t>
            </a:r>
            <a:r>
              <a:rPr lang="ko-KR" altLang="en-US"/>
              <a:t>개발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ym typeface="Wingdings"/>
              </a:rPr>
              <a:t>회귀계수</a:t>
            </a:r>
            <a:r>
              <a:rPr lang="en-US" altLang="ko-KR">
                <a:sym typeface="Wingdings"/>
              </a:rPr>
              <a:t> &gt; 0: </a:t>
            </a:r>
            <a:r>
              <a:rPr lang="ko-KR" altLang="en-US">
                <a:sym typeface="Wingdings"/>
              </a:rPr>
              <a:t>긍정</a:t>
            </a:r>
            <a:r>
              <a:rPr lang="en-US" altLang="ko-KR">
                <a:sym typeface="Wingdings"/>
              </a:rPr>
              <a:t> </a:t>
            </a:r>
            <a:r>
              <a:rPr lang="ko-KR" altLang="en-US">
                <a:sym typeface="Wingdings"/>
              </a:rPr>
              <a:t>단어</a:t>
            </a:r>
            <a:endParaRPr lang="en-US" altLang="ko-KR">
              <a:sym typeface="Wingdings"/>
            </a:endParaRPr>
          </a:p>
          <a:p>
            <a:endParaRPr lang="en-US" altLang="ko-KR">
              <a:sym typeface="Wingdings"/>
            </a:endParaRPr>
          </a:p>
          <a:p>
            <a:r>
              <a:rPr lang="ko-KR" altLang="en-US">
                <a:sym typeface="Wingdings"/>
              </a:rPr>
              <a:t>회귀계수</a:t>
            </a:r>
            <a:r>
              <a:rPr lang="en-US" altLang="ko-KR">
                <a:sym typeface="Wingdings"/>
              </a:rPr>
              <a:t> &lt; 0: </a:t>
            </a:r>
            <a:r>
              <a:rPr lang="ko-KR" altLang="en-US">
                <a:sym typeface="Wingdings"/>
              </a:rPr>
              <a:t>부정</a:t>
            </a:r>
            <a:r>
              <a:rPr lang="en-US" altLang="ko-KR">
                <a:sym typeface="Wingdings"/>
              </a:rPr>
              <a:t> </a:t>
            </a:r>
            <a:r>
              <a:rPr lang="ko-KR" altLang="en-US">
                <a:sym typeface="Wingdings"/>
              </a:rPr>
              <a:t>단어</a:t>
            </a:r>
            <a:endParaRPr lang="en-US" altLang="ko-KR">
              <a:sym typeface="Wingdings"/>
            </a:endParaRPr>
          </a:p>
          <a:p>
            <a:endParaRPr lang="en-US" altLang="ko-KR">
              <a:sym typeface="Wingdings"/>
            </a:endParaRPr>
          </a:p>
          <a:p>
            <a:r>
              <a:rPr lang="ko-KR" altLang="en-US">
                <a:sym typeface="Wingdings"/>
              </a:rPr>
              <a:t>문제점</a:t>
            </a:r>
            <a:r>
              <a:rPr lang="en-US" altLang="ko-KR">
                <a:sym typeface="Wingdings"/>
              </a:rPr>
              <a:t>: </a:t>
            </a:r>
            <a:r>
              <a:rPr lang="ko-KR" altLang="en-US">
                <a:sym typeface="Wingdings"/>
              </a:rPr>
              <a:t>단어가</a:t>
            </a:r>
            <a:r>
              <a:rPr lang="en-US" altLang="ko-KR">
                <a:sym typeface="Wingdings"/>
              </a:rPr>
              <a:t> </a:t>
            </a:r>
            <a:r>
              <a:rPr lang="ko-KR" altLang="en-US">
                <a:sym typeface="Wingdings"/>
              </a:rPr>
              <a:t>너무</a:t>
            </a:r>
            <a:r>
              <a:rPr lang="en-US" altLang="ko-KR">
                <a:sym typeface="Wingdings"/>
              </a:rPr>
              <a:t> </a:t>
            </a:r>
            <a:r>
              <a:rPr lang="ko-KR" altLang="en-US">
                <a:sym typeface="Wingdings"/>
              </a:rPr>
              <a:t>많음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440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과적합</a:t>
            </a:r>
            <a:r>
              <a:rPr lang="en-US" altLang="ko-KR"/>
              <a:t> overfitting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데이터를</a:t>
            </a:r>
            <a:r>
              <a:rPr lang="en-US" altLang="ko-KR"/>
              <a:t> </a:t>
            </a:r>
            <a:r>
              <a:rPr lang="ko-KR" altLang="en-US"/>
              <a:t>지나치게</a:t>
            </a:r>
            <a:r>
              <a:rPr lang="en-US" altLang="ko-KR"/>
              <a:t> </a:t>
            </a:r>
            <a:r>
              <a:rPr lang="ko-KR" altLang="en-US"/>
              <a:t>많이</a:t>
            </a:r>
            <a:r>
              <a:rPr lang="en-US" altLang="ko-KR"/>
              <a:t> </a:t>
            </a:r>
            <a:r>
              <a:rPr lang="ko-KR" altLang="en-US"/>
              <a:t>설명하는</a:t>
            </a:r>
            <a:r>
              <a:rPr lang="en-US" altLang="ko-KR"/>
              <a:t> </a:t>
            </a:r>
            <a:r>
              <a:rPr lang="ko-KR" altLang="en-US"/>
              <a:t>것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데이터</a:t>
            </a:r>
            <a:r>
              <a:rPr lang="en-US" altLang="ko-KR"/>
              <a:t> = </a:t>
            </a:r>
            <a:r>
              <a:rPr lang="ko-KR" altLang="en-US"/>
              <a:t>패턴</a:t>
            </a:r>
            <a:r>
              <a:rPr lang="en-US" altLang="ko-KR"/>
              <a:t> + </a:t>
            </a:r>
            <a:r>
              <a:rPr lang="ko-KR" altLang="en-US"/>
              <a:t>잡음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새로운</a:t>
            </a:r>
            <a:r>
              <a:rPr lang="en-US" altLang="ko-KR"/>
              <a:t> </a:t>
            </a:r>
            <a:r>
              <a:rPr lang="ko-KR" altLang="en-US"/>
              <a:t>데이터를</a:t>
            </a:r>
            <a:r>
              <a:rPr lang="en-US" altLang="ko-KR"/>
              <a:t> </a:t>
            </a:r>
            <a:r>
              <a:rPr lang="ko-KR" altLang="en-US"/>
              <a:t>잘</a:t>
            </a:r>
            <a:r>
              <a:rPr lang="en-US" altLang="ko-KR"/>
              <a:t> </a:t>
            </a:r>
            <a:r>
              <a:rPr lang="ko-KR" altLang="en-US"/>
              <a:t>설명하지</a:t>
            </a:r>
            <a:r>
              <a:rPr lang="en-US" altLang="ko-KR"/>
              <a:t> </a:t>
            </a:r>
            <a:r>
              <a:rPr lang="ko-KR" altLang="en-US"/>
              <a:t>못하게</a:t>
            </a:r>
            <a:r>
              <a:rPr lang="en-US" altLang="ko-KR"/>
              <a:t> </a:t>
            </a:r>
            <a:r>
              <a:rPr lang="ko-KR" altLang="en-US"/>
              <a:t>됨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복잡한</a:t>
            </a:r>
            <a:r>
              <a:rPr lang="en-US" altLang="ko-KR"/>
              <a:t> </a:t>
            </a:r>
            <a:r>
              <a:rPr lang="ko-KR" altLang="en-US"/>
              <a:t>모형일</a:t>
            </a:r>
            <a:r>
              <a:rPr lang="en-US" altLang="ko-KR"/>
              <a:t> </a:t>
            </a:r>
            <a:r>
              <a:rPr lang="ko-KR" altLang="en-US"/>
              <a:t>수록</a:t>
            </a:r>
            <a:r>
              <a:rPr lang="en-US" altLang="ko-KR"/>
              <a:t> </a:t>
            </a:r>
            <a:r>
              <a:rPr lang="ko-KR" altLang="en-US"/>
              <a:t>과적합이</a:t>
            </a:r>
            <a:r>
              <a:rPr lang="en-US" altLang="ko-KR"/>
              <a:t> </a:t>
            </a:r>
            <a:r>
              <a:rPr lang="ko-KR" altLang="en-US"/>
              <a:t>잘</a:t>
            </a:r>
            <a:r>
              <a:rPr lang="en-US" altLang="ko-KR"/>
              <a:t> </a:t>
            </a:r>
            <a:r>
              <a:rPr lang="ko-KR" altLang="en-US"/>
              <a:t>일어남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560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1.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38736" cy="678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60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1.4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56"/>
            <a:ext cx="9144000" cy="67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85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1.4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38736" cy="678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8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ure1.4c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9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</TotalTime>
  <Words>232</Words>
  <Application>Microsoft Office PowerPoint</Application>
  <PresentationFormat>화면 슬라이드 쇼(4:3)</PresentationFormat>
  <Paragraphs>85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Wingdings</vt:lpstr>
      <vt:lpstr>Office 테마</vt:lpstr>
      <vt:lpstr>Sentiment Analysis</vt:lpstr>
      <vt:lpstr>감정 분석</vt:lpstr>
      <vt:lpstr>감정 분석의 방법</vt:lpstr>
      <vt:lpstr>선형회귀분석을 이용한 사전 개발</vt:lpstr>
      <vt:lpstr>과적합 overfitting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텍스트 분석에서 과적합</vt:lpstr>
      <vt:lpstr>정규화 Regularization</vt:lpstr>
      <vt:lpstr>정규화 Regularization</vt:lpstr>
      <vt:lpstr>PowerPoint 프레젠테이션</vt:lpstr>
      <vt:lpstr>Lasso vs. Ridge</vt:lpstr>
      <vt:lpstr>Lasso vs. Ridge</vt:lpstr>
      <vt:lpstr>Elastic Net</vt:lpstr>
      <vt:lpstr>선형모형의 장점과 한계</vt:lpstr>
      <vt:lpstr>선형모형의 장점과 한계</vt:lpstr>
      <vt:lpstr>감정분석 = 회귀분석</vt:lpstr>
    </vt:vector>
  </TitlesOfParts>
  <Company>euphoris@gmail.com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비정형 데이터 분석</dc:title>
  <dc:creator>Jae-Myoung Yu</dc:creator>
  <cp:lastModifiedBy>유재명</cp:lastModifiedBy>
  <cp:revision>60</cp:revision>
  <dcterms:created xsi:type="dcterms:W3CDTF">2016-03-03T05:04:19Z</dcterms:created>
  <dcterms:modified xsi:type="dcterms:W3CDTF">2017-05-05T03:28:29Z</dcterms:modified>
</cp:coreProperties>
</file>