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1" r:id="rId8"/>
    <p:sldId id="272" r:id="rId9"/>
    <p:sldId id="262" r:id="rId10"/>
    <p:sldId id="263" r:id="rId11"/>
    <p:sldId id="273" r:id="rId12"/>
    <p:sldId id="264" r:id="rId13"/>
    <p:sldId id="274" r:id="rId14"/>
    <p:sldId id="265" r:id="rId15"/>
    <p:sldId id="267" r:id="rId16"/>
    <p:sldId id="268" r:id="rId17"/>
    <p:sldId id="269" r:id="rId18"/>
    <p:sldId id="270" r:id="rId19"/>
    <p:sldId id="266" r:id="rId20"/>
    <p:sldId id="277" r:id="rId21"/>
    <p:sldId id="275" r:id="rId22"/>
    <p:sldId id="276" r:id="rId23"/>
    <p:sldId id="286" r:id="rId24"/>
    <p:sldId id="278" r:id="rId25"/>
    <p:sldId id="279" r:id="rId26"/>
    <p:sldId id="280" r:id="rId27"/>
    <p:sldId id="287" r:id="rId28"/>
    <p:sldId id="281" r:id="rId29"/>
    <p:sldId id="282" r:id="rId30"/>
    <p:sldId id="288" r:id="rId31"/>
    <p:sldId id="283" r:id="rId32"/>
    <p:sldId id="289" r:id="rId33"/>
    <p:sldId id="284" r:id="rId34"/>
    <p:sldId id="285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7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9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8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6C61-0274-4A5C-8DA4-E7B9E17D85AE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A/B</a:t>
            </a:r>
            <a:r>
              <a:rPr lang="ko-KR" altLang="en-US" dirty="0"/>
              <a:t> </a:t>
            </a:r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1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 + Long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4" y="1825625"/>
            <a:ext cx="3185371" cy="4351338"/>
          </a:xfrm>
        </p:spPr>
      </p:pic>
      <p:sp>
        <p:nvSpPr>
          <p:cNvPr id="4" name="직사각형 3"/>
          <p:cNvSpPr/>
          <p:nvPr/>
        </p:nvSpPr>
        <p:spPr>
          <a:xfrm>
            <a:off x="3598877" y="3615655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2258" y="5754848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0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 + Long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4" y="1825625"/>
            <a:ext cx="3185371" cy="4351338"/>
          </a:xfrm>
        </p:spPr>
      </p:pic>
    </p:spTree>
    <p:extLst>
      <p:ext uri="{BB962C8B-B14F-4D97-AF65-F5344CB8AC3E}">
        <p14:creationId xmlns:p14="http://schemas.microsoft.com/office/powerpoint/2010/main" val="227510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7"/>
          <a:stretch/>
        </p:blipFill>
        <p:spPr>
          <a:xfrm>
            <a:off x="690611" y="-1"/>
            <a:ext cx="5072659" cy="6856561"/>
          </a:xfrm>
        </p:spPr>
      </p:pic>
      <p:pic>
        <p:nvPicPr>
          <p:cNvPr id="9" name="내용 개체 틀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2"/>
          <a:stretch/>
        </p:blipFill>
        <p:spPr>
          <a:xfrm>
            <a:off x="6232994" y="0"/>
            <a:ext cx="5072659" cy="31630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47909" y="2793535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32386" y="2793535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02912" y="2793535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7909" y="6233021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1580" y="6233021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8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7"/>
          <a:stretch/>
        </p:blipFill>
        <p:spPr>
          <a:xfrm>
            <a:off x="690611" y="-1"/>
            <a:ext cx="5072659" cy="6856561"/>
          </a:xfrm>
        </p:spPr>
      </p:pic>
      <p:pic>
        <p:nvPicPr>
          <p:cNvPr id="9" name="내용 개체 틀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2"/>
          <a:stretch/>
        </p:blipFill>
        <p:spPr>
          <a:xfrm>
            <a:off x="6232994" y="0"/>
            <a:ext cx="5072659" cy="3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A/B</a:t>
            </a:r>
            <a:r>
              <a:rPr lang="ko-KR" altLang="en-US" dirty="0"/>
              <a:t> 테스팅에서 이슈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얼마나 많이 테스트해야 하나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통계적 가설검정 </a:t>
            </a:r>
            <a:r>
              <a:rPr lang="en-US" altLang="ko-KR" dirty="0"/>
              <a:t>(t-</a:t>
            </a:r>
            <a:r>
              <a:rPr lang="ko-KR" altLang="en-US" dirty="0"/>
              <a:t>검정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검정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402292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O: </a:t>
                </a:r>
                <a:r>
                  <a:rPr lang="ko-KR" altLang="en-US" dirty="0"/>
                  <a:t>실제 관찰된 값</a:t>
                </a:r>
                <a:endParaRPr lang="en-US" altLang="ko-KR" dirty="0"/>
              </a:p>
              <a:p>
                <a:r>
                  <a:rPr lang="en-US" altLang="ko-KR" dirty="0"/>
                  <a:t>E: </a:t>
                </a:r>
                <a:r>
                  <a:rPr lang="ko-KR" altLang="en-US" dirty="0" err="1"/>
                  <a:t>기대값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카이제곱을</a:t>
                </a:r>
                <a:r>
                  <a:rPr lang="ko-KR" altLang="en-US" dirty="0"/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카이제곱분포에서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값 계산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 &lt; 0.05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 유의수준 </a:t>
                </a:r>
                <a:r>
                  <a:rPr lang="en-US" altLang="ko-KR" dirty="0"/>
                  <a:t>5%</a:t>
                </a:r>
                <a:r>
                  <a:rPr lang="ko-KR" altLang="en-US" dirty="0"/>
                  <a:t>에서 통계적으로 유의미한 차이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0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통계적으로 유의미한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유의미한 차이라는 뜻은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실제로 차이가 없을 때 관찰된 차이가 나타날 확률이 낮음</a:t>
            </a:r>
          </a:p>
        </p:txBody>
      </p:sp>
    </p:spTree>
    <p:extLst>
      <p:ext uri="{BB962C8B-B14F-4D97-AF65-F5344CB8AC3E}">
        <p14:creationId xmlns:p14="http://schemas.microsoft.com/office/powerpoint/2010/main" val="22281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카이제곱</a:t>
            </a:r>
            <a:r>
              <a:rPr lang="ko-KR" altLang="en-US" dirty="0"/>
              <a:t> 검정의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수가 적으면 </a:t>
            </a:r>
            <a:r>
              <a:rPr lang="ko-KR" altLang="en-US" dirty="0" err="1"/>
              <a:t>카이제곱이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분포를 따르지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부트스트래핑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88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부트스트래핑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분포를 가정하지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모두 섞음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무작위로 나눔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dirty="0" err="1"/>
              <a:t>카이제곱</a:t>
            </a:r>
            <a:r>
              <a:rPr lang="ko-KR" altLang="en-US" dirty="0"/>
              <a:t> 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과정을 반복해서 </a:t>
            </a:r>
            <a:r>
              <a:rPr lang="ko-KR" altLang="en-US" dirty="0" err="1"/>
              <a:t>카이제곱</a:t>
            </a:r>
            <a:r>
              <a:rPr lang="ko-KR" altLang="en-US" b="1" dirty="0" err="1"/>
              <a:t>의</a:t>
            </a:r>
            <a:r>
              <a:rPr lang="ko-KR" altLang="en-US" dirty="0"/>
              <a:t> 분포를 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비모수적</a:t>
            </a:r>
            <a:r>
              <a:rPr lang="ko-KR" altLang="en-US" dirty="0"/>
              <a:t> 방법론</a:t>
            </a:r>
          </a:p>
        </p:txBody>
      </p:sp>
    </p:spTree>
    <p:extLst>
      <p:ext uri="{BB962C8B-B14F-4D97-AF65-F5344CB8AC3E}">
        <p14:creationId xmlns:p14="http://schemas.microsoft.com/office/powerpoint/2010/main" val="241858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A/B</a:t>
            </a:r>
            <a:r>
              <a:rPr lang="ko-KR" altLang="en-US" dirty="0"/>
              <a:t> 테스팅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유의수준 </a:t>
            </a:r>
            <a:r>
              <a:rPr lang="en-US" altLang="ko-KR" dirty="0"/>
              <a:t>5%</a:t>
            </a:r>
            <a:r>
              <a:rPr lang="ko-KR" altLang="en-US" dirty="0"/>
              <a:t>는 충분한가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테스트를 </a:t>
            </a:r>
            <a:r>
              <a:rPr lang="en-US" altLang="ko-KR" dirty="0"/>
              <a:t>60</a:t>
            </a:r>
            <a:r>
              <a:rPr lang="ko-KR" altLang="en-US" dirty="0"/>
              <a:t>번 하면 적어도 </a:t>
            </a:r>
            <a:r>
              <a:rPr lang="en-US" altLang="ko-KR" dirty="0"/>
              <a:t>1</a:t>
            </a:r>
            <a:r>
              <a:rPr lang="ko-KR" altLang="en-US" dirty="0"/>
              <a:t>번은 잘못된 결론 가능성이 </a:t>
            </a:r>
            <a:r>
              <a:rPr lang="en-US" altLang="ko-KR" dirty="0"/>
              <a:t>95%</a:t>
            </a:r>
            <a:r>
              <a:rPr lang="ko-KR" altLang="en-US" dirty="0"/>
              <a:t> 이상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테스트 비용</a:t>
            </a:r>
            <a:endParaRPr lang="en-US" altLang="ko-KR" dirty="0"/>
          </a:p>
          <a:p>
            <a:pPr lvl="1"/>
            <a:r>
              <a:rPr lang="ko-KR" altLang="en-US" dirty="0"/>
              <a:t>열등한 옵션을 사용자에게 노출하면서 생기는 기회비용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지속적인 변화</a:t>
            </a:r>
            <a:endParaRPr lang="en-US" altLang="ko-KR" dirty="0"/>
          </a:p>
          <a:p>
            <a:pPr lvl="1"/>
            <a:r>
              <a:rPr lang="ko-KR" altLang="en-US" dirty="0"/>
              <a:t>계절 등에 따라 사용자의 행동이 변할 경우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기존 테스트는 무용지물</a:t>
            </a:r>
            <a:endParaRPr lang="en-US" altLang="ko-KR" dirty="0"/>
          </a:p>
          <a:p>
            <a:pPr lvl="1"/>
            <a:r>
              <a:rPr lang="ko-KR" altLang="en-US" dirty="0"/>
              <a:t>반복해서 테스트할 경우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테스트 비용 증가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10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HIPPO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48656"/>
            <a:ext cx="5715000" cy="4105275"/>
          </a:xfrm>
        </p:spPr>
      </p:pic>
    </p:spTree>
    <p:extLst>
      <p:ext uri="{BB962C8B-B14F-4D97-AF65-F5344CB8AC3E}">
        <p14:creationId xmlns:p14="http://schemas.microsoft.com/office/powerpoint/2010/main" val="293151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  <a:r>
              <a:rPr lang="en-US" altLang="ko-KR" dirty="0"/>
              <a:t>-</a:t>
            </a:r>
            <a:r>
              <a:rPr lang="ko-KR" altLang="en-US" dirty="0"/>
              <a:t>활용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exploration-exploitation problem</a:t>
            </a:r>
          </a:p>
          <a:p>
            <a:endParaRPr lang="en-US" altLang="ko-KR" dirty="0"/>
          </a:p>
          <a:p>
            <a:r>
              <a:rPr lang="ko-KR" altLang="en-US" dirty="0"/>
              <a:t>탐색</a:t>
            </a:r>
            <a:r>
              <a:rPr lang="en-US" altLang="ko-KR" dirty="0"/>
              <a:t>(exploration)</a:t>
            </a:r>
          </a:p>
          <a:p>
            <a:pPr lvl="1"/>
            <a:r>
              <a:rPr lang="ko-KR" altLang="en-US" dirty="0"/>
              <a:t>답을 알기 위해 다양한 테스트를 시도하는 것</a:t>
            </a:r>
            <a:endParaRPr lang="en-US" altLang="ko-KR" dirty="0"/>
          </a:p>
          <a:p>
            <a:pPr lvl="1"/>
            <a:r>
              <a:rPr lang="ko-KR" altLang="en-US" dirty="0"/>
              <a:t>정확한 답을 이미 알고 있을 경우는 낭비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활용</a:t>
            </a:r>
            <a:r>
              <a:rPr lang="en-US" altLang="ko-KR" dirty="0"/>
              <a:t>(exploitation)</a:t>
            </a:r>
          </a:p>
          <a:p>
            <a:pPr lvl="1"/>
            <a:r>
              <a:rPr lang="ko-KR" altLang="en-US" dirty="0"/>
              <a:t>이미 알고 있는 답을 활용하는 것</a:t>
            </a:r>
            <a:endParaRPr lang="en-US" altLang="ko-KR" dirty="0"/>
          </a:p>
          <a:p>
            <a:pPr lvl="1"/>
            <a:r>
              <a:rPr lang="ko-KR" altLang="en-US" dirty="0"/>
              <a:t>부정확한 답을 알고 있을 경우 손실</a:t>
            </a:r>
          </a:p>
        </p:txBody>
      </p:sp>
    </p:spTree>
    <p:extLst>
      <p:ext uri="{BB962C8B-B14F-4D97-AF65-F5344CB8AC3E}">
        <p14:creationId xmlns:p14="http://schemas.microsoft.com/office/powerpoint/2010/main" val="264563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Multi-Armed bandit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7" y="1825625"/>
            <a:ext cx="6232385" cy="4351338"/>
          </a:xfrm>
        </p:spPr>
      </p:pic>
    </p:spTree>
    <p:extLst>
      <p:ext uri="{BB962C8B-B14F-4D97-AF65-F5344CB8AC3E}">
        <p14:creationId xmlns:p14="http://schemas.microsoft.com/office/powerpoint/2010/main" val="290082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Multi-Armed Bandit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Bandit: </a:t>
            </a:r>
            <a:r>
              <a:rPr lang="ko-KR" altLang="en-US" dirty="0"/>
              <a:t>강도</a:t>
            </a:r>
            <a:endParaRPr lang="en-US" altLang="ko-KR" dirty="0"/>
          </a:p>
          <a:p>
            <a:r>
              <a:rPr lang="en-US" altLang="ko-KR" dirty="0"/>
              <a:t>One-Armed Bandit(</a:t>
            </a:r>
            <a:r>
              <a:rPr lang="ko-KR" altLang="en-US" dirty="0"/>
              <a:t>외팔이 강도</a:t>
            </a:r>
            <a:r>
              <a:rPr lang="en-US" altLang="ko-KR" dirty="0"/>
              <a:t>):</a:t>
            </a:r>
            <a:r>
              <a:rPr lang="ko-KR" altLang="en-US" dirty="0"/>
              <a:t> 슬롯머신의 별칭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돈을 딸 확률이 다른 슬롯머신이 있을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어느 슬롯머신을 얼마나 당겨봐야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22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Multi-Armed Bandit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019" y="1825625"/>
            <a:ext cx="639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행동</a:t>
            </a:r>
            <a:r>
              <a:rPr lang="en-US" altLang="ko-KR" dirty="0"/>
              <a:t>(action):</a:t>
            </a:r>
            <a:r>
              <a:rPr lang="ko-KR" altLang="en-US" dirty="0"/>
              <a:t> </a:t>
            </a:r>
            <a:r>
              <a:rPr lang="en-US" altLang="ko-KR" dirty="0"/>
              <a:t>MAB</a:t>
            </a:r>
            <a:r>
              <a:rPr lang="ko-KR" altLang="en-US" dirty="0"/>
              <a:t>에서 한 번의 선택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 슬롯머신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보상</a:t>
            </a:r>
            <a:r>
              <a:rPr lang="en-US" altLang="ko-KR" dirty="0"/>
              <a:t>(reward):</a:t>
            </a:r>
            <a:r>
              <a:rPr lang="ko-KR" altLang="en-US" dirty="0"/>
              <a:t> 한</a:t>
            </a:r>
            <a:r>
              <a:rPr lang="en-US" altLang="ko-KR" dirty="0"/>
              <a:t> </a:t>
            </a:r>
            <a:r>
              <a:rPr lang="ko-KR" altLang="en-US" dirty="0"/>
              <a:t>행동의 결과</a:t>
            </a:r>
            <a:r>
              <a:rPr lang="en-US" altLang="ko-KR" dirty="0"/>
              <a:t>(+500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가치</a:t>
            </a:r>
            <a:r>
              <a:rPr lang="en-US" altLang="ko-KR" dirty="0"/>
              <a:t>(value):</a:t>
            </a:r>
            <a:r>
              <a:rPr lang="ko-KR" altLang="en-US" dirty="0"/>
              <a:t> 한 행동의 보상의 평균</a:t>
            </a:r>
            <a:r>
              <a:rPr lang="en-US" altLang="ko-KR" dirty="0"/>
              <a:t>(q)</a:t>
            </a:r>
          </a:p>
          <a:p>
            <a:endParaRPr lang="en-US" altLang="ko-KR" dirty="0"/>
          </a:p>
          <a:p>
            <a:r>
              <a:rPr lang="ko-KR" altLang="en-US" dirty="0"/>
              <a:t>추정 가치</a:t>
            </a:r>
            <a:r>
              <a:rPr lang="en-US" altLang="ko-KR" dirty="0"/>
              <a:t>(estimated value): </a:t>
            </a:r>
            <a:r>
              <a:rPr lang="ko-KR" altLang="en-US" dirty="0"/>
              <a:t>지금까지 행동으로 추정한 가치</a:t>
            </a:r>
            <a:r>
              <a:rPr lang="en-US" altLang="ko-KR" dirty="0"/>
              <a:t>(Q)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55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greedy method</a:t>
            </a:r>
          </a:p>
          <a:p>
            <a:endParaRPr lang="en-US" altLang="ko-KR" dirty="0"/>
          </a:p>
          <a:p>
            <a:r>
              <a:rPr lang="ko-KR" altLang="en-US" dirty="0"/>
              <a:t>초기 탐색 후 추정 가치가 가장 높은 방법을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7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입실론</a:t>
            </a:r>
            <a:r>
              <a:rPr lang="en-US" altLang="ko-KR" dirty="0"/>
              <a:t>-</a:t>
            </a:r>
            <a:r>
              <a:rPr lang="ko-KR" altLang="en-US" dirty="0" err="1"/>
              <a:t>그리디</a:t>
            </a:r>
            <a:r>
              <a:rPr lang="ko-KR" altLang="en-US" dirty="0"/>
              <a:t> 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epsilon-greedy method</a:t>
            </a:r>
          </a:p>
          <a:p>
            <a:endParaRPr lang="en-US" altLang="ko-KR" dirty="0"/>
          </a:p>
          <a:p>
            <a:r>
              <a:rPr lang="ko-KR" altLang="en-US" dirty="0"/>
              <a:t>기본적으로는 </a:t>
            </a:r>
            <a:r>
              <a:rPr lang="ko-KR" altLang="en-US" dirty="0" err="1"/>
              <a:t>그리디</a:t>
            </a:r>
            <a:r>
              <a:rPr lang="ko-KR" altLang="en-US" dirty="0"/>
              <a:t> 법과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 확률</a:t>
            </a:r>
            <a:r>
              <a:rPr lang="en-US" altLang="ko-KR" dirty="0"/>
              <a:t>(</a:t>
            </a:r>
            <a:r>
              <a:rPr lang="ko-KR" altLang="en-US" dirty="0"/>
              <a:t>입실론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epsilon)</a:t>
            </a:r>
            <a:r>
              <a:rPr lang="ko-KR" altLang="en-US" dirty="0"/>
              <a:t>을 정해서 그만큼만 무작위로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시간이 충분히 지나면 가장 좋은 답으로 수렴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39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입실론</a:t>
            </a:r>
            <a:r>
              <a:rPr lang="en-US" altLang="ko-KR" dirty="0"/>
              <a:t>-</a:t>
            </a:r>
            <a:r>
              <a:rPr lang="ko-KR" altLang="en-US" dirty="0" err="1"/>
              <a:t>그리디</a:t>
            </a:r>
            <a:r>
              <a:rPr lang="ko-KR" altLang="en-US" dirty="0"/>
              <a:t> 법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55" y="2242959"/>
            <a:ext cx="8448082" cy="3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이동평균법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51" y="2134763"/>
            <a:ext cx="398145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5656" y="2134763"/>
            <a:ext cx="69461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추정 가치와 보상의 차이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기존의 추정 가치에 업데이트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n</a:t>
            </a:r>
            <a:r>
              <a:rPr lang="ko-KR" altLang="en-US" sz="2800" dirty="0"/>
              <a:t> 대신 고정 비율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/>
              <a:t> 최근 결과에 가중치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가치가 변하는 경우에 유용</a:t>
            </a:r>
          </a:p>
        </p:txBody>
      </p:sp>
    </p:spTree>
    <p:extLst>
      <p:ext uri="{BB962C8B-B14F-4D97-AF65-F5344CB8AC3E}">
        <p14:creationId xmlns:p14="http://schemas.microsoft.com/office/powerpoint/2010/main" val="42294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낙관적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Optimistic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</a:p>
          <a:p>
            <a:endParaRPr lang="en-US" altLang="ko-KR" dirty="0"/>
          </a:p>
          <a:p>
            <a:r>
              <a:rPr lang="ko-KR" altLang="en-US" dirty="0"/>
              <a:t>초기값을 실제 가치보다 크게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초반에는 가치를 과대 추정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활용이 실제로는 탐색처럼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적게 탐색된 행동을 더 자주 탐색하도록 유도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4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Randomized Controlled Trial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50420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낙관적 초기화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2458244"/>
            <a:ext cx="6276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Upper Confidence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입실론</a:t>
            </a:r>
            <a:r>
              <a:rPr lang="en-US" altLang="ko-KR" dirty="0"/>
              <a:t>-</a:t>
            </a:r>
            <a:r>
              <a:rPr lang="ko-KR" altLang="en-US" dirty="0" err="1"/>
              <a:t>그리디는</a:t>
            </a:r>
            <a:r>
              <a:rPr lang="ko-KR" altLang="en-US" dirty="0"/>
              <a:t> 무작위 탐색을 하는 문제가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 err="1"/>
              <a:t>Q</a:t>
            </a:r>
            <a:r>
              <a:rPr lang="en-US" altLang="ko-KR" baseline="-25000" dirty="0" err="1"/>
              <a:t>t</a:t>
            </a:r>
            <a:r>
              <a:rPr lang="en-US" altLang="ko-KR" dirty="0"/>
              <a:t>(a):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행동의 추정 가치</a:t>
            </a:r>
            <a:endParaRPr lang="en-US" altLang="ko-KR" dirty="0"/>
          </a:p>
          <a:p>
            <a:pPr lvl="1"/>
            <a:r>
              <a:rPr lang="en-US" altLang="ko-KR" dirty="0" err="1"/>
              <a:t>N</a:t>
            </a:r>
            <a:r>
              <a:rPr lang="en-US" altLang="ko-KR" baseline="-25000" dirty="0" err="1"/>
              <a:t>t</a:t>
            </a:r>
            <a:r>
              <a:rPr lang="en-US" altLang="ko-KR" dirty="0"/>
              <a:t>(a): a</a:t>
            </a:r>
            <a:r>
              <a:rPr lang="ko-KR" altLang="en-US" dirty="0"/>
              <a:t> 행동의 수</a:t>
            </a:r>
            <a:endParaRPr lang="en-US" altLang="ko-KR" dirty="0"/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총 행동 수</a:t>
            </a:r>
            <a:endParaRPr lang="en-US" altLang="ko-KR" dirty="0"/>
          </a:p>
          <a:p>
            <a:pPr lvl="1"/>
            <a:r>
              <a:rPr lang="en-US" altLang="ko-KR" dirty="0"/>
              <a:t>c:</a:t>
            </a:r>
            <a:r>
              <a:rPr lang="ko-KR" altLang="en-US" dirty="0"/>
              <a:t> 탐색 정도를 제어하는 파라미터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추정 가치가 크면서 상대적으로 적게 탐색한</a:t>
            </a:r>
            <a:r>
              <a:rPr lang="en-US" altLang="ko-KR" dirty="0"/>
              <a:t>(N)</a:t>
            </a:r>
            <a:r>
              <a:rPr lang="ko-KR" altLang="en-US" dirty="0"/>
              <a:t> 행동을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85" y="2449869"/>
            <a:ext cx="3219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2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UCB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7" y="2467769"/>
            <a:ext cx="6296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2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Bandit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 가치를 구하지 않는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행동에 확률을 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보상이 큰 행동의 확률은 증가</a:t>
            </a:r>
            <a:r>
              <a:rPr lang="en-US" altLang="ko-KR" dirty="0"/>
              <a:t>,</a:t>
            </a:r>
            <a:r>
              <a:rPr lang="ko-KR" altLang="en-US" dirty="0"/>
              <a:t> 다른 행동은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입실론 </a:t>
            </a:r>
            <a:r>
              <a:rPr lang="ko-KR" altLang="en-US" dirty="0" err="1"/>
              <a:t>그리디와</a:t>
            </a:r>
            <a:r>
              <a:rPr lang="ko-KR" altLang="en-US" dirty="0"/>
              <a:t> 달리 입실론을 정하는 문제가 없음</a:t>
            </a:r>
          </a:p>
        </p:txBody>
      </p:sp>
    </p:spTree>
    <p:extLst>
      <p:ext uri="{BB962C8B-B14F-4D97-AF65-F5344CB8AC3E}">
        <p14:creationId xmlns:p14="http://schemas.microsoft.com/office/powerpoint/2010/main" val="124458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Bandit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69642"/>
            <a:ext cx="10515600" cy="105435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Pr</a:t>
            </a:r>
            <a:r>
              <a:rPr lang="en-US" altLang="ko-KR" sz="2400" dirty="0"/>
              <a:t>{A</a:t>
            </a:r>
            <a:r>
              <a:rPr lang="en-US" altLang="ko-KR" sz="2400" baseline="-25000" dirty="0"/>
              <a:t>t</a:t>
            </a:r>
            <a:r>
              <a:rPr lang="en-US" altLang="ko-KR" sz="2400" dirty="0"/>
              <a:t>=a}: a</a:t>
            </a:r>
            <a:r>
              <a:rPr lang="ko-KR" altLang="en-US" sz="2400" dirty="0"/>
              <a:t> 행동을 할 확률</a:t>
            </a:r>
            <a:endParaRPr lang="en-US" altLang="ko-KR" sz="2400" dirty="0"/>
          </a:p>
          <a:p>
            <a:r>
              <a:rPr lang="en-US" altLang="ko-KR" sz="2400" dirty="0" err="1"/>
              <a:t>Ht</a:t>
            </a:r>
            <a:r>
              <a:rPr lang="en-US" altLang="ko-KR" sz="2400" dirty="0"/>
              <a:t>(a): a</a:t>
            </a:r>
            <a:r>
              <a:rPr lang="ko-KR" altLang="en-US" sz="2400" dirty="0"/>
              <a:t> 행동에 대한 선호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07" y="1825625"/>
            <a:ext cx="3190875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4839717"/>
            <a:ext cx="5476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85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2" y="2205831"/>
            <a:ext cx="6238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A/B testing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RCT</a:t>
            </a:r>
            <a:r>
              <a:rPr lang="ko-KR" altLang="en-US" dirty="0"/>
              <a:t>를 인터넷 마케팅에 적용한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고객에게 무작위로 다른 디자인을 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지표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가입률</a:t>
            </a:r>
            <a:r>
              <a:rPr lang="en-US" altLang="ko-KR" dirty="0"/>
              <a:t>)</a:t>
            </a:r>
            <a:r>
              <a:rPr lang="ko-KR" altLang="en-US" dirty="0"/>
              <a:t>이 높은 디자인을 최종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02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A/B </a:t>
            </a:r>
            <a:r>
              <a:rPr lang="ko-KR" altLang="en-US" dirty="0"/>
              <a:t>테스팅 사례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08" y="1825625"/>
            <a:ext cx="3294584" cy="4351338"/>
          </a:xfrm>
        </p:spPr>
      </p:pic>
    </p:spTree>
    <p:extLst>
      <p:ext uri="{BB962C8B-B14F-4D97-AF65-F5344CB8AC3E}">
        <p14:creationId xmlns:p14="http://schemas.microsoft.com/office/powerpoint/2010/main" val="21062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form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077244"/>
            <a:ext cx="5048250" cy="3848100"/>
          </a:xfrm>
        </p:spPr>
      </p:pic>
      <p:sp>
        <p:nvSpPr>
          <p:cNvPr id="3" name="직사각형 2"/>
          <p:cNvSpPr/>
          <p:nvPr/>
        </p:nvSpPr>
        <p:spPr>
          <a:xfrm>
            <a:off x="6669248" y="5553512"/>
            <a:ext cx="1795244" cy="486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7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form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077244"/>
            <a:ext cx="5048250" cy="3848100"/>
          </a:xfrm>
        </p:spPr>
      </p:pic>
    </p:spTree>
    <p:extLst>
      <p:ext uri="{BB962C8B-B14F-4D97-AF65-F5344CB8AC3E}">
        <p14:creationId xmlns:p14="http://schemas.microsoft.com/office/powerpoint/2010/main" val="269742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 design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59" y="1825625"/>
            <a:ext cx="6101081" cy="4351338"/>
          </a:xfrm>
        </p:spPr>
      </p:pic>
      <p:sp>
        <p:nvSpPr>
          <p:cNvPr id="4" name="직사각형 3"/>
          <p:cNvSpPr/>
          <p:nvPr/>
        </p:nvSpPr>
        <p:spPr>
          <a:xfrm>
            <a:off x="6711192" y="5226341"/>
            <a:ext cx="2315361" cy="52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4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 design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59" y="1825625"/>
            <a:ext cx="6101081" cy="4351338"/>
          </a:xfrm>
        </p:spPr>
      </p:pic>
    </p:spTree>
    <p:extLst>
      <p:ext uri="{BB962C8B-B14F-4D97-AF65-F5344CB8AC3E}">
        <p14:creationId xmlns:p14="http://schemas.microsoft.com/office/powerpoint/2010/main" val="396736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525</Words>
  <Application>Microsoft Office PowerPoint</Application>
  <PresentationFormat>와이드스크린</PresentationFormat>
  <Paragraphs>142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Wingdings</vt:lpstr>
      <vt:lpstr>Office 테마</vt:lpstr>
      <vt:lpstr>A/B testing</vt:lpstr>
      <vt:lpstr>HIPPO</vt:lpstr>
      <vt:lpstr>Randomized Controlled Trial</vt:lpstr>
      <vt:lpstr>A/B testing</vt:lpstr>
      <vt:lpstr>A/B 테스팅 사례</vt:lpstr>
      <vt:lpstr>Long form</vt:lpstr>
      <vt:lpstr>Long form</vt:lpstr>
      <vt:lpstr>Person design</vt:lpstr>
      <vt:lpstr>Person design</vt:lpstr>
      <vt:lpstr>Person + Long</vt:lpstr>
      <vt:lpstr>Person + Long</vt:lpstr>
      <vt:lpstr>PowerPoint 프레젠테이션</vt:lpstr>
      <vt:lpstr>PowerPoint 프레젠테이션</vt:lpstr>
      <vt:lpstr>A/B 테스팅에서 이슈</vt:lpstr>
      <vt:lpstr>카이제곱 검정</vt:lpstr>
      <vt:lpstr>통계적으로 유의미한 차이</vt:lpstr>
      <vt:lpstr>카이제곱 검정의 문제</vt:lpstr>
      <vt:lpstr>부트스트래핑</vt:lpstr>
      <vt:lpstr>A/B 테스팅 문제점</vt:lpstr>
      <vt:lpstr>탐색-활용 문제</vt:lpstr>
      <vt:lpstr>Multi-Armed bandit</vt:lpstr>
      <vt:lpstr>Multi-Armed Bandit</vt:lpstr>
      <vt:lpstr>Multi-Armed Bandit</vt:lpstr>
      <vt:lpstr>용어 정리</vt:lpstr>
      <vt:lpstr>그리디 법</vt:lpstr>
      <vt:lpstr>입실론-그리디 법</vt:lpstr>
      <vt:lpstr>입실론-그리디 법</vt:lpstr>
      <vt:lpstr>이동평균법</vt:lpstr>
      <vt:lpstr>낙관적 초기화</vt:lpstr>
      <vt:lpstr>낙관적 초기화</vt:lpstr>
      <vt:lpstr>Upper Confidence Bound</vt:lpstr>
      <vt:lpstr>UCB</vt:lpstr>
      <vt:lpstr>Gradient Bandit</vt:lpstr>
      <vt:lpstr>Gradient Bandit</vt:lpstr>
      <vt:lpstr>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</dc:title>
  <dc:creator>유재명</dc:creator>
  <cp:lastModifiedBy>유재명</cp:lastModifiedBy>
  <cp:revision>14</cp:revision>
  <dcterms:created xsi:type="dcterms:W3CDTF">2017-05-12T05:13:58Z</dcterms:created>
  <dcterms:modified xsi:type="dcterms:W3CDTF">2017-05-12T08:26:50Z</dcterms:modified>
</cp:coreProperties>
</file>