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7" r:id="rId13"/>
    <p:sldId id="268" r:id="rId14"/>
    <p:sldId id="269" r:id="rId15"/>
    <p:sldId id="273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79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EF53-CA82-4D5F-8268-730D9BBCA87C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177A-6A02-47BE-B779-79841D76B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51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EF53-CA82-4D5F-8268-730D9BBCA87C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177A-6A02-47BE-B779-79841D76B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57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EF53-CA82-4D5F-8268-730D9BBCA87C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177A-6A02-47BE-B779-79841D76B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43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EF53-CA82-4D5F-8268-730D9BBCA87C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177A-6A02-47BE-B779-79841D76B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78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EF53-CA82-4D5F-8268-730D9BBCA87C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177A-6A02-47BE-B779-79841D76B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6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EF53-CA82-4D5F-8268-730D9BBCA87C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177A-6A02-47BE-B779-79841D76B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EF53-CA82-4D5F-8268-730D9BBCA87C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177A-6A02-47BE-B779-79841D76B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23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EF53-CA82-4D5F-8268-730D9BBCA87C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177A-6A02-47BE-B779-79841D76B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36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EF53-CA82-4D5F-8268-730D9BBCA87C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177A-6A02-47BE-B779-79841D76B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40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EF53-CA82-4D5F-8268-730D9BBCA87C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177A-6A02-47BE-B779-79841D76B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8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EF53-CA82-4D5F-8268-730D9BBCA87C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177A-6A02-47BE-B779-79841D76B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49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6EF53-CA82-4D5F-8268-730D9BBCA87C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0177A-6A02-47BE-B779-79841D76B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1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강화학습</a:t>
            </a:r>
            <a:r>
              <a:rPr lang="en-US" altLang="ko-KR"/>
              <a:t>:</a:t>
            </a:r>
            <a:r>
              <a:rPr lang="ko-KR" altLang="en-US"/>
              <a:t> 기초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193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마코프 결정 과정</a:t>
            </a:r>
          </a:p>
        </p:txBody>
      </p:sp>
      <p:sp>
        <p:nvSpPr>
          <p:cNvPr id="4" name="타원 3"/>
          <p:cNvSpPr/>
          <p:nvPr/>
        </p:nvSpPr>
        <p:spPr>
          <a:xfrm>
            <a:off x="3665990" y="3672473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수업</a:t>
            </a:r>
          </a:p>
        </p:txBody>
      </p:sp>
      <p:sp>
        <p:nvSpPr>
          <p:cNvPr id="5" name="타원 4"/>
          <p:cNvSpPr/>
          <p:nvPr/>
        </p:nvSpPr>
        <p:spPr>
          <a:xfrm>
            <a:off x="7406982" y="3676839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잠</a:t>
            </a:r>
          </a:p>
        </p:txBody>
      </p:sp>
      <p:cxnSp>
        <p:nvCxnSpPr>
          <p:cNvPr id="10" name="직선 화살표 연결선 9"/>
          <p:cNvCxnSpPr>
            <a:cxnSpLocks/>
            <a:stCxn id="4" idx="6"/>
            <a:endCxn id="8" idx="1"/>
          </p:cNvCxnSpPr>
          <p:nvPr/>
        </p:nvCxnSpPr>
        <p:spPr>
          <a:xfrm flipV="1">
            <a:off x="4580390" y="2959293"/>
            <a:ext cx="1145096" cy="117038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  <a:stCxn id="4" idx="6"/>
            <a:endCxn id="18" idx="1"/>
          </p:cNvCxnSpPr>
          <p:nvPr/>
        </p:nvCxnSpPr>
        <p:spPr>
          <a:xfrm>
            <a:off x="4580390" y="4129673"/>
            <a:ext cx="1145096" cy="1560217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826871" y="1703212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</a:rPr>
              <a:t>10%</a:t>
            </a:r>
            <a:endParaRPr lang="ko-KR" altLang="en-US" sz="240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02395" y="2891885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</a:rPr>
              <a:t>90%</a:t>
            </a:r>
            <a:endParaRPr lang="ko-KR" altLang="en-US" sz="240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25486" y="2502093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에라 모르겠다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725486" y="523269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힘내자</a:t>
            </a:r>
            <a:r>
              <a:rPr lang="en-US" altLang="ko-KR">
                <a:solidFill>
                  <a:schemeClr val="tx1"/>
                </a:solidFill>
              </a:rPr>
              <a:t>!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cxnSpLocks/>
            <a:stCxn id="8" idx="0"/>
            <a:endCxn id="4" idx="0"/>
          </p:cNvCxnSpPr>
          <p:nvPr/>
        </p:nvCxnSpPr>
        <p:spPr>
          <a:xfrm rot="16200000" flipH="1" flipV="1">
            <a:off x="4567748" y="2057535"/>
            <a:ext cx="1170380" cy="2059496"/>
          </a:xfrm>
          <a:prstGeom prst="bentConnector3">
            <a:avLst>
              <a:gd name="adj1" fmla="val -1953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27"/>
          <p:cNvCxnSpPr>
            <a:cxnSpLocks/>
            <a:stCxn id="18" idx="2"/>
            <a:endCxn id="4" idx="4"/>
          </p:cNvCxnSpPr>
          <p:nvPr/>
        </p:nvCxnSpPr>
        <p:spPr>
          <a:xfrm rot="5400000" flipH="1">
            <a:off x="4372829" y="4337234"/>
            <a:ext cx="1560217" cy="2059496"/>
          </a:xfrm>
          <a:prstGeom prst="bentConnector3">
            <a:avLst>
              <a:gd name="adj1" fmla="val -1465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cxnSpLocks/>
            <a:stCxn id="8" idx="3"/>
            <a:endCxn id="5" idx="1"/>
          </p:cNvCxnSpPr>
          <p:nvPr/>
        </p:nvCxnSpPr>
        <p:spPr>
          <a:xfrm>
            <a:off x="6639886" y="2959293"/>
            <a:ext cx="901007" cy="8514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cxnSpLocks/>
            <a:stCxn id="18" idx="3"/>
            <a:endCxn id="5" idx="3"/>
          </p:cNvCxnSpPr>
          <p:nvPr/>
        </p:nvCxnSpPr>
        <p:spPr>
          <a:xfrm flipV="1">
            <a:off x="6639886" y="4457328"/>
            <a:ext cx="901007" cy="12325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015688" y="5073609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accent1"/>
                </a:solidFill>
              </a:rPr>
              <a:t>20%</a:t>
            </a:r>
            <a:endParaRPr lang="ko-KR" altLang="en-US" sz="240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11890" y="5880625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accent1"/>
                </a:solidFill>
              </a:rPr>
              <a:t>80%</a:t>
            </a:r>
            <a:endParaRPr lang="ko-KR" altLang="en-US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93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마코프 결정 과정</a:t>
            </a:r>
          </a:p>
        </p:txBody>
      </p:sp>
      <p:sp>
        <p:nvSpPr>
          <p:cNvPr id="4" name="타원 3"/>
          <p:cNvSpPr/>
          <p:nvPr/>
        </p:nvSpPr>
        <p:spPr>
          <a:xfrm>
            <a:off x="3665990" y="3672473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수업</a:t>
            </a:r>
          </a:p>
        </p:txBody>
      </p:sp>
      <p:sp>
        <p:nvSpPr>
          <p:cNvPr id="5" name="타원 4"/>
          <p:cNvSpPr/>
          <p:nvPr/>
        </p:nvSpPr>
        <p:spPr>
          <a:xfrm>
            <a:off x="7406982" y="3676839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잠</a:t>
            </a:r>
          </a:p>
        </p:txBody>
      </p:sp>
      <p:cxnSp>
        <p:nvCxnSpPr>
          <p:cNvPr id="10" name="직선 화살표 연결선 9"/>
          <p:cNvCxnSpPr>
            <a:cxnSpLocks/>
            <a:stCxn id="4" idx="6"/>
            <a:endCxn id="8" idx="1"/>
          </p:cNvCxnSpPr>
          <p:nvPr/>
        </p:nvCxnSpPr>
        <p:spPr>
          <a:xfrm flipV="1">
            <a:off x="4580390" y="2959293"/>
            <a:ext cx="1145096" cy="117038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  <a:stCxn id="4" idx="6"/>
            <a:endCxn id="18" idx="1"/>
          </p:cNvCxnSpPr>
          <p:nvPr/>
        </p:nvCxnSpPr>
        <p:spPr>
          <a:xfrm>
            <a:off x="4580390" y="4129673"/>
            <a:ext cx="1145096" cy="1560217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826871" y="1703212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</a:rPr>
              <a:t>-10</a:t>
            </a:r>
            <a:endParaRPr lang="ko-KR" altLang="en-US" sz="240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52398" y="28918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</a:rPr>
              <a:t>5</a:t>
            </a:r>
            <a:endParaRPr lang="ko-KR" altLang="en-US" sz="240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25486" y="2502093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에라 모르겠다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725486" y="523269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힘내자</a:t>
            </a:r>
            <a:r>
              <a:rPr lang="en-US" altLang="ko-KR">
                <a:solidFill>
                  <a:schemeClr val="tx1"/>
                </a:solidFill>
              </a:rPr>
              <a:t>!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cxnSpLocks/>
            <a:stCxn id="8" idx="0"/>
            <a:endCxn id="4" idx="0"/>
          </p:cNvCxnSpPr>
          <p:nvPr/>
        </p:nvCxnSpPr>
        <p:spPr>
          <a:xfrm rot="16200000" flipH="1" flipV="1">
            <a:off x="4567748" y="2057535"/>
            <a:ext cx="1170380" cy="2059496"/>
          </a:xfrm>
          <a:prstGeom prst="bentConnector3">
            <a:avLst>
              <a:gd name="adj1" fmla="val -1953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27"/>
          <p:cNvCxnSpPr>
            <a:cxnSpLocks/>
            <a:stCxn id="18" idx="2"/>
            <a:endCxn id="4" idx="4"/>
          </p:cNvCxnSpPr>
          <p:nvPr/>
        </p:nvCxnSpPr>
        <p:spPr>
          <a:xfrm rot="5400000" flipH="1">
            <a:off x="4372829" y="4337234"/>
            <a:ext cx="1560217" cy="2059496"/>
          </a:xfrm>
          <a:prstGeom prst="bentConnector3">
            <a:avLst>
              <a:gd name="adj1" fmla="val -1465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cxnSpLocks/>
            <a:stCxn id="8" idx="3"/>
            <a:endCxn id="5" idx="1"/>
          </p:cNvCxnSpPr>
          <p:nvPr/>
        </p:nvCxnSpPr>
        <p:spPr>
          <a:xfrm>
            <a:off x="6639886" y="2959293"/>
            <a:ext cx="901007" cy="8514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cxnSpLocks/>
            <a:stCxn id="18" idx="3"/>
            <a:endCxn id="5" idx="3"/>
          </p:cNvCxnSpPr>
          <p:nvPr/>
        </p:nvCxnSpPr>
        <p:spPr>
          <a:xfrm flipV="1">
            <a:off x="6639886" y="4457328"/>
            <a:ext cx="901007" cy="12325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015688" y="5073609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accent1"/>
                </a:solidFill>
              </a:rPr>
              <a:t>-10</a:t>
            </a:r>
            <a:endParaRPr lang="ko-KR" altLang="en-US" sz="240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14676" y="59162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accent1"/>
                </a:solidFill>
              </a:rPr>
              <a:t>5</a:t>
            </a:r>
            <a:endParaRPr lang="ko-KR" altLang="en-US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437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policy</a:t>
            </a:r>
          </a:p>
          <a:p>
            <a:endParaRPr lang="en-US" altLang="ko-KR"/>
          </a:p>
          <a:p>
            <a:r>
              <a:rPr lang="ko-KR" altLang="en-US"/>
              <a:t>현재 상태에서 어떤 행동을 할 확률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75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정책</a:t>
            </a:r>
          </a:p>
        </p:txBody>
      </p:sp>
      <p:sp>
        <p:nvSpPr>
          <p:cNvPr id="4" name="타원 3"/>
          <p:cNvSpPr/>
          <p:nvPr/>
        </p:nvSpPr>
        <p:spPr>
          <a:xfrm>
            <a:off x="3665990" y="3672473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수업</a:t>
            </a:r>
          </a:p>
        </p:txBody>
      </p:sp>
      <p:cxnSp>
        <p:nvCxnSpPr>
          <p:cNvPr id="10" name="직선 화살표 연결선 9"/>
          <p:cNvCxnSpPr>
            <a:cxnSpLocks/>
            <a:stCxn id="4" idx="6"/>
            <a:endCxn id="8" idx="1"/>
          </p:cNvCxnSpPr>
          <p:nvPr/>
        </p:nvCxnSpPr>
        <p:spPr>
          <a:xfrm flipV="1">
            <a:off x="4580390" y="2959293"/>
            <a:ext cx="1145096" cy="117038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  <a:stCxn id="4" idx="6"/>
            <a:endCxn id="18" idx="1"/>
          </p:cNvCxnSpPr>
          <p:nvPr/>
        </p:nvCxnSpPr>
        <p:spPr>
          <a:xfrm>
            <a:off x="4580390" y="4129673"/>
            <a:ext cx="1145096" cy="1560217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725486" y="2502093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에라 모르겠다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725486" y="523269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힘내자</a:t>
            </a:r>
            <a:r>
              <a:rPr lang="en-US" altLang="ko-KR">
                <a:solidFill>
                  <a:schemeClr val="tx1"/>
                </a:solidFill>
              </a:rPr>
              <a:t>!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1437" y="3000023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</a:rPr>
              <a:t>60%</a:t>
            </a:r>
            <a:endParaRPr lang="ko-KR" altLang="en-US" sz="240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41437" y="5069220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accent1"/>
                </a:solidFill>
              </a:rPr>
              <a:t>40%</a:t>
            </a:r>
            <a:endParaRPr lang="ko-KR" altLang="en-US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56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가치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현재 상태에서 </a:t>
            </a:r>
            <a:r>
              <a:rPr lang="ko-KR" altLang="en-US" u="sng"/>
              <a:t>특정 행동을 할 때</a:t>
            </a:r>
            <a:r>
              <a:rPr lang="ko-KR" altLang="en-US"/>
              <a:t> 앞으로 </a:t>
            </a:r>
            <a:r>
              <a:rPr lang="en-US" altLang="ko-KR"/>
              <a:t>Return</a:t>
            </a:r>
            <a:r>
              <a:rPr lang="ko-KR" altLang="en-US"/>
              <a:t>의 기대값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벨만 방정식</a:t>
            </a: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5" y="2875050"/>
            <a:ext cx="474345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026" y="5143675"/>
            <a:ext cx="76009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35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가치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상태 가치 함수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v</a:t>
            </a:r>
          </a:p>
          <a:p>
            <a:endParaRPr lang="en-US" altLang="ko-KR"/>
          </a:p>
          <a:p>
            <a:r>
              <a:rPr lang="ko-KR" altLang="en-US"/>
              <a:t>상태</a:t>
            </a:r>
            <a:r>
              <a:rPr lang="en-US" altLang="ko-KR"/>
              <a:t>-</a:t>
            </a:r>
            <a:r>
              <a:rPr lang="ko-KR" altLang="en-US"/>
              <a:t>행동 가치 함수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q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869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최적의 정책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모든 상태에서 가치 함수의 값이 다른 정책보다 높은 정책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바꿔 말하면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모든 상태에서 기대 </a:t>
            </a:r>
            <a:r>
              <a:rPr lang="en-US" altLang="ko-KR"/>
              <a:t>Return</a:t>
            </a:r>
            <a:r>
              <a:rPr lang="ko-KR" altLang="en-US"/>
              <a:t>이 다른 정책보다 높은 정책</a:t>
            </a:r>
          </a:p>
        </p:txBody>
      </p:sp>
    </p:spTree>
    <p:extLst>
      <p:ext uri="{BB962C8B-B14F-4D97-AF65-F5344CB8AC3E}">
        <p14:creationId xmlns:p14="http://schemas.microsoft.com/office/powerpoint/2010/main" val="673360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결정론적 정책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현재 상태에서 최선의 행동을 </a:t>
            </a:r>
            <a:r>
              <a:rPr lang="en-US" altLang="ko-KR"/>
              <a:t>100%</a:t>
            </a:r>
            <a:r>
              <a:rPr lang="ko-KR" altLang="en-US"/>
              <a:t>한다</a:t>
            </a:r>
          </a:p>
        </p:txBody>
      </p:sp>
    </p:spTree>
    <p:extLst>
      <p:ext uri="{BB962C8B-B14F-4D97-AF65-F5344CB8AC3E}">
        <p14:creationId xmlns:p14="http://schemas.microsoft.com/office/powerpoint/2010/main" val="1601682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벨만 최적 방정식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현재 상태의 최선의 </a:t>
            </a:r>
            <a:r>
              <a:rPr lang="en-US" altLang="ko-KR"/>
              <a:t>v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최선의 행동을 할 때 </a:t>
            </a:r>
            <a:r>
              <a:rPr lang="en-US" altLang="ko-KR"/>
              <a:t>q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현재상태의 최선의 </a:t>
            </a:r>
            <a:r>
              <a:rPr lang="en-US" altLang="ko-KR"/>
              <a:t>q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다음 상태의 </a:t>
            </a:r>
            <a:r>
              <a:rPr lang="en-US" altLang="ko-KR"/>
              <a:t>v</a:t>
            </a:r>
            <a:r>
              <a:rPr lang="ko-KR" altLang="en-US"/>
              <a:t>의 기대값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216" y="2501667"/>
            <a:ext cx="3542688" cy="14699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947" y="5204086"/>
            <a:ext cx="3166539" cy="134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66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679" y="2150203"/>
            <a:ext cx="4933950" cy="45148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</a:t>
            </a:r>
            <a:r>
              <a:rPr lang="ko-KR" altLang="en-US"/>
              <a:t>의 벨만 최적 방정식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현재 상태의 최선의 </a:t>
            </a:r>
            <a:r>
              <a:rPr lang="en-US" altLang="ko-KR"/>
              <a:t>v</a:t>
            </a:r>
            <a:r>
              <a:rPr lang="ko-KR" altLang="en-US"/>
              <a:t>는</a:t>
            </a:r>
            <a:endParaRPr lang="en-US" altLang="ko-KR"/>
          </a:p>
          <a:p>
            <a:r>
              <a:rPr lang="ko-KR" altLang="en-US"/>
              <a:t> 최선의 행동을 하고 난 상태의 </a:t>
            </a:r>
            <a:r>
              <a:rPr lang="en-US" altLang="ko-KR"/>
              <a:t>v</a:t>
            </a:r>
            <a:r>
              <a:rPr lang="ko-KR" altLang="en-US"/>
              <a:t>들의 기대값</a:t>
            </a: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90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마코프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Markov Process</a:t>
            </a:r>
          </a:p>
          <a:p>
            <a:endParaRPr lang="en-US" altLang="ko-KR"/>
          </a:p>
          <a:p>
            <a:r>
              <a:rPr lang="ko-KR" altLang="en-US"/>
              <a:t>상태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상태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한 상태에서 다른 상태로 변화는 확률적으로 결정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변화 확률은 직전 상태에 따라 달라짐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직전 상태 이전의 과거는 영향</a:t>
            </a:r>
            <a:r>
              <a:rPr lang="en-US" altLang="ko-KR"/>
              <a:t>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6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</a:t>
            </a:r>
            <a:r>
              <a:rPr lang="ko-KR" altLang="en-US"/>
              <a:t>의 벨만 최적 방정식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현재 상태에서 최선의 </a:t>
            </a:r>
            <a:r>
              <a:rPr lang="en-US" altLang="ko-KR"/>
              <a:t>q</a:t>
            </a:r>
            <a:r>
              <a:rPr lang="ko-KR" altLang="en-US"/>
              <a:t>는</a:t>
            </a:r>
            <a:endParaRPr lang="en-US" altLang="ko-KR"/>
          </a:p>
          <a:p>
            <a:r>
              <a:rPr lang="ko-KR" altLang="en-US"/>
              <a:t>다음 상태에서 최선의 행동을 할 때 </a:t>
            </a:r>
            <a:r>
              <a:rPr lang="en-US" altLang="ko-KR"/>
              <a:t>q</a:t>
            </a:r>
            <a:r>
              <a:rPr lang="ko-KR" altLang="en-US"/>
              <a:t>들의 기대값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099" y="2771775"/>
            <a:ext cx="53625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90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벨만 최적 방정식을 푸는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푸는 공식이 없음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반복해서 푸는 방법</a:t>
            </a:r>
            <a:endParaRPr lang="en-US" altLang="ko-KR"/>
          </a:p>
          <a:p>
            <a:pPr lvl="1"/>
            <a:r>
              <a:rPr lang="en-US" altLang="ko-KR"/>
              <a:t>Value Iteration</a:t>
            </a:r>
          </a:p>
          <a:p>
            <a:pPr lvl="1"/>
            <a:r>
              <a:rPr lang="en-US" altLang="ko-KR"/>
              <a:t>Policy Iteration</a:t>
            </a:r>
          </a:p>
          <a:p>
            <a:pPr lvl="1"/>
            <a:r>
              <a:rPr lang="en-US" altLang="ko-KR"/>
              <a:t>Q-learning</a:t>
            </a:r>
          </a:p>
          <a:p>
            <a:pPr lvl="1"/>
            <a:r>
              <a:rPr lang="en-US" altLang="ko-KR"/>
              <a:t>SARSA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521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동적 계획법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dynamic programming</a:t>
            </a:r>
          </a:p>
          <a:p>
            <a:endParaRPr lang="en-US" altLang="ko-KR"/>
          </a:p>
          <a:p>
            <a:r>
              <a:rPr lang="ko-KR" altLang="en-US"/>
              <a:t>문제를 작은 문제들로 나누어 푸는 방법</a:t>
            </a:r>
          </a:p>
        </p:txBody>
      </p:sp>
    </p:spTree>
    <p:extLst>
      <p:ext uri="{BB962C8B-B14F-4D97-AF65-F5344CB8AC3E}">
        <p14:creationId xmlns:p14="http://schemas.microsoft.com/office/powerpoint/2010/main" val="2007508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Iterative Policy Evaluation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정책이 정해져 있을 때 </a:t>
            </a:r>
            <a:r>
              <a:rPr lang="en-US" altLang="ko-KR"/>
              <a:t>v</a:t>
            </a:r>
            <a:r>
              <a:rPr lang="ko-KR" altLang="en-US"/>
              <a:t>를 구하는 방법</a:t>
            </a:r>
            <a:endParaRPr lang="en-US" altLang="ko-KR"/>
          </a:p>
          <a:p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모든 상태의 가치를 초기화한다</a:t>
            </a:r>
            <a:endParaRPr lang="en-US" altLang="ko-KR"/>
          </a:p>
          <a:p>
            <a:pPr marL="514350" indent="-514350">
              <a:buAutoNum type="arabicPeriod"/>
            </a:pP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벨만 방정식을 이용해 모든 상태의 가치를 수정</a:t>
            </a:r>
            <a:endParaRPr lang="en-US" altLang="ko-KR"/>
          </a:p>
          <a:p>
            <a:pPr marL="514350" indent="-514350">
              <a:buAutoNum type="arabicPeriod"/>
            </a:pPr>
            <a:endParaRPr lang="en-US" altLang="ko-KR"/>
          </a:p>
          <a:p>
            <a:pPr marL="514350" indent="-514350">
              <a:buAutoNum type="arabicPeriod"/>
            </a:pPr>
            <a:r>
              <a:rPr lang="en-US" altLang="ko-KR"/>
              <a:t>2</a:t>
            </a:r>
            <a:r>
              <a:rPr lang="ko-KR" altLang="en-US"/>
              <a:t>의 과정을 반복한다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610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Policy Iteration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모든 상태의 가치를 초기화한다</a:t>
            </a:r>
            <a:r>
              <a:rPr lang="en-US" altLang="ko-KR"/>
              <a:t>,</a:t>
            </a:r>
            <a:r>
              <a:rPr lang="ko-KR" altLang="en-US"/>
              <a:t> 초기 정책은 무작위 행동</a:t>
            </a:r>
            <a:endParaRPr lang="en-US" altLang="ko-KR"/>
          </a:p>
          <a:p>
            <a:pPr marL="514350" indent="-514350">
              <a:buAutoNum type="arabicPeriod"/>
            </a:pP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벨만 방정식을 이용해 모든 상태의 가치를 수정</a:t>
            </a:r>
            <a:endParaRPr lang="en-US" altLang="ko-KR"/>
          </a:p>
          <a:p>
            <a:pPr marL="514350" indent="-514350">
              <a:buAutoNum type="arabicPeriod"/>
            </a:pP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각 상태에서 가장 가치가 큰 행동을 하도록 정책을 수정</a:t>
            </a:r>
            <a:endParaRPr lang="en-US" altLang="ko-KR"/>
          </a:p>
          <a:p>
            <a:pPr marL="514350" indent="-514350">
              <a:buAutoNum type="arabicPeriod"/>
            </a:pPr>
            <a:endParaRPr lang="en-US" altLang="ko-KR"/>
          </a:p>
          <a:p>
            <a:pPr marL="514350" indent="-514350">
              <a:buAutoNum type="arabicPeriod"/>
            </a:pPr>
            <a:r>
              <a:rPr lang="en-US" altLang="ko-KR"/>
              <a:t>2-3</a:t>
            </a:r>
            <a:r>
              <a:rPr lang="ko-KR" altLang="en-US"/>
              <a:t>의 과정을 반복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73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예시</a:t>
            </a:r>
            <a:r>
              <a:rPr lang="en-US" altLang="ko-KR"/>
              <a:t>:</a:t>
            </a:r>
            <a:r>
              <a:rPr lang="ko-KR" altLang="en-US"/>
              <a:t> 그리드월드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4×4</a:t>
            </a:r>
            <a:r>
              <a:rPr lang="ko-KR" altLang="en-US"/>
              <a:t>의 상태</a:t>
            </a:r>
            <a:endParaRPr lang="en-US" altLang="ko-KR"/>
          </a:p>
          <a:p>
            <a:r>
              <a:rPr lang="ko-KR" altLang="en-US"/>
              <a:t>할인 없음</a:t>
            </a:r>
            <a:r>
              <a:rPr lang="en-US" altLang="ko-KR"/>
              <a:t>(1)</a:t>
            </a:r>
          </a:p>
          <a:p>
            <a:r>
              <a:rPr lang="ko-KR" altLang="en-US"/>
              <a:t>행동은 동서남북 </a:t>
            </a:r>
            <a:r>
              <a:rPr lang="en-US" altLang="ko-KR"/>
              <a:t>4</a:t>
            </a:r>
            <a:r>
              <a:rPr lang="ko-KR" altLang="en-US"/>
              <a:t>가지</a:t>
            </a:r>
            <a:endParaRPr lang="en-US" altLang="ko-KR"/>
          </a:p>
          <a:p>
            <a:r>
              <a:rPr lang="ko-KR" altLang="en-US"/>
              <a:t>항상 원하는 결과</a:t>
            </a:r>
            <a:r>
              <a:rPr lang="en-US" altLang="ko-KR"/>
              <a:t>(</a:t>
            </a:r>
            <a:r>
              <a:rPr lang="ko-KR" altLang="en-US"/>
              <a:t>변화확률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1)</a:t>
            </a:r>
          </a:p>
          <a:p>
            <a:r>
              <a:rPr lang="ko-KR" altLang="en-US"/>
              <a:t>왼쪽위 또는 오른쪽 아래에 도달하면 종료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328" y="2801879"/>
            <a:ext cx="17335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39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예시</a:t>
            </a:r>
            <a:r>
              <a:rPr lang="en-US" altLang="ko-KR"/>
              <a:t>:</a:t>
            </a:r>
            <a:r>
              <a:rPr lang="ko-KR" altLang="en-US"/>
              <a:t> 그리드월드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460" y="1775291"/>
            <a:ext cx="4762006" cy="4351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038" y="1775291"/>
            <a:ext cx="5065056" cy="450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64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Value</a:t>
            </a:r>
            <a:r>
              <a:rPr lang="ko-KR" altLang="en-US"/>
              <a:t> </a:t>
            </a:r>
            <a:r>
              <a:rPr lang="en-US" altLang="ko-KR"/>
              <a:t>Iteartion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모든 상태의 가치를 초기화한다</a:t>
            </a:r>
            <a:endParaRPr lang="en-US" altLang="ko-KR"/>
          </a:p>
          <a:p>
            <a:pPr marL="514350" indent="-514350">
              <a:buAutoNum type="arabicPeriod"/>
            </a:pP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벨만 최적 방정식을 이용해 모든 상태의 가치를 수정</a:t>
            </a:r>
            <a:endParaRPr lang="en-US" altLang="ko-KR"/>
          </a:p>
          <a:p>
            <a:pPr marL="514350" indent="-514350">
              <a:buAutoNum type="arabicPeriod"/>
            </a:pPr>
            <a:endParaRPr lang="en-US" altLang="ko-KR"/>
          </a:p>
          <a:p>
            <a:pPr marL="514350" indent="-514350">
              <a:buAutoNum type="arabicPeriod"/>
            </a:pPr>
            <a:r>
              <a:rPr lang="en-US" altLang="ko-KR"/>
              <a:t>2</a:t>
            </a:r>
            <a:r>
              <a:rPr lang="ko-KR" altLang="en-US"/>
              <a:t>의 과정을 반복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621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Model-free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그리드월드는 변화 확률이 알려져 있음</a:t>
            </a:r>
            <a:r>
              <a:rPr lang="en-US" altLang="ko-KR"/>
              <a:t>(p = 1)</a:t>
            </a:r>
          </a:p>
          <a:p>
            <a:endParaRPr lang="en-US" altLang="ko-KR"/>
          </a:p>
          <a:p>
            <a:r>
              <a:rPr lang="ko-KR" altLang="en-US"/>
              <a:t>변화 확률을 모를 경우</a:t>
            </a:r>
            <a:r>
              <a:rPr lang="en-US" altLang="ko-KR"/>
              <a:t> </a:t>
            </a:r>
            <a:r>
              <a:rPr lang="en-US" altLang="ko-KR">
                <a:sym typeface="Wingdings" panose="05000000000000000000" pitchFamily="2" charset="2"/>
              </a:rPr>
              <a:t> Model-free</a:t>
            </a:r>
          </a:p>
          <a:p>
            <a:endParaRPr lang="en-US" altLang="ko-KR">
              <a:sym typeface="Wingdings" panose="05000000000000000000" pitchFamily="2" charset="2"/>
            </a:endParaRPr>
          </a:p>
          <a:p>
            <a:r>
              <a:rPr lang="en-US" altLang="ko-KR">
                <a:sym typeface="Wingdings" panose="05000000000000000000" pitchFamily="2" charset="2"/>
              </a:rPr>
              <a:t>Model-free</a:t>
            </a:r>
            <a:r>
              <a:rPr lang="ko-KR" altLang="en-US">
                <a:sym typeface="Wingdings" panose="05000000000000000000" pitchFamily="2" charset="2"/>
              </a:rPr>
              <a:t>의 방법들</a:t>
            </a:r>
            <a:endParaRPr lang="en-US" altLang="ko-KR">
              <a:sym typeface="Wingdings" panose="05000000000000000000" pitchFamily="2" charset="2"/>
            </a:endParaRP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Monte-Carlo</a:t>
            </a: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Temporal-Difference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601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Value function approximation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그리드월드는 상태의 수가 적음</a:t>
            </a:r>
            <a:r>
              <a:rPr lang="en-US" altLang="ko-KR"/>
              <a:t>(16</a:t>
            </a:r>
            <a:r>
              <a:rPr lang="ko-KR" altLang="en-US"/>
              <a:t>개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/>
              <a:t>상태의 수가 많아지면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</a:t>
            </a:r>
            <a:r>
              <a:rPr lang="en-US" altLang="ko-KR"/>
              <a:t>value function approx.</a:t>
            </a:r>
          </a:p>
          <a:p>
            <a:endParaRPr lang="en-US" altLang="ko-KR"/>
          </a:p>
          <a:p>
            <a:r>
              <a:rPr lang="ko-KR" altLang="en-US"/>
              <a:t>기계학습을 이용해 가치 함수를 예측</a:t>
            </a:r>
          </a:p>
        </p:txBody>
      </p:sp>
    </p:spTree>
    <p:extLst>
      <p:ext uri="{BB962C8B-B14F-4D97-AF65-F5344CB8AC3E}">
        <p14:creationId xmlns:p14="http://schemas.microsoft.com/office/powerpoint/2010/main" val="300106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마코프 과정</a:t>
            </a:r>
          </a:p>
        </p:txBody>
      </p:sp>
      <p:sp>
        <p:nvSpPr>
          <p:cNvPr id="4" name="타원 3"/>
          <p:cNvSpPr/>
          <p:nvPr/>
        </p:nvSpPr>
        <p:spPr>
          <a:xfrm>
            <a:off x="3355597" y="2399251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수업</a:t>
            </a:r>
          </a:p>
        </p:txBody>
      </p:sp>
      <p:sp>
        <p:nvSpPr>
          <p:cNvPr id="5" name="타원 4"/>
          <p:cNvSpPr/>
          <p:nvPr/>
        </p:nvSpPr>
        <p:spPr>
          <a:xfrm>
            <a:off x="7105476" y="2399251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잠</a:t>
            </a:r>
          </a:p>
        </p:txBody>
      </p:sp>
      <p:sp>
        <p:nvSpPr>
          <p:cNvPr id="6" name="타원 5"/>
          <p:cNvSpPr/>
          <p:nvPr/>
        </p:nvSpPr>
        <p:spPr>
          <a:xfrm>
            <a:off x="7105476" y="4647500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과제</a:t>
            </a:r>
          </a:p>
        </p:txBody>
      </p:sp>
      <p:sp>
        <p:nvSpPr>
          <p:cNvPr id="7" name="타원 6"/>
          <p:cNvSpPr/>
          <p:nvPr/>
        </p:nvSpPr>
        <p:spPr>
          <a:xfrm>
            <a:off x="3355597" y="4647500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밥</a:t>
            </a:r>
          </a:p>
        </p:txBody>
      </p:sp>
      <p:cxnSp>
        <p:nvCxnSpPr>
          <p:cNvPr id="9" name="직선 화살표 연결선 8"/>
          <p:cNvCxnSpPr>
            <a:stCxn id="4" idx="4"/>
            <a:endCxn id="7" idx="0"/>
          </p:cNvCxnSpPr>
          <p:nvPr/>
        </p:nvCxnSpPr>
        <p:spPr>
          <a:xfrm>
            <a:off x="3812797" y="3313651"/>
            <a:ext cx="0" cy="1333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cxnSpLocks/>
            <a:stCxn id="4" idx="6"/>
            <a:endCxn id="5" idx="2"/>
          </p:cNvCxnSpPr>
          <p:nvPr/>
        </p:nvCxnSpPr>
        <p:spPr>
          <a:xfrm>
            <a:off x="4269997" y="2856451"/>
            <a:ext cx="283547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  <a:stCxn id="5" idx="4"/>
            <a:endCxn id="6" idx="0"/>
          </p:cNvCxnSpPr>
          <p:nvPr/>
        </p:nvCxnSpPr>
        <p:spPr>
          <a:xfrm>
            <a:off x="7562676" y="3313651"/>
            <a:ext cx="0" cy="1333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  <a:stCxn id="6" idx="2"/>
            <a:endCxn id="7" idx="6"/>
          </p:cNvCxnSpPr>
          <p:nvPr/>
        </p:nvCxnSpPr>
        <p:spPr>
          <a:xfrm flipH="1">
            <a:off x="4269997" y="5104700"/>
            <a:ext cx="283547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  <a:stCxn id="7" idx="7"/>
            <a:endCxn id="5" idx="3"/>
          </p:cNvCxnSpPr>
          <p:nvPr/>
        </p:nvCxnSpPr>
        <p:spPr>
          <a:xfrm flipV="1">
            <a:off x="4136086" y="3179740"/>
            <a:ext cx="3103301" cy="16016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  <a:endCxn id="4" idx="7"/>
          </p:cNvCxnSpPr>
          <p:nvPr/>
        </p:nvCxnSpPr>
        <p:spPr>
          <a:xfrm flipH="1">
            <a:off x="4136086" y="2533162"/>
            <a:ext cx="29693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15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마코프 보상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Markov Reward Process</a:t>
            </a:r>
          </a:p>
          <a:p>
            <a:endParaRPr lang="en-US" altLang="ko-KR"/>
          </a:p>
          <a:p>
            <a:r>
              <a:rPr lang="ko-KR" altLang="en-US"/>
              <a:t>각 상태에 보상</a:t>
            </a:r>
            <a:r>
              <a:rPr lang="en-US" altLang="ko-KR"/>
              <a:t>(reward)</a:t>
            </a:r>
            <a:r>
              <a:rPr lang="ko-KR" altLang="en-US"/>
              <a:t>이 있음</a:t>
            </a:r>
          </a:p>
        </p:txBody>
      </p:sp>
    </p:spTree>
    <p:extLst>
      <p:ext uri="{BB962C8B-B14F-4D97-AF65-F5344CB8AC3E}">
        <p14:creationId xmlns:p14="http://schemas.microsoft.com/office/powerpoint/2010/main" val="241754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마코프 보상 과정</a:t>
            </a:r>
          </a:p>
        </p:txBody>
      </p:sp>
      <p:sp>
        <p:nvSpPr>
          <p:cNvPr id="4" name="타원 3"/>
          <p:cNvSpPr/>
          <p:nvPr/>
        </p:nvSpPr>
        <p:spPr>
          <a:xfrm>
            <a:off x="3355597" y="2399251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수업</a:t>
            </a:r>
          </a:p>
        </p:txBody>
      </p:sp>
      <p:sp>
        <p:nvSpPr>
          <p:cNvPr id="5" name="타원 4"/>
          <p:cNvSpPr/>
          <p:nvPr/>
        </p:nvSpPr>
        <p:spPr>
          <a:xfrm>
            <a:off x="7105476" y="2399251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잠</a:t>
            </a:r>
          </a:p>
        </p:txBody>
      </p:sp>
      <p:sp>
        <p:nvSpPr>
          <p:cNvPr id="6" name="타원 5"/>
          <p:cNvSpPr/>
          <p:nvPr/>
        </p:nvSpPr>
        <p:spPr>
          <a:xfrm>
            <a:off x="7105476" y="4647500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과제</a:t>
            </a:r>
          </a:p>
        </p:txBody>
      </p:sp>
      <p:sp>
        <p:nvSpPr>
          <p:cNvPr id="7" name="타원 6"/>
          <p:cNvSpPr/>
          <p:nvPr/>
        </p:nvSpPr>
        <p:spPr>
          <a:xfrm>
            <a:off x="3355597" y="4647500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밥</a:t>
            </a:r>
          </a:p>
        </p:txBody>
      </p:sp>
      <p:cxnSp>
        <p:nvCxnSpPr>
          <p:cNvPr id="9" name="직선 화살표 연결선 8"/>
          <p:cNvCxnSpPr>
            <a:stCxn id="4" idx="4"/>
            <a:endCxn id="7" idx="0"/>
          </p:cNvCxnSpPr>
          <p:nvPr/>
        </p:nvCxnSpPr>
        <p:spPr>
          <a:xfrm>
            <a:off x="3812797" y="3313651"/>
            <a:ext cx="0" cy="1333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cxnSpLocks/>
            <a:stCxn id="4" idx="6"/>
            <a:endCxn id="5" idx="2"/>
          </p:cNvCxnSpPr>
          <p:nvPr/>
        </p:nvCxnSpPr>
        <p:spPr>
          <a:xfrm>
            <a:off x="4269997" y="2856451"/>
            <a:ext cx="283547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  <a:stCxn id="5" idx="4"/>
            <a:endCxn id="6" idx="0"/>
          </p:cNvCxnSpPr>
          <p:nvPr/>
        </p:nvCxnSpPr>
        <p:spPr>
          <a:xfrm>
            <a:off x="7562676" y="3313651"/>
            <a:ext cx="0" cy="1333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  <a:stCxn id="6" idx="2"/>
            <a:endCxn id="7" idx="6"/>
          </p:cNvCxnSpPr>
          <p:nvPr/>
        </p:nvCxnSpPr>
        <p:spPr>
          <a:xfrm flipH="1">
            <a:off x="4269997" y="5104700"/>
            <a:ext cx="283547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  <a:stCxn id="7" idx="7"/>
            <a:endCxn id="5" idx="3"/>
          </p:cNvCxnSpPr>
          <p:nvPr/>
        </p:nvCxnSpPr>
        <p:spPr>
          <a:xfrm flipV="1">
            <a:off x="4136086" y="3179740"/>
            <a:ext cx="3103301" cy="16016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  <a:endCxn id="4" idx="7"/>
          </p:cNvCxnSpPr>
          <p:nvPr/>
        </p:nvCxnSpPr>
        <p:spPr>
          <a:xfrm flipH="1">
            <a:off x="4136086" y="2533162"/>
            <a:ext cx="29693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04457" y="2625618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</a:rPr>
              <a:t>-10</a:t>
            </a:r>
            <a:endParaRPr lang="ko-KR" altLang="en-US" sz="240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48912" y="2625618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</a:rPr>
              <a:t>+10</a:t>
            </a:r>
            <a:endParaRPr lang="ko-KR" altLang="en-US" sz="240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48912" y="4873867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</a:rPr>
              <a:t>-5</a:t>
            </a:r>
            <a:endParaRPr lang="ko-KR" altLang="en-US" sz="240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89416" y="4873867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</a:rPr>
              <a:t>+5</a:t>
            </a:r>
            <a:endParaRPr lang="ko-KR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53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Return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보상</a:t>
            </a:r>
            <a:r>
              <a:rPr lang="en-US" altLang="ko-KR"/>
              <a:t>(reward)</a:t>
            </a:r>
            <a:r>
              <a:rPr lang="ko-KR" altLang="en-US"/>
              <a:t>의 할인된</a:t>
            </a:r>
            <a:r>
              <a:rPr lang="en-US" altLang="ko-KR"/>
              <a:t>(discounted) </a:t>
            </a:r>
            <a:r>
              <a:rPr lang="ko-KR" altLang="en-US"/>
              <a:t>합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예를 들어 할인이 </a:t>
            </a:r>
            <a:r>
              <a:rPr lang="en-US" altLang="ko-KR"/>
              <a:t>0.9</a:t>
            </a:r>
            <a:r>
              <a:rPr lang="ko-KR" altLang="en-US"/>
              <a:t>일 경우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수업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잠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밥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-10</a:t>
            </a:r>
            <a:r>
              <a:rPr lang="ko-KR" altLang="en-US"/>
              <a:t> </a:t>
            </a:r>
            <a:r>
              <a:rPr lang="en-US" altLang="ko-KR"/>
              <a:t>+</a:t>
            </a:r>
            <a:r>
              <a:rPr lang="ko-KR" altLang="en-US"/>
              <a:t> </a:t>
            </a:r>
            <a:r>
              <a:rPr lang="en-US" altLang="ko-KR"/>
              <a:t>0.9</a:t>
            </a:r>
            <a:r>
              <a:rPr lang="ko-KR" altLang="en-US"/>
              <a:t>*</a:t>
            </a:r>
            <a:r>
              <a:rPr lang="en-US" altLang="ko-KR"/>
              <a:t>10</a:t>
            </a:r>
            <a:r>
              <a:rPr lang="ko-KR" altLang="en-US"/>
              <a:t> </a:t>
            </a:r>
            <a:r>
              <a:rPr lang="en-US" altLang="ko-KR"/>
              <a:t>+</a:t>
            </a:r>
            <a:r>
              <a:rPr lang="ko-KR" altLang="en-US"/>
              <a:t> </a:t>
            </a:r>
            <a:r>
              <a:rPr lang="en-US" altLang="ko-KR"/>
              <a:t>0.9</a:t>
            </a:r>
            <a:r>
              <a:rPr lang="en-US" altLang="ko-KR" baseline="30000"/>
              <a:t>2</a:t>
            </a:r>
            <a:r>
              <a:rPr lang="ko-KR" altLang="en-US"/>
              <a:t>*</a:t>
            </a:r>
            <a:r>
              <a:rPr lang="en-US" altLang="ko-KR"/>
              <a:t>5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3.05</a:t>
            </a:r>
          </a:p>
          <a:p>
            <a:endParaRPr lang="en-US" altLang="ko-KR"/>
          </a:p>
          <a:p>
            <a:r>
              <a:rPr lang="ko-KR" altLang="en-US"/>
              <a:t>밥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잠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수업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+5</a:t>
            </a:r>
            <a:r>
              <a:rPr lang="ko-KR" altLang="en-US"/>
              <a:t> </a:t>
            </a:r>
            <a:r>
              <a:rPr lang="en-US" altLang="ko-KR"/>
              <a:t>+</a:t>
            </a:r>
            <a:r>
              <a:rPr lang="ko-KR" altLang="en-US"/>
              <a:t> </a:t>
            </a:r>
            <a:r>
              <a:rPr lang="en-US" altLang="ko-KR"/>
              <a:t>0.9</a:t>
            </a:r>
            <a:r>
              <a:rPr lang="ko-KR" altLang="en-US"/>
              <a:t>*</a:t>
            </a:r>
            <a:r>
              <a:rPr lang="en-US" altLang="ko-KR"/>
              <a:t>10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0.9</a:t>
            </a:r>
            <a:r>
              <a:rPr lang="en-US" altLang="ko-KR" baseline="30000"/>
              <a:t>2</a:t>
            </a:r>
            <a:r>
              <a:rPr lang="ko-KR" altLang="en-US"/>
              <a:t>*</a:t>
            </a:r>
            <a:r>
              <a:rPr lang="en-US" altLang="ko-KR"/>
              <a:t>10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5.9</a:t>
            </a:r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518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가치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현재 상태에서 앞으로 </a:t>
            </a:r>
            <a:r>
              <a:rPr lang="en-US" altLang="ko-KR"/>
              <a:t>Return</a:t>
            </a:r>
            <a:r>
              <a:rPr lang="ko-KR" altLang="en-US"/>
              <a:t>의 기대값</a:t>
            </a: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325" y="3157537"/>
            <a:ext cx="31813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5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벨만 방정식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998666" cy="4351338"/>
          </a:xfrm>
        </p:spPr>
        <p:txBody>
          <a:bodyPr>
            <a:normAutofit/>
          </a:bodyPr>
          <a:lstStyle/>
          <a:p>
            <a:r>
              <a:rPr lang="en-US" altLang="ko-KR"/>
              <a:t>Bellman equation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현재 상태의 가치 </a:t>
            </a:r>
            <a:r>
              <a:rPr lang="en-US" altLang="ko-KR"/>
              <a:t>=</a:t>
            </a:r>
            <a:r>
              <a:rPr lang="ko-KR" altLang="en-US"/>
              <a:t> 현재 상태의 보상 </a:t>
            </a:r>
            <a:r>
              <a:rPr lang="en-US" altLang="ko-KR"/>
              <a:t>+</a:t>
            </a:r>
            <a:r>
              <a:rPr lang="ko-KR" altLang="en-US"/>
              <a:t> 할인 * 다음 상태의 가치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7" y="2509531"/>
            <a:ext cx="68675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58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마코프 결정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Markov Decision Process</a:t>
            </a:r>
          </a:p>
          <a:p>
            <a:endParaRPr lang="en-US" altLang="ko-KR"/>
          </a:p>
          <a:p>
            <a:r>
              <a:rPr lang="ko-KR" altLang="en-US"/>
              <a:t>마코프 보상 과정 </a:t>
            </a:r>
            <a:r>
              <a:rPr lang="en-US" altLang="ko-KR"/>
              <a:t>+</a:t>
            </a:r>
            <a:r>
              <a:rPr lang="ko-KR" altLang="en-US"/>
              <a:t> 행동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상태와 행동에 따라 변화 확률과 보상이 결정</a:t>
            </a:r>
          </a:p>
        </p:txBody>
      </p:sp>
    </p:spTree>
    <p:extLst>
      <p:ext uri="{BB962C8B-B14F-4D97-AF65-F5344CB8AC3E}">
        <p14:creationId xmlns:p14="http://schemas.microsoft.com/office/powerpoint/2010/main" val="2879924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509</Words>
  <Application>Microsoft Office PowerPoint</Application>
  <PresentationFormat>와이드스크린</PresentationFormat>
  <Paragraphs>169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Wingdings</vt:lpstr>
      <vt:lpstr>Office 테마</vt:lpstr>
      <vt:lpstr>강화학습: 기초</vt:lpstr>
      <vt:lpstr>마코프 과정</vt:lpstr>
      <vt:lpstr>마코프 과정</vt:lpstr>
      <vt:lpstr>마코프 보상 과정</vt:lpstr>
      <vt:lpstr>마코프 보상 과정</vt:lpstr>
      <vt:lpstr>Return</vt:lpstr>
      <vt:lpstr>가치 함수</vt:lpstr>
      <vt:lpstr>벨만 방정식</vt:lpstr>
      <vt:lpstr>마코프 결정 과정</vt:lpstr>
      <vt:lpstr>마코프 결정 과정</vt:lpstr>
      <vt:lpstr>마코프 결정 과정</vt:lpstr>
      <vt:lpstr>정책</vt:lpstr>
      <vt:lpstr>정책</vt:lpstr>
      <vt:lpstr>가치 함수</vt:lpstr>
      <vt:lpstr>가치 함수</vt:lpstr>
      <vt:lpstr>최적의 정책</vt:lpstr>
      <vt:lpstr>결정론적 정책</vt:lpstr>
      <vt:lpstr>벨만 최적 방정식</vt:lpstr>
      <vt:lpstr>V의 벨만 최적 방정식</vt:lpstr>
      <vt:lpstr>Q의 벨만 최적 방정식</vt:lpstr>
      <vt:lpstr>벨만 최적 방정식을 푸는 방법</vt:lpstr>
      <vt:lpstr>동적 계획법</vt:lpstr>
      <vt:lpstr>Iterative Policy Evaluation</vt:lpstr>
      <vt:lpstr>Policy Iteration</vt:lpstr>
      <vt:lpstr>예시: 그리드월드</vt:lpstr>
      <vt:lpstr>예시: 그리드월드</vt:lpstr>
      <vt:lpstr>Value Iteartion</vt:lpstr>
      <vt:lpstr>Model-free</vt:lpstr>
      <vt:lpstr>Value function approximation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강화학습: 기초</dc:title>
  <dc:creator>유재명</dc:creator>
  <cp:lastModifiedBy>유재명</cp:lastModifiedBy>
  <cp:revision>9</cp:revision>
  <dcterms:created xsi:type="dcterms:W3CDTF">2017-05-26T14:15:56Z</dcterms:created>
  <dcterms:modified xsi:type="dcterms:W3CDTF">2017-05-26T15:57:44Z</dcterms:modified>
</cp:coreProperties>
</file>