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16"/>
  </p:notesMasterIdLst>
  <p:sldIdLst>
    <p:sldId id="256" r:id="rId2"/>
    <p:sldId id="260" r:id="rId3"/>
    <p:sldId id="340" r:id="rId4"/>
    <p:sldId id="342" r:id="rId5"/>
    <p:sldId id="345" r:id="rId6"/>
    <p:sldId id="343" r:id="rId7"/>
    <p:sldId id="318" r:id="rId8"/>
    <p:sldId id="330" r:id="rId9"/>
    <p:sldId id="332" r:id="rId10"/>
    <p:sldId id="320" r:id="rId11"/>
    <p:sldId id="327" r:id="rId12"/>
    <p:sldId id="319" r:id="rId13"/>
    <p:sldId id="344" r:id="rId14"/>
    <p:sldId id="263" r:id="rId15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67" userDrawn="1">
          <p15:clr>
            <a:srgbClr val="A4A3A4"/>
          </p15:clr>
        </p15:guide>
        <p15:guide id="4" pos="2993" userDrawn="1">
          <p15:clr>
            <a:srgbClr val="A4A3A4"/>
          </p15:clr>
        </p15:guide>
        <p15:guide id="5" orient="horz" pos="1752" userDrawn="1">
          <p15:clr>
            <a:srgbClr val="A4A3A4"/>
          </p15:clr>
        </p15:guide>
        <p15:guide id="6" orient="horz" pos="1979" userDrawn="1">
          <p15:clr>
            <a:srgbClr val="A4A3A4"/>
          </p15:clr>
        </p15:guide>
        <p15:guide id="7" pos="272" userDrawn="1">
          <p15:clr>
            <a:srgbClr val="A4A3A4"/>
          </p15:clr>
        </p15:guide>
        <p15:guide id="8" pos="5579" userDrawn="1">
          <p15:clr>
            <a:srgbClr val="A4A3A4"/>
          </p15:clr>
        </p15:guide>
        <p15:guide id="9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5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32"/>
      </p:cViewPr>
      <p:guideLst>
        <p:guide orient="horz" pos="2160"/>
        <p:guide pos="2880"/>
        <p:guide pos="2767"/>
        <p:guide pos="2993"/>
        <p:guide orient="horz" pos="1752"/>
        <p:guide orient="horz" pos="1979"/>
        <p:guide pos="272"/>
        <p:guide pos="5579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4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24245792-199D-4F63-A7A9-A172FF1792AE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7388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51E5143C-92E2-4E3E-9928-78C6E0489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7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143C-92E2-4E3E-9928-78C6E04891B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0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143C-92E2-4E3E-9928-78C6E04891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9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143C-92E2-4E3E-9928-78C6E04891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143C-92E2-4E3E-9928-78C6E04891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6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143C-92E2-4E3E-9928-78C6E04891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6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143C-92E2-4E3E-9928-78C6E04891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2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19113" y="1725387"/>
            <a:ext cx="0" cy="1784576"/>
          </a:xfrm>
          <a:prstGeom prst="line">
            <a:avLst/>
          </a:prstGeom>
          <a:ln w="3175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422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04800" y="628650"/>
            <a:ext cx="0" cy="522518"/>
          </a:xfrm>
          <a:prstGeom prst="line">
            <a:avLst/>
          </a:prstGeom>
          <a:ln w="762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17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9141" y="1122363"/>
            <a:ext cx="8474927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9141" y="3962400"/>
            <a:ext cx="8474927" cy="1295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D73793F-44D6-4653-90CD-858397E90B93}" type="datetime1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19113" y="1725387"/>
            <a:ext cx="0" cy="1784576"/>
          </a:xfrm>
          <a:prstGeom prst="line">
            <a:avLst/>
          </a:prstGeom>
          <a:ln w="3175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29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628650"/>
            <a:ext cx="8549268" cy="522518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48440"/>
            <a:ext cx="8549268" cy="470332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626EED-0A95-4DAC-8C2B-29F572A41672}" type="datetime1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04800" y="628650"/>
            <a:ext cx="0" cy="522518"/>
          </a:xfrm>
          <a:prstGeom prst="line">
            <a:avLst/>
          </a:prstGeom>
          <a:ln w="762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6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69366"/>
            <a:ext cx="7886700" cy="12202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E4BEB95-A707-49BF-8233-CE91F1B24B01}" type="datetime1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527277" y="3104467"/>
            <a:ext cx="0" cy="1476000"/>
          </a:xfrm>
          <a:prstGeom prst="line">
            <a:avLst/>
          </a:prstGeom>
          <a:ln w="3175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0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628650"/>
            <a:ext cx="8549268" cy="52251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799" y="1272207"/>
            <a:ext cx="4237463" cy="49047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72206"/>
            <a:ext cx="4205868" cy="48983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D02C7DF-FA59-49A9-B3CC-214923800BFE}" type="datetime1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04800" y="628650"/>
            <a:ext cx="0" cy="522518"/>
          </a:xfrm>
          <a:prstGeom prst="line">
            <a:avLst/>
          </a:prstGeom>
          <a:ln w="762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13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CDAD03B-D8C7-490D-83D4-1B3D19A3016F}" type="datetime1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9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CE8DE31-37C2-4FAE-A749-2B43B97FED4D}" type="datetime1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5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4800" y="423473"/>
            <a:ext cx="8549268" cy="7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248440"/>
            <a:ext cx="8549268" cy="488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387448" y="64792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EBEC-795B-42E8-86E4-926E605F53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10"/>
          <p:cNvSpPr txBox="1">
            <a:spLocks/>
          </p:cNvSpPr>
          <p:nvPr userDrawn="1"/>
        </p:nvSpPr>
        <p:spPr>
          <a:xfrm>
            <a:off x="6282518" y="6536373"/>
            <a:ext cx="2861482" cy="25309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800" b="1" dirty="0" smtClean="0">
                <a:solidFill>
                  <a:schemeClr val="bg1">
                    <a:lumMod val="75000"/>
                  </a:schemeClr>
                </a:solidFill>
              </a:rPr>
              <a:t>국민대학교 </a:t>
            </a:r>
            <a:r>
              <a:rPr lang="ko-KR" altLang="en-US" sz="800" b="1" dirty="0" err="1" smtClean="0">
                <a:solidFill>
                  <a:schemeClr val="bg1">
                    <a:lumMod val="75000"/>
                  </a:schemeClr>
                </a:solidFill>
              </a:rPr>
              <a:t>빅데이터</a:t>
            </a:r>
            <a:r>
              <a:rPr lang="ko-KR" altLang="en-US" sz="800" b="1" dirty="0" smtClean="0">
                <a:solidFill>
                  <a:schemeClr val="bg1">
                    <a:lumMod val="75000"/>
                  </a:schemeClr>
                </a:solidFill>
              </a:rPr>
              <a:t> 경영</a:t>
            </a:r>
            <a:r>
              <a:rPr lang="en-US" altLang="ko-KR" sz="800" b="1" dirty="0" smtClean="0">
                <a:solidFill>
                  <a:schemeClr val="bg1">
                    <a:lumMod val="75000"/>
                  </a:schemeClr>
                </a:solidFill>
              </a:rPr>
              <a:t>MBA R</a:t>
            </a:r>
            <a:r>
              <a:rPr lang="ko-KR" altLang="en-US" sz="800" b="1" dirty="0" smtClean="0">
                <a:solidFill>
                  <a:schemeClr val="bg1">
                    <a:lumMod val="75000"/>
                  </a:schemeClr>
                </a:solidFill>
              </a:rPr>
              <a:t>프로그래밍 </a:t>
            </a:r>
            <a:r>
              <a:rPr lang="en-US" altLang="ko-KR" sz="800" b="1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3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69" r:id="rId3"/>
    <p:sldLayoutId id="2147483670" r:id="rId4"/>
    <p:sldLayoutId id="2147483671" r:id="rId5"/>
    <p:sldLayoutId id="2147483672" r:id="rId6"/>
    <p:sldLayoutId id="2147483674" r:id="rId7"/>
    <p:sldLayoutId id="214748367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9388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⁻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78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5738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113" indent="-179388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79141" y="1713469"/>
            <a:ext cx="8474927" cy="1796493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(6</a:t>
            </a:r>
            <a:r>
              <a:rPr lang="ko-KR" altLang="en-US" sz="2800" dirty="0" smtClean="0"/>
              <a:t>주차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286899" y="4061253"/>
            <a:ext cx="2716879" cy="12521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smtClean="0"/>
              <a:t>2016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04. 08(</a:t>
            </a:r>
            <a:r>
              <a:rPr lang="ko-KR" altLang="en-US" sz="1600" dirty="0" smtClean="0"/>
              <a:t>토</a:t>
            </a:r>
            <a:r>
              <a:rPr lang="en-US" altLang="ko-KR" sz="1600" dirty="0" smtClean="0"/>
              <a:t>) 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 smtClean="0"/>
              <a:t>장운호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 smtClean="0"/>
              <a:t>(ADP 002-0004)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581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Ⅲ. </a:t>
            </a:r>
            <a:r>
              <a:rPr lang="ko-KR" altLang="en-US" dirty="0" smtClean="0"/>
              <a:t>내장함수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433237" y="697439"/>
            <a:ext cx="8261117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ea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b="1" dirty="0">
                <a:latin typeface="맑은 고딕" pitchFamily="50" charset="-127"/>
              </a:rPr>
              <a:t>주요 </a:t>
            </a:r>
            <a:r>
              <a:rPr lang="ko-KR" altLang="en-US" sz="2400" b="1" dirty="0" smtClean="0">
                <a:latin typeface="맑은 고딕" pitchFamily="50" charset="-127"/>
              </a:rPr>
              <a:t>내장함수</a:t>
            </a:r>
            <a:r>
              <a:rPr lang="en-US" altLang="ko-KR" sz="2400" b="1" dirty="0" smtClean="0">
                <a:latin typeface="맑은 고딕" pitchFamily="50" charset="-127"/>
              </a:rPr>
              <a:t> Ⅰ</a:t>
            </a:r>
            <a:endParaRPr lang="en-US" altLang="ko-KR" sz="1400" b="1" dirty="0">
              <a:latin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79667"/>
              </p:ext>
            </p:extLst>
          </p:nvPr>
        </p:nvGraphicFramePr>
        <p:xfrm>
          <a:off x="433237" y="1919050"/>
          <a:ext cx="8391449" cy="4389674"/>
        </p:xfrm>
        <a:graphic>
          <a:graphicData uri="http://schemas.openxmlformats.org/drawingml/2006/table">
            <a:tbl>
              <a:tblPr/>
              <a:tblGrid>
                <a:gridCol w="798878"/>
                <a:gridCol w="3045417"/>
                <a:gridCol w="4547154"/>
              </a:tblGrid>
              <a:tr h="3394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613"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패키지</a:t>
                      </a:r>
                      <a:endParaRPr lang="en-US" altLang="ko-KR" sz="1600" b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 패키지 인스톨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b="0" dirty="0" err="1" smtClean="0">
                          <a:effectLst/>
                          <a:latin typeface="+mn-ea"/>
                          <a:ea typeface="+mn-ea"/>
                        </a:rPr>
                        <a:t>install.packages</a:t>
                      </a:r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(“</a:t>
                      </a:r>
                      <a:r>
                        <a:rPr lang="ko-KR" altLang="en-US" sz="1600" b="0" dirty="0" err="1" smtClean="0">
                          <a:effectLst/>
                          <a:latin typeface="+mn-ea"/>
                          <a:ea typeface="+mn-ea"/>
                        </a:rPr>
                        <a:t>패키지명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”)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287">
                <a:tc vMerge="1">
                  <a:txBody>
                    <a:bodyPr/>
                    <a:lstStyle/>
                    <a:p>
                      <a:pPr fontAlgn="base"/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패키지 메모리 로딩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library(</a:t>
                      </a:r>
                      <a:r>
                        <a:rPr lang="ko-KR" altLang="en-US" sz="1600" b="0" dirty="0" err="1" smtClean="0">
                          <a:effectLst/>
                          <a:latin typeface="+mn-ea"/>
                          <a:ea typeface="+mn-ea"/>
                        </a:rPr>
                        <a:t>패키지명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5044">
                <a:tc vMerge="1">
                  <a:txBody>
                    <a:bodyPr/>
                    <a:lstStyle/>
                    <a:p>
                      <a:pPr fontAlgn="base"/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패키지를 메모리에서 삭제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detach(“package:</a:t>
                      </a:r>
                      <a:r>
                        <a:rPr lang="ko-KR" altLang="en-US" sz="1600" b="0" dirty="0" err="1" smtClean="0">
                          <a:effectLst/>
                          <a:latin typeface="+mn-ea"/>
                          <a:ea typeface="+mn-ea"/>
                        </a:rPr>
                        <a:t>패키지명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”,     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1600" b="0" dirty="0" err="1" smtClean="0">
                          <a:effectLst/>
                          <a:latin typeface="+mn-ea"/>
                          <a:ea typeface="+mn-ea"/>
                        </a:rPr>
                        <a:t>character.only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=TRUE) </a:t>
                      </a: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287"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객체</a:t>
                      </a:r>
                      <a:endParaRPr lang="en-US" altLang="ko-KR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 메모리상의 객체 리스트 추출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 ls(x)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287">
                <a:tc vMerge="1">
                  <a:txBody>
                    <a:bodyPr/>
                    <a:lstStyle/>
                    <a:p>
                      <a:pPr algn="ctr" fontAlgn="base"/>
                      <a:endParaRPr lang="en-US" altLang="ko-KR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메모리상의 객체 삭제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 err="1" smtClean="0">
                          <a:effectLst/>
                          <a:latin typeface="+mn-ea"/>
                          <a:ea typeface="+mn-ea"/>
                        </a:rPr>
                        <a:t>rm</a:t>
                      </a:r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(x) 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또는</a:t>
                      </a:r>
                      <a:r>
                        <a:rPr lang="en-US" altLang="ko-KR" sz="1600" b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baseline="0" dirty="0" err="1" smtClean="0">
                          <a:effectLst/>
                          <a:latin typeface="+mn-ea"/>
                          <a:ea typeface="+mn-ea"/>
                        </a:rPr>
                        <a:t>rm</a:t>
                      </a:r>
                      <a:r>
                        <a:rPr lang="en-US" altLang="ko-KR" sz="1600" b="0" baseline="0" dirty="0" smtClean="0">
                          <a:effectLst/>
                          <a:latin typeface="+mn-ea"/>
                          <a:ea typeface="+mn-ea"/>
                        </a:rPr>
                        <a:t>(list=“</a:t>
                      </a:r>
                      <a:r>
                        <a:rPr lang="ko-KR" altLang="en-US" sz="1600" b="0" baseline="0" dirty="0" err="1" smtClean="0">
                          <a:effectLst/>
                          <a:latin typeface="+mn-ea"/>
                          <a:ea typeface="+mn-ea"/>
                        </a:rPr>
                        <a:t>객체명</a:t>
                      </a:r>
                      <a:r>
                        <a:rPr lang="en-US" altLang="ko-KR" sz="1600" b="0" baseline="0" dirty="0" smtClean="0">
                          <a:effectLst/>
                          <a:latin typeface="+mn-ea"/>
                          <a:ea typeface="+mn-ea"/>
                        </a:rPr>
                        <a:t>”)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287">
                <a:tc vMerge="1">
                  <a:txBody>
                    <a:bodyPr/>
                    <a:lstStyle/>
                    <a:p>
                      <a:pPr algn="ctr" fontAlgn="base"/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dirty="0" err="1" smtClean="0">
                          <a:effectLst/>
                          <a:latin typeface="+mn-ea"/>
                          <a:ea typeface="+mn-ea"/>
                        </a:rPr>
                        <a:t>디렉토리내</a:t>
                      </a:r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 파일 리스트 추출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effectLst/>
                          <a:latin typeface="+mn-ea"/>
                          <a:ea typeface="+mn-ea"/>
                        </a:rPr>
                        <a:t>dir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(“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PATH”)</a:t>
                      </a: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28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 err="1" smtClean="0">
                          <a:effectLst/>
                          <a:latin typeface="+mn-ea"/>
                          <a:ea typeface="+mn-ea"/>
                        </a:rPr>
                        <a:t>형변환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데이터 모드</a:t>
                      </a:r>
                      <a:r>
                        <a:rPr lang="en-US" altLang="ko-KR" sz="1600" dirty="0" smtClean="0">
                          <a:effectLst/>
                          <a:latin typeface="+mn-ea"/>
                          <a:ea typeface="+mn-ea"/>
                        </a:rPr>
                        <a:t>(mode)</a:t>
                      </a:r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전환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as.~~~~~(x)</a:t>
                      </a: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287"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조건</a:t>
                      </a:r>
                      <a:endParaRPr lang="en-US" altLang="ko-KR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비교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벡터화된 </a:t>
                      </a:r>
                      <a:r>
                        <a:rPr lang="en-US" altLang="ko-KR" sz="1600" dirty="0" err="1" smtClean="0">
                          <a:effectLst/>
                          <a:latin typeface="+mn-ea"/>
                          <a:ea typeface="+mn-ea"/>
                        </a:rPr>
                        <a:t>ifelse</a:t>
                      </a:r>
                      <a:r>
                        <a:rPr lang="en-US" altLang="ko-KR" sz="16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effectLst/>
                          <a:latin typeface="+mn-ea"/>
                          <a:ea typeface="+mn-ea"/>
                        </a:rPr>
                        <a:t>Ifelse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dirty="0" err="1" smtClean="0">
                          <a:effectLst/>
                          <a:latin typeface="+mn-ea"/>
                          <a:ea typeface="+mn-ea"/>
                        </a:rPr>
                        <a:t>조건문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 err="1" smtClean="0">
                          <a:effectLst/>
                          <a:latin typeface="+mn-ea"/>
                          <a:ea typeface="+mn-ea"/>
                        </a:rPr>
                        <a:t>참일때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dirty="0" err="1" smtClean="0">
                          <a:effectLst/>
                          <a:latin typeface="+mn-ea"/>
                          <a:ea typeface="+mn-ea"/>
                        </a:rPr>
                        <a:t>실행값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 err="1" smtClean="0">
                          <a:effectLst/>
                          <a:latin typeface="+mn-ea"/>
                          <a:ea typeface="+mn-ea"/>
                        </a:rPr>
                        <a:t>거짓일때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dirty="0" err="1" smtClean="0">
                          <a:effectLst/>
                          <a:latin typeface="+mn-ea"/>
                          <a:ea typeface="+mn-ea"/>
                        </a:rPr>
                        <a:t>실행값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5044">
                <a:tc vMerge="1">
                  <a:txBody>
                    <a:bodyPr/>
                    <a:lstStyle/>
                    <a:p>
                      <a:pPr algn="ctr" fontAlgn="base"/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원소가 모두</a:t>
                      </a:r>
                      <a:r>
                        <a:rPr lang="en-US" altLang="ko-KR" sz="1600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하나라도 주어진 조건을 만족하는지 여부 검출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all(x 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조건비교 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y), any(x 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조건비교 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y)</a:t>
                      </a: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417"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특이</a:t>
                      </a:r>
                      <a:endParaRPr lang="en-US" altLang="ko-KR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6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dirty="0" err="1" smtClean="0">
                          <a:effectLst/>
                          <a:latin typeface="+mn-ea"/>
                          <a:ea typeface="+mn-ea"/>
                        </a:rPr>
                        <a:t>결측값</a:t>
                      </a:r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 여부 검출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is.na(x)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417">
                <a:tc vMerge="1">
                  <a:txBody>
                    <a:bodyPr/>
                    <a:lstStyle/>
                    <a:p>
                      <a:pPr algn="ctr" fontAlgn="base"/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dirty="0" err="1" smtClean="0">
                          <a:effectLst/>
                          <a:latin typeface="+mn-ea"/>
                          <a:ea typeface="+mn-ea"/>
                        </a:rPr>
                        <a:t>미확정값</a:t>
                      </a:r>
                      <a:r>
                        <a:rPr lang="en-US" altLang="ko-KR" sz="1600" dirty="0" smtClean="0">
                          <a:effectLst/>
                          <a:latin typeface="+mn-ea"/>
                          <a:ea typeface="+mn-ea"/>
                        </a:rPr>
                        <a:t>(NULL) </a:t>
                      </a:r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여부 검출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 err="1" smtClean="0">
                          <a:effectLst/>
                          <a:latin typeface="+mn-ea"/>
                          <a:ea typeface="+mn-ea"/>
                        </a:rPr>
                        <a:t>is.null</a:t>
                      </a:r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(x)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796" y="1321161"/>
            <a:ext cx="852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객체 관리 및 파일관리 등에 활용되는 함수들에 대한 연습도 함께 수행 필요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18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433237" y="697439"/>
            <a:ext cx="8261117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lvl="0" indent="-360363" ea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주요 내장함수 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itchFamily="50" charset="-127"/>
              </a:rPr>
              <a:t>Ⅱ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26741"/>
              </p:ext>
            </p:extLst>
          </p:nvPr>
        </p:nvGraphicFramePr>
        <p:xfrm>
          <a:off x="433237" y="1919050"/>
          <a:ext cx="8391449" cy="4389677"/>
        </p:xfrm>
        <a:graphic>
          <a:graphicData uri="http://schemas.openxmlformats.org/drawingml/2006/table">
            <a:tbl>
              <a:tblPr/>
              <a:tblGrid>
                <a:gridCol w="1000133"/>
                <a:gridCol w="3320443"/>
                <a:gridCol w="4070873"/>
              </a:tblGrid>
              <a:tr h="412776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67567" marB="67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67567" marB="67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67567" marB="67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776">
                <a:tc rowSpan="8"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수</a:t>
                      </a:r>
                      <a:endParaRPr lang="en-US" altLang="ko-KR" sz="1600" b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식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67567" marB="67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 절대값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67567" marB="67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 abs(x)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67567" marB="67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651">
                <a:tc vMerge="1">
                  <a:txBody>
                    <a:bodyPr/>
                    <a:lstStyle/>
                    <a:p>
                      <a:pPr fontAlgn="base"/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제곱근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 smtClean="0">
                          <a:effectLst/>
                          <a:latin typeface="+mn-ea"/>
                          <a:ea typeface="+mn-ea"/>
                        </a:rPr>
                        <a:t>sqrt</a:t>
                      </a: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(x)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651">
                <a:tc vMerge="1">
                  <a:txBody>
                    <a:bodyPr/>
                    <a:lstStyle/>
                    <a:p>
                      <a:pPr fontAlgn="base"/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제곱</a:t>
                      </a:r>
                      <a:r>
                        <a:rPr lang="en-US" altLang="ko-KR" sz="1600" dirty="0" smtClean="0">
                          <a:effectLst/>
                          <a:latin typeface="+mn-ea"/>
                          <a:ea typeface="+mn-ea"/>
                        </a:rPr>
                        <a:t>, n</a:t>
                      </a:r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제곱근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  <a:latin typeface="+mn-ea"/>
                          <a:ea typeface="+mn-ea"/>
                        </a:rPr>
                        <a:t>x^n</a:t>
                      </a: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dirty="0" smtClean="0">
                          <a:effectLst/>
                          <a:latin typeface="+mn-ea"/>
                          <a:ea typeface="+mn-ea"/>
                        </a:rPr>
                        <a:t>x^(1/n)</a:t>
                      </a: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651">
                <a:tc vMerge="1">
                  <a:txBody>
                    <a:bodyPr/>
                    <a:lstStyle/>
                    <a:p>
                      <a:pPr fontAlgn="base"/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올림</a:t>
                      </a:r>
                      <a:r>
                        <a:rPr lang="en-US" altLang="ko-KR" sz="1600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내림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ceiling(x), floor(x)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615">
                <a:tc vMerge="1">
                  <a:txBody>
                    <a:bodyPr/>
                    <a:lstStyle/>
                    <a:p>
                      <a:pPr fontAlgn="base"/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dirty="0" err="1" smtClean="0">
                          <a:effectLst/>
                          <a:latin typeface="+mn-ea"/>
                          <a:ea typeface="+mn-ea"/>
                        </a:rPr>
                        <a:t>지수함수값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 smtClean="0">
                          <a:effectLst/>
                          <a:latin typeface="+mn-ea"/>
                          <a:ea typeface="+mn-ea"/>
                        </a:rPr>
                        <a:t>exp</a:t>
                      </a: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(x)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651">
                <a:tc vMerge="1">
                  <a:txBody>
                    <a:bodyPr/>
                    <a:lstStyle/>
                    <a:p>
                      <a:pPr fontAlgn="base"/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소수점 </a:t>
                      </a:r>
                      <a:r>
                        <a:rPr lang="en-US" altLang="ko-KR" sz="1600" dirty="0" smtClean="0"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자리 반올림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round(x, digits=n)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651">
                <a:tc vMerge="1">
                  <a:txBody>
                    <a:bodyPr/>
                    <a:lstStyle/>
                    <a:p>
                      <a:pPr fontAlgn="base"/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자연로그</a:t>
                      </a:r>
                      <a:r>
                        <a:rPr lang="en-US" altLang="ko-KR" sz="16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상용로그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log(x), log10(x)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651">
                <a:tc vMerge="1">
                  <a:txBody>
                    <a:bodyPr/>
                    <a:lstStyle/>
                    <a:p>
                      <a:pPr fontAlgn="base"/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baseline="0" dirty="0" smtClean="0">
                          <a:effectLst/>
                          <a:latin typeface="+mn-ea"/>
                          <a:ea typeface="+mn-ea"/>
                        </a:rPr>
                        <a:t>숫자 ↔</a:t>
                      </a:r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 문자열</a:t>
                      </a:r>
                      <a:r>
                        <a:rPr lang="ko-KR" altLang="en-US" sz="16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전환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 smtClean="0">
                          <a:effectLst/>
                          <a:latin typeface="+mn-ea"/>
                          <a:ea typeface="+mn-ea"/>
                        </a:rPr>
                        <a:t>as.numeric</a:t>
                      </a: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(“x”), </a:t>
                      </a:r>
                      <a:r>
                        <a:rPr lang="en-US" sz="1600" dirty="0" err="1" smtClean="0">
                          <a:effectLst/>
                          <a:latin typeface="+mn-ea"/>
                          <a:ea typeface="+mn-ea"/>
                        </a:rPr>
                        <a:t>as.character</a:t>
                      </a: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(x)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651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문</a:t>
                      </a:r>
                      <a:endParaRPr lang="en-US" altLang="ko-KR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자</a:t>
                      </a:r>
                      <a:endParaRPr lang="en-US" altLang="ko-KR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열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67567" marB="67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문자열 글자수 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 smtClean="0">
                          <a:effectLst/>
                          <a:latin typeface="+mn-ea"/>
                          <a:ea typeface="+mn-ea"/>
                        </a:rPr>
                        <a:t>nchar</a:t>
                      </a: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(“x”)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651">
                <a:tc vMerge="1">
                  <a:txBody>
                    <a:bodyPr/>
                    <a:lstStyle/>
                    <a:p>
                      <a:pPr algn="ctr" fontAlgn="base"/>
                      <a:endParaRPr lang="en-US" altLang="ko-KR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문자열 </a:t>
                      </a:r>
                      <a:r>
                        <a:rPr lang="ko-KR" altLang="en-US" sz="1600" dirty="0" err="1" smtClean="0">
                          <a:effectLst/>
                          <a:latin typeface="+mn-ea"/>
                          <a:ea typeface="+mn-ea"/>
                        </a:rPr>
                        <a:t>일부선택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 smtClean="0">
                          <a:effectLst/>
                          <a:latin typeface="+mn-ea"/>
                          <a:ea typeface="+mn-ea"/>
                        </a:rPr>
                        <a:t>substr</a:t>
                      </a: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(“x”, </a:t>
                      </a:r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시작위치</a:t>
                      </a:r>
                      <a:r>
                        <a:rPr lang="en-US" altLang="ko-KR" sz="16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err="1" smtClean="0">
                          <a:effectLst/>
                          <a:latin typeface="+mn-ea"/>
                          <a:ea typeface="+mn-ea"/>
                        </a:rPr>
                        <a:t>끝위치</a:t>
                      </a:r>
                      <a:r>
                        <a:rPr lang="en-US" altLang="ko-KR" sz="16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651">
                <a:tc vMerge="1">
                  <a:txBody>
                    <a:bodyPr/>
                    <a:lstStyle/>
                    <a:p>
                      <a:pPr fontAlgn="base"/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단어 붙이기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paste(“x”, “y”, </a:t>
                      </a:r>
                      <a:r>
                        <a:rPr lang="en-US" sz="1600" dirty="0" err="1" smtClean="0">
                          <a:effectLst/>
                          <a:latin typeface="+mn-ea"/>
                          <a:ea typeface="+mn-ea"/>
                        </a:rPr>
                        <a:t>sep</a:t>
                      </a: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=“ ”)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651">
                <a:tc vMerge="1">
                  <a:txBody>
                    <a:bodyPr/>
                    <a:lstStyle/>
                    <a:p>
                      <a:pPr fontAlgn="base"/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base"/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paste0(“</a:t>
                      </a:r>
                      <a:r>
                        <a:rPr lang="en-US" sz="1600" dirty="0" err="1" smtClean="0">
                          <a:effectLst/>
                          <a:latin typeface="+mn-ea"/>
                          <a:ea typeface="+mn-ea"/>
                        </a:rPr>
                        <a:t>x”,”y</a:t>
                      </a: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”)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4796" y="1321161"/>
            <a:ext cx="852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주요 내장함수의 용도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, Argument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의 개수 등을 반복적인 연습을 통해 숙달 필요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43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433237" y="697439"/>
            <a:ext cx="8261117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lvl="0" indent="-360363" eaLnBrk="0" hangingPunct="0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수식 및 내장함수 사용 연습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0462" y="2170440"/>
                <a:ext cx="6030804" cy="1120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+mn-ea"/>
                        </a:rPr>
                        <m:t>𝑃𝑟𝑜𝑏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+mn-ea"/>
                        </a:rPr>
                        <m:t>1=</m:t>
                      </m:r>
                      <m:f>
                        <m:f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36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36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62" y="2170440"/>
                <a:ext cx="6030804" cy="11208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64" y="3844635"/>
                <a:ext cx="6030804" cy="13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+mn-ea"/>
                        </a:rPr>
                        <m:t>𝑃𝑟𝑜𝑏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+mn-ea"/>
                        </a:rPr>
                        <m:t>2=</m:t>
                      </m:r>
                      <m:f>
                        <m:f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36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ad>
                                <m:rad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5</m:t>
                                  </m:r>
                                </m:deg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9</m:t>
                                  </m:r>
                                </m:e>
                              </m:rad>
                            </m:sup>
                          </m:sSup>
                        </m:num>
                        <m:den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ad>
                                <m:rad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g>
                                <m:e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rad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36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64" y="3844635"/>
                <a:ext cx="6030804" cy="13836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693697" y="5378714"/>
            <a:ext cx="2702700" cy="369332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dirty="0" smtClean="0">
                <a:solidFill>
                  <a:srgbClr val="000000"/>
                </a:solidFill>
                <a:latin typeface="+mn-ea"/>
                <a:ea typeface="+mn-ea"/>
              </a:rPr>
              <a:t>Prob2 =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0.8251801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73164" y="1568544"/>
            <a:ext cx="2702700" cy="369332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solidFill>
                  <a:srgbClr val="000000"/>
                </a:solidFill>
                <a:latin typeface="+mn-ea"/>
              </a:rPr>
              <a:t>Sigmoid </a:t>
            </a:r>
            <a:r>
              <a:rPr lang="ko-KR" altLang="en-US" sz="2400" dirty="0" smtClean="0">
                <a:solidFill>
                  <a:srgbClr val="000000"/>
                </a:solidFill>
                <a:latin typeface="+mn-ea"/>
              </a:rPr>
              <a:t>함수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3697" y="2198436"/>
            <a:ext cx="330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&lt;- </a:t>
            </a:r>
            <a:r>
              <a:rPr lang="en-US" altLang="ko-KR" dirty="0" err="1"/>
              <a:t>seq</a:t>
            </a:r>
            <a:r>
              <a:rPr lang="en-US" altLang="ko-KR" dirty="0"/>
              <a:t>(-20,20,0.1)</a:t>
            </a:r>
          </a:p>
          <a:p>
            <a:r>
              <a:rPr lang="en-US" altLang="ko-KR" dirty="0"/>
              <a:t>length(x)</a:t>
            </a:r>
          </a:p>
          <a:p>
            <a:r>
              <a:rPr lang="en-US" altLang="ko-KR" dirty="0"/>
              <a:t>sigmoid &lt;- </a:t>
            </a:r>
            <a:r>
              <a:rPr lang="en-US" altLang="ko-KR" dirty="0" err="1"/>
              <a:t>exp</a:t>
            </a:r>
            <a:r>
              <a:rPr lang="en-US" altLang="ko-KR" dirty="0"/>
              <a:t>(x)/(1+exp(x))</a:t>
            </a:r>
          </a:p>
          <a:p>
            <a:r>
              <a:rPr lang="en-US" altLang="ko-KR" dirty="0"/>
              <a:t>plot(x, sigmoid)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00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98" y="2348856"/>
            <a:ext cx="5670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End of Document.</a:t>
            </a:r>
          </a:p>
          <a:p>
            <a:pPr algn="ctr"/>
            <a:endParaRPr lang="en-US" altLang="ko-KR" sz="3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감사합니다</a:t>
            </a:r>
            <a:r>
              <a:rPr lang="en-US" altLang="ko-KR" sz="3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36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06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544454" y="709799"/>
            <a:ext cx="1817090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algn="l" eaLnBrk="0" hangingPunct="0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목차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7379" y="2277243"/>
            <a:ext cx="693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Ⅰ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</a:rPr>
              <a:t>벡터</a:t>
            </a:r>
            <a:r>
              <a:rPr lang="en-US" altLang="ko-KR" sz="2000" b="1" dirty="0">
                <a:latin typeface="맑은 고딕" pitchFamily="50" charset="-127"/>
              </a:rPr>
              <a:t> </a:t>
            </a:r>
            <a:r>
              <a:rPr lang="ko-KR" altLang="en-US" sz="2000" b="1" dirty="0" smtClean="0">
                <a:latin typeface="맑은 고딕" pitchFamily="50" charset="-127"/>
              </a:rPr>
              <a:t>관련 내장함수</a:t>
            </a:r>
            <a:endParaRPr lang="ko-KR" altLang="en-US" sz="2000" b="1" dirty="0">
              <a:latin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7379" y="2890211"/>
            <a:ext cx="693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Ⅱ. </a:t>
            </a:r>
            <a:r>
              <a:rPr lang="ko-KR" altLang="en-US" sz="2000" b="1" dirty="0">
                <a:latin typeface="맑은 고딕" pitchFamily="50" charset="-127"/>
              </a:rPr>
              <a:t>연산자</a:t>
            </a:r>
            <a:r>
              <a:rPr lang="en-US" altLang="ko-KR" sz="2000" b="1" dirty="0">
                <a:latin typeface="맑은 고딕" pitchFamily="50" charset="-127"/>
              </a:rPr>
              <a:t>(Operator</a:t>
            </a:r>
            <a:r>
              <a:rPr lang="en-US" altLang="ko-KR" sz="2000" b="1" dirty="0" smtClean="0">
                <a:latin typeface="맑은 고딕" pitchFamily="50" charset="-127"/>
              </a:rPr>
              <a:t>)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7379" y="3524526"/>
            <a:ext cx="693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Ⅲ</a:t>
            </a:r>
            <a:r>
              <a:rPr lang="en-US" altLang="ko-KR" sz="2000" b="1" dirty="0">
                <a:latin typeface="맑은 고딕" pitchFamily="50" charset="-127"/>
              </a:rPr>
              <a:t>. </a:t>
            </a:r>
            <a:r>
              <a:rPr lang="ko-KR" altLang="en-US" sz="2000" b="1" dirty="0">
                <a:latin typeface="맑은 고딕" pitchFamily="50" charset="-127"/>
              </a:rPr>
              <a:t>내장함수</a:t>
            </a:r>
            <a:r>
              <a:rPr lang="en-US" altLang="ko-KR" sz="2000" b="1" dirty="0">
                <a:latin typeface="맑은 고딕" pitchFamily="50" charset="-127"/>
              </a:rPr>
              <a:t>(Built-in Function)</a:t>
            </a:r>
            <a:endParaRPr lang="ko-KR" altLang="en-US" sz="2000" b="1" dirty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8579" y="1508043"/>
            <a:ext cx="693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지난 주 복습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6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433237" y="697439"/>
            <a:ext cx="8261117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eaLnBrk="0" hangingPunct="0"/>
            <a:r>
              <a:rPr lang="en-US" altLang="ko-KR" sz="2400" b="1" dirty="0" smtClean="0">
                <a:latin typeface="맑은 고딕" pitchFamily="50" charset="-127"/>
              </a:rPr>
              <a:t>※ </a:t>
            </a:r>
            <a:r>
              <a:rPr lang="ko-KR" altLang="en-US" sz="2400" b="1" dirty="0" smtClean="0">
                <a:latin typeface="맑은 고딕" pitchFamily="50" charset="-127"/>
              </a:rPr>
              <a:t>벡터 </a:t>
            </a:r>
            <a:r>
              <a:rPr lang="en-US" altLang="ko-KR" sz="2400" b="1" dirty="0">
                <a:latin typeface="맑은 고딕" pitchFamily="50" charset="-127"/>
              </a:rPr>
              <a:t>Indexing </a:t>
            </a:r>
            <a:r>
              <a:rPr lang="ko-KR" altLang="en-US" sz="2400" b="1" dirty="0" smtClean="0">
                <a:latin typeface="맑은 고딕" pitchFamily="50" charset="-127"/>
              </a:rPr>
              <a:t>개요</a:t>
            </a:r>
            <a:endParaRPr lang="en-US" altLang="ko-KR" sz="1400" b="1" dirty="0">
              <a:latin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796" y="1389415"/>
            <a:ext cx="8421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itchFamily="50" charset="-127"/>
              </a:rPr>
              <a:t>벡터의 원소들을 </a:t>
            </a:r>
            <a:r>
              <a:rPr lang="ko-KR" altLang="en-US" b="1" dirty="0" smtClean="0">
                <a:latin typeface="맑은 고딕" pitchFamily="50" charset="-127"/>
              </a:rPr>
              <a:t>개별적으로</a:t>
            </a:r>
            <a:r>
              <a:rPr lang="en-US" altLang="ko-KR" b="1" dirty="0" smtClean="0">
                <a:latin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</a:rPr>
              <a:t>또는 부분집합으로 </a:t>
            </a:r>
            <a:r>
              <a:rPr lang="ko-KR" altLang="en-US" b="1" dirty="0">
                <a:latin typeface="맑은 고딕" pitchFamily="50" charset="-127"/>
              </a:rPr>
              <a:t>다룰 필요가 있을 때</a:t>
            </a:r>
            <a:r>
              <a:rPr lang="en-US" altLang="ko-KR" b="1" dirty="0">
                <a:latin typeface="맑은 고딕" pitchFamily="50" charset="-127"/>
              </a:rPr>
              <a:t>, </a:t>
            </a:r>
            <a:endParaRPr lang="en-US" altLang="ko-KR" b="1" dirty="0" smtClean="0">
              <a:latin typeface="맑은 고딕" pitchFamily="50" charset="-127"/>
            </a:endParaRPr>
          </a:p>
          <a:p>
            <a:r>
              <a:rPr lang="ko-KR" altLang="en-US" b="1" dirty="0" err="1" smtClean="0">
                <a:latin typeface="맑은 고딕" pitchFamily="50" charset="-127"/>
              </a:rPr>
              <a:t>객체명</a:t>
            </a:r>
            <a:r>
              <a:rPr lang="ko-KR" altLang="en-US" b="1" dirty="0" smtClean="0">
                <a:latin typeface="맑은 고딕" pitchFamily="50" charset="-127"/>
              </a:rPr>
              <a:t> 옆에 대괄호</a:t>
            </a:r>
            <a:r>
              <a:rPr lang="en-US" altLang="ko-KR" b="1" dirty="0" smtClean="0">
                <a:latin typeface="맑은 고딕" pitchFamily="50" charset="-127"/>
              </a:rPr>
              <a:t>(“[”)</a:t>
            </a:r>
            <a:r>
              <a:rPr lang="ko-KR" altLang="en-US" b="1" dirty="0" smtClean="0">
                <a:latin typeface="맑은 고딕" pitchFamily="50" charset="-127"/>
              </a:rPr>
              <a:t>를 열고</a:t>
            </a:r>
            <a:r>
              <a:rPr lang="en-US" altLang="ko-KR" b="1" dirty="0" smtClean="0">
                <a:latin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</a:rPr>
              <a:t>아래의 </a:t>
            </a:r>
            <a:r>
              <a:rPr lang="en-US" altLang="ko-KR" b="1" dirty="0" smtClean="0">
                <a:latin typeface="맑은 고딕" pitchFamily="50" charset="-127"/>
              </a:rPr>
              <a:t>Rule</a:t>
            </a:r>
            <a:r>
              <a:rPr lang="ko-KR" altLang="en-US" b="1" dirty="0" smtClean="0">
                <a:latin typeface="맑은 고딕" pitchFamily="50" charset="-127"/>
              </a:rPr>
              <a:t>에 따른 </a:t>
            </a:r>
            <a:r>
              <a:rPr lang="en-US" altLang="ko-KR" b="1" dirty="0" smtClean="0">
                <a:latin typeface="맑은 고딕" pitchFamily="50" charset="-127"/>
              </a:rPr>
              <a:t>Index</a:t>
            </a:r>
            <a:r>
              <a:rPr lang="ko-KR" altLang="en-US" b="1" dirty="0" smtClean="0">
                <a:latin typeface="맑은 고딕" pitchFamily="50" charset="-127"/>
              </a:rPr>
              <a:t>방법을 표기한 후</a:t>
            </a:r>
            <a:r>
              <a:rPr lang="en-US" altLang="ko-KR" b="1" dirty="0" smtClean="0">
                <a:latin typeface="맑은 고딕" pitchFamily="50" charset="-127"/>
              </a:rPr>
              <a:t>, </a:t>
            </a:r>
          </a:p>
          <a:p>
            <a:r>
              <a:rPr lang="ko-KR" altLang="en-US" b="1" dirty="0" smtClean="0">
                <a:latin typeface="맑은 고딕" pitchFamily="50" charset="-127"/>
              </a:rPr>
              <a:t>대괄호</a:t>
            </a:r>
            <a:r>
              <a:rPr lang="en-US" altLang="ko-KR" b="1" dirty="0" smtClean="0">
                <a:latin typeface="맑은 고딕" pitchFamily="50" charset="-127"/>
              </a:rPr>
              <a:t>(“]”)</a:t>
            </a:r>
            <a:r>
              <a:rPr lang="ko-KR" altLang="en-US" b="1" dirty="0" smtClean="0">
                <a:latin typeface="맑은 고딕" pitchFamily="50" charset="-127"/>
              </a:rPr>
              <a:t>를</a:t>
            </a:r>
            <a:r>
              <a:rPr lang="en-US" altLang="ko-KR" b="1" dirty="0" smtClean="0">
                <a:latin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</a:rPr>
              <a:t>닫음으로써 지정이 가능함</a:t>
            </a:r>
            <a:endParaRPr lang="en-US" altLang="ko-KR" b="1" dirty="0">
              <a:latin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237" y="3432113"/>
            <a:ext cx="8439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>
                <a:latin typeface="+mn-ea"/>
                <a:ea typeface="+mn-ea"/>
              </a:rPr>
              <a:t>양의 정수가 사용되면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해당 위치의 </a:t>
            </a:r>
            <a:r>
              <a:rPr lang="ko-KR" altLang="en-US" dirty="0" smtClean="0">
                <a:latin typeface="+mn-ea"/>
                <a:ea typeface="+mn-ea"/>
              </a:rPr>
              <a:t>원소를 </a:t>
            </a:r>
            <a:r>
              <a:rPr lang="ko-KR" altLang="en-US" dirty="0">
                <a:latin typeface="+mn-ea"/>
                <a:ea typeface="+mn-ea"/>
              </a:rPr>
              <a:t>의미한다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altLang="ko-KR" dirty="0">
                <a:latin typeface="+mn-ea"/>
                <a:ea typeface="+mn-ea"/>
              </a:rPr>
              <a:t>2) </a:t>
            </a:r>
            <a:r>
              <a:rPr lang="ko-KR" altLang="en-US" dirty="0">
                <a:latin typeface="+mn-ea"/>
                <a:ea typeface="+mn-ea"/>
              </a:rPr>
              <a:t>빈칸으로 둔 경우는 모든 </a:t>
            </a:r>
            <a:r>
              <a:rPr lang="ko-KR" altLang="en-US" dirty="0" smtClean="0">
                <a:latin typeface="+mn-ea"/>
                <a:ea typeface="+mn-ea"/>
              </a:rPr>
              <a:t>원소를 지정하는 것이 </a:t>
            </a:r>
            <a:r>
              <a:rPr lang="ko-KR" altLang="en-US" dirty="0">
                <a:latin typeface="+mn-ea"/>
                <a:ea typeface="+mn-ea"/>
              </a:rPr>
              <a:t>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altLang="ko-KR" dirty="0">
                <a:latin typeface="+mn-ea"/>
                <a:ea typeface="+mn-ea"/>
              </a:rPr>
              <a:t>3) </a:t>
            </a:r>
            <a:r>
              <a:rPr lang="ko-KR" altLang="en-US" dirty="0">
                <a:latin typeface="+mn-ea"/>
                <a:ea typeface="+mn-ea"/>
              </a:rPr>
              <a:t>음의 정수가 </a:t>
            </a:r>
            <a:r>
              <a:rPr lang="ko-KR" altLang="en-US" dirty="0" smtClean="0">
                <a:latin typeface="+mn-ea"/>
                <a:ea typeface="+mn-ea"/>
              </a:rPr>
              <a:t>사용되</a:t>
            </a:r>
            <a:r>
              <a:rPr lang="ko-KR" altLang="en-US" dirty="0" smtClean="0">
                <a:latin typeface="+mn-ea"/>
              </a:rPr>
              <a:t>면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해당 위치의 </a:t>
            </a:r>
            <a:r>
              <a:rPr lang="ko-KR" altLang="en-US" dirty="0" smtClean="0">
                <a:latin typeface="+mn-ea"/>
                <a:ea typeface="+mn-ea"/>
              </a:rPr>
              <a:t>원소가 제외한다는 </a:t>
            </a:r>
            <a:r>
              <a:rPr lang="ko-KR" altLang="en-US" dirty="0">
                <a:latin typeface="+mn-ea"/>
                <a:ea typeface="+mn-ea"/>
              </a:rPr>
              <a:t>의미다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altLang="ko-KR" dirty="0">
                <a:latin typeface="+mn-ea"/>
                <a:ea typeface="+mn-ea"/>
              </a:rPr>
              <a:t>4) </a:t>
            </a:r>
            <a:r>
              <a:rPr lang="ko-KR" altLang="en-US" dirty="0" err="1">
                <a:latin typeface="+mn-ea"/>
                <a:ea typeface="+mn-ea"/>
              </a:rPr>
              <a:t>조건식을</a:t>
            </a:r>
            <a:r>
              <a:rPr lang="ko-KR" altLang="en-US" dirty="0">
                <a:latin typeface="+mn-ea"/>
                <a:ea typeface="+mn-ea"/>
              </a:rPr>
              <a:t> 넣으면 </a:t>
            </a:r>
            <a:r>
              <a:rPr lang="ko-KR" altLang="en-US" dirty="0" err="1">
                <a:latin typeface="+mn-ea"/>
                <a:ea typeface="+mn-ea"/>
              </a:rPr>
              <a:t>조건식의</a:t>
            </a:r>
            <a:r>
              <a:rPr lang="ko-KR" altLang="en-US" dirty="0">
                <a:latin typeface="+mn-ea"/>
                <a:ea typeface="+mn-ea"/>
              </a:rPr>
              <a:t> 참인 </a:t>
            </a:r>
            <a:r>
              <a:rPr lang="ko-KR" altLang="en-US" dirty="0" smtClean="0">
                <a:latin typeface="+mn-ea"/>
                <a:ea typeface="+mn-ea"/>
              </a:rPr>
              <a:t>원소가 </a:t>
            </a:r>
            <a:r>
              <a:rPr lang="ko-KR" altLang="en-US" dirty="0">
                <a:latin typeface="+mn-ea"/>
                <a:ea typeface="+mn-ea"/>
              </a:rPr>
              <a:t>선택된다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altLang="ko-KR" dirty="0">
                <a:latin typeface="+mn-ea"/>
                <a:ea typeface="+mn-ea"/>
              </a:rPr>
              <a:t>5) </a:t>
            </a:r>
            <a:r>
              <a:rPr lang="ko-KR" altLang="en-US" dirty="0">
                <a:latin typeface="+mn-ea"/>
                <a:ea typeface="+mn-ea"/>
              </a:rPr>
              <a:t>정수로 이뤄진 벡터를 넣으면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해당 </a:t>
            </a:r>
            <a:r>
              <a:rPr lang="ko-KR" altLang="en-US" dirty="0">
                <a:latin typeface="+mn-ea"/>
                <a:ea typeface="+mn-ea"/>
              </a:rPr>
              <a:t>벡터의 위치에 있는 </a:t>
            </a:r>
            <a:r>
              <a:rPr lang="ko-KR" altLang="en-US" dirty="0" smtClean="0">
                <a:latin typeface="+mn-ea"/>
                <a:ea typeface="+mn-ea"/>
              </a:rPr>
              <a:t>원소를 선택한다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767" y="2791134"/>
            <a:ext cx="8411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+mn-ea"/>
                <a:ea typeface="+mn-ea"/>
              </a:rPr>
              <a:t>[ </a:t>
            </a:r>
            <a:r>
              <a:rPr lang="ko-KR" altLang="en-US" sz="1600" b="1" dirty="0" smtClean="0">
                <a:latin typeface="+mn-ea"/>
              </a:rPr>
              <a:t>벡터 인덱싱</a:t>
            </a:r>
            <a:r>
              <a:rPr lang="en-US" altLang="ko-KR" sz="1600" b="1" dirty="0" smtClean="0">
                <a:latin typeface="+mn-ea"/>
              </a:rPr>
              <a:t>(Indexing)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Rule </a:t>
            </a:r>
            <a:r>
              <a:rPr lang="ko-KR" altLang="en-US" sz="1600" b="1" dirty="0" smtClean="0">
                <a:latin typeface="+mn-ea"/>
              </a:rPr>
              <a:t>요약 </a:t>
            </a:r>
            <a:r>
              <a:rPr lang="en-US" altLang="ko-KR" sz="1600" b="1" dirty="0" smtClean="0">
                <a:latin typeface="+mn-ea"/>
                <a:ea typeface="+mn-ea"/>
              </a:rPr>
              <a:t>]</a:t>
            </a:r>
            <a:endParaRPr lang="ko-KR" altLang="en-US" sz="16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501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433237" y="697439"/>
            <a:ext cx="8261117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eaLnBrk="0" hangingPunct="0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for loop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796" y="1389415"/>
            <a:ext cx="8421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</a:rPr>
              <a:t>for </a:t>
            </a:r>
            <a:r>
              <a:rPr lang="ko-KR" altLang="en-US" b="1" dirty="0" smtClean="0">
                <a:latin typeface="맑은 고딕" pitchFamily="50" charset="-127"/>
              </a:rPr>
              <a:t>문은 특정한 명령어를 반복적으로 실행할 때</a:t>
            </a:r>
            <a:r>
              <a:rPr lang="en-US" altLang="ko-KR" b="1" dirty="0" smtClean="0">
                <a:latin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</a:rPr>
              <a:t>유용하게 사용 가능함</a:t>
            </a:r>
            <a:r>
              <a:rPr lang="en-US" altLang="ko-KR" b="1" dirty="0" smtClean="0">
                <a:latin typeface="맑은 고딕" pitchFamily="50" charset="-127"/>
              </a:rPr>
              <a:t>.</a:t>
            </a:r>
          </a:p>
          <a:p>
            <a:endParaRPr lang="en-US" altLang="ko-KR" b="1" dirty="0">
              <a:latin typeface="맑은 고딕" pitchFamily="50" charset="-127"/>
            </a:endParaRPr>
          </a:p>
          <a:p>
            <a:r>
              <a:rPr lang="en-US" altLang="ko-KR" sz="1600" dirty="0" smtClean="0">
                <a:latin typeface="맑은 고딕" pitchFamily="50" charset="-127"/>
              </a:rPr>
              <a:t>- </a:t>
            </a:r>
            <a:r>
              <a:rPr lang="ko-KR" altLang="en-US" sz="1600" dirty="0" smtClean="0">
                <a:latin typeface="맑은 고딕" pitchFamily="50" charset="-127"/>
              </a:rPr>
              <a:t>벡터 자체 혹은 벡터의 인덱스 번호 등을 반복의 기준으로 사용 가능함</a:t>
            </a:r>
            <a:r>
              <a:rPr lang="en-US" altLang="ko-KR" sz="1600" dirty="0" smtClean="0">
                <a:latin typeface="맑은 고딕" pitchFamily="50" charset="-127"/>
              </a:rPr>
              <a:t>.</a:t>
            </a:r>
            <a:endParaRPr lang="en-US" altLang="ko-KR" b="1" dirty="0">
              <a:latin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237" y="2781300"/>
            <a:ext cx="842342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str_vector</a:t>
            </a:r>
            <a:r>
              <a:rPr lang="en-US" altLang="ko-KR" dirty="0" smtClean="0"/>
              <a:t> </a:t>
            </a:r>
            <a:r>
              <a:rPr lang="en-US" altLang="ko-KR" dirty="0"/>
              <a:t>&lt;- c("hello,", "me","?", "it", "looking", "is", "you", "for</a:t>
            </a:r>
            <a:r>
              <a:rPr lang="en-US" altLang="ko-KR" dirty="0" smtClean="0"/>
              <a:t>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800" y="3961581"/>
            <a:ext cx="39593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str_vector</a:t>
            </a:r>
            <a:r>
              <a:rPr lang="en-US" altLang="ko-KR" dirty="0" smtClean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print(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7287" y="3961581"/>
            <a:ext cx="3959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word_arrange</a:t>
            </a:r>
            <a:r>
              <a:rPr lang="en-US" altLang="ko-KR" dirty="0" smtClean="0"/>
              <a:t> </a:t>
            </a:r>
            <a:r>
              <a:rPr lang="en-US" altLang="ko-KR" dirty="0"/>
              <a:t>&lt;- c(1,6,4,2,7,5,8,3)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word_arrange</a:t>
            </a:r>
            <a:r>
              <a:rPr lang="en-US" altLang="ko-KR" dirty="0" smtClean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print(</a:t>
            </a:r>
            <a:r>
              <a:rPr lang="en-US" altLang="ko-KR" dirty="0" err="1" smtClean="0"/>
              <a:t>str_vector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690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Ⅱ.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(Operator)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8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433237" y="697439"/>
            <a:ext cx="8261117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ea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벡터 관련 내장함수 정리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61708"/>
              </p:ext>
            </p:extLst>
          </p:nvPr>
        </p:nvGraphicFramePr>
        <p:xfrm>
          <a:off x="433237" y="1919050"/>
          <a:ext cx="8391449" cy="4427168"/>
        </p:xfrm>
        <a:graphic>
          <a:graphicData uri="http://schemas.openxmlformats.org/drawingml/2006/table">
            <a:tbl>
              <a:tblPr/>
              <a:tblGrid>
                <a:gridCol w="597400"/>
                <a:gridCol w="4339526"/>
                <a:gridCol w="3454523"/>
              </a:tblGrid>
              <a:tr h="250431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67">
                <a:tc rowSpan="6"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벡터</a:t>
                      </a:r>
                      <a:endParaRPr lang="en-US" altLang="ko-KR" sz="1600" b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생성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 원소들을 벡터로 결합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 c(x, …)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431">
                <a:tc vMerge="1">
                  <a:txBody>
                    <a:bodyPr/>
                    <a:lstStyle/>
                    <a:p>
                      <a:pPr fontAlgn="base"/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정수로 된 일련번호순의 벡터생성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 err="1" smtClean="0">
                          <a:effectLst/>
                          <a:latin typeface="+mn-ea"/>
                          <a:ea typeface="+mn-ea"/>
                        </a:rPr>
                        <a:t>from:to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431">
                <a:tc vMerge="1">
                  <a:txBody>
                    <a:bodyPr/>
                    <a:lstStyle/>
                    <a:p>
                      <a:pPr fontAlgn="base"/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일정한 간격으로 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Sequence 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생성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effectLst/>
                          <a:latin typeface="+mn-ea"/>
                          <a:ea typeface="+mn-ea"/>
                        </a:rPr>
                        <a:t>seq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(from, to, by)</a:t>
                      </a:r>
                    </a:p>
                  </a:txBody>
                  <a:tcPr marL="135135" marR="135135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431">
                <a:tc vMerge="1">
                  <a:txBody>
                    <a:bodyPr/>
                    <a:lstStyle/>
                    <a:p>
                      <a:pPr fontAlgn="base"/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특정한 숫자 혹은 벡터를 반복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rep(x, times, each)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4857">
                <a:tc vMerge="1">
                  <a:txBody>
                    <a:bodyPr/>
                    <a:lstStyle/>
                    <a:p>
                      <a:pPr fontAlgn="base"/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특정 모집단에서 랜덤</a:t>
                      </a:r>
                      <a:r>
                        <a:rPr lang="ko-KR" altLang="en-US" sz="1600" b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err="1" smtClean="0">
                          <a:effectLst/>
                          <a:latin typeface="+mn-ea"/>
                          <a:ea typeface="+mn-ea"/>
                        </a:rPr>
                        <a:t>샘플링된</a:t>
                      </a:r>
                      <a:r>
                        <a:rPr lang="ko-KR" altLang="en-US" sz="1600" b="0" baseline="0" dirty="0" smtClean="0">
                          <a:effectLst/>
                          <a:latin typeface="+mn-ea"/>
                          <a:ea typeface="+mn-ea"/>
                        </a:rPr>
                        <a:t> 벡터 생성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sample(x, y, replace=FALSE) </a:t>
                      </a:r>
                    </a:p>
                    <a:p>
                      <a:pPr fontAlgn="base"/>
                      <a:r>
                        <a:rPr lang="en-US" sz="1400" b="0" dirty="0" smtClean="0">
                          <a:effectLst/>
                          <a:latin typeface="+mn-ea"/>
                          <a:ea typeface="+mn-ea"/>
                        </a:rPr>
                        <a:t>#replace</a:t>
                      </a:r>
                      <a:r>
                        <a:rPr lang="en-US" sz="1400" b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effectLst/>
                          <a:latin typeface="+mn-ea"/>
                          <a:ea typeface="+mn-ea"/>
                        </a:rPr>
                        <a:t>키워드로</a:t>
                      </a:r>
                      <a:r>
                        <a:rPr lang="en-US" sz="1400" b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effectLst/>
                          <a:latin typeface="+mn-ea"/>
                          <a:ea typeface="+mn-ea"/>
                        </a:rPr>
                        <a:t>복원</a:t>
                      </a:r>
                      <a:r>
                        <a:rPr lang="en-US" altLang="ko-KR" sz="1400" b="0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dirty="0" err="1" smtClean="0">
                          <a:effectLst/>
                          <a:latin typeface="+mn-ea"/>
                          <a:ea typeface="+mn-ea"/>
                        </a:rPr>
                        <a:t>비복원</a:t>
                      </a:r>
                      <a:r>
                        <a:rPr lang="ko-KR" altLang="en-US" sz="1400" b="0" dirty="0" smtClean="0">
                          <a:effectLst/>
                          <a:latin typeface="+mn-ea"/>
                          <a:ea typeface="+mn-ea"/>
                        </a:rPr>
                        <a:t> 구분</a:t>
                      </a:r>
                      <a:endParaRPr lang="en-US" sz="14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50">
                <a:tc vMerge="1">
                  <a:txBody>
                    <a:bodyPr/>
                    <a:lstStyle/>
                    <a:p>
                      <a:pPr fontAlgn="base"/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동일한 랜덤 샘플링이 되도록 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seed 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생성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 err="1" smtClean="0">
                          <a:effectLst/>
                          <a:latin typeface="+mn-ea"/>
                          <a:ea typeface="+mn-ea"/>
                        </a:rPr>
                        <a:t>set.seed</a:t>
                      </a:r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임의의 정수</a:t>
                      </a:r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67">
                <a:tc rowSpan="7"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벡터</a:t>
                      </a:r>
                      <a:endParaRPr lang="en-US" altLang="ko-KR" sz="1600" b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en-US" altLang="ko-KR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 벡터의 길이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원소의 개수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산출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 length(x)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상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하위 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개 데이터 확인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smtClean="0">
                          <a:effectLst/>
                          <a:latin typeface="+mn-ea"/>
                          <a:ea typeface="+mn-ea"/>
                        </a:rPr>
                        <a:t> head(x); tail(x)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smtClean="0">
                          <a:effectLst/>
                          <a:latin typeface="+mn-ea"/>
                          <a:ea typeface="+mn-ea"/>
                        </a:rPr>
                        <a:t>조건에 맞는 벡터의 인덱스만 추출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 which(x</a:t>
                      </a:r>
                      <a:r>
                        <a:rPr lang="en-US" sz="1600" b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smtClean="0">
                          <a:effectLst/>
                          <a:latin typeface="+mn-ea"/>
                          <a:ea typeface="+mn-ea"/>
                        </a:rPr>
                        <a:t>조건비교 </a:t>
                      </a:r>
                      <a:r>
                        <a:rPr lang="en-US" altLang="ko-KR" sz="1600" b="0" baseline="0" dirty="0" smtClean="0">
                          <a:effectLst/>
                          <a:latin typeface="+mn-ea"/>
                          <a:ea typeface="+mn-ea"/>
                        </a:rPr>
                        <a:t>y)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 x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벡터 </a:t>
                      </a:r>
                      <a:r>
                        <a:rPr lang="ko-KR" altLang="en-US" sz="1600" b="0" dirty="0" err="1" smtClean="0">
                          <a:effectLst/>
                          <a:latin typeface="+mn-ea"/>
                          <a:ea typeface="+mn-ea"/>
                        </a:rPr>
                        <a:t>원소중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벡터에 없는 원소 추출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b="0" baseline="0" dirty="0" err="1" smtClean="0">
                          <a:effectLst/>
                          <a:latin typeface="+mn-ea"/>
                          <a:ea typeface="+mn-ea"/>
                        </a:rPr>
                        <a:t>setdiff</a:t>
                      </a:r>
                      <a:r>
                        <a:rPr lang="en-US" sz="1600" b="0" baseline="0" dirty="0" smtClean="0">
                          <a:effectLst/>
                          <a:latin typeface="+mn-ea"/>
                          <a:ea typeface="+mn-ea"/>
                        </a:rPr>
                        <a:t>(x, y) </a:t>
                      </a:r>
                      <a:r>
                        <a:rPr lang="en-US" sz="1400" b="0" baseline="0" dirty="0" smtClean="0">
                          <a:effectLst/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sz="1400" b="0" baseline="0" dirty="0" err="1" smtClean="0">
                          <a:effectLst/>
                          <a:latin typeface="+mn-ea"/>
                          <a:ea typeface="+mn-ea"/>
                        </a:rPr>
                        <a:t>x,y</a:t>
                      </a:r>
                      <a:r>
                        <a:rPr lang="ko-KR" altLang="en-US" sz="1400" b="0" baseline="0" dirty="0" smtClean="0">
                          <a:effectLst/>
                          <a:latin typeface="+mn-ea"/>
                          <a:ea typeface="+mn-ea"/>
                        </a:rPr>
                        <a:t>의 순서가 중요</a:t>
                      </a:r>
                      <a:endParaRPr lang="en-US" sz="14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벡터간의 교집합 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합집합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 intersect(x, y); union(x,</a:t>
                      </a:r>
                      <a:r>
                        <a:rPr lang="en-US" sz="1600" b="0" baseline="0" dirty="0" smtClean="0">
                          <a:effectLst/>
                          <a:latin typeface="+mn-ea"/>
                          <a:ea typeface="+mn-ea"/>
                        </a:rPr>
                        <a:t> y)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289">
                <a:tc vMerge="1">
                  <a:txBody>
                    <a:bodyPr/>
                    <a:lstStyle/>
                    <a:p>
                      <a:pPr algn="ctr" fontAlgn="base"/>
                      <a:endParaRPr lang="en-US" altLang="ko-KR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중복제거 기준 벡터간의 동일원소 여부 비교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 err="1" smtClean="0">
                          <a:effectLst/>
                          <a:latin typeface="+mn-ea"/>
                          <a:ea typeface="+mn-ea"/>
                        </a:rPr>
                        <a:t>setequal</a:t>
                      </a:r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(x, y)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67">
                <a:tc vMerge="1">
                  <a:txBody>
                    <a:bodyPr/>
                    <a:lstStyle/>
                    <a:p>
                      <a:pPr algn="ctr" fontAlgn="base"/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원소의 개수만큼 일련번호 생성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 err="1" smtClean="0">
                          <a:effectLst/>
                          <a:latin typeface="+mn-ea"/>
                          <a:ea typeface="+mn-ea"/>
                        </a:rPr>
                        <a:t>seq_along</a:t>
                      </a:r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(x)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4796" y="1321161"/>
            <a:ext cx="852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객체 관리 및 파일관리 등에 활용되는 함수들에 대한 연습도 함께 수행 필요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63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Ⅱ.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(Operator)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295499"/>
              </p:ext>
            </p:extLst>
          </p:nvPr>
        </p:nvGraphicFramePr>
        <p:xfrm>
          <a:off x="452398" y="2781303"/>
          <a:ext cx="3940214" cy="3527422"/>
        </p:xfrm>
        <a:graphic>
          <a:graphicData uri="http://schemas.openxmlformats.org/drawingml/2006/table">
            <a:tbl>
              <a:tblPr/>
              <a:tblGrid>
                <a:gridCol w="1970107"/>
                <a:gridCol w="1970107"/>
              </a:tblGrid>
              <a:tr h="351933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b="1" dirty="0" smtClean="0"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3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>
                          <a:effectLst/>
                          <a:latin typeface="+mn-ea"/>
                          <a:ea typeface="+mn-ea"/>
                        </a:rPr>
                        <a:t>+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더하기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3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빼기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33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b="1" dirty="0"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곱하기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3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나누기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effectLst/>
                          <a:latin typeface="+mn-ea"/>
                          <a:ea typeface="+mn-ea"/>
                        </a:rPr>
                        <a:t>^ or **</a:t>
                      </a:r>
                      <a:endParaRPr 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제곱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79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  <a:latin typeface="+mn-ea"/>
                          <a:ea typeface="+mn-ea"/>
                        </a:rPr>
                        <a:t>x %% y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나머지</a:t>
                      </a: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(5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%%2 </a:t>
                      </a:r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 1)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79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  <a:latin typeface="+mn-ea"/>
                          <a:ea typeface="+mn-ea"/>
                        </a:rPr>
                        <a:t>x %/% y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몫</a:t>
                      </a: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(5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%/%2 </a:t>
                      </a:r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 2)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640621"/>
              </p:ext>
            </p:extLst>
          </p:nvPr>
        </p:nvGraphicFramePr>
        <p:xfrm>
          <a:off x="4751388" y="2781299"/>
          <a:ext cx="4105275" cy="3527425"/>
        </p:xfrm>
        <a:graphic>
          <a:graphicData uri="http://schemas.openxmlformats.org/drawingml/2006/table">
            <a:tbl>
              <a:tblPr/>
              <a:tblGrid>
                <a:gridCol w="1858489"/>
                <a:gridCol w="2246786"/>
              </a:tblGrid>
              <a:tr h="32067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b="1" dirty="0" smtClean="0"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>
                          <a:effectLst/>
                          <a:latin typeface="+mn-ea"/>
                          <a:ea typeface="+mn-ea"/>
                        </a:rPr>
                        <a:t>&lt;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작다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>
                          <a:effectLst/>
                          <a:latin typeface="+mn-ea"/>
                          <a:ea typeface="+mn-ea"/>
                        </a:rPr>
                        <a:t>&lt;=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작거나 같다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크다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>
                          <a:effectLst/>
                          <a:latin typeface="+mn-ea"/>
                          <a:ea typeface="+mn-ea"/>
                        </a:rPr>
                        <a:t>&gt;=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크거나 같다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>
                          <a:effectLst/>
                          <a:latin typeface="+mn-ea"/>
                          <a:ea typeface="+mn-ea"/>
                        </a:rPr>
                        <a:t>==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같다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>
                          <a:effectLst/>
                          <a:latin typeface="+mn-ea"/>
                          <a:ea typeface="+mn-ea"/>
                        </a:rPr>
                        <a:t>!=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dirty="0" smtClean="0">
                          <a:effectLst/>
                          <a:latin typeface="+mn-ea"/>
                          <a:ea typeface="+mn-ea"/>
                        </a:rPr>
                        <a:t>같지 않다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effectLst/>
                          <a:latin typeface="+mn-ea"/>
                          <a:ea typeface="+mn-ea"/>
                        </a:rPr>
                        <a:t>!x</a:t>
                      </a:r>
                      <a:endParaRPr 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Not x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effectLst/>
                          <a:latin typeface="+mn-ea"/>
                          <a:ea typeface="+mn-ea"/>
                        </a:rPr>
                        <a:t>x | y</a:t>
                      </a:r>
                      <a:endParaRPr 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x OR y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effectLst/>
                          <a:latin typeface="+mn-ea"/>
                          <a:ea typeface="+mn-ea"/>
                        </a:rPr>
                        <a:t>x &amp; y</a:t>
                      </a:r>
                      <a:endParaRPr 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x AND y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 err="1" smtClean="0">
                          <a:effectLst/>
                          <a:latin typeface="+mn-ea"/>
                          <a:ea typeface="+mn-ea"/>
                        </a:rPr>
                        <a:t>isTRUE</a:t>
                      </a:r>
                      <a:r>
                        <a:rPr lang="en-US" sz="1600" b="1" dirty="0" smtClean="0">
                          <a:effectLst/>
                          <a:latin typeface="+mn-ea"/>
                          <a:ea typeface="+mn-ea"/>
                        </a:rPr>
                        <a:t>(x</a:t>
                      </a:r>
                      <a:r>
                        <a:rPr lang="en-US" sz="1600" b="1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test if X is TRUE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446314" y="1349826"/>
            <a:ext cx="84042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연산자의 활용은 프로그래밍의 기본이 되는 사항으로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, </a:t>
            </a:r>
          </a:p>
          <a:p>
            <a:pPr algn="l"/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이를 활용하여 명령어 </a:t>
            </a:r>
            <a:r>
              <a:rPr lang="ko-KR" altLang="en-US" b="1" dirty="0" err="1" smtClean="0">
                <a:solidFill>
                  <a:srgbClr val="000000"/>
                </a:solidFill>
                <a:latin typeface="+mn-ea"/>
              </a:rPr>
              <a:t>표현식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(Expression)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을 간결하게 </a:t>
            </a:r>
            <a:r>
              <a:rPr lang="ko-KR" altLang="en-US" b="1" dirty="0" err="1" smtClean="0">
                <a:solidFill>
                  <a:srgbClr val="000000"/>
                </a:solidFill>
                <a:latin typeface="+mn-ea"/>
              </a:rPr>
              <a:t>코딩하는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 능력이 중요함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※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</a:rPr>
              <a:t>모두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Vectorization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</a:rPr>
              <a:t>이 적용되어 있음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4768" y="2336454"/>
            <a:ext cx="3947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+mn-ea"/>
                <a:ea typeface="+mn-ea"/>
              </a:rPr>
              <a:t>[ </a:t>
            </a:r>
            <a:r>
              <a:rPr lang="ko-KR" altLang="en-US" sz="1600" b="1" dirty="0" smtClean="0">
                <a:latin typeface="+mn-ea"/>
              </a:rPr>
              <a:t>산술 연산자 </a:t>
            </a:r>
            <a:r>
              <a:rPr lang="en-US" altLang="ko-KR" sz="1600" b="1" dirty="0" smtClean="0">
                <a:latin typeface="+mn-ea"/>
                <a:ea typeface="+mn-ea"/>
              </a:rPr>
              <a:t>]</a:t>
            </a:r>
            <a:endParaRPr lang="ko-KR" altLang="en-US" sz="1600" b="1" dirty="0" smtClean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65507" y="2340570"/>
            <a:ext cx="4091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+mn-ea"/>
                <a:ea typeface="+mn-ea"/>
              </a:rPr>
              <a:t>[ </a:t>
            </a:r>
            <a:r>
              <a:rPr lang="ko-KR" altLang="en-US" sz="1600" b="1" dirty="0" smtClean="0">
                <a:latin typeface="+mn-ea"/>
                <a:ea typeface="+mn-ea"/>
              </a:rPr>
              <a:t>논리 연산자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]</a:t>
            </a:r>
            <a:endParaRPr lang="ko-KR" altLang="en-US" sz="1600" b="1" dirty="0" smtClean="0">
              <a:latin typeface="+mn-ea"/>
              <a:ea typeface="+mn-ea"/>
            </a:endParaRPr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433237" y="697439"/>
            <a:ext cx="8261117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eaLnBrk="0" hangingPunct="0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연산자의 종류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5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433237" y="697439"/>
            <a:ext cx="8261117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ea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연산자 우선순위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(Precedence)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796" y="1321161"/>
            <a:ext cx="852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n-ea"/>
              </a:rPr>
              <a:t>괄호를 활용하여 우선순위를 적절히 조절하는 것이 중요함</a:t>
            </a:r>
            <a:r>
              <a:rPr lang="en-US" altLang="ko-KR" b="1" dirty="0" smtClean="0">
                <a:latin typeface="+mn-ea"/>
              </a:rPr>
              <a:t>.</a:t>
            </a:r>
            <a:endParaRPr lang="en-US" altLang="ko-KR" b="1" dirty="0"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498147"/>
              </p:ext>
            </p:extLst>
          </p:nvPr>
        </p:nvGraphicFramePr>
        <p:xfrm>
          <a:off x="901304" y="1998689"/>
          <a:ext cx="7954203" cy="4310036"/>
        </p:xfrm>
        <a:graphic>
          <a:graphicData uri="http://schemas.openxmlformats.org/drawingml/2006/table">
            <a:tbl>
              <a:tblPr/>
              <a:tblGrid>
                <a:gridCol w="1729175"/>
                <a:gridCol w="2679178"/>
                <a:gridCol w="1916675"/>
                <a:gridCol w="1629175"/>
              </a:tblGrid>
              <a:tr h="31070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적용순서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참조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528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600" b="0" dirty="0">
                          <a:effectLst/>
                          <a:latin typeface="+mn-ea"/>
                          <a:ea typeface="+mn-ea"/>
                        </a:rPr>
                        <a:t>^</a:t>
                      </a: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제곱 계산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오른쪽 → 왼쪽</a:t>
                      </a:r>
                      <a:endParaRPr lang="en-US" altLang="ko-KR" sz="1600" b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5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effectLst/>
                          <a:latin typeface="+mn-ea"/>
                          <a:ea typeface="+mn-ea"/>
                        </a:rPr>
                        <a:t>-x, +x</a:t>
                      </a: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음수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양수 기호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왼쪽 → 오른쪽</a:t>
                      </a:r>
                      <a:endParaRPr lang="en-US" altLang="ko-KR" sz="1600" b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5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 정수 벡터 생성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 err="1" smtClean="0">
                          <a:effectLst/>
                          <a:latin typeface="+mn-ea"/>
                          <a:ea typeface="+mn-ea"/>
                        </a:rPr>
                        <a:t>from:to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3243" marR="4324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528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600" b="0" dirty="0">
                          <a:effectLst/>
                          <a:latin typeface="+mn-ea"/>
                          <a:ea typeface="+mn-ea"/>
                        </a:rPr>
                        <a:t>%%</a:t>
                      </a: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나머지</a:t>
                      </a:r>
                      <a:r>
                        <a:rPr lang="ko-KR" altLang="en-US" sz="1600" b="0" baseline="0" dirty="0" smtClean="0">
                          <a:effectLst/>
                          <a:latin typeface="+mn-ea"/>
                          <a:ea typeface="+mn-ea"/>
                        </a:rPr>
                        <a:t> 계산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“</a:t>
                      </a: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%in%, %*%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528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dirty="0"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600" b="0" dirty="0">
                          <a:effectLst/>
                          <a:latin typeface="+mn-ea"/>
                          <a:ea typeface="+mn-ea"/>
                        </a:rPr>
                        <a:t>, /</a:t>
                      </a: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곱하기</a:t>
                      </a:r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나누기 계산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“</a:t>
                      </a: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528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600" b="0" dirty="0">
                          <a:effectLst/>
                          <a:latin typeface="+mn-ea"/>
                          <a:ea typeface="+mn-ea"/>
                        </a:rPr>
                        <a:t>+, -</a:t>
                      </a: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더하기</a:t>
                      </a:r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빼기 계산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“</a:t>
                      </a: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0612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600" b="0" dirty="0">
                          <a:effectLst/>
                          <a:latin typeface="+mn-ea"/>
                          <a:ea typeface="+mn-ea"/>
                        </a:rPr>
                        <a:t>&lt;, &gt;, &lt;=, &gt;=, ==, !=</a:t>
                      </a: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비교 연산자</a:t>
                      </a:r>
                      <a:endParaRPr lang="en-US" altLang="ko-KR" sz="1600" b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(TRUE, FALSE 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반환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528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600" b="0" dirty="0">
                          <a:effectLst/>
                          <a:latin typeface="+mn-ea"/>
                          <a:ea typeface="+mn-ea"/>
                        </a:rPr>
                        <a:t>!</a:t>
                      </a: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부정 조건 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상동</a:t>
                      </a:r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528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&amp;</a:t>
                      </a:r>
                      <a:endParaRPr lang="en-US" altLang="ko-KR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And</a:t>
                      </a:r>
                      <a:r>
                        <a:rPr lang="en-US" sz="1600" b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smtClean="0">
                          <a:effectLst/>
                          <a:latin typeface="+mn-ea"/>
                          <a:ea typeface="+mn-ea"/>
                        </a:rPr>
                        <a:t>조건 </a:t>
                      </a:r>
                      <a:r>
                        <a:rPr lang="en-US" altLang="ko-KR" sz="1600" b="0" baseline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baseline="0" dirty="0" smtClean="0">
                          <a:effectLst/>
                          <a:latin typeface="+mn-ea"/>
                          <a:ea typeface="+mn-ea"/>
                        </a:rPr>
                        <a:t>상동</a:t>
                      </a:r>
                      <a:r>
                        <a:rPr lang="en-US" altLang="ko-KR" sz="1600" b="0" baseline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&amp;&amp;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528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|</a:t>
                      </a:r>
                      <a:endParaRPr lang="en-US" altLang="ko-KR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en-US" sz="1600" b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smtClean="0">
                          <a:effectLst/>
                          <a:latin typeface="+mn-ea"/>
                          <a:ea typeface="+mn-ea"/>
                        </a:rPr>
                        <a:t>조건 </a:t>
                      </a:r>
                      <a:r>
                        <a:rPr lang="en-US" altLang="ko-KR" sz="1600" b="0" baseline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baseline="0" dirty="0" smtClean="0">
                          <a:effectLst/>
                          <a:latin typeface="+mn-ea"/>
                          <a:ea typeface="+mn-ea"/>
                        </a:rPr>
                        <a:t>상동</a:t>
                      </a:r>
                      <a:r>
                        <a:rPr lang="en-US" altLang="ko-KR" sz="1600" b="0" baseline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||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528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-&gt;</a:t>
                      </a:r>
                      <a:endParaRPr lang="en-US" altLang="ko-KR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우측 할당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-&gt;&gt;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528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&lt;-</a:t>
                      </a:r>
                      <a:endParaRPr lang="en-US" altLang="ko-KR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좌측 할당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오른쪽 → 왼쪽</a:t>
                      </a:r>
                      <a:endParaRPr lang="en-US" altLang="ko-KR" sz="1600" b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600" b="0" dirty="0" smtClean="0">
                          <a:effectLst/>
                          <a:latin typeface="+mn-ea"/>
                          <a:ea typeface="+mn-ea"/>
                        </a:rPr>
                        <a:t>&lt;&lt;-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528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600" b="0" dirty="0">
                          <a:effectLst/>
                          <a:latin typeface="+mn-ea"/>
                          <a:ea typeface="+mn-ea"/>
                        </a:rPr>
                        <a:t>=</a:t>
                      </a: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좌측 할당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effectLst/>
                          <a:latin typeface="+mn-ea"/>
                          <a:ea typeface="+mn-ea"/>
                        </a:rPr>
                        <a:t>오른쪽 → 왼쪽</a:t>
                      </a:r>
                      <a:endParaRPr lang="en-US" altLang="ko-KR" sz="1600" b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5135" marR="135135" marT="22522" marB="22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82364" y="2198914"/>
            <a:ext cx="540072" cy="4109811"/>
            <a:chOff x="182364" y="1448736"/>
            <a:chExt cx="540072" cy="5130684"/>
          </a:xfrm>
        </p:grpSpPr>
        <p:cxnSp>
          <p:nvCxnSpPr>
            <p:cNvPr id="19" name="직선 화살표 연결선 18"/>
            <p:cNvCxnSpPr>
              <a:stCxn id="22" idx="2"/>
            </p:cNvCxnSpPr>
            <p:nvPr/>
          </p:nvCxnSpPr>
          <p:spPr>
            <a:xfrm>
              <a:off x="452400" y="1808784"/>
              <a:ext cx="0" cy="4770636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182364" y="2168832"/>
              <a:ext cx="540072" cy="360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600" b="1" smtClean="0">
                  <a:latin typeface="+mn-ea"/>
                </a:rPr>
                <a:t>상위</a:t>
              </a:r>
              <a:endParaRPr lang="ko-KR" altLang="en-US" sz="1600" b="1">
                <a:latin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82364" y="5859324"/>
              <a:ext cx="540072" cy="360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600" b="1" dirty="0">
                  <a:latin typeface="+mn-ea"/>
                </a:rPr>
                <a:t>하</a:t>
              </a:r>
              <a:r>
                <a:rPr lang="ko-KR" altLang="en-US" sz="1600" b="1" dirty="0" smtClean="0">
                  <a:latin typeface="+mn-ea"/>
                </a:rPr>
                <a:t>위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82364" y="1448736"/>
              <a:ext cx="540072" cy="360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600" b="1" dirty="0" smtClean="0">
                  <a:latin typeface="+mn-ea"/>
                </a:rPr>
                <a:t>( )</a:t>
              </a:r>
              <a:endParaRPr lang="ko-KR" altLang="en-US" sz="16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9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4031</TotalTime>
  <Words>964</Words>
  <Application>Microsoft Office PowerPoint</Application>
  <PresentationFormat>화면 슬라이드 쇼(4:3)</PresentationFormat>
  <Paragraphs>271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Cambria Math</vt:lpstr>
      <vt:lpstr>Wingdings</vt:lpstr>
      <vt:lpstr>디자인 사용자 지정</vt:lpstr>
      <vt:lpstr>R 프로그래밍 (6주차)</vt:lpstr>
      <vt:lpstr>PowerPoint 프레젠테이션</vt:lpstr>
      <vt:lpstr>PowerPoint 프레젠테이션</vt:lpstr>
      <vt:lpstr>PowerPoint 프레젠테이션</vt:lpstr>
      <vt:lpstr> Ⅱ. 연산자 (Operator)</vt:lpstr>
      <vt:lpstr>PowerPoint 프레젠테이션</vt:lpstr>
      <vt:lpstr> Ⅱ. 연산자 (Operator)</vt:lpstr>
      <vt:lpstr>PowerPoint 프레젠테이션</vt:lpstr>
      <vt:lpstr>PowerPoint 프레젠테이션</vt:lpstr>
      <vt:lpstr> Ⅲ. 내장함수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 Gyun Lee</dc:creator>
  <cp:lastModifiedBy>Unho Chang</cp:lastModifiedBy>
  <cp:revision>258</cp:revision>
  <cp:lastPrinted>2016-03-22T08:11:28Z</cp:lastPrinted>
  <dcterms:created xsi:type="dcterms:W3CDTF">2016-02-12T08:50:27Z</dcterms:created>
  <dcterms:modified xsi:type="dcterms:W3CDTF">2016-04-05T04:16:56Z</dcterms:modified>
</cp:coreProperties>
</file>