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8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1" r:id="rId35"/>
    <p:sldId id="290" r:id="rId36"/>
    <p:sldId id="293" r:id="rId37"/>
  </p:sldIdLst>
  <p:sldSz cx="9144000" cy="6858000" type="screen4x3"/>
  <p:notesSz cx="6858000" cy="9199563"/>
  <p:kinsoku lang="ko-KR" invalStChars="????ｷ????????????樗????&gt;ｻ???ｰ・??????????????????????????!%),.:;?]}????????????????" invalEndChars="蒼????&lt;ｫ?????$([\{??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965" autoAdjust="0"/>
  </p:normalViewPr>
  <p:slideViewPr>
    <p:cSldViewPr snapToGrid="0">
      <p:cViewPr>
        <p:scale>
          <a:sx n="66" d="100"/>
          <a:sy n="66" d="100"/>
        </p:scale>
        <p:origin x="-408" y="-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71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96913"/>
            <a:ext cx="4584700" cy="3435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87893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71463"/>
            <a:ext cx="1943100" cy="5529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1463"/>
            <a:ext cx="5676900" cy="5529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3810000" cy="412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810000" cy="412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/>
          <p:cNvGrpSpPr>
            <a:grpSpLocks/>
          </p:cNvGrpSpPr>
          <p:nvPr/>
        </p:nvGrpSpPr>
        <p:grpSpPr bwMode="auto">
          <a:xfrm>
            <a:off x="0" y="385763"/>
            <a:ext cx="9134475" cy="6188075"/>
            <a:chOff x="0" y="243"/>
            <a:chExt cx="5754" cy="3898"/>
          </a:xfrm>
        </p:grpSpPr>
        <p:grpSp>
          <p:nvGrpSpPr>
            <p:cNvPr id="1029" name="Group 7"/>
            <p:cNvGrpSpPr>
              <a:grpSpLocks/>
            </p:cNvGrpSpPr>
            <p:nvPr/>
          </p:nvGrpSpPr>
          <p:grpSpPr bwMode="auto">
            <a:xfrm>
              <a:off x="0" y="243"/>
              <a:ext cx="609" cy="288"/>
              <a:chOff x="0" y="243"/>
              <a:chExt cx="609" cy="288"/>
            </a:xfrm>
          </p:grpSpPr>
          <p:sp>
            <p:nvSpPr>
              <p:cNvPr id="1034" name="Freeform 2"/>
              <p:cNvSpPr>
                <a:spLocks/>
              </p:cNvSpPr>
              <p:nvPr/>
            </p:nvSpPr>
            <p:spPr bwMode="auto">
              <a:xfrm>
                <a:off x="0" y="243"/>
                <a:ext cx="202" cy="288"/>
              </a:xfrm>
              <a:custGeom>
                <a:avLst/>
                <a:gdLst>
                  <a:gd name="T0" fmla="*/ 0 w 202"/>
                  <a:gd name="T1" fmla="*/ 0 h 288"/>
                  <a:gd name="T2" fmla="*/ 201 w 202"/>
                  <a:gd name="T3" fmla="*/ 0 h 288"/>
                  <a:gd name="T4" fmla="*/ 165 w 202"/>
                  <a:gd name="T5" fmla="*/ 287 h 288"/>
                  <a:gd name="T6" fmla="*/ 0 w 202"/>
                  <a:gd name="T7" fmla="*/ 287 h 288"/>
                  <a:gd name="T8" fmla="*/ 0 w 202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2" h="288">
                    <a:moveTo>
                      <a:pt x="0" y="0"/>
                    </a:moveTo>
                    <a:lnTo>
                      <a:pt x="201" y="0"/>
                    </a:lnTo>
                    <a:lnTo>
                      <a:pt x="165" y="287"/>
                    </a:lnTo>
                    <a:lnTo>
                      <a:pt x="0" y="28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5" name="Freeform 3"/>
              <p:cNvSpPr>
                <a:spLocks/>
              </p:cNvSpPr>
              <p:nvPr/>
            </p:nvSpPr>
            <p:spPr bwMode="auto">
              <a:xfrm>
                <a:off x="187" y="243"/>
                <a:ext cx="167" cy="288"/>
              </a:xfrm>
              <a:custGeom>
                <a:avLst/>
                <a:gdLst>
                  <a:gd name="T0" fmla="*/ 34 w 167"/>
                  <a:gd name="T1" fmla="*/ 0 h 288"/>
                  <a:gd name="T2" fmla="*/ 0 w 167"/>
                  <a:gd name="T3" fmla="*/ 287 h 288"/>
                  <a:gd name="T4" fmla="*/ 132 w 167"/>
                  <a:gd name="T5" fmla="*/ 287 h 288"/>
                  <a:gd name="T6" fmla="*/ 166 w 167"/>
                  <a:gd name="T7" fmla="*/ 0 h 288"/>
                  <a:gd name="T8" fmla="*/ 34 w 167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7" h="288">
                    <a:moveTo>
                      <a:pt x="34" y="0"/>
                    </a:moveTo>
                    <a:lnTo>
                      <a:pt x="0" y="287"/>
                    </a:lnTo>
                    <a:lnTo>
                      <a:pt x="132" y="287"/>
                    </a:lnTo>
                    <a:lnTo>
                      <a:pt x="166" y="0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6" name="Freeform 4"/>
              <p:cNvSpPr>
                <a:spLocks/>
              </p:cNvSpPr>
              <p:nvPr/>
            </p:nvSpPr>
            <p:spPr bwMode="auto">
              <a:xfrm>
                <a:off x="337" y="243"/>
                <a:ext cx="139" cy="288"/>
              </a:xfrm>
              <a:custGeom>
                <a:avLst/>
                <a:gdLst>
                  <a:gd name="T0" fmla="*/ 35 w 139"/>
                  <a:gd name="T1" fmla="*/ 0 h 288"/>
                  <a:gd name="T2" fmla="*/ 0 w 139"/>
                  <a:gd name="T3" fmla="*/ 287 h 288"/>
                  <a:gd name="T4" fmla="*/ 104 w 139"/>
                  <a:gd name="T5" fmla="*/ 287 h 288"/>
                  <a:gd name="T6" fmla="*/ 138 w 139"/>
                  <a:gd name="T7" fmla="*/ 0 h 288"/>
                  <a:gd name="T8" fmla="*/ 35 w 139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9" h="288">
                    <a:moveTo>
                      <a:pt x="35" y="0"/>
                    </a:moveTo>
                    <a:lnTo>
                      <a:pt x="0" y="287"/>
                    </a:lnTo>
                    <a:lnTo>
                      <a:pt x="104" y="287"/>
                    </a:lnTo>
                    <a:lnTo>
                      <a:pt x="138" y="0"/>
                    </a:lnTo>
                    <a:lnTo>
                      <a:pt x="35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7" name="Freeform 5"/>
              <p:cNvSpPr>
                <a:spLocks/>
              </p:cNvSpPr>
              <p:nvPr/>
            </p:nvSpPr>
            <p:spPr bwMode="auto">
              <a:xfrm>
                <a:off x="457" y="243"/>
                <a:ext cx="103" cy="288"/>
              </a:xfrm>
              <a:custGeom>
                <a:avLst/>
                <a:gdLst>
                  <a:gd name="T0" fmla="*/ 34 w 103"/>
                  <a:gd name="T1" fmla="*/ 0 h 288"/>
                  <a:gd name="T2" fmla="*/ 0 w 103"/>
                  <a:gd name="T3" fmla="*/ 287 h 288"/>
                  <a:gd name="T4" fmla="*/ 68 w 103"/>
                  <a:gd name="T5" fmla="*/ 287 h 288"/>
                  <a:gd name="T6" fmla="*/ 102 w 103"/>
                  <a:gd name="T7" fmla="*/ 0 h 288"/>
                  <a:gd name="T8" fmla="*/ 34 w 10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3" h="288">
                    <a:moveTo>
                      <a:pt x="34" y="0"/>
                    </a:moveTo>
                    <a:lnTo>
                      <a:pt x="0" y="287"/>
                    </a:lnTo>
                    <a:lnTo>
                      <a:pt x="68" y="287"/>
                    </a:lnTo>
                    <a:lnTo>
                      <a:pt x="102" y="0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8" name="Freeform 6"/>
              <p:cNvSpPr>
                <a:spLocks/>
              </p:cNvSpPr>
              <p:nvPr/>
            </p:nvSpPr>
            <p:spPr bwMode="auto">
              <a:xfrm>
                <a:off x="539" y="243"/>
                <a:ext cx="70" cy="288"/>
              </a:xfrm>
              <a:custGeom>
                <a:avLst/>
                <a:gdLst>
                  <a:gd name="T0" fmla="*/ 33 w 70"/>
                  <a:gd name="T1" fmla="*/ 0 h 288"/>
                  <a:gd name="T2" fmla="*/ 0 w 70"/>
                  <a:gd name="T3" fmla="*/ 287 h 288"/>
                  <a:gd name="T4" fmla="*/ 35 w 70"/>
                  <a:gd name="T5" fmla="*/ 287 h 288"/>
                  <a:gd name="T6" fmla="*/ 69 w 70"/>
                  <a:gd name="T7" fmla="*/ 0 h 288"/>
                  <a:gd name="T8" fmla="*/ 33 w 70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288">
                    <a:moveTo>
                      <a:pt x="33" y="0"/>
                    </a:moveTo>
                    <a:lnTo>
                      <a:pt x="0" y="287"/>
                    </a:lnTo>
                    <a:lnTo>
                      <a:pt x="35" y="287"/>
                    </a:lnTo>
                    <a:lnTo>
                      <a:pt x="69" y="0"/>
                    </a:lnTo>
                    <a:lnTo>
                      <a:pt x="33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30" name="Group 11"/>
            <p:cNvGrpSpPr>
              <a:grpSpLocks/>
            </p:cNvGrpSpPr>
            <p:nvPr/>
          </p:nvGrpSpPr>
          <p:grpSpPr bwMode="auto">
            <a:xfrm>
              <a:off x="528" y="3942"/>
              <a:ext cx="5226" cy="199"/>
              <a:chOff x="528" y="3942"/>
              <a:chExt cx="5226" cy="199"/>
            </a:xfrm>
          </p:grpSpPr>
          <p:sp>
            <p:nvSpPr>
              <p:cNvPr id="1031" name="Freeform 8"/>
              <p:cNvSpPr>
                <a:spLocks/>
              </p:cNvSpPr>
              <p:nvPr/>
            </p:nvSpPr>
            <p:spPr bwMode="auto">
              <a:xfrm>
                <a:off x="528" y="4092"/>
                <a:ext cx="5226" cy="49"/>
              </a:xfrm>
              <a:custGeom>
                <a:avLst/>
                <a:gdLst>
                  <a:gd name="T0" fmla="*/ 0 w 5226"/>
                  <a:gd name="T1" fmla="*/ 48 h 49"/>
                  <a:gd name="T2" fmla="*/ 5225 w 5226"/>
                  <a:gd name="T3" fmla="*/ 48 h 49"/>
                  <a:gd name="T4" fmla="*/ 5225 w 5226"/>
                  <a:gd name="T5" fmla="*/ 0 h 49"/>
                  <a:gd name="T6" fmla="*/ 12 w 5226"/>
                  <a:gd name="T7" fmla="*/ 0 h 49"/>
                  <a:gd name="T8" fmla="*/ 0 w 5226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26" h="49">
                    <a:moveTo>
                      <a:pt x="0" y="48"/>
                    </a:moveTo>
                    <a:lnTo>
                      <a:pt x="5225" y="48"/>
                    </a:lnTo>
                    <a:lnTo>
                      <a:pt x="5225" y="0"/>
                    </a:lnTo>
                    <a:lnTo>
                      <a:pt x="12" y="0"/>
                    </a:lnTo>
                    <a:lnTo>
                      <a:pt x="0" y="48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" name="Freeform 9"/>
              <p:cNvSpPr>
                <a:spLocks/>
              </p:cNvSpPr>
              <p:nvPr/>
            </p:nvSpPr>
            <p:spPr bwMode="auto">
              <a:xfrm>
                <a:off x="545" y="4017"/>
                <a:ext cx="5209" cy="49"/>
              </a:xfrm>
              <a:custGeom>
                <a:avLst/>
                <a:gdLst>
                  <a:gd name="T0" fmla="*/ 0 w 5209"/>
                  <a:gd name="T1" fmla="*/ 48 h 49"/>
                  <a:gd name="T2" fmla="*/ 5208 w 5209"/>
                  <a:gd name="T3" fmla="*/ 48 h 49"/>
                  <a:gd name="T4" fmla="*/ 5208 w 5209"/>
                  <a:gd name="T5" fmla="*/ 0 h 49"/>
                  <a:gd name="T6" fmla="*/ 12 w 5209"/>
                  <a:gd name="T7" fmla="*/ 0 h 49"/>
                  <a:gd name="T8" fmla="*/ 0 w 5209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09" h="49">
                    <a:moveTo>
                      <a:pt x="0" y="48"/>
                    </a:moveTo>
                    <a:lnTo>
                      <a:pt x="5208" y="48"/>
                    </a:lnTo>
                    <a:lnTo>
                      <a:pt x="5208" y="0"/>
                    </a:lnTo>
                    <a:lnTo>
                      <a:pt x="12" y="0"/>
                    </a:lnTo>
                    <a:lnTo>
                      <a:pt x="0" y="48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" name="Freeform 10"/>
              <p:cNvSpPr>
                <a:spLocks/>
              </p:cNvSpPr>
              <p:nvPr/>
            </p:nvSpPr>
            <p:spPr bwMode="auto">
              <a:xfrm>
                <a:off x="562" y="3942"/>
                <a:ext cx="5192" cy="51"/>
              </a:xfrm>
              <a:custGeom>
                <a:avLst/>
                <a:gdLst>
                  <a:gd name="T0" fmla="*/ 0 w 5192"/>
                  <a:gd name="T1" fmla="*/ 50 h 51"/>
                  <a:gd name="T2" fmla="*/ 5191 w 5192"/>
                  <a:gd name="T3" fmla="*/ 48 h 51"/>
                  <a:gd name="T4" fmla="*/ 5191 w 5192"/>
                  <a:gd name="T5" fmla="*/ 0 h 51"/>
                  <a:gd name="T6" fmla="*/ 12 w 5192"/>
                  <a:gd name="T7" fmla="*/ 0 h 51"/>
                  <a:gd name="T8" fmla="*/ 0 w 5192"/>
                  <a:gd name="T9" fmla="*/ 5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92" h="51">
                    <a:moveTo>
                      <a:pt x="0" y="50"/>
                    </a:moveTo>
                    <a:lnTo>
                      <a:pt x="5191" y="48"/>
                    </a:lnTo>
                    <a:lnTo>
                      <a:pt x="5191" y="0"/>
                    </a:lnTo>
                    <a:lnTo>
                      <a:pt x="12" y="0"/>
                    </a:lnTo>
                    <a:lnTo>
                      <a:pt x="0" y="5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71463"/>
            <a:ext cx="77724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76400"/>
            <a:ext cx="77724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4000"/>
        <a:buFont typeface="Monotype Sorts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458200" cy="2362200"/>
          </a:xfrm>
          <a:noFill/>
        </p:spPr>
        <p:txBody>
          <a:bodyPr anchor="ctr"/>
          <a:lstStyle/>
          <a:p>
            <a:pPr algn="ctr"/>
            <a:r>
              <a:rPr lang="en-US" altLang="ko-KR" dirty="0" smtClean="0">
                <a:ea typeface="굴림" pitchFamily="50" charset="-127"/>
              </a:rPr>
              <a:t>10</a:t>
            </a:r>
            <a:r>
              <a:rPr lang="ko-KR" altLang="en-US" dirty="0" smtClean="0">
                <a:ea typeface="굴림" pitchFamily="50" charset="-127"/>
              </a:rPr>
              <a:t>장</a:t>
            </a:r>
            <a:r>
              <a:rPr lang="en-US" altLang="ko-KR" dirty="0" smtClean="0">
                <a:ea typeface="굴림" pitchFamily="50" charset="-127"/>
              </a:rPr>
              <a:t/>
            </a:r>
            <a:br>
              <a:rPr lang="en-US" altLang="ko-KR" dirty="0" smtClean="0">
                <a:ea typeface="굴림" pitchFamily="50" charset="-127"/>
              </a:rPr>
            </a:br>
            <a:r>
              <a:rPr lang="ko-KR" altLang="en-US" dirty="0" smtClean="0">
                <a:ea typeface="굴림" pitchFamily="50" charset="-127"/>
              </a:rPr>
              <a:t>모집단 평균 또는 비율에 대한 가설검정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971800"/>
            <a:ext cx="9144000" cy="3276600"/>
          </a:xfrm>
          <a:noFill/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ko-KR" sz="1800" dirty="0" smtClean="0">
                <a:ea typeface="굴림" pitchFamily="50" charset="-127"/>
              </a:rPr>
              <a:t>to accompany</a:t>
            </a:r>
            <a:endParaRPr lang="en-US" altLang="ko-KR" sz="2400" i="1" dirty="0" smtClean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ko-KR" sz="2800" i="1" dirty="0" smtClean="0">
                <a:ea typeface="굴림" pitchFamily="50" charset="-127"/>
              </a:rPr>
              <a:t>Introductory Business Statistics</a:t>
            </a:r>
            <a:endParaRPr lang="en-US" altLang="ko-KR" sz="2800" dirty="0" smtClean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ko-KR" sz="1800" dirty="0" smtClean="0">
                <a:ea typeface="굴림" pitchFamily="50" charset="-127"/>
              </a:rPr>
              <a:t>seventh edition, by Ronald M. </a:t>
            </a:r>
            <a:r>
              <a:rPr lang="en-US" altLang="ko-KR" sz="1800" dirty="0" err="1" smtClean="0">
                <a:ea typeface="굴림" pitchFamily="50" charset="-127"/>
              </a:rPr>
              <a:t>Weiers</a:t>
            </a:r>
            <a:endParaRPr lang="en-US" altLang="ko-KR" sz="2400" dirty="0" smtClean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ko-KR" sz="2400" dirty="0" smtClean="0">
                <a:ea typeface="굴림" pitchFamily="50" charset="-127"/>
              </a:rPr>
              <a:t>Presentation by Priscilla </a:t>
            </a:r>
            <a:r>
              <a:rPr lang="en-US" altLang="ko-KR" sz="2400" dirty="0" err="1" smtClean="0">
                <a:ea typeface="굴림" pitchFamily="50" charset="-127"/>
              </a:rPr>
              <a:t>Chaffe</a:t>
            </a:r>
            <a:r>
              <a:rPr lang="en-US" altLang="ko-KR" sz="2400" dirty="0" smtClean="0">
                <a:ea typeface="굴림" pitchFamily="50" charset="-127"/>
              </a:rPr>
              <a:t>-Stengel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2400" dirty="0" smtClean="0">
                <a:ea typeface="굴림" pitchFamily="50" charset="-127"/>
              </a:rPr>
              <a:t>		        Donald N. Stengel</a:t>
            </a:r>
          </a:p>
          <a:p>
            <a:pPr marL="342900" indent="-342900">
              <a:lnSpc>
                <a:spcPct val="90000"/>
              </a:lnSpc>
            </a:pPr>
            <a:endParaRPr lang="en-US" altLang="ko-KR" sz="2800" dirty="0" smtClean="0">
              <a:ea typeface="굴림" pitchFamily="50" charset="-127"/>
            </a:endParaRPr>
          </a:p>
          <a:p>
            <a:pPr marL="342900" indent="-342900" algn="r">
              <a:lnSpc>
                <a:spcPct val="90000"/>
              </a:lnSpc>
            </a:pPr>
            <a:r>
              <a:rPr lang="en-US" altLang="ko-KR" sz="1800" dirty="0" smtClean="0">
                <a:ea typeface="굴림" pitchFamily="50" charset="-127"/>
              </a:rPr>
              <a:t>		           </a:t>
            </a:r>
            <a:r>
              <a:rPr lang="en-US" altLang="ko-KR" sz="1200" dirty="0" smtClean="0">
                <a:ea typeface="굴림" pitchFamily="50" charset="-127"/>
              </a:rPr>
              <a:t>© 20011 </a:t>
            </a:r>
            <a:r>
              <a:rPr lang="en-US" altLang="ko-KR" sz="1200" dirty="0" err="1" smtClean="0">
                <a:ea typeface="굴림" pitchFamily="50" charset="-127"/>
              </a:rPr>
              <a:t>Cengage</a:t>
            </a:r>
            <a:r>
              <a:rPr lang="en-US" altLang="ko-KR" sz="1200" dirty="0" smtClean="0">
                <a:ea typeface="굴림" pitchFamily="50" charset="-127"/>
              </a:rPr>
              <a:t> Learning.</a:t>
            </a:r>
          </a:p>
          <a:p>
            <a:pPr marL="342900" indent="-342900" algn="r">
              <a:lnSpc>
                <a:spcPct val="90000"/>
              </a:lnSpc>
            </a:pPr>
            <a:r>
              <a:rPr lang="en-US" altLang="ko-KR" sz="1200" dirty="0" smtClean="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1" y="119063"/>
            <a:ext cx="3951514" cy="6429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양측 검정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6200" cy="76200"/>
          </a:xfrm>
        </p:spPr>
        <p:txBody>
          <a:bodyPr/>
          <a:lstStyle/>
          <a:p>
            <a:pPr>
              <a:buNone/>
            </a:pPr>
            <a:endParaRPr lang="ko-KR" altLang="ko-KR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88" y="854075"/>
            <a:ext cx="4873625" cy="103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altLang="ko-KR" sz="2800" dirty="0">
                <a:ea typeface="굴림" pitchFamily="50" charset="-127"/>
              </a:rPr>
              <a:t>H</a:t>
            </a:r>
            <a:r>
              <a:rPr lang="en-US" altLang="ko-KR" sz="2800" baseline="-25000" dirty="0">
                <a:ea typeface="굴림" pitchFamily="50" charset="-127"/>
              </a:rPr>
              <a:t>0</a:t>
            </a:r>
            <a:r>
              <a:rPr lang="en-US" altLang="ko-KR" sz="2800" dirty="0">
                <a:ea typeface="굴림" pitchFamily="50" charset="-127"/>
              </a:rPr>
              <a:t>: </a:t>
            </a:r>
            <a:r>
              <a:rPr lang="ko-KR" altLang="en-US" sz="2800" dirty="0" err="1" smtClean="0">
                <a:ea typeface="굴림" pitchFamily="50" charset="-127"/>
              </a:rPr>
              <a:t>모수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>
                <a:ea typeface="굴림" pitchFamily="50" charset="-127"/>
              </a:rPr>
              <a:t>= </a:t>
            </a:r>
            <a:r>
              <a:rPr lang="ko-KR" altLang="en-US" sz="2800" dirty="0" err="1" smtClean="0">
                <a:ea typeface="굴림" pitchFamily="50" charset="-127"/>
              </a:rPr>
              <a:t>지정값</a:t>
            </a:r>
            <a:endParaRPr lang="en-US" altLang="ko-KR" sz="2800" dirty="0">
              <a:ea typeface="굴림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2800" dirty="0">
                <a:ea typeface="굴림" pitchFamily="50" charset="-127"/>
              </a:rPr>
              <a:t>H</a:t>
            </a:r>
            <a:r>
              <a:rPr lang="en-US" altLang="ko-KR" sz="2800" baseline="-25000" dirty="0">
                <a:ea typeface="굴림" pitchFamily="50" charset="-127"/>
              </a:rPr>
              <a:t>1</a:t>
            </a:r>
            <a:r>
              <a:rPr lang="en-US" altLang="ko-KR" sz="2800" dirty="0">
                <a:ea typeface="굴림" pitchFamily="50" charset="-127"/>
              </a:rPr>
              <a:t>: </a:t>
            </a:r>
            <a:r>
              <a:rPr lang="ko-KR" altLang="en-US" sz="2800" dirty="0" err="1" smtClean="0">
                <a:ea typeface="굴림" pitchFamily="50" charset="-127"/>
              </a:rPr>
              <a:t>모수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>
                <a:latin typeface="Symbol" pitchFamily="18" charset="2"/>
                <a:ea typeface="굴림" pitchFamily="50" charset="-127"/>
              </a:rPr>
              <a:t>¹</a:t>
            </a:r>
            <a:r>
              <a:rPr lang="en-US" altLang="ko-KR" sz="2800" dirty="0">
                <a:ea typeface="굴림" pitchFamily="50" charset="-127"/>
              </a:rPr>
              <a:t> </a:t>
            </a:r>
            <a:r>
              <a:rPr lang="ko-KR" altLang="en-US" sz="2800" dirty="0" err="1" smtClean="0">
                <a:ea typeface="굴림" pitchFamily="50" charset="-127"/>
              </a:rPr>
              <a:t>지정값</a:t>
            </a:r>
            <a:endParaRPr lang="en-US" altLang="ko-KR" sz="2800" dirty="0">
              <a:ea typeface="굴림" pitchFamily="50" charset="-127"/>
            </a:endParaRPr>
          </a:p>
        </p:txBody>
      </p:sp>
      <p:graphicFrame>
        <p:nvGraphicFramePr>
          <p:cNvPr id="11269" name="Object 6"/>
          <p:cNvGraphicFramePr>
            <a:graphicFrameLocks/>
          </p:cNvGraphicFramePr>
          <p:nvPr/>
        </p:nvGraphicFramePr>
        <p:xfrm>
          <a:off x="1602696" y="774700"/>
          <a:ext cx="7497762" cy="512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차트" r:id="rId4" imgW="8677275" imgH="5934075" progId="Excel.Chart.8">
                  <p:embed followColorScheme="full"/>
                </p:oleObj>
              </mc:Choice>
              <mc:Fallback>
                <p:oleObj name="차트" r:id="rId4" imgW="8677275" imgH="5934075" progId="Excel.Chart.8">
                  <p:embed followColorScheme="full"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696" y="774700"/>
                        <a:ext cx="7497762" cy="512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 dirty="0">
                <a:ea typeface="굴림" pitchFamily="50" charset="-127"/>
              </a:rPr>
              <a:t>		           </a:t>
            </a:r>
            <a:r>
              <a:rPr lang="en-US" altLang="ko-KR" sz="1200" dirty="0">
                <a:ea typeface="굴림" pitchFamily="50" charset="-127"/>
              </a:rPr>
              <a:t>© 2011 </a:t>
            </a:r>
            <a:r>
              <a:rPr lang="en-US" altLang="ko-KR" sz="1200" dirty="0" err="1">
                <a:ea typeface="굴림" pitchFamily="50" charset="-127"/>
              </a:rPr>
              <a:t>Cengage</a:t>
            </a:r>
            <a:r>
              <a:rPr lang="en-US" altLang="ko-KR" sz="1200" dirty="0">
                <a:ea typeface="굴림" pitchFamily="50" charset="-127"/>
              </a:rPr>
              <a:t>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 dirty="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914" y="5239659"/>
            <a:ext cx="95794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- z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966686" y="3809997"/>
            <a:ext cx="21481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굴림" pitchFamily="50" charset="-127"/>
              </a:rPr>
              <a:t>H</a:t>
            </a:r>
            <a:r>
              <a:rPr lang="en-US" altLang="ko-KR" b="1" baseline="-25000" dirty="0" smtClean="0">
                <a:ea typeface="굴림" pitchFamily="50" charset="-127"/>
              </a:rPr>
              <a:t>0</a:t>
            </a:r>
            <a:r>
              <a:rPr lang="en-US" altLang="ko-KR" b="1" dirty="0" smtClean="0">
                <a:ea typeface="굴림" pitchFamily="50" charset="-127"/>
              </a:rPr>
              <a:t>  </a:t>
            </a:r>
            <a:r>
              <a:rPr lang="ko-KR" altLang="en-US" b="1" dirty="0" smtClean="0">
                <a:ea typeface="굴림" pitchFamily="50" charset="-127"/>
              </a:rPr>
              <a:t>을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기각함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94287" y="3795484"/>
            <a:ext cx="21481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굴림" pitchFamily="50" charset="-127"/>
              </a:rPr>
              <a:t>H</a:t>
            </a:r>
            <a:r>
              <a:rPr lang="en-US" altLang="ko-KR" b="1" baseline="-25000" dirty="0" smtClean="0">
                <a:ea typeface="굴림" pitchFamily="50" charset="-127"/>
              </a:rPr>
              <a:t>0</a:t>
            </a:r>
            <a:r>
              <a:rPr lang="en-US" altLang="ko-KR" b="1" dirty="0" smtClean="0">
                <a:ea typeface="굴림" pitchFamily="50" charset="-127"/>
              </a:rPr>
              <a:t>  </a:t>
            </a:r>
            <a:r>
              <a:rPr lang="ko-KR" altLang="en-US" b="1" dirty="0" smtClean="0">
                <a:ea typeface="굴림" pitchFamily="50" charset="-127"/>
              </a:rPr>
              <a:t>을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기각함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64784" y="2590765"/>
            <a:ext cx="19231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굴림" pitchFamily="50" charset="-127"/>
              </a:rPr>
              <a:t>H</a:t>
            </a:r>
            <a:r>
              <a:rPr lang="en-US" altLang="ko-KR" b="1" baseline="-25000" dirty="0" smtClean="0">
                <a:ea typeface="굴림" pitchFamily="50" charset="-127"/>
              </a:rPr>
              <a:t>0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을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기각 하지 않음</a:t>
            </a:r>
            <a:endParaRPr lang="ko-KR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19063"/>
            <a:ext cx="5802086" cy="7953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우측 꼬리 검정</a:t>
            </a:r>
            <a:r>
              <a:rPr lang="en-US" altLang="ko-KR" dirty="0" smtClean="0">
                <a:ea typeface="굴림" pitchFamily="50" charset="-127"/>
              </a:rPr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200" cy="76200"/>
          </a:xfrm>
        </p:spPr>
        <p:txBody>
          <a:bodyPr/>
          <a:lstStyle/>
          <a:p>
            <a:endParaRPr lang="ko-KR" altLang="ko-KR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88" y="915988"/>
            <a:ext cx="4873625" cy="103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altLang="ko-KR" sz="2800" dirty="0">
                <a:ea typeface="굴림" pitchFamily="50" charset="-127"/>
              </a:rPr>
              <a:t>H</a:t>
            </a:r>
            <a:r>
              <a:rPr lang="en-US" altLang="ko-KR" sz="2800" baseline="-25000" dirty="0">
                <a:ea typeface="굴림" pitchFamily="50" charset="-127"/>
              </a:rPr>
              <a:t>0</a:t>
            </a:r>
            <a:r>
              <a:rPr lang="en-US" altLang="ko-KR" sz="2800" dirty="0">
                <a:ea typeface="굴림" pitchFamily="50" charset="-127"/>
              </a:rPr>
              <a:t>: </a:t>
            </a:r>
            <a:r>
              <a:rPr lang="ko-KR" altLang="en-US" sz="2800" dirty="0" err="1" smtClean="0">
                <a:ea typeface="굴림" pitchFamily="50" charset="-127"/>
              </a:rPr>
              <a:t>모수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>
                <a:latin typeface="Symbol" pitchFamily="18" charset="2"/>
                <a:ea typeface="굴림" pitchFamily="50" charset="-127"/>
              </a:rPr>
              <a:t>£</a:t>
            </a:r>
            <a:r>
              <a:rPr lang="en-US" altLang="ko-KR" sz="2800" dirty="0">
                <a:ea typeface="굴림" pitchFamily="50" charset="-127"/>
              </a:rPr>
              <a:t> </a:t>
            </a:r>
            <a:r>
              <a:rPr lang="ko-KR" altLang="en-US" sz="2800" dirty="0" err="1" smtClean="0">
                <a:ea typeface="굴림" pitchFamily="50" charset="-127"/>
              </a:rPr>
              <a:t>지정값</a:t>
            </a:r>
            <a:endParaRPr lang="en-US" altLang="ko-KR" sz="2800" dirty="0">
              <a:ea typeface="굴림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2800" dirty="0">
                <a:ea typeface="굴림" pitchFamily="50" charset="-127"/>
              </a:rPr>
              <a:t>H</a:t>
            </a:r>
            <a:r>
              <a:rPr lang="en-US" altLang="ko-KR" sz="2800" baseline="-25000" dirty="0">
                <a:ea typeface="굴림" pitchFamily="50" charset="-127"/>
              </a:rPr>
              <a:t>1</a:t>
            </a:r>
            <a:r>
              <a:rPr lang="en-US" altLang="ko-KR" sz="2800" dirty="0">
                <a:ea typeface="굴림" pitchFamily="50" charset="-127"/>
              </a:rPr>
              <a:t>: </a:t>
            </a:r>
            <a:r>
              <a:rPr lang="ko-KR" altLang="en-US" sz="2800" dirty="0" err="1" smtClean="0">
                <a:ea typeface="굴림" pitchFamily="50" charset="-127"/>
              </a:rPr>
              <a:t>모수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>
                <a:ea typeface="굴림" pitchFamily="50" charset="-127"/>
              </a:rPr>
              <a:t>&gt; </a:t>
            </a:r>
            <a:r>
              <a:rPr lang="ko-KR" altLang="en-US" sz="2800" dirty="0" err="1" smtClean="0">
                <a:ea typeface="굴림" pitchFamily="50" charset="-127"/>
              </a:rPr>
              <a:t>지정값</a:t>
            </a:r>
            <a:endParaRPr lang="en-US" altLang="ko-KR" sz="2800" dirty="0">
              <a:ea typeface="굴림" pitchFamily="50" charset="-127"/>
            </a:endParaRPr>
          </a:p>
        </p:txBody>
      </p:sp>
      <p:graphicFrame>
        <p:nvGraphicFramePr>
          <p:cNvPr id="12293" name="Object 6"/>
          <p:cNvGraphicFramePr>
            <a:graphicFrameLocks/>
          </p:cNvGraphicFramePr>
          <p:nvPr/>
        </p:nvGraphicFramePr>
        <p:xfrm>
          <a:off x="1628775" y="749300"/>
          <a:ext cx="7513638" cy="513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Chart" r:id="rId4" imgW="8674608" imgH="5931408" progId="Excel.Chart.5">
                  <p:embed followColorScheme="full"/>
                </p:oleObj>
              </mc:Choice>
              <mc:Fallback>
                <p:oleObj name="Chart" r:id="rId4" imgW="8674608" imgH="5931408" progId="Excel.Chart.5">
                  <p:embed followColorScheme="full"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749300"/>
                        <a:ext cx="7513638" cy="513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8792" y="3584971"/>
            <a:ext cx="21481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굴림" pitchFamily="50" charset="-127"/>
              </a:rPr>
              <a:t>H</a:t>
            </a:r>
            <a:r>
              <a:rPr lang="en-US" altLang="ko-KR" b="1" baseline="-25000" dirty="0" smtClean="0">
                <a:ea typeface="굴림" pitchFamily="50" charset="-127"/>
              </a:rPr>
              <a:t>0</a:t>
            </a:r>
            <a:r>
              <a:rPr lang="en-US" altLang="ko-KR" b="1" dirty="0" smtClean="0">
                <a:ea typeface="굴림" pitchFamily="50" charset="-127"/>
              </a:rPr>
              <a:t>  </a:t>
            </a:r>
            <a:r>
              <a:rPr lang="ko-KR" altLang="en-US" b="1" dirty="0" smtClean="0">
                <a:ea typeface="굴림" pitchFamily="50" charset="-127"/>
              </a:rPr>
              <a:t>을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기각함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77006" y="3556002"/>
            <a:ext cx="3352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굴림" pitchFamily="50" charset="-127"/>
              </a:rPr>
              <a:t>H</a:t>
            </a:r>
            <a:r>
              <a:rPr lang="en-US" altLang="ko-KR" b="1" baseline="-25000" dirty="0" smtClean="0">
                <a:ea typeface="굴림" pitchFamily="50" charset="-127"/>
              </a:rPr>
              <a:t>0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을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기각 하지 않음</a:t>
            </a:r>
            <a:endParaRPr lang="ko-KR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19063"/>
            <a:ext cx="7620000" cy="7191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좌측 꼬리 검정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4953000" cy="1219200"/>
          </a:xfrm>
          <a:noFill/>
        </p:spPr>
        <p:txBody>
          <a:bodyPr/>
          <a:lstStyle/>
          <a:p>
            <a:pPr lvl="1">
              <a:buFontTx/>
              <a:buNone/>
            </a:pPr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0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ko-KR" altLang="en-US" dirty="0" err="1" smtClean="0">
                <a:ea typeface="굴림" pitchFamily="50" charset="-127"/>
              </a:rPr>
              <a:t>모수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³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지정값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buFontTx/>
              <a:buNone/>
            </a:pPr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1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ko-KR" altLang="en-US" dirty="0" err="1" smtClean="0">
                <a:ea typeface="굴림" pitchFamily="50" charset="-127"/>
              </a:rPr>
              <a:t>모수</a:t>
            </a:r>
            <a:r>
              <a:rPr lang="en-US" altLang="ko-KR" dirty="0" smtClean="0">
                <a:ea typeface="굴림" pitchFamily="50" charset="-127"/>
              </a:rPr>
              <a:t> &lt; </a:t>
            </a:r>
            <a:r>
              <a:rPr lang="ko-KR" altLang="en-US" dirty="0" err="1" smtClean="0">
                <a:ea typeface="굴림" pitchFamily="50" charset="-127"/>
              </a:rPr>
              <a:t>지정값</a:t>
            </a:r>
            <a:endParaRPr lang="en-US" altLang="ko-KR" dirty="0" smtClean="0">
              <a:ea typeface="굴림" pitchFamily="50" charset="-127"/>
            </a:endParaRPr>
          </a:p>
        </p:txBody>
      </p:sp>
      <p:graphicFrame>
        <p:nvGraphicFramePr>
          <p:cNvPr id="13316" name="Object 5"/>
          <p:cNvGraphicFramePr>
            <a:graphicFrameLocks/>
          </p:cNvGraphicFramePr>
          <p:nvPr/>
        </p:nvGraphicFramePr>
        <p:xfrm>
          <a:off x="1743075" y="868363"/>
          <a:ext cx="7340600" cy="501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Chart" r:id="rId4" imgW="8674608" imgH="5931408" progId="Excel.Chart.5">
                  <p:embed followColorScheme="full"/>
                </p:oleObj>
              </mc:Choice>
              <mc:Fallback>
                <p:oleObj name="Chart" r:id="rId4" imgW="8674608" imgH="5931408" progId="Excel.Chart.5">
                  <p:embed followColorScheme="full"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868363"/>
                        <a:ext cx="7340600" cy="501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5652" y="5268687"/>
            <a:ext cx="95794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- z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99777" y="3860800"/>
            <a:ext cx="21481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굴림" pitchFamily="50" charset="-127"/>
              </a:rPr>
              <a:t>H</a:t>
            </a:r>
            <a:r>
              <a:rPr lang="en-US" altLang="ko-KR" b="1" baseline="-25000" dirty="0" smtClean="0">
                <a:ea typeface="굴림" pitchFamily="50" charset="-127"/>
              </a:rPr>
              <a:t>0</a:t>
            </a:r>
            <a:r>
              <a:rPr lang="en-US" altLang="ko-KR" b="1" dirty="0" smtClean="0">
                <a:ea typeface="굴림" pitchFamily="50" charset="-127"/>
              </a:rPr>
              <a:t>  </a:t>
            </a:r>
            <a:r>
              <a:rPr lang="ko-KR" altLang="en-US" b="1" dirty="0" smtClean="0">
                <a:ea typeface="굴림" pitchFamily="50" charset="-127"/>
              </a:rPr>
              <a:t>을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기각함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10745" y="3802681"/>
            <a:ext cx="39478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굴림" pitchFamily="50" charset="-127"/>
              </a:rPr>
              <a:t>H</a:t>
            </a:r>
            <a:r>
              <a:rPr lang="en-US" altLang="ko-KR" b="1" baseline="-25000" dirty="0" smtClean="0">
                <a:ea typeface="굴림" pitchFamily="50" charset="-127"/>
              </a:rPr>
              <a:t>0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을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기각 하지 않음</a:t>
            </a:r>
            <a:endParaRPr lang="ko-KR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가설검정의 절차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3200400" cy="42672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ko-KR" b="1" dirty="0" smtClean="0">
                <a:ea typeface="굴림" pitchFamily="50" charset="-127"/>
              </a:rPr>
              <a:t>Step 1.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 typeface="Monotype Sorts" charset="2"/>
              <a:buNone/>
            </a:pPr>
            <a:r>
              <a:rPr lang="en-US" altLang="ko-KR" dirty="0" smtClean="0">
                <a:ea typeface="굴림" pitchFamily="50" charset="-127"/>
              </a:rPr>
              <a:t>	</a:t>
            </a:r>
            <a:r>
              <a:rPr lang="ko-KR" altLang="en-US" dirty="0" smtClean="0">
                <a:ea typeface="굴림" pitchFamily="50" charset="-127"/>
              </a:rPr>
              <a:t>주장이 생김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86200" y="1447800"/>
            <a:ext cx="5029200" cy="46482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b="1" dirty="0" smtClean="0">
                <a:ea typeface="굴림" pitchFamily="50" charset="-127"/>
              </a:rPr>
              <a:t>새로운 주장이 생김</a:t>
            </a:r>
            <a:r>
              <a:rPr lang="en-US" altLang="ko-KR" b="1" dirty="0" smtClean="0">
                <a:ea typeface="굴림" pitchFamily="50" charset="-127"/>
              </a:rPr>
              <a:t>   </a:t>
            </a:r>
            <a:r>
              <a:rPr lang="ko-KR" altLang="en-US" dirty="0" smtClean="0">
                <a:ea typeface="굴림" pitchFamily="50" charset="-127"/>
              </a:rPr>
              <a:t>모집단의 특성에 관한 기존의 생각에 도전하는 새로운 주장이 생김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>
              <a:buFont typeface="Monotype Sorts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대립가설을 먼저 수립한다</a:t>
            </a:r>
            <a:r>
              <a:rPr lang="en-US" altLang="ko-KR" b="1" dirty="0" smtClean="0">
                <a:ea typeface="굴림" pitchFamily="50" charset="-127"/>
              </a:rPr>
              <a:t>. </a:t>
            </a:r>
            <a:r>
              <a:rPr lang="ko-KR" altLang="en-US" b="1" dirty="0" smtClean="0">
                <a:ea typeface="굴림" pitchFamily="50" charset="-127"/>
              </a:rPr>
              <a:t>대립가설은 검정을 하고자 하는 이유를 구체화해주기 때문이다</a:t>
            </a:r>
            <a:r>
              <a:rPr lang="en-US" altLang="ko-KR" b="1" dirty="0" smtClean="0">
                <a:ea typeface="굴림" pitchFamily="50" charset="-127"/>
              </a:rPr>
              <a:t>.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가설검정의  논리와 절차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2590800" cy="45720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ko-KR" b="1" dirty="0" smtClean="0">
                <a:ea typeface="굴림" pitchFamily="50" charset="-127"/>
              </a:rPr>
              <a:t>Step 2.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 typeface="Monotype Sorts" charset="2"/>
              <a:buNone/>
            </a:pPr>
            <a:r>
              <a:rPr lang="en-US" altLang="ko-KR" dirty="0" smtClean="0">
                <a:ea typeface="굴림" pitchFamily="50" charset="-127"/>
              </a:rPr>
              <a:t>	</a:t>
            </a:r>
            <a:r>
              <a:rPr lang="ko-KR" altLang="en-US" dirty="0" smtClean="0">
                <a:ea typeface="굴림" pitchFamily="50" charset="-127"/>
              </a:rPr>
              <a:t>오류에 대한 허용확률을 정한다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00400" y="1447800"/>
            <a:ext cx="5715000" cy="47244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b="1" dirty="0" smtClean="0">
                <a:ea typeface="굴림" pitchFamily="50" charset="-127"/>
              </a:rPr>
              <a:t>오류 허용확률의 최대값 </a:t>
            </a:r>
            <a:r>
              <a:rPr lang="en-US" altLang="ko-KR" b="1" i="1" dirty="0" smtClean="0">
                <a:latin typeface="Symbol" pitchFamily="18" charset="2"/>
                <a:ea typeface="굴림" pitchFamily="50" charset="-127"/>
              </a:rPr>
              <a:t>a </a:t>
            </a:r>
            <a:r>
              <a:rPr lang="ko-KR" altLang="en-US" b="1" dirty="0" smtClean="0">
                <a:latin typeface="Symbol" pitchFamily="18" charset="2"/>
                <a:ea typeface="굴림" pitchFamily="50" charset="-127"/>
              </a:rPr>
              <a:t>를 정한다</a:t>
            </a:r>
            <a:r>
              <a:rPr lang="en-US" altLang="ko-KR" b="1" dirty="0" smtClean="0">
                <a:ea typeface="굴림" pitchFamily="50" charset="-127"/>
              </a:rPr>
              <a:t>.  </a:t>
            </a:r>
            <a:r>
              <a:rPr lang="ko-KR" altLang="en-US" dirty="0" smtClean="0">
                <a:ea typeface="굴림" pitchFamily="50" charset="-127"/>
              </a:rPr>
              <a:t>모집단에 대한 추론을 하는 데 오류를 범할 허용확률 설정한다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가설검정의 유의수준은 </a:t>
            </a:r>
            <a:r>
              <a:rPr lang="ko-KR" altLang="en-US" dirty="0">
                <a:ea typeface="굴림" pitchFamily="50" charset="-127"/>
              </a:rPr>
              <a:t>진</a:t>
            </a:r>
            <a:r>
              <a:rPr lang="ko-KR" altLang="en-US" dirty="0" smtClean="0">
                <a:ea typeface="굴림" pitchFamily="50" charset="-127"/>
              </a:rPr>
              <a:t>실인 </a:t>
            </a:r>
            <a:r>
              <a:rPr lang="ko-KR" altLang="en-US" dirty="0" err="1" smtClean="0">
                <a:ea typeface="굴림" pitchFamily="50" charset="-127"/>
              </a:rPr>
              <a:t>귀무가설이</a:t>
            </a:r>
            <a:r>
              <a:rPr lang="ko-KR" altLang="en-US" dirty="0" smtClean="0">
                <a:ea typeface="굴림" pitchFamily="50" charset="-127"/>
              </a:rPr>
              <a:t> 기각될 오류의 확률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을 말한다</a:t>
            </a:r>
            <a:r>
              <a:rPr lang="en-US" altLang="ko-KR" dirty="0" smtClean="0">
                <a:ea typeface="굴림" pitchFamily="50" charset="-127"/>
              </a:rPr>
              <a:t> (Type I error). 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가설검정의  논리와 절차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3048000" cy="48768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ko-KR" b="1" dirty="0" smtClean="0">
                <a:ea typeface="굴림" pitchFamily="50" charset="-127"/>
              </a:rPr>
              <a:t>Step 3.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 typeface="Monotype Sorts" charset="2"/>
              <a:buNone/>
            </a:pPr>
            <a:r>
              <a:rPr lang="en-US" altLang="ko-KR" dirty="0" smtClean="0">
                <a:ea typeface="굴림" pitchFamily="50" charset="-127"/>
              </a:rPr>
              <a:t>	</a:t>
            </a:r>
            <a:r>
              <a:rPr lang="ko-KR" altLang="en-US" dirty="0" err="1" smtClean="0">
                <a:ea typeface="굴림" pitchFamily="50" charset="-127"/>
              </a:rPr>
              <a:t>귀무가설이</a:t>
            </a:r>
            <a:r>
              <a:rPr lang="ko-KR" altLang="en-US" dirty="0" smtClean="0">
                <a:ea typeface="굴림" pitchFamily="50" charset="-127"/>
              </a:rPr>
              <a:t> 사실이라면 어떤 결과가 기대되는가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352800" y="1143000"/>
            <a:ext cx="5715000" cy="50292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b="1" dirty="0" err="1" smtClean="0">
                <a:ea typeface="굴림" pitchFamily="50" charset="-127"/>
              </a:rPr>
              <a:t>귀무가설이</a:t>
            </a:r>
            <a:r>
              <a:rPr lang="ko-KR" altLang="en-US" b="1" dirty="0" smtClean="0">
                <a:ea typeface="굴림" pitchFamily="50" charset="-127"/>
              </a:rPr>
              <a:t> 진실이라고 간주하라</a:t>
            </a:r>
            <a:r>
              <a:rPr lang="en-US" altLang="ko-KR" b="1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가설검정은 </a:t>
            </a:r>
            <a:r>
              <a:rPr lang="ko-KR" altLang="en-US" dirty="0" err="1" smtClean="0">
                <a:ea typeface="굴림" pitchFamily="50" charset="-127"/>
              </a:rPr>
              <a:t>귀무가설에</a:t>
            </a:r>
            <a:r>
              <a:rPr lang="ko-KR" altLang="en-US" dirty="0" smtClean="0">
                <a:ea typeface="굴림" pitchFamily="50" charset="-127"/>
              </a:rPr>
              <a:t>  바탕을 두고 있다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이는 가설검정의 중요한 포인트이다</a:t>
            </a:r>
            <a:r>
              <a:rPr lang="en-US" altLang="ko-KR" dirty="0" smtClean="0">
                <a:ea typeface="굴림" pitchFamily="50" charset="-127"/>
              </a:rPr>
              <a:t>. </a:t>
            </a:r>
          </a:p>
          <a:p>
            <a:pPr>
              <a:buSzTx/>
              <a:buFontTx/>
              <a:buChar char="•"/>
            </a:pPr>
            <a:endParaRPr lang="en-US" altLang="ko-KR" dirty="0" smtClean="0">
              <a:ea typeface="굴림" pitchFamily="50" charset="-127"/>
            </a:endParaRPr>
          </a:p>
          <a:p>
            <a:pPr lvl="1">
              <a:buNone/>
            </a:pPr>
            <a:r>
              <a:rPr lang="en-US" altLang="ko-KR" dirty="0" smtClean="0">
                <a:ea typeface="굴림" pitchFamily="50" charset="-127"/>
              </a:rPr>
              <a:t>    - </a:t>
            </a:r>
            <a:r>
              <a:rPr lang="ko-KR" altLang="en-US" dirty="0" err="1" smtClean="0">
                <a:ea typeface="굴림" pitchFamily="50" charset="-127"/>
              </a:rPr>
              <a:t>귀무가설이</a:t>
            </a:r>
            <a:r>
              <a:rPr lang="ko-KR" altLang="en-US" dirty="0" smtClean="0">
                <a:ea typeface="굴림" pitchFamily="50" charset="-127"/>
              </a:rPr>
              <a:t> 진실이라고 간주하고 </a:t>
            </a:r>
            <a:r>
              <a:rPr lang="ko-KR" altLang="en-US" b="1" dirty="0" smtClean="0">
                <a:ea typeface="굴림" pitchFamily="50" charset="-127"/>
              </a:rPr>
              <a:t>기각영역을 설정하라</a:t>
            </a:r>
            <a:r>
              <a:rPr lang="en-US" altLang="ko-KR" b="1" dirty="0" smtClean="0">
                <a:ea typeface="굴림" pitchFamily="50" charset="-127"/>
              </a:rPr>
              <a:t>. </a:t>
            </a:r>
            <a:r>
              <a:rPr lang="ko-KR" altLang="en-US" b="1" dirty="0" smtClean="0">
                <a:ea typeface="굴림" pitchFamily="50" charset="-127"/>
              </a:rPr>
              <a:t>기각영역은 가정한 </a:t>
            </a:r>
            <a:r>
              <a:rPr lang="ko-KR" altLang="en-US" b="1" dirty="0" err="1" smtClean="0">
                <a:ea typeface="굴림" pitchFamily="50" charset="-127"/>
              </a:rPr>
              <a:t>귀무가설을</a:t>
            </a:r>
            <a:r>
              <a:rPr lang="ko-KR" altLang="en-US" b="1" dirty="0" smtClean="0">
                <a:ea typeface="굴림" pitchFamily="50" charset="-127"/>
              </a:rPr>
              <a:t> 기각하는 면적</a:t>
            </a:r>
            <a:r>
              <a:rPr lang="en-US" altLang="ko-KR" b="1" dirty="0" smtClean="0">
                <a:ea typeface="굴림" pitchFamily="50" charset="-127"/>
              </a:rPr>
              <a:t>(</a:t>
            </a:r>
            <a:r>
              <a:rPr lang="ko-KR" altLang="en-US" b="1" dirty="0" smtClean="0">
                <a:ea typeface="굴림" pitchFamily="50" charset="-127"/>
              </a:rPr>
              <a:t>확률</a:t>
            </a:r>
            <a:r>
              <a:rPr lang="en-US" altLang="ko-KR" b="1" dirty="0" smtClean="0">
                <a:ea typeface="굴림" pitchFamily="50" charset="-127"/>
              </a:rPr>
              <a:t>)</a:t>
            </a:r>
            <a:r>
              <a:rPr lang="ko-KR" altLang="en-US" b="1" dirty="0" smtClean="0">
                <a:ea typeface="굴림" pitchFamily="50" charset="-127"/>
              </a:rPr>
              <a:t>을 말한다</a:t>
            </a:r>
            <a:r>
              <a:rPr lang="en-US" altLang="ko-KR" b="1" dirty="0" smtClean="0">
                <a:ea typeface="굴림" pitchFamily="50" charset="-127"/>
              </a:rPr>
              <a:t>.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가설검정의  논리와 절차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2819400" cy="44196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ko-KR" b="1" dirty="0" smtClean="0">
                <a:ea typeface="굴림" pitchFamily="50" charset="-127"/>
              </a:rPr>
              <a:t>Step 4.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 typeface="Monotype Sorts" charset="2"/>
              <a:buNone/>
            </a:pPr>
            <a:r>
              <a:rPr lang="en-US" altLang="ko-KR" dirty="0" smtClean="0">
                <a:ea typeface="굴림" pitchFamily="50" charset="-127"/>
              </a:rPr>
              <a:t>	</a:t>
            </a:r>
            <a:r>
              <a:rPr lang="ko-KR" altLang="en-US" dirty="0" smtClean="0">
                <a:ea typeface="굴림" pitchFamily="50" charset="-127"/>
              </a:rPr>
              <a:t>실제 관찰결과는 무엇인가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352800" y="1295400"/>
            <a:ext cx="5410200" cy="4505325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b="1" dirty="0" smtClean="0">
                <a:ea typeface="굴림" pitchFamily="50" charset="-127"/>
              </a:rPr>
              <a:t>표본통계량을 계산하라</a:t>
            </a:r>
            <a:r>
              <a:rPr lang="en-US" altLang="ko-KR" b="1" dirty="0" smtClean="0">
                <a:ea typeface="굴림" pitchFamily="50" charset="-127"/>
              </a:rPr>
              <a:t>. 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표본은 모집단을 들여다 볼 수 있는 창문과 같은 구실을 하는 데이터이다</a:t>
            </a:r>
            <a:r>
              <a:rPr lang="en-US" altLang="ko-KR" dirty="0" smtClean="0">
                <a:ea typeface="굴림" pitchFamily="50" charset="-127"/>
              </a:rPr>
              <a:t>.  </a:t>
            </a:r>
          </a:p>
          <a:p>
            <a:pPr>
              <a:buSzTx/>
              <a:buNone/>
            </a:pPr>
            <a:r>
              <a:rPr lang="en-US" altLang="ko-KR" dirty="0" smtClean="0">
                <a:ea typeface="굴림" pitchFamily="50" charset="-127"/>
              </a:rPr>
              <a:t>    </a:t>
            </a:r>
            <a:r>
              <a:rPr lang="ko-KR" altLang="en-US" dirty="0" smtClean="0">
                <a:ea typeface="굴림" pitchFamily="50" charset="-127"/>
              </a:rPr>
              <a:t>표본통계량을 계산하여</a:t>
            </a:r>
            <a:r>
              <a:rPr lang="en-US" altLang="ko-KR" dirty="0" smtClean="0">
                <a:ea typeface="굴림" pitchFamily="50" charset="-127"/>
              </a:rPr>
              <a:t>,</a:t>
            </a:r>
            <a:r>
              <a:rPr lang="ko-KR" altLang="en-US" dirty="0" smtClean="0">
                <a:ea typeface="굴림" pitchFamily="50" charset="-127"/>
              </a:rPr>
              <a:t> 그것이 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err="1" smtClean="0">
                <a:ea typeface="굴림" pitchFamily="50" charset="-127"/>
              </a:rPr>
              <a:t>귀무가설에서</a:t>
            </a:r>
            <a:r>
              <a:rPr lang="en-US" altLang="ko-KR" dirty="0" smtClean="0">
                <a:ea typeface="굴림" pitchFamily="50" charset="-127"/>
              </a:rPr>
              <a:t>)</a:t>
            </a:r>
            <a:r>
              <a:rPr lang="ko-KR" altLang="en-US" dirty="0" smtClean="0">
                <a:ea typeface="굴림" pitchFamily="50" charset="-127"/>
              </a:rPr>
              <a:t> 예상되는 분포위치로부터 얼마나 차이가 나는지 계산한다</a:t>
            </a:r>
            <a:r>
              <a:rPr lang="en-US" altLang="ko-KR" dirty="0" smtClean="0">
                <a:ea typeface="굴림" pitchFamily="50" charset="-127"/>
              </a:rPr>
              <a:t>. </a:t>
            </a: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가설검정의  논리와 절차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1981200" cy="46482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ko-KR" b="1" dirty="0" smtClean="0">
                <a:ea typeface="굴림" pitchFamily="50" charset="-127"/>
              </a:rPr>
              <a:t>Step 5.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 typeface="Monotype Sorts" charset="2"/>
              <a:buNone/>
            </a:pPr>
            <a:r>
              <a:rPr lang="en-US" altLang="ko-KR" dirty="0" smtClean="0">
                <a:ea typeface="굴림" pitchFamily="50" charset="-127"/>
              </a:rPr>
              <a:t>	</a:t>
            </a:r>
            <a:r>
              <a:rPr lang="ko-KR" altLang="en-US" dirty="0" smtClean="0">
                <a:ea typeface="굴림" pitchFamily="50" charset="-127"/>
              </a:rPr>
              <a:t>검정에 대한 결정을 내린다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973263" y="860425"/>
            <a:ext cx="7094537" cy="5311775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표본에 의한 증거를 가지고 검정의 결론을 내린다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 lvl="1"/>
            <a:r>
              <a:rPr lang="ko-KR" altLang="en-US" b="1" dirty="0" err="1" smtClean="0">
                <a:ea typeface="굴림" pitchFamily="50" charset="-127"/>
              </a:rPr>
              <a:t>귀무가설을</a:t>
            </a:r>
            <a:r>
              <a:rPr lang="ko-KR" altLang="en-US" b="1" dirty="0" smtClean="0">
                <a:ea typeface="굴림" pitchFamily="50" charset="-127"/>
              </a:rPr>
              <a:t> 기각한다</a:t>
            </a:r>
            <a:r>
              <a:rPr lang="en-US" altLang="ko-KR" b="1" dirty="0" smtClean="0">
                <a:ea typeface="굴림" pitchFamily="50" charset="-127"/>
              </a:rPr>
              <a:t>.  </a:t>
            </a:r>
            <a:r>
              <a:rPr lang="ko-KR" altLang="en-US" dirty="0" smtClean="0">
                <a:ea typeface="굴림" pitchFamily="50" charset="-127"/>
              </a:rPr>
              <a:t> 표본통계량이 기각영역에 속하는 경우이다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이는 귀무가설이 사실이라면 매우 생기기 어려운 경우로서</a:t>
            </a:r>
            <a:r>
              <a:rPr lang="en-US" altLang="ko-KR" dirty="0" smtClean="0">
                <a:ea typeface="굴림" pitchFamily="50" charset="-127"/>
              </a:rPr>
              <a:t>,  </a:t>
            </a:r>
            <a:r>
              <a:rPr lang="ko-KR" altLang="en-US" dirty="0" smtClean="0">
                <a:ea typeface="굴림" pitchFamily="50" charset="-127"/>
              </a:rPr>
              <a:t>이 표본을 강력한 반증으로 생각하고 대립가설</a:t>
            </a:r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1</a:t>
            </a:r>
            <a:r>
              <a:rPr lang="ko-KR" altLang="en-US" dirty="0" smtClean="0">
                <a:ea typeface="굴림" pitchFamily="50" charset="-127"/>
              </a:rPr>
              <a:t>이 사실일 것이라는 확신을 하게 된다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/>
            <a:r>
              <a:rPr lang="ko-KR" altLang="en-US" b="1" dirty="0" err="1" smtClean="0">
                <a:ea typeface="굴림" pitchFamily="50" charset="-127"/>
              </a:rPr>
              <a:t>귀무가설을</a:t>
            </a:r>
            <a:r>
              <a:rPr lang="ko-KR" altLang="en-US" b="1" dirty="0" smtClean="0">
                <a:ea typeface="굴림" pitchFamily="50" charset="-127"/>
              </a:rPr>
              <a:t> 기각하지 못한다</a:t>
            </a:r>
            <a:r>
              <a:rPr lang="en-US" altLang="ko-KR" b="1" dirty="0" smtClean="0">
                <a:ea typeface="굴림" pitchFamily="50" charset="-127"/>
              </a:rPr>
              <a:t>.  </a:t>
            </a:r>
            <a:r>
              <a:rPr lang="ko-KR" altLang="en-US" dirty="0" smtClean="0">
                <a:ea typeface="굴림" pitchFamily="50" charset="-127"/>
              </a:rPr>
              <a:t>표본통계량이 기각영역에 속하지 않는 경우이다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그렇다고 이것이 귀무가설이 진실이라는 것을 말하지는 않는다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다만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err="1" smtClean="0">
                <a:ea typeface="굴림" pitchFamily="50" charset="-127"/>
              </a:rPr>
              <a:t>귀무가설을</a:t>
            </a:r>
            <a:r>
              <a:rPr lang="ko-KR" altLang="en-US" dirty="0" smtClean="0">
                <a:ea typeface="굴림" pitchFamily="50" charset="-127"/>
              </a:rPr>
              <a:t> 거부하기에는 표본의 증거능력이 불충분하다는 뜻이다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4"/>
            <a:ext cx="7772400" cy="904194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가설검정의  논리와 절차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2743200" cy="50292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ko-KR" b="1" dirty="0" smtClean="0">
                <a:ea typeface="굴림" pitchFamily="50" charset="-127"/>
              </a:rPr>
              <a:t>Step 6.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 typeface="Monotype Sorts" charset="2"/>
              <a:buNone/>
            </a:pPr>
            <a:r>
              <a:rPr lang="en-US" altLang="ko-KR" dirty="0" smtClean="0">
                <a:ea typeface="굴림" pitchFamily="50" charset="-127"/>
              </a:rPr>
              <a:t>	</a:t>
            </a:r>
            <a:r>
              <a:rPr lang="ko-KR" altLang="en-US" dirty="0" smtClean="0">
                <a:ea typeface="굴림" pitchFamily="50" charset="-127"/>
              </a:rPr>
              <a:t>검정의 결론에 따른 조치는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971800" y="1066800"/>
            <a:ext cx="6019800" cy="51054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b="1" dirty="0" smtClean="0">
                <a:ea typeface="굴림" pitchFamily="50" charset="-127"/>
              </a:rPr>
              <a:t>비즈니스 상황에서 검정의 결론에 따라 실행 대안을 명시한다</a:t>
            </a:r>
            <a:r>
              <a:rPr lang="en-US" altLang="ko-KR" b="1" dirty="0" smtClean="0">
                <a:ea typeface="굴림" pitchFamily="50" charset="-127"/>
              </a:rPr>
              <a:t>.</a:t>
            </a:r>
            <a:r>
              <a:rPr lang="ko-KR" altLang="en-US" b="1" dirty="0" smtClean="0">
                <a:ea typeface="굴림" pitchFamily="50" charset="-127"/>
              </a:rPr>
              <a:t>   </a:t>
            </a:r>
            <a:r>
              <a:rPr lang="ko-KR" altLang="en-US" dirty="0" smtClean="0">
                <a:ea typeface="굴림" pitchFamily="50" charset="-127"/>
              </a:rPr>
              <a:t>검정의 결과를 가지고 어떤 조치를 취해야 할지 분명히 한다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어떤 행동을 취해야 하는지</a:t>
            </a:r>
            <a:r>
              <a:rPr lang="en-US" altLang="ko-KR" dirty="0" smtClean="0">
                <a:ea typeface="굴림" pitchFamily="50" charset="-127"/>
              </a:rPr>
              <a:t>? </a:t>
            </a:r>
            <a:r>
              <a:rPr lang="ko-KR" altLang="en-US" dirty="0" smtClean="0">
                <a:ea typeface="굴림" pitchFamily="50" charset="-127"/>
              </a:rPr>
              <a:t>어떤 변동이 있는지</a:t>
            </a:r>
            <a:r>
              <a:rPr lang="en-US" altLang="ko-KR" dirty="0" smtClean="0">
                <a:ea typeface="굴림" pitchFamily="50" charset="-127"/>
              </a:rPr>
              <a:t>? </a:t>
            </a:r>
            <a:r>
              <a:rPr lang="ko-KR" altLang="en-US" dirty="0" smtClean="0">
                <a:ea typeface="굴림" pitchFamily="50" charset="-127"/>
              </a:rPr>
              <a:t>유사한 가설을 검정하는데 어떤 도움을 줄 수 있을 것인지</a:t>
            </a:r>
            <a:r>
              <a:rPr lang="en-US" altLang="ko-KR" dirty="0" smtClean="0">
                <a:ea typeface="굴림" pitchFamily="50" charset="-127"/>
              </a:rPr>
              <a:t>?  </a:t>
            </a:r>
            <a:r>
              <a:rPr lang="ko-KR" altLang="en-US" dirty="0" smtClean="0">
                <a:ea typeface="굴림" pitchFamily="50" charset="-127"/>
              </a:rPr>
              <a:t>등을 정리한다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예제에서의 가설검정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가설 수립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0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en-US" altLang="ko-KR" i="1" dirty="0" smtClean="0">
                <a:ea typeface="굴림" pitchFamily="50" charset="-127"/>
              </a:rPr>
              <a:t>µ</a:t>
            </a:r>
            <a:r>
              <a:rPr lang="en-US" altLang="ko-KR" dirty="0" smtClean="0">
                <a:ea typeface="굴림" pitchFamily="50" charset="-127"/>
              </a:rPr>
              <a:t> = 1.3250 </a:t>
            </a:r>
            <a:r>
              <a:rPr lang="ko-KR" altLang="en-US" dirty="0" smtClean="0">
                <a:ea typeface="굴림" pitchFamily="50" charset="-127"/>
              </a:rPr>
              <a:t>분</a:t>
            </a:r>
            <a:r>
              <a:rPr lang="en-US" altLang="ko-KR" dirty="0" smtClean="0">
                <a:ea typeface="굴림" pitchFamily="50" charset="-127"/>
              </a:rPr>
              <a:t> </a:t>
            </a:r>
          </a:p>
          <a:p>
            <a:pPr lvl="1">
              <a:buFontTx/>
              <a:buNone/>
            </a:pPr>
            <a:r>
              <a:rPr lang="en-US" altLang="ko-KR" dirty="0" smtClean="0">
                <a:ea typeface="굴림" pitchFamily="50" charset="-127"/>
              </a:rPr>
              <a:t>		    </a:t>
            </a:r>
            <a:r>
              <a:rPr lang="ko-KR" altLang="en-US" dirty="0" err="1" smtClean="0">
                <a:ea typeface="굴림" pitchFamily="50" charset="-127"/>
              </a:rPr>
              <a:t>로봇용접기가</a:t>
            </a:r>
            <a:r>
              <a:rPr lang="ko-KR" altLang="en-US" dirty="0" smtClean="0">
                <a:ea typeface="굴림" pitchFamily="50" charset="-127"/>
              </a:rPr>
              <a:t> 정상작동이다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1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en-US" altLang="ko-KR" i="1" dirty="0" smtClean="0">
                <a:ea typeface="굴림" pitchFamily="50" charset="-127"/>
              </a:rPr>
              <a:t>µ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¹</a:t>
            </a:r>
            <a:r>
              <a:rPr lang="en-US" altLang="ko-KR" dirty="0" smtClean="0">
                <a:ea typeface="굴림" pitchFamily="50" charset="-127"/>
              </a:rPr>
              <a:t> 1.3250 </a:t>
            </a:r>
            <a:r>
              <a:rPr lang="ko-KR" altLang="en-US" dirty="0" smtClean="0">
                <a:ea typeface="굴림" pitchFamily="50" charset="-127"/>
              </a:rPr>
              <a:t>분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buFontTx/>
              <a:buNone/>
            </a:pPr>
            <a:r>
              <a:rPr lang="en-US" altLang="ko-KR" dirty="0" smtClean="0">
                <a:ea typeface="굴림" pitchFamily="50" charset="-127"/>
              </a:rPr>
              <a:t>		    </a:t>
            </a:r>
            <a:r>
              <a:rPr lang="ko-KR" altLang="en-US" dirty="0" err="1" smtClean="0">
                <a:ea typeface="굴림" pitchFamily="50" charset="-127"/>
              </a:rPr>
              <a:t>로봇용접기가</a:t>
            </a:r>
            <a:r>
              <a:rPr lang="ko-KR" altLang="en-US" dirty="0" smtClean="0">
                <a:ea typeface="굴림" pitchFamily="50" charset="-127"/>
              </a:rPr>
              <a:t> 조정이 필요하다</a:t>
            </a:r>
            <a:r>
              <a:rPr lang="en-US" altLang="ko-KR" dirty="0" smtClean="0">
                <a:ea typeface="굴림" pitchFamily="50" charset="-127"/>
              </a:rPr>
              <a:t>. </a:t>
            </a:r>
          </a:p>
          <a:p>
            <a:pPr lvl="1">
              <a:buFontTx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양방향 가설에 대한 양측검정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제</a:t>
            </a:r>
            <a:r>
              <a:rPr lang="en-US" altLang="ko-KR" dirty="0" smtClean="0">
                <a:ea typeface="굴림" pitchFamily="50" charset="-127"/>
              </a:rPr>
              <a:t>10</a:t>
            </a:r>
            <a:r>
              <a:rPr lang="ko-KR" altLang="en-US" dirty="0" smtClean="0">
                <a:ea typeface="굴림" pitchFamily="50" charset="-127"/>
              </a:rPr>
              <a:t>장 </a:t>
            </a:r>
            <a:r>
              <a:rPr lang="en-US" altLang="ko-KR" dirty="0" smtClean="0">
                <a:ea typeface="굴림" pitchFamily="50" charset="-127"/>
              </a:rPr>
              <a:t>-  </a:t>
            </a:r>
            <a:r>
              <a:rPr lang="ko-KR" altLang="en-US" dirty="0" smtClean="0">
                <a:ea typeface="굴림" pitchFamily="50" charset="-127"/>
              </a:rPr>
              <a:t>학습목표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82000" cy="48768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sz="2800" dirty="0" err="1" smtClean="0">
                <a:ea typeface="굴림" pitchFamily="50" charset="-127"/>
              </a:rPr>
              <a:t>귀무가설과</a:t>
            </a:r>
            <a:r>
              <a:rPr lang="ko-KR" altLang="en-US" sz="2800" dirty="0" smtClean="0">
                <a:ea typeface="굴림" pitchFamily="50" charset="-127"/>
              </a:rPr>
              <a:t> 대립가설 수립 방법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ko-KR" altLang="en-US" sz="2800" dirty="0" smtClean="0">
                <a:ea typeface="굴림" pitchFamily="50" charset="-127"/>
              </a:rPr>
              <a:t>진술표현을 가설로 표현하는 방법</a:t>
            </a:r>
            <a:r>
              <a:rPr lang="en-US" altLang="ko-KR" sz="2800" dirty="0" smtClean="0">
                <a:ea typeface="굴림" pitchFamily="50" charset="-127"/>
              </a:rPr>
              <a:t>.</a:t>
            </a:r>
          </a:p>
          <a:p>
            <a:pPr>
              <a:buSzTx/>
              <a:buFontTx/>
              <a:buChar char="•"/>
            </a:pPr>
            <a:r>
              <a:rPr lang="en-US" altLang="ko-KR" sz="2800" dirty="0" smtClean="0">
                <a:ea typeface="굴림" pitchFamily="50" charset="-127"/>
              </a:rPr>
              <a:t>Type I </a:t>
            </a:r>
            <a:r>
              <a:rPr lang="ko-KR" altLang="en-US" sz="2800" dirty="0" smtClean="0">
                <a:ea typeface="굴림" pitchFamily="50" charset="-127"/>
              </a:rPr>
              <a:t>에러와 </a:t>
            </a:r>
            <a:r>
              <a:rPr lang="en-US" altLang="ko-KR" sz="2800" dirty="0" smtClean="0">
                <a:ea typeface="굴림" pitchFamily="50" charset="-127"/>
              </a:rPr>
              <a:t>Type II </a:t>
            </a:r>
            <a:r>
              <a:rPr lang="ko-KR" altLang="en-US" sz="2800" dirty="0" smtClean="0">
                <a:ea typeface="굴림" pitchFamily="50" charset="-127"/>
              </a:rPr>
              <a:t>에러</a:t>
            </a:r>
            <a:r>
              <a:rPr lang="en-US" altLang="ko-KR" sz="2800" dirty="0" smtClean="0">
                <a:ea typeface="굴림" pitchFamily="50" charset="-127"/>
              </a:rPr>
              <a:t>.</a:t>
            </a:r>
          </a:p>
          <a:p>
            <a:pPr>
              <a:buSzTx/>
              <a:buFontTx/>
              <a:buChar char="•"/>
            </a:pPr>
            <a:r>
              <a:rPr lang="ko-KR" altLang="en-US" sz="2800" dirty="0" smtClean="0">
                <a:ea typeface="굴림" pitchFamily="50" charset="-127"/>
              </a:rPr>
              <a:t>모평균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ko-KR" altLang="en-US" sz="2800" dirty="0" err="1" smtClean="0">
                <a:ea typeface="굴림" pitchFamily="50" charset="-127"/>
              </a:rPr>
              <a:t>모비율에</a:t>
            </a:r>
            <a:r>
              <a:rPr lang="ko-KR" altLang="en-US" sz="2800" dirty="0" smtClean="0">
                <a:ea typeface="굴림" pitchFamily="50" charset="-127"/>
              </a:rPr>
              <a:t> 대한 가설검정 수행</a:t>
            </a:r>
            <a:endParaRPr lang="en-US" altLang="ko-KR" sz="2800" dirty="0" smtClean="0">
              <a:ea typeface="굴림" pitchFamily="50" charset="-127"/>
            </a:endParaRPr>
          </a:p>
          <a:p>
            <a:pPr>
              <a:buSzTx/>
              <a:buFontTx/>
              <a:buChar char="•"/>
            </a:pP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i="1" dirty="0" smtClean="0">
                <a:ea typeface="굴림" pitchFamily="50" charset="-127"/>
              </a:rPr>
              <a:t>p</a:t>
            </a:r>
            <a:r>
              <a:rPr lang="en-US" altLang="ko-KR" sz="2800" dirty="0" smtClean="0">
                <a:ea typeface="굴림" pitchFamily="50" charset="-127"/>
              </a:rPr>
              <a:t>-</a:t>
            </a:r>
            <a:r>
              <a:rPr lang="ko-KR" altLang="en-US" sz="2800" dirty="0" smtClean="0">
                <a:ea typeface="굴림" pitchFamily="50" charset="-127"/>
              </a:rPr>
              <a:t>값 정하기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en-US" altLang="ko-KR" sz="2800" i="1" dirty="0" smtClean="0">
                <a:ea typeface="굴림" pitchFamily="50" charset="-127"/>
              </a:rPr>
              <a:t>p</a:t>
            </a:r>
            <a:r>
              <a:rPr lang="en-US" altLang="ko-KR" sz="2800" dirty="0" smtClean="0">
                <a:ea typeface="굴림" pitchFamily="50" charset="-127"/>
              </a:rPr>
              <a:t>-</a:t>
            </a:r>
            <a:r>
              <a:rPr lang="ko-KR" altLang="en-US" sz="2800" dirty="0" smtClean="0">
                <a:ea typeface="굴림" pitchFamily="50" charset="-127"/>
              </a:rPr>
              <a:t>값 의 의미</a:t>
            </a:r>
            <a:r>
              <a:rPr lang="en-US" altLang="ko-KR" sz="2800" dirty="0" smtClean="0">
                <a:ea typeface="굴림" pitchFamily="50" charset="-127"/>
              </a:rPr>
              <a:t>.</a:t>
            </a:r>
          </a:p>
          <a:p>
            <a:pPr>
              <a:buSzTx/>
              <a:buFontTx/>
              <a:buChar char="•"/>
            </a:pPr>
            <a:r>
              <a:rPr lang="ko-KR" altLang="en-US" sz="2800" dirty="0" smtClean="0">
                <a:ea typeface="굴림" pitchFamily="50" charset="-127"/>
              </a:rPr>
              <a:t>가설검정과 신뢰구간의 관계</a:t>
            </a:r>
            <a:r>
              <a:rPr lang="en-US" altLang="ko-KR" sz="2800" dirty="0" smtClean="0">
                <a:ea typeface="굴림" pitchFamily="50" charset="-127"/>
              </a:rPr>
              <a:t>.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119063"/>
            <a:ext cx="7732712" cy="13287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적합한 </a:t>
            </a:r>
            <a:r>
              <a:rPr lang="ko-KR" altLang="en-US" dirty="0">
                <a:ea typeface="굴림" pitchFamily="50" charset="-127"/>
              </a:rPr>
              <a:t>검</a:t>
            </a:r>
            <a:r>
              <a:rPr lang="ko-KR" altLang="en-US" dirty="0" smtClean="0">
                <a:ea typeface="굴림" pitchFamily="50" charset="-127"/>
              </a:rPr>
              <a:t>정통계량 선정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524000"/>
            <a:ext cx="8153400" cy="4581525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ko-KR" altLang="en-US" dirty="0" smtClean="0">
                <a:ea typeface="굴림" pitchFamily="50" charset="-127"/>
              </a:rPr>
              <a:t>다음 질문을 해 본다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표본자료가 측정에 의한 것인지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연속변량</a:t>
            </a:r>
            <a:r>
              <a:rPr lang="en-US" altLang="ko-KR" dirty="0" smtClean="0">
                <a:ea typeface="굴림" pitchFamily="50" charset="-127"/>
              </a:rPr>
              <a:t>), </a:t>
            </a:r>
            <a:r>
              <a:rPr lang="ko-KR" altLang="en-US" dirty="0" smtClean="0">
                <a:ea typeface="굴림" pitchFamily="50" charset="-127"/>
              </a:rPr>
              <a:t>아니면 개수인지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이산변량</a:t>
            </a:r>
            <a:r>
              <a:rPr lang="en-US" altLang="ko-KR" dirty="0" smtClean="0">
                <a:ea typeface="굴림" pitchFamily="50" charset="-127"/>
              </a:rPr>
              <a:t>)?</a:t>
            </a:r>
          </a:p>
          <a:p>
            <a:pPr>
              <a:buSzTx/>
              <a:buFontTx/>
              <a:buChar char="•"/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가 알려져 있는지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모집단의 분포모양은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표본 크기는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7772400" cy="6429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연속변량의 경우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57275"/>
            <a:ext cx="8382000" cy="4743450"/>
          </a:xfrm>
          <a:noFill/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연속성 자료는 </a:t>
            </a:r>
            <a:r>
              <a:rPr lang="ko-KR" altLang="en-US" b="1" dirty="0" smtClean="0">
                <a:ea typeface="굴림" pitchFamily="50" charset="-127"/>
              </a:rPr>
              <a:t>측정 과정을 통한 것이다</a:t>
            </a:r>
            <a:r>
              <a:rPr lang="en-US" altLang="ko-KR" b="1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자료의 각 원소는 </a:t>
            </a:r>
            <a:r>
              <a:rPr lang="ko-KR" altLang="en-US" dirty="0" err="1" smtClean="0">
                <a:ea typeface="굴림" pitchFamily="50" charset="-127"/>
              </a:rPr>
              <a:t>표집된</a:t>
            </a:r>
            <a:r>
              <a:rPr lang="ko-KR" altLang="en-US" dirty="0" smtClean="0">
                <a:ea typeface="굴림" pitchFamily="50" charset="-127"/>
              </a:rPr>
              <a:t> 개별 원소의 측정값을 나타낸다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b="1" dirty="0" smtClean="0">
                <a:ea typeface="굴림" pitchFamily="50" charset="-127"/>
              </a:rPr>
              <a:t>평균에 대한 검정</a:t>
            </a:r>
            <a:r>
              <a:rPr lang="en-US" altLang="ko-KR" b="1" dirty="0" smtClean="0">
                <a:ea typeface="굴림" pitchFamily="50" charset="-127"/>
              </a:rPr>
              <a:t>, </a:t>
            </a:r>
            <a:r>
              <a:rPr lang="en-US" altLang="ko-KR" b="1" i="1" dirty="0" smtClean="0">
                <a:ea typeface="굴림" pitchFamily="50" charset="-127"/>
              </a:rPr>
              <a:t>µ</a:t>
            </a:r>
            <a:endParaRPr lang="en-US" altLang="ko-KR" b="1" dirty="0" smtClean="0">
              <a:ea typeface="굴림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b="1" dirty="0" smtClean="0">
                <a:ea typeface="굴림" pitchFamily="50" charset="-127"/>
              </a:rPr>
              <a:t>Example: </a:t>
            </a:r>
            <a:r>
              <a:rPr lang="en-US" altLang="ko-KR" dirty="0" smtClean="0">
                <a:ea typeface="굴림" pitchFamily="50" charset="-127"/>
              </a:rPr>
              <a:t>W</a:t>
            </a:r>
            <a:r>
              <a:rPr lang="ko-KR" altLang="en-US" dirty="0" err="1" smtClean="0">
                <a:ea typeface="굴림" pitchFamily="50" charset="-127"/>
              </a:rPr>
              <a:t>로봇용접기가</a:t>
            </a:r>
            <a:r>
              <a:rPr lang="ko-KR" altLang="en-US" dirty="0" smtClean="0">
                <a:ea typeface="굴림" pitchFamily="50" charset="-127"/>
              </a:rPr>
              <a:t> 정상작동하고 있으면 그것의 작업시간은 </a:t>
            </a:r>
            <a:r>
              <a:rPr lang="en-US" altLang="ko-KR" dirty="0" smtClean="0">
                <a:ea typeface="굴림" pitchFamily="50" charset="-127"/>
              </a:rPr>
              <a:t>1.3250</a:t>
            </a:r>
            <a:r>
              <a:rPr lang="ko-KR" altLang="en-US" dirty="0" smtClean="0">
                <a:ea typeface="굴림" pitchFamily="50" charset="-127"/>
              </a:rPr>
              <a:t>분이다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최근에 </a:t>
            </a:r>
            <a:r>
              <a:rPr lang="en-US" altLang="ko-KR" dirty="0" smtClean="0">
                <a:ea typeface="굴림" pitchFamily="50" charset="-127"/>
              </a:rPr>
              <a:t>80</a:t>
            </a:r>
            <a:r>
              <a:rPr lang="ko-KR" altLang="en-US" dirty="0" smtClean="0">
                <a:ea typeface="굴림" pitchFamily="50" charset="-127"/>
              </a:rPr>
              <a:t>번의 작업을 무작위로 측정하여 그 평균을 계산한 결과 </a:t>
            </a:r>
            <a:r>
              <a:rPr lang="en-US" altLang="ko-KR" dirty="0" smtClean="0">
                <a:ea typeface="굴림" pitchFamily="50" charset="-127"/>
              </a:rPr>
              <a:t>1.3229</a:t>
            </a:r>
            <a:r>
              <a:rPr lang="ko-KR" altLang="en-US" dirty="0" smtClean="0">
                <a:ea typeface="굴림" pitchFamily="50" charset="-127"/>
              </a:rPr>
              <a:t>분이었다</a:t>
            </a:r>
            <a:r>
              <a:rPr lang="en-US" altLang="ko-KR" dirty="0" smtClean="0">
                <a:ea typeface="굴림" pitchFamily="50" charset="-127"/>
              </a:rPr>
              <a:t>.</a:t>
            </a:r>
            <a:r>
              <a:rPr lang="ko-KR" altLang="en-US" dirty="0" smtClean="0">
                <a:ea typeface="굴림" pitchFamily="50" charset="-127"/>
              </a:rPr>
              <a:t> 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7848600" cy="1328737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 µ</a:t>
            </a:r>
            <a:r>
              <a:rPr lang="ko-KR" altLang="en-US" dirty="0" smtClean="0">
                <a:ea typeface="굴림" pitchFamily="50" charset="-127"/>
              </a:rPr>
              <a:t>에 대한 검정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는 알려짐</a:t>
            </a:r>
            <a:r>
              <a:rPr lang="en-US" altLang="ko-KR" dirty="0" smtClean="0">
                <a:ea typeface="굴림" pitchFamily="50" charset="-127"/>
              </a:rPr>
              <a:t>,  </a:t>
            </a:r>
            <a:r>
              <a:rPr lang="ko-KR" altLang="en-US" dirty="0" smtClean="0">
                <a:ea typeface="굴림" pitchFamily="50" charset="-127"/>
              </a:rPr>
              <a:t>모집단은 정규분포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3434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검정통계량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>
              <a:buFont typeface="Monotype Sorts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buFont typeface="Monotype Sorts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ko-KR" altLang="en-US" dirty="0" smtClean="0">
                <a:ea typeface="굴림" pitchFamily="50" charset="-127"/>
              </a:rPr>
              <a:t>여기서</a:t>
            </a:r>
            <a:endParaRPr lang="en-US" altLang="ko-KR" dirty="0" smtClean="0">
              <a:ea typeface="굴림" pitchFamily="50" charset="-127"/>
            </a:endParaRPr>
          </a:p>
          <a:p>
            <a:pPr lvl="2"/>
            <a:r>
              <a:rPr lang="en-US" altLang="ko-KR" dirty="0" smtClean="0">
                <a:ea typeface="굴림" pitchFamily="50" charset="-127"/>
              </a:rPr>
              <a:t>       </a:t>
            </a:r>
            <a:r>
              <a:rPr lang="ko-KR" altLang="en-US" dirty="0" smtClean="0">
                <a:ea typeface="굴림" pitchFamily="50" charset="-127"/>
              </a:rPr>
              <a:t>표본통계량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  µ</a:t>
            </a:r>
            <a:r>
              <a:rPr lang="en-US" altLang="ko-KR" baseline="-25000" dirty="0" smtClean="0">
                <a:ea typeface="굴림" pitchFamily="50" charset="-127"/>
              </a:rPr>
              <a:t>0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귀무가설에서</a:t>
            </a:r>
            <a:r>
              <a:rPr lang="ko-KR" altLang="en-US" dirty="0" smtClean="0">
                <a:ea typeface="굴림" pitchFamily="50" charset="-127"/>
              </a:rPr>
              <a:t> 지정한 값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err="1" smtClean="0">
                <a:ea typeface="굴림" pitchFamily="50" charset="-127"/>
              </a:rPr>
              <a:t>가설값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 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dirty="0" smtClean="0">
                <a:ea typeface="굴림" pitchFamily="50" charset="-127"/>
              </a:rPr>
              <a:t>  </a:t>
            </a:r>
            <a:r>
              <a:rPr lang="ko-KR" altLang="en-US" dirty="0" smtClean="0">
                <a:ea typeface="굴림" pitchFamily="50" charset="-127"/>
              </a:rPr>
              <a:t>알려짐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  </a:t>
            </a:r>
            <a:r>
              <a:rPr lang="en-US" altLang="ko-KR" i="1" dirty="0" smtClean="0">
                <a:ea typeface="굴림" pitchFamily="50" charset="-127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  </a:t>
            </a:r>
            <a:r>
              <a:rPr lang="ko-KR" altLang="en-US" dirty="0" smtClean="0">
                <a:ea typeface="굴림" pitchFamily="50" charset="-127"/>
              </a:rPr>
              <a:t>표본 크기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grpSp>
        <p:nvGrpSpPr>
          <p:cNvPr id="23556" name="Group 19"/>
          <p:cNvGrpSpPr>
            <a:grpSpLocks/>
          </p:cNvGrpSpPr>
          <p:nvPr/>
        </p:nvGrpSpPr>
        <p:grpSpPr bwMode="auto">
          <a:xfrm>
            <a:off x="3476625" y="1995488"/>
            <a:ext cx="1347788" cy="1344612"/>
            <a:chOff x="2190" y="1257"/>
            <a:chExt cx="849" cy="847"/>
          </a:xfrm>
        </p:grpSpPr>
        <p:sp>
          <p:nvSpPr>
            <p:cNvPr id="23559" name="Line 4"/>
            <p:cNvSpPr>
              <a:spLocks noChangeShapeType="1"/>
            </p:cNvSpPr>
            <p:nvPr/>
          </p:nvSpPr>
          <p:spPr bwMode="auto">
            <a:xfrm>
              <a:off x="2496" y="1359"/>
              <a:ext cx="11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0" name="Line 5"/>
            <p:cNvSpPr>
              <a:spLocks noChangeShapeType="1"/>
            </p:cNvSpPr>
            <p:nvPr/>
          </p:nvSpPr>
          <p:spPr bwMode="auto">
            <a:xfrm flipV="1">
              <a:off x="2611" y="1977"/>
              <a:ext cx="32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1" name="Line 6"/>
            <p:cNvSpPr>
              <a:spLocks noChangeShapeType="1"/>
            </p:cNvSpPr>
            <p:nvPr/>
          </p:nvSpPr>
          <p:spPr bwMode="auto">
            <a:xfrm>
              <a:off x="2645" y="1984"/>
              <a:ext cx="46" cy="5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2" name="Line 7"/>
            <p:cNvSpPr>
              <a:spLocks noChangeShapeType="1"/>
            </p:cNvSpPr>
            <p:nvPr/>
          </p:nvSpPr>
          <p:spPr bwMode="auto">
            <a:xfrm flipV="1">
              <a:off x="2696" y="1861"/>
              <a:ext cx="62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3" name="Line 8"/>
            <p:cNvSpPr>
              <a:spLocks noChangeShapeType="1"/>
            </p:cNvSpPr>
            <p:nvPr/>
          </p:nvSpPr>
          <p:spPr bwMode="auto">
            <a:xfrm>
              <a:off x="2760" y="1861"/>
              <a:ext cx="1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4" name="Line 9"/>
            <p:cNvSpPr>
              <a:spLocks noChangeShapeType="1"/>
            </p:cNvSpPr>
            <p:nvPr/>
          </p:nvSpPr>
          <p:spPr bwMode="auto">
            <a:xfrm>
              <a:off x="2599" y="1845"/>
              <a:ext cx="3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5" name="Line 10"/>
            <p:cNvSpPr>
              <a:spLocks noChangeShapeType="1"/>
            </p:cNvSpPr>
            <p:nvPr/>
          </p:nvSpPr>
          <p:spPr bwMode="auto">
            <a:xfrm>
              <a:off x="2471" y="1684"/>
              <a:ext cx="5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6" name="Rectangle 11"/>
            <p:cNvSpPr>
              <a:spLocks noChangeArrowheads="1"/>
            </p:cNvSpPr>
            <p:nvPr/>
          </p:nvSpPr>
          <p:spPr bwMode="auto">
            <a:xfrm>
              <a:off x="2762" y="1797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n</a:t>
              </a:r>
            </a:p>
          </p:txBody>
        </p:sp>
        <p:sp>
          <p:nvSpPr>
            <p:cNvPr id="23567" name="Rectangle 12"/>
            <p:cNvSpPr>
              <a:spLocks noChangeArrowheads="1"/>
            </p:cNvSpPr>
            <p:nvPr/>
          </p:nvSpPr>
          <p:spPr bwMode="auto">
            <a:xfrm>
              <a:off x="2486" y="1286"/>
              <a:ext cx="1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23568" name="Rectangle 13"/>
            <p:cNvSpPr>
              <a:spLocks noChangeArrowheads="1"/>
            </p:cNvSpPr>
            <p:nvPr/>
          </p:nvSpPr>
          <p:spPr bwMode="auto">
            <a:xfrm>
              <a:off x="2190" y="1481"/>
              <a:ext cx="10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z</a:t>
              </a:r>
            </a:p>
          </p:txBody>
        </p:sp>
        <p:sp>
          <p:nvSpPr>
            <p:cNvPr id="23569" name="Rectangle 14"/>
            <p:cNvSpPr>
              <a:spLocks noChangeArrowheads="1"/>
            </p:cNvSpPr>
            <p:nvPr/>
          </p:nvSpPr>
          <p:spPr bwMode="auto">
            <a:xfrm>
              <a:off x="2651" y="1555"/>
              <a:ext cx="15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s</a:t>
              </a:r>
            </a:p>
          </p:txBody>
        </p:sp>
        <p:sp>
          <p:nvSpPr>
            <p:cNvPr id="23570" name="Rectangle 15"/>
            <p:cNvSpPr>
              <a:spLocks noChangeArrowheads="1"/>
            </p:cNvSpPr>
            <p:nvPr/>
          </p:nvSpPr>
          <p:spPr bwMode="auto">
            <a:xfrm>
              <a:off x="2907" y="1442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3571" name="Rectangle 16"/>
            <p:cNvSpPr>
              <a:spLocks noChangeArrowheads="1"/>
            </p:cNvSpPr>
            <p:nvPr/>
          </p:nvSpPr>
          <p:spPr bwMode="auto">
            <a:xfrm>
              <a:off x="2631" y="1286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–</a:t>
              </a:r>
            </a:p>
          </p:txBody>
        </p:sp>
        <p:sp>
          <p:nvSpPr>
            <p:cNvPr id="23572" name="Rectangle 17"/>
            <p:cNvSpPr>
              <a:spLocks noChangeArrowheads="1"/>
            </p:cNvSpPr>
            <p:nvPr/>
          </p:nvSpPr>
          <p:spPr bwMode="auto">
            <a:xfrm>
              <a:off x="2767" y="1257"/>
              <a:ext cx="14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m</a:t>
              </a:r>
            </a:p>
          </p:txBody>
        </p:sp>
        <p:sp>
          <p:nvSpPr>
            <p:cNvPr id="23573" name="Rectangle 18"/>
            <p:cNvSpPr>
              <a:spLocks noChangeArrowheads="1"/>
            </p:cNvSpPr>
            <p:nvPr/>
          </p:nvSpPr>
          <p:spPr bwMode="auto">
            <a:xfrm>
              <a:off x="2312" y="1452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=</a:t>
              </a:r>
            </a:p>
          </p:txBody>
        </p:sp>
      </p:grpSp>
      <p:graphicFrame>
        <p:nvGraphicFramePr>
          <p:cNvPr id="23557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52600" y="4038600"/>
          <a:ext cx="22383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4" imgW="223838" imgH="257175" progId="Equation.3">
                  <p:embed/>
                </p:oleObj>
              </mc:Choice>
              <mc:Fallback>
                <p:oleObj name="Equation" r:id="rId4" imgW="223838" imgH="257175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8600"/>
                        <a:ext cx="22383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23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7848600" cy="2094366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µ</a:t>
            </a:r>
            <a:r>
              <a:rPr lang="ko-KR" altLang="en-US" dirty="0" smtClean="0">
                <a:ea typeface="굴림" pitchFamily="50" charset="-127"/>
              </a:rPr>
              <a:t>에 대한 검정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는 알려짐</a:t>
            </a:r>
            <a:r>
              <a:rPr lang="en-US" altLang="ko-KR" dirty="0" smtClean="0">
                <a:ea typeface="굴림" pitchFamily="50" charset="-127"/>
              </a:rPr>
              <a:t>,  </a:t>
            </a:r>
            <a:r>
              <a:rPr lang="ko-KR" altLang="en-US" dirty="0" smtClean="0">
                <a:ea typeface="굴림" pitchFamily="50" charset="-127"/>
              </a:rPr>
              <a:t>모집단 분포 모양은 모름 </a:t>
            </a:r>
            <a:r>
              <a:rPr lang="en-US" altLang="ko-KR" dirty="0" smtClean="0">
                <a:ea typeface="굴림" pitchFamily="50" charset="-127"/>
              </a:rPr>
              <a:t>/ </a:t>
            </a:r>
            <a:r>
              <a:rPr lang="ko-KR" altLang="en-US" dirty="0" smtClean="0">
                <a:ea typeface="굴림" pitchFamily="50" charset="-127"/>
              </a:rPr>
              <a:t>정규분포가 아닌 경우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83963"/>
            <a:ext cx="7772400" cy="3508838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i="1" dirty="0" smtClean="0">
                <a:ea typeface="굴림" pitchFamily="50" charset="-127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³</a:t>
            </a:r>
            <a:r>
              <a:rPr lang="en-US" altLang="ko-KR" dirty="0" smtClean="0">
                <a:ea typeface="굴림" pitchFamily="50" charset="-127"/>
              </a:rPr>
              <a:t> 30 </a:t>
            </a:r>
            <a:r>
              <a:rPr lang="ko-KR" altLang="en-US" dirty="0" smtClean="0">
                <a:ea typeface="굴림" pitchFamily="50" charset="-127"/>
              </a:rPr>
              <a:t>이면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검정통계량은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>
              <a:buFont typeface="Monotype Sorts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buFont typeface="Monotype Sorts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buSzTx/>
              <a:buFontTx/>
              <a:buChar char="•"/>
            </a:pPr>
            <a:r>
              <a:rPr lang="en-US" altLang="ko-KR" i="1" dirty="0" smtClean="0">
                <a:ea typeface="굴림" pitchFamily="50" charset="-127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 &lt; 30 </a:t>
            </a:r>
            <a:r>
              <a:rPr lang="ko-KR" altLang="en-US" dirty="0" smtClean="0">
                <a:ea typeface="굴림" pitchFamily="50" charset="-127"/>
              </a:rPr>
              <a:t>이면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분포를 사용하지 않는 검정방법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제</a:t>
            </a:r>
            <a:r>
              <a:rPr lang="en-US" altLang="ko-KR" dirty="0" smtClean="0">
                <a:ea typeface="굴림" pitchFamily="50" charset="-127"/>
              </a:rPr>
              <a:t> 14 </a:t>
            </a:r>
            <a:r>
              <a:rPr lang="ko-KR" altLang="en-US" dirty="0" smtClean="0">
                <a:ea typeface="굴림" pitchFamily="50" charset="-127"/>
              </a:rPr>
              <a:t>장 참조</a:t>
            </a:r>
            <a:r>
              <a:rPr lang="en-US" altLang="ko-KR" dirty="0" smtClean="0">
                <a:ea typeface="굴림" pitchFamily="50" charset="-127"/>
              </a:rPr>
              <a:t>).</a:t>
            </a:r>
          </a:p>
        </p:txBody>
      </p:sp>
      <p:grpSp>
        <p:nvGrpSpPr>
          <p:cNvPr id="24580" name="Group 19"/>
          <p:cNvGrpSpPr>
            <a:grpSpLocks/>
          </p:cNvGrpSpPr>
          <p:nvPr/>
        </p:nvGrpSpPr>
        <p:grpSpPr bwMode="auto">
          <a:xfrm>
            <a:off x="3324225" y="2845478"/>
            <a:ext cx="1347788" cy="1344612"/>
            <a:chOff x="2094" y="1701"/>
            <a:chExt cx="849" cy="847"/>
          </a:xfrm>
        </p:grpSpPr>
        <p:sp>
          <p:nvSpPr>
            <p:cNvPr id="24582" name="Line 4"/>
            <p:cNvSpPr>
              <a:spLocks noChangeShapeType="1"/>
            </p:cNvSpPr>
            <p:nvPr/>
          </p:nvSpPr>
          <p:spPr bwMode="auto">
            <a:xfrm>
              <a:off x="2400" y="1803"/>
              <a:ext cx="11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3" name="Line 5"/>
            <p:cNvSpPr>
              <a:spLocks noChangeShapeType="1"/>
            </p:cNvSpPr>
            <p:nvPr/>
          </p:nvSpPr>
          <p:spPr bwMode="auto">
            <a:xfrm flipV="1">
              <a:off x="2515" y="2421"/>
              <a:ext cx="32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4" name="Line 6"/>
            <p:cNvSpPr>
              <a:spLocks noChangeShapeType="1"/>
            </p:cNvSpPr>
            <p:nvPr/>
          </p:nvSpPr>
          <p:spPr bwMode="auto">
            <a:xfrm>
              <a:off x="2549" y="2428"/>
              <a:ext cx="46" cy="5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 flipV="1">
              <a:off x="2600" y="2305"/>
              <a:ext cx="62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>
              <a:off x="2664" y="2305"/>
              <a:ext cx="1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2503" y="2289"/>
              <a:ext cx="3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2375" y="2128"/>
              <a:ext cx="5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9" name="Rectangle 11"/>
            <p:cNvSpPr>
              <a:spLocks noChangeArrowheads="1"/>
            </p:cNvSpPr>
            <p:nvPr/>
          </p:nvSpPr>
          <p:spPr bwMode="auto">
            <a:xfrm>
              <a:off x="2666" y="2241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n</a:t>
              </a:r>
            </a:p>
          </p:txBody>
        </p:sp>
        <p:sp>
          <p:nvSpPr>
            <p:cNvPr id="24590" name="Rectangle 12"/>
            <p:cNvSpPr>
              <a:spLocks noChangeArrowheads="1"/>
            </p:cNvSpPr>
            <p:nvPr/>
          </p:nvSpPr>
          <p:spPr bwMode="auto">
            <a:xfrm>
              <a:off x="2390" y="1730"/>
              <a:ext cx="1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24591" name="Rectangle 13"/>
            <p:cNvSpPr>
              <a:spLocks noChangeArrowheads="1"/>
            </p:cNvSpPr>
            <p:nvPr/>
          </p:nvSpPr>
          <p:spPr bwMode="auto">
            <a:xfrm>
              <a:off x="2094" y="1925"/>
              <a:ext cx="10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z</a:t>
              </a:r>
            </a:p>
          </p:txBody>
        </p:sp>
        <p:sp>
          <p:nvSpPr>
            <p:cNvPr id="24592" name="Rectangle 14"/>
            <p:cNvSpPr>
              <a:spLocks noChangeArrowheads="1"/>
            </p:cNvSpPr>
            <p:nvPr/>
          </p:nvSpPr>
          <p:spPr bwMode="auto">
            <a:xfrm>
              <a:off x="2555" y="1999"/>
              <a:ext cx="154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3200" i="1" dirty="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s</a:t>
              </a:r>
            </a:p>
          </p:txBody>
        </p:sp>
        <p:sp>
          <p:nvSpPr>
            <p:cNvPr id="24593" name="Rectangle 15"/>
            <p:cNvSpPr>
              <a:spLocks noChangeArrowheads="1"/>
            </p:cNvSpPr>
            <p:nvPr/>
          </p:nvSpPr>
          <p:spPr bwMode="auto">
            <a:xfrm>
              <a:off x="2811" y="1886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4594" name="Rectangle 16"/>
            <p:cNvSpPr>
              <a:spLocks noChangeArrowheads="1"/>
            </p:cNvSpPr>
            <p:nvPr/>
          </p:nvSpPr>
          <p:spPr bwMode="auto">
            <a:xfrm>
              <a:off x="2535" y="1730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–</a:t>
              </a:r>
            </a:p>
          </p:txBody>
        </p:sp>
        <p:sp>
          <p:nvSpPr>
            <p:cNvPr id="24595" name="Rectangle 17"/>
            <p:cNvSpPr>
              <a:spLocks noChangeArrowheads="1"/>
            </p:cNvSpPr>
            <p:nvPr/>
          </p:nvSpPr>
          <p:spPr bwMode="auto">
            <a:xfrm>
              <a:off x="2671" y="1701"/>
              <a:ext cx="14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m</a:t>
              </a:r>
            </a:p>
          </p:txBody>
        </p:sp>
        <p:sp>
          <p:nvSpPr>
            <p:cNvPr id="24596" name="Rectangle 18"/>
            <p:cNvSpPr>
              <a:spLocks noChangeArrowheads="1"/>
            </p:cNvSpPr>
            <p:nvPr/>
          </p:nvSpPr>
          <p:spPr bwMode="auto">
            <a:xfrm>
              <a:off x="2216" y="1896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=</a:t>
              </a:r>
            </a:p>
          </p:txBody>
        </p:sp>
      </p:grpSp>
      <p:sp>
        <p:nvSpPr>
          <p:cNvPr id="24581" name="Rectangle 22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001000" cy="1371600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µ</a:t>
            </a:r>
            <a:r>
              <a:rPr lang="ko-KR" altLang="en-US" dirty="0" smtClean="0">
                <a:ea typeface="굴림" pitchFamily="50" charset="-127"/>
              </a:rPr>
              <a:t>에 대한 검정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는  모름</a:t>
            </a:r>
            <a:r>
              <a:rPr lang="en-US" altLang="ko-KR" dirty="0" smtClean="0">
                <a:ea typeface="굴림" pitchFamily="50" charset="-127"/>
              </a:rPr>
              <a:t>,  </a:t>
            </a:r>
            <a:r>
              <a:rPr lang="ko-KR" altLang="en-US" dirty="0" smtClean="0">
                <a:ea typeface="굴림" pitchFamily="50" charset="-127"/>
              </a:rPr>
              <a:t>모집단 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정규분포임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3028"/>
            <a:ext cx="8153400" cy="44196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검정통계량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>
              <a:buFont typeface="Monotype Sorts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buFont typeface="Monotype Sorts" charset="2"/>
              <a:buNone/>
            </a:pPr>
            <a:endParaRPr lang="en-US" altLang="ko-KR" sz="2800" dirty="0" smtClean="0">
              <a:ea typeface="굴림" pitchFamily="50" charset="-127"/>
            </a:endParaRPr>
          </a:p>
          <a:p>
            <a:pPr lvl="1"/>
            <a:r>
              <a:rPr lang="ko-KR" altLang="en-US" dirty="0" smtClean="0">
                <a:ea typeface="굴림" pitchFamily="50" charset="-127"/>
              </a:rPr>
              <a:t>여기서</a:t>
            </a:r>
            <a:endParaRPr lang="en-US" altLang="ko-KR" dirty="0" smtClean="0">
              <a:ea typeface="굴림" pitchFamily="50" charset="-127"/>
            </a:endParaRPr>
          </a:p>
          <a:p>
            <a:pPr lvl="2"/>
            <a:r>
              <a:rPr lang="en-US" altLang="ko-KR" dirty="0" smtClean="0">
                <a:ea typeface="굴림" pitchFamily="50" charset="-127"/>
              </a:rPr>
              <a:t>       </a:t>
            </a:r>
            <a:r>
              <a:rPr lang="ko-KR" altLang="en-US" dirty="0" smtClean="0">
                <a:ea typeface="굴림" pitchFamily="50" charset="-127"/>
              </a:rPr>
              <a:t>표본 통계량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  µ</a:t>
            </a:r>
            <a:r>
              <a:rPr lang="en-US" altLang="ko-KR" baseline="-25000" dirty="0" smtClean="0">
                <a:ea typeface="굴림" pitchFamily="50" charset="-127"/>
              </a:rPr>
              <a:t>0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귀무가설에서</a:t>
            </a:r>
            <a:r>
              <a:rPr lang="ko-KR" altLang="en-US" dirty="0" smtClean="0">
                <a:ea typeface="굴림" pitchFamily="50" charset="-127"/>
              </a:rPr>
              <a:t> 지정한 값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err="1" smtClean="0">
                <a:ea typeface="굴림" pitchFamily="50" charset="-127"/>
              </a:rPr>
              <a:t>가설값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 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dirty="0" smtClean="0">
                <a:ea typeface="굴림" pitchFamily="50" charset="-127"/>
              </a:rPr>
              <a:t>  </a:t>
            </a:r>
            <a:r>
              <a:rPr lang="ko-KR" altLang="en-US" dirty="0" smtClean="0">
                <a:ea typeface="굴림" pitchFamily="50" charset="-127"/>
              </a:rPr>
              <a:t>알려져 있지 않음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  </a:t>
            </a:r>
            <a:r>
              <a:rPr lang="en-US" altLang="ko-KR" i="1" dirty="0" smtClean="0">
                <a:ea typeface="굴림" pitchFamily="50" charset="-127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  </a:t>
            </a:r>
            <a:r>
              <a:rPr lang="ko-KR" altLang="en-US" dirty="0" smtClean="0">
                <a:ea typeface="굴림" pitchFamily="50" charset="-127"/>
              </a:rPr>
              <a:t>표본크기</a:t>
            </a:r>
            <a:endParaRPr lang="en-US" altLang="ko-KR" dirty="0" smtClean="0">
              <a:ea typeface="굴림" pitchFamily="50" charset="-127"/>
            </a:endParaRPr>
          </a:p>
          <a:p>
            <a:pPr lvl="2"/>
            <a:r>
              <a:rPr lang="en-US" altLang="ko-KR" dirty="0" smtClean="0">
                <a:ea typeface="굴림" pitchFamily="50" charset="-127"/>
              </a:rPr>
              <a:t>  t </a:t>
            </a:r>
            <a:r>
              <a:rPr lang="ko-KR" altLang="en-US" dirty="0" smtClean="0">
                <a:ea typeface="굴림" pitchFamily="50" charset="-127"/>
              </a:rPr>
              <a:t>분포의 </a:t>
            </a:r>
            <a:r>
              <a:rPr lang="ko-KR" altLang="en-US" dirty="0" err="1" smtClean="0">
                <a:ea typeface="굴림" pitchFamily="50" charset="-127"/>
              </a:rPr>
              <a:t>자유도는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en-US" altLang="ko-KR" i="1" dirty="0" smtClean="0">
                <a:ea typeface="굴림" pitchFamily="50" charset="-127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 – 1.</a:t>
            </a: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092325" y="3756025"/>
            <a:ext cx="141288" cy="350838"/>
            <a:chOff x="1318" y="2366"/>
            <a:chExt cx="89" cy="221"/>
          </a:xfrm>
        </p:grpSpPr>
        <p:sp>
          <p:nvSpPr>
            <p:cNvPr id="25622" name="Line 4"/>
            <p:cNvSpPr>
              <a:spLocks noChangeShapeType="1"/>
            </p:cNvSpPr>
            <p:nvPr/>
          </p:nvSpPr>
          <p:spPr bwMode="auto">
            <a:xfrm>
              <a:off x="1325" y="2419"/>
              <a:ext cx="8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3" name="Rectangle 5"/>
            <p:cNvSpPr>
              <a:spLocks noChangeArrowheads="1"/>
            </p:cNvSpPr>
            <p:nvPr/>
          </p:nvSpPr>
          <p:spPr bwMode="auto">
            <a:xfrm>
              <a:off x="1318" y="2366"/>
              <a:ext cx="8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3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x</a:t>
              </a:r>
            </a:p>
          </p:txBody>
        </p:sp>
      </p:grp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3908425" y="2041525"/>
            <a:ext cx="1809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sz="3200" i="1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x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4137025" y="20415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sz="32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–</a:t>
            </a:r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4352925" y="1995488"/>
            <a:ext cx="2349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sz="3200">
                <a:solidFill>
                  <a:srgbClr val="000000"/>
                </a:solidFill>
                <a:latin typeface="Symbol" pitchFamily="18" charset="2"/>
                <a:ea typeface="굴림" pitchFamily="50" charset="-127"/>
              </a:rPr>
              <a:t>m</a:t>
            </a:r>
          </a:p>
        </p:txBody>
      </p:sp>
      <p:grpSp>
        <p:nvGrpSpPr>
          <p:cNvPr id="25608" name="Group 22"/>
          <p:cNvGrpSpPr>
            <a:grpSpLocks/>
          </p:cNvGrpSpPr>
          <p:nvPr/>
        </p:nvGrpSpPr>
        <p:grpSpPr bwMode="auto">
          <a:xfrm>
            <a:off x="3476625" y="2157413"/>
            <a:ext cx="1308100" cy="1182687"/>
            <a:chOff x="2190" y="1359"/>
            <a:chExt cx="824" cy="745"/>
          </a:xfrm>
        </p:grpSpPr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2471" y="1359"/>
              <a:ext cx="11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 flipV="1">
              <a:off x="2587" y="1977"/>
              <a:ext cx="32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2621" y="1984"/>
              <a:ext cx="46" cy="5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 flipV="1">
              <a:off x="2673" y="1861"/>
              <a:ext cx="61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2735" y="1861"/>
              <a:ext cx="1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2575" y="1845"/>
              <a:ext cx="3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2447" y="1684"/>
              <a:ext cx="5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2738" y="1797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n</a:t>
              </a:r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2682" y="1584"/>
              <a:ext cx="10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 dirty="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2190" y="1481"/>
              <a:ext cx="7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t</a:t>
              </a:r>
            </a:p>
          </p:txBody>
        </p:sp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2882" y="1442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2288" y="1452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20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=</a:t>
              </a:r>
            </a:p>
          </p:txBody>
        </p:sp>
      </p:grpSp>
      <p:sp>
        <p:nvSpPr>
          <p:cNvPr id="25609" name="Rectangle 25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001000" cy="1938337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µ</a:t>
            </a:r>
            <a:r>
              <a:rPr lang="ko-KR" altLang="en-US" dirty="0" smtClean="0">
                <a:ea typeface="굴림" pitchFamily="50" charset="-127"/>
              </a:rPr>
              <a:t>에 대한 검정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는 모름</a:t>
            </a:r>
            <a:r>
              <a:rPr lang="en-US" altLang="ko-KR" dirty="0" smtClean="0">
                <a:ea typeface="굴림" pitchFamily="50" charset="-127"/>
              </a:rPr>
              <a:t>,  </a:t>
            </a:r>
            <a:r>
              <a:rPr lang="ko-KR" altLang="en-US" dirty="0" smtClean="0">
                <a:ea typeface="굴림" pitchFamily="50" charset="-127"/>
              </a:rPr>
              <a:t>모집단 분포 모양은 모름 </a:t>
            </a:r>
            <a:r>
              <a:rPr lang="en-US" altLang="ko-KR" dirty="0" smtClean="0">
                <a:ea typeface="굴림" pitchFamily="50" charset="-127"/>
              </a:rPr>
              <a:t>/ </a:t>
            </a:r>
            <a:r>
              <a:rPr lang="ko-KR" altLang="en-US" dirty="0" smtClean="0">
                <a:ea typeface="굴림" pitchFamily="50" charset="-127"/>
              </a:rPr>
              <a:t>정규분포가 아닌 경우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98910"/>
            <a:ext cx="7848600" cy="41148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i="1" dirty="0" smtClean="0">
                <a:ea typeface="굴림" pitchFamily="50" charset="-127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³</a:t>
            </a:r>
            <a:r>
              <a:rPr lang="en-US" altLang="ko-KR" dirty="0" smtClean="0">
                <a:ea typeface="굴림" pitchFamily="50" charset="-127"/>
              </a:rPr>
              <a:t> 30 </a:t>
            </a:r>
            <a:r>
              <a:rPr lang="ko-KR" altLang="en-US" dirty="0" smtClean="0">
                <a:ea typeface="굴림" pitchFamily="50" charset="-127"/>
              </a:rPr>
              <a:t>이면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검정통계량은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>
              <a:buFont typeface="Monotype Sorts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buFont typeface="Monotype Sorts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buFont typeface="Monotype Sorts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buSzTx/>
              <a:buFontTx/>
              <a:buChar char="•"/>
            </a:pPr>
            <a:r>
              <a:rPr lang="en-US" altLang="ko-KR" i="1" dirty="0" smtClean="0">
                <a:ea typeface="굴림" pitchFamily="50" charset="-127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 &lt; 30 </a:t>
            </a:r>
            <a:r>
              <a:rPr lang="ko-KR" altLang="en-US" dirty="0" smtClean="0">
                <a:ea typeface="굴림" pitchFamily="50" charset="-127"/>
              </a:rPr>
              <a:t>이면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분포를 사용하지 않는 검정방법</a:t>
            </a:r>
            <a:r>
              <a:rPr lang="en-US" altLang="ko-KR" dirty="0" smtClean="0">
                <a:ea typeface="굴림" pitchFamily="50" charset="-127"/>
              </a:rPr>
              <a:t> (</a:t>
            </a:r>
            <a:r>
              <a:rPr lang="ko-KR" altLang="en-US" dirty="0" smtClean="0">
                <a:ea typeface="굴림" pitchFamily="50" charset="-127"/>
              </a:rPr>
              <a:t>제</a:t>
            </a:r>
            <a:r>
              <a:rPr lang="en-US" altLang="ko-KR" dirty="0" smtClean="0">
                <a:ea typeface="굴림" pitchFamily="50" charset="-127"/>
              </a:rPr>
              <a:t> 14</a:t>
            </a:r>
            <a:r>
              <a:rPr lang="ko-KR" altLang="en-US" dirty="0" smtClean="0">
                <a:ea typeface="굴림" pitchFamily="50" charset="-127"/>
              </a:rPr>
              <a:t>장 참조</a:t>
            </a:r>
            <a:r>
              <a:rPr lang="en-US" altLang="ko-KR" dirty="0" smtClean="0">
                <a:ea typeface="굴림" pitchFamily="50" charset="-127"/>
              </a:rPr>
              <a:t>).</a:t>
            </a:r>
          </a:p>
        </p:txBody>
      </p:sp>
      <p:graphicFrame>
        <p:nvGraphicFramePr>
          <p:cNvPr id="2662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51213" y="2915552"/>
          <a:ext cx="1752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4" imgW="1752600" imgH="1320800" progId="Equation.3">
                  <p:embed/>
                </p:oleObj>
              </mc:Choice>
              <mc:Fallback>
                <p:oleObj name="Equation" r:id="rId4" imgW="1752600" imgH="1320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2915552"/>
                        <a:ext cx="17526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077200" cy="14049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가설검정 절차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ko-KR" altLang="en-US" dirty="0" smtClean="0">
                <a:ea typeface="굴림" pitchFamily="50" charset="-127"/>
              </a:rPr>
              <a:t>예제의 경우</a:t>
            </a:r>
            <a:r>
              <a:rPr lang="en-US" altLang="ko-KR" dirty="0" smtClean="0">
                <a:ea typeface="굴림" pitchFamily="50" charset="-127"/>
              </a:rPr>
              <a:t>, 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 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는 알려져 있음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200525"/>
          </a:xfrm>
          <a:noFill/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ko-KR" b="1" dirty="0" smtClean="0">
                <a:ea typeface="굴림" pitchFamily="50" charset="-127"/>
              </a:rPr>
              <a:t>I. </a:t>
            </a:r>
            <a:r>
              <a:rPr lang="ko-KR" altLang="en-US" b="1" dirty="0" smtClean="0">
                <a:ea typeface="굴림" pitchFamily="50" charset="-127"/>
              </a:rPr>
              <a:t>가설 수립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0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en-US" altLang="ko-KR" i="1" dirty="0" smtClean="0">
                <a:ea typeface="굴림" pitchFamily="50" charset="-127"/>
              </a:rPr>
              <a:t>µ</a:t>
            </a:r>
            <a:r>
              <a:rPr lang="en-US" altLang="ko-KR" dirty="0" smtClean="0">
                <a:ea typeface="굴림" pitchFamily="50" charset="-127"/>
              </a:rPr>
              <a:t> = 1.3250  </a:t>
            </a:r>
            <a:r>
              <a:rPr lang="ko-KR" altLang="en-US" dirty="0" smtClean="0">
                <a:ea typeface="굴림" pitchFamily="50" charset="-127"/>
              </a:rPr>
              <a:t>분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1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en-US" altLang="ko-KR" i="1" dirty="0" smtClean="0">
                <a:ea typeface="굴림" pitchFamily="50" charset="-127"/>
              </a:rPr>
              <a:t>µ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¹</a:t>
            </a:r>
            <a:r>
              <a:rPr lang="en-US" altLang="ko-KR" dirty="0" smtClean="0">
                <a:ea typeface="굴림" pitchFamily="50" charset="-127"/>
              </a:rPr>
              <a:t> 1.3250  </a:t>
            </a:r>
            <a:r>
              <a:rPr lang="ko-KR" altLang="en-US" dirty="0" smtClean="0">
                <a:ea typeface="굴림" pitchFamily="50" charset="-127"/>
              </a:rPr>
              <a:t>분</a:t>
            </a: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ko-KR" b="1" dirty="0" smtClean="0">
                <a:ea typeface="굴림" pitchFamily="50" charset="-127"/>
              </a:rPr>
              <a:t>II. </a:t>
            </a:r>
            <a:r>
              <a:rPr lang="ko-KR" altLang="en-US" b="1" dirty="0" smtClean="0">
                <a:ea typeface="굴림" pitchFamily="50" charset="-127"/>
              </a:rPr>
              <a:t>기각영역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 dirty="0" smtClean="0">
                <a:ea typeface="굴림" pitchFamily="50" charset="-127"/>
              </a:rPr>
              <a:t> = 0.05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b="1" dirty="0" smtClean="0">
                <a:ea typeface="굴림" pitchFamily="50" charset="-127"/>
              </a:rPr>
              <a:t>결정규칙</a:t>
            </a:r>
            <a:r>
              <a:rPr lang="en-US" altLang="ko-KR" b="1" dirty="0" smtClean="0">
                <a:ea typeface="굴림" pitchFamily="50" charset="-127"/>
              </a:rPr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i="1" dirty="0" smtClean="0">
                <a:ea typeface="굴림" pitchFamily="50" charset="-127"/>
              </a:rPr>
              <a:t>z</a:t>
            </a:r>
            <a:r>
              <a:rPr lang="en-US" altLang="ko-KR" dirty="0" smtClean="0">
                <a:ea typeface="굴림" pitchFamily="50" charset="-127"/>
              </a:rPr>
              <a:t> &lt; – 1.96 </a:t>
            </a:r>
            <a:r>
              <a:rPr lang="ko-KR" altLang="en-US" dirty="0" smtClean="0">
                <a:ea typeface="굴림" pitchFamily="50" charset="-127"/>
              </a:rPr>
              <a:t>이거나 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i="1" dirty="0" smtClean="0">
                <a:ea typeface="굴림" pitchFamily="50" charset="-127"/>
              </a:rPr>
              <a:t>z</a:t>
            </a:r>
            <a:r>
              <a:rPr lang="en-US" altLang="ko-KR" dirty="0" smtClean="0">
                <a:ea typeface="굴림" pitchFamily="50" charset="-127"/>
              </a:rPr>
              <a:t> &gt; 1.96 </a:t>
            </a:r>
            <a:r>
              <a:rPr lang="ko-KR" altLang="en-US" dirty="0" smtClean="0">
                <a:ea typeface="굴림" pitchFamily="50" charset="-127"/>
              </a:rPr>
              <a:t>이면 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0</a:t>
            </a:r>
            <a:r>
              <a:rPr lang="ko-KR" altLang="en-US" dirty="0" smtClean="0">
                <a:ea typeface="굴림" pitchFamily="50" charset="-127"/>
              </a:rPr>
              <a:t>을 기각함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pic>
        <p:nvPicPr>
          <p:cNvPr id="27652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7663" y="2254250"/>
            <a:ext cx="4986337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077200" cy="7953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가설검정 절차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계속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060675"/>
            <a:ext cx="8229600" cy="5181600"/>
          </a:xfrm>
          <a:noFill/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ko-KR" b="1" dirty="0" smtClean="0">
                <a:ea typeface="굴림" pitchFamily="50" charset="-127"/>
              </a:rPr>
              <a:t>III. </a:t>
            </a:r>
            <a:r>
              <a:rPr lang="ko-KR" altLang="en-US" b="1" dirty="0" smtClean="0">
                <a:ea typeface="굴림" pitchFamily="50" charset="-127"/>
              </a:rPr>
              <a:t>검정통계량</a:t>
            </a:r>
            <a:r>
              <a:rPr lang="en-US" altLang="ko-KR" b="1" dirty="0" smtClean="0">
                <a:ea typeface="굴림" pitchFamily="50" charset="-127"/>
              </a:rPr>
              <a:t>:  </a:t>
            </a:r>
            <a:r>
              <a:rPr lang="en-US" altLang="ko-KR" sz="2400" dirty="0" smtClean="0">
                <a:ea typeface="굴림" pitchFamily="50" charset="-127"/>
              </a:rPr>
              <a:t>80 </a:t>
            </a:r>
            <a:r>
              <a:rPr lang="ko-KR" altLang="en-US" sz="2400" dirty="0" smtClean="0">
                <a:ea typeface="굴림" pitchFamily="50" charset="-127"/>
              </a:rPr>
              <a:t>번의 작업을 관찰한 표본의 표본평균이</a:t>
            </a:r>
            <a:r>
              <a:rPr lang="en-US" altLang="ko-KR" sz="2400" dirty="0" smtClean="0">
                <a:ea typeface="굴림" pitchFamily="50" charset="-127"/>
              </a:rPr>
              <a:t> 1.3229 </a:t>
            </a:r>
            <a:r>
              <a:rPr lang="ko-KR" altLang="en-US" sz="2400" dirty="0" smtClean="0">
                <a:ea typeface="굴림" pitchFamily="50" charset="-127"/>
              </a:rPr>
              <a:t>분이면</a:t>
            </a:r>
            <a:r>
              <a:rPr lang="en-US" altLang="ko-KR" sz="2400" dirty="0" smtClean="0">
                <a:ea typeface="굴림" pitchFamily="50" charset="-127"/>
              </a:rPr>
              <a:t>,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400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ko-KR" b="1" dirty="0" smtClean="0">
                <a:ea typeface="굴림" pitchFamily="50" charset="-127"/>
              </a:rPr>
              <a:t>IV. </a:t>
            </a:r>
            <a:r>
              <a:rPr lang="ko-KR" altLang="en-US" b="1" dirty="0" smtClean="0">
                <a:ea typeface="굴림" pitchFamily="50" charset="-127"/>
              </a:rPr>
              <a:t>결론</a:t>
            </a: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ko-KR" dirty="0" smtClean="0">
                <a:ea typeface="굴림" pitchFamily="50" charset="-127"/>
              </a:rPr>
              <a:t>	</a:t>
            </a:r>
            <a:r>
              <a:rPr lang="ko-KR" altLang="en-US" dirty="0" smtClean="0">
                <a:ea typeface="굴림" pitchFamily="50" charset="-127"/>
              </a:rPr>
              <a:t>검정통계량 값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i="1" dirty="0" smtClean="0">
                <a:ea typeface="굴림" pitchFamily="50" charset="-127"/>
              </a:rPr>
              <a:t>z</a:t>
            </a:r>
            <a:r>
              <a:rPr lang="en-US" altLang="ko-KR" dirty="0" smtClean="0">
                <a:ea typeface="굴림" pitchFamily="50" charset="-127"/>
              </a:rPr>
              <a:t> = – 0.47 </a:t>
            </a:r>
            <a:r>
              <a:rPr lang="ko-KR" altLang="en-US" dirty="0" smtClean="0">
                <a:ea typeface="굴림" pitchFamily="50" charset="-127"/>
              </a:rPr>
              <a:t>는 기각 경계선 값 </a:t>
            </a:r>
            <a:r>
              <a:rPr lang="en-US" altLang="ko-KR" dirty="0" smtClean="0">
                <a:ea typeface="굴림" pitchFamily="50" charset="-127"/>
              </a:rPr>
              <a:t>               </a:t>
            </a:r>
            <a:r>
              <a:rPr lang="en-US" altLang="ko-KR" i="1" dirty="0" smtClean="0">
                <a:ea typeface="굴림" pitchFamily="50" charset="-127"/>
              </a:rPr>
              <a:t>z</a:t>
            </a:r>
            <a:r>
              <a:rPr lang="en-US" altLang="ko-KR" dirty="0" smtClean="0">
                <a:ea typeface="굴림" pitchFamily="50" charset="-127"/>
              </a:rPr>
              <a:t> = ± 1.96 </a:t>
            </a:r>
            <a:r>
              <a:rPr lang="ko-KR" altLang="en-US" dirty="0" smtClean="0">
                <a:ea typeface="굴림" pitchFamily="50" charset="-127"/>
              </a:rPr>
              <a:t>사이에 있으므로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en-US" altLang="ko-KR" b="1" dirty="0" smtClean="0">
                <a:ea typeface="굴림" pitchFamily="50" charset="-127"/>
              </a:rPr>
              <a:t> H</a:t>
            </a:r>
            <a:r>
              <a:rPr lang="en-US" altLang="ko-KR" b="1" baseline="-25000" dirty="0" smtClean="0">
                <a:ea typeface="굴림" pitchFamily="50" charset="-127"/>
              </a:rPr>
              <a:t>0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을 기각하지 않는다</a:t>
            </a:r>
            <a:r>
              <a:rPr lang="en-US" altLang="ko-KR" b="1" dirty="0" smtClean="0">
                <a:ea typeface="굴림" pitchFamily="50" charset="-127"/>
              </a:rPr>
              <a:t> (</a:t>
            </a:r>
            <a:r>
              <a:rPr lang="ko-KR" altLang="en-US" b="1" dirty="0" smtClean="0">
                <a:ea typeface="굴림" pitchFamily="50" charset="-127"/>
              </a:rPr>
              <a:t>최소 </a:t>
            </a:r>
            <a:r>
              <a:rPr lang="en-US" altLang="ko-KR" dirty="0" smtClean="0">
                <a:ea typeface="굴림" pitchFamily="50" charset="-127"/>
              </a:rPr>
              <a:t>95%</a:t>
            </a:r>
            <a:r>
              <a:rPr lang="ko-KR" altLang="en-US" dirty="0" smtClean="0">
                <a:ea typeface="굴림" pitchFamily="50" charset="-127"/>
              </a:rPr>
              <a:t>의 신뢰도로서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혹은 최대</a:t>
            </a:r>
            <a:r>
              <a:rPr lang="en-US" altLang="ko-KR" dirty="0" smtClean="0">
                <a:ea typeface="굴림" pitchFamily="50" charset="-127"/>
              </a:rPr>
              <a:t> 5% </a:t>
            </a:r>
            <a:r>
              <a:rPr lang="ko-KR" altLang="en-US" dirty="0" smtClean="0">
                <a:ea typeface="굴림" pitchFamily="50" charset="-127"/>
              </a:rPr>
              <a:t>오류확률로서</a:t>
            </a:r>
            <a:r>
              <a:rPr lang="en-US" altLang="ko-KR" dirty="0" smtClean="0">
                <a:ea typeface="굴림" pitchFamily="50" charset="-127"/>
              </a:rPr>
              <a:t>).</a:t>
            </a:r>
          </a:p>
        </p:txBody>
      </p:sp>
      <p:grpSp>
        <p:nvGrpSpPr>
          <p:cNvPr id="28676" name="Group 51"/>
          <p:cNvGrpSpPr>
            <a:grpSpLocks/>
          </p:cNvGrpSpPr>
          <p:nvPr/>
        </p:nvGrpSpPr>
        <p:grpSpPr bwMode="auto">
          <a:xfrm>
            <a:off x="1679575" y="1951711"/>
            <a:ext cx="6365875" cy="1473200"/>
            <a:chOff x="1190" y="1010"/>
            <a:chExt cx="3878" cy="928"/>
          </a:xfrm>
        </p:grpSpPr>
        <p:sp>
          <p:nvSpPr>
            <p:cNvPr id="28678" name="Line 4"/>
            <p:cNvSpPr>
              <a:spLocks noChangeShapeType="1"/>
            </p:cNvSpPr>
            <p:nvPr/>
          </p:nvSpPr>
          <p:spPr bwMode="auto">
            <a:xfrm>
              <a:off x="1472" y="1104"/>
              <a:ext cx="9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79" name="Line 5"/>
            <p:cNvSpPr>
              <a:spLocks noChangeShapeType="1"/>
            </p:cNvSpPr>
            <p:nvPr/>
          </p:nvSpPr>
          <p:spPr bwMode="auto">
            <a:xfrm flipV="1">
              <a:off x="1584" y="1709"/>
              <a:ext cx="28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0" name="Line 6"/>
            <p:cNvSpPr>
              <a:spLocks noChangeShapeType="1"/>
            </p:cNvSpPr>
            <p:nvPr/>
          </p:nvSpPr>
          <p:spPr bwMode="auto">
            <a:xfrm>
              <a:off x="1614" y="1714"/>
              <a:ext cx="40" cy="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 flipV="1">
              <a:off x="1658" y="1598"/>
              <a:ext cx="54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2" name="Line 8"/>
            <p:cNvSpPr>
              <a:spLocks noChangeShapeType="1"/>
            </p:cNvSpPr>
            <p:nvPr/>
          </p:nvSpPr>
          <p:spPr bwMode="auto">
            <a:xfrm>
              <a:off x="1714" y="1598"/>
              <a:ext cx="1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3" name="Line 9"/>
            <p:cNvSpPr>
              <a:spLocks noChangeShapeType="1"/>
            </p:cNvSpPr>
            <p:nvPr/>
          </p:nvSpPr>
          <p:spPr bwMode="auto">
            <a:xfrm>
              <a:off x="1572" y="1577"/>
              <a:ext cx="27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4" name="Line 10"/>
            <p:cNvSpPr>
              <a:spLocks noChangeShapeType="1"/>
            </p:cNvSpPr>
            <p:nvPr/>
          </p:nvSpPr>
          <p:spPr bwMode="auto">
            <a:xfrm>
              <a:off x="1450" y="1414"/>
              <a:ext cx="52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 flipV="1">
              <a:off x="2633" y="1799"/>
              <a:ext cx="28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>
              <a:off x="2663" y="1804"/>
              <a:ext cx="40" cy="7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 flipV="1">
              <a:off x="2708" y="1654"/>
              <a:ext cx="54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>
              <a:off x="2764" y="1654"/>
              <a:ext cx="2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>
              <a:off x="2503" y="1633"/>
              <a:ext cx="61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0" name="Line 16"/>
            <p:cNvSpPr>
              <a:spLocks noChangeShapeType="1"/>
            </p:cNvSpPr>
            <p:nvPr/>
          </p:nvSpPr>
          <p:spPr bwMode="auto">
            <a:xfrm>
              <a:off x="2143" y="1414"/>
              <a:ext cx="133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1" name="Line 17"/>
            <p:cNvSpPr>
              <a:spLocks noChangeShapeType="1"/>
            </p:cNvSpPr>
            <p:nvPr/>
          </p:nvSpPr>
          <p:spPr bwMode="auto">
            <a:xfrm>
              <a:off x="3647" y="1414"/>
              <a:ext cx="7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2" name="Rectangle 18"/>
            <p:cNvSpPr>
              <a:spLocks noChangeArrowheads="1"/>
            </p:cNvSpPr>
            <p:nvPr/>
          </p:nvSpPr>
          <p:spPr bwMode="auto">
            <a:xfrm>
              <a:off x="4836" y="122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47</a:t>
              </a:r>
            </a:p>
          </p:txBody>
        </p:sp>
        <p:sp>
          <p:nvSpPr>
            <p:cNvPr id="28693" name="Rectangle 19"/>
            <p:cNvSpPr>
              <a:spLocks noChangeArrowheads="1"/>
            </p:cNvSpPr>
            <p:nvPr/>
          </p:nvSpPr>
          <p:spPr bwMode="auto">
            <a:xfrm>
              <a:off x="4780" y="1227"/>
              <a:ext cx="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.</a:t>
              </a:r>
            </a:p>
          </p:txBody>
        </p:sp>
        <p:sp>
          <p:nvSpPr>
            <p:cNvPr id="28694" name="Rectangle 20"/>
            <p:cNvSpPr>
              <a:spLocks noChangeArrowheads="1"/>
            </p:cNvSpPr>
            <p:nvPr/>
          </p:nvSpPr>
          <p:spPr bwMode="auto">
            <a:xfrm>
              <a:off x="4668" y="1227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8695" name="Rectangle 21"/>
            <p:cNvSpPr>
              <a:spLocks noChangeArrowheads="1"/>
            </p:cNvSpPr>
            <p:nvPr/>
          </p:nvSpPr>
          <p:spPr bwMode="auto">
            <a:xfrm>
              <a:off x="4556" y="1227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–</a:t>
              </a:r>
            </a:p>
          </p:txBody>
        </p:sp>
        <p:sp>
          <p:nvSpPr>
            <p:cNvPr id="28696" name="Rectangle 22"/>
            <p:cNvSpPr>
              <a:spLocks noChangeArrowheads="1"/>
            </p:cNvSpPr>
            <p:nvPr/>
          </p:nvSpPr>
          <p:spPr bwMode="auto">
            <a:xfrm>
              <a:off x="3823" y="138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00443</a:t>
              </a:r>
            </a:p>
          </p:txBody>
        </p:sp>
        <p:sp>
          <p:nvSpPr>
            <p:cNvPr id="28697" name="Rectangle 23"/>
            <p:cNvSpPr>
              <a:spLocks noChangeArrowheads="1"/>
            </p:cNvSpPr>
            <p:nvPr/>
          </p:nvSpPr>
          <p:spPr bwMode="auto">
            <a:xfrm>
              <a:off x="3767" y="1381"/>
              <a:ext cx="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.</a:t>
              </a:r>
            </a:p>
          </p:txBody>
        </p:sp>
        <p:sp>
          <p:nvSpPr>
            <p:cNvPr id="28698" name="Rectangle 24"/>
            <p:cNvSpPr>
              <a:spLocks noChangeArrowheads="1"/>
            </p:cNvSpPr>
            <p:nvPr/>
          </p:nvSpPr>
          <p:spPr bwMode="auto">
            <a:xfrm>
              <a:off x="3656" y="1381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8699" name="Rectangle 25"/>
            <p:cNvSpPr>
              <a:spLocks noChangeArrowheads="1"/>
            </p:cNvSpPr>
            <p:nvPr/>
          </p:nvSpPr>
          <p:spPr bwMode="auto">
            <a:xfrm>
              <a:off x="3954" y="1162"/>
              <a:ext cx="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0021</a:t>
              </a:r>
            </a:p>
          </p:txBody>
        </p:sp>
        <p:sp>
          <p:nvSpPr>
            <p:cNvPr id="28700" name="Rectangle 26"/>
            <p:cNvSpPr>
              <a:spLocks noChangeArrowheads="1"/>
            </p:cNvSpPr>
            <p:nvPr/>
          </p:nvSpPr>
          <p:spPr bwMode="auto">
            <a:xfrm>
              <a:off x="3898" y="1162"/>
              <a:ext cx="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.</a:t>
              </a:r>
            </a:p>
          </p:txBody>
        </p:sp>
        <p:sp>
          <p:nvSpPr>
            <p:cNvPr id="28701" name="Rectangle 27"/>
            <p:cNvSpPr>
              <a:spLocks noChangeArrowheads="1"/>
            </p:cNvSpPr>
            <p:nvPr/>
          </p:nvSpPr>
          <p:spPr bwMode="auto">
            <a:xfrm>
              <a:off x="3786" y="116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8702" name="Rectangle 28"/>
            <p:cNvSpPr>
              <a:spLocks noChangeArrowheads="1"/>
            </p:cNvSpPr>
            <p:nvPr/>
          </p:nvSpPr>
          <p:spPr bwMode="auto">
            <a:xfrm>
              <a:off x="3658" y="116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–</a:t>
              </a:r>
            </a:p>
          </p:txBody>
        </p:sp>
        <p:sp>
          <p:nvSpPr>
            <p:cNvPr id="28703" name="Rectangle 29"/>
            <p:cNvSpPr>
              <a:spLocks noChangeArrowheads="1"/>
            </p:cNvSpPr>
            <p:nvPr/>
          </p:nvSpPr>
          <p:spPr bwMode="auto">
            <a:xfrm>
              <a:off x="2756" y="1650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80</a:t>
              </a:r>
            </a:p>
          </p:txBody>
        </p:sp>
        <p:sp>
          <p:nvSpPr>
            <p:cNvPr id="28704" name="Rectangle 30"/>
            <p:cNvSpPr>
              <a:spLocks noChangeArrowheads="1"/>
            </p:cNvSpPr>
            <p:nvPr/>
          </p:nvSpPr>
          <p:spPr bwMode="auto">
            <a:xfrm>
              <a:off x="2670" y="1381"/>
              <a:ext cx="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0396</a:t>
              </a:r>
            </a:p>
          </p:txBody>
        </p:sp>
        <p:sp>
          <p:nvSpPr>
            <p:cNvPr id="28705" name="Rectangle 31"/>
            <p:cNvSpPr>
              <a:spLocks noChangeArrowheads="1"/>
            </p:cNvSpPr>
            <p:nvPr/>
          </p:nvSpPr>
          <p:spPr bwMode="auto">
            <a:xfrm>
              <a:off x="2614" y="1381"/>
              <a:ext cx="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.</a:t>
              </a:r>
            </a:p>
          </p:txBody>
        </p:sp>
        <p:sp>
          <p:nvSpPr>
            <p:cNvPr id="28706" name="Rectangle 32"/>
            <p:cNvSpPr>
              <a:spLocks noChangeArrowheads="1"/>
            </p:cNvSpPr>
            <p:nvPr/>
          </p:nvSpPr>
          <p:spPr bwMode="auto">
            <a:xfrm>
              <a:off x="2503" y="1381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 dirty="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8707" name="Rectangle 33"/>
            <p:cNvSpPr>
              <a:spLocks noChangeArrowheads="1"/>
            </p:cNvSpPr>
            <p:nvPr/>
          </p:nvSpPr>
          <p:spPr bwMode="auto">
            <a:xfrm>
              <a:off x="3030" y="1162"/>
              <a:ext cx="4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3250</a:t>
              </a:r>
            </a:p>
          </p:txBody>
        </p:sp>
        <p:sp>
          <p:nvSpPr>
            <p:cNvPr id="28708" name="Rectangle 34"/>
            <p:cNvSpPr>
              <a:spLocks noChangeArrowheads="1"/>
            </p:cNvSpPr>
            <p:nvPr/>
          </p:nvSpPr>
          <p:spPr bwMode="auto">
            <a:xfrm>
              <a:off x="2974" y="1162"/>
              <a:ext cx="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.</a:t>
              </a:r>
            </a:p>
          </p:txBody>
        </p:sp>
        <p:sp>
          <p:nvSpPr>
            <p:cNvPr id="28709" name="Rectangle 35"/>
            <p:cNvSpPr>
              <a:spLocks noChangeArrowheads="1"/>
            </p:cNvSpPr>
            <p:nvPr/>
          </p:nvSpPr>
          <p:spPr bwMode="auto">
            <a:xfrm>
              <a:off x="2862" y="116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8710" name="Rectangle 36"/>
            <p:cNvSpPr>
              <a:spLocks noChangeArrowheads="1"/>
            </p:cNvSpPr>
            <p:nvPr/>
          </p:nvSpPr>
          <p:spPr bwMode="auto">
            <a:xfrm>
              <a:off x="2754" y="116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 dirty="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–</a:t>
              </a:r>
            </a:p>
          </p:txBody>
        </p:sp>
        <p:sp>
          <p:nvSpPr>
            <p:cNvPr id="28711" name="Rectangle 37"/>
            <p:cNvSpPr>
              <a:spLocks noChangeArrowheads="1"/>
            </p:cNvSpPr>
            <p:nvPr/>
          </p:nvSpPr>
          <p:spPr bwMode="auto">
            <a:xfrm>
              <a:off x="2290" y="1162"/>
              <a:ext cx="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 dirty="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3229</a:t>
              </a:r>
            </a:p>
          </p:txBody>
        </p:sp>
        <p:sp>
          <p:nvSpPr>
            <p:cNvPr id="28712" name="Rectangle 38"/>
            <p:cNvSpPr>
              <a:spLocks noChangeArrowheads="1"/>
            </p:cNvSpPr>
            <p:nvPr/>
          </p:nvSpPr>
          <p:spPr bwMode="auto">
            <a:xfrm>
              <a:off x="2234" y="1162"/>
              <a:ext cx="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.</a:t>
              </a:r>
            </a:p>
          </p:txBody>
        </p:sp>
        <p:sp>
          <p:nvSpPr>
            <p:cNvPr id="28713" name="Rectangle 39"/>
            <p:cNvSpPr>
              <a:spLocks noChangeArrowheads="1"/>
            </p:cNvSpPr>
            <p:nvPr/>
          </p:nvSpPr>
          <p:spPr bwMode="auto">
            <a:xfrm>
              <a:off x="2122" y="116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28714" name="Rectangle 40"/>
            <p:cNvSpPr>
              <a:spLocks noChangeArrowheads="1"/>
            </p:cNvSpPr>
            <p:nvPr/>
          </p:nvSpPr>
          <p:spPr bwMode="auto">
            <a:xfrm>
              <a:off x="1849" y="1181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8715" name="Rectangle 41"/>
            <p:cNvSpPr>
              <a:spLocks noChangeArrowheads="1"/>
            </p:cNvSpPr>
            <p:nvPr/>
          </p:nvSpPr>
          <p:spPr bwMode="auto">
            <a:xfrm>
              <a:off x="1597" y="1037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–</a:t>
              </a:r>
            </a:p>
          </p:txBody>
        </p:sp>
        <p:sp>
          <p:nvSpPr>
            <p:cNvPr id="28716" name="Rectangle 42"/>
            <p:cNvSpPr>
              <a:spLocks noChangeArrowheads="1"/>
            </p:cNvSpPr>
            <p:nvPr/>
          </p:nvSpPr>
          <p:spPr bwMode="auto">
            <a:xfrm>
              <a:off x="4408" y="1200"/>
              <a:ext cx="1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=</a:t>
              </a:r>
            </a:p>
          </p:txBody>
        </p:sp>
        <p:sp>
          <p:nvSpPr>
            <p:cNvPr id="28717" name="Rectangle 43"/>
            <p:cNvSpPr>
              <a:spLocks noChangeArrowheads="1"/>
            </p:cNvSpPr>
            <p:nvPr/>
          </p:nvSpPr>
          <p:spPr bwMode="auto">
            <a:xfrm>
              <a:off x="3501" y="1200"/>
              <a:ext cx="1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=</a:t>
              </a:r>
            </a:p>
          </p:txBody>
        </p:sp>
        <p:sp>
          <p:nvSpPr>
            <p:cNvPr id="28718" name="Rectangle 44"/>
            <p:cNvSpPr>
              <a:spLocks noChangeArrowheads="1"/>
            </p:cNvSpPr>
            <p:nvPr/>
          </p:nvSpPr>
          <p:spPr bwMode="auto">
            <a:xfrm>
              <a:off x="1997" y="1200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 dirty="0" smtClean="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=  </a:t>
              </a:r>
              <a:endParaRPr lang="en-US" altLang="ko-KR" sz="3000" dirty="0">
                <a:solidFill>
                  <a:srgbClr val="000000"/>
                </a:solidFill>
                <a:latin typeface="Symbol" pitchFamily="18" charset="2"/>
                <a:ea typeface="굴림" pitchFamily="50" charset="-127"/>
              </a:endParaRPr>
            </a:p>
          </p:txBody>
        </p:sp>
        <p:sp>
          <p:nvSpPr>
            <p:cNvPr id="28719" name="Rectangle 45"/>
            <p:cNvSpPr>
              <a:spLocks noChangeArrowheads="1"/>
            </p:cNvSpPr>
            <p:nvPr/>
          </p:nvSpPr>
          <p:spPr bwMode="auto">
            <a:xfrm>
              <a:off x="1722" y="1010"/>
              <a:ext cx="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m</a:t>
              </a:r>
            </a:p>
          </p:txBody>
        </p:sp>
        <p:sp>
          <p:nvSpPr>
            <p:cNvPr id="28720" name="Rectangle 46"/>
            <p:cNvSpPr>
              <a:spLocks noChangeArrowheads="1"/>
            </p:cNvSpPr>
            <p:nvPr/>
          </p:nvSpPr>
          <p:spPr bwMode="auto">
            <a:xfrm>
              <a:off x="1304" y="1200"/>
              <a:ext cx="1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=</a:t>
              </a:r>
            </a:p>
          </p:txBody>
        </p:sp>
        <p:sp>
          <p:nvSpPr>
            <p:cNvPr id="28721" name="Rectangle 47"/>
            <p:cNvSpPr>
              <a:spLocks noChangeArrowheads="1"/>
            </p:cNvSpPr>
            <p:nvPr/>
          </p:nvSpPr>
          <p:spPr bwMode="auto">
            <a:xfrm>
              <a:off x="1717" y="1538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n</a:t>
              </a:r>
            </a:p>
          </p:txBody>
        </p:sp>
        <p:sp>
          <p:nvSpPr>
            <p:cNvPr id="28722" name="Rectangle 48"/>
            <p:cNvSpPr>
              <a:spLocks noChangeArrowheads="1"/>
            </p:cNvSpPr>
            <p:nvPr/>
          </p:nvSpPr>
          <p:spPr bwMode="auto">
            <a:xfrm>
              <a:off x="1464" y="1037"/>
              <a:ext cx="1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28723" name="Rectangle 49"/>
            <p:cNvSpPr>
              <a:spLocks noChangeArrowheads="1"/>
            </p:cNvSpPr>
            <p:nvPr/>
          </p:nvSpPr>
          <p:spPr bwMode="auto">
            <a:xfrm>
              <a:off x="1190" y="1227"/>
              <a:ext cx="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 i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rPr>
                <a:t>z</a:t>
              </a:r>
            </a:p>
          </p:txBody>
        </p:sp>
        <p:sp>
          <p:nvSpPr>
            <p:cNvPr id="28724" name="Rectangle 50"/>
            <p:cNvSpPr>
              <a:spLocks noChangeArrowheads="1"/>
            </p:cNvSpPr>
            <p:nvPr/>
          </p:nvSpPr>
          <p:spPr bwMode="auto">
            <a:xfrm>
              <a:off x="1619" y="1298"/>
              <a:ext cx="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000" i="1" dirty="0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s</a:t>
              </a:r>
            </a:p>
          </p:txBody>
        </p:sp>
      </p:grpSp>
      <p:sp>
        <p:nvSpPr>
          <p:cNvPr id="28677" name="Rectangle 54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 dirty="0">
                <a:ea typeface="굴림" pitchFamily="50" charset="-127"/>
              </a:rPr>
              <a:t>		           </a:t>
            </a:r>
            <a:r>
              <a:rPr lang="en-US" altLang="ko-KR" sz="1200" dirty="0">
                <a:ea typeface="굴림" pitchFamily="50" charset="-127"/>
              </a:rPr>
              <a:t>© 2011 </a:t>
            </a:r>
            <a:r>
              <a:rPr lang="en-US" altLang="ko-KR" sz="1200" dirty="0" err="1">
                <a:ea typeface="굴림" pitchFamily="50" charset="-127"/>
              </a:rPr>
              <a:t>Cengage</a:t>
            </a:r>
            <a:r>
              <a:rPr lang="en-US" altLang="ko-KR" sz="1200" dirty="0">
                <a:ea typeface="굴림" pitchFamily="50" charset="-127"/>
              </a:rPr>
              <a:t>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 dirty="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001000" cy="9477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가설검정 절차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계속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ko-KR" b="1" dirty="0" smtClean="0">
                <a:ea typeface="굴림" pitchFamily="50" charset="-127"/>
              </a:rPr>
              <a:t>V. </a:t>
            </a:r>
            <a:r>
              <a:rPr lang="ko-KR" altLang="en-US" b="1" dirty="0" smtClean="0">
                <a:ea typeface="굴림" pitchFamily="50" charset="-127"/>
              </a:rPr>
              <a:t>결론의 의미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 typeface="Monotype Sorts" charset="2"/>
              <a:buNone/>
            </a:pPr>
            <a:r>
              <a:rPr lang="en-US" altLang="ko-KR" dirty="0" smtClean="0">
                <a:ea typeface="굴림" pitchFamily="50" charset="-127"/>
              </a:rPr>
              <a:t>	</a:t>
            </a:r>
            <a:r>
              <a:rPr lang="ko-KR" altLang="en-US" dirty="0" smtClean="0">
                <a:ea typeface="굴림" pitchFamily="50" charset="-127"/>
              </a:rPr>
              <a:t>이 표본은 로봇 용접기가 정상작동이 아니라는 결론을 내리기에는 충분한 증거가 되지 못한다</a:t>
            </a:r>
            <a:r>
              <a:rPr lang="en-US" altLang="ko-KR" dirty="0" smtClean="0">
                <a:ea typeface="굴림" pitchFamily="50" charset="-127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Monotype Sorts" charset="2"/>
              <a:ea typeface="굴림" pitchFamily="50" charset="-127"/>
            </a:endParaRP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7467600" cy="7191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이산변량의 경우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52500"/>
            <a:ext cx="8229600" cy="49530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이산자료는 </a:t>
            </a:r>
            <a:r>
              <a:rPr lang="ko-KR" altLang="en-US" dirty="0" err="1" smtClean="0">
                <a:ea typeface="굴림" pitchFamily="50" charset="-127"/>
              </a:rPr>
              <a:t>갯수를</a:t>
            </a:r>
            <a:r>
              <a:rPr lang="ko-KR" altLang="en-US" dirty="0" smtClean="0">
                <a:ea typeface="굴림" pitchFamily="50" charset="-127"/>
              </a:rPr>
              <a:t> 센</a:t>
            </a:r>
            <a:r>
              <a:rPr lang="en-US" altLang="ko-KR" b="1" dirty="0">
                <a:ea typeface="굴림" pitchFamily="50" charset="-127"/>
              </a:rPr>
              <a:t>(counting)</a:t>
            </a:r>
            <a:r>
              <a:rPr lang="ko-KR" altLang="en-US" dirty="0" smtClean="0">
                <a:ea typeface="굴림" pitchFamily="50" charset="-127"/>
              </a:rPr>
              <a:t> 것을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 말한다</a:t>
            </a:r>
            <a:r>
              <a:rPr lang="en-US" altLang="ko-KR" dirty="0" smtClean="0">
                <a:ea typeface="굴림" pitchFamily="50" charset="-127"/>
              </a:rPr>
              <a:t>. </a:t>
            </a:r>
          </a:p>
          <a:p>
            <a:pPr lvl="1"/>
            <a:r>
              <a:rPr lang="ko-KR" altLang="en-US" sz="3200" b="1" dirty="0" smtClean="0">
                <a:ea typeface="굴림" pitchFamily="50" charset="-127"/>
              </a:rPr>
              <a:t>비율에 대한 검정</a:t>
            </a:r>
            <a:r>
              <a:rPr lang="en-US" altLang="ko-KR" sz="3200" b="1" dirty="0" smtClean="0">
                <a:ea typeface="굴림" pitchFamily="50" charset="-127"/>
              </a:rPr>
              <a:t>, </a:t>
            </a:r>
            <a:r>
              <a:rPr lang="en-US" altLang="ko-KR" sz="3200" i="1" dirty="0" smtClean="0">
                <a:latin typeface="Symbol" pitchFamily="18" charset="2"/>
                <a:ea typeface="굴림" pitchFamily="50" charset="-127"/>
              </a:rPr>
              <a:t>p</a:t>
            </a:r>
            <a:endParaRPr lang="en-US" altLang="ko-KR" sz="3200" b="1" i="1" dirty="0" smtClean="0">
              <a:ea typeface="굴림" pitchFamily="50" charset="-127"/>
            </a:endParaRPr>
          </a:p>
          <a:p>
            <a:pPr lvl="2"/>
            <a:r>
              <a:rPr lang="en-US" altLang="ko-KR" b="1" dirty="0" smtClean="0">
                <a:ea typeface="굴림" pitchFamily="50" charset="-127"/>
              </a:rPr>
              <a:t>Example: </a:t>
            </a:r>
            <a:r>
              <a:rPr lang="en-US" altLang="ko-KR" dirty="0" smtClean="0">
                <a:ea typeface="굴림" pitchFamily="50" charset="-127"/>
              </a:rPr>
              <a:t>Hobart University</a:t>
            </a:r>
            <a:r>
              <a:rPr lang="ko-KR" altLang="en-US" dirty="0" smtClean="0">
                <a:ea typeface="굴림" pitchFamily="50" charset="-127"/>
              </a:rPr>
              <a:t>의 취업센터장은 </a:t>
            </a:r>
            <a:r>
              <a:rPr lang="en-US" altLang="ko-KR" dirty="0" smtClean="0">
                <a:ea typeface="굴림" pitchFamily="50" charset="-127"/>
              </a:rPr>
              <a:t>4</a:t>
            </a:r>
            <a:r>
              <a:rPr lang="ko-KR" altLang="en-US" dirty="0" smtClean="0">
                <a:ea typeface="굴림" pitchFamily="50" charset="-127"/>
              </a:rPr>
              <a:t>학년의 </a:t>
            </a:r>
            <a:r>
              <a:rPr lang="en-US" altLang="ko-KR" dirty="0" smtClean="0">
                <a:ea typeface="굴림" pitchFamily="50" charset="-127"/>
              </a:rPr>
              <a:t>70%</a:t>
            </a:r>
            <a:r>
              <a:rPr lang="ko-KR" altLang="en-US" dirty="0" smtClean="0">
                <a:ea typeface="굴림" pitchFamily="50" charset="-127"/>
              </a:rPr>
              <a:t>는 학부전공과 직접관련된 직장을 구하고 있다고 주장하였다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작년 졸업생 </a:t>
            </a:r>
            <a:r>
              <a:rPr lang="en-US" altLang="ko-KR" dirty="0" smtClean="0">
                <a:ea typeface="굴림" pitchFamily="50" charset="-127"/>
              </a:rPr>
              <a:t>200 </a:t>
            </a:r>
            <a:r>
              <a:rPr lang="ko-KR" altLang="en-US" dirty="0" smtClean="0">
                <a:ea typeface="굴림" pitchFamily="50" charset="-127"/>
              </a:rPr>
              <a:t>명을 표본으로 추출하여 조사한 결과 </a:t>
            </a:r>
            <a:r>
              <a:rPr lang="en-US" altLang="ko-KR" dirty="0" smtClean="0">
                <a:ea typeface="굴림" pitchFamily="50" charset="-127"/>
              </a:rPr>
              <a:t>66%</a:t>
            </a:r>
            <a:r>
              <a:rPr lang="ko-KR" altLang="en-US" dirty="0" smtClean="0">
                <a:ea typeface="굴림" pitchFamily="50" charset="-127"/>
              </a:rPr>
              <a:t>가 자신의 전공분야에 관련된 직장을 가진것으로 조사되었다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err="1" smtClean="0">
                <a:ea typeface="굴림" pitchFamily="50" charset="-127"/>
              </a:rPr>
              <a:t>귀무가설과</a:t>
            </a:r>
            <a:r>
              <a:rPr lang="ko-KR" altLang="en-US" dirty="0" smtClean="0">
                <a:ea typeface="굴림" pitchFamily="50" charset="-127"/>
              </a:rPr>
              <a:t> 대립가설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05114"/>
            <a:ext cx="8382000" cy="48768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b="1" dirty="0" err="1" smtClean="0">
                <a:ea typeface="굴림" pitchFamily="50" charset="-127"/>
              </a:rPr>
              <a:t>귀무가설</a:t>
            </a:r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0</a:t>
            </a:r>
            <a:r>
              <a:rPr lang="en-US" altLang="ko-KR" dirty="0" smtClean="0">
                <a:ea typeface="굴림" pitchFamily="50" charset="-127"/>
              </a:rPr>
              <a:t>:  </a:t>
            </a:r>
            <a:r>
              <a:rPr lang="ko-KR" altLang="en-US" dirty="0" smtClean="0">
                <a:ea typeface="굴림" pitchFamily="50" charset="-127"/>
              </a:rPr>
              <a:t>모집단에 대한 </a:t>
            </a:r>
            <a:r>
              <a:rPr lang="ko-KR" altLang="en-US" b="1" dirty="0" smtClean="0">
                <a:ea typeface="굴림" pitchFamily="50" charset="-127"/>
              </a:rPr>
              <a:t>기존의</a:t>
            </a:r>
            <a:r>
              <a:rPr lang="ko-KR" altLang="en-US" dirty="0" smtClean="0">
                <a:ea typeface="굴림" pitchFamily="50" charset="-127"/>
              </a:rPr>
              <a:t>  사실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지식</a:t>
            </a:r>
            <a:r>
              <a:rPr lang="en-US" altLang="ko-KR" dirty="0" smtClean="0">
                <a:ea typeface="굴림" pitchFamily="50" charset="-127"/>
              </a:rPr>
              <a:t>;  </a:t>
            </a:r>
            <a:r>
              <a:rPr lang="ko-KR" altLang="en-US" dirty="0" smtClean="0">
                <a:ea typeface="굴림" pitchFamily="50" charset="-127"/>
              </a:rPr>
              <a:t>특별한 이상이 없다는 가정하의  </a:t>
            </a:r>
            <a:r>
              <a:rPr lang="en-US" altLang="ko-KR" dirty="0" smtClean="0">
                <a:ea typeface="굴림" pitchFamily="50" charset="-127"/>
              </a:rPr>
              <a:t>“</a:t>
            </a:r>
            <a:r>
              <a:rPr lang="ko-KR" altLang="en-US" dirty="0" smtClean="0">
                <a:ea typeface="굴림" pitchFamily="50" charset="-127"/>
              </a:rPr>
              <a:t>기존의 사실</a:t>
            </a:r>
            <a:r>
              <a:rPr lang="en-US" altLang="ko-KR" dirty="0" smtClean="0">
                <a:ea typeface="굴림" pitchFamily="50" charset="-127"/>
              </a:rPr>
              <a:t> (business as usual)”</a:t>
            </a:r>
            <a:r>
              <a:rPr lang="ko-KR" altLang="en-US" dirty="0" smtClean="0">
                <a:ea typeface="굴림" pitchFamily="50" charset="-127"/>
              </a:rPr>
              <a:t>을 표현한 것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>
              <a:buSzTx/>
              <a:buFontTx/>
              <a:buChar char="•"/>
            </a:pPr>
            <a:r>
              <a:rPr lang="ko-KR" altLang="en-US" b="1" dirty="0" smtClean="0">
                <a:ea typeface="굴림" pitchFamily="50" charset="-127"/>
              </a:rPr>
              <a:t>대립가설</a:t>
            </a:r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1</a:t>
            </a:r>
            <a:r>
              <a:rPr lang="en-US" altLang="ko-KR" dirty="0" smtClean="0">
                <a:ea typeface="굴림" pitchFamily="50" charset="-127"/>
              </a:rPr>
              <a:t>:  </a:t>
            </a:r>
            <a:r>
              <a:rPr lang="ko-KR" altLang="en-US" dirty="0" smtClean="0">
                <a:ea typeface="굴림" pitchFamily="50" charset="-127"/>
              </a:rPr>
              <a:t>모집단의 특성에 대한 사실여부에 대해서 도전적이고 </a:t>
            </a:r>
            <a:r>
              <a:rPr lang="ko-KR" altLang="en-US" b="1" dirty="0" smtClean="0">
                <a:ea typeface="굴림" pitchFamily="50" charset="-127"/>
              </a:rPr>
              <a:t>대립적인</a:t>
            </a:r>
            <a:r>
              <a:rPr lang="ko-KR" altLang="en-US" dirty="0" smtClean="0">
                <a:ea typeface="굴림" pitchFamily="50" charset="-127"/>
              </a:rPr>
              <a:t> 내용을 표현한 것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대립가설이 진실이라면 새로운 조치가 필요하고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앞에서 이야기한 </a:t>
            </a:r>
            <a:r>
              <a:rPr lang="en-US" altLang="ko-KR" dirty="0" smtClean="0">
                <a:ea typeface="굴림" pitchFamily="50" charset="-127"/>
              </a:rPr>
              <a:t>“</a:t>
            </a:r>
            <a:r>
              <a:rPr lang="ko-KR" altLang="en-US" dirty="0" smtClean="0">
                <a:ea typeface="굴림" pitchFamily="50" charset="-127"/>
              </a:rPr>
              <a:t>기존의 사실</a:t>
            </a:r>
            <a:r>
              <a:rPr lang="en-US" altLang="ko-KR" dirty="0" smtClean="0">
                <a:ea typeface="굴림" pitchFamily="50" charset="-127"/>
              </a:rPr>
              <a:t>”</a:t>
            </a:r>
            <a:r>
              <a:rPr lang="ko-KR" altLang="en-US" dirty="0" smtClean="0">
                <a:ea typeface="굴림" pitchFamily="50" charset="-127"/>
              </a:rPr>
              <a:t>에 어떤 변동이 생긴것을 의미함</a:t>
            </a:r>
            <a:r>
              <a:rPr lang="en-US" altLang="ko-KR" dirty="0" smtClean="0">
                <a:ea typeface="굴림" pitchFamily="50" charset="-127"/>
              </a:rPr>
              <a:t>. </a:t>
            </a: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001000" cy="12525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비율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p</a:t>
            </a:r>
            <a:r>
              <a:rPr lang="ko-KR" altLang="en-US" dirty="0" smtClean="0">
                <a:latin typeface="Symbol" pitchFamily="18" charset="2"/>
                <a:ea typeface="굴림" pitchFamily="50" charset="-127"/>
              </a:rPr>
              <a:t>에 대한 검정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표본이 충분히 큰 경우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534400" cy="41910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ko-KR" i="1" dirty="0" smtClean="0">
                <a:ea typeface="굴림" pitchFamily="50" charset="-127"/>
              </a:rPr>
              <a:t>n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i="1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³</a:t>
            </a:r>
            <a:r>
              <a:rPr lang="en-US" altLang="ko-KR" dirty="0" smtClean="0">
                <a:ea typeface="굴림" pitchFamily="50" charset="-127"/>
              </a:rPr>
              <a:t> 5 </a:t>
            </a:r>
            <a:r>
              <a:rPr lang="ko-KR" altLang="en-US" dirty="0" smtClean="0">
                <a:ea typeface="굴림" pitchFamily="50" charset="-127"/>
              </a:rPr>
              <a:t>이고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동시에 </a:t>
            </a:r>
            <a:r>
              <a:rPr lang="en-US" altLang="ko-KR" i="1" dirty="0" smtClean="0">
                <a:ea typeface="굴림" pitchFamily="50" charset="-127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(1 –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dirty="0" smtClean="0">
                <a:ea typeface="굴림" pitchFamily="50" charset="-127"/>
              </a:rPr>
              <a:t>)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³</a:t>
            </a:r>
            <a:r>
              <a:rPr lang="en-US" altLang="ko-KR" dirty="0" smtClean="0">
                <a:ea typeface="굴림" pitchFamily="50" charset="-127"/>
              </a:rPr>
              <a:t> 5 </a:t>
            </a:r>
            <a:r>
              <a:rPr lang="ko-KR" altLang="en-US" dirty="0" smtClean="0">
                <a:ea typeface="굴림" pitchFamily="50" charset="-127"/>
              </a:rPr>
              <a:t>이면</a:t>
            </a:r>
            <a:r>
              <a:rPr lang="en-US" altLang="ko-KR" dirty="0" smtClean="0">
                <a:ea typeface="굴림" pitchFamily="50" charset="-127"/>
              </a:rPr>
              <a:t>,</a:t>
            </a:r>
          </a:p>
          <a:p>
            <a:pPr>
              <a:buFont typeface="Monotype Sorts" charset="2"/>
              <a:buNone/>
            </a:pPr>
            <a:r>
              <a:rPr lang="en-US" altLang="ko-KR" dirty="0" smtClean="0">
                <a:ea typeface="굴림" pitchFamily="50" charset="-127"/>
              </a:rPr>
              <a:t>	</a:t>
            </a:r>
            <a:r>
              <a:rPr lang="ko-KR" altLang="en-US" dirty="0" smtClean="0">
                <a:ea typeface="굴림" pitchFamily="50" charset="-127"/>
              </a:rPr>
              <a:t>검정통계량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>
              <a:buFont typeface="Monotype Sorts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>
              <a:buFont typeface="Monotype Sorts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  </a:t>
            </a:r>
            <a:r>
              <a:rPr lang="en-US" altLang="ko-KR" i="1" dirty="0" smtClean="0">
                <a:ea typeface="굴림" pitchFamily="50" charset="-127"/>
              </a:rPr>
              <a:t>p</a:t>
            </a:r>
            <a:r>
              <a:rPr lang="en-US" altLang="ko-KR" dirty="0" smtClean="0">
                <a:ea typeface="굴림" pitchFamily="50" charset="-127"/>
              </a:rPr>
              <a:t> = </a:t>
            </a:r>
            <a:r>
              <a:rPr lang="ko-KR" altLang="en-US" dirty="0" smtClean="0">
                <a:ea typeface="굴림" pitchFamily="50" charset="-127"/>
              </a:rPr>
              <a:t>표본 비율</a:t>
            </a:r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baseline="-25000" dirty="0" smtClean="0">
                <a:ea typeface="굴림" pitchFamily="50" charset="-127"/>
              </a:rPr>
              <a:t>0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귀무가설에서</a:t>
            </a:r>
            <a:r>
              <a:rPr lang="ko-KR" altLang="en-US" dirty="0" smtClean="0">
                <a:ea typeface="굴림" pitchFamily="50" charset="-127"/>
              </a:rPr>
              <a:t> 지정한 비율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err="1" smtClean="0">
                <a:ea typeface="굴림" pitchFamily="50" charset="-127"/>
              </a:rPr>
              <a:t>가설값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  </a:t>
            </a:r>
            <a:r>
              <a:rPr lang="en-US" altLang="ko-KR" i="1" dirty="0" smtClean="0">
                <a:ea typeface="굴림" pitchFamily="50" charset="-127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표본크기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graphicFrame>
        <p:nvGraphicFramePr>
          <p:cNvPr id="3174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60813" y="2540000"/>
          <a:ext cx="3416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4" imgW="3416300" imgH="1536700" progId="Equation.3">
                  <p:embed/>
                </p:oleObj>
              </mc:Choice>
              <mc:Fallback>
                <p:oleObj name="Equation" r:id="rId4" imgW="3416300" imgH="15367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2540000"/>
                        <a:ext cx="3416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7924800" cy="14049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비율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p</a:t>
            </a:r>
            <a:r>
              <a:rPr lang="ko-KR" altLang="en-US" dirty="0" smtClean="0">
                <a:latin typeface="Symbol" pitchFamily="18" charset="2"/>
                <a:ea typeface="굴림" pitchFamily="50" charset="-127"/>
              </a:rPr>
              <a:t>에 대한 검정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표본이 충분히  크지 않은 경우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7772400" cy="3743325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만일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i="1" dirty="0" smtClean="0">
                <a:ea typeface="굴림" pitchFamily="50" charset="-127"/>
              </a:rPr>
              <a:t>n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i="1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&lt; 5 </a:t>
            </a:r>
            <a:r>
              <a:rPr lang="ko-KR" altLang="en-US" dirty="0" smtClean="0">
                <a:ea typeface="굴림" pitchFamily="50" charset="-127"/>
              </a:rPr>
              <a:t>이거나 </a:t>
            </a:r>
            <a:r>
              <a:rPr lang="en-US" altLang="ko-KR" i="1" dirty="0" smtClean="0">
                <a:ea typeface="굴림" pitchFamily="50" charset="-127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(1 –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dirty="0" smtClean="0">
                <a:ea typeface="굴림" pitchFamily="50" charset="-127"/>
              </a:rPr>
              <a:t>) &lt; 5 </a:t>
            </a:r>
            <a:r>
              <a:rPr lang="ko-KR" altLang="en-US" dirty="0" smtClean="0">
                <a:ea typeface="굴림" pitchFamily="50" charset="-127"/>
              </a:rPr>
              <a:t>이면</a:t>
            </a:r>
            <a:r>
              <a:rPr lang="en-US" altLang="ko-KR" dirty="0" smtClean="0">
                <a:ea typeface="굴림" pitchFamily="50" charset="-127"/>
              </a:rPr>
              <a:t>,   </a:t>
            </a:r>
            <a:r>
              <a:rPr lang="ko-KR" altLang="en-US" dirty="0" smtClean="0">
                <a:ea typeface="굴림" pitchFamily="50" charset="-127"/>
              </a:rPr>
              <a:t>그 비율을 이항분포로 변환한다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>
              <a:buSzTx/>
              <a:buFontTx/>
              <a:buChar char="•"/>
            </a:pPr>
            <a:r>
              <a:rPr lang="ko-KR" altLang="en-US" dirty="0" err="1" smtClean="0">
                <a:ea typeface="굴림" pitchFamily="50" charset="-127"/>
              </a:rPr>
              <a:t>모비율에</a:t>
            </a:r>
            <a:r>
              <a:rPr lang="ko-KR" altLang="en-US" dirty="0" smtClean="0">
                <a:ea typeface="굴림" pitchFamily="50" charset="-127"/>
              </a:rPr>
              <a:t> 대한 검정에는 </a:t>
            </a:r>
            <a:r>
              <a:rPr lang="en-US" altLang="ko-KR" i="1" dirty="0" smtClean="0">
                <a:ea typeface="굴림" pitchFamily="50" charset="-127"/>
              </a:rPr>
              <a:t>t</a:t>
            </a:r>
            <a:r>
              <a:rPr lang="en-US" altLang="ko-KR" dirty="0" smtClean="0">
                <a:ea typeface="굴림" pitchFamily="50" charset="-127"/>
              </a:rPr>
              <a:t>-</a:t>
            </a:r>
            <a:r>
              <a:rPr lang="ko-KR" altLang="en-US" dirty="0" smtClean="0">
                <a:ea typeface="굴림" pitchFamily="50" charset="-127"/>
              </a:rPr>
              <a:t>검정은 사용하지 않는다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관측된 유의수준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0292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ko-KR" sz="2800" i="1" dirty="0" smtClean="0">
                <a:ea typeface="굴림" pitchFamily="50" charset="-127"/>
              </a:rPr>
              <a:t>p</a:t>
            </a:r>
            <a:r>
              <a:rPr lang="en-US" altLang="ko-KR" sz="2800" dirty="0" smtClean="0">
                <a:ea typeface="굴림" pitchFamily="50" charset="-127"/>
              </a:rPr>
              <a:t>-</a:t>
            </a:r>
            <a:r>
              <a:rPr lang="ko-KR" altLang="en-US" sz="2800" dirty="0" smtClean="0">
                <a:ea typeface="굴림" pitchFamily="50" charset="-127"/>
              </a:rPr>
              <a:t>값은</a:t>
            </a:r>
            <a:r>
              <a:rPr lang="en-US" altLang="ko-KR" sz="2800" dirty="0" smtClean="0">
                <a:ea typeface="굴림" pitchFamily="50" charset="-127"/>
              </a:rPr>
              <a:t>:</a:t>
            </a:r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ko-KR" altLang="en-US" sz="2400" dirty="0" smtClean="0">
                <a:ea typeface="굴림" pitchFamily="50" charset="-127"/>
              </a:rPr>
              <a:t>가설검정의 정확한 유의수준 값임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  <a:p>
            <a:pPr lvl="1"/>
            <a:r>
              <a:rPr lang="en-US" altLang="ko-KR" sz="2400" i="1" dirty="0" smtClean="0">
                <a:ea typeface="굴림" pitchFamily="50" charset="-127"/>
              </a:rPr>
              <a:t>p</a:t>
            </a:r>
            <a:r>
              <a:rPr lang="en-US" altLang="ko-KR" sz="2400" dirty="0" smtClean="0">
                <a:ea typeface="굴림" pitchFamily="50" charset="-127"/>
              </a:rPr>
              <a:t>-</a:t>
            </a:r>
            <a:r>
              <a:rPr lang="ko-KR" altLang="en-US" sz="2400" dirty="0" smtClean="0">
                <a:ea typeface="굴림" pitchFamily="50" charset="-127"/>
              </a:rPr>
              <a:t>값은 </a:t>
            </a:r>
            <a:r>
              <a:rPr lang="ko-KR" altLang="en-US" sz="2400" dirty="0" err="1" smtClean="0">
                <a:ea typeface="굴림" pitchFamily="50" charset="-127"/>
              </a:rPr>
              <a:t>귀무가설을</a:t>
            </a:r>
            <a:r>
              <a:rPr lang="ko-KR" altLang="en-US" sz="2400" dirty="0" smtClean="0">
                <a:ea typeface="굴림" pitchFamily="50" charset="-127"/>
              </a:rPr>
              <a:t> 기각할 수 있는 </a:t>
            </a:r>
            <a:r>
              <a:rPr lang="en-US" altLang="ko-KR" sz="2400" dirty="0" smtClean="0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ko-KR" altLang="en-US" sz="2400" dirty="0" smtClean="0">
                <a:ea typeface="굴림" pitchFamily="50" charset="-127"/>
              </a:rPr>
              <a:t>값의 가장 작은 값임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  <a:p>
            <a:pPr lvl="1"/>
            <a:r>
              <a:rPr lang="en-US" altLang="ko-KR" sz="2400" i="1" dirty="0" smtClean="0">
                <a:ea typeface="굴림" pitchFamily="50" charset="-127"/>
              </a:rPr>
              <a:t>p</a:t>
            </a:r>
            <a:r>
              <a:rPr lang="en-US" altLang="ko-KR" sz="2400" dirty="0" smtClean="0">
                <a:ea typeface="굴림" pitchFamily="50" charset="-127"/>
              </a:rPr>
              <a:t>-</a:t>
            </a:r>
            <a:r>
              <a:rPr lang="ko-KR" altLang="en-US" sz="2400" dirty="0" smtClean="0">
                <a:ea typeface="굴림" pitchFamily="50" charset="-127"/>
              </a:rPr>
              <a:t>값은 </a:t>
            </a:r>
            <a:r>
              <a:rPr lang="ko-KR" altLang="en-US" sz="2400" dirty="0" err="1" smtClean="0">
                <a:ea typeface="굴림" pitchFamily="50" charset="-127"/>
              </a:rPr>
              <a:t>단측검정의</a:t>
            </a:r>
            <a:r>
              <a:rPr lang="ko-KR" altLang="en-US" sz="2400" dirty="0" smtClean="0">
                <a:ea typeface="굴림" pitchFamily="50" charset="-127"/>
              </a:rPr>
              <a:t> 경우 검정통계량의 </a:t>
            </a:r>
            <a:r>
              <a:rPr lang="ko-KR" altLang="en-US" sz="2400" dirty="0" err="1" smtClean="0">
                <a:ea typeface="굴림" pitchFamily="50" charset="-127"/>
              </a:rPr>
              <a:t>계산값을</a:t>
            </a:r>
            <a:r>
              <a:rPr lang="ko-KR" altLang="en-US" sz="2400" dirty="0" smtClean="0">
                <a:ea typeface="굴림" pitchFamily="50" charset="-127"/>
              </a:rPr>
              <a:t> 넘어서 남아 있는 </a:t>
            </a:r>
            <a:r>
              <a:rPr lang="ko-KR" altLang="en-US" sz="2400" dirty="0" err="1" smtClean="0">
                <a:ea typeface="굴림" pitchFamily="50" charset="-127"/>
              </a:rPr>
              <a:t>꼬리쪽의</a:t>
            </a:r>
            <a:r>
              <a:rPr lang="ko-KR" altLang="en-US" sz="2400" dirty="0" smtClean="0">
                <a:ea typeface="굴림" pitchFamily="50" charset="-127"/>
              </a:rPr>
              <a:t> 면적임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  <a:p>
            <a:pPr lvl="1"/>
            <a:r>
              <a:rPr lang="en-US" altLang="ko-KR" sz="2400" i="1" dirty="0" smtClean="0">
                <a:ea typeface="굴림" pitchFamily="50" charset="-127"/>
              </a:rPr>
              <a:t>p</a:t>
            </a:r>
            <a:r>
              <a:rPr lang="en-US" altLang="ko-KR" sz="2400" dirty="0" smtClean="0">
                <a:ea typeface="굴림" pitchFamily="50" charset="-127"/>
              </a:rPr>
              <a:t>-</a:t>
            </a:r>
            <a:r>
              <a:rPr lang="ko-KR" altLang="en-US" sz="2400" dirty="0" smtClean="0">
                <a:ea typeface="굴림" pitchFamily="50" charset="-127"/>
              </a:rPr>
              <a:t>값은 양측검정의 경우 검정통계량의 </a:t>
            </a:r>
            <a:r>
              <a:rPr lang="ko-KR" altLang="en-US" sz="2400" dirty="0" err="1" smtClean="0">
                <a:ea typeface="굴림" pitchFamily="50" charset="-127"/>
              </a:rPr>
              <a:t>계산값을</a:t>
            </a:r>
            <a:r>
              <a:rPr lang="ko-KR" altLang="en-US" sz="2400" dirty="0" smtClean="0">
                <a:ea typeface="굴림" pitchFamily="50" charset="-127"/>
              </a:rPr>
              <a:t> 넘어서 남아 있는 </a:t>
            </a:r>
            <a:r>
              <a:rPr lang="ko-KR" altLang="en-US" sz="2400" dirty="0" err="1" smtClean="0">
                <a:ea typeface="굴림" pitchFamily="50" charset="-127"/>
              </a:rPr>
              <a:t>꼬리쪽의</a:t>
            </a:r>
            <a:r>
              <a:rPr lang="ko-KR" altLang="en-US" sz="2400" dirty="0" smtClean="0">
                <a:ea typeface="굴림" pitchFamily="50" charset="-127"/>
              </a:rPr>
              <a:t> 면적의 두 배 값임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 latinLnBrk="1"/>
            <a:r>
              <a:rPr lang="ko-KR" altLang="en-US" sz="2400" dirty="0"/>
              <a:t>제품품질에 대한 신뢰가 떨어져서 재정적 어려움을 겪고 있는 </a:t>
            </a:r>
            <a:r>
              <a:rPr lang="en-US" altLang="ko-KR" sz="2400" dirty="0" err="1"/>
              <a:t>Chekzar</a:t>
            </a:r>
            <a:r>
              <a:rPr lang="en-US" altLang="ko-KR" sz="2400" dirty="0"/>
              <a:t> Rubber Company</a:t>
            </a:r>
            <a:r>
              <a:rPr lang="ko-KR" altLang="en-US" sz="2400" dirty="0"/>
              <a:t>는 최근 광고를 통하여 자사의 타이어의 수명이 고속주행에서 </a:t>
            </a:r>
            <a:r>
              <a:rPr lang="en-US" altLang="ko-KR" sz="2400" dirty="0"/>
              <a:t>6</a:t>
            </a:r>
            <a:r>
              <a:rPr lang="ko-KR" altLang="en-US" sz="2400" dirty="0" err="1"/>
              <a:t>만마일이라고</a:t>
            </a:r>
            <a:r>
              <a:rPr lang="ko-KR" altLang="en-US" sz="2400" dirty="0"/>
              <a:t> 주장했다</a:t>
            </a:r>
            <a:r>
              <a:rPr lang="en-US" altLang="ko-KR" sz="2400" dirty="0"/>
              <a:t>. </a:t>
            </a:r>
            <a:r>
              <a:rPr lang="ko-KR" altLang="en-US" sz="2400" dirty="0"/>
              <a:t>소비자잡지의 편집자들은 이를 의심하여 </a:t>
            </a:r>
            <a:r>
              <a:rPr lang="en-US" altLang="ko-KR" sz="2400" dirty="0"/>
              <a:t>36</a:t>
            </a:r>
            <a:r>
              <a:rPr lang="ko-KR" altLang="en-US" sz="2400" dirty="0"/>
              <a:t>개의 타이어를 구입하여 고속주행시험을 하였는데 그 결과 평균이 </a:t>
            </a:r>
            <a:r>
              <a:rPr lang="en-US" altLang="ko-KR" sz="2400" dirty="0"/>
              <a:t>=58,349.69</a:t>
            </a:r>
            <a:r>
              <a:rPr lang="ko-KR" altLang="en-US" sz="2400" dirty="0"/>
              <a:t>마일이며 표본표준편차는 </a:t>
            </a:r>
            <a:r>
              <a:rPr lang="en-US" altLang="ko-KR" sz="2400" dirty="0" smtClean="0"/>
              <a:t>s=3632.53</a:t>
            </a:r>
            <a:r>
              <a:rPr lang="ko-KR" altLang="en-US" sz="2400" dirty="0"/>
              <a:t>마일이었다</a:t>
            </a:r>
            <a:r>
              <a:rPr lang="en-US" altLang="ko-KR" sz="2400" dirty="0"/>
              <a:t>. </a:t>
            </a:r>
            <a:r>
              <a:rPr lang="ko-KR" altLang="en-US" sz="2400" dirty="0"/>
              <a:t>이 회사의 광고를 믿을 수 있는가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r>
              <a:rPr lang="ko-KR" altLang="en-US" sz="2400" dirty="0" smtClean="0"/>
              <a:t>검정의 </a:t>
            </a:r>
            <a:r>
              <a:rPr lang="en-US" altLang="ko-KR" sz="2400" dirty="0" smtClean="0"/>
              <a:t>p-</a:t>
            </a:r>
            <a:r>
              <a:rPr lang="ko-KR" altLang="en-US" sz="2400" dirty="0" smtClean="0"/>
              <a:t>값은</a:t>
            </a:r>
            <a:r>
              <a:rPr lang="en-US" altLang="ko-KR" sz="2400" dirty="0" smtClean="0"/>
              <a:t>?   P(t&lt;-2.739</a:t>
            </a:r>
            <a:r>
              <a:rPr lang="en-US" altLang="ko-KR" sz="2400" smtClean="0"/>
              <a:t>) &lt;0.005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01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79" y="3225460"/>
            <a:ext cx="6088283" cy="346850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33" y="185034"/>
            <a:ext cx="6319777" cy="30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75000"/>
              <a:buFont typeface="Monotype Sorts" charset="2"/>
              <a:buChar char="l"/>
            </a:pPr>
            <a:r>
              <a:rPr lang="en-US" altLang="ko-KR" dirty="0">
                <a:ea typeface="굴림" pitchFamily="50" charset="-127"/>
              </a:rPr>
              <a:t>Hobart University</a:t>
            </a:r>
            <a:r>
              <a:rPr lang="ko-KR" altLang="en-US" dirty="0">
                <a:ea typeface="굴림" pitchFamily="50" charset="-127"/>
              </a:rPr>
              <a:t>의 </a:t>
            </a:r>
            <a:r>
              <a:rPr lang="ko-KR" altLang="en-US" dirty="0" err="1">
                <a:ea typeface="굴림" pitchFamily="50" charset="-127"/>
              </a:rPr>
              <a:t>취업센터장은</a:t>
            </a:r>
            <a:r>
              <a:rPr lang="ko-KR" altLang="en-US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4</a:t>
            </a:r>
            <a:r>
              <a:rPr lang="ko-KR" altLang="en-US" dirty="0">
                <a:ea typeface="굴림" pitchFamily="50" charset="-127"/>
              </a:rPr>
              <a:t>학년의 </a:t>
            </a:r>
            <a:r>
              <a:rPr lang="en-US" altLang="ko-KR" dirty="0">
                <a:ea typeface="굴림" pitchFamily="50" charset="-127"/>
              </a:rPr>
              <a:t>70%</a:t>
            </a:r>
            <a:r>
              <a:rPr lang="ko-KR" altLang="en-US" dirty="0">
                <a:ea typeface="굴림" pitchFamily="50" charset="-127"/>
              </a:rPr>
              <a:t>는 학부전공과 </a:t>
            </a:r>
            <a:r>
              <a:rPr lang="ko-KR" altLang="en-US" dirty="0" err="1">
                <a:ea typeface="굴림" pitchFamily="50" charset="-127"/>
              </a:rPr>
              <a:t>직접관련된</a:t>
            </a:r>
            <a:r>
              <a:rPr lang="ko-KR" altLang="en-US" dirty="0">
                <a:ea typeface="굴림" pitchFamily="50" charset="-127"/>
              </a:rPr>
              <a:t> 직장을 구하고 있다고 주장하였다</a:t>
            </a:r>
            <a:r>
              <a:rPr lang="en-US" altLang="ko-KR" dirty="0">
                <a:ea typeface="굴림" pitchFamily="50" charset="-127"/>
              </a:rPr>
              <a:t>. </a:t>
            </a:r>
            <a:r>
              <a:rPr lang="ko-KR" altLang="en-US" dirty="0">
                <a:ea typeface="굴림" pitchFamily="50" charset="-127"/>
              </a:rPr>
              <a:t>작년 졸업생 </a:t>
            </a:r>
            <a:r>
              <a:rPr lang="en-US" altLang="ko-KR" dirty="0">
                <a:ea typeface="굴림" pitchFamily="50" charset="-127"/>
              </a:rPr>
              <a:t>200 </a:t>
            </a:r>
            <a:r>
              <a:rPr lang="ko-KR" altLang="en-US" dirty="0">
                <a:ea typeface="굴림" pitchFamily="50" charset="-127"/>
              </a:rPr>
              <a:t>명을 표본으로 추출하여 조사한 결과 </a:t>
            </a:r>
            <a:r>
              <a:rPr lang="en-US" altLang="ko-KR" dirty="0">
                <a:ea typeface="굴림" pitchFamily="50" charset="-127"/>
              </a:rPr>
              <a:t>66%</a:t>
            </a:r>
            <a:r>
              <a:rPr lang="ko-KR" altLang="en-US" dirty="0">
                <a:ea typeface="굴림" pitchFamily="50" charset="-127"/>
              </a:rPr>
              <a:t>가 자신의 전공분야에 관련된 직장을 </a:t>
            </a:r>
            <a:r>
              <a:rPr lang="ko-KR" altLang="en-US" dirty="0" err="1">
                <a:ea typeface="굴림" pitchFamily="50" charset="-127"/>
              </a:rPr>
              <a:t>가진것으로</a:t>
            </a:r>
            <a:r>
              <a:rPr lang="ko-KR" altLang="en-US" dirty="0">
                <a:ea typeface="굴림" pitchFamily="50" charset="-127"/>
              </a:rPr>
              <a:t> 조사되었다</a:t>
            </a:r>
            <a:r>
              <a:rPr lang="en-US" altLang="ko-KR" dirty="0">
                <a:ea typeface="굴림" pitchFamily="50" charset="-127"/>
              </a:rPr>
              <a:t>.</a:t>
            </a:r>
          </a:p>
          <a:p>
            <a:r>
              <a:rPr lang="ko-KR" altLang="en-US" sz="2400" dirty="0" smtClean="0"/>
              <a:t>검정의 </a:t>
            </a:r>
            <a:r>
              <a:rPr lang="en-US" altLang="ko-KR" sz="2400" dirty="0" smtClean="0"/>
              <a:t>p-</a:t>
            </a:r>
            <a:r>
              <a:rPr lang="ko-KR" altLang="en-US" sz="2400" dirty="0" smtClean="0"/>
              <a:t>값은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9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P-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= P(z&lt;-1.23)X2=0.1093X2=0.2186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7178" y="1064871"/>
            <a:ext cx="6527237" cy="370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2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첫 번째 예제 </a:t>
            </a:r>
            <a:r>
              <a:rPr lang="en-US" altLang="ko-KR" dirty="0" smtClean="0">
                <a:ea typeface="굴림" pitchFamily="50" charset="-127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001000" cy="4352925"/>
          </a:xfrm>
          <a:noFill/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ko-KR" altLang="en-US" sz="2800" dirty="0" smtClean="0">
                <a:ea typeface="굴림" pitchFamily="50" charset="-127"/>
              </a:rPr>
              <a:t>작업시간이 </a:t>
            </a:r>
            <a:r>
              <a:rPr lang="en-US" altLang="ko-KR" sz="2800" dirty="0" smtClean="0">
                <a:ea typeface="굴림" pitchFamily="50" charset="-127"/>
              </a:rPr>
              <a:t>1.3250</a:t>
            </a:r>
            <a:r>
              <a:rPr lang="ko-KR" altLang="en-US" sz="2800" dirty="0" smtClean="0">
                <a:ea typeface="굴림" pitchFamily="50" charset="-127"/>
              </a:rPr>
              <a:t>분으로 설정된 </a:t>
            </a:r>
            <a:r>
              <a:rPr lang="ko-KR" altLang="en-US" sz="2800" dirty="0" err="1" smtClean="0">
                <a:ea typeface="굴림" pitchFamily="50" charset="-127"/>
              </a:rPr>
              <a:t>로봇용접기가</a:t>
            </a:r>
            <a:r>
              <a:rPr lang="ko-KR" altLang="en-US" sz="2800" dirty="0" smtClean="0">
                <a:ea typeface="굴림" pitchFamily="50" charset="-127"/>
              </a:rPr>
              <a:t> 있다</a:t>
            </a:r>
            <a:r>
              <a:rPr lang="en-US" altLang="ko-KR" sz="2800" dirty="0" smtClean="0">
                <a:ea typeface="굴림" pitchFamily="50" charset="-127"/>
              </a:rPr>
              <a:t>. </a:t>
            </a:r>
            <a:r>
              <a:rPr lang="ko-KR" altLang="en-US" sz="2800" dirty="0" smtClean="0">
                <a:ea typeface="굴림" pitchFamily="50" charset="-127"/>
              </a:rPr>
              <a:t>과거 경험에 따라면 작업시간의 표준편차는 </a:t>
            </a:r>
            <a:r>
              <a:rPr lang="en-US" altLang="ko-KR" sz="2800" dirty="0" smtClean="0">
                <a:ea typeface="굴림" pitchFamily="50" charset="-127"/>
              </a:rPr>
              <a:t>0.0396</a:t>
            </a:r>
            <a:r>
              <a:rPr lang="ko-KR" altLang="en-US" sz="2800" dirty="0" smtClean="0">
                <a:ea typeface="굴림" pitchFamily="50" charset="-127"/>
              </a:rPr>
              <a:t>분이다</a:t>
            </a:r>
            <a:r>
              <a:rPr lang="en-US" altLang="ko-KR" sz="2800" dirty="0" smtClean="0">
                <a:ea typeface="굴림" pitchFamily="50" charset="-127"/>
              </a:rPr>
              <a:t>. </a:t>
            </a:r>
            <a:r>
              <a:rPr lang="ko-KR" altLang="en-US" sz="2800" dirty="0" smtClean="0">
                <a:ea typeface="굴림" pitchFamily="50" charset="-127"/>
              </a:rPr>
              <a:t>작업시간이 정확하지 않으면 생산라인 전체의 작업에 혼란이 생긴다</a:t>
            </a:r>
            <a:r>
              <a:rPr lang="en-US" altLang="ko-KR" sz="2800" dirty="0" smtClean="0">
                <a:ea typeface="굴림" pitchFamily="50" charset="-127"/>
              </a:rPr>
              <a:t>. </a:t>
            </a:r>
            <a:r>
              <a:rPr lang="ko-KR" altLang="en-US" sz="2800" dirty="0" smtClean="0">
                <a:ea typeface="굴림" pitchFamily="50" charset="-127"/>
              </a:rPr>
              <a:t>최근에 무작위로 </a:t>
            </a:r>
            <a:r>
              <a:rPr lang="en-US" altLang="ko-KR" sz="2800" dirty="0" smtClean="0">
                <a:ea typeface="굴림" pitchFamily="50" charset="-127"/>
              </a:rPr>
              <a:t>80</a:t>
            </a:r>
            <a:r>
              <a:rPr lang="ko-KR" altLang="en-US" sz="2800" dirty="0" smtClean="0">
                <a:ea typeface="굴림" pitchFamily="50" charset="-127"/>
              </a:rPr>
              <a:t>번의 작업을 추출하여 그 시간을 조사하였더니 평균 용접 작업시간이 </a:t>
            </a:r>
            <a:r>
              <a:rPr lang="en-US" altLang="ko-KR" sz="2800" dirty="0" smtClean="0">
                <a:ea typeface="굴림" pitchFamily="50" charset="-127"/>
              </a:rPr>
              <a:t>1.3229</a:t>
            </a:r>
            <a:r>
              <a:rPr lang="ko-KR" altLang="en-US" sz="2800" dirty="0" smtClean="0">
                <a:ea typeface="굴림" pitchFamily="50" charset="-127"/>
              </a:rPr>
              <a:t>분이었다</a:t>
            </a:r>
            <a:r>
              <a:rPr lang="en-US" altLang="ko-KR" sz="2800" dirty="0" smtClean="0">
                <a:ea typeface="굴림" pitchFamily="50" charset="-127"/>
              </a:rPr>
              <a:t>. </a:t>
            </a:r>
            <a:r>
              <a:rPr lang="ko-KR" altLang="en-US" sz="2800" dirty="0" smtClean="0">
                <a:ea typeface="굴림" pitchFamily="50" charset="-127"/>
              </a:rPr>
              <a:t>그렇다면 </a:t>
            </a:r>
            <a:r>
              <a:rPr lang="ko-KR" altLang="en-US" sz="2800" dirty="0" err="1" smtClean="0">
                <a:ea typeface="굴림" pitchFamily="50" charset="-127"/>
              </a:rPr>
              <a:t>로봇용접기의</a:t>
            </a:r>
            <a:r>
              <a:rPr lang="ko-KR" altLang="en-US" sz="2800" dirty="0" smtClean="0">
                <a:ea typeface="굴림" pitchFamily="50" charset="-127"/>
              </a:rPr>
              <a:t> 작업시간 설정을 새로 조정하여야 하겠는가</a:t>
            </a:r>
            <a:r>
              <a:rPr lang="en-US" altLang="ko-KR" sz="2800" dirty="0" smtClean="0">
                <a:ea typeface="굴림" pitchFamily="50" charset="-127"/>
              </a:rPr>
              <a:t>? 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077200" cy="7191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가설수립하기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57275"/>
            <a:ext cx="8534400" cy="4886325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어떤 판단이 필요한가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  <a:p>
            <a:pPr lvl="1"/>
            <a:r>
              <a:rPr lang="ko-KR" altLang="en-US" dirty="0" smtClean="0">
                <a:ea typeface="굴림" pitchFamily="50" charset="-127"/>
              </a:rPr>
              <a:t>로봇 </a:t>
            </a:r>
            <a:r>
              <a:rPr lang="ko-KR" altLang="en-US" dirty="0" err="1" smtClean="0">
                <a:ea typeface="굴림" pitchFamily="50" charset="-127"/>
              </a:rPr>
              <a:t>용접기가</a:t>
            </a:r>
            <a:r>
              <a:rPr lang="ko-KR" altLang="en-US" dirty="0" smtClean="0">
                <a:ea typeface="굴림" pitchFamily="50" charset="-127"/>
              </a:rPr>
              <a:t> 설정한대로 정상작동 중인가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  <a:p>
            <a:pPr lvl="1"/>
            <a:r>
              <a:rPr lang="ko-KR" altLang="en-US" dirty="0" smtClean="0">
                <a:ea typeface="굴림" pitchFamily="50" charset="-127"/>
              </a:rPr>
              <a:t> 정상이 아니고 새로운 조정이 필요한가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판단하는 방법은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“</a:t>
            </a:r>
            <a:r>
              <a:rPr lang="ko-KR" altLang="en-US" dirty="0" smtClean="0">
                <a:ea typeface="굴림" pitchFamily="50" charset="-127"/>
              </a:rPr>
              <a:t>정상 작동</a:t>
            </a:r>
            <a:r>
              <a:rPr lang="en-US" altLang="ko-KR" dirty="0" smtClean="0">
                <a:ea typeface="굴림" pitchFamily="50" charset="-127"/>
              </a:rPr>
              <a:t>”</a:t>
            </a:r>
            <a:r>
              <a:rPr lang="ko-KR" altLang="en-US" dirty="0" smtClean="0">
                <a:ea typeface="굴림" pitchFamily="50" charset="-127"/>
              </a:rPr>
              <a:t>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평균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i="1" dirty="0" smtClean="0">
                <a:ea typeface="굴림" pitchFamily="50" charset="-127"/>
              </a:rPr>
              <a:t>µ</a:t>
            </a:r>
            <a:r>
              <a:rPr lang="en-US" altLang="ko-KR" dirty="0" smtClean="0">
                <a:ea typeface="굴림" pitchFamily="50" charset="-127"/>
              </a:rPr>
              <a:t> = 1.3250 </a:t>
            </a:r>
            <a:r>
              <a:rPr lang="ko-KR" altLang="en-US" dirty="0" smtClean="0">
                <a:ea typeface="굴림" pitchFamily="50" charset="-127"/>
              </a:rPr>
              <a:t>분이라는 뜻임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“</a:t>
            </a:r>
            <a:r>
              <a:rPr lang="ko-KR" altLang="en-US" dirty="0" smtClean="0">
                <a:ea typeface="굴림" pitchFamily="50" charset="-127"/>
              </a:rPr>
              <a:t>조정 필요</a:t>
            </a:r>
            <a:r>
              <a:rPr lang="en-US" altLang="ko-KR" dirty="0" smtClean="0">
                <a:ea typeface="굴림" pitchFamily="50" charset="-127"/>
              </a:rPr>
              <a:t>”</a:t>
            </a:r>
            <a:r>
              <a:rPr lang="ko-KR" altLang="en-US" dirty="0" smtClean="0">
                <a:ea typeface="굴림" pitchFamily="50" charset="-127"/>
              </a:rPr>
              <a:t>는 평균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i="1" dirty="0" smtClean="0">
                <a:ea typeface="굴림" pitchFamily="50" charset="-127"/>
              </a:rPr>
              <a:t>µ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¹</a:t>
            </a:r>
            <a:r>
              <a:rPr lang="en-US" altLang="ko-KR" dirty="0" smtClean="0">
                <a:ea typeface="굴림" pitchFamily="50" charset="-127"/>
              </a:rPr>
              <a:t> 1.3250 </a:t>
            </a:r>
            <a:r>
              <a:rPr lang="ko-KR" altLang="en-US" dirty="0" smtClean="0">
                <a:ea typeface="굴림" pitchFamily="50" charset="-127"/>
              </a:rPr>
              <a:t>분이라는 뜻임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어떤 경우에 </a:t>
            </a:r>
            <a:r>
              <a:rPr lang="en-US" altLang="ko-KR" dirty="0" smtClean="0">
                <a:ea typeface="굴림" pitchFamily="50" charset="-127"/>
              </a:rPr>
              <a:t>‘</a:t>
            </a:r>
            <a:r>
              <a:rPr lang="ko-KR" altLang="en-US" dirty="0" smtClean="0">
                <a:ea typeface="굴림" pitchFamily="50" charset="-127"/>
              </a:rPr>
              <a:t>기존의 사실</a:t>
            </a:r>
            <a:r>
              <a:rPr lang="en-US" altLang="ko-KR" dirty="0" smtClean="0">
                <a:ea typeface="굴림" pitchFamily="50" charset="-127"/>
              </a:rPr>
              <a:t>’</a:t>
            </a:r>
            <a:r>
              <a:rPr lang="ko-KR" altLang="en-US" dirty="0" smtClean="0">
                <a:ea typeface="굴림" pitchFamily="50" charset="-127"/>
              </a:rPr>
              <a:t>에 변동 있고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새로운 조치가 필요하다고 판단할 것인가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  <a:p>
            <a:pPr lvl="1"/>
            <a:r>
              <a:rPr lang="ko-KR" altLang="en-US" dirty="0" smtClean="0">
                <a:ea typeface="굴림" pitchFamily="50" charset="-127"/>
              </a:rPr>
              <a:t>조정이 필요한 경우 </a:t>
            </a:r>
            <a:r>
              <a:rPr lang="en-US" altLang="ko-KR" dirty="0" smtClean="0">
                <a:ea typeface="굴림" pitchFamily="50" charset="-127"/>
              </a:rPr>
              <a:t>-   H</a:t>
            </a:r>
            <a:r>
              <a:rPr lang="en-US" altLang="ko-KR" baseline="-25000" dirty="0" smtClean="0">
                <a:ea typeface="굴림" pitchFamily="50" charset="-127"/>
              </a:rPr>
              <a:t>1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en-US" altLang="ko-KR" i="1" dirty="0" smtClean="0">
                <a:ea typeface="굴림" pitchFamily="50" charset="-127"/>
              </a:rPr>
              <a:t>µ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¹</a:t>
            </a:r>
            <a:r>
              <a:rPr lang="en-US" altLang="ko-KR" dirty="0" smtClean="0">
                <a:ea typeface="굴림" pitchFamily="50" charset="-127"/>
              </a:rPr>
              <a:t> 1.3250 </a:t>
            </a:r>
            <a:r>
              <a:rPr lang="ko-KR" altLang="en-US" dirty="0" smtClean="0">
                <a:ea typeface="굴림" pitchFamily="50" charset="-127"/>
              </a:rPr>
              <a:t>분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가설검정 오류 의 유형</a:t>
            </a:r>
            <a:endParaRPr lang="en-US" altLang="ko-KR" dirty="0" smtClean="0">
              <a:ea typeface="굴림" pitchFamily="50" charset="-127"/>
            </a:endParaRPr>
          </a:p>
        </p:txBody>
      </p:sp>
      <p:grpSp>
        <p:nvGrpSpPr>
          <p:cNvPr id="7171" name="Group 10"/>
          <p:cNvGrpSpPr>
            <a:grpSpLocks/>
          </p:cNvGrpSpPr>
          <p:nvPr/>
        </p:nvGrpSpPr>
        <p:grpSpPr bwMode="auto">
          <a:xfrm>
            <a:off x="2998788" y="2582863"/>
            <a:ext cx="3908425" cy="2495550"/>
            <a:chOff x="1889" y="1627"/>
            <a:chExt cx="2462" cy="1572"/>
          </a:xfrm>
        </p:grpSpPr>
        <p:sp>
          <p:nvSpPr>
            <p:cNvPr id="7179" name="Rectangle 3"/>
            <p:cNvSpPr>
              <a:spLocks noChangeArrowheads="1"/>
            </p:cNvSpPr>
            <p:nvPr/>
          </p:nvSpPr>
          <p:spPr bwMode="auto">
            <a:xfrm>
              <a:off x="1889" y="1627"/>
              <a:ext cx="2462" cy="15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ko-KR" altLang="ko-KR">
                <a:latin typeface="Arial" pitchFamily="34" charset="0"/>
              </a:endParaRPr>
            </a:p>
          </p:txBody>
        </p:sp>
        <p:sp>
          <p:nvSpPr>
            <p:cNvPr id="7180" name="Line 4"/>
            <p:cNvSpPr>
              <a:spLocks noChangeShapeType="1"/>
            </p:cNvSpPr>
            <p:nvPr/>
          </p:nvSpPr>
          <p:spPr bwMode="auto">
            <a:xfrm>
              <a:off x="3120" y="1629"/>
              <a:ext cx="0" cy="15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1" name="Line 5"/>
            <p:cNvSpPr>
              <a:spLocks noChangeShapeType="1"/>
            </p:cNvSpPr>
            <p:nvPr/>
          </p:nvSpPr>
          <p:spPr bwMode="auto">
            <a:xfrm>
              <a:off x="1891" y="2413"/>
              <a:ext cx="2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2" name="Rectangle 6"/>
            <p:cNvSpPr>
              <a:spLocks noChangeArrowheads="1"/>
            </p:cNvSpPr>
            <p:nvPr/>
          </p:nvSpPr>
          <p:spPr bwMode="auto">
            <a:xfrm>
              <a:off x="1910" y="1868"/>
              <a:ext cx="12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dirty="0" smtClean="0">
                  <a:ea typeface="굴림" pitchFamily="50" charset="-127"/>
                </a:rPr>
                <a:t>올바른 결정</a:t>
              </a:r>
              <a:endParaRPr lang="en-US" altLang="ko-KR" dirty="0">
                <a:ea typeface="굴림" pitchFamily="50" charset="-127"/>
              </a:endParaRPr>
            </a:p>
          </p:txBody>
        </p:sp>
        <p:sp>
          <p:nvSpPr>
            <p:cNvPr id="7183" name="Rectangle 7"/>
            <p:cNvSpPr>
              <a:spLocks noChangeArrowheads="1"/>
            </p:cNvSpPr>
            <p:nvPr/>
          </p:nvSpPr>
          <p:spPr bwMode="auto">
            <a:xfrm>
              <a:off x="3140" y="1648"/>
              <a:ext cx="1200" cy="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dirty="0">
                  <a:ea typeface="굴림" pitchFamily="50" charset="-127"/>
                </a:rPr>
                <a:t>Type II </a:t>
              </a:r>
              <a:r>
                <a:rPr lang="en-US" altLang="ko-KR" dirty="0" smtClean="0">
                  <a:ea typeface="굴림" pitchFamily="50" charset="-127"/>
                </a:rPr>
                <a:t>error:</a:t>
              </a:r>
              <a:r>
                <a:rPr lang="en-US" altLang="ko-KR" dirty="0">
                  <a:ea typeface="굴림" pitchFamily="50" charset="-127"/>
                </a:rPr>
                <a:t/>
              </a:r>
              <a:br>
                <a:rPr lang="en-US" altLang="ko-KR" dirty="0">
                  <a:ea typeface="굴림" pitchFamily="50" charset="-127"/>
                </a:rPr>
              </a:br>
              <a:r>
                <a:rPr lang="en-US" altLang="ko-KR" i="1" dirty="0">
                  <a:latin typeface="Symbol" pitchFamily="18" charset="2"/>
                  <a:ea typeface="굴림" pitchFamily="50" charset="-127"/>
                </a:rPr>
                <a:t>b</a:t>
              </a:r>
            </a:p>
          </p:txBody>
        </p:sp>
        <p:sp>
          <p:nvSpPr>
            <p:cNvPr id="7184" name="Rectangle 8"/>
            <p:cNvSpPr>
              <a:spLocks noChangeArrowheads="1"/>
            </p:cNvSpPr>
            <p:nvPr/>
          </p:nvSpPr>
          <p:spPr bwMode="auto">
            <a:xfrm>
              <a:off x="1970" y="2418"/>
              <a:ext cx="1200" cy="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dirty="0">
                  <a:ea typeface="굴림" pitchFamily="50" charset="-127"/>
                </a:rPr>
                <a:t>Type I</a:t>
              </a:r>
              <a:br>
                <a:rPr lang="en-US" altLang="ko-KR" dirty="0">
                  <a:ea typeface="굴림" pitchFamily="50" charset="-127"/>
                </a:rPr>
              </a:br>
              <a:r>
                <a:rPr lang="en-US" altLang="ko-KR" dirty="0" smtClean="0">
                  <a:ea typeface="굴림" pitchFamily="50" charset="-127"/>
                </a:rPr>
                <a:t>error:</a:t>
              </a:r>
              <a:r>
                <a:rPr lang="en-US" altLang="ko-KR" dirty="0">
                  <a:ea typeface="굴림" pitchFamily="50" charset="-127"/>
                </a:rPr>
                <a:t/>
              </a:r>
              <a:br>
                <a:rPr lang="en-US" altLang="ko-KR" dirty="0">
                  <a:ea typeface="굴림" pitchFamily="50" charset="-127"/>
                </a:rPr>
              </a:br>
              <a:r>
                <a:rPr lang="en-US" altLang="ko-KR" i="1" dirty="0">
                  <a:latin typeface="Symbol" pitchFamily="18" charset="2"/>
                  <a:ea typeface="굴림" pitchFamily="50" charset="-127"/>
                </a:rPr>
                <a:t>a</a:t>
              </a:r>
            </a:p>
          </p:txBody>
        </p:sp>
        <p:sp>
          <p:nvSpPr>
            <p:cNvPr id="7185" name="Rectangle 9"/>
            <p:cNvSpPr>
              <a:spLocks noChangeArrowheads="1"/>
            </p:cNvSpPr>
            <p:nvPr/>
          </p:nvSpPr>
          <p:spPr bwMode="auto">
            <a:xfrm>
              <a:off x="3130" y="2628"/>
              <a:ext cx="12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dirty="0" smtClean="0">
                  <a:ea typeface="굴림" pitchFamily="50" charset="-127"/>
                </a:rPr>
                <a:t>올바른 결정</a:t>
              </a:r>
              <a:endParaRPr lang="en-US" altLang="ko-KR" dirty="0">
                <a:ea typeface="굴림" pitchFamily="50" charset="-127"/>
              </a:endParaRPr>
            </a:p>
          </p:txBody>
        </p:sp>
      </p:grp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3203575" y="1393825"/>
            <a:ext cx="2115964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3600" b="1" dirty="0" smtClean="0">
                <a:ea typeface="굴림" pitchFamily="50" charset="-127"/>
              </a:rPr>
              <a:t>실제 상황</a:t>
            </a:r>
            <a:endParaRPr lang="en-US" altLang="ko-KR" sz="3600" b="1" dirty="0">
              <a:ea typeface="굴림" pitchFamily="50" charset="-127"/>
            </a:endParaRPr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2881543" y="2090738"/>
            <a:ext cx="222748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altLang="ko-KR" dirty="0">
                <a:ea typeface="굴림" pitchFamily="50" charset="-127"/>
              </a:rPr>
              <a:t>H</a:t>
            </a:r>
            <a:r>
              <a:rPr lang="en-US" altLang="ko-KR" baseline="-25000" dirty="0"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이 진실임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4994275" y="2090738"/>
            <a:ext cx="19113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ko-KR" dirty="0">
                <a:ea typeface="굴림" pitchFamily="50" charset="-127"/>
              </a:rPr>
              <a:t>H</a:t>
            </a:r>
            <a:r>
              <a:rPr lang="en-US" altLang="ko-KR" baseline="-25000" dirty="0"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이 거짓임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7175" name="Rectangle 14"/>
          <p:cNvSpPr>
            <a:spLocks noChangeArrowheads="1"/>
          </p:cNvSpPr>
          <p:nvPr/>
        </p:nvSpPr>
        <p:spPr bwMode="auto">
          <a:xfrm>
            <a:off x="1393146" y="2635934"/>
            <a:ext cx="1573212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/>
            <a:r>
              <a:rPr lang="en-US" altLang="ko-KR" dirty="0" smtClean="0">
                <a:ea typeface="굴림" pitchFamily="50" charset="-127"/>
              </a:rPr>
              <a:t> H</a:t>
            </a:r>
            <a:r>
              <a:rPr lang="en-US" altLang="ko-KR" baseline="-25000" dirty="0" smtClean="0">
                <a:ea typeface="굴림" pitchFamily="50" charset="-127"/>
              </a:rPr>
              <a:t>0 </a:t>
            </a:r>
            <a:r>
              <a:rPr lang="en-US" altLang="ko-KR" dirty="0" smtClean="0">
                <a:ea typeface="굴림" pitchFamily="50" charset="-127"/>
              </a:rPr>
              <a:t>  </a:t>
            </a:r>
            <a:r>
              <a:rPr lang="ko-KR" altLang="en-US" dirty="0" smtClean="0">
                <a:ea typeface="굴림" pitchFamily="50" charset="-127"/>
              </a:rPr>
              <a:t>을 기각하지 않음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7176" name="Rectangle 15"/>
          <p:cNvSpPr>
            <a:spLocks noChangeArrowheads="1"/>
          </p:cNvSpPr>
          <p:nvPr/>
        </p:nvSpPr>
        <p:spPr bwMode="auto">
          <a:xfrm>
            <a:off x="1455738" y="4037470"/>
            <a:ext cx="1554162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/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0</a:t>
            </a:r>
            <a:r>
              <a:rPr lang="en-US" altLang="ko-KR" dirty="0" smtClean="0">
                <a:ea typeface="굴림" pitchFamily="50" charset="-127"/>
              </a:rPr>
              <a:t>  </a:t>
            </a:r>
            <a:r>
              <a:rPr lang="ko-KR" altLang="en-US" dirty="0" smtClean="0">
                <a:ea typeface="굴림" pitchFamily="50" charset="-127"/>
              </a:rPr>
              <a:t>을 기각함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7177" name="Rectangle 16"/>
          <p:cNvSpPr>
            <a:spLocks noChangeArrowheads="1"/>
          </p:cNvSpPr>
          <p:nvPr/>
        </p:nvSpPr>
        <p:spPr bwMode="auto">
          <a:xfrm>
            <a:off x="542242" y="2519150"/>
            <a:ext cx="880155" cy="23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ko-KR" altLang="en-US" sz="3600" b="1" dirty="0" smtClean="0">
                <a:ea typeface="굴림" pitchFamily="50" charset="-127"/>
              </a:rPr>
              <a:t>검정결과</a:t>
            </a:r>
            <a:endParaRPr lang="en-US" altLang="ko-KR" sz="3600" b="1" dirty="0">
              <a:ea typeface="굴림" pitchFamily="50" charset="-127"/>
            </a:endParaRPr>
          </a:p>
        </p:txBody>
      </p:sp>
      <p:sp>
        <p:nvSpPr>
          <p:cNvPr id="7178" name="Rectangle 19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오류의 유형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295400"/>
            <a:ext cx="8039100" cy="4505325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제</a:t>
            </a:r>
            <a:r>
              <a:rPr lang="en-US" altLang="ko-KR" dirty="0" smtClean="0">
                <a:ea typeface="굴림" pitchFamily="50" charset="-127"/>
              </a:rPr>
              <a:t>1</a:t>
            </a:r>
            <a:r>
              <a:rPr lang="ko-KR" altLang="en-US" dirty="0" smtClean="0">
                <a:ea typeface="굴림" pitchFamily="50" charset="-127"/>
              </a:rPr>
              <a:t>종 오류 </a:t>
            </a:r>
            <a:r>
              <a:rPr lang="en-US" altLang="ko-KR" dirty="0" smtClean="0">
                <a:ea typeface="굴림" pitchFamily="50" charset="-127"/>
              </a:rPr>
              <a:t>(Type I error):</a:t>
            </a:r>
          </a:p>
          <a:p>
            <a:pPr lvl="1"/>
            <a:r>
              <a:rPr lang="ko-KR" altLang="en-US" dirty="0" smtClean="0">
                <a:ea typeface="굴림" pitchFamily="50" charset="-127"/>
              </a:rPr>
              <a:t>실제로 </a:t>
            </a:r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0 </a:t>
            </a:r>
            <a:r>
              <a:rPr lang="ko-KR" altLang="en-US" dirty="0" smtClean="0">
                <a:ea typeface="굴림" pitchFamily="50" charset="-127"/>
              </a:rPr>
              <a:t>가 사실인데 그것을 기각하는 결정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/>
            <a:r>
              <a:rPr lang="ko-KR" altLang="en-US" dirty="0" smtClean="0">
                <a:ea typeface="굴림" pitchFamily="50" charset="-127"/>
              </a:rPr>
              <a:t>진실인 </a:t>
            </a:r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0 </a:t>
            </a:r>
            <a:r>
              <a:rPr lang="ko-KR" altLang="en-US" dirty="0" smtClean="0">
                <a:ea typeface="굴림" pitchFamily="50" charset="-127"/>
              </a:rPr>
              <a:t>을 기각함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제</a:t>
            </a:r>
            <a:r>
              <a:rPr lang="en-US" altLang="ko-KR" dirty="0" smtClean="0">
                <a:ea typeface="굴림" pitchFamily="50" charset="-127"/>
              </a:rPr>
              <a:t>2</a:t>
            </a:r>
            <a:r>
              <a:rPr lang="ko-KR" altLang="en-US" dirty="0" smtClean="0">
                <a:ea typeface="굴림" pitchFamily="50" charset="-127"/>
              </a:rPr>
              <a:t>종 오류 </a:t>
            </a:r>
            <a:r>
              <a:rPr lang="en-US" altLang="ko-KR" dirty="0" smtClean="0">
                <a:ea typeface="굴림" pitchFamily="50" charset="-127"/>
              </a:rPr>
              <a:t>(Type II Error):</a:t>
            </a:r>
          </a:p>
          <a:p>
            <a:pPr lvl="1"/>
            <a:r>
              <a:rPr lang="ko-KR" altLang="en-US" dirty="0" smtClean="0">
                <a:ea typeface="굴림" pitchFamily="50" charset="-127"/>
              </a:rPr>
              <a:t>실제로 </a:t>
            </a:r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0 </a:t>
            </a:r>
            <a:r>
              <a:rPr lang="ko-KR" altLang="en-US" dirty="0" smtClean="0">
                <a:ea typeface="굴림" pitchFamily="50" charset="-127"/>
              </a:rPr>
              <a:t>가 거짓인데 그것을 기각하지 않음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/>
            <a:r>
              <a:rPr lang="ko-KR" altLang="en-US" dirty="0" smtClean="0">
                <a:ea typeface="굴림" pitchFamily="50" charset="-127"/>
              </a:rPr>
              <a:t>거짓인 </a:t>
            </a:r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0 </a:t>
            </a:r>
            <a:r>
              <a:rPr lang="ko-KR" altLang="en-US" dirty="0" smtClean="0">
                <a:ea typeface="굴림" pitchFamily="50" charset="-127"/>
              </a:rPr>
              <a:t>을 기각하지 않음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5263"/>
            <a:ext cx="8077200" cy="8715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예제의 경우 오류의 허용확률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48768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b="1" dirty="0" smtClean="0">
                <a:ea typeface="굴림" pitchFamily="50" charset="-127"/>
              </a:rPr>
              <a:t>보통은 유의수준 </a:t>
            </a:r>
            <a:r>
              <a:rPr lang="en-US" altLang="ko-KR" b="1" dirty="0" smtClean="0">
                <a:ea typeface="굴림" pitchFamily="50" charset="-127"/>
              </a:rPr>
              <a:t>5% </a:t>
            </a:r>
            <a:r>
              <a:rPr lang="ko-KR" altLang="en-US" b="1" dirty="0" smtClean="0">
                <a:ea typeface="굴림" pitchFamily="50" charset="-127"/>
              </a:rPr>
              <a:t>를 사용함</a:t>
            </a:r>
            <a:r>
              <a:rPr lang="en-US" altLang="ko-KR" b="1" dirty="0" smtClean="0">
                <a:ea typeface="굴림" pitchFamily="50" charset="-127"/>
              </a:rPr>
              <a:t>. </a:t>
            </a:r>
          </a:p>
          <a:p>
            <a:pPr lvl="1"/>
            <a:r>
              <a:rPr lang="ko-KR" altLang="en-US" dirty="0" smtClean="0">
                <a:ea typeface="굴림" pitchFamily="50" charset="-127"/>
              </a:rPr>
              <a:t>유의수준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a</a:t>
            </a:r>
            <a:r>
              <a:rPr lang="en-US" altLang="ko-KR" dirty="0" smtClean="0">
                <a:ea typeface="굴림" pitchFamily="50" charset="-127"/>
              </a:rPr>
              <a:t> = 0.05 </a:t>
            </a:r>
            <a:r>
              <a:rPr lang="ko-KR" altLang="en-US" dirty="0" smtClean="0">
                <a:ea typeface="굴림" pitchFamily="50" charset="-127"/>
              </a:rPr>
              <a:t>을 적용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/>
            <a:r>
              <a:rPr lang="ko-KR" altLang="en-US" dirty="0" smtClean="0">
                <a:ea typeface="굴림" pitchFamily="50" charset="-127"/>
              </a:rPr>
              <a:t>허용확률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a 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는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새로운 조정이 필요 없는데 조정이 필요하다고 결정하는 오류의 확률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/>
            <a:r>
              <a:rPr lang="ko-KR" altLang="en-US" dirty="0" smtClean="0">
                <a:ea typeface="굴림" pitchFamily="50" charset="-127"/>
              </a:rPr>
              <a:t>로봇 </a:t>
            </a:r>
            <a:r>
              <a:rPr lang="ko-KR" altLang="en-US" dirty="0" err="1" smtClean="0">
                <a:ea typeface="굴림" pitchFamily="50" charset="-127"/>
              </a:rPr>
              <a:t>용접기의</a:t>
            </a:r>
            <a:r>
              <a:rPr lang="ko-KR" altLang="en-US" dirty="0" smtClean="0">
                <a:ea typeface="굴림" pitchFamily="50" charset="-127"/>
              </a:rPr>
              <a:t> 경우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정상대로 작동하고 있는데 조정이 필요하다고 잘못 판정할 확률은 겨우 </a:t>
            </a:r>
            <a:r>
              <a:rPr lang="en-US" altLang="ko-KR" dirty="0" smtClean="0">
                <a:ea typeface="굴림" pitchFamily="50" charset="-127"/>
              </a:rPr>
              <a:t>0.05 </a:t>
            </a:r>
            <a:r>
              <a:rPr lang="ko-KR" altLang="en-US" dirty="0" smtClean="0">
                <a:ea typeface="굴림" pitchFamily="50" charset="-127"/>
              </a:rPr>
              <a:t>수준이라는 뜻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7761514" cy="1176337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가설의 방향성과 검정의 방향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7275"/>
            <a:ext cx="8686800" cy="5038725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양방향성 가설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양측검정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0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ko-KR" altLang="en-US" dirty="0" err="1" smtClean="0">
                <a:ea typeface="굴림" pitchFamily="50" charset="-127"/>
              </a:rPr>
              <a:t>모수</a:t>
            </a:r>
            <a:r>
              <a:rPr lang="en-US" altLang="ko-KR" dirty="0" smtClean="0">
                <a:ea typeface="굴림" pitchFamily="50" charset="-127"/>
              </a:rPr>
              <a:t> = </a:t>
            </a:r>
            <a:r>
              <a:rPr lang="ko-KR" altLang="en-US" dirty="0" err="1" smtClean="0">
                <a:ea typeface="굴림" pitchFamily="50" charset="-127"/>
              </a:rPr>
              <a:t>지정값</a:t>
            </a:r>
            <a:r>
              <a:rPr lang="en-US" altLang="ko-KR" dirty="0" smtClean="0">
                <a:ea typeface="굴림" pitchFamily="50" charset="-127"/>
              </a:rPr>
              <a:t>,  H</a:t>
            </a:r>
            <a:r>
              <a:rPr lang="en-US" altLang="ko-KR" baseline="-25000" dirty="0" smtClean="0">
                <a:ea typeface="굴림" pitchFamily="50" charset="-127"/>
              </a:rPr>
              <a:t>1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ko-KR" altLang="en-US" dirty="0" err="1" smtClean="0">
                <a:ea typeface="굴림" pitchFamily="50" charset="-127"/>
              </a:rPr>
              <a:t>모수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¹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지정값</a:t>
            </a:r>
            <a:r>
              <a:rPr lang="en-US" altLang="ko-KR" dirty="0" smtClean="0">
                <a:ea typeface="굴림" pitchFamily="50" charset="-127"/>
              </a:rPr>
              <a:t>, </a:t>
            </a:r>
          </a:p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방향성 가설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우측꼬리 검정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0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ko-KR" altLang="en-US" dirty="0" err="1" smtClean="0">
                <a:ea typeface="굴림" pitchFamily="50" charset="-127"/>
              </a:rPr>
              <a:t>모수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£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지정값</a:t>
            </a:r>
            <a:r>
              <a:rPr lang="en-US" altLang="ko-KR" dirty="0" smtClean="0">
                <a:ea typeface="굴림" pitchFamily="50" charset="-127"/>
              </a:rPr>
              <a:t>,  H</a:t>
            </a:r>
            <a:r>
              <a:rPr lang="en-US" altLang="ko-KR" baseline="-25000" dirty="0" smtClean="0">
                <a:ea typeface="굴림" pitchFamily="50" charset="-127"/>
              </a:rPr>
              <a:t>1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ko-KR" altLang="en-US" dirty="0" err="1" smtClean="0">
                <a:ea typeface="굴림" pitchFamily="50" charset="-127"/>
              </a:rPr>
              <a:t>모수</a:t>
            </a:r>
            <a:r>
              <a:rPr lang="en-US" altLang="ko-KR" dirty="0" smtClean="0">
                <a:ea typeface="굴림" pitchFamily="50" charset="-127"/>
              </a:rPr>
              <a:t> &gt; </a:t>
            </a:r>
            <a:r>
              <a:rPr lang="ko-KR" altLang="en-US" dirty="0" err="1" smtClean="0">
                <a:ea typeface="굴림" pitchFamily="50" charset="-127"/>
              </a:rPr>
              <a:t>지정값</a:t>
            </a:r>
            <a:endParaRPr lang="en-US" altLang="ko-KR" dirty="0" smtClean="0">
              <a:ea typeface="굴림" pitchFamily="50" charset="-127"/>
            </a:endParaRPr>
          </a:p>
          <a:p>
            <a:pPr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방향성 가설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좌측꼬리 검정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H</a:t>
            </a:r>
            <a:r>
              <a:rPr lang="en-US" altLang="ko-KR" baseline="-25000" dirty="0" smtClean="0">
                <a:ea typeface="굴림" pitchFamily="50" charset="-127"/>
              </a:rPr>
              <a:t>0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ko-KR" altLang="en-US" dirty="0" err="1" smtClean="0">
                <a:ea typeface="굴림" pitchFamily="50" charset="-127"/>
              </a:rPr>
              <a:t>모수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³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지정값</a:t>
            </a:r>
            <a:r>
              <a:rPr lang="en-US" altLang="ko-KR" dirty="0" smtClean="0">
                <a:ea typeface="굴림" pitchFamily="50" charset="-127"/>
              </a:rPr>
              <a:t>,  H</a:t>
            </a:r>
            <a:r>
              <a:rPr lang="en-US" altLang="ko-KR" baseline="-25000" dirty="0" smtClean="0">
                <a:ea typeface="굴림" pitchFamily="50" charset="-127"/>
              </a:rPr>
              <a:t>1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ko-KR" altLang="en-US" dirty="0" err="1" smtClean="0">
                <a:ea typeface="굴림" pitchFamily="50" charset="-127"/>
              </a:rPr>
              <a:t>모수</a:t>
            </a:r>
            <a:r>
              <a:rPr lang="en-US" altLang="ko-KR" dirty="0" smtClean="0">
                <a:ea typeface="굴림" pitchFamily="50" charset="-127"/>
              </a:rPr>
              <a:t> &lt; </a:t>
            </a:r>
            <a:r>
              <a:rPr lang="ko-KR" altLang="en-US" dirty="0" err="1" smtClean="0">
                <a:ea typeface="굴림" pitchFamily="50" charset="-127"/>
              </a:rPr>
              <a:t>지정값</a:t>
            </a:r>
            <a:endParaRPr lang="en-US" altLang="ko-KR" dirty="0" smtClean="0">
              <a:ea typeface="굴림" pitchFamily="50" charset="-127"/>
            </a:endParaRPr>
          </a:p>
          <a:p>
            <a:pPr lvl="2">
              <a:buFontTx/>
              <a:buNone/>
            </a:pPr>
            <a:endParaRPr lang="en-US" altLang="ko-KR" sz="1200" dirty="0" smtClean="0">
              <a:ea typeface="굴림" pitchFamily="50" charset="-127"/>
            </a:endParaRPr>
          </a:p>
          <a:p>
            <a:pPr>
              <a:buFont typeface="Monotype Sorts" charset="2"/>
              <a:buNone/>
            </a:pPr>
            <a:r>
              <a:rPr lang="en-US" altLang="ko-KR" dirty="0" smtClean="0">
                <a:ea typeface="굴림" pitchFamily="50" charset="-127"/>
              </a:rPr>
              <a:t>   </a:t>
            </a:r>
            <a:r>
              <a:rPr lang="ko-KR" altLang="en-US" dirty="0" smtClean="0">
                <a:ea typeface="굴림" pitchFamily="50" charset="-127"/>
              </a:rPr>
              <a:t>가설은 항상 </a:t>
            </a:r>
            <a:r>
              <a:rPr lang="ko-KR" altLang="en-US" dirty="0" err="1" smtClean="0">
                <a:ea typeface="굴림" pitchFamily="50" charset="-127"/>
              </a:rPr>
              <a:t>모수로</a:t>
            </a:r>
            <a:r>
              <a:rPr lang="ko-KR" altLang="en-US" dirty="0" smtClean="0">
                <a:ea typeface="굴림" pitchFamily="50" charset="-127"/>
              </a:rPr>
              <a:t> 표현되고</a:t>
            </a:r>
            <a:r>
              <a:rPr lang="en-US" altLang="ko-KR" dirty="0" smtClean="0">
                <a:ea typeface="굴림" pitchFamily="50" charset="-127"/>
              </a:rPr>
              <a:t>,  H</a:t>
            </a:r>
            <a:r>
              <a:rPr lang="en-US" altLang="ko-KR" baseline="-25000" dirty="0" smtClean="0">
                <a:ea typeface="굴림" pitchFamily="50" charset="-127"/>
              </a:rPr>
              <a:t>0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에는 항상 등호</a:t>
            </a:r>
            <a:r>
              <a:rPr lang="en-US" altLang="ko-KR" dirty="0" smtClean="0">
                <a:ea typeface="굴림" pitchFamily="50" charset="-127"/>
              </a:rPr>
              <a:t> “=“ </a:t>
            </a:r>
            <a:r>
              <a:rPr lang="ko-KR" altLang="en-US" dirty="0" smtClean="0">
                <a:ea typeface="굴림" pitchFamily="50" charset="-127"/>
              </a:rPr>
              <a:t>가 있음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0" y="5668963"/>
            <a:ext cx="9144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800">
                <a:ea typeface="굴림" pitchFamily="50" charset="-127"/>
              </a:rPr>
              <a:t>		           </a:t>
            </a:r>
            <a:r>
              <a:rPr lang="en-US" altLang="ko-KR" sz="1200">
                <a:ea typeface="굴림" pitchFamily="50" charset="-127"/>
              </a:rPr>
              <a:t>© 2011 Cengage Learning.</a:t>
            </a:r>
          </a:p>
          <a:p>
            <a:pPr algn="r">
              <a:spcBef>
                <a:spcPct val="20000"/>
              </a:spcBef>
            </a:pPr>
            <a:r>
              <a:rPr lang="en-US" altLang="ko-KR" sz="1200">
                <a:ea typeface="굴림" pitchFamily="50" charset="-127"/>
              </a:rPr>
              <a:t>All Rights Reserved. May not be scanned, copied, or duplicated, or posted to a publicly accessible website, in whole or in part.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vnglnc.ppt - Moving Line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FF00"/>
      </a:hlink>
      <a:folHlink>
        <a:srgbClr val="A0A0A0"/>
      </a:folHlink>
    </a:clrScheme>
    <a:fontScheme name="movnglnc.ppt - Moving Line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movnglnc.ppt - Moving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.ppt - Moving Lin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.ppt - Moving Lin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.ppt - Moving Lin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.ppt - Moving Lin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.ppt - Moving Lin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.ppt - Moving Lin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Disk:Microsoft Office:Microsoft PowerPoint 4:Templates:Color Overheads:movnglnc.ppt - Moving Line</Template>
  <TotalTime>678</TotalTime>
  <Pages>32</Pages>
  <Words>1416</Words>
  <Application>Microsoft Office PowerPoint</Application>
  <PresentationFormat>화면 슬라이드 쇼(4:3)</PresentationFormat>
  <Paragraphs>333</Paragraphs>
  <Slides>36</Slides>
  <Notes>32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movnglnc.ppt - Moving Line</vt:lpstr>
      <vt:lpstr>차트</vt:lpstr>
      <vt:lpstr>Chart</vt:lpstr>
      <vt:lpstr>Equation</vt:lpstr>
      <vt:lpstr>10장 모집단 평균 또는 비율에 대한 가설검정</vt:lpstr>
      <vt:lpstr>제10장 -  학습목표</vt:lpstr>
      <vt:lpstr>귀무가설과 대립가설</vt:lpstr>
      <vt:lpstr>첫 번째 예제  </vt:lpstr>
      <vt:lpstr>가설수립하기</vt:lpstr>
      <vt:lpstr>가설검정 오류 의 유형</vt:lpstr>
      <vt:lpstr>오류의 유형</vt:lpstr>
      <vt:lpstr>예제의 경우 오류의 허용확률</vt:lpstr>
      <vt:lpstr>가설의 방향성과 검정의 방향</vt:lpstr>
      <vt:lpstr>양측 검정</vt:lpstr>
      <vt:lpstr>우측 꼬리 검정 </vt:lpstr>
      <vt:lpstr>좌측 꼬리 검정</vt:lpstr>
      <vt:lpstr>가설검정의 절차</vt:lpstr>
      <vt:lpstr>가설검정의  논리와 절차</vt:lpstr>
      <vt:lpstr>가설검정의  논리와 절차</vt:lpstr>
      <vt:lpstr>가설검정의  논리와 절차</vt:lpstr>
      <vt:lpstr>가설검정의  논리와 절차</vt:lpstr>
      <vt:lpstr>가설검정의  논리와 절차</vt:lpstr>
      <vt:lpstr>예제에서의 가설검정</vt:lpstr>
      <vt:lpstr>적합한 검정통계량 선정</vt:lpstr>
      <vt:lpstr>연속변량의 경우</vt:lpstr>
      <vt:lpstr> µ에 대한 검정, s 는 알려짐,  모집단은 정규분포</vt:lpstr>
      <vt:lpstr>µ에 대한 검정, s 는 알려짐,  모집단 분포 모양은 모름 / 정규분포가 아닌 경우</vt:lpstr>
      <vt:lpstr>µ에 대한 검정, s 는  모름,  모집단 은 정규분포임</vt:lpstr>
      <vt:lpstr>µ에 대한 검정, s 는 모름,  모집단 분포 모양은 모름 / 정규분포가 아닌 경우</vt:lpstr>
      <vt:lpstr>가설검정 절차: 예제의 경우,    s 는 알려져 있음</vt:lpstr>
      <vt:lpstr>가설검정 절차(계속)</vt:lpstr>
      <vt:lpstr>가설검정 절차(계속)</vt:lpstr>
      <vt:lpstr>이산변량의 경우</vt:lpstr>
      <vt:lpstr>비율 p에 대한 검정, 표본이 충분히 큰 경우</vt:lpstr>
      <vt:lpstr>비율 p에 대한 검정, 표본이 충분히  크지 않은 경우</vt:lpstr>
      <vt:lpstr>관측된 유의수준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Hypothesis Testing, One Population Mean or Proportion</dc:title>
  <dc:subject/>
  <dc:creator>Priscilla and Don Stengel</dc:creator>
  <cp:keywords/>
  <dc:description/>
  <cp:lastModifiedBy>user</cp:lastModifiedBy>
  <cp:revision>50</cp:revision>
  <cp:lastPrinted>1998-01-12T19:13:46Z</cp:lastPrinted>
  <dcterms:created xsi:type="dcterms:W3CDTF">1997-11-22T11:12:43Z</dcterms:created>
  <dcterms:modified xsi:type="dcterms:W3CDTF">2015-11-04T04:01:23Z</dcterms:modified>
</cp:coreProperties>
</file>