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81" r:id="rId6"/>
    <p:sldId id="261" r:id="rId7"/>
    <p:sldId id="263" r:id="rId8"/>
    <p:sldId id="282" r:id="rId9"/>
    <p:sldId id="264" r:id="rId10"/>
    <p:sldId id="265" r:id="rId11"/>
    <p:sldId id="266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</p:sldIdLst>
  <p:sldSz cx="9144000" cy="6858000" type="screen4x3"/>
  <p:notesSz cx="7315200" cy="9601200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00" autoAdjust="0"/>
    <p:restoredTop sz="98120" autoAdjust="0"/>
  </p:normalViewPr>
  <p:slideViewPr>
    <p:cSldViewPr>
      <p:cViewPr>
        <p:scale>
          <a:sx n="66" d="100"/>
          <a:sy n="66" d="100"/>
        </p:scale>
        <p:origin x="-50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0" tIns="46824" rIns="95320" bIns="468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810000" cy="198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53000" y="3814763"/>
            <a:ext cx="3810000" cy="198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810000" cy="198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53000" y="3814763"/>
            <a:ext cx="3810000" cy="198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90600" y="1676400"/>
            <a:ext cx="7772400" cy="41243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4/6/2009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57298"/>
            <a:ext cx="8229600" cy="4876800"/>
          </a:xfrm>
          <a:noFill/>
        </p:spPr>
        <p:txBody>
          <a:bodyPr/>
          <a:lstStyle/>
          <a:p>
            <a:r>
              <a:rPr lang="ko-KR" altLang="en-US" sz="2800" dirty="0" smtClean="0">
                <a:ea typeface="굴림" pitchFamily="50" charset="-127"/>
              </a:rPr>
              <a:t>중심성향</a:t>
            </a:r>
            <a:r>
              <a:rPr lang="en-US" altLang="ko-KR" sz="2800" dirty="0" smtClean="0">
                <a:ea typeface="굴림" pitchFamily="50" charset="-127"/>
              </a:rPr>
              <a:t>(central tendency)</a:t>
            </a:r>
            <a:r>
              <a:rPr lang="ko-KR" altLang="en-US" sz="2800" dirty="0" smtClean="0">
                <a:ea typeface="굴림" pitchFamily="50" charset="-127"/>
              </a:rPr>
              <a:t>이나 산포</a:t>
            </a:r>
            <a:r>
              <a:rPr lang="en-US" altLang="ko-KR" sz="2800" dirty="0" smtClean="0">
                <a:ea typeface="굴림" pitchFamily="50" charset="-127"/>
              </a:rPr>
              <a:t>(dispersion)</a:t>
            </a:r>
            <a:r>
              <a:rPr lang="ko-KR" altLang="en-US" sz="2800" dirty="0" smtClean="0">
                <a:ea typeface="굴림" pitchFamily="50" charset="-127"/>
              </a:rPr>
              <a:t>의 측정치를 이용하여 데이터를 표현한다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r>
              <a:rPr lang="ko-KR" altLang="en-US" sz="2800" dirty="0" smtClean="0">
                <a:ea typeface="굴림" pitchFamily="50" charset="-127"/>
              </a:rPr>
              <a:t>표준화된 값으로 데이터를 변형시킨다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r>
              <a:rPr lang="ko-KR" altLang="en-US" sz="2800" dirty="0" smtClean="0">
                <a:ea typeface="굴림" pitchFamily="50" charset="-127"/>
              </a:rPr>
              <a:t>데이터를 상자그림</a:t>
            </a:r>
            <a:r>
              <a:rPr lang="en-US" altLang="ko-KR" sz="2800" dirty="0" smtClean="0">
                <a:ea typeface="굴림" pitchFamily="50" charset="-127"/>
              </a:rPr>
              <a:t>(box-and-whisker plot)</a:t>
            </a:r>
            <a:r>
              <a:rPr lang="ko-KR" altLang="en-US" sz="2800" dirty="0" smtClean="0">
                <a:ea typeface="굴림" pitchFamily="50" charset="-127"/>
              </a:rPr>
              <a:t>으로 나타낸다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r>
              <a:rPr lang="ko-KR" altLang="en-US" sz="2800" dirty="0" smtClean="0">
                <a:ea typeface="굴림" pitchFamily="50" charset="-127"/>
              </a:rPr>
              <a:t>그룹화된 데이터의 중심성향과 산포의 측도를 결정한다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r>
              <a:rPr lang="ko-KR" altLang="en-US" sz="2800" dirty="0" smtClean="0">
                <a:ea typeface="굴림" pitchFamily="50" charset="-127"/>
              </a:rPr>
              <a:t>두 양적 변수의 연관성을 상관계수에 의하여 측정한다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Chapter 3 - </a:t>
            </a:r>
            <a:r>
              <a:rPr lang="ko-KR" altLang="en-US" dirty="0" smtClean="0">
                <a:ea typeface="굴림" pitchFamily="50" charset="-127"/>
              </a:rPr>
              <a:t>학습목표</a:t>
            </a: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1438"/>
            <a:ext cx="8763000" cy="4830762"/>
          </a:xfrm>
          <a:noFill/>
        </p:spPr>
        <p:txBody>
          <a:bodyPr>
            <a:normAutofit lnSpcReduction="10000"/>
          </a:bodyPr>
          <a:lstStyle/>
          <a:p>
            <a:pPr>
              <a:buSzTx/>
              <a:buFontTx/>
              <a:buChar char="•"/>
            </a:pPr>
            <a:r>
              <a:rPr lang="ko-KR" altLang="en-US" sz="3200" dirty="0" smtClean="0">
                <a:ea typeface="굴림" pitchFamily="50" charset="-127"/>
              </a:rPr>
              <a:t>평균</a:t>
            </a:r>
            <a:r>
              <a:rPr lang="en-US" altLang="ko-KR" sz="3200" dirty="0" smtClean="0">
                <a:ea typeface="굴림" pitchFamily="50" charset="-127"/>
              </a:rPr>
              <a:t>, </a:t>
            </a:r>
            <a:r>
              <a:rPr lang="ko-KR" altLang="en-US" sz="3200" dirty="0" smtClean="0">
                <a:ea typeface="굴림" pitchFamily="50" charset="-127"/>
              </a:rPr>
              <a:t>중앙값</a:t>
            </a:r>
            <a:r>
              <a:rPr lang="en-US" altLang="ko-KR" sz="3200" dirty="0" smtClean="0">
                <a:ea typeface="굴림" pitchFamily="50" charset="-127"/>
              </a:rPr>
              <a:t>, </a:t>
            </a:r>
            <a:r>
              <a:rPr lang="ko-KR" altLang="en-US" sz="3200" dirty="0" err="1" smtClean="0">
                <a:ea typeface="굴림" pitchFamily="50" charset="-127"/>
              </a:rPr>
              <a:t>최빈값의</a:t>
            </a:r>
            <a:r>
              <a:rPr lang="ko-KR" altLang="en-US" sz="3200" dirty="0" smtClean="0">
                <a:ea typeface="굴림" pitchFamily="50" charset="-127"/>
              </a:rPr>
              <a:t> 상대적 크기는 데이터의 분포에 따라 달라짐</a:t>
            </a:r>
            <a:endParaRPr lang="en-US" altLang="ko-KR" sz="3200" dirty="0" smtClean="0">
              <a:ea typeface="굴림" pitchFamily="50" charset="-127"/>
            </a:endParaRP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대칭분포</a:t>
            </a:r>
            <a:r>
              <a:rPr lang="en-US" altLang="ko-KR" sz="2400" dirty="0" smtClean="0">
                <a:ea typeface="굴림" pitchFamily="50" charset="-127"/>
              </a:rPr>
              <a:t>: </a:t>
            </a:r>
            <a:r>
              <a:rPr lang="ko-KR" altLang="en-US" sz="2400" dirty="0" smtClean="0">
                <a:ea typeface="굴림" pitchFamily="50" charset="-127"/>
              </a:rPr>
              <a:t>모든 </a:t>
            </a:r>
            <a:r>
              <a:rPr lang="ko-KR" altLang="en-US" sz="2400" dirty="0" err="1" smtClean="0">
                <a:ea typeface="굴림" pitchFamily="50" charset="-127"/>
              </a:rPr>
              <a:t>단봉분포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dirty="0" err="1" smtClean="0">
                <a:ea typeface="굴림" pitchFamily="50" charset="-127"/>
              </a:rPr>
              <a:t>unimodal</a:t>
            </a:r>
            <a:r>
              <a:rPr lang="en-US" altLang="ko-KR" sz="2400" dirty="0" smtClean="0">
                <a:ea typeface="굴림" pitchFamily="50" charset="-127"/>
              </a:rPr>
              <a:t> distribution)</a:t>
            </a:r>
            <a:r>
              <a:rPr lang="ko-KR" altLang="en-US" sz="2400" dirty="0" smtClean="0">
                <a:ea typeface="굴림" pitchFamily="50" charset="-127"/>
              </a:rPr>
              <a:t>에서 평균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중앙값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err="1" smtClean="0">
                <a:ea typeface="굴림" pitchFamily="50" charset="-127"/>
              </a:rPr>
              <a:t>최빈값이</a:t>
            </a:r>
            <a:r>
              <a:rPr lang="ko-KR" altLang="en-US" sz="2400" dirty="0" smtClean="0">
                <a:ea typeface="굴림" pitchFamily="50" charset="-127"/>
              </a:rPr>
              <a:t> 같다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양의 기운분포</a:t>
            </a:r>
            <a:r>
              <a:rPr lang="en-US" altLang="ko-KR" sz="2400" dirty="0" smtClean="0">
                <a:ea typeface="굴림" pitchFamily="50" charset="-127"/>
              </a:rPr>
              <a:t>:</a:t>
            </a:r>
            <a:r>
              <a:rPr lang="ko-KR" altLang="en-US" sz="2400" dirty="0" smtClean="0">
                <a:ea typeface="굴림" pitchFamily="50" charset="-127"/>
              </a:rPr>
              <a:t>평균은 중앙값보다 크고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중앙값은 </a:t>
            </a:r>
            <a:r>
              <a:rPr lang="ko-KR" altLang="en-US" sz="2400" dirty="0" err="1" smtClean="0">
                <a:ea typeface="굴림" pitchFamily="50" charset="-127"/>
              </a:rPr>
              <a:t>최빈값보다</a:t>
            </a:r>
            <a:r>
              <a:rPr lang="ko-KR" altLang="en-US" sz="2400" dirty="0" smtClean="0">
                <a:ea typeface="굴림" pitchFamily="50" charset="-127"/>
              </a:rPr>
              <a:t> 크다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소득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ko-KR" altLang="en-US" sz="2400" dirty="0" smtClean="0">
                <a:ea typeface="굴림" pitchFamily="50" charset="-127"/>
              </a:rPr>
              <a:t>수익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r>
              <a:rPr lang="ko-KR" altLang="en-US" sz="2400" dirty="0" smtClean="0">
                <a:ea typeface="굴림" pitchFamily="50" charset="-127"/>
              </a:rPr>
              <a:t>의 분포는 하한이 </a:t>
            </a:r>
            <a:r>
              <a:rPr lang="en-US" altLang="ko-KR" sz="2400" dirty="0" smtClean="0">
                <a:ea typeface="굴림" pitchFamily="50" charset="-127"/>
              </a:rPr>
              <a:t>0</a:t>
            </a:r>
            <a:r>
              <a:rPr lang="ko-KR" altLang="en-US" sz="2400" dirty="0" smtClean="0">
                <a:ea typeface="굴림" pitchFamily="50" charset="-127"/>
              </a:rPr>
              <a:t>이고 얼마나 많이 벌 수 있는가에 제한이 없기 때문에 양의 기운분포이다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이런 경우 중앙값이 평균보다 중심성향의 좋은 측도가 된다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음의 기운분포</a:t>
            </a:r>
            <a:r>
              <a:rPr lang="en-US" altLang="ko-KR" sz="2400" dirty="0" smtClean="0">
                <a:ea typeface="굴림" pitchFamily="50" charset="-127"/>
              </a:rPr>
              <a:t>:</a:t>
            </a:r>
            <a:r>
              <a:rPr lang="ko-KR" altLang="en-US" sz="2400" dirty="0" smtClean="0">
                <a:ea typeface="굴림" pitchFamily="50" charset="-127"/>
              </a:rPr>
              <a:t>평균은 중앙값보다 작고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중앙값은 </a:t>
            </a:r>
            <a:r>
              <a:rPr lang="ko-KR" altLang="en-US" sz="2400" dirty="0" err="1" smtClean="0">
                <a:ea typeface="굴림" pitchFamily="50" charset="-127"/>
              </a:rPr>
              <a:t>최빈값보다</a:t>
            </a:r>
            <a:r>
              <a:rPr lang="ko-KR" altLang="en-US" sz="2400" dirty="0" smtClean="0">
                <a:ea typeface="굴림" pitchFamily="50" charset="-127"/>
              </a:rPr>
              <a:t> 작다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양의 기운 분포에서처럼 중앙값은 극단적인 데이터의 영향을 받지 않기 때문에 중심성향의 좋은 측도가 된다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77200" cy="12525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중심성향 측도의 비교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153400" cy="47244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치역</a:t>
            </a:r>
          </a:p>
          <a:p>
            <a:pPr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데이터의 가장 큰 값과 가장 작은 값의 차이</a:t>
            </a:r>
          </a:p>
          <a:p>
            <a:pPr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가장 큰 값과 가장 작은 값으로 표시하기도 함</a:t>
            </a:r>
          </a:p>
          <a:p>
            <a:pPr>
              <a:buSzTx/>
              <a:buFontTx/>
              <a:buChar char="•"/>
            </a:pPr>
            <a:endParaRPr lang="en-US" altLang="ko-KR" sz="1200" smtClean="0">
              <a:ea typeface="굴림" pitchFamily="50" charset="-127"/>
            </a:endParaRPr>
          </a:p>
          <a:p>
            <a:pPr algn="just"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극단적인 데이터만을 사용한다는 단점</a:t>
            </a:r>
          </a:p>
          <a:p>
            <a:pPr lvl="1" algn="just">
              <a:buFontTx/>
              <a:buNone/>
            </a:pPr>
            <a:r>
              <a:rPr lang="en-US" altLang="ko-KR" smtClean="0">
                <a:ea typeface="굴림" pitchFamily="50" charset="-127"/>
              </a:rPr>
              <a:t>	- “</a:t>
            </a:r>
            <a:r>
              <a:rPr lang="ko-KR" altLang="en-US" smtClean="0">
                <a:ea typeface="굴림" pitchFamily="50" charset="-127"/>
              </a:rPr>
              <a:t>집에서 일하면서 </a:t>
            </a:r>
            <a:r>
              <a:rPr lang="en-US" altLang="ko-KR" smtClean="0">
                <a:ea typeface="굴림" pitchFamily="50" charset="-127"/>
              </a:rPr>
              <a:t>1</a:t>
            </a:r>
            <a:r>
              <a:rPr lang="ko-KR" altLang="en-US" smtClean="0">
                <a:ea typeface="굴림" pitchFamily="50" charset="-127"/>
              </a:rPr>
              <a:t>주에 </a:t>
            </a:r>
            <a:r>
              <a:rPr lang="en-US" altLang="ko-KR" smtClean="0">
                <a:ea typeface="굴림" pitchFamily="50" charset="-127"/>
              </a:rPr>
              <a:t>$10</a:t>
            </a:r>
            <a:r>
              <a:rPr lang="ko-KR" altLang="en-US" smtClean="0">
                <a:ea typeface="굴림" pitchFamily="50" charset="-127"/>
              </a:rPr>
              <a:t>에서 </a:t>
            </a:r>
            <a:r>
              <a:rPr lang="en-US" altLang="ko-KR" smtClean="0">
                <a:ea typeface="굴림" pitchFamily="50" charset="-127"/>
              </a:rPr>
              <a:t>$10,000</a:t>
            </a:r>
            <a:r>
              <a:rPr lang="ko-KR" altLang="en-US" smtClean="0">
                <a:ea typeface="굴림" pitchFamily="50" charset="-127"/>
              </a:rPr>
              <a:t>까지 벌 수 있다</a:t>
            </a:r>
            <a:r>
              <a:rPr lang="en-US" altLang="ko-KR" smtClean="0">
                <a:ea typeface="굴림" pitchFamily="50" charset="-127"/>
              </a:rPr>
              <a:t>"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산포의 측도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범위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153400" cy="4724400"/>
          </a:xfrm>
          <a:noFill/>
        </p:spPr>
        <p:txBody>
          <a:bodyPr/>
          <a:lstStyle/>
          <a:p>
            <a:pPr algn="just">
              <a:buSzTx/>
              <a:buFontTx/>
              <a:buChar char="•"/>
            </a:pPr>
            <a:r>
              <a:rPr lang="ko-KR" altLang="en-US" sz="2800" smtClean="0">
                <a:ea typeface="굴림" pitchFamily="50" charset="-127"/>
              </a:rPr>
              <a:t>백분위수</a:t>
            </a:r>
            <a:r>
              <a:rPr lang="en-US" altLang="ko-KR" sz="2800" smtClean="0">
                <a:ea typeface="굴림" pitchFamily="50" charset="-127"/>
              </a:rPr>
              <a:t>(percentiles)</a:t>
            </a:r>
            <a:r>
              <a:rPr lang="ko-KR" altLang="en-US" sz="2800" smtClean="0">
                <a:ea typeface="굴림" pitchFamily="50" charset="-127"/>
              </a:rPr>
              <a:t>는 데이터를 같은 크기의 </a:t>
            </a:r>
            <a:r>
              <a:rPr lang="en-US" altLang="ko-KR" sz="2800" smtClean="0">
                <a:ea typeface="굴림" pitchFamily="50" charset="-127"/>
              </a:rPr>
              <a:t>100</a:t>
            </a:r>
            <a:r>
              <a:rPr lang="ko-KR" altLang="en-US" sz="2800" smtClean="0">
                <a:ea typeface="굴림" pitchFamily="50" charset="-127"/>
              </a:rPr>
              <a:t>부분으로 나눈다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각 부분에는 </a:t>
            </a:r>
            <a:r>
              <a:rPr lang="en-US" altLang="ko-KR" sz="2800" smtClean="0">
                <a:ea typeface="굴림" pitchFamily="50" charset="-127"/>
              </a:rPr>
              <a:t>1%</a:t>
            </a:r>
            <a:r>
              <a:rPr lang="ko-KR" altLang="en-US" sz="2800" smtClean="0">
                <a:ea typeface="굴림" pitchFamily="50" charset="-127"/>
              </a:rPr>
              <a:t>의 데이터가 포함된다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중앙값은 </a:t>
            </a:r>
            <a:r>
              <a:rPr lang="en-US" altLang="ko-KR" sz="2800" smtClean="0">
                <a:ea typeface="굴림" pitchFamily="50" charset="-127"/>
              </a:rPr>
              <a:t>50</a:t>
            </a:r>
            <a:r>
              <a:rPr lang="ko-KR" altLang="en-US" sz="2800" smtClean="0">
                <a:ea typeface="굴림" pitchFamily="50" charset="-127"/>
              </a:rPr>
              <a:t>번째 백분위수이다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 algn="just">
              <a:buSzTx/>
              <a:buFontTx/>
              <a:buChar char="•"/>
            </a:pPr>
            <a:r>
              <a:rPr lang="ko-KR" altLang="en-US" sz="2800" smtClean="0">
                <a:ea typeface="굴림" pitchFamily="50" charset="-127"/>
              </a:rPr>
              <a:t>십분위수</a:t>
            </a:r>
            <a:r>
              <a:rPr lang="en-US" altLang="ko-KR" sz="2800" smtClean="0">
                <a:ea typeface="굴림" pitchFamily="50" charset="-127"/>
              </a:rPr>
              <a:t>(deciles)</a:t>
            </a:r>
            <a:r>
              <a:rPr lang="ko-KR" altLang="en-US" sz="2800" smtClean="0">
                <a:ea typeface="굴림" pitchFamily="50" charset="-127"/>
              </a:rPr>
              <a:t>는 데이터를 같은 크기의 </a:t>
            </a:r>
            <a:r>
              <a:rPr lang="en-US" altLang="ko-KR" sz="2800" smtClean="0">
                <a:ea typeface="굴림" pitchFamily="50" charset="-127"/>
              </a:rPr>
              <a:t>10</a:t>
            </a:r>
            <a:r>
              <a:rPr lang="ko-KR" altLang="en-US" sz="2800" smtClean="0">
                <a:ea typeface="굴림" pitchFamily="50" charset="-127"/>
              </a:rPr>
              <a:t>부분으로 나눈다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각 부분은 </a:t>
            </a:r>
            <a:r>
              <a:rPr lang="en-US" altLang="ko-KR" sz="2800" smtClean="0">
                <a:ea typeface="굴림" pitchFamily="50" charset="-127"/>
              </a:rPr>
              <a:t>10%</a:t>
            </a:r>
            <a:r>
              <a:rPr lang="ko-KR" altLang="en-US" sz="2800" smtClean="0">
                <a:ea typeface="굴림" pitchFamily="50" charset="-127"/>
              </a:rPr>
              <a:t>의 데이터가 포함된다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중앙값은 </a:t>
            </a:r>
            <a:r>
              <a:rPr lang="en-US" altLang="ko-KR" sz="2800" smtClean="0">
                <a:ea typeface="굴림" pitchFamily="50" charset="-127"/>
              </a:rPr>
              <a:t>5</a:t>
            </a:r>
            <a:r>
              <a:rPr lang="ko-KR" altLang="en-US" sz="2800" smtClean="0">
                <a:ea typeface="굴림" pitchFamily="50" charset="-127"/>
              </a:rPr>
              <a:t>번째 십분위수이다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 algn="just">
              <a:buSzTx/>
              <a:buFontTx/>
              <a:buChar char="•"/>
            </a:pPr>
            <a:r>
              <a:rPr lang="ko-KR" altLang="en-US" sz="2800" smtClean="0">
                <a:ea typeface="굴림" pitchFamily="50" charset="-127"/>
              </a:rPr>
              <a:t>사분위수</a:t>
            </a:r>
            <a:r>
              <a:rPr lang="en-US" altLang="ko-KR" sz="2800" smtClean="0">
                <a:ea typeface="굴림" pitchFamily="50" charset="-127"/>
              </a:rPr>
              <a:t>(quartiles)</a:t>
            </a:r>
            <a:r>
              <a:rPr lang="ko-KR" altLang="en-US" sz="2800" smtClean="0">
                <a:ea typeface="굴림" pitchFamily="50" charset="-127"/>
              </a:rPr>
              <a:t>는 데이터를 같은 크기의 </a:t>
            </a:r>
            <a:r>
              <a:rPr lang="en-US" altLang="ko-KR" sz="2800" smtClean="0">
                <a:ea typeface="굴림" pitchFamily="50" charset="-127"/>
              </a:rPr>
              <a:t>4</a:t>
            </a:r>
            <a:r>
              <a:rPr lang="ko-KR" altLang="en-US" sz="2800" smtClean="0">
                <a:ea typeface="굴림" pitchFamily="50" charset="-127"/>
              </a:rPr>
              <a:t>부분으로 나눈다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각 부분에는 </a:t>
            </a:r>
            <a:r>
              <a:rPr lang="en-US" altLang="ko-KR" sz="2800" smtClean="0">
                <a:ea typeface="굴림" pitchFamily="50" charset="-127"/>
              </a:rPr>
              <a:t>25%</a:t>
            </a:r>
            <a:r>
              <a:rPr lang="ko-KR" altLang="en-US" sz="2800" smtClean="0">
                <a:ea typeface="굴림" pitchFamily="50" charset="-127"/>
              </a:rPr>
              <a:t>의 데이터가 포함된다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pPr algn="just">
              <a:buSzTx/>
              <a:buFontTx/>
              <a:buChar char="•"/>
            </a:pPr>
            <a:r>
              <a:rPr lang="ko-KR" altLang="en-US" sz="2800" smtClean="0">
                <a:ea typeface="굴림" pitchFamily="50" charset="-127"/>
              </a:rPr>
              <a:t>중앙값은 두 번째 사분위수이다</a:t>
            </a:r>
          </a:p>
          <a:p>
            <a:pPr algn="just">
              <a:buSzTx/>
              <a:buFontTx/>
              <a:buChar char="•"/>
            </a:pPr>
            <a:endParaRPr lang="ko-KR" altLang="en-US" sz="2800" smtClean="0">
              <a:ea typeface="굴림" pitchFamily="50" charset="-127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분위수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153400" cy="4724400"/>
          </a:xfrm>
          <a:noFill/>
        </p:spPr>
        <p:txBody>
          <a:bodyPr/>
          <a:lstStyle/>
          <a:p>
            <a:r>
              <a:rPr lang="ko-KR" altLang="en-US" sz="2800" smtClean="0">
                <a:ea typeface="굴림" pitchFamily="50" charset="-127"/>
              </a:rPr>
              <a:t>데이터 표가 작성된 후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중앙값을 결정할 때와 마찬가지 방법으로 분위수를 결정한다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r>
              <a:rPr lang="ko-KR" altLang="en-US" sz="2800" smtClean="0">
                <a:ea typeface="굴림" pitchFamily="50" charset="-127"/>
              </a:rPr>
              <a:t>첫 번째 사분위수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1</a:t>
            </a:r>
            <a:r>
              <a:rPr lang="en-US" altLang="ko-KR" sz="2800" smtClean="0">
                <a:ea typeface="굴림" pitchFamily="50" charset="-127"/>
              </a:rPr>
              <a:t> =(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smtClean="0">
                <a:ea typeface="굴림" pitchFamily="50" charset="-127"/>
              </a:rPr>
              <a:t>+1)/4</a:t>
            </a:r>
            <a:r>
              <a:rPr lang="ko-KR" altLang="en-US" sz="2800" smtClean="0">
                <a:ea typeface="굴림" pitchFamily="50" charset="-127"/>
              </a:rPr>
              <a:t>의 위치에 있는 데이터 값</a:t>
            </a:r>
          </a:p>
          <a:p>
            <a:r>
              <a:rPr lang="ko-KR" altLang="en-US" sz="2800" smtClean="0">
                <a:ea typeface="굴림" pitchFamily="50" charset="-127"/>
              </a:rPr>
              <a:t>두 번째 사분위수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중앙값</a:t>
            </a:r>
            <a:r>
              <a:rPr lang="en-US" altLang="ko-KR" sz="2800" smtClean="0">
                <a:ea typeface="굴림" pitchFamily="50" charset="-127"/>
              </a:rPr>
              <a:t>),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2</a:t>
            </a:r>
            <a:r>
              <a:rPr lang="en-US" altLang="ko-KR" sz="2800" smtClean="0">
                <a:ea typeface="굴림" pitchFamily="50" charset="-127"/>
              </a:rPr>
              <a:t> =2(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smtClean="0">
                <a:ea typeface="굴림" pitchFamily="50" charset="-127"/>
              </a:rPr>
              <a:t>+1)/4</a:t>
            </a:r>
            <a:r>
              <a:rPr lang="ko-KR" altLang="en-US" sz="2800" smtClean="0">
                <a:ea typeface="굴림" pitchFamily="50" charset="-127"/>
              </a:rPr>
              <a:t>의 위치에 있는 데이터 값</a:t>
            </a:r>
          </a:p>
          <a:p>
            <a:r>
              <a:rPr lang="ko-KR" altLang="en-US" sz="2800" smtClean="0">
                <a:ea typeface="굴림" pitchFamily="50" charset="-127"/>
              </a:rPr>
              <a:t>세 번째 사분위수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3</a:t>
            </a:r>
            <a:r>
              <a:rPr lang="en-US" altLang="ko-KR" sz="2800" smtClean="0">
                <a:ea typeface="굴림" pitchFamily="50" charset="-127"/>
              </a:rPr>
              <a:t> =3(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smtClean="0">
                <a:ea typeface="굴림" pitchFamily="50" charset="-127"/>
              </a:rPr>
              <a:t>+1)/4</a:t>
            </a:r>
            <a:r>
              <a:rPr lang="ko-KR" altLang="en-US" sz="2800" smtClean="0">
                <a:ea typeface="굴림" pitchFamily="50" charset="-127"/>
              </a:rPr>
              <a:t>의 위치에 있는 데이터 값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모집단이면  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표본이면  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ko-KR" altLang="en-US" sz="2800" smtClean="0">
                <a:ea typeface="굴림" pitchFamily="50" charset="-127"/>
              </a:rPr>
              <a:t>을 사용한다</a:t>
            </a:r>
            <a:r>
              <a:rPr lang="en-US" altLang="ko-KR" sz="2800" smtClean="0">
                <a:ea typeface="굴림" pitchFamily="50" charset="-127"/>
              </a:rPr>
              <a:t>.)</a:t>
            </a:r>
            <a:endParaRPr lang="ko-KR" altLang="en-US" sz="2800" smtClean="0">
              <a:ea typeface="굴림" pitchFamily="50" charset="-127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분위수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분위수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400" smtClean="0">
                <a:ea typeface="굴림" pitchFamily="50" charset="-127"/>
              </a:rPr>
              <a:t>첫 번째 사분위수 </a:t>
            </a:r>
            <a:r>
              <a:rPr lang="en-US" altLang="ko-KR" sz="2400" i="1" smtClean="0">
                <a:ea typeface="굴림" pitchFamily="50" charset="-127"/>
              </a:rPr>
              <a:t>Q</a:t>
            </a:r>
            <a:r>
              <a:rPr lang="en-US" altLang="ko-KR" sz="2400" baseline="-25000" smtClean="0">
                <a:ea typeface="굴림" pitchFamily="50" charset="-127"/>
              </a:rPr>
              <a:t>1</a:t>
            </a:r>
            <a:r>
              <a:rPr lang="ko-KR" altLang="en-US" sz="2400" smtClean="0">
                <a:ea typeface="굴림" pitchFamily="50" charset="-127"/>
              </a:rPr>
              <a:t>은 </a:t>
            </a:r>
            <a:r>
              <a:rPr lang="en-US" altLang="ko-KR" sz="2400" smtClean="0">
                <a:ea typeface="굴림" pitchFamily="50" charset="-127"/>
              </a:rPr>
              <a:t>(50+1)/4=12.75 </a:t>
            </a:r>
            <a:r>
              <a:rPr lang="ko-KR" altLang="en-US" sz="2400" smtClean="0">
                <a:ea typeface="굴림" pitchFamily="50" charset="-127"/>
              </a:rPr>
              <a:t>번째 데이터이다</a:t>
            </a:r>
            <a:r>
              <a:rPr lang="en-US" altLang="ko-KR" sz="2400" smtClean="0">
                <a:ea typeface="굴림" pitchFamily="50" charset="-127"/>
              </a:rPr>
              <a:t>. 12.75</a:t>
            </a:r>
            <a:r>
              <a:rPr lang="ko-KR" altLang="en-US" sz="2400" smtClean="0">
                <a:ea typeface="굴림" pitchFamily="50" charset="-127"/>
              </a:rPr>
              <a:t>번째 데이터는 없으므로</a:t>
            </a:r>
            <a:r>
              <a:rPr lang="en-US" altLang="ko-KR" sz="2400" smtClean="0">
                <a:ea typeface="굴림" pitchFamily="50" charset="-127"/>
              </a:rPr>
              <a:t>, 12</a:t>
            </a:r>
            <a:r>
              <a:rPr lang="ko-KR" altLang="en-US" sz="2400" smtClean="0">
                <a:ea typeface="굴림" pitchFamily="50" charset="-127"/>
              </a:rPr>
              <a:t>번째와 </a:t>
            </a:r>
            <a:r>
              <a:rPr lang="en-US" altLang="ko-KR" sz="2400" smtClean="0">
                <a:ea typeface="굴림" pitchFamily="50" charset="-127"/>
              </a:rPr>
              <a:t>13</a:t>
            </a:r>
            <a:r>
              <a:rPr lang="ko-KR" altLang="en-US" sz="2400" smtClean="0">
                <a:ea typeface="굴림" pitchFamily="50" charset="-127"/>
              </a:rPr>
              <a:t>번째 데이터 사이에서 </a:t>
            </a:r>
            <a:r>
              <a:rPr lang="en-US" altLang="ko-KR" sz="2400" smtClean="0">
                <a:ea typeface="굴림" pitchFamily="50" charset="-127"/>
              </a:rPr>
              <a:t>12</a:t>
            </a:r>
            <a:r>
              <a:rPr lang="ko-KR" altLang="en-US" sz="2400" smtClean="0">
                <a:ea typeface="굴림" pitchFamily="50" charset="-127"/>
              </a:rPr>
              <a:t>번째 데이터로부터 </a:t>
            </a:r>
            <a:r>
              <a:rPr lang="en-US" altLang="ko-KR" sz="2400" smtClean="0">
                <a:ea typeface="굴림" pitchFamily="50" charset="-127"/>
              </a:rPr>
              <a:t>75%</a:t>
            </a:r>
            <a:r>
              <a:rPr lang="ko-KR" altLang="en-US" sz="2400" smtClean="0">
                <a:ea typeface="굴림" pitchFamily="50" charset="-127"/>
              </a:rPr>
              <a:t>만큼 </a:t>
            </a:r>
            <a:r>
              <a:rPr lang="en-US" altLang="ko-KR" sz="2400" smtClean="0">
                <a:ea typeface="굴림" pitchFamily="50" charset="-127"/>
              </a:rPr>
              <a:t>13</a:t>
            </a:r>
            <a:r>
              <a:rPr lang="ko-KR" altLang="en-US" sz="2400" smtClean="0">
                <a:ea typeface="굴림" pitchFamily="50" charset="-127"/>
              </a:rPr>
              <a:t>번째 쪽으로 이동하여 값을 결정한다</a:t>
            </a:r>
            <a:r>
              <a:rPr lang="en-US" altLang="ko-KR" sz="2400" smtClean="0">
                <a:ea typeface="굴림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smtClean="0">
                <a:ea typeface="굴림" pitchFamily="50" charset="-127"/>
              </a:rPr>
              <a:t> </a:t>
            </a:r>
            <a:r>
              <a:rPr lang="en-US" altLang="ko-KR" sz="2400" i="1" smtClean="0">
                <a:ea typeface="굴림" pitchFamily="50" charset="-127"/>
              </a:rPr>
              <a:t>Q</a:t>
            </a:r>
            <a:r>
              <a:rPr lang="en-US" altLang="ko-KR" sz="2400" baseline="-25000" smtClean="0">
                <a:ea typeface="굴림" pitchFamily="50" charset="-127"/>
              </a:rPr>
              <a:t>1</a:t>
            </a:r>
            <a:r>
              <a:rPr lang="ko-KR" altLang="en-US" sz="2400" smtClean="0">
                <a:ea typeface="굴림" pitchFamily="50" charset="-127"/>
              </a:rPr>
              <a:t> </a:t>
            </a:r>
            <a:r>
              <a:rPr lang="en-US" altLang="ko-KR" sz="2400" smtClean="0">
                <a:ea typeface="굴림" pitchFamily="50" charset="-127"/>
              </a:rPr>
              <a:t>=5.4+.75(7.3</a:t>
            </a:r>
            <a:r>
              <a:rPr lang="ko-KR" altLang="en-US" sz="2400" smtClean="0">
                <a:ea typeface="굴림" pitchFamily="50" charset="-127"/>
              </a:rPr>
              <a:t>－</a:t>
            </a:r>
            <a:r>
              <a:rPr lang="en-US" altLang="ko-KR" sz="2400" smtClean="0">
                <a:ea typeface="굴림" pitchFamily="50" charset="-127"/>
              </a:rPr>
              <a:t>5.4)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           =6.825≈6.8</a:t>
            </a:r>
            <a:endParaRPr lang="ko-KR" altLang="en-US" sz="2400" smtClean="0">
              <a:ea typeface="굴림" pitchFamily="50" charset="-127"/>
            </a:endParaRPr>
          </a:p>
        </p:txBody>
      </p:sp>
      <p:graphicFrame>
        <p:nvGraphicFramePr>
          <p:cNvPr id="82969" name="Group 25"/>
          <p:cNvGraphicFramePr>
            <a:graphicFrameLocks noGrp="1"/>
          </p:cNvGraphicFramePr>
          <p:nvPr>
            <p:ph sz="half" idx="2"/>
          </p:nvPr>
        </p:nvGraphicFramePr>
        <p:xfrm>
          <a:off x="4953000" y="1676400"/>
          <a:ext cx="3810000" cy="40513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68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4.3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5.2 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5.4 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7.3 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8.1 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8.8 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9.9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10.7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11.3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11.8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13.3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13.8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14.0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16.5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17.2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17.8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18.8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20.2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23.0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24.5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27.2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28.6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32.8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32.8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33.0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35.5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37.6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38.1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38.7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39.2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42.1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43.6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55.0 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61.9 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64.1 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70.7 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71.8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73.1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143.1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202.6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271.4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분위수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326313" cy="4124325"/>
          </a:xfrm>
          <a:noFill/>
        </p:spPr>
        <p:txBody>
          <a:bodyPr/>
          <a:lstStyle/>
          <a:p>
            <a:r>
              <a:rPr lang="ko-KR" altLang="en-US" sz="2800" smtClean="0">
                <a:ea typeface="굴림" pitchFamily="50" charset="-127"/>
              </a:rPr>
              <a:t>사분위 범위</a:t>
            </a:r>
            <a:r>
              <a:rPr lang="en-US" altLang="ko-KR" sz="2800" smtClean="0">
                <a:ea typeface="굴림" pitchFamily="50" charset="-127"/>
              </a:rPr>
              <a:t>(interquartile range): </a:t>
            </a:r>
            <a:r>
              <a:rPr lang="ko-KR" altLang="en-US" sz="2800" smtClean="0">
                <a:ea typeface="굴림" pitchFamily="50" charset="-127"/>
              </a:rPr>
              <a:t>세 번째와 첫 번째 사분위수의 차이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3</a:t>
            </a:r>
            <a:r>
              <a:rPr lang="en-US" altLang="ko-KR" sz="2800" smtClean="0">
                <a:ea typeface="굴림" pitchFamily="50" charset="-127"/>
              </a:rPr>
              <a:t> –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1</a:t>
            </a:r>
            <a:r>
              <a:rPr lang="en-US" altLang="ko-KR" sz="2800" smtClean="0">
                <a:ea typeface="굴림" pitchFamily="50" charset="-127"/>
              </a:rPr>
              <a:t> </a:t>
            </a:r>
            <a:r>
              <a:rPr lang="ko-KR" altLang="en-US" sz="2800" smtClean="0">
                <a:ea typeface="굴림" pitchFamily="50" charset="-127"/>
              </a:rPr>
              <a:t>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r>
              <a:rPr lang="ko-KR" altLang="en-US" sz="2800" smtClean="0">
                <a:ea typeface="굴림" pitchFamily="50" charset="-127"/>
              </a:rPr>
              <a:t>사분위 편차</a:t>
            </a:r>
            <a:r>
              <a:rPr lang="en-US" altLang="ko-KR" sz="2800" smtClean="0">
                <a:ea typeface="굴림" pitchFamily="50" charset="-127"/>
              </a:rPr>
              <a:t>(quartile deviation):</a:t>
            </a:r>
            <a:r>
              <a:rPr lang="ko-KR" altLang="en-US" sz="2800" smtClean="0">
                <a:ea typeface="굴림" pitchFamily="50" charset="-127"/>
              </a:rPr>
              <a:t> 사분위 범위의 반</a:t>
            </a:r>
            <a:r>
              <a:rPr lang="en-US" altLang="ko-KR" sz="2800" smtClean="0">
                <a:ea typeface="굴림" pitchFamily="50" charset="-127"/>
              </a:rPr>
              <a:t>, (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3</a:t>
            </a:r>
            <a:r>
              <a:rPr lang="en-US" altLang="ko-KR" sz="2800" smtClean="0">
                <a:ea typeface="굴림" pitchFamily="50" charset="-127"/>
              </a:rPr>
              <a:t> – </a:t>
            </a:r>
            <a:r>
              <a:rPr lang="en-US" altLang="ko-KR" sz="2800" i="1" smtClean="0">
                <a:ea typeface="굴림" pitchFamily="50" charset="-127"/>
              </a:rPr>
              <a:t>Q</a:t>
            </a:r>
            <a:r>
              <a:rPr lang="en-US" altLang="ko-KR" sz="2800" baseline="-25000" smtClean="0">
                <a:ea typeface="굴림" pitchFamily="50" charset="-127"/>
              </a:rPr>
              <a:t>1</a:t>
            </a:r>
            <a:r>
              <a:rPr lang="en-US" altLang="ko-KR" sz="2800" smtClean="0">
                <a:ea typeface="굴림" pitchFamily="50" charset="-127"/>
              </a:rPr>
              <a:t>)/2</a:t>
            </a:r>
            <a:r>
              <a:rPr lang="ko-KR" altLang="en-US" sz="2800" smtClean="0">
                <a:ea typeface="굴림" pitchFamily="50" charset="-127"/>
              </a:rPr>
              <a:t>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sz="2400" smtClean="0">
                <a:ea typeface="굴림" pitchFamily="50" charset="-127"/>
              </a:rPr>
              <a:t>극단적인 데이터 값의 영향을 감소시킴</a:t>
            </a:r>
          </a:p>
          <a:p>
            <a:pPr lvl="1"/>
            <a:r>
              <a:rPr lang="ko-KR" altLang="en-US" sz="2400" smtClean="0">
                <a:ea typeface="굴림" pitchFamily="50" charset="-127"/>
              </a:rPr>
              <a:t>사분위 범위 또는 사분위 편차가 범위보다 산포의 측도로서 더 의미가 있음</a:t>
            </a:r>
            <a:endParaRPr lang="en-US" altLang="ko-KR" sz="2400" smtClean="0">
              <a:ea typeface="굴림" pitchFamily="50" charset="-127"/>
            </a:endParaRPr>
          </a:p>
          <a:p>
            <a:endParaRPr lang="ko-KR" altLang="en-US" sz="280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8151"/>
            <a:ext cx="7772400" cy="1176337"/>
          </a:xfrm>
          <a:noFill/>
        </p:spPr>
        <p:txBody>
          <a:bodyPr>
            <a:normAutofit fontScale="90000"/>
          </a:bodyPr>
          <a:lstStyle/>
          <a:p>
            <a:r>
              <a:rPr lang="ko-KR" altLang="en-US" sz="4000" i="0" dirty="0" smtClean="0">
                <a:ea typeface="굴림" pitchFamily="50" charset="-127"/>
              </a:rPr>
              <a:t>평균절대편차</a:t>
            </a:r>
            <a:r>
              <a:rPr lang="en-US" altLang="ko-KR" sz="4000" i="0" dirty="0" smtClean="0">
                <a:ea typeface="굴림" pitchFamily="50" charset="-127"/>
              </a:rPr>
              <a:t>(Mean Absolute Deviation: MAD)</a:t>
            </a:r>
            <a:endParaRPr lang="ko-KR" altLang="en-US" sz="4000" dirty="0" smtClean="0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019319"/>
            <a:ext cx="7326313" cy="4124325"/>
          </a:xfrm>
          <a:noFill/>
        </p:spPr>
        <p:txBody>
          <a:bodyPr/>
          <a:lstStyle/>
          <a:p>
            <a:pPr algn="just"/>
            <a:r>
              <a:rPr lang="ko-KR" altLang="en-US" sz="2800" dirty="0" smtClean="0">
                <a:ea typeface="굴림" pitchFamily="50" charset="-127"/>
              </a:rPr>
              <a:t>데이터가 평균으로부터 얼마나 멀리 떨어져 있는가를 나타낸다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 algn="just"/>
            <a:r>
              <a:rPr lang="ko-KR" altLang="en-US" sz="2800" dirty="0" smtClean="0">
                <a:ea typeface="굴림" pitchFamily="50" charset="-127"/>
              </a:rPr>
              <a:t>모집단의 </a:t>
            </a:r>
            <a:r>
              <a:rPr lang="en-US" altLang="ko-KR" sz="2800" dirty="0" smtClean="0">
                <a:ea typeface="굴림" pitchFamily="50" charset="-127"/>
              </a:rPr>
              <a:t>MAD = (</a:t>
            </a:r>
            <a:r>
              <a:rPr lang="en-US" altLang="ko-KR" sz="2800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800" dirty="0" err="1" smtClean="0">
                <a:ea typeface="굴림" pitchFamily="50" charset="-127"/>
              </a:rPr>
              <a:t>|</a:t>
            </a:r>
            <a:r>
              <a:rPr lang="en-US" altLang="ko-KR" sz="2800" i="1" dirty="0" err="1" smtClean="0">
                <a:ea typeface="굴림" pitchFamily="50" charset="-127"/>
              </a:rPr>
              <a:t>x</a:t>
            </a:r>
            <a:r>
              <a:rPr lang="en-US" altLang="ko-KR" sz="2800" i="1" baseline="-25000" dirty="0" err="1" smtClean="0">
                <a:ea typeface="굴림" pitchFamily="50" charset="-127"/>
              </a:rPr>
              <a:t>i</a:t>
            </a:r>
            <a:r>
              <a:rPr lang="en-US" altLang="ko-KR" sz="2800" i="1" dirty="0" smtClean="0">
                <a:ea typeface="굴림" pitchFamily="50" charset="-127"/>
              </a:rPr>
              <a:t> – µ</a:t>
            </a:r>
            <a:r>
              <a:rPr lang="en-US" altLang="ko-KR" sz="2800" dirty="0" smtClean="0">
                <a:ea typeface="굴림" pitchFamily="50" charset="-127"/>
              </a:rPr>
              <a:t>|)/</a:t>
            </a:r>
            <a:r>
              <a:rPr lang="en-US" altLang="ko-KR" sz="2800" i="1" dirty="0" smtClean="0">
                <a:ea typeface="굴림" pitchFamily="50" charset="-127"/>
              </a:rPr>
              <a:t>N</a:t>
            </a:r>
          </a:p>
          <a:p>
            <a:pPr algn="just"/>
            <a:r>
              <a:rPr lang="ko-KR" altLang="en-US" sz="2800" dirty="0" smtClean="0">
                <a:ea typeface="굴림" pitchFamily="50" charset="-127"/>
              </a:rPr>
              <a:t>표본의 </a:t>
            </a:r>
            <a:r>
              <a:rPr lang="en-US" altLang="ko-KR" sz="2800" dirty="0" smtClean="0">
                <a:ea typeface="굴림" pitchFamily="50" charset="-127"/>
              </a:rPr>
              <a:t>MAD = (</a:t>
            </a:r>
            <a:r>
              <a:rPr lang="en-US" altLang="ko-KR" sz="2800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800" dirty="0" err="1" smtClean="0">
                <a:ea typeface="굴림" pitchFamily="50" charset="-127"/>
              </a:rPr>
              <a:t>|</a:t>
            </a:r>
            <a:r>
              <a:rPr lang="en-US" altLang="ko-KR" sz="2800" i="1" dirty="0" err="1" smtClean="0">
                <a:ea typeface="굴림" pitchFamily="50" charset="-127"/>
              </a:rPr>
              <a:t>x</a:t>
            </a:r>
            <a:r>
              <a:rPr lang="en-US" altLang="ko-KR" sz="2800" i="1" baseline="-25000" dirty="0" err="1" smtClean="0">
                <a:ea typeface="굴림" pitchFamily="50" charset="-127"/>
              </a:rPr>
              <a:t>i</a:t>
            </a:r>
            <a:r>
              <a:rPr lang="en-US" altLang="ko-KR" sz="2800" i="1" dirty="0" smtClean="0">
                <a:ea typeface="굴림" pitchFamily="50" charset="-127"/>
              </a:rPr>
              <a:t> –   </a:t>
            </a:r>
            <a:r>
              <a:rPr lang="en-US" altLang="ko-KR" sz="2800" dirty="0" smtClean="0">
                <a:ea typeface="굴림" pitchFamily="50" charset="-127"/>
              </a:rPr>
              <a:t>|)/</a:t>
            </a:r>
            <a:r>
              <a:rPr lang="en-US" altLang="ko-KR" sz="2800" i="1" dirty="0" smtClean="0">
                <a:ea typeface="굴림" pitchFamily="50" charset="-127"/>
              </a:rPr>
              <a:t>n</a:t>
            </a:r>
            <a:endParaRPr lang="ko-KR" altLang="en-US" sz="2800" i="1" dirty="0" smtClean="0">
              <a:ea typeface="굴림" pitchFamily="50" charset="-127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016506" y="3368678"/>
            <a:ext cx="4127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altLang="ko-KR" sz="26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5070480" y="35004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분산</a:t>
            </a:r>
            <a:r>
              <a:rPr lang="en-US" altLang="ko-KR" i="0" smtClean="0">
                <a:ea typeface="굴림" pitchFamily="50" charset="-127"/>
              </a:rPr>
              <a:t>(Variance)</a:t>
            </a:r>
            <a:endParaRPr lang="ko-KR" altLang="en-US" i="0" smtClean="0">
              <a:ea typeface="굴림" pitchFamily="50" charset="-127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253288" cy="4610120"/>
          </a:xfrm>
          <a:noFill/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ea typeface="굴림" pitchFamily="50" charset="-127"/>
              </a:rPr>
              <a:t>가장 널리 쓰이는 산포의 측도</a:t>
            </a:r>
          </a:p>
          <a:p>
            <a:pPr algn="just"/>
            <a:r>
              <a:rPr lang="ko-KR" altLang="en-US" sz="2400" dirty="0" smtClean="0">
                <a:ea typeface="굴림" pitchFamily="50" charset="-127"/>
              </a:rPr>
              <a:t>모집단의 분산</a:t>
            </a:r>
          </a:p>
          <a:p>
            <a:pPr algn="just"/>
            <a:endParaRPr lang="ko-KR" altLang="en-US" sz="2400" dirty="0" smtClean="0">
              <a:ea typeface="굴림" pitchFamily="50" charset="-127"/>
            </a:endParaRPr>
          </a:p>
          <a:p>
            <a:pPr algn="just"/>
            <a:endParaRPr lang="en-US" altLang="ko-KR" sz="2400" dirty="0" smtClean="0">
              <a:ea typeface="굴림" pitchFamily="50" charset="-127"/>
            </a:endParaRPr>
          </a:p>
          <a:p>
            <a:pPr algn="just"/>
            <a:r>
              <a:rPr lang="ko-KR" altLang="en-US" sz="2400" dirty="0" smtClean="0">
                <a:ea typeface="굴림" pitchFamily="50" charset="-127"/>
              </a:rPr>
              <a:t>표본의 분산</a:t>
            </a:r>
          </a:p>
          <a:p>
            <a:pPr lvl="1" algn="just"/>
            <a:endParaRPr lang="ko-KR" altLang="en-US" sz="2000" dirty="0" smtClean="0">
              <a:ea typeface="굴림" pitchFamily="50" charset="-127"/>
            </a:endParaRPr>
          </a:p>
          <a:p>
            <a:pPr lvl="1" algn="just"/>
            <a:endParaRPr lang="en-US" altLang="ko-KR" sz="2000" dirty="0" smtClean="0">
              <a:ea typeface="굴림" pitchFamily="50" charset="-127"/>
            </a:endParaRPr>
          </a:p>
          <a:p>
            <a:pPr lvl="1" algn="just"/>
            <a:r>
              <a:rPr lang="ko-KR" altLang="en-US" sz="2000" dirty="0" smtClean="0">
                <a:ea typeface="굴림" pitchFamily="50" charset="-127"/>
              </a:rPr>
              <a:t>표본의 분산을 계산할 때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i="1" dirty="0" smtClean="0">
                <a:ea typeface="굴림" pitchFamily="50" charset="-127"/>
              </a:rPr>
              <a:t>n</a:t>
            </a:r>
            <a:r>
              <a:rPr lang="ko-KR" altLang="en-US" sz="2000" dirty="0" smtClean="0">
                <a:ea typeface="굴림" pitchFamily="50" charset="-127"/>
              </a:rPr>
              <a:t>－</a:t>
            </a:r>
            <a:r>
              <a:rPr lang="en-US" altLang="ko-KR" sz="2000" dirty="0" smtClean="0">
                <a:ea typeface="굴림" pitchFamily="50" charset="-127"/>
              </a:rPr>
              <a:t>1)</a:t>
            </a:r>
            <a:r>
              <a:rPr lang="ko-KR" altLang="en-US" sz="2000" dirty="0" smtClean="0">
                <a:ea typeface="굴림" pitchFamily="50" charset="-127"/>
              </a:rPr>
              <a:t>로 나누는 것은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이렇게 계산된 표본의 분산이 </a:t>
            </a:r>
            <a:r>
              <a:rPr lang="en-US" altLang="ko-KR" sz="2000" i="1" dirty="0" smtClean="0">
                <a:ea typeface="굴림" pitchFamily="50" charset="-127"/>
              </a:rPr>
              <a:t>n</a:t>
            </a:r>
            <a:r>
              <a:rPr lang="ko-KR" altLang="en-US" sz="2000" dirty="0" smtClean="0">
                <a:ea typeface="굴림" pitchFamily="50" charset="-127"/>
              </a:rPr>
              <a:t>으로 나눈 값보다 모집단의 분산에 대한 더 좋은 측정치가 되기 때문이다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smtClean="0">
                <a:ea typeface="굴림" pitchFamily="50" charset="-127"/>
              </a:rPr>
              <a:t>실제로 표본의 크기가 큰 경우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i="1" dirty="0" smtClean="0">
                <a:ea typeface="굴림" pitchFamily="50" charset="-127"/>
              </a:rPr>
              <a:t>n</a:t>
            </a:r>
            <a:r>
              <a:rPr lang="ko-KR" altLang="en-US" sz="2000" dirty="0" smtClean="0">
                <a:ea typeface="굴림" pitchFamily="50" charset="-127"/>
              </a:rPr>
              <a:t>이 </a:t>
            </a:r>
            <a:r>
              <a:rPr lang="en-US" altLang="ko-KR" sz="2000" dirty="0" smtClean="0">
                <a:ea typeface="굴림" pitchFamily="50" charset="-127"/>
              </a:rPr>
              <a:t>30</a:t>
            </a:r>
            <a:r>
              <a:rPr lang="ko-KR" altLang="en-US" sz="2000" dirty="0" smtClean="0">
                <a:ea typeface="굴림" pitchFamily="50" charset="-127"/>
              </a:rPr>
              <a:t>이상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에는 </a:t>
            </a:r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을 뺀 것과 빼지 않은 것의 차이가 별로 없다</a:t>
            </a:r>
          </a:p>
        </p:txBody>
      </p:sp>
      <p:graphicFrame>
        <p:nvGraphicFramePr>
          <p:cNvPr id="3078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14744" y="2000240"/>
          <a:ext cx="4302147" cy="1089046"/>
        </p:xfrm>
        <a:graphic>
          <a:graphicData uri="http://schemas.openxmlformats.org/presentationml/2006/ole">
            <p:oleObj spid="_x0000_s3078" name="Equation" r:id="rId4" imgW="2133360" imgH="609480" progId="Equation.3">
              <p:embed/>
            </p:oleObj>
          </a:graphicData>
        </a:graphic>
      </p:graphicFrame>
      <p:graphicFrame>
        <p:nvGraphicFramePr>
          <p:cNvPr id="308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14744" y="3000372"/>
          <a:ext cx="4357718" cy="1214446"/>
        </p:xfrm>
        <a:graphic>
          <a:graphicData uri="http://schemas.openxmlformats.org/presentationml/2006/ole">
            <p:oleObj spid="_x0000_s3080" name="Equation" r:id="rId5" imgW="2031840" imgH="609480" progId="Equation.3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분산</a:t>
            </a:r>
            <a:r>
              <a:rPr lang="en-US" altLang="ko-KR" i="0" smtClean="0">
                <a:ea typeface="굴림" pitchFamily="50" charset="-127"/>
              </a:rPr>
              <a:t>(Variance)</a:t>
            </a:r>
            <a:endParaRPr lang="ko-KR" altLang="en-US" i="0" smtClean="0">
              <a:ea typeface="굴림" pitchFamily="50" charset="-127"/>
            </a:endParaRPr>
          </a:p>
        </p:txBody>
      </p:sp>
      <p:graphicFrame>
        <p:nvGraphicFramePr>
          <p:cNvPr id="93240" name="Group 56"/>
          <p:cNvGraphicFramePr>
            <a:graphicFrameLocks noGrp="1"/>
          </p:cNvGraphicFramePr>
          <p:nvPr>
            <p:ph sz="half" idx="1"/>
          </p:nvPr>
        </p:nvGraphicFramePr>
        <p:xfrm>
          <a:off x="785786" y="1428736"/>
          <a:ext cx="7829550" cy="3713480"/>
        </p:xfrm>
        <a:graphic>
          <a:graphicData uri="http://schemas.openxmlformats.org/drawingml/2006/table">
            <a:tbl>
              <a:tblPr/>
              <a:tblGrid>
                <a:gridCol w="2573337"/>
                <a:gridCol w="1404938"/>
                <a:gridCol w="1333500"/>
                <a:gridCol w="1036637"/>
                <a:gridCol w="1481138"/>
              </a:tblGrid>
              <a:tr h="960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차의 종류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고속도로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연비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(mpg) (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 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      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</a:t>
                      </a:r>
                      <a:r>
                        <a:rPr kumimoji="0" lang="en-US" altLang="ko-KR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0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잔차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 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잔차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  <a:r>
                        <a:rPr kumimoji="0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  <a:r>
                        <a:rPr kumimoji="0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Chevrolet Blazer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Toyota 4Runner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Honda Passport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Liscoln Navigator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Chevrolet Suburban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17</a:t>
                      </a:r>
                      <a:endParaRPr kumimoji="0" lang="en-US" altLang="ko-KR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18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</a:t>
                      </a:r>
                      <a:endParaRPr kumimoji="0" lang="ko-KR" alt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441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441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289</a:t>
                      </a:r>
                      <a:endParaRPr kumimoji="0" lang="en-US" altLang="ko-KR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324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2,024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S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</a:t>
                      </a:r>
                      <a:r>
                        <a:rPr kumimoji="0" lang="en-US" altLang="ko-KR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 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9.0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1.0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9.0</a:t>
                      </a:r>
                      <a:endParaRPr kumimoji="0" lang="en-US" altLang="ko-KR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4.0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24.0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 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S 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0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i </a:t>
                      </a: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  <a:r>
                        <a:rPr kumimoji="0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9" name="Object 59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4357686" y="5429264"/>
          <a:ext cx="4176712" cy="646113"/>
        </p:xfrm>
        <a:graphic>
          <a:graphicData uri="http://schemas.openxmlformats.org/presentationml/2006/ole">
            <p:oleObj spid="_x0000_s4099" name="Equation" r:id="rId4" imgW="7391160" imgH="1143000" progId="Equation.3">
              <p:embed/>
            </p:oleObj>
          </a:graphicData>
        </a:graphic>
      </p:graphicFrame>
      <p:graphicFrame>
        <p:nvGraphicFramePr>
          <p:cNvPr id="4098" name="Object 58">
            <a:hlinkClick r:id="" action="ppaction://ole?verb=0"/>
          </p:cNvPr>
          <p:cNvGraphicFramePr>
            <a:graphicFrameLocks/>
          </p:cNvGraphicFramePr>
          <p:nvPr>
            <p:ph sz="quarter" idx="3"/>
          </p:nvPr>
        </p:nvGraphicFramePr>
        <p:xfrm>
          <a:off x="1000100" y="5286388"/>
          <a:ext cx="2565400" cy="719137"/>
        </p:xfrm>
        <a:graphic>
          <a:graphicData uri="http://schemas.openxmlformats.org/presentationml/2006/ole">
            <p:oleObj spid="_x0000_s4098" name="Equation" r:id="rId5" imgW="4076640" imgH="1143000" progId="Equation.3">
              <p:embed/>
            </p:oleObj>
          </a:graphicData>
        </a:graphic>
      </p:graphicFrame>
      <p:sp>
        <p:nvSpPr>
          <p:cNvPr id="4121" name="Line 46"/>
          <p:cNvSpPr>
            <a:spLocks noChangeShapeType="1"/>
          </p:cNvSpPr>
          <p:nvPr/>
        </p:nvSpPr>
        <p:spPr bwMode="auto">
          <a:xfrm>
            <a:off x="6715140" y="1857364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4122" name="Line 47"/>
          <p:cNvSpPr>
            <a:spLocks noChangeShapeType="1"/>
          </p:cNvSpPr>
          <p:nvPr/>
        </p:nvSpPr>
        <p:spPr bwMode="auto">
          <a:xfrm>
            <a:off x="7812088" y="1857364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4123" name="Line 57"/>
          <p:cNvSpPr>
            <a:spLocks noChangeShapeType="1"/>
          </p:cNvSpPr>
          <p:nvPr/>
        </p:nvSpPr>
        <p:spPr bwMode="auto">
          <a:xfrm>
            <a:off x="8213752" y="485776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4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4716463" y="2133600"/>
          <a:ext cx="2476500" cy="673100"/>
        </p:xfrm>
        <a:graphic>
          <a:graphicData uri="http://schemas.openxmlformats.org/presentationml/2006/ole">
            <p:oleObj spid="_x0000_s5122" name="Equation" r:id="rId4" imgW="2476440" imgH="672840" progId="Equation.2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표준편차</a:t>
            </a:r>
            <a:r>
              <a:rPr lang="en-US" altLang="ko-KR" i="0" smtClean="0">
                <a:ea typeface="굴림" pitchFamily="50" charset="-127"/>
              </a:rPr>
              <a:t>(standard deviation)</a:t>
            </a:r>
            <a:endParaRPr lang="ko-KR" altLang="en-US" i="0" smtClean="0">
              <a:ea typeface="굴림" pitchFamily="50" charset="-127"/>
            </a:endParaRPr>
          </a:p>
        </p:txBody>
      </p:sp>
      <p:sp>
        <p:nvSpPr>
          <p:cNvPr id="5125" name="Rectangle 33"/>
          <p:cNvSpPr>
            <a:spLocks noChangeArrowheads="1"/>
          </p:cNvSpPr>
          <p:nvPr/>
        </p:nvSpPr>
        <p:spPr bwMode="auto">
          <a:xfrm>
            <a:off x="990600" y="1676400"/>
            <a:ext cx="725328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 dirty="0"/>
              <a:t>모집단과 표본편차의 분산의 양의 제곱근</a:t>
            </a:r>
          </a:p>
          <a:p>
            <a:pPr marL="742950" lvl="1" indent="-285750" algn="just">
              <a:buClr>
                <a:schemeClr val="tx2"/>
              </a:buClr>
              <a:buFontTx/>
              <a:buChar char="–"/>
            </a:pPr>
            <a:r>
              <a:rPr lang="ko-KR" altLang="en-US" dirty="0"/>
              <a:t>모집단의 표준편차</a:t>
            </a:r>
          </a:p>
          <a:p>
            <a:pPr marL="742950" lvl="1" indent="-285750" algn="just">
              <a:buClr>
                <a:schemeClr val="tx2"/>
              </a:buClr>
              <a:buFontTx/>
              <a:buChar char="–"/>
            </a:pPr>
            <a:r>
              <a:rPr lang="ko-KR" altLang="en-US" dirty="0"/>
              <a:t>표본의 표준편차</a:t>
            </a:r>
          </a:p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sz="2800" dirty="0"/>
              <a:t>모든 데이터 값이 같지 않은 한 분산과 표준편차는 </a:t>
            </a:r>
            <a:r>
              <a:rPr lang="en-US" altLang="ko-KR" sz="2800" dirty="0"/>
              <a:t>0</a:t>
            </a:r>
            <a:r>
              <a:rPr lang="ko-KR" altLang="en-US" sz="2800" dirty="0"/>
              <a:t>이 될 수 없다</a:t>
            </a:r>
            <a:r>
              <a:rPr lang="en-US" altLang="ko-KR" sz="2800" dirty="0"/>
              <a:t>.</a:t>
            </a:r>
          </a:p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sz="2800" dirty="0"/>
              <a:t>동일한 값을 데이터 값에 더하거나 빼주어도 분산이나 표준편차는 변하지 않는다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graphicFrame>
        <p:nvGraphicFramePr>
          <p:cNvPr id="5123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16463" y="2565400"/>
          <a:ext cx="1498600" cy="673100"/>
        </p:xfrm>
        <a:graphic>
          <a:graphicData uri="http://schemas.openxmlformats.org/presentationml/2006/ole">
            <p:oleObj spid="_x0000_s5123" name="Equation" r:id="rId5" imgW="1498320" imgH="672840" progId="Equation.2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1524000"/>
            <a:ext cx="7739090" cy="4124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중심성향의 측도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(Measures of Central Tendency)</a:t>
            </a:r>
          </a:p>
          <a:p>
            <a:pPr>
              <a:buFont typeface="Monotype Sorts" pitchFamily="2" charset="2"/>
              <a:buNone/>
            </a:pPr>
            <a:endParaRPr lang="en-US" altLang="ko-KR" sz="1200" dirty="0" smtClean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평균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(Mean)</a:t>
            </a:r>
          </a:p>
          <a:p>
            <a:pPr lvl="2"/>
            <a:r>
              <a:rPr lang="en-US" altLang="ko-KR" i="1" dirty="0" smtClean="0">
                <a:solidFill>
                  <a:schemeClr val="bg1"/>
                </a:solidFill>
                <a:ea typeface="굴림" pitchFamily="50" charset="-127"/>
              </a:rPr>
              <a:t>µ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, population;      , sample</a:t>
            </a:r>
          </a:p>
          <a:p>
            <a:pPr lvl="1"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중앙값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(Median)</a:t>
            </a:r>
          </a:p>
          <a:p>
            <a:pPr lvl="1">
              <a:buFontTx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최빈값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(Mode)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sz="3200" i="1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주요 용어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graphicFrame>
        <p:nvGraphicFramePr>
          <p:cNvPr id="102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1868" y="3143248"/>
          <a:ext cx="1143008" cy="431800"/>
        </p:xfrm>
        <a:graphic>
          <a:graphicData uri="http://schemas.openxmlformats.org/presentationml/2006/ole">
            <p:oleObj spid="_x0000_s1026" name="Equation" r:id="rId4" imgW="1244520" imgH="431640" progId="Equation.2">
              <p:embed/>
            </p:oleObj>
          </a:graphicData>
        </a:graphic>
      </p:graphicFrame>
      <p:sp>
        <p:nvSpPr>
          <p:cNvPr id="1030" name="AutoShape 8" descr="PIC52"/>
          <p:cNvSpPr>
            <a:spLocks noChangeAspect="1" noChangeArrowheads="1"/>
          </p:cNvSpPr>
          <p:nvPr/>
        </p:nvSpPr>
        <p:spPr bwMode="auto">
          <a:xfrm>
            <a:off x="155575" y="46038"/>
            <a:ext cx="85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상자그림</a:t>
            </a:r>
            <a:r>
              <a:rPr lang="en-US" altLang="ko-KR" sz="4000" i="0" smtClean="0">
                <a:ea typeface="굴림" pitchFamily="50" charset="-127"/>
              </a:rPr>
              <a:t>(Box-and-Whisker Plot)</a:t>
            </a:r>
            <a:endParaRPr lang="ko-KR" altLang="en-US" sz="4000" i="0" smtClean="0">
              <a:ea typeface="굴림" pitchFamily="50" charset="-127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042988" y="1125538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중심성향과 산포의 측도를 동시에 나타내는 시각적 표현</a:t>
            </a:r>
          </a:p>
        </p:txBody>
      </p:sp>
      <p:pic>
        <p:nvPicPr>
          <p:cNvPr id="26628" name="Picture 7" descr="94-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2205038"/>
            <a:ext cx="6408738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체비셰프</a:t>
            </a:r>
            <a:r>
              <a:rPr lang="en-US" altLang="ko-KR" i="0" smtClean="0">
                <a:ea typeface="굴림" pitchFamily="50" charset="-127"/>
              </a:rPr>
              <a:t>(Chebyshev) </a:t>
            </a:r>
            <a:r>
              <a:rPr lang="ko-KR" altLang="en-US" i="0" smtClean="0">
                <a:ea typeface="굴림" pitchFamily="50" charset="-127"/>
              </a:rPr>
              <a:t>정리</a:t>
            </a:r>
          </a:p>
        </p:txBody>
      </p:sp>
      <p:graphicFrame>
        <p:nvGraphicFramePr>
          <p:cNvPr id="102435" name="Group 35"/>
          <p:cNvGraphicFramePr>
            <a:graphicFrameLocks noGrp="1"/>
          </p:cNvGraphicFramePr>
          <p:nvPr>
            <p:ph type="tbl" idx="1"/>
          </p:nvPr>
        </p:nvGraphicFramePr>
        <p:xfrm>
          <a:off x="971550" y="2708275"/>
          <a:ext cx="7772400" cy="3276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표준편차의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수와 구간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체비셰프 정리에 의한 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%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한계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각각의 구간에 속한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실제 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%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k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[34.6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aro MT" pitchFamily="2" charset="0"/>
                          <a:ea typeface="굴림" pitchFamily="50" charset="-127"/>
                        </a:rPr>
                        <a:t>±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2.0(49.3)]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or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64.0 to 133.2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=3.0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[34.6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aro MT" pitchFamily="2" charset="0"/>
                          <a:ea typeface="굴림" pitchFamily="50" charset="-127"/>
                        </a:rPr>
                        <a:t>±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3.0(49.3)]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or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－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113.3 to 182.5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sym typeface="Symbol" pitchFamily="18" charset="2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[1-(1/2.0</a:t>
                      </a:r>
                      <a:r>
                        <a:rPr kumimoji="0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)]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or 75.0%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/>
                      </a:r>
                      <a:b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</a:b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[1-(1/3.0</a:t>
                      </a:r>
                      <a:r>
                        <a:rPr kumimoji="0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)]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or 88.9%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94%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/>
                      </a:r>
                      <a:b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</a:b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/>
                      </a:r>
                      <a:b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</a:b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96%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42988" y="1125538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b="1" i="1"/>
              <a:t>분포의 모양에 상관없이</a:t>
            </a:r>
            <a:r>
              <a:rPr lang="en-US" altLang="ko-KR"/>
              <a:t>,</a:t>
            </a:r>
            <a:r>
              <a:rPr lang="ko-KR" altLang="en-US"/>
              <a:t>표본이나 모집단에서</a:t>
            </a:r>
            <a:r>
              <a:rPr lang="en-US" altLang="ko-KR"/>
              <a:t>, </a:t>
            </a:r>
            <a:r>
              <a:rPr lang="ko-KR" altLang="en-US"/>
              <a:t>평균으로부터  </a:t>
            </a:r>
            <a:r>
              <a:rPr lang="en-US" altLang="ko-KR" i="1"/>
              <a:t>k</a:t>
            </a:r>
            <a:r>
              <a:rPr lang="en-US" altLang="ko-KR"/>
              <a:t>(</a:t>
            </a:r>
            <a:r>
              <a:rPr lang="ko-KR" altLang="en-US"/>
              <a:t>단  </a:t>
            </a:r>
            <a:r>
              <a:rPr lang="en-US" altLang="ko-KR" i="1"/>
              <a:t>k</a:t>
            </a:r>
            <a:r>
              <a:rPr lang="en-US" altLang="ko-KR"/>
              <a:t>&gt;1) </a:t>
            </a:r>
            <a:r>
              <a:rPr lang="ko-KR" altLang="en-US"/>
              <a:t>표준편차 이내에 있는 데이터의 </a:t>
            </a:r>
            <a:r>
              <a:rPr lang="en-US" altLang="ko-KR"/>
              <a:t>%</a:t>
            </a:r>
            <a:r>
              <a:rPr lang="ko-KR" altLang="en-US"/>
              <a:t>는 최소한                             이다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6146" name="Object 3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27538" y="1916113"/>
          <a:ext cx="2160587" cy="649287"/>
        </p:xfrm>
        <a:graphic>
          <a:graphicData uri="http://schemas.openxmlformats.org/presentationml/2006/ole">
            <p:oleObj spid="_x0000_s6146" name="Equation" r:id="rId4" imgW="2400120" imgH="914040" progId="Equation.2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3348038" y="1916113"/>
          <a:ext cx="1347787" cy="736600"/>
        </p:xfrm>
        <a:graphic>
          <a:graphicData uri="http://schemas.openxmlformats.org/presentationml/2006/ole">
            <p:oleObj spid="_x0000_s7170" name="Equation" r:id="rId4" imgW="1511280" imgH="825480" progId="Equation.3">
              <p:embed/>
            </p:oleObj>
          </a:graphicData>
        </a:graphic>
      </p:graphicFrame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표준화 데이터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042988" y="1125538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dirty="0"/>
              <a:t>각각의 데이터를 표준편차의 </a:t>
            </a:r>
            <a:r>
              <a:rPr lang="ko-KR" altLang="en-US" dirty="0" smtClean="0"/>
              <a:t>배수로 </a:t>
            </a:r>
            <a:r>
              <a:rPr lang="ko-KR" altLang="en-US" dirty="0"/>
              <a:t>표현된 평균으로부터의 거리로 나타내는 것</a:t>
            </a:r>
          </a:p>
          <a:p>
            <a:pPr marL="342900" indent="-342900">
              <a:buSzPct val="75000"/>
              <a:buFont typeface="Monotype Sorts" pitchFamily="2" charset="2"/>
              <a:buChar char="l"/>
            </a:pPr>
            <a:endParaRPr lang="ko-KR" altLang="en-US" dirty="0"/>
          </a:p>
          <a:p>
            <a:pPr marL="342900" indent="-342900">
              <a:buSzPct val="75000"/>
              <a:buFont typeface="Monotype Sorts" pitchFamily="2" charset="2"/>
              <a:buChar char="l"/>
            </a:pPr>
            <a:endParaRPr lang="ko-KR" altLang="en-US" dirty="0"/>
          </a:p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dirty="0"/>
              <a:t>표준화된 값의 평균은 항상 </a:t>
            </a:r>
            <a:r>
              <a:rPr lang="en-US" altLang="ko-KR" dirty="0"/>
              <a:t>0</a:t>
            </a:r>
            <a:r>
              <a:rPr lang="ko-KR" altLang="en-US" dirty="0"/>
              <a:t>이고 표준편차는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  <a:p>
            <a:pPr marL="342900" indent="-342900">
              <a:buSzPct val="75000"/>
              <a:buFont typeface="Monotype Sorts" pitchFamily="2" charset="2"/>
              <a:buChar char="l"/>
            </a:pPr>
            <a:r>
              <a:rPr lang="ko-KR" altLang="en-US" dirty="0"/>
              <a:t>데이터를 표준화하면</a:t>
            </a:r>
            <a:r>
              <a:rPr lang="en-US" altLang="ko-KR" dirty="0"/>
              <a:t>, </a:t>
            </a:r>
            <a:r>
              <a:rPr lang="ko-KR" altLang="en-US" dirty="0"/>
              <a:t>단위가 서로 다른 </a:t>
            </a:r>
            <a:r>
              <a:rPr lang="ko-KR" altLang="en-US" dirty="0" err="1"/>
              <a:t>원자료</a:t>
            </a:r>
            <a:r>
              <a:rPr lang="ko-KR" altLang="en-US" dirty="0"/>
              <a:t> 데이터를 쉽게 비교할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3" name="Picture 5" descr="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7813" y="4437063"/>
            <a:ext cx="6551612" cy="204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3059113" y="2708275"/>
          <a:ext cx="3225800" cy="800100"/>
        </p:xfrm>
        <a:graphic>
          <a:graphicData uri="http://schemas.openxmlformats.org/presentationml/2006/ole">
            <p:oleObj spid="_x0000_s8194" name="Equation" r:id="rId4" imgW="3225600" imgH="799920" progId="Equation.2">
              <p:embed/>
            </p:oleObj>
          </a:graphicData>
        </a:graphic>
      </p:graphicFrame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변동계수</a:t>
            </a:r>
            <a:r>
              <a:rPr lang="en-US" altLang="ko-KR" sz="4000" i="0" smtClean="0">
                <a:ea typeface="굴림" pitchFamily="50" charset="-127"/>
              </a:rPr>
              <a:t>(CV, </a:t>
            </a:r>
            <a:r>
              <a:rPr lang="en-US" altLang="ko-KR" sz="4000" smtClean="0">
                <a:ea typeface="굴림" pitchFamily="50" charset="-127"/>
              </a:rPr>
              <a:t>Coefficient of Variation)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42988" y="1700213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표준편차를 평균의 퍼센트로 표시하는 것 </a:t>
            </a:r>
          </a:p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데이터의 상대적인 산포를 나타낸다</a:t>
            </a:r>
          </a:p>
          <a:p>
            <a:pPr marL="342900" indent="-342900" algn="just">
              <a:buSzPct val="75000"/>
              <a:buFont typeface="Monotype Sorts" pitchFamily="2" charset="2"/>
              <a:buChar char="l"/>
            </a:pPr>
            <a:endParaRPr lang="ko-KR" altLang="en-US" sz="2800"/>
          </a:p>
          <a:p>
            <a:pPr marL="742950" lvl="1" indent="-285750" algn="just">
              <a:buClr>
                <a:schemeClr val="tx2"/>
              </a:buClr>
              <a:buFontTx/>
              <a:buChar char="–"/>
            </a:pPr>
            <a:r>
              <a:rPr lang="ko-KR" altLang="en-US"/>
              <a:t>다이아몬드 가격의 변화 정도와 석탄 가격의 변화 정도를 비교하거나</a:t>
            </a:r>
            <a:r>
              <a:rPr lang="en-US" altLang="ko-KR"/>
              <a:t>, </a:t>
            </a:r>
            <a:r>
              <a:rPr lang="ko-KR" altLang="en-US"/>
              <a:t>큰 기업과 작은 기업의 매출</a:t>
            </a:r>
            <a:r>
              <a:rPr lang="en-US" altLang="ko-KR"/>
              <a:t>, </a:t>
            </a:r>
            <a:r>
              <a:rPr lang="ko-KR" altLang="en-US"/>
              <a:t>재고자산</a:t>
            </a:r>
            <a:r>
              <a:rPr lang="en-US" altLang="ko-KR"/>
              <a:t>, </a:t>
            </a:r>
            <a:r>
              <a:rPr lang="ko-KR" altLang="en-US"/>
              <a:t>투자액 등을 비교하는 데 변동계수를 이용할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그룹화 자료에 의한 기술통계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42988" y="1700213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도수분포를 이용하여 원자료를 요약하면 편리하지만</a:t>
            </a:r>
            <a:r>
              <a:rPr lang="en-US" altLang="ko-KR" sz="2800"/>
              <a:t>, </a:t>
            </a:r>
            <a:r>
              <a:rPr lang="ko-KR" altLang="en-US" sz="2800"/>
              <a:t>이러한 과정에서 원자료에 포함되어 있던 여러 정보가 손실된다</a:t>
            </a:r>
          </a:p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도수분포에 의하여 평균의 근사값을 구할 때는 각각의 데이터 값이 각 구간의 중간 값이라고 간주된다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상관계수</a:t>
            </a:r>
            <a:r>
              <a:rPr lang="en-US" altLang="ko-KR" i="0" smtClean="0">
                <a:ea typeface="굴림" pitchFamily="50" charset="-127"/>
              </a:rPr>
              <a:t>(</a:t>
            </a:r>
            <a:r>
              <a:rPr lang="en-US" altLang="ko-KR" smtClean="0">
                <a:ea typeface="굴림" pitchFamily="50" charset="-127"/>
              </a:rPr>
              <a:t>r</a:t>
            </a:r>
            <a:r>
              <a:rPr lang="en-US" altLang="ko-KR" i="0" smtClean="0">
                <a:ea typeface="굴림" pitchFamily="50" charset="-127"/>
              </a:rPr>
              <a:t>, -1≤</a:t>
            </a:r>
            <a:r>
              <a:rPr lang="en-US" altLang="ko-KR" smtClean="0">
                <a:ea typeface="굴림" pitchFamily="50" charset="-127"/>
              </a:rPr>
              <a:t>r</a:t>
            </a:r>
            <a:r>
              <a:rPr lang="en-US" altLang="ko-KR" i="0" smtClean="0">
                <a:ea typeface="굴림" pitchFamily="50" charset="-127"/>
              </a:rPr>
              <a:t> ≤ 1)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42988" y="1700213"/>
            <a:ext cx="725328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종속변수</a:t>
            </a:r>
            <a:r>
              <a:rPr lang="en-US" altLang="ko-KR" sz="2800"/>
              <a:t>(</a:t>
            </a:r>
            <a:r>
              <a:rPr lang="en-US" altLang="ko-KR" sz="2800" i="1"/>
              <a:t>y</a:t>
            </a:r>
            <a:r>
              <a:rPr lang="en-US" altLang="ko-KR" sz="2800"/>
              <a:t>)</a:t>
            </a:r>
            <a:r>
              <a:rPr lang="ko-KR" altLang="en-US" sz="2800"/>
              <a:t>와 독립변수</a:t>
            </a:r>
            <a:r>
              <a:rPr lang="en-US" altLang="ko-KR" sz="2800"/>
              <a:t>(</a:t>
            </a:r>
            <a:r>
              <a:rPr lang="en-US" altLang="ko-KR" sz="2800" i="1"/>
              <a:t>x</a:t>
            </a:r>
            <a:r>
              <a:rPr lang="en-US" altLang="ko-KR" sz="2800"/>
              <a:t>) </a:t>
            </a:r>
            <a:r>
              <a:rPr lang="ko-KR" altLang="en-US" sz="2800"/>
              <a:t>사이의 선형관계의 강도와 방향을 나타내는 값</a:t>
            </a:r>
          </a:p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관계의 방향</a:t>
            </a:r>
            <a:r>
              <a:rPr lang="en-US" altLang="ko-KR" sz="2800"/>
              <a:t>:  </a:t>
            </a:r>
            <a:r>
              <a:rPr lang="en-US" altLang="ko-KR" sz="2800" i="1"/>
              <a:t>r</a:t>
            </a:r>
            <a:r>
              <a:rPr lang="ko-KR" altLang="en-US" sz="2800"/>
              <a:t>이 양이면</a:t>
            </a:r>
            <a:r>
              <a:rPr lang="en-US" altLang="ko-KR" sz="2800"/>
              <a:t>, </a:t>
            </a:r>
            <a:r>
              <a:rPr lang="en-US" altLang="ko-KR" sz="2800" i="1"/>
              <a:t>y</a:t>
            </a:r>
            <a:r>
              <a:rPr lang="ko-KR" altLang="en-US" sz="2800"/>
              <a:t>와 </a:t>
            </a:r>
            <a:r>
              <a:rPr lang="en-US" altLang="ko-KR" sz="2800" i="1"/>
              <a:t>x</a:t>
            </a:r>
            <a:r>
              <a:rPr lang="ko-KR" altLang="en-US" sz="2800"/>
              <a:t>는 양의 관계를 갖고 있고</a:t>
            </a:r>
            <a:r>
              <a:rPr lang="en-US" altLang="ko-KR" sz="2800"/>
              <a:t>, </a:t>
            </a:r>
            <a:r>
              <a:rPr lang="en-US" altLang="ko-KR" sz="2800" i="1"/>
              <a:t>r</a:t>
            </a:r>
            <a:r>
              <a:rPr lang="ko-KR" altLang="en-US" sz="2800"/>
              <a:t>이 음이면</a:t>
            </a:r>
            <a:r>
              <a:rPr lang="en-US" altLang="ko-KR" sz="2800"/>
              <a:t>, </a:t>
            </a:r>
            <a:r>
              <a:rPr lang="en-US" altLang="ko-KR" sz="2800" i="1"/>
              <a:t>y</a:t>
            </a:r>
            <a:r>
              <a:rPr lang="ko-KR" altLang="en-US" sz="2800"/>
              <a:t>와 </a:t>
            </a:r>
            <a:r>
              <a:rPr lang="en-US" altLang="ko-KR" sz="2800" i="1"/>
              <a:t>x</a:t>
            </a:r>
            <a:r>
              <a:rPr lang="ko-KR" altLang="en-US" sz="2800"/>
              <a:t>는 음의 관계를 갖고 있다</a:t>
            </a:r>
          </a:p>
          <a:p>
            <a:pPr marL="342900" indent="-342900" algn="just">
              <a:buSzPct val="75000"/>
              <a:buFont typeface="Monotype Sorts" pitchFamily="2" charset="2"/>
              <a:buChar char="l"/>
            </a:pPr>
            <a:r>
              <a:rPr lang="ko-KR" altLang="en-US" sz="2800"/>
              <a:t>관계의 강도</a:t>
            </a:r>
            <a:r>
              <a:rPr lang="en-US" altLang="ko-KR" sz="2800"/>
              <a:t>:  </a:t>
            </a:r>
            <a:r>
              <a:rPr lang="en-US" altLang="ko-KR" sz="2800" i="1"/>
              <a:t>r</a:t>
            </a:r>
            <a:r>
              <a:rPr lang="ko-KR" altLang="en-US" sz="2800"/>
              <a:t>의 절대값이 클수록 </a:t>
            </a:r>
            <a:r>
              <a:rPr lang="en-US" altLang="ko-KR" sz="2800" i="1"/>
              <a:t>y</a:t>
            </a:r>
            <a:r>
              <a:rPr lang="ko-KR" altLang="en-US" sz="2800"/>
              <a:t>와 </a:t>
            </a:r>
            <a:r>
              <a:rPr lang="en-US" altLang="ko-KR" sz="2800" i="1"/>
              <a:t>x</a:t>
            </a:r>
            <a:r>
              <a:rPr lang="ko-KR" altLang="en-US" sz="2800"/>
              <a:t>는 더 강한 관계를 갖는다</a:t>
            </a:r>
            <a:r>
              <a:rPr lang="en-US" altLang="ko-KR" sz="2800"/>
              <a:t>. </a:t>
            </a:r>
            <a:r>
              <a:rPr lang="en-US" altLang="ko-KR" sz="2800" i="1"/>
              <a:t>r</a:t>
            </a:r>
            <a:r>
              <a:rPr lang="ko-KR" altLang="en-US" sz="2800"/>
              <a:t>이 ＋</a:t>
            </a:r>
            <a:r>
              <a:rPr lang="en-US" altLang="ko-KR" sz="2800"/>
              <a:t>1 </a:t>
            </a:r>
            <a:r>
              <a:rPr lang="ko-KR" altLang="en-US" sz="2800"/>
              <a:t>또는 －</a:t>
            </a:r>
            <a:r>
              <a:rPr lang="en-US" altLang="ko-KR" sz="2800"/>
              <a:t>1</a:t>
            </a:r>
            <a:r>
              <a:rPr lang="ko-KR" altLang="en-US" sz="2800"/>
              <a:t>이면</a:t>
            </a:r>
            <a:r>
              <a:rPr lang="en-US" altLang="ko-KR" sz="2800"/>
              <a:t>, </a:t>
            </a:r>
            <a:r>
              <a:rPr lang="ko-KR" altLang="en-US" sz="2800"/>
              <a:t>모든 데이터가 직선 위에 나타난다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1295400"/>
            <a:ext cx="7524776" cy="45720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산포의 측도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(Measures of Dispersion)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ko-KR" sz="1200" dirty="0" smtClean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(Range)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평균절대편차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(Mean absolute deviation)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분산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(Variance)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	(Note the computational difference between </a:t>
            </a:r>
            <a:r>
              <a:rPr lang="en-US" altLang="ko-KR" i="1" dirty="0" smtClean="0">
                <a:solidFill>
                  <a:schemeClr val="bg1"/>
                </a:solidFill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 and </a:t>
            </a:r>
            <a:r>
              <a:rPr lang="en-US" altLang="ko-KR" i="1" dirty="0" smtClean="0">
                <a:solidFill>
                  <a:schemeClr val="bg1"/>
                </a:solidFill>
                <a:ea typeface="굴림" pitchFamily="50" charset="-127"/>
              </a:rPr>
              <a:t>s</a:t>
            </a:r>
            <a:r>
              <a:rPr lang="en-US" altLang="ko-KR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.)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ko-KR" sz="500" dirty="0" smtClean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표준편차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(Standard deviation)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사분위범위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ea typeface="굴림" pitchFamily="50" charset="-127"/>
              </a:rPr>
              <a:t>interquartile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 range)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사분위</a:t>
            </a: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 편차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(quartile deviation)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변동계수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(coefficient of variation)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ko-KR" sz="3200" i="1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주요 용어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676400"/>
            <a:ext cx="7367614" cy="41910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상대적 위치의 측도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(Measures of Relative Position)</a:t>
            </a:r>
          </a:p>
          <a:p>
            <a:pPr lvl="1">
              <a:buFontTx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분위수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ea typeface="굴림" pitchFamily="50" charset="-127"/>
              </a:rPr>
              <a:t>Quantiles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)</a:t>
            </a:r>
          </a:p>
          <a:p>
            <a:pPr lvl="2"/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사분위수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(Quartiles)</a:t>
            </a:r>
          </a:p>
          <a:p>
            <a:pPr lvl="2"/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십분위수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(Deciles)</a:t>
            </a:r>
          </a:p>
          <a:p>
            <a:pPr lvl="2"/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백분위수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(Percentiles)</a:t>
            </a:r>
          </a:p>
          <a:p>
            <a:pPr lvl="1">
              <a:buFontTx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굴림" pitchFamily="50" charset="-127"/>
              </a:rPr>
              <a:t>잔차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(Residuals)</a:t>
            </a:r>
          </a:p>
          <a:p>
            <a:pPr lvl="1">
              <a:buFontTx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표준화된 값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(Standardized values)</a:t>
            </a:r>
          </a:p>
          <a:p>
            <a:pPr>
              <a:buSzTx/>
              <a:buFontTx/>
              <a:buChar char="•"/>
            </a:pP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주요 용어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785786" y="1285860"/>
            <a:ext cx="7215238" cy="4876800"/>
          </a:xfrm>
          <a:noFill/>
        </p:spPr>
        <p:txBody>
          <a:bodyPr>
            <a:normAutofit fontScale="92500"/>
          </a:bodyPr>
          <a:lstStyle/>
          <a:p>
            <a:pPr>
              <a:buSzTx/>
              <a:buFontTx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a typeface="굴림" pitchFamily="50" charset="-127"/>
              </a:rPr>
              <a:t>연관성 측도</a:t>
            </a:r>
            <a:r>
              <a:rPr lang="en-US" altLang="ko-KR" sz="3000" dirty="0" smtClean="0">
                <a:solidFill>
                  <a:schemeClr val="bg1"/>
                </a:solidFill>
                <a:ea typeface="굴림" pitchFamily="50" charset="-127"/>
              </a:rPr>
              <a:t>(Measures of Association)</a:t>
            </a:r>
          </a:p>
          <a:p>
            <a:pPr lvl="1">
              <a:buFontTx/>
              <a:buChar char="•"/>
            </a:pPr>
            <a:r>
              <a:rPr lang="ko-KR" altLang="en-US" b="1" dirty="0" smtClean="0">
                <a:solidFill>
                  <a:schemeClr val="bg1"/>
                </a:solidFill>
                <a:ea typeface="굴림" pitchFamily="50" charset="-127"/>
              </a:rPr>
              <a:t>상관계수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(Coefficient of correlation, </a:t>
            </a:r>
            <a:r>
              <a:rPr lang="en-US" altLang="ko-KR" b="1" i="1" dirty="0" smtClean="0">
                <a:solidFill>
                  <a:schemeClr val="bg1"/>
                </a:solidFill>
                <a:ea typeface="굴림" pitchFamily="50" charset="-127"/>
              </a:rPr>
              <a:t>r)</a:t>
            </a:r>
          </a:p>
          <a:p>
            <a:pPr lvl="2"/>
            <a:r>
              <a:rPr lang="en-US" altLang="ko-KR" sz="2400" b="1" dirty="0" smtClean="0">
                <a:solidFill>
                  <a:schemeClr val="bg1"/>
                </a:solidFill>
                <a:ea typeface="굴림" pitchFamily="50" charset="-127"/>
              </a:rPr>
              <a:t>Direction of the relationship: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b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direct (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&gt; 0) or inverse (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&lt; 0)</a:t>
            </a:r>
          </a:p>
          <a:p>
            <a:pPr lvl="2"/>
            <a:r>
              <a:rPr lang="en-US" altLang="ko-KR" sz="2400" b="1" dirty="0" smtClean="0">
                <a:solidFill>
                  <a:schemeClr val="bg1"/>
                </a:solidFill>
                <a:ea typeface="굴림" pitchFamily="50" charset="-127"/>
              </a:rPr>
              <a:t>Strength of the relationship: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b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When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is close to 1 or –1, the linear relationship between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x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and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y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is strong. When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is close to 0, the linear relationship between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x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and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y 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is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weak. When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= 0, there is no linear relationship between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x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and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y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1" dirty="0" smtClean="0">
                <a:solidFill>
                  <a:schemeClr val="bg1"/>
                </a:solidFill>
                <a:ea typeface="굴림" pitchFamily="50" charset="-127"/>
              </a:rPr>
              <a:t>결정계수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(Coefficient of determination, </a:t>
            </a:r>
            <a:r>
              <a:rPr lang="en-US" altLang="ko-KR" b="1" i="1" dirty="0" smtClean="0">
                <a:solidFill>
                  <a:schemeClr val="bg1"/>
                </a:solidFill>
                <a:ea typeface="굴림" pitchFamily="50" charset="-127"/>
              </a:rPr>
              <a:t>r</a:t>
            </a:r>
            <a:r>
              <a:rPr lang="en-US" altLang="ko-KR" b="1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altLang="ko-KR" b="1" i="1" dirty="0" smtClean="0">
                <a:solidFill>
                  <a:schemeClr val="bg1"/>
                </a:solidFill>
                <a:ea typeface="굴림" pitchFamily="50" charset="-127"/>
              </a:rPr>
              <a:t>)</a:t>
            </a:r>
            <a:endParaRPr lang="en-US" altLang="ko-KR" b="1" baseline="30000" dirty="0" smtClean="0">
              <a:solidFill>
                <a:schemeClr val="bg1"/>
              </a:solidFill>
              <a:ea typeface="굴림" pitchFamily="50" charset="-127"/>
            </a:endParaRPr>
          </a:p>
          <a:p>
            <a:pPr lvl="2"/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The percent of total variation in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y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that is explained by variation in </a:t>
            </a:r>
            <a:r>
              <a:rPr lang="en-US" altLang="ko-KR" sz="2400" i="1" dirty="0" smtClean="0">
                <a:solidFill>
                  <a:schemeClr val="bg1"/>
                </a:solidFill>
                <a:ea typeface="굴림" pitchFamily="50" charset="-127"/>
              </a:rPr>
              <a:t>x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endParaRPr lang="en-US" altLang="ko-KR" sz="2400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주요 용어</a:t>
            </a:r>
            <a:endParaRPr lang="en-US" altLang="ko-KR" dirty="0" smtClean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1438"/>
            <a:ext cx="8624918" cy="4876800"/>
          </a:xfrm>
          <a:noFill/>
        </p:spPr>
        <p:txBody>
          <a:bodyPr>
            <a:normAutofit lnSpcReduction="10000"/>
          </a:bodyPr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평균</a:t>
            </a:r>
            <a:r>
              <a:rPr lang="en-US" altLang="ko-KR" b="1" dirty="0" smtClean="0">
                <a:ea typeface="굴림" pitchFamily="50" charset="-127"/>
              </a:rPr>
              <a:t>(Mean), </a:t>
            </a:r>
            <a:r>
              <a:rPr lang="ko-KR" altLang="en-US" b="1" dirty="0" smtClean="0">
                <a:ea typeface="굴림" pitchFamily="50" charset="-127"/>
              </a:rPr>
              <a:t>산술평균</a:t>
            </a:r>
            <a:r>
              <a:rPr lang="en-US" altLang="ko-KR" b="1" dirty="0" smtClean="0">
                <a:ea typeface="굴림" pitchFamily="50" charset="-127"/>
              </a:rPr>
              <a:t>(</a:t>
            </a:r>
            <a:r>
              <a:rPr lang="en-US" altLang="ko-KR" dirty="0" smtClean="0">
                <a:ea typeface="굴림" pitchFamily="50" charset="-127"/>
              </a:rPr>
              <a:t>Arithmetic average)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흔히 모집단의 평균은 </a:t>
            </a:r>
            <a:r>
              <a:rPr lang="en-US" altLang="ko-KR" sz="2400" i="1" dirty="0" smtClean="0">
                <a:ea typeface="굴림" pitchFamily="50" charset="-127"/>
              </a:rPr>
              <a:t>µ</a:t>
            </a:r>
            <a:r>
              <a:rPr lang="en-US" altLang="ko-KR" sz="2400" dirty="0" smtClean="0">
                <a:ea typeface="굴림" pitchFamily="50" charset="-127"/>
              </a:rPr>
              <a:t>(“</a:t>
            </a:r>
            <a:r>
              <a:rPr lang="ko-KR" altLang="en-US" sz="2400" dirty="0" err="1" smtClean="0">
                <a:ea typeface="굴림" pitchFamily="50" charset="-127"/>
              </a:rPr>
              <a:t>뮤</a:t>
            </a:r>
            <a:r>
              <a:rPr lang="en-US" altLang="ko-KR" sz="2400" dirty="0" smtClean="0">
                <a:ea typeface="굴림" pitchFamily="50" charset="-127"/>
              </a:rPr>
              <a:t>"</a:t>
            </a:r>
            <a:r>
              <a:rPr lang="ko-KR" altLang="en-US" sz="2400" dirty="0" smtClean="0">
                <a:ea typeface="굴림" pitchFamily="50" charset="-127"/>
              </a:rPr>
              <a:t>로 발음한다</a:t>
            </a:r>
            <a:r>
              <a:rPr lang="en-US" altLang="ko-KR" sz="2400" dirty="0" smtClean="0">
                <a:ea typeface="굴림" pitchFamily="50" charset="-127"/>
              </a:rPr>
              <a:t>),                    </a:t>
            </a:r>
            <a:r>
              <a:rPr lang="ko-KR" altLang="en-US" sz="2400" dirty="0" smtClean="0">
                <a:ea typeface="굴림" pitchFamily="50" charset="-127"/>
              </a:rPr>
              <a:t>표본의 평균은      </a:t>
            </a:r>
            <a:r>
              <a:rPr lang="en-US" altLang="ko-KR" sz="2400" dirty="0" smtClean="0">
                <a:ea typeface="굴림" pitchFamily="50" charset="-127"/>
              </a:rPr>
              <a:t>(x</a:t>
            </a:r>
            <a:r>
              <a:rPr lang="ko-KR" altLang="en-US" sz="2400" dirty="0" smtClean="0">
                <a:ea typeface="굴림" pitchFamily="50" charset="-127"/>
              </a:rPr>
              <a:t>  </a:t>
            </a:r>
            <a:r>
              <a:rPr lang="en-US" altLang="ko-KR" sz="2400" dirty="0" smtClean="0">
                <a:ea typeface="굴림" pitchFamily="50" charset="-127"/>
              </a:rPr>
              <a:t>bar</a:t>
            </a:r>
            <a:r>
              <a:rPr lang="ko-KR" altLang="en-US" sz="2400" dirty="0" smtClean="0">
                <a:ea typeface="굴림" pitchFamily="50" charset="-127"/>
              </a:rPr>
              <a:t>로 부른다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r>
              <a:rPr lang="ko-KR" altLang="en-US" sz="2400" dirty="0" smtClean="0">
                <a:ea typeface="굴림" pitchFamily="50" charset="-127"/>
              </a:rPr>
              <a:t>로 나타낸다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2"/>
            <a:r>
              <a:rPr lang="ko-KR" altLang="en-US" dirty="0" smtClean="0">
                <a:ea typeface="굴림" pitchFamily="50" charset="-127"/>
              </a:rPr>
              <a:t>모집단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= (</a:t>
            </a:r>
            <a:r>
              <a:rPr lang="en-US" altLang="ko-KR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dirty="0" err="1" smtClean="0"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)/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endParaRPr lang="en-US" altLang="ko-KR" dirty="0" smtClean="0">
              <a:ea typeface="굴림" pitchFamily="50" charset="-127"/>
            </a:endParaRPr>
          </a:p>
          <a:p>
            <a:pPr lvl="2"/>
            <a:r>
              <a:rPr lang="ko-KR" altLang="en-US" dirty="0" smtClean="0">
                <a:ea typeface="굴림" pitchFamily="50" charset="-127"/>
              </a:rPr>
              <a:t>표본</a:t>
            </a:r>
            <a:r>
              <a:rPr lang="en-US" altLang="ko-KR" dirty="0" smtClean="0">
                <a:ea typeface="굴림" pitchFamily="50" charset="-127"/>
              </a:rPr>
              <a:t>:     =  (</a:t>
            </a:r>
            <a:r>
              <a:rPr lang="en-US" altLang="ko-KR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dirty="0" err="1" smtClean="0"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)/</a:t>
            </a:r>
            <a:r>
              <a:rPr lang="en-US" altLang="ko-KR" i="1" dirty="0" smtClean="0">
                <a:ea typeface="굴림" pitchFamily="50" charset="-127"/>
              </a:rPr>
              <a:t>n</a:t>
            </a:r>
          </a:p>
          <a:p>
            <a:pPr>
              <a:buFont typeface="Monotype Sorts" pitchFamily="2" charset="2"/>
              <a:buNone/>
            </a:pPr>
            <a:endParaRPr lang="en-US" altLang="ko-KR" sz="2400" u="sng" dirty="0" smtClean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400" u="sng" dirty="0" smtClean="0">
                <a:ea typeface="굴림" pitchFamily="50" charset="-127"/>
              </a:rPr>
              <a:t>Problem</a:t>
            </a:r>
            <a:r>
              <a:rPr lang="en-US" altLang="ko-KR" sz="2400" dirty="0" smtClean="0">
                <a:ea typeface="굴림" pitchFamily="50" charset="-127"/>
              </a:rPr>
              <a:t>: Calculate the average number of truck shipments from the United States to five Canadian cities for the following data given in thousands of bags:</a:t>
            </a:r>
          </a:p>
          <a:p>
            <a:pPr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	Montreal, 64.0;  Ottawa, 15.0;  Toronto, 285.0;  </a:t>
            </a:r>
          </a:p>
          <a:p>
            <a:pPr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	Vancouver, 228.0;  Winnipeg, 45.0	</a:t>
            </a:r>
            <a:endParaRPr lang="en-US" altLang="ko-KR" i="1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Ans</a:t>
            </a:r>
            <a:r>
              <a:rPr lang="en-US" altLang="ko-KR" sz="2000" dirty="0" smtClean="0">
                <a:ea typeface="굴림" pitchFamily="50" charset="-127"/>
              </a:rPr>
              <a:t>: 127.4)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010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</a:t>
            </a:r>
          </a:p>
        </p:txBody>
      </p:sp>
      <p:sp>
        <p:nvSpPr>
          <p:cNvPr id="2054" name="AutoShape 6" descr="PIC60"/>
          <p:cNvSpPr>
            <a:spLocks noChangeAspect="1" noChangeArrowheads="1"/>
          </p:cNvSpPr>
          <p:nvPr/>
        </p:nvSpPr>
        <p:spPr bwMode="auto">
          <a:xfrm>
            <a:off x="153988" y="44450"/>
            <a:ext cx="762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5" name="AutoShape 8" descr="PIC65"/>
          <p:cNvSpPr>
            <a:spLocks noChangeAspect="1" noChangeArrowheads="1"/>
          </p:cNvSpPr>
          <p:nvPr/>
        </p:nvSpPr>
        <p:spPr bwMode="auto">
          <a:xfrm>
            <a:off x="153988" y="44450"/>
            <a:ext cx="762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6" name="AutoShape 10" descr="PIC6A"/>
          <p:cNvSpPr>
            <a:spLocks noChangeAspect="1" noChangeArrowheads="1"/>
          </p:cNvSpPr>
          <p:nvPr/>
        </p:nvSpPr>
        <p:spPr bwMode="auto">
          <a:xfrm>
            <a:off x="153988" y="44450"/>
            <a:ext cx="762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050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14678" y="2143116"/>
          <a:ext cx="874713" cy="431800"/>
        </p:xfrm>
        <a:graphic>
          <a:graphicData uri="http://schemas.openxmlformats.org/presentationml/2006/ole">
            <p:oleObj spid="_x0000_s2050" name="Equation" r:id="rId4" imgW="1244520" imgH="431640" progId="Equation.2">
              <p:embed/>
            </p:oleObj>
          </a:graphicData>
        </a:graphic>
      </p:graphicFrame>
      <p:sp>
        <p:nvSpPr>
          <p:cNvPr id="2057" name="AutoShape 19" descr="PIC7C"/>
          <p:cNvSpPr>
            <a:spLocks noChangeAspect="1" noChangeArrowheads="1"/>
          </p:cNvSpPr>
          <p:nvPr/>
        </p:nvSpPr>
        <p:spPr bwMode="auto">
          <a:xfrm>
            <a:off x="4276725" y="3176588"/>
            <a:ext cx="590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" name="AutoShape 21" descr="PIC7E"/>
          <p:cNvSpPr>
            <a:spLocks noChangeAspect="1" noChangeArrowheads="1"/>
          </p:cNvSpPr>
          <p:nvPr/>
        </p:nvSpPr>
        <p:spPr bwMode="auto">
          <a:xfrm>
            <a:off x="4276725" y="3176588"/>
            <a:ext cx="590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9" name="AutoShape 23" descr="PIC82"/>
          <p:cNvSpPr>
            <a:spLocks noChangeAspect="1" noChangeArrowheads="1"/>
          </p:cNvSpPr>
          <p:nvPr/>
        </p:nvSpPr>
        <p:spPr bwMode="auto">
          <a:xfrm>
            <a:off x="153988" y="44450"/>
            <a:ext cx="590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051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00232" y="2857496"/>
          <a:ext cx="1244600" cy="431800"/>
        </p:xfrm>
        <a:graphic>
          <a:graphicData uri="http://schemas.openxmlformats.org/presentationml/2006/ole">
            <p:oleObj spid="_x0000_s2051" name="Equation" r:id="rId5" imgW="1244520" imgH="431640" progId="Equation.2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763000" cy="533400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중앙값을 찾으려면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ko-KR" sz="500" dirty="0" smtClean="0">
              <a:ea typeface="굴림" pitchFamily="50" charset="-127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1. </a:t>
            </a:r>
            <a:r>
              <a:rPr lang="ko-KR" altLang="en-US" sz="2400" dirty="0" smtClean="0">
                <a:ea typeface="굴림" pitchFamily="50" charset="-127"/>
              </a:rPr>
              <a:t>데이터를 </a:t>
            </a:r>
            <a:r>
              <a:rPr lang="ko-KR" altLang="en-US" sz="2400" dirty="0" err="1" smtClean="0">
                <a:ea typeface="굴림" pitchFamily="50" charset="-127"/>
              </a:rPr>
              <a:t>데이터표로</a:t>
            </a:r>
            <a:r>
              <a:rPr lang="ko-KR" altLang="en-US" sz="2400" dirty="0" smtClean="0">
                <a:ea typeface="굴림" pitchFamily="50" charset="-127"/>
              </a:rPr>
              <a:t> 만든다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2A. </a:t>
            </a:r>
            <a:r>
              <a:rPr lang="ko-KR" altLang="en-US" sz="2400" dirty="0" smtClean="0">
                <a:ea typeface="굴림" pitchFamily="50" charset="-127"/>
              </a:rPr>
              <a:t>데이터수가 홀수이면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중앙값은 가운데 데이터의 값이다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2B. </a:t>
            </a:r>
            <a:r>
              <a:rPr lang="ko-KR" altLang="en-US" sz="2400" dirty="0" smtClean="0">
                <a:ea typeface="굴림" pitchFamily="50" charset="-127"/>
              </a:rPr>
              <a:t>데이터수가 짝수이면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중앙값은 가운데 두 값의 평균값이다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(Note that the median of an even set of data values is not necessarily a member of the set of values.)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900" dirty="0" smtClean="0">
              <a:ea typeface="굴림" pitchFamily="50" charset="-127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중앙값</a:t>
            </a:r>
          </a:p>
        </p:txBody>
      </p:sp>
      <p:pic>
        <p:nvPicPr>
          <p:cNvPr id="16388" name="Picture 8" descr="UNI00000bfc48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1125538"/>
            <a:ext cx="5761037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중앙값</a:t>
            </a:r>
          </a:p>
        </p:txBody>
      </p:sp>
      <p:pic>
        <p:nvPicPr>
          <p:cNvPr id="17412" name="Picture 6" descr="UNI00000bfc48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557338"/>
            <a:ext cx="79216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데이터 중에서 가장 많은 빈도로 발견되는 값을 </a:t>
            </a:r>
            <a:r>
              <a:rPr lang="ko-KR" altLang="en-US" dirty="0" err="1" smtClean="0">
                <a:ea typeface="굴림" pitchFamily="50" charset="-127"/>
              </a:rPr>
              <a:t>최빈값이라</a:t>
            </a:r>
            <a:r>
              <a:rPr lang="ko-KR" altLang="en-US" dirty="0" smtClean="0">
                <a:ea typeface="굴림" pitchFamily="50" charset="-127"/>
              </a:rPr>
              <a:t> 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한 개의 값이 아닐 수 있다</a:t>
            </a:r>
          </a:p>
          <a:p>
            <a:pPr>
              <a:buSzTx/>
              <a:buFontTx/>
              <a:buChar char="•"/>
            </a:pPr>
            <a:r>
              <a:rPr lang="en-US" altLang="ko-KR" dirty="0" smtClean="0">
                <a:ea typeface="굴림" pitchFamily="50" charset="-127"/>
              </a:rPr>
              <a:t>mean </a:t>
            </a:r>
            <a:r>
              <a:rPr lang="ko-KR" altLang="en-US" dirty="0" smtClean="0">
                <a:ea typeface="굴림" pitchFamily="50" charset="-127"/>
              </a:rPr>
              <a:t>혹은 </a:t>
            </a:r>
            <a:r>
              <a:rPr lang="en-US" altLang="ko-KR" dirty="0" smtClean="0">
                <a:ea typeface="굴림" pitchFamily="50" charset="-127"/>
              </a:rPr>
              <a:t>median </a:t>
            </a:r>
            <a:r>
              <a:rPr lang="ko-KR" altLang="en-US" dirty="0" smtClean="0">
                <a:ea typeface="굴림" pitchFamily="50" charset="-127"/>
              </a:rPr>
              <a:t>보다 덜 자주 사용된다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최빈값</a:t>
            </a:r>
          </a:p>
        </p:txBody>
      </p:sp>
      <p:sp>
        <p:nvSpPr>
          <p:cNvPr id="18436" name="Rectangle 1030"/>
          <p:cNvSpPr>
            <a:spLocks noChangeArrowheads="1"/>
          </p:cNvSpPr>
          <p:nvPr/>
        </p:nvSpPr>
        <p:spPr bwMode="auto">
          <a:xfrm>
            <a:off x="1187450" y="3786190"/>
            <a:ext cx="727233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just" eaLnBrk="1" hangingPunct="1">
              <a:spcBef>
                <a:spcPct val="0"/>
              </a:spcBef>
              <a:buClrTx/>
            </a:pPr>
            <a:r>
              <a:rPr lang="ko-KR" altLang="en-US" sz="2000" dirty="0">
                <a:solidFill>
                  <a:srgbClr val="000000"/>
                </a:solidFill>
                <a:latin typeface="Times New Roman" pitchFamily="18" charset="0"/>
                <a:ea typeface="-윤명조120" charset="-127"/>
              </a:rPr>
              <a:t>데이터 표  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-윤명조120" charset="-127"/>
              </a:rPr>
              <a:t>0.5  0.5   1.1  2.0  2.3  2.7  2.8  3.3   % </a:t>
            </a:r>
            <a:r>
              <a:rPr lang="ko-KR" altLang="en-US" sz="2000" dirty="0">
                <a:solidFill>
                  <a:srgbClr val="000000"/>
                </a:solidFill>
                <a:latin typeface="Times New Roman" pitchFamily="18" charset="0"/>
                <a:ea typeface="-윤명조120" charset="-127"/>
              </a:rPr>
              <a:t>투자수익률</a:t>
            </a:r>
            <a:endParaRPr lang="ko-KR" altLang="en-US" sz="2000" dirty="0">
              <a:latin typeface="Times New Roman" pitchFamily="18" charset="0"/>
            </a:endParaRPr>
          </a:p>
          <a:p>
            <a:pPr algn="just">
              <a:spcBef>
                <a:spcPct val="0"/>
              </a:spcBef>
              <a:buClrTx/>
            </a:pPr>
            <a:r>
              <a:rPr lang="ko-KR" altLang="en-US" sz="900" dirty="0">
                <a:solidFill>
                  <a:srgbClr val="000000"/>
                </a:solidFill>
                <a:latin typeface="Times New Roman" pitchFamily="18" charset="0"/>
                <a:ea typeface="-윤명조120" charset="-127"/>
              </a:rPr>
              <a:t>                           </a:t>
            </a:r>
            <a:endParaRPr lang="ko-KR" altLang="en-US" dirty="0">
              <a:latin typeface="Times New Roman" pitchFamily="18" charset="0"/>
            </a:endParaRPr>
          </a:p>
        </p:txBody>
      </p:sp>
      <p:graphicFrame>
        <p:nvGraphicFramePr>
          <p:cNvPr id="34836" name="Group 1044"/>
          <p:cNvGraphicFramePr>
            <a:graphicFrameLocks noGrp="1"/>
          </p:cNvGraphicFramePr>
          <p:nvPr/>
        </p:nvGraphicFramePr>
        <p:xfrm>
          <a:off x="1619250" y="4432305"/>
          <a:ext cx="2808288" cy="431800"/>
        </p:xfrm>
        <a:graphic>
          <a:graphicData uri="http://schemas.openxmlformats.org/drawingml/2006/table">
            <a:tbl>
              <a:tblPr/>
              <a:tblGrid>
                <a:gridCol w="28082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-윤명조120" charset="-127"/>
                        </a:rPr>
                        <a:t>최빈값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-윤명조120" charset="-127"/>
                        </a:rPr>
                        <a:t>=0.5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0488" marR="90488" marT="44450" marB="4445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3" name="Line 1045"/>
          <p:cNvSpPr>
            <a:spLocks noChangeShapeType="1"/>
          </p:cNvSpPr>
          <p:nvPr/>
        </p:nvSpPr>
        <p:spPr bwMode="auto">
          <a:xfrm>
            <a:off x="2484438" y="414338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18444" name="Line 1046"/>
          <p:cNvSpPr>
            <a:spLocks noChangeShapeType="1"/>
          </p:cNvSpPr>
          <p:nvPr/>
        </p:nvSpPr>
        <p:spPr bwMode="auto">
          <a:xfrm>
            <a:off x="2916238" y="414338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617</TotalTime>
  <Pages>25</Pages>
  <Words>1105</Words>
  <Application>Microsoft PowerPoint 4.0</Application>
  <PresentationFormat>화면 슬라이드 쇼(4:3)</PresentationFormat>
  <Paragraphs>257</Paragraphs>
  <Slides>25</Slides>
  <Notes>25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광장</vt:lpstr>
      <vt:lpstr>Equation</vt:lpstr>
      <vt:lpstr>Chapter 3 - 학습목표</vt:lpstr>
      <vt:lpstr>주요 용어</vt:lpstr>
      <vt:lpstr>주요 용어</vt:lpstr>
      <vt:lpstr>주요 용어</vt:lpstr>
      <vt:lpstr>주요 용어</vt:lpstr>
      <vt:lpstr>평균</vt:lpstr>
      <vt:lpstr>중앙값</vt:lpstr>
      <vt:lpstr>중앙값</vt:lpstr>
      <vt:lpstr>최빈값</vt:lpstr>
      <vt:lpstr>중심성향 측도의 비교</vt:lpstr>
      <vt:lpstr>산포의 측도: 범위</vt:lpstr>
      <vt:lpstr>분위수</vt:lpstr>
      <vt:lpstr>분위수</vt:lpstr>
      <vt:lpstr>분위수</vt:lpstr>
      <vt:lpstr>분위수</vt:lpstr>
      <vt:lpstr>평균절대편차(Mean Absolute Deviation: MAD)</vt:lpstr>
      <vt:lpstr>분산(Variance)</vt:lpstr>
      <vt:lpstr>분산(Variance)</vt:lpstr>
      <vt:lpstr>표준편차(standard deviation)</vt:lpstr>
      <vt:lpstr>상자그림(Box-and-Whisker Plot)</vt:lpstr>
      <vt:lpstr>체비셰프(Chebyshev) 정리</vt:lpstr>
      <vt:lpstr>표준화 데이터</vt:lpstr>
      <vt:lpstr>변동계수(CV, Coefficient of Variation)</vt:lpstr>
      <vt:lpstr>그룹화 자료에 의한 기술통계</vt:lpstr>
      <vt:lpstr>상관계수(r, -1≤r ≤ 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Statistical Description of Data</dc:title>
  <dc:subject/>
  <dc:creator>Priscilla and Don Stengel</dc:creator>
  <cp:keywords/>
  <dc:description/>
  <cp:lastModifiedBy>user</cp:lastModifiedBy>
  <cp:revision>30</cp:revision>
  <cp:lastPrinted>1998-01-10T15:41:04Z</cp:lastPrinted>
  <dcterms:created xsi:type="dcterms:W3CDTF">1997-11-22T10:46:19Z</dcterms:created>
  <dcterms:modified xsi:type="dcterms:W3CDTF">2009-04-06T02:49:17Z</dcterms:modified>
</cp:coreProperties>
</file>