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257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2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</p:sldIdLst>
  <p:sldSz cx="9144000" cy="6858000" type="screen4x3"/>
  <p:notesSz cx="6858000" cy="9199563"/>
  <p:kinsoku lang="ko-KR" invalStChars="????ｷ????????????樗????&gt;ｻ???ｰ・??????????????????????????!%),.:;?]}????????????????" invalEndChars="蒼????&lt;ｫ?????$([\{??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 snapToGrid="0">
      <p:cViewPr>
        <p:scale>
          <a:sx n="66" d="100"/>
          <a:sy n="66" d="100"/>
        </p:scale>
        <p:origin x="-24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8800"/>
            <a:ext cx="5029200" cy="414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notes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8675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36650" y="696913"/>
            <a:ext cx="4584700" cy="3435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5/3/2009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5/3/2009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5/3/2009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0600" y="271463"/>
            <a:ext cx="7772400" cy="11763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990600" y="1676400"/>
            <a:ext cx="7772400" cy="4124325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5/3/2009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5/3/2009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5/3/2009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5/3/2009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5/3/2009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5/3/2009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5/3/2009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5/3/2009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5/3/2009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5257800" y="6597650"/>
            <a:ext cx="3886200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100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Copyright © 2006 Brooks/Cole, a division of Thomson Learning, Inc.</a:t>
            </a:r>
            <a:r>
              <a:rPr lang="en-US" altLang="ko-KR" sz="110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endParaRPr lang="en-US" altLang="ko-KR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7924800" cy="4724400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정규분포의 특성과 응용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표준정규분포와 정규분포에 관련된 확률을 구하기 위한 </a:t>
            </a:r>
            <a:r>
              <a:rPr lang="en-US" altLang="ko-KR" i="1" dirty="0" smtClean="0">
                <a:latin typeface="+mj-lt"/>
                <a:ea typeface="굴림" pitchFamily="50" charset="-127"/>
              </a:rPr>
              <a:t>z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점수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i="1" dirty="0" smtClean="0">
                <a:latin typeface="+mj-lt"/>
                <a:ea typeface="굴림" pitchFamily="50" charset="-127"/>
              </a:rPr>
              <a:t>z</a:t>
            </a:r>
            <a:r>
              <a:rPr lang="en-US" altLang="ko-KR" dirty="0" smtClean="0">
                <a:latin typeface="+mj-lt"/>
                <a:ea typeface="굴림" pitchFamily="50" charset="-127"/>
              </a:rPr>
              <a:t>-score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의 이용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정규분포를 이용해 이항분포를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근사계산함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지수분포의 특성과 응용 및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포아송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분포와의 관계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altLang="ko-KR" smtClean="0">
                <a:ea typeface="굴림" pitchFamily="50" charset="-127"/>
              </a:rPr>
              <a:t>Chapter 7 - Learning Objectives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i="0" smtClean="0">
                <a:ea typeface="굴림" pitchFamily="50" charset="-127"/>
              </a:rPr>
              <a:t>표준정규분포표 이용하기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9462" name="Rectangle 20"/>
          <p:cNvSpPr>
            <a:spLocks noChangeArrowheads="1"/>
          </p:cNvSpPr>
          <p:nvPr/>
        </p:nvSpPr>
        <p:spPr bwMode="auto">
          <a:xfrm>
            <a:off x="0" y="2185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9463" name="Rectangle 2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9464" name="Rectangle 22"/>
          <p:cNvSpPr>
            <a:spLocks noChangeArrowheads="1"/>
          </p:cNvSpPr>
          <p:nvPr/>
        </p:nvSpPr>
        <p:spPr bwMode="auto">
          <a:xfrm>
            <a:off x="0" y="38433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9465" name="Rectangle 24"/>
          <p:cNvSpPr>
            <a:spLocks noChangeArrowheads="1"/>
          </p:cNvSpPr>
          <p:nvPr/>
        </p:nvSpPr>
        <p:spPr bwMode="auto">
          <a:xfrm>
            <a:off x="914400" y="12192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ko-KR" altLang="en-US" sz="3200">
                <a:ea typeface="굴림" pitchFamily="50" charset="-127"/>
              </a:rPr>
              <a:t>주어진 정보를  </a:t>
            </a:r>
            <a:r>
              <a:rPr lang="en-US" altLang="ko-KR" sz="3200" i="1">
                <a:ea typeface="굴림" pitchFamily="50" charset="-127"/>
              </a:rPr>
              <a:t>z</a:t>
            </a:r>
            <a:r>
              <a:rPr lang="en-US" altLang="ko-KR" sz="3200">
                <a:ea typeface="굴림" pitchFamily="50" charset="-127"/>
              </a:rPr>
              <a:t>-</a:t>
            </a:r>
            <a:r>
              <a:rPr lang="ko-KR" altLang="en-US" sz="3200">
                <a:ea typeface="굴림" pitchFamily="50" charset="-127"/>
              </a:rPr>
              <a:t>점수로 바꾼다</a:t>
            </a:r>
            <a:r>
              <a:rPr lang="en-US" altLang="ko-KR" sz="3200">
                <a:ea typeface="굴림" pitchFamily="50" charset="-127"/>
              </a:rPr>
              <a:t>.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altLang="ko-KR" sz="3200" i="1">
                <a:ea typeface="굴림" pitchFamily="50" charset="-127"/>
              </a:rPr>
              <a:t>z</a:t>
            </a:r>
            <a:r>
              <a:rPr lang="en-US" altLang="ko-KR" sz="3200">
                <a:ea typeface="굴림" pitchFamily="50" charset="-127"/>
              </a:rPr>
              <a:t>-</a:t>
            </a:r>
            <a:r>
              <a:rPr lang="ko-KR" altLang="en-US" sz="3200">
                <a:ea typeface="굴림" pitchFamily="50" charset="-127"/>
              </a:rPr>
              <a:t>점수에 해당하는 넓이를 구하기 위해 표준정규분포표를 이용한다</a:t>
            </a:r>
            <a:r>
              <a:rPr lang="en-US" altLang="ko-KR" sz="3200">
                <a:ea typeface="굴림" pitchFamily="50" charset="-127"/>
              </a:rPr>
              <a:t>. </a:t>
            </a:r>
            <a:r>
              <a:rPr lang="ko-KR" altLang="en-US" sz="3200">
                <a:ea typeface="굴림" pitchFamily="50" charset="-127"/>
              </a:rPr>
              <a:t>표 </a:t>
            </a:r>
            <a:r>
              <a:rPr lang="en-US" altLang="ko-KR" sz="3200">
                <a:ea typeface="굴림" pitchFamily="50" charset="-127"/>
              </a:rPr>
              <a:t>7.1</a:t>
            </a:r>
            <a:r>
              <a:rPr lang="ko-KR" altLang="en-US" sz="3200">
                <a:ea typeface="굴림" pitchFamily="50" charset="-127"/>
              </a:rPr>
              <a:t>에 표준정규분포표의 일부가 나와 있다</a:t>
            </a:r>
            <a:r>
              <a:rPr lang="en-US" altLang="ko-KR" sz="3200">
                <a:ea typeface="굴림" pitchFamily="50" charset="-127"/>
              </a:rPr>
              <a:t>. </a:t>
            </a:r>
            <a:r>
              <a:rPr lang="ko-KR" altLang="en-US" sz="3200">
                <a:ea typeface="굴림" pitchFamily="50" charset="-127"/>
              </a:rPr>
              <a:t>이 표는 가운데로부터 </a:t>
            </a:r>
            <a:r>
              <a:rPr lang="en-US" altLang="ko-KR" sz="3200">
                <a:ea typeface="굴림" pitchFamily="50" charset="-127"/>
              </a:rPr>
              <a:t>(</a:t>
            </a:r>
            <a:r>
              <a:rPr lang="ko-KR" altLang="en-US" sz="3200">
                <a:ea typeface="굴림" pitchFamily="50" charset="-127"/>
              </a:rPr>
              <a:t>평균</a:t>
            </a:r>
            <a:r>
              <a:rPr lang="en-US" altLang="ko-KR" sz="3200">
                <a:ea typeface="굴림" pitchFamily="50" charset="-127"/>
              </a:rPr>
              <a:t>,  </a:t>
            </a:r>
            <a:r>
              <a:rPr lang="en-US" altLang="ko-KR" sz="3200" i="1">
                <a:ea typeface="굴림" pitchFamily="50" charset="-127"/>
              </a:rPr>
              <a:t>z</a:t>
            </a:r>
            <a:r>
              <a:rPr lang="en-US" altLang="ko-KR" sz="3200">
                <a:ea typeface="굴림" pitchFamily="50" charset="-127"/>
              </a:rPr>
              <a:t>=0.00) </a:t>
            </a:r>
            <a:r>
              <a:rPr lang="ko-KR" altLang="en-US" sz="3200">
                <a:ea typeface="굴림" pitchFamily="50" charset="-127"/>
              </a:rPr>
              <a:t>원하는  </a:t>
            </a:r>
            <a:r>
              <a:rPr lang="ko-KR" altLang="en-US" sz="3200" i="1">
                <a:ea typeface="굴림" pitchFamily="50" charset="-127"/>
              </a:rPr>
              <a:t> </a:t>
            </a:r>
            <a:r>
              <a:rPr lang="ko-KR" altLang="en-US" sz="3200">
                <a:ea typeface="굴림" pitchFamily="50" charset="-127"/>
              </a:rPr>
              <a:t>값까지의 누적 면적을 표시한다</a:t>
            </a:r>
            <a:r>
              <a:rPr lang="en-US" altLang="ko-KR" sz="3200">
                <a:ea typeface="굴림" pitchFamily="50" charset="-127"/>
              </a:rPr>
              <a:t>.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ko-KR" altLang="en-US" sz="3200">
                <a:ea typeface="굴림" pitchFamily="50" charset="-127"/>
              </a:rPr>
              <a:t>그 결과를 해석해서 원래 질문에 답한다</a:t>
            </a:r>
            <a:r>
              <a:rPr lang="en-US" altLang="ko-KR" sz="3200">
                <a:ea typeface="굴림" pitchFamily="50" charset="-127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i="0" smtClean="0">
                <a:ea typeface="굴림" pitchFamily="50" charset="-127"/>
              </a:rPr>
              <a:t>표준정규분포표 이용하기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2185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38433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914400" y="12192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lang="ko-KR" altLang="en-US" sz="2800">
                <a:ea typeface="굴림" pitchFamily="50" charset="-127"/>
              </a:rPr>
              <a:t>산업용 발전기를 제작할 때 발전기축의 정적 균형과 동적 균형은 매우 중요하다</a:t>
            </a:r>
            <a:r>
              <a:rPr lang="en-US" altLang="ko-KR" sz="2800">
                <a:ea typeface="굴림" pitchFamily="50" charset="-127"/>
              </a:rPr>
              <a:t>. </a:t>
            </a:r>
            <a:r>
              <a:rPr lang="ko-KR" altLang="en-US" sz="2800">
                <a:ea typeface="굴림" pitchFamily="50" charset="-127"/>
              </a:rPr>
              <a:t>균형을 테스트한 후에 미리 뚫어 놓은 구멍에 무게를 추가해 넣어서 균형을 조정한다</a:t>
            </a:r>
            <a:r>
              <a:rPr lang="en-US" altLang="ko-KR" sz="2800">
                <a:ea typeface="굴림" pitchFamily="50" charset="-127"/>
              </a:rPr>
              <a:t>. </a:t>
            </a:r>
            <a:r>
              <a:rPr lang="ko-KR" altLang="en-US" sz="2800">
                <a:ea typeface="굴림" pitchFamily="50" charset="-127"/>
              </a:rPr>
              <a:t>과거의 경험에 미루어 볼 때</a:t>
            </a:r>
            <a:r>
              <a:rPr lang="en-US" altLang="ko-KR" sz="2800">
                <a:ea typeface="굴림" pitchFamily="50" charset="-127"/>
              </a:rPr>
              <a:t>, </a:t>
            </a:r>
            <a:r>
              <a:rPr lang="ko-KR" altLang="en-US" sz="2800">
                <a:ea typeface="굴림" pitchFamily="50" charset="-127"/>
              </a:rPr>
              <a:t>축에 추가해야 할 무게는 정규분포로</a:t>
            </a:r>
            <a:r>
              <a:rPr lang="en-US" altLang="ko-KR" sz="2800">
                <a:ea typeface="굴림" pitchFamily="50" charset="-127"/>
              </a:rPr>
              <a:t>, </a:t>
            </a:r>
            <a:r>
              <a:rPr lang="ko-KR" altLang="en-US" sz="2800">
                <a:ea typeface="굴림" pitchFamily="50" charset="-127"/>
              </a:rPr>
              <a:t>평균은 </a:t>
            </a:r>
            <a:r>
              <a:rPr lang="en-US" altLang="ko-KR" sz="2800">
                <a:ea typeface="굴림" pitchFamily="50" charset="-127"/>
              </a:rPr>
              <a:t>35</a:t>
            </a:r>
            <a:r>
              <a:rPr lang="ko-KR" altLang="en-US" sz="2800">
                <a:ea typeface="굴림" pitchFamily="50" charset="-127"/>
              </a:rPr>
              <a:t>그램</a:t>
            </a:r>
            <a:r>
              <a:rPr lang="en-US" altLang="ko-KR" sz="2800">
                <a:ea typeface="굴림" pitchFamily="50" charset="-127"/>
              </a:rPr>
              <a:t>, </a:t>
            </a:r>
            <a:r>
              <a:rPr lang="ko-KR" altLang="en-US" sz="2800">
                <a:ea typeface="굴림" pitchFamily="50" charset="-127"/>
              </a:rPr>
              <a:t>표준편차는 </a:t>
            </a:r>
            <a:r>
              <a:rPr lang="en-US" altLang="ko-KR" sz="2800">
                <a:ea typeface="굴림" pitchFamily="50" charset="-127"/>
              </a:rPr>
              <a:t>9</a:t>
            </a:r>
            <a:r>
              <a:rPr lang="ko-KR" altLang="en-US" sz="2800">
                <a:ea typeface="굴림" pitchFamily="50" charset="-127"/>
              </a:rPr>
              <a:t>그램이다</a:t>
            </a:r>
            <a:r>
              <a:rPr lang="en-US" altLang="ko-KR" sz="2800">
                <a:ea typeface="굴림" pitchFamily="50" charset="-127"/>
              </a:rPr>
              <a:t>. </a:t>
            </a:r>
            <a:r>
              <a:rPr lang="ko-KR" altLang="en-US" sz="2800">
                <a:ea typeface="굴림" pitchFamily="50" charset="-127"/>
              </a:rPr>
              <a:t>다음 각 질문에 답하라</a:t>
            </a:r>
            <a:r>
              <a:rPr lang="en-US" altLang="ko-KR" sz="2800">
                <a:ea typeface="굴림" pitchFamily="50" charset="-127"/>
              </a:rPr>
              <a:t>.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lang="ko-KR" altLang="en-US" sz="2800">
                <a:ea typeface="굴림" pitchFamily="50" charset="-127"/>
              </a:rPr>
              <a:t>무작위로 고른 발전기 축에 추가해야 할 무게가 </a:t>
            </a:r>
            <a:r>
              <a:rPr lang="en-US" altLang="ko-KR" sz="2800">
                <a:ea typeface="굴림" pitchFamily="50" charset="-127"/>
              </a:rPr>
              <a:t>35</a:t>
            </a:r>
            <a:r>
              <a:rPr lang="ko-KR" altLang="en-US" sz="2800">
                <a:ea typeface="굴림" pitchFamily="50" charset="-127"/>
              </a:rPr>
              <a:t>그램과 </a:t>
            </a:r>
            <a:r>
              <a:rPr lang="en-US" altLang="ko-KR" sz="2800">
                <a:ea typeface="굴림" pitchFamily="50" charset="-127"/>
              </a:rPr>
              <a:t>40</a:t>
            </a:r>
            <a:r>
              <a:rPr lang="ko-KR" altLang="en-US" sz="2800">
                <a:ea typeface="굴림" pitchFamily="50" charset="-127"/>
              </a:rPr>
              <a:t>그램 사이일 확률은 얼마인가</a:t>
            </a:r>
            <a:r>
              <a:rPr lang="en-US" altLang="ko-KR" sz="2800">
                <a:ea typeface="굴림" pitchFamily="50" charset="-127"/>
              </a:rPr>
              <a:t>? [P(35≤</a:t>
            </a:r>
            <a:r>
              <a:rPr lang="en-US" altLang="ko-KR" sz="2800" i="1">
                <a:ea typeface="굴림" pitchFamily="50" charset="-127"/>
              </a:rPr>
              <a:t>x</a:t>
            </a:r>
            <a:r>
              <a:rPr lang="en-US" altLang="ko-KR" sz="2800">
                <a:ea typeface="굴림" pitchFamily="50" charset="-127"/>
              </a:rPr>
              <a:t>≤40)]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i="0" smtClean="0">
                <a:ea typeface="굴림" pitchFamily="50" charset="-127"/>
              </a:rPr>
              <a:t>표준정규분포표 이용하기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0" y="2185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104" name="Rectangle 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105" name="Rectangle 8"/>
          <p:cNvSpPr>
            <a:spLocks noChangeArrowheads="1"/>
          </p:cNvSpPr>
          <p:nvPr/>
        </p:nvSpPr>
        <p:spPr bwMode="auto">
          <a:xfrm>
            <a:off x="0" y="38433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106" name="Rectangle 9"/>
          <p:cNvSpPr>
            <a:spLocks noChangeArrowheads="1"/>
          </p:cNvSpPr>
          <p:nvPr/>
        </p:nvSpPr>
        <p:spPr bwMode="auto">
          <a:xfrm>
            <a:off x="914400" y="12192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altLang="ko-KR" sz="2800">
                <a:solidFill>
                  <a:srgbClr val="000000"/>
                </a:solidFill>
                <a:ea typeface="-윤명조120"/>
                <a:cs typeface="-윤명조120"/>
              </a:rPr>
              <a:t> </a:t>
            </a:r>
            <a:r>
              <a:rPr lang="en-US" altLang="ko-KR" sz="2800" i="1">
                <a:solidFill>
                  <a:srgbClr val="000000"/>
                </a:solidFill>
                <a:ea typeface="-윤명조120"/>
                <a:cs typeface="-윤명조120"/>
              </a:rPr>
              <a:t>x</a:t>
            </a:r>
            <a:r>
              <a:rPr lang="en-US" altLang="ko-KR" sz="2800">
                <a:solidFill>
                  <a:srgbClr val="000000"/>
                </a:solidFill>
                <a:ea typeface="-윤명조120"/>
                <a:cs typeface="-윤명조120"/>
              </a:rPr>
              <a:t>=40</a:t>
            </a:r>
            <a:r>
              <a:rPr lang="ko-KR" altLang="en-US" sz="2800">
                <a:solidFill>
                  <a:srgbClr val="000000"/>
                </a:solidFill>
                <a:ea typeface="-윤명조120"/>
                <a:cs typeface="-윤명조120"/>
              </a:rPr>
              <a:t>그램을 </a:t>
            </a:r>
            <a:r>
              <a:rPr lang="en-US" altLang="ko-KR" sz="2800" i="1">
                <a:solidFill>
                  <a:srgbClr val="000000"/>
                </a:solidFill>
                <a:ea typeface="-윤명조120"/>
                <a:cs typeface="-윤명조120"/>
              </a:rPr>
              <a:t>z</a:t>
            </a:r>
            <a:r>
              <a:rPr lang="en-US" altLang="ko-KR" sz="2800">
                <a:solidFill>
                  <a:srgbClr val="000000"/>
                </a:solidFill>
                <a:ea typeface="-윤명조120"/>
                <a:cs typeface="-윤명조120"/>
              </a:rPr>
              <a:t>-</a:t>
            </a:r>
            <a:r>
              <a:rPr lang="ko-KR" altLang="en-US" sz="2800">
                <a:solidFill>
                  <a:srgbClr val="000000"/>
                </a:solidFill>
                <a:ea typeface="-윤명조120"/>
                <a:cs typeface="-윤명조120"/>
              </a:rPr>
              <a:t>점수로 바꾼다</a:t>
            </a:r>
            <a:r>
              <a:rPr lang="en-US" altLang="ko-KR" sz="2800">
                <a:solidFill>
                  <a:srgbClr val="000000"/>
                </a:solidFill>
                <a:ea typeface="-윤명조120"/>
                <a:cs typeface="-윤명조120"/>
              </a:rPr>
              <a:t>:</a:t>
            </a:r>
            <a:endParaRPr lang="en-US" altLang="ko-KR" sz="2800">
              <a:solidFill>
                <a:srgbClr val="000000"/>
              </a:solidFill>
              <a:ea typeface="굴림" pitchFamily="50" charset="-127"/>
            </a:endParaRP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endParaRPr lang="ko-KR" altLang="en-US" sz="2800">
              <a:solidFill>
                <a:srgbClr val="000000"/>
              </a:solidFill>
              <a:ea typeface="-윤명조120"/>
              <a:cs typeface="-윤명조120"/>
            </a:endParaRP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endParaRPr lang="ko-KR" altLang="en-US" sz="2800">
              <a:solidFill>
                <a:srgbClr val="000000"/>
              </a:solidFill>
              <a:ea typeface="-윤명조120"/>
              <a:cs typeface="-윤명조120"/>
            </a:endParaRP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ko-KR" altLang="en-US" sz="2800">
                <a:solidFill>
                  <a:srgbClr val="000000"/>
                </a:solidFill>
                <a:ea typeface="-윤명조120"/>
                <a:cs typeface="-윤명조120"/>
              </a:rPr>
              <a:t>표준정규분포표를 참조한다</a:t>
            </a:r>
            <a:r>
              <a:rPr lang="en-US" altLang="ko-KR" sz="2800">
                <a:solidFill>
                  <a:srgbClr val="000000"/>
                </a:solidFill>
                <a:ea typeface="-윤명조120"/>
                <a:cs typeface="-윤명조120"/>
              </a:rPr>
              <a:t>: </a:t>
            </a:r>
            <a:r>
              <a:rPr lang="ko-KR" altLang="en-US" sz="2800">
                <a:solidFill>
                  <a:srgbClr val="000000"/>
                </a:solidFill>
                <a:ea typeface="-윤명조120"/>
                <a:cs typeface="-윤명조120"/>
              </a:rPr>
              <a:t>표에서 </a:t>
            </a:r>
            <a:r>
              <a:rPr lang="en-US" altLang="ko-KR" sz="2800">
                <a:solidFill>
                  <a:srgbClr val="000000"/>
                </a:solidFill>
                <a:ea typeface="-윤명조120"/>
                <a:cs typeface="-윤명조120"/>
              </a:rPr>
              <a:t>0.5</a:t>
            </a:r>
            <a:r>
              <a:rPr lang="ko-KR" altLang="en-US" sz="2800">
                <a:solidFill>
                  <a:srgbClr val="000000"/>
                </a:solidFill>
                <a:ea typeface="-윤명조120"/>
                <a:cs typeface="-윤명조120"/>
              </a:rPr>
              <a:t>행과 </a:t>
            </a:r>
            <a:r>
              <a:rPr lang="en-US" altLang="ko-KR" sz="2800">
                <a:solidFill>
                  <a:srgbClr val="000000"/>
                </a:solidFill>
                <a:ea typeface="-윤명조120"/>
                <a:cs typeface="-윤명조120"/>
              </a:rPr>
              <a:t>0.06</a:t>
            </a:r>
            <a:r>
              <a:rPr lang="ko-KR" altLang="en-US" sz="2800">
                <a:solidFill>
                  <a:srgbClr val="000000"/>
                </a:solidFill>
                <a:ea typeface="-윤명조120"/>
                <a:cs typeface="-윤명조120"/>
              </a:rPr>
              <a:t>열을 찾아가면 넓이가 </a:t>
            </a:r>
            <a:r>
              <a:rPr lang="en-US" altLang="ko-KR" sz="2800">
                <a:solidFill>
                  <a:srgbClr val="000000"/>
                </a:solidFill>
                <a:ea typeface="-윤명조120"/>
                <a:cs typeface="-윤명조120"/>
              </a:rPr>
              <a:t>0.2123</a:t>
            </a:r>
            <a:r>
              <a:rPr lang="ko-KR" altLang="en-US" sz="2800">
                <a:solidFill>
                  <a:srgbClr val="000000"/>
                </a:solidFill>
                <a:ea typeface="-윤명조120"/>
                <a:cs typeface="-윤명조120"/>
              </a:rPr>
              <a:t>임을 알 수 있다</a:t>
            </a:r>
            <a:r>
              <a:rPr lang="en-US" altLang="ko-KR" sz="2800">
                <a:solidFill>
                  <a:srgbClr val="000000"/>
                </a:solidFill>
                <a:ea typeface="-윤명조120"/>
                <a:cs typeface="-윤명조120"/>
              </a:rPr>
              <a:t>. P(3.5≤</a:t>
            </a:r>
            <a:r>
              <a:rPr lang="en-US" altLang="ko-KR" sz="2800" i="1">
                <a:solidFill>
                  <a:srgbClr val="000000"/>
                </a:solidFill>
                <a:ea typeface="-윤명조120"/>
                <a:cs typeface="-윤명조120"/>
              </a:rPr>
              <a:t>x</a:t>
            </a:r>
            <a:r>
              <a:rPr lang="en-US" altLang="ko-KR" sz="2800">
                <a:solidFill>
                  <a:srgbClr val="000000"/>
                </a:solidFill>
                <a:ea typeface="-윤명조120"/>
                <a:cs typeface="-윤명조120"/>
              </a:rPr>
              <a:t>≤40)= P(0≤</a:t>
            </a:r>
            <a:r>
              <a:rPr lang="en-US" altLang="ko-KR" sz="2800" i="1">
                <a:solidFill>
                  <a:srgbClr val="000000"/>
                </a:solidFill>
                <a:ea typeface="-윤명조120"/>
                <a:cs typeface="-윤명조120"/>
              </a:rPr>
              <a:t>z</a:t>
            </a:r>
            <a:r>
              <a:rPr lang="en-US" altLang="ko-KR" sz="2800">
                <a:solidFill>
                  <a:srgbClr val="000000"/>
                </a:solidFill>
                <a:ea typeface="-윤명조120"/>
                <a:cs typeface="-윤명조120"/>
              </a:rPr>
              <a:t>≤0.56)=0.2123</a:t>
            </a:r>
            <a:endParaRPr lang="en-US" altLang="ko-KR" sz="2800">
              <a:solidFill>
                <a:srgbClr val="000000"/>
              </a:solidFill>
              <a:ea typeface="굴림" pitchFamily="50" charset="-127"/>
            </a:endParaRP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ko-KR" altLang="en-US" sz="2800">
                <a:solidFill>
                  <a:srgbClr val="000000"/>
                </a:solidFill>
                <a:ea typeface="-윤명조120"/>
                <a:cs typeface="-윤명조120"/>
              </a:rPr>
              <a:t>답</a:t>
            </a:r>
            <a:r>
              <a:rPr lang="en-US" altLang="ko-KR" sz="2800">
                <a:solidFill>
                  <a:srgbClr val="000000"/>
                </a:solidFill>
                <a:ea typeface="-윤명조120"/>
                <a:cs typeface="-윤명조120"/>
              </a:rPr>
              <a:t>: </a:t>
            </a:r>
            <a:r>
              <a:rPr lang="ko-KR" altLang="en-US" sz="2800">
                <a:solidFill>
                  <a:srgbClr val="000000"/>
                </a:solidFill>
                <a:ea typeface="-윤명조120"/>
                <a:cs typeface="-윤명조120"/>
              </a:rPr>
              <a:t>무작위로 고른 축에 추가할 무게가 </a:t>
            </a:r>
            <a:r>
              <a:rPr lang="en-US" altLang="ko-KR" sz="2800">
                <a:solidFill>
                  <a:srgbClr val="000000"/>
                </a:solidFill>
                <a:ea typeface="-윤명조120"/>
                <a:cs typeface="-윤명조120"/>
              </a:rPr>
              <a:t>35</a:t>
            </a:r>
            <a:r>
              <a:rPr lang="ko-KR" altLang="en-US" sz="2800">
                <a:solidFill>
                  <a:srgbClr val="000000"/>
                </a:solidFill>
                <a:ea typeface="-윤명조120"/>
                <a:cs typeface="-윤명조120"/>
              </a:rPr>
              <a:t>그램에서 </a:t>
            </a:r>
            <a:r>
              <a:rPr lang="en-US" altLang="ko-KR" sz="2800">
                <a:solidFill>
                  <a:srgbClr val="000000"/>
                </a:solidFill>
                <a:ea typeface="-윤명조120"/>
                <a:cs typeface="-윤명조120"/>
              </a:rPr>
              <a:t>40</a:t>
            </a:r>
            <a:r>
              <a:rPr lang="ko-KR" altLang="en-US" sz="2800">
                <a:solidFill>
                  <a:srgbClr val="000000"/>
                </a:solidFill>
                <a:ea typeface="-윤명조120"/>
                <a:cs typeface="-윤명조120"/>
              </a:rPr>
              <a:t>그램 사이일 확률은 그림 </a:t>
            </a:r>
            <a:r>
              <a:rPr lang="en-US" altLang="ko-KR" sz="2800">
                <a:solidFill>
                  <a:srgbClr val="000000"/>
                </a:solidFill>
                <a:ea typeface="-윤명조120"/>
                <a:cs typeface="-윤명조120"/>
              </a:rPr>
              <a:t>7.6</a:t>
            </a:r>
            <a:r>
              <a:rPr lang="ko-KR" altLang="en-US" sz="2800">
                <a:solidFill>
                  <a:srgbClr val="000000"/>
                </a:solidFill>
                <a:ea typeface="-윤명조120"/>
                <a:cs typeface="-윤명조120"/>
              </a:rPr>
              <a:t>과 같이 </a:t>
            </a:r>
            <a:r>
              <a:rPr lang="en-US" altLang="ko-KR" sz="2800">
                <a:solidFill>
                  <a:srgbClr val="000000"/>
                </a:solidFill>
                <a:ea typeface="-윤명조120"/>
                <a:cs typeface="-윤명조120"/>
              </a:rPr>
              <a:t>0.2123</a:t>
            </a:r>
            <a:r>
              <a:rPr lang="ko-KR" altLang="en-US" sz="2800">
                <a:solidFill>
                  <a:srgbClr val="000000"/>
                </a:solidFill>
                <a:ea typeface="-윤명조120"/>
                <a:cs typeface="-윤명조120"/>
              </a:rPr>
              <a:t>이다</a:t>
            </a:r>
            <a:r>
              <a:rPr lang="en-US" altLang="ko-KR" sz="2800">
                <a:solidFill>
                  <a:srgbClr val="000000"/>
                </a:solidFill>
                <a:ea typeface="-윤명조120"/>
                <a:cs typeface="-윤명조120"/>
              </a:rPr>
              <a:t>.</a:t>
            </a: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4098" name="Object 10"/>
          <p:cNvGraphicFramePr>
            <a:graphicFrameLocks noChangeAspect="1"/>
          </p:cNvGraphicFramePr>
          <p:nvPr/>
        </p:nvGraphicFramePr>
        <p:xfrm>
          <a:off x="1958975" y="1843088"/>
          <a:ext cx="3743325" cy="828675"/>
        </p:xfrm>
        <a:graphic>
          <a:graphicData uri="http://schemas.openxmlformats.org/presentationml/2006/ole">
            <p:oleObj spid="_x0000_s4098" name="Equation" r:id="rId4" imgW="3746500" imgH="825500" progId="Equation.3">
              <p:embed/>
            </p:oleObj>
          </a:graphicData>
        </a:graphic>
      </p:graphicFrame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i="0" smtClean="0">
                <a:ea typeface="굴림" pitchFamily="50" charset="-127"/>
              </a:rPr>
              <a:t>표준정규분포표 이용하기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2185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38433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914400" y="12192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lang="en-US" altLang="ko-KR">
                <a:solidFill>
                  <a:srgbClr val="000000"/>
                </a:solidFill>
                <a:ea typeface="-윤명조120"/>
                <a:cs typeface="-윤명조120"/>
              </a:rPr>
              <a:t> </a:t>
            </a:r>
            <a:r>
              <a:rPr lang="ko-KR" altLang="en-US">
                <a:ea typeface="굴림" pitchFamily="50" charset="-127"/>
              </a:rPr>
              <a:t>무작위로 고른 축에 추가해야 할 무게가 </a:t>
            </a:r>
            <a:r>
              <a:rPr lang="en-US" altLang="ko-KR">
                <a:ea typeface="굴림" pitchFamily="50" charset="-127"/>
              </a:rPr>
              <a:t>41</a:t>
            </a:r>
            <a:r>
              <a:rPr lang="ko-KR" altLang="en-US">
                <a:ea typeface="굴림" pitchFamily="50" charset="-127"/>
              </a:rPr>
              <a:t>그램과 </a:t>
            </a:r>
            <a:r>
              <a:rPr lang="en-US" altLang="ko-KR">
                <a:ea typeface="굴림" pitchFamily="50" charset="-127"/>
              </a:rPr>
              <a:t>49</a:t>
            </a:r>
            <a:r>
              <a:rPr lang="ko-KR" altLang="en-US">
                <a:ea typeface="굴림" pitchFamily="50" charset="-127"/>
              </a:rPr>
              <a:t>그램 사이일 확률은 얼마인가</a:t>
            </a:r>
            <a:r>
              <a:rPr lang="en-US" altLang="ko-KR">
                <a:ea typeface="굴림" pitchFamily="50" charset="-127"/>
              </a:rPr>
              <a:t>?[</a:t>
            </a:r>
            <a:r>
              <a:rPr lang="en-US" altLang="ko-KR" i="1">
                <a:ea typeface="굴림" pitchFamily="50" charset="-127"/>
              </a:rPr>
              <a:t>P</a:t>
            </a:r>
            <a:r>
              <a:rPr lang="en-US" altLang="ko-KR">
                <a:ea typeface="굴림" pitchFamily="50" charset="-127"/>
              </a:rPr>
              <a:t>(41≤</a:t>
            </a:r>
            <a:r>
              <a:rPr lang="en-US" altLang="ko-KR" i="1">
                <a:ea typeface="굴림" pitchFamily="50" charset="-127"/>
              </a:rPr>
              <a:t>x</a:t>
            </a:r>
            <a:r>
              <a:rPr lang="en-US" altLang="ko-KR">
                <a:ea typeface="굴림" pitchFamily="50" charset="-127"/>
              </a:rPr>
              <a:t>≤49)]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lang="en-US" altLang="ko-KR">
                <a:ea typeface="굴림" pitchFamily="50" charset="-127"/>
              </a:rPr>
              <a:t> </a:t>
            </a:r>
            <a:r>
              <a:rPr lang="en-US" altLang="ko-KR" i="1">
                <a:ea typeface="굴림" pitchFamily="50" charset="-127"/>
              </a:rPr>
              <a:t>x</a:t>
            </a:r>
            <a:r>
              <a:rPr lang="en-US" altLang="ko-KR">
                <a:ea typeface="굴림" pitchFamily="50" charset="-127"/>
              </a:rPr>
              <a:t>=49</a:t>
            </a:r>
            <a:r>
              <a:rPr lang="ko-KR" altLang="en-US">
                <a:ea typeface="굴림" pitchFamily="50" charset="-127"/>
              </a:rPr>
              <a:t>그램을 </a:t>
            </a:r>
            <a:r>
              <a:rPr lang="en-US" altLang="ko-KR" i="1">
                <a:ea typeface="굴림" pitchFamily="50" charset="-127"/>
              </a:rPr>
              <a:t>z-</a:t>
            </a:r>
            <a:r>
              <a:rPr lang="ko-KR" altLang="en-US">
                <a:ea typeface="굴림" pitchFamily="50" charset="-127"/>
              </a:rPr>
              <a:t>점수로 바꾼다</a:t>
            </a:r>
            <a:r>
              <a:rPr lang="en-US" altLang="ko-KR">
                <a:ea typeface="굴림" pitchFamily="50" charset="-127"/>
              </a:rPr>
              <a:t>. </a:t>
            </a:r>
            <a:r>
              <a:rPr lang="en-US" altLang="ko-KR" i="1">
                <a:ea typeface="굴림" pitchFamily="50" charset="-127"/>
              </a:rPr>
              <a:t>z</a:t>
            </a:r>
            <a:r>
              <a:rPr lang="en-US" altLang="ko-KR">
                <a:ea typeface="굴림" pitchFamily="50" charset="-127"/>
              </a:rPr>
              <a:t>=1.56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lang="en-US" altLang="ko-KR">
                <a:ea typeface="굴림" pitchFamily="50" charset="-127"/>
              </a:rPr>
              <a:t>  </a:t>
            </a:r>
            <a:r>
              <a:rPr lang="en-US" altLang="ko-KR" i="1">
                <a:ea typeface="굴림" pitchFamily="50" charset="-127"/>
              </a:rPr>
              <a:t>x</a:t>
            </a:r>
            <a:r>
              <a:rPr lang="en-US" altLang="ko-KR">
                <a:ea typeface="굴림" pitchFamily="50" charset="-127"/>
              </a:rPr>
              <a:t>=41</a:t>
            </a:r>
            <a:r>
              <a:rPr lang="ko-KR" altLang="en-US">
                <a:ea typeface="굴림" pitchFamily="50" charset="-127"/>
              </a:rPr>
              <a:t>그램을  </a:t>
            </a:r>
            <a:r>
              <a:rPr lang="en-US" altLang="ko-KR" i="1">
                <a:ea typeface="굴림" pitchFamily="50" charset="-127"/>
              </a:rPr>
              <a:t>z</a:t>
            </a:r>
            <a:r>
              <a:rPr lang="en-US" altLang="ko-KR">
                <a:ea typeface="굴림" pitchFamily="50" charset="-127"/>
              </a:rPr>
              <a:t>-</a:t>
            </a:r>
            <a:r>
              <a:rPr lang="ko-KR" altLang="en-US">
                <a:ea typeface="굴림" pitchFamily="50" charset="-127"/>
              </a:rPr>
              <a:t>점수로 바꾼다</a:t>
            </a:r>
            <a:r>
              <a:rPr lang="en-US" altLang="ko-KR">
                <a:ea typeface="굴림" pitchFamily="50" charset="-127"/>
              </a:rPr>
              <a:t>. </a:t>
            </a:r>
            <a:r>
              <a:rPr lang="en-US" altLang="ko-KR" i="1">
                <a:ea typeface="굴림" pitchFamily="50" charset="-127"/>
              </a:rPr>
              <a:t>z</a:t>
            </a:r>
            <a:r>
              <a:rPr lang="en-US" altLang="ko-KR">
                <a:ea typeface="굴림" pitchFamily="50" charset="-127"/>
              </a:rPr>
              <a:t>=0.67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lang="en-US" altLang="ko-KR" i="1">
                <a:ea typeface="굴림" pitchFamily="50" charset="-127"/>
              </a:rPr>
              <a:t>P</a:t>
            </a:r>
            <a:r>
              <a:rPr lang="en-US" altLang="ko-KR">
                <a:ea typeface="굴림" pitchFamily="50" charset="-127"/>
              </a:rPr>
              <a:t>(41≤</a:t>
            </a:r>
            <a:r>
              <a:rPr lang="en-US" altLang="ko-KR" i="1">
                <a:ea typeface="굴림" pitchFamily="50" charset="-127"/>
              </a:rPr>
              <a:t>x</a:t>
            </a:r>
            <a:r>
              <a:rPr lang="en-US" altLang="ko-KR">
                <a:ea typeface="굴림" pitchFamily="50" charset="-127"/>
              </a:rPr>
              <a:t>≤49)= </a:t>
            </a:r>
            <a:r>
              <a:rPr lang="en-US" altLang="ko-KR" i="1">
                <a:ea typeface="굴림" pitchFamily="50" charset="-127"/>
              </a:rPr>
              <a:t>P</a:t>
            </a:r>
            <a:r>
              <a:rPr lang="en-US" altLang="ko-KR">
                <a:ea typeface="굴림" pitchFamily="50" charset="-127"/>
              </a:rPr>
              <a:t>(0.67≤</a:t>
            </a:r>
            <a:r>
              <a:rPr lang="en-US" altLang="ko-KR" i="1">
                <a:ea typeface="굴림" pitchFamily="50" charset="-127"/>
              </a:rPr>
              <a:t>z</a:t>
            </a:r>
            <a:r>
              <a:rPr lang="en-US" altLang="ko-KR">
                <a:ea typeface="굴림" pitchFamily="50" charset="-127"/>
              </a:rPr>
              <a:t>≤1.56)= </a:t>
            </a:r>
            <a:r>
              <a:rPr lang="en-US" altLang="ko-KR" i="1">
                <a:ea typeface="굴림" pitchFamily="50" charset="-127"/>
              </a:rPr>
              <a:t>P</a:t>
            </a:r>
            <a:r>
              <a:rPr lang="en-US" altLang="ko-KR">
                <a:ea typeface="굴림" pitchFamily="50" charset="-127"/>
              </a:rPr>
              <a:t>(0≤</a:t>
            </a:r>
            <a:r>
              <a:rPr lang="en-US" altLang="ko-KR" i="1">
                <a:ea typeface="굴림" pitchFamily="50" charset="-127"/>
              </a:rPr>
              <a:t>z</a:t>
            </a:r>
            <a:r>
              <a:rPr lang="en-US" altLang="ko-KR">
                <a:ea typeface="굴림" pitchFamily="50" charset="-127"/>
              </a:rPr>
              <a:t>≤1.56)- </a:t>
            </a:r>
            <a:r>
              <a:rPr lang="en-US" altLang="ko-KR" i="1">
                <a:ea typeface="굴림" pitchFamily="50" charset="-127"/>
              </a:rPr>
              <a:t>P</a:t>
            </a:r>
            <a:r>
              <a:rPr lang="en-US" altLang="ko-KR">
                <a:ea typeface="굴림" pitchFamily="50" charset="-127"/>
              </a:rPr>
              <a:t>(0≤</a:t>
            </a:r>
            <a:r>
              <a:rPr lang="en-US" altLang="ko-KR" i="1">
                <a:ea typeface="굴림" pitchFamily="50" charset="-127"/>
              </a:rPr>
              <a:t>z</a:t>
            </a:r>
            <a:r>
              <a:rPr lang="en-US" altLang="ko-KR">
                <a:ea typeface="굴림" pitchFamily="50" charset="-127"/>
              </a:rPr>
              <a:t>≤0.67)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lang="ko-KR" altLang="en-US">
                <a:ea typeface="굴림" pitchFamily="50" charset="-127"/>
              </a:rPr>
              <a:t>표준정규표를 참조한다</a:t>
            </a:r>
            <a:r>
              <a:rPr lang="en-US" altLang="ko-KR">
                <a:ea typeface="굴림" pitchFamily="50" charset="-127"/>
              </a:rPr>
              <a:t>: 1.5</a:t>
            </a:r>
            <a:r>
              <a:rPr lang="ko-KR" altLang="en-US">
                <a:ea typeface="굴림" pitchFamily="50" charset="-127"/>
              </a:rPr>
              <a:t>행과 </a:t>
            </a:r>
            <a:r>
              <a:rPr lang="en-US" altLang="ko-KR">
                <a:ea typeface="굴림" pitchFamily="50" charset="-127"/>
              </a:rPr>
              <a:t>0.06</a:t>
            </a:r>
            <a:r>
              <a:rPr lang="ko-KR" altLang="en-US">
                <a:ea typeface="굴림" pitchFamily="50" charset="-127"/>
              </a:rPr>
              <a:t>열을 찾으면 중심으로부터  값까지 넓이가 </a:t>
            </a:r>
            <a:r>
              <a:rPr lang="en-US" altLang="ko-KR">
                <a:ea typeface="굴림" pitchFamily="50" charset="-127"/>
              </a:rPr>
              <a:t>0.4406</a:t>
            </a:r>
            <a:r>
              <a:rPr lang="ko-KR" altLang="en-US">
                <a:ea typeface="굴림" pitchFamily="50" charset="-127"/>
              </a:rPr>
              <a:t>이다</a:t>
            </a:r>
            <a:r>
              <a:rPr lang="en-US" altLang="ko-KR">
                <a:ea typeface="굴림" pitchFamily="50" charset="-127"/>
              </a:rPr>
              <a:t>. 0.6</a:t>
            </a:r>
            <a:r>
              <a:rPr lang="ko-KR" altLang="en-US">
                <a:ea typeface="굴림" pitchFamily="50" charset="-127"/>
              </a:rPr>
              <a:t>행과 </a:t>
            </a:r>
            <a:r>
              <a:rPr lang="en-US" altLang="ko-KR">
                <a:ea typeface="굴림" pitchFamily="50" charset="-127"/>
              </a:rPr>
              <a:t>0.07</a:t>
            </a:r>
            <a:r>
              <a:rPr lang="ko-KR" altLang="en-US">
                <a:ea typeface="굴림" pitchFamily="50" charset="-127"/>
              </a:rPr>
              <a:t>열을 보면 중심으로부터  값까지 넓이가 </a:t>
            </a:r>
            <a:r>
              <a:rPr lang="en-US" altLang="ko-KR">
                <a:ea typeface="굴림" pitchFamily="50" charset="-127"/>
              </a:rPr>
              <a:t>0.2486</a:t>
            </a:r>
            <a:r>
              <a:rPr lang="ko-KR" altLang="en-US">
                <a:ea typeface="굴림" pitchFamily="50" charset="-127"/>
              </a:rPr>
              <a:t>이다</a:t>
            </a:r>
            <a:r>
              <a:rPr lang="en-US" altLang="ko-KR">
                <a:ea typeface="굴림" pitchFamily="50" charset="-127"/>
              </a:rPr>
              <a:t>.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lang="ko-KR" altLang="en-US">
                <a:ea typeface="굴림" pitchFamily="50" charset="-127"/>
              </a:rPr>
              <a:t>답</a:t>
            </a:r>
            <a:r>
              <a:rPr lang="en-US" altLang="ko-KR">
                <a:ea typeface="굴림" pitchFamily="50" charset="-127"/>
              </a:rPr>
              <a:t>: </a:t>
            </a:r>
            <a:r>
              <a:rPr lang="ko-KR" altLang="en-US">
                <a:ea typeface="굴림" pitchFamily="50" charset="-127"/>
              </a:rPr>
              <a:t>무작위로 고른 축이 필요한 무게가 </a:t>
            </a:r>
            <a:r>
              <a:rPr lang="en-US" altLang="ko-KR">
                <a:ea typeface="굴림" pitchFamily="50" charset="-127"/>
              </a:rPr>
              <a:t>41</a:t>
            </a:r>
            <a:r>
              <a:rPr lang="ko-KR" altLang="en-US">
                <a:ea typeface="굴림" pitchFamily="50" charset="-127"/>
              </a:rPr>
              <a:t>그램과 </a:t>
            </a:r>
            <a:r>
              <a:rPr lang="en-US" altLang="ko-KR">
                <a:ea typeface="굴림" pitchFamily="50" charset="-127"/>
              </a:rPr>
              <a:t>49</a:t>
            </a:r>
            <a:r>
              <a:rPr lang="ko-KR" altLang="en-US">
                <a:ea typeface="굴림" pitchFamily="50" charset="-127"/>
              </a:rPr>
              <a:t>그램 사이일 확률은 그림 </a:t>
            </a:r>
            <a:r>
              <a:rPr lang="en-US" altLang="ko-KR">
                <a:ea typeface="굴림" pitchFamily="50" charset="-127"/>
              </a:rPr>
              <a:t>7.8</a:t>
            </a:r>
            <a:r>
              <a:rPr lang="ko-KR" altLang="en-US">
                <a:ea typeface="굴림" pitchFamily="50" charset="-127"/>
              </a:rPr>
              <a:t>과 같이 </a:t>
            </a:r>
            <a:r>
              <a:rPr lang="en-US" altLang="ko-KR">
                <a:ea typeface="굴림" pitchFamily="50" charset="-127"/>
              </a:rPr>
              <a:t>0.1920</a:t>
            </a:r>
            <a:r>
              <a:rPr lang="ko-KR" altLang="en-US">
                <a:ea typeface="굴림" pitchFamily="50" charset="-127"/>
              </a:rPr>
              <a:t>이다</a:t>
            </a:r>
            <a:r>
              <a:rPr lang="en-US" altLang="ko-KR">
                <a:ea typeface="굴림" pitchFamily="50" charset="-127"/>
              </a:rPr>
              <a:t>.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i="0" smtClean="0">
                <a:ea typeface="굴림" pitchFamily="50" charset="-127"/>
              </a:rPr>
              <a:t>표준정규분포표 이용하기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2185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38433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914400" y="12192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lang="ko-KR" altLang="en-US">
                <a:ea typeface="굴림" pitchFamily="50" charset="-127"/>
              </a:rPr>
              <a:t>무작위로 고른 축에 추가해야 할 무게가 </a:t>
            </a:r>
            <a:r>
              <a:rPr lang="en-US" altLang="ko-KR">
                <a:ea typeface="굴림" pitchFamily="50" charset="-127"/>
              </a:rPr>
              <a:t>26</a:t>
            </a:r>
            <a:r>
              <a:rPr lang="ko-KR" altLang="en-US">
                <a:ea typeface="굴림" pitchFamily="50" charset="-127"/>
              </a:rPr>
              <a:t>그램보다 작을 확률은 얼마인가</a:t>
            </a:r>
            <a:r>
              <a:rPr lang="en-US" altLang="ko-KR">
                <a:ea typeface="굴림" pitchFamily="50" charset="-127"/>
              </a:rPr>
              <a:t>? [P(</a:t>
            </a:r>
            <a:r>
              <a:rPr lang="en-US" altLang="ko-KR" i="1">
                <a:ea typeface="굴림" pitchFamily="50" charset="-127"/>
              </a:rPr>
              <a:t>x</a:t>
            </a:r>
            <a:r>
              <a:rPr lang="en-US" altLang="ko-KR">
                <a:ea typeface="굴림" pitchFamily="50" charset="-127"/>
              </a:rPr>
              <a:t>≤26)]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lang="en-US" altLang="ko-KR" i="1">
                <a:ea typeface="굴림" pitchFamily="50" charset="-127"/>
              </a:rPr>
              <a:t>x</a:t>
            </a:r>
            <a:r>
              <a:rPr lang="en-US" altLang="ko-KR">
                <a:ea typeface="굴림" pitchFamily="50" charset="-127"/>
              </a:rPr>
              <a:t>=26</a:t>
            </a:r>
            <a:r>
              <a:rPr lang="ko-KR" altLang="en-US">
                <a:ea typeface="굴림" pitchFamily="50" charset="-127"/>
              </a:rPr>
              <a:t>그램을 </a:t>
            </a:r>
            <a:r>
              <a:rPr lang="en-US" altLang="ko-KR" i="1">
                <a:ea typeface="굴림" pitchFamily="50" charset="-127"/>
              </a:rPr>
              <a:t>z-</a:t>
            </a:r>
            <a:r>
              <a:rPr lang="ko-KR" altLang="en-US">
                <a:ea typeface="굴림" pitchFamily="50" charset="-127"/>
              </a:rPr>
              <a:t>점수로 바꾼다</a:t>
            </a:r>
            <a:r>
              <a:rPr lang="en-US" altLang="ko-KR">
                <a:ea typeface="굴림" pitchFamily="50" charset="-127"/>
              </a:rPr>
              <a:t>. </a:t>
            </a:r>
            <a:r>
              <a:rPr lang="en-US" altLang="ko-KR" i="1">
                <a:ea typeface="굴림" pitchFamily="50" charset="-127"/>
              </a:rPr>
              <a:t>z</a:t>
            </a:r>
            <a:r>
              <a:rPr lang="en-US" altLang="ko-KR">
                <a:ea typeface="굴림" pitchFamily="50" charset="-127"/>
              </a:rPr>
              <a:t>=-1.00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lang="en-US" altLang="ko-KR" i="1">
                <a:ea typeface="굴림" pitchFamily="50" charset="-127"/>
              </a:rPr>
              <a:t>P</a:t>
            </a:r>
            <a:r>
              <a:rPr lang="en-US" altLang="ko-KR">
                <a:ea typeface="굴림" pitchFamily="50" charset="-127"/>
              </a:rPr>
              <a:t>(</a:t>
            </a:r>
            <a:r>
              <a:rPr lang="en-US" altLang="ko-KR" i="1">
                <a:ea typeface="굴림" pitchFamily="50" charset="-127"/>
              </a:rPr>
              <a:t>x</a:t>
            </a:r>
            <a:r>
              <a:rPr lang="en-US" altLang="ko-KR">
                <a:ea typeface="굴림" pitchFamily="50" charset="-127"/>
              </a:rPr>
              <a:t>≤26)= </a:t>
            </a:r>
            <a:r>
              <a:rPr lang="en-US" altLang="ko-KR" i="1">
                <a:ea typeface="굴림" pitchFamily="50" charset="-127"/>
              </a:rPr>
              <a:t>P</a:t>
            </a:r>
            <a:r>
              <a:rPr lang="en-US" altLang="ko-KR">
                <a:ea typeface="굴림" pitchFamily="50" charset="-127"/>
              </a:rPr>
              <a:t>(</a:t>
            </a:r>
            <a:r>
              <a:rPr lang="en-US" altLang="ko-KR" i="1">
                <a:ea typeface="굴림" pitchFamily="50" charset="-127"/>
              </a:rPr>
              <a:t>z</a:t>
            </a:r>
            <a:r>
              <a:rPr lang="en-US" altLang="ko-KR">
                <a:ea typeface="굴림" pitchFamily="50" charset="-127"/>
              </a:rPr>
              <a:t>≤-1.00)= 0.500-</a:t>
            </a:r>
            <a:r>
              <a:rPr lang="en-US" altLang="ko-KR" i="1">
                <a:ea typeface="굴림" pitchFamily="50" charset="-127"/>
              </a:rPr>
              <a:t>P</a:t>
            </a:r>
            <a:r>
              <a:rPr lang="en-US" altLang="ko-KR">
                <a:ea typeface="굴림" pitchFamily="50" charset="-127"/>
              </a:rPr>
              <a:t>(0≤</a:t>
            </a:r>
            <a:r>
              <a:rPr lang="en-US" altLang="ko-KR" i="1">
                <a:ea typeface="굴림" pitchFamily="50" charset="-127"/>
              </a:rPr>
              <a:t>z</a:t>
            </a:r>
            <a:r>
              <a:rPr lang="en-US" altLang="ko-KR">
                <a:ea typeface="굴림" pitchFamily="50" charset="-127"/>
              </a:rPr>
              <a:t>≤1.00)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lang="ko-KR" altLang="en-US">
                <a:ea typeface="굴림" pitchFamily="50" charset="-127"/>
              </a:rPr>
              <a:t>표준정규표를 참조한다</a:t>
            </a:r>
            <a:r>
              <a:rPr lang="en-US" altLang="ko-KR">
                <a:ea typeface="굴림" pitchFamily="50" charset="-127"/>
              </a:rPr>
              <a:t>: 1.0</a:t>
            </a:r>
            <a:r>
              <a:rPr lang="ko-KR" altLang="en-US">
                <a:ea typeface="굴림" pitchFamily="50" charset="-127"/>
              </a:rPr>
              <a:t>행과 </a:t>
            </a:r>
            <a:r>
              <a:rPr lang="en-US" altLang="ko-KR">
                <a:ea typeface="굴림" pitchFamily="50" charset="-127"/>
              </a:rPr>
              <a:t>0.00</a:t>
            </a:r>
            <a:r>
              <a:rPr lang="ko-KR" altLang="en-US">
                <a:ea typeface="굴림" pitchFamily="50" charset="-127"/>
              </a:rPr>
              <a:t>열을 보면 중심으로부터  </a:t>
            </a:r>
            <a:r>
              <a:rPr lang="en-US" altLang="ko-KR" i="1">
                <a:ea typeface="굴림" pitchFamily="50" charset="-127"/>
              </a:rPr>
              <a:t>z</a:t>
            </a:r>
            <a:r>
              <a:rPr lang="en-US" altLang="ko-KR">
                <a:ea typeface="굴림" pitchFamily="50" charset="-127"/>
              </a:rPr>
              <a:t>=1.00</a:t>
            </a:r>
            <a:r>
              <a:rPr lang="ko-KR" altLang="en-US">
                <a:ea typeface="굴림" pitchFamily="50" charset="-127"/>
              </a:rPr>
              <a:t>까지 넓이는 </a:t>
            </a:r>
            <a:r>
              <a:rPr lang="en-US" altLang="ko-KR">
                <a:ea typeface="굴림" pitchFamily="50" charset="-127"/>
              </a:rPr>
              <a:t>0.3413</a:t>
            </a:r>
            <a:r>
              <a:rPr lang="ko-KR" altLang="en-US">
                <a:ea typeface="굴림" pitchFamily="50" charset="-127"/>
              </a:rPr>
              <a:t>이다</a:t>
            </a:r>
            <a:r>
              <a:rPr lang="en-US" altLang="ko-KR">
                <a:ea typeface="굴림" pitchFamily="50" charset="-127"/>
              </a:rPr>
              <a:t>.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lang="ko-KR" altLang="en-US">
                <a:ea typeface="굴림" pitchFamily="50" charset="-127"/>
              </a:rPr>
              <a:t>답</a:t>
            </a:r>
            <a:r>
              <a:rPr lang="en-US" altLang="ko-KR">
                <a:ea typeface="굴림" pitchFamily="50" charset="-127"/>
              </a:rPr>
              <a:t>: </a:t>
            </a:r>
            <a:r>
              <a:rPr lang="ko-KR" altLang="en-US">
                <a:ea typeface="굴림" pitchFamily="50" charset="-127"/>
              </a:rPr>
              <a:t>그림 </a:t>
            </a:r>
            <a:r>
              <a:rPr lang="en-US" altLang="ko-KR">
                <a:ea typeface="굴림" pitchFamily="50" charset="-127"/>
              </a:rPr>
              <a:t>7.9</a:t>
            </a:r>
            <a:r>
              <a:rPr lang="ko-KR" altLang="en-US">
                <a:ea typeface="굴림" pitchFamily="50" charset="-127"/>
              </a:rPr>
              <a:t>와 같이</a:t>
            </a:r>
            <a:r>
              <a:rPr lang="en-US" altLang="ko-KR">
                <a:ea typeface="굴림" pitchFamily="50" charset="-127"/>
              </a:rPr>
              <a:t>, </a:t>
            </a:r>
            <a:r>
              <a:rPr lang="ko-KR" altLang="en-US">
                <a:ea typeface="굴림" pitchFamily="50" charset="-127"/>
              </a:rPr>
              <a:t>무작위로 고른 축에 필요한 무게가 </a:t>
            </a:r>
            <a:r>
              <a:rPr lang="en-US" altLang="ko-KR">
                <a:ea typeface="굴림" pitchFamily="50" charset="-127"/>
              </a:rPr>
              <a:t>26</a:t>
            </a:r>
            <a:r>
              <a:rPr lang="ko-KR" altLang="en-US">
                <a:ea typeface="굴림" pitchFamily="50" charset="-127"/>
              </a:rPr>
              <a:t>그램보다 작을 확률은 </a:t>
            </a:r>
            <a:r>
              <a:rPr lang="en-US" altLang="ko-KR">
                <a:ea typeface="굴림" pitchFamily="50" charset="-127"/>
              </a:rPr>
              <a:t>0.5000</a:t>
            </a:r>
            <a:r>
              <a:rPr lang="ko-KR" altLang="en-US">
                <a:ea typeface="굴림" pitchFamily="50" charset="-127"/>
              </a:rPr>
              <a:t>－</a:t>
            </a:r>
            <a:r>
              <a:rPr lang="en-US" altLang="ko-KR">
                <a:ea typeface="굴림" pitchFamily="50" charset="-127"/>
              </a:rPr>
              <a:t>0.3413=0.1587</a:t>
            </a:r>
            <a:r>
              <a:rPr lang="ko-KR" altLang="en-US">
                <a:ea typeface="굴림" pitchFamily="50" charset="-127"/>
              </a:rPr>
              <a:t>이다</a:t>
            </a:r>
            <a:r>
              <a:rPr lang="en-US" altLang="ko-KR">
                <a:ea typeface="굴림" pitchFamily="50" charset="-127"/>
              </a:rPr>
              <a:t>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/>
          <p:cNvSpPr>
            <a:spLocks noChangeArrowheads="1"/>
          </p:cNvSpPr>
          <p:nvPr/>
        </p:nvSpPr>
        <p:spPr bwMode="auto">
          <a:xfrm>
            <a:off x="990600" y="271463"/>
            <a:ext cx="7772400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en-US" altLang="ko-KR" sz="4400" i="1">
                <a:solidFill>
                  <a:schemeClr val="tx2"/>
                </a:solidFill>
                <a:ea typeface="굴림" pitchFamily="50" charset="-127"/>
              </a:rPr>
              <a:t>Areas under the Normal Curve</a:t>
            </a:r>
          </a:p>
        </p:txBody>
      </p:sp>
      <p:sp>
        <p:nvSpPr>
          <p:cNvPr id="5124" name="Rectangle 7"/>
          <p:cNvSpPr>
            <a:spLocks noChangeArrowheads="1"/>
          </p:cNvSpPr>
          <p:nvPr/>
        </p:nvSpPr>
        <p:spPr bwMode="auto">
          <a:xfrm>
            <a:off x="685800" y="1276350"/>
            <a:ext cx="80772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ko-KR" sz="2800">
                <a:ea typeface="굴림" pitchFamily="50" charset="-127"/>
              </a:rPr>
              <a:t>Use the standard normal table to find:</a:t>
            </a:r>
            <a:endParaRPr lang="en-US" altLang="ko-KR">
              <a:ea typeface="굴림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ko-KR">
                <a:ea typeface="굴림" pitchFamily="50" charset="-127"/>
              </a:rPr>
              <a:t>The probability associated with </a:t>
            </a:r>
            <a:r>
              <a:rPr lang="en-US" altLang="ko-KR" i="1">
                <a:ea typeface="굴림" pitchFamily="50" charset="-127"/>
              </a:rPr>
              <a:t>z</a:t>
            </a:r>
            <a:r>
              <a:rPr lang="en-US" altLang="ko-KR">
                <a:ea typeface="굴림" pitchFamily="50" charset="-127"/>
              </a:rPr>
              <a:t>: </a:t>
            </a:r>
            <a:r>
              <a:rPr lang="en-US" altLang="ko-KR" i="1">
                <a:ea typeface="굴림" pitchFamily="50" charset="-127"/>
              </a:rPr>
              <a:t>P(</a:t>
            </a:r>
            <a:r>
              <a:rPr lang="en-US" altLang="ko-KR">
                <a:ea typeface="굴림" pitchFamily="50" charset="-127"/>
              </a:rPr>
              <a:t>–1.10 </a:t>
            </a:r>
            <a:r>
              <a:rPr lang="en-US" altLang="ko-KR">
                <a:latin typeface="Symbol" pitchFamily="18" charset="2"/>
                <a:ea typeface="굴림" pitchFamily="50" charset="-127"/>
              </a:rPr>
              <a:t>£</a:t>
            </a:r>
            <a:r>
              <a:rPr lang="en-US" altLang="ko-KR">
                <a:ea typeface="굴림" pitchFamily="50" charset="-127"/>
              </a:rPr>
              <a:t> </a:t>
            </a:r>
            <a:r>
              <a:rPr lang="en-US" altLang="ko-KR" i="1">
                <a:ea typeface="굴림" pitchFamily="50" charset="-127"/>
              </a:rPr>
              <a:t>z</a:t>
            </a:r>
            <a:r>
              <a:rPr lang="en-US" altLang="ko-KR">
                <a:ea typeface="굴림" pitchFamily="50" charset="-127"/>
              </a:rPr>
              <a:t> </a:t>
            </a:r>
            <a:r>
              <a:rPr lang="en-US" altLang="ko-KR">
                <a:latin typeface="Symbol" pitchFamily="18" charset="2"/>
                <a:ea typeface="굴림" pitchFamily="50" charset="-127"/>
              </a:rPr>
              <a:t>£</a:t>
            </a:r>
            <a:r>
              <a:rPr lang="en-US" altLang="ko-KR">
                <a:ea typeface="굴림" pitchFamily="50" charset="-127"/>
              </a:rPr>
              <a:t> 1.32</a:t>
            </a:r>
            <a:r>
              <a:rPr lang="en-US" altLang="ko-KR" i="1">
                <a:ea typeface="굴림" pitchFamily="50" charset="-127"/>
              </a:rPr>
              <a:t>)</a:t>
            </a:r>
            <a:r>
              <a:rPr lang="en-US" altLang="ko-KR">
                <a:ea typeface="굴림" pitchFamily="50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ko-KR">
                <a:ea typeface="굴림" pitchFamily="50" charset="-127"/>
              </a:rPr>
              <a:t>	 </a:t>
            </a:r>
            <a:r>
              <a:rPr lang="en-US" altLang="ko-KR">
                <a:solidFill>
                  <a:schemeClr val="tx2"/>
                </a:solidFill>
                <a:ea typeface="굴림" pitchFamily="50" charset="-127"/>
              </a:rPr>
              <a:t>Find the amount of area between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ko-KR">
                <a:solidFill>
                  <a:schemeClr val="tx2"/>
                </a:solidFill>
                <a:ea typeface="굴림" pitchFamily="50" charset="-127"/>
              </a:rPr>
              <a:t>	 the mean and z = 1.32 and add it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ko-KR">
                <a:solidFill>
                  <a:schemeClr val="tx2"/>
                </a:solidFill>
                <a:ea typeface="굴림" pitchFamily="50" charset="-127"/>
              </a:rPr>
              <a:t>	 to the amount of area between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ko-KR">
                <a:solidFill>
                  <a:schemeClr val="tx2"/>
                </a:solidFill>
                <a:ea typeface="굴림" pitchFamily="50" charset="-127"/>
              </a:rPr>
              <a:t>	 the mean and z = 1.10*.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ko-KR">
                <a:solidFill>
                  <a:schemeClr val="tx2"/>
                </a:solidFill>
                <a:ea typeface="굴림" pitchFamily="50" charset="-127"/>
              </a:rPr>
              <a:t>	 </a:t>
            </a:r>
            <a:r>
              <a:rPr lang="en-US" altLang="ko-KR" sz="2800" b="1">
                <a:solidFill>
                  <a:schemeClr val="tx2"/>
                </a:solidFill>
                <a:ea typeface="굴림" pitchFamily="50" charset="-127"/>
              </a:rPr>
              <a:t>0.3643 + 0.4066 = </a:t>
            </a:r>
            <a:r>
              <a:rPr lang="en-US" altLang="ko-KR" sz="2800" b="1" u="sng">
                <a:solidFill>
                  <a:schemeClr val="tx2"/>
                </a:solidFill>
                <a:ea typeface="굴림" pitchFamily="50" charset="-127"/>
              </a:rPr>
              <a:t>0.7709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ko-KR" altLang="en-US" sz="2800" b="1" u="sng">
              <a:solidFill>
                <a:schemeClr val="tx2"/>
              </a:solidFill>
              <a:ea typeface="굴림" pitchFamily="50" charset="-127"/>
            </a:endParaRPr>
          </a:p>
        </p:txBody>
      </p:sp>
      <p:graphicFrame>
        <p:nvGraphicFramePr>
          <p:cNvPr id="5122" name="Object 8"/>
          <p:cNvGraphicFramePr>
            <a:graphicFrameLocks/>
          </p:cNvGraphicFramePr>
          <p:nvPr/>
        </p:nvGraphicFramePr>
        <p:xfrm>
          <a:off x="3332163" y="1951038"/>
          <a:ext cx="5716587" cy="3913187"/>
        </p:xfrm>
        <a:graphic>
          <a:graphicData uri="http://schemas.openxmlformats.org/presentationml/2006/ole">
            <p:oleObj spid="_x0000_s5122" name="Chart" r:id="rId3" imgW="8639089" imgH="5914908" progId="Excel.Chart.5">
              <p:embed followColorScheme="full"/>
            </p:oleObj>
          </a:graphicData>
        </a:graphic>
      </p:graphicFrame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4295775" y="5384800"/>
            <a:ext cx="1814513" cy="523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ea typeface="굴림" pitchFamily="50" charset="-127"/>
              </a:rPr>
              <a:t>     </a:t>
            </a:r>
            <a:r>
              <a:rPr lang="en-US" altLang="ko-KR" sz="2800">
                <a:ea typeface="굴림" pitchFamily="50" charset="-127"/>
              </a:rPr>
              <a:t>z= -1.10</a:t>
            </a:r>
            <a:endParaRPr lang="ko-KR" altLang="en-US" sz="2800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990600" y="271463"/>
            <a:ext cx="7772400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en-US" altLang="ko-KR" sz="4400" i="1">
                <a:solidFill>
                  <a:schemeClr val="tx2"/>
                </a:solidFill>
                <a:ea typeface="굴림" pitchFamily="50" charset="-127"/>
              </a:rPr>
              <a:t>Areas under the Normal Curve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533400" y="1412875"/>
            <a:ext cx="8229600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ko-KR" sz="2800">
                <a:ea typeface="굴림" pitchFamily="50" charset="-127"/>
              </a:rPr>
              <a:t>Use the standard normal table to find:</a:t>
            </a:r>
            <a:endParaRPr lang="en-US" altLang="ko-KR">
              <a:ea typeface="굴림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ko-KR">
                <a:ea typeface="굴림" pitchFamily="50" charset="-127"/>
              </a:rPr>
              <a:t>The probability associated with </a:t>
            </a:r>
            <a:r>
              <a:rPr lang="en-US" altLang="ko-KR" i="1">
                <a:ea typeface="굴림" pitchFamily="50" charset="-127"/>
              </a:rPr>
              <a:t>z</a:t>
            </a:r>
            <a:r>
              <a:rPr lang="en-US" altLang="ko-KR">
                <a:ea typeface="굴림" pitchFamily="50" charset="-127"/>
              </a:rPr>
              <a:t>: </a:t>
            </a:r>
            <a:r>
              <a:rPr lang="en-US" altLang="ko-KR" i="1">
                <a:ea typeface="굴림" pitchFamily="50" charset="-127"/>
              </a:rPr>
              <a:t>P(</a:t>
            </a:r>
            <a:r>
              <a:rPr lang="en-US" altLang="ko-KR">
                <a:ea typeface="굴림" pitchFamily="50" charset="-127"/>
              </a:rPr>
              <a:t>1.00 </a:t>
            </a:r>
            <a:r>
              <a:rPr lang="en-US" altLang="ko-KR">
                <a:latin typeface="Symbol" pitchFamily="18" charset="2"/>
                <a:ea typeface="굴림" pitchFamily="50" charset="-127"/>
              </a:rPr>
              <a:t>£</a:t>
            </a:r>
            <a:r>
              <a:rPr lang="en-US" altLang="ko-KR">
                <a:ea typeface="굴림" pitchFamily="50" charset="-127"/>
              </a:rPr>
              <a:t> </a:t>
            </a:r>
            <a:r>
              <a:rPr lang="en-US" altLang="ko-KR" i="1">
                <a:ea typeface="굴림" pitchFamily="50" charset="-127"/>
              </a:rPr>
              <a:t>z</a:t>
            </a:r>
            <a:r>
              <a:rPr lang="en-US" altLang="ko-KR">
                <a:ea typeface="굴림" pitchFamily="50" charset="-127"/>
              </a:rPr>
              <a:t> </a:t>
            </a:r>
            <a:r>
              <a:rPr lang="en-US" altLang="ko-KR">
                <a:latin typeface="Symbol" pitchFamily="18" charset="2"/>
                <a:ea typeface="굴림" pitchFamily="50" charset="-127"/>
              </a:rPr>
              <a:t>£</a:t>
            </a:r>
            <a:r>
              <a:rPr lang="en-US" altLang="ko-KR">
                <a:ea typeface="굴림" pitchFamily="50" charset="-127"/>
              </a:rPr>
              <a:t> 1.32</a:t>
            </a:r>
            <a:r>
              <a:rPr lang="en-US" altLang="ko-KR" i="1">
                <a:ea typeface="굴림" pitchFamily="50" charset="-127"/>
              </a:rPr>
              <a:t>)</a:t>
            </a:r>
            <a:r>
              <a:rPr lang="en-US" altLang="ko-KR">
                <a:ea typeface="굴림" pitchFamily="50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ko-KR">
                <a:ea typeface="굴림" pitchFamily="50" charset="-127"/>
              </a:rPr>
              <a:t>	 </a:t>
            </a:r>
            <a:r>
              <a:rPr lang="en-US" altLang="ko-KR">
                <a:solidFill>
                  <a:schemeClr val="tx2"/>
                </a:solidFill>
                <a:ea typeface="굴림" pitchFamily="50" charset="-127"/>
              </a:rPr>
              <a:t>Find the amount of area between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ko-KR">
                <a:solidFill>
                  <a:schemeClr val="tx2"/>
                </a:solidFill>
                <a:ea typeface="굴림" pitchFamily="50" charset="-127"/>
              </a:rPr>
              <a:t>	 the mean and z = 1.00 and subtract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ko-KR">
                <a:solidFill>
                  <a:schemeClr val="tx2"/>
                </a:solidFill>
                <a:ea typeface="굴림" pitchFamily="50" charset="-127"/>
              </a:rPr>
              <a:t>	 it from the amount of area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ko-KR">
                <a:solidFill>
                  <a:schemeClr val="tx2"/>
                </a:solidFill>
                <a:ea typeface="굴림" pitchFamily="50" charset="-127"/>
              </a:rPr>
              <a:t>	 between the mean and z = 1.32.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ko-KR">
                <a:solidFill>
                  <a:schemeClr val="tx2"/>
                </a:solidFill>
                <a:ea typeface="굴림" pitchFamily="50" charset="-127"/>
              </a:rPr>
              <a:t>	 </a:t>
            </a:r>
            <a:r>
              <a:rPr lang="en-US" altLang="ko-KR" sz="2800" b="1">
                <a:solidFill>
                  <a:schemeClr val="tx2"/>
                </a:solidFill>
                <a:ea typeface="굴림" pitchFamily="50" charset="-127"/>
              </a:rPr>
              <a:t>0.4066 – 0.3413 = </a:t>
            </a:r>
            <a:r>
              <a:rPr lang="en-US" altLang="ko-KR" sz="2800" b="1" u="sng">
                <a:solidFill>
                  <a:schemeClr val="tx2"/>
                </a:solidFill>
                <a:ea typeface="굴림" pitchFamily="50" charset="-127"/>
              </a:rPr>
              <a:t>0.0653</a:t>
            </a:r>
          </a:p>
        </p:txBody>
      </p:sp>
      <p:pic>
        <p:nvPicPr>
          <p:cNvPr id="23556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2525" y="2187575"/>
            <a:ext cx="5368925" cy="367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990600" y="271463"/>
            <a:ext cx="7772400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ko-KR" altLang="en-US" sz="4400">
                <a:solidFill>
                  <a:schemeClr val="tx2"/>
                </a:solidFill>
                <a:ea typeface="굴림" pitchFamily="50" charset="-127"/>
              </a:rPr>
              <a:t>정규분포를 이용한 이항분포 근사계산</a:t>
            </a:r>
            <a:endParaRPr lang="en-US" altLang="ko-KR" sz="4400">
              <a:solidFill>
                <a:schemeClr val="tx2"/>
              </a:solidFill>
              <a:ea typeface="굴림" pitchFamily="50" charset="-127"/>
            </a:endParaRP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620713" y="1689100"/>
            <a:ext cx="8229600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lang="en-US" altLang="ko-KR" sz="2800">
                <a:ea typeface="굴림" pitchFamily="50" charset="-127"/>
              </a:rPr>
              <a:t> </a:t>
            </a:r>
            <a:r>
              <a:rPr lang="en-US" altLang="ko-KR" sz="2800" i="1">
                <a:ea typeface="굴림" pitchFamily="50" charset="-127"/>
              </a:rPr>
              <a:t>n</a:t>
            </a:r>
            <a:r>
              <a:rPr lang="en-US" altLang="ko-KR" sz="2800" i="1">
                <a:latin typeface="Symbol" pitchFamily="18" charset="2"/>
                <a:ea typeface="굴림" pitchFamily="50" charset="-127"/>
              </a:rPr>
              <a:t>p</a:t>
            </a:r>
            <a:r>
              <a:rPr lang="en-US" altLang="ko-KR" sz="2800">
                <a:ea typeface="굴림" pitchFamily="50" charset="-127"/>
              </a:rPr>
              <a:t>≥5, </a:t>
            </a:r>
            <a:r>
              <a:rPr lang="en-US" altLang="ko-KR" sz="2800" i="1">
                <a:ea typeface="굴림" pitchFamily="50" charset="-127"/>
              </a:rPr>
              <a:t>n</a:t>
            </a:r>
            <a:r>
              <a:rPr lang="en-US" altLang="ko-KR" sz="2800">
                <a:ea typeface="굴림" pitchFamily="50" charset="-127"/>
              </a:rPr>
              <a:t>(1-</a:t>
            </a:r>
            <a:r>
              <a:rPr lang="en-US" altLang="ko-KR" sz="2800" i="1">
                <a:latin typeface="Symbol" pitchFamily="18" charset="2"/>
                <a:ea typeface="굴림" pitchFamily="50" charset="-127"/>
              </a:rPr>
              <a:t>p</a:t>
            </a:r>
            <a:r>
              <a:rPr lang="en-US" altLang="ko-KR" sz="2800">
                <a:ea typeface="굴림" pitchFamily="50" charset="-127"/>
              </a:rPr>
              <a:t>)≥5 </a:t>
            </a:r>
            <a:r>
              <a:rPr lang="ko-KR" altLang="en-US" sz="2800">
                <a:ea typeface="굴림" pitchFamily="50" charset="-127"/>
              </a:rPr>
              <a:t>면 이항분포는 정규분포와 비슷하게 종모양이 된다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lang="ko-KR" altLang="en-US" sz="2800">
                <a:ea typeface="굴림" pitchFamily="50" charset="-127"/>
              </a:rPr>
              <a:t> 이 경우에 정규분포를 이용하여 이항분포를 잘 계산할 수 있다</a:t>
            </a:r>
            <a:r>
              <a:rPr lang="en-US" altLang="ko-KR" sz="2800">
                <a:ea typeface="굴림" pitchFamily="50" charset="-127"/>
              </a:rPr>
              <a:t>.</a:t>
            </a:r>
            <a:r>
              <a:rPr lang="ko-KR" altLang="en-US" sz="2800">
                <a:ea typeface="굴림" pitchFamily="50" charset="-127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lang="ko-KR" altLang="en-US" sz="2800">
                <a:ea typeface="굴림" pitchFamily="50" charset="-127"/>
              </a:rPr>
              <a:t>이점은  </a:t>
            </a:r>
            <a:r>
              <a:rPr lang="en-US" altLang="ko-KR" sz="2800" i="1">
                <a:ea typeface="굴림" pitchFamily="50" charset="-127"/>
              </a:rPr>
              <a:t>n</a:t>
            </a:r>
            <a:r>
              <a:rPr lang="ko-KR" altLang="en-US" sz="2800">
                <a:ea typeface="굴림" pitchFamily="50" charset="-127"/>
              </a:rPr>
              <a:t>이나  </a:t>
            </a:r>
            <a:r>
              <a:rPr lang="en-US" altLang="ko-KR" sz="2800" i="1">
                <a:latin typeface="Symbol" pitchFamily="18" charset="2"/>
                <a:ea typeface="굴림" pitchFamily="50" charset="-127"/>
              </a:rPr>
              <a:t>p</a:t>
            </a:r>
            <a:r>
              <a:rPr lang="ko-KR" altLang="en-US" sz="2800">
                <a:ea typeface="굴림" pitchFamily="50" charset="-127"/>
              </a:rPr>
              <a:t>가 이항확률표에 없을 때 더욱 유용하다</a:t>
            </a:r>
            <a:r>
              <a:rPr lang="en-US" altLang="ko-KR" sz="2800">
                <a:ea typeface="굴림" pitchFamily="50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lang="ko-KR" altLang="en-US" sz="2800">
                <a:ea typeface="굴림" pitchFamily="50" charset="-127"/>
              </a:rPr>
              <a:t>이항분포의 평균과 표준편차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</a:pPr>
            <a:r>
              <a:rPr lang="en-US" altLang="ko-KR" sz="2800">
                <a:ea typeface="굴림" pitchFamily="50" charset="-127"/>
              </a:rPr>
              <a:t> 		</a:t>
            </a:r>
            <a:r>
              <a:rPr lang="en-US" altLang="ko-KR" sz="2800" i="1">
                <a:latin typeface="Symbol" pitchFamily="18" charset="2"/>
                <a:ea typeface="굴림" pitchFamily="50" charset="-127"/>
              </a:rPr>
              <a:t>m</a:t>
            </a:r>
            <a:r>
              <a:rPr lang="en-US" altLang="ko-KR" sz="2800" i="1">
                <a:ea typeface="굴림" pitchFamily="50" charset="-127"/>
              </a:rPr>
              <a:t>=n</a:t>
            </a:r>
            <a:r>
              <a:rPr lang="en-US" altLang="ko-KR" sz="2800" i="1">
                <a:latin typeface="Symbol" pitchFamily="18" charset="2"/>
                <a:ea typeface="굴림" pitchFamily="50" charset="-127"/>
              </a:rPr>
              <a:t>p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</a:pPr>
            <a:endParaRPr lang="en-US" altLang="ko-KR" sz="2800" i="1">
              <a:latin typeface="Symbol" pitchFamily="18" charset="2"/>
              <a:ea typeface="굴림" pitchFamily="50" charset="-127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641475" y="5575300"/>
          <a:ext cx="2219325" cy="447675"/>
        </p:xfrm>
        <a:graphic>
          <a:graphicData uri="http://schemas.openxmlformats.org/presentationml/2006/ole">
            <p:oleObj spid="_x0000_s6146" name="Equation" r:id="rId3" imgW="2222500" imgH="444500" progId="Equation.3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990600" y="271463"/>
            <a:ext cx="7772400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ko-KR" altLang="en-US" sz="4400">
                <a:solidFill>
                  <a:schemeClr val="tx2"/>
                </a:solidFill>
                <a:ea typeface="굴림" pitchFamily="50" charset="-127"/>
              </a:rPr>
              <a:t>정규근사계산</a:t>
            </a:r>
            <a:endParaRPr lang="en-US" altLang="ko-KR" sz="4400">
              <a:solidFill>
                <a:schemeClr val="tx2"/>
              </a:solidFill>
              <a:ea typeface="굴림" pitchFamily="50" charset="-127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592138" y="1036638"/>
            <a:ext cx="8229600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lang="ko-KR" altLang="en-US" sz="3200">
                <a:ea typeface="굴림" pitchFamily="50" charset="-127"/>
              </a:rPr>
              <a:t>연속성 수정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Tx/>
              <a:buChar char="–"/>
            </a:pPr>
            <a:r>
              <a:rPr lang="ko-KR" altLang="en-US">
                <a:ea typeface="굴림" pitchFamily="50" charset="-127"/>
              </a:rPr>
              <a:t>이항분포는  값들 사이에는 빈 간격</a:t>
            </a:r>
            <a:r>
              <a:rPr lang="en-US" altLang="ko-KR">
                <a:ea typeface="굴림" pitchFamily="50" charset="-127"/>
              </a:rPr>
              <a:t>(gap)</a:t>
            </a:r>
            <a:r>
              <a:rPr lang="ko-KR" altLang="en-US">
                <a:ea typeface="굴림" pitchFamily="50" charset="-127"/>
              </a:rPr>
              <a:t>이 있기 때문에 연속적인 정규분포로서 이항분포를 근사계산하려면 연속성 수정을 해야 한다</a:t>
            </a:r>
            <a:r>
              <a:rPr lang="en-US" altLang="ko-KR">
                <a:ea typeface="굴림" pitchFamily="50" charset="-127"/>
              </a:rPr>
              <a:t>. 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Tx/>
              <a:buChar char="–"/>
            </a:pPr>
            <a:r>
              <a:rPr lang="ko-KR" altLang="en-US">
                <a:ea typeface="굴림" pitchFamily="50" charset="-127"/>
              </a:rPr>
              <a:t>연속성 수정은 이산확률변수인 각각의  </a:t>
            </a:r>
            <a:r>
              <a:rPr lang="en-US" altLang="ko-KR">
                <a:ea typeface="굴림" pitchFamily="50" charset="-127"/>
              </a:rPr>
              <a:t>x</a:t>
            </a:r>
            <a:r>
              <a:rPr lang="ko-KR" altLang="en-US">
                <a:ea typeface="굴림" pitchFamily="50" charset="-127"/>
              </a:rPr>
              <a:t>를 좌우방향으로 </a:t>
            </a:r>
            <a:r>
              <a:rPr lang="en-US" altLang="ko-KR">
                <a:ea typeface="굴림" pitchFamily="50" charset="-127"/>
              </a:rPr>
              <a:t>0.5</a:t>
            </a:r>
            <a:r>
              <a:rPr lang="ko-KR" altLang="en-US">
                <a:ea typeface="굴림" pitchFamily="50" charset="-127"/>
              </a:rPr>
              <a:t>씩 확장시키는 것이다</a:t>
            </a:r>
            <a:r>
              <a:rPr lang="en-US" altLang="ko-KR">
                <a:ea typeface="굴림" pitchFamily="50" charset="-127"/>
              </a:rPr>
              <a:t>. </a:t>
            </a:r>
            <a:endParaRPr lang="ko-KR" altLang="en-US">
              <a:ea typeface="굴림" pitchFamily="50" charset="-127"/>
            </a:endParaRP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Tx/>
              <a:buChar char="–"/>
            </a:pPr>
            <a:r>
              <a:rPr lang="ko-KR" altLang="en-US">
                <a:ea typeface="굴림" pitchFamily="50" charset="-127"/>
              </a:rPr>
              <a:t>이산확률변수인  </a:t>
            </a:r>
            <a:r>
              <a:rPr lang="en-US" altLang="ko-KR">
                <a:ea typeface="굴림" pitchFamily="50" charset="-127"/>
              </a:rPr>
              <a:t>x</a:t>
            </a:r>
            <a:r>
              <a:rPr lang="ko-KR" altLang="en-US">
                <a:ea typeface="굴림" pitchFamily="50" charset="-127"/>
              </a:rPr>
              <a:t>를 다음과 같이 구간으로 표현한다</a:t>
            </a:r>
            <a:r>
              <a:rPr lang="en-US" altLang="ko-KR">
                <a:ea typeface="굴림" pitchFamily="50" charset="-127"/>
              </a:rPr>
              <a:t>.</a:t>
            </a:r>
          </a:p>
          <a:p>
            <a:pPr marL="742950" lvl="1" indent="-285750" algn="just">
              <a:spcBef>
                <a:spcPct val="20000"/>
              </a:spcBef>
              <a:buClr>
                <a:schemeClr val="tx2"/>
              </a:buClr>
            </a:pPr>
            <a:r>
              <a:rPr lang="en-US" altLang="ko-KR">
                <a:ea typeface="굴림" pitchFamily="50" charset="-127"/>
              </a:rPr>
              <a:t>			</a:t>
            </a:r>
            <a:r>
              <a:rPr lang="en-US" altLang="ko-KR" i="1">
                <a:ea typeface="굴림" pitchFamily="50" charset="-127"/>
              </a:rPr>
              <a:t>x</a:t>
            </a:r>
            <a:r>
              <a:rPr lang="en-US" altLang="ko-KR">
                <a:ea typeface="굴림" pitchFamily="50" charset="-127"/>
              </a:rPr>
              <a:t>=0 → -0.5≤</a:t>
            </a:r>
            <a:r>
              <a:rPr lang="en-US" altLang="ko-KR" i="1">
                <a:ea typeface="굴림" pitchFamily="50" charset="-127"/>
              </a:rPr>
              <a:t>x</a:t>
            </a:r>
            <a:r>
              <a:rPr lang="en-US" altLang="ko-KR">
                <a:ea typeface="굴림" pitchFamily="50" charset="-127"/>
              </a:rPr>
              <a:t> ≤0.5</a:t>
            </a:r>
          </a:p>
          <a:p>
            <a:pPr marL="742950" lvl="1" indent="-285750" algn="just">
              <a:spcBef>
                <a:spcPct val="20000"/>
              </a:spcBef>
              <a:buClr>
                <a:schemeClr val="tx2"/>
              </a:buClr>
            </a:pPr>
            <a:r>
              <a:rPr lang="en-US" altLang="ko-KR">
                <a:ea typeface="굴림" pitchFamily="50" charset="-127"/>
              </a:rPr>
              <a:t>			</a:t>
            </a:r>
            <a:r>
              <a:rPr lang="en-US" altLang="ko-KR" i="1">
                <a:ea typeface="굴림" pitchFamily="50" charset="-127"/>
              </a:rPr>
              <a:t>x</a:t>
            </a:r>
            <a:r>
              <a:rPr lang="en-US" altLang="ko-KR">
                <a:ea typeface="굴림" pitchFamily="50" charset="-127"/>
              </a:rPr>
              <a:t>=1 → 0.5≤</a:t>
            </a:r>
            <a:r>
              <a:rPr lang="en-US" altLang="ko-KR" i="1">
                <a:ea typeface="굴림" pitchFamily="50" charset="-127"/>
              </a:rPr>
              <a:t>x</a:t>
            </a:r>
            <a:r>
              <a:rPr lang="en-US" altLang="ko-KR">
                <a:ea typeface="굴림" pitchFamily="50" charset="-127"/>
              </a:rPr>
              <a:t> ≤1.5</a:t>
            </a:r>
          </a:p>
          <a:p>
            <a:pPr marL="742950" lvl="1" indent="-285750" algn="just">
              <a:spcBef>
                <a:spcPct val="20000"/>
              </a:spcBef>
              <a:buClr>
                <a:schemeClr val="tx2"/>
              </a:buClr>
            </a:pPr>
            <a:r>
              <a:rPr lang="en-US" altLang="ko-KR">
                <a:ea typeface="굴림" pitchFamily="50" charset="-127"/>
              </a:rPr>
              <a:t>			</a:t>
            </a:r>
            <a:r>
              <a:rPr lang="en-US" altLang="ko-KR" i="1">
                <a:ea typeface="굴림" pitchFamily="50" charset="-127"/>
              </a:rPr>
              <a:t>x</a:t>
            </a:r>
            <a:r>
              <a:rPr lang="en-US" altLang="ko-KR">
                <a:ea typeface="굴림" pitchFamily="50" charset="-127"/>
              </a:rPr>
              <a:t>=2 → 1.5≤</a:t>
            </a:r>
            <a:r>
              <a:rPr lang="en-US" altLang="ko-KR" i="1">
                <a:ea typeface="굴림" pitchFamily="50" charset="-127"/>
              </a:rPr>
              <a:t>x</a:t>
            </a:r>
            <a:r>
              <a:rPr lang="en-US" altLang="ko-KR">
                <a:ea typeface="굴림" pitchFamily="50" charset="-127"/>
              </a:rPr>
              <a:t> ≤2.5</a:t>
            </a:r>
          </a:p>
          <a:p>
            <a:pPr marL="742950" lvl="1" indent="-285750" algn="just">
              <a:spcBef>
                <a:spcPct val="20000"/>
              </a:spcBef>
              <a:buClr>
                <a:schemeClr val="tx2"/>
              </a:buClr>
            </a:pPr>
            <a:r>
              <a:rPr lang="en-US" altLang="ko-KR">
                <a:ea typeface="굴림" pitchFamily="50" charset="-127"/>
              </a:rPr>
              <a:t>			</a:t>
            </a:r>
            <a:r>
              <a:rPr lang="en-US" altLang="ko-KR" i="1">
                <a:ea typeface="굴림" pitchFamily="50" charset="-127"/>
              </a:rPr>
              <a:t>x</a:t>
            </a:r>
            <a:r>
              <a:rPr lang="en-US" altLang="ko-KR">
                <a:ea typeface="굴림" pitchFamily="50" charset="-127"/>
              </a:rPr>
              <a:t>=14 → 13.5≤</a:t>
            </a:r>
            <a:r>
              <a:rPr lang="en-US" altLang="ko-KR" i="1">
                <a:ea typeface="굴림" pitchFamily="50" charset="-127"/>
              </a:rPr>
              <a:t>x</a:t>
            </a:r>
            <a:r>
              <a:rPr lang="en-US" altLang="ko-KR">
                <a:ea typeface="굴림" pitchFamily="50" charset="-127"/>
              </a:rPr>
              <a:t> ≤14.5</a:t>
            </a:r>
          </a:p>
          <a:p>
            <a:pPr marL="742950" lvl="1" indent="-285750" algn="just">
              <a:spcBef>
                <a:spcPct val="20000"/>
              </a:spcBef>
              <a:buClr>
                <a:schemeClr val="tx2"/>
              </a:buClr>
            </a:pPr>
            <a:r>
              <a:rPr lang="en-US" altLang="ko-KR">
                <a:ea typeface="굴림" pitchFamily="50" charset="-127"/>
              </a:rPr>
              <a:t>			</a:t>
            </a:r>
            <a:r>
              <a:rPr lang="en-US" altLang="ko-KR" i="1">
                <a:ea typeface="굴림" pitchFamily="50" charset="-127"/>
              </a:rPr>
              <a:t>x</a:t>
            </a:r>
            <a:r>
              <a:rPr lang="en-US" altLang="ko-KR">
                <a:ea typeface="굴림" pitchFamily="50" charset="-127"/>
              </a:rPr>
              <a:t>=15 → 14.5≤</a:t>
            </a:r>
            <a:r>
              <a:rPr lang="en-US" altLang="ko-KR" i="1">
                <a:ea typeface="굴림" pitchFamily="50" charset="-127"/>
              </a:rPr>
              <a:t>x </a:t>
            </a:r>
            <a:r>
              <a:rPr lang="en-US" altLang="ko-KR">
                <a:ea typeface="굴림" pitchFamily="50" charset="-127"/>
              </a:rPr>
              <a:t>≤15.5</a:t>
            </a:r>
            <a:endParaRPr lang="en-US" altLang="ko-KR" sz="2800">
              <a:ea typeface="굴림" pitchFamily="50" charset="-127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990600" y="271463"/>
            <a:ext cx="7772400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ko-KR" altLang="en-US" sz="4400">
                <a:solidFill>
                  <a:schemeClr val="tx2"/>
                </a:solidFill>
                <a:ea typeface="굴림" pitchFamily="50" charset="-127"/>
              </a:rPr>
              <a:t>정규근사계산</a:t>
            </a:r>
            <a:endParaRPr lang="en-US" altLang="ko-KR" sz="4400">
              <a:solidFill>
                <a:schemeClr val="tx2"/>
              </a:solidFill>
              <a:ea typeface="굴림" pitchFamily="50" charset="-127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592138" y="1036638"/>
            <a:ext cx="8229600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lang="ko-KR" altLang="en-US" sz="3200">
                <a:ea typeface="굴림" pitchFamily="50" charset="-127"/>
              </a:rPr>
              <a:t>매주 걷기 운동을 하는 </a:t>
            </a:r>
            <a:r>
              <a:rPr lang="en-US" altLang="ko-KR" sz="3200">
                <a:ea typeface="굴림" pitchFamily="50" charset="-127"/>
              </a:rPr>
              <a:t>2,500</a:t>
            </a:r>
            <a:r>
              <a:rPr lang="ko-KR" altLang="en-US" sz="3200">
                <a:ea typeface="굴림" pitchFamily="50" charset="-127"/>
              </a:rPr>
              <a:t>만 명의 미국인 중 </a:t>
            </a:r>
            <a:r>
              <a:rPr lang="en-US" altLang="ko-KR" sz="3200">
                <a:ea typeface="굴림" pitchFamily="50" charset="-127"/>
              </a:rPr>
              <a:t>60%</a:t>
            </a:r>
            <a:r>
              <a:rPr lang="ko-KR" altLang="en-US" sz="3200">
                <a:ea typeface="굴림" pitchFamily="50" charset="-127"/>
              </a:rPr>
              <a:t>가 여성이라고 한다</a:t>
            </a:r>
            <a:r>
              <a:rPr lang="en-US" altLang="ko-KR" sz="3200">
                <a:ea typeface="굴림" pitchFamily="50" charset="-127"/>
              </a:rPr>
              <a:t>. </a:t>
            </a:r>
            <a:r>
              <a:rPr lang="ko-KR" altLang="en-US" sz="3200">
                <a:ea typeface="굴림" pitchFamily="50" charset="-127"/>
              </a:rPr>
              <a:t>매주 걷기 운동을 하는 </a:t>
            </a:r>
            <a:r>
              <a:rPr lang="en-US" altLang="ko-KR" sz="3200">
                <a:ea typeface="굴림" pitchFamily="50" charset="-127"/>
              </a:rPr>
              <a:t>15</a:t>
            </a:r>
            <a:r>
              <a:rPr lang="ko-KR" altLang="en-US" sz="3200">
                <a:ea typeface="굴림" pitchFamily="50" charset="-127"/>
              </a:rPr>
              <a:t>명의 사람을 무작위로 골라서 그룹을 만들었다</a:t>
            </a:r>
            <a:r>
              <a:rPr lang="en-US" altLang="ko-KR" sz="3200">
                <a:ea typeface="굴림" pitchFamily="50" charset="-127"/>
              </a:rPr>
              <a:t>.  </a:t>
            </a:r>
            <a:r>
              <a:rPr lang="en-US" altLang="ko-KR" sz="3200" i="1">
                <a:ea typeface="굴림" pitchFamily="50" charset="-127"/>
              </a:rPr>
              <a:t>x</a:t>
            </a:r>
            <a:r>
              <a:rPr lang="en-US" altLang="ko-KR" sz="3200">
                <a:ea typeface="굴림" pitchFamily="50" charset="-127"/>
              </a:rPr>
              <a:t>=‘</a:t>
            </a:r>
            <a:r>
              <a:rPr lang="ko-KR" altLang="en-US" sz="3200">
                <a:ea typeface="굴림" pitchFamily="50" charset="-127"/>
              </a:rPr>
              <a:t>그룹에서 여성의 수’로 정의한다</a:t>
            </a:r>
            <a:r>
              <a:rPr lang="en-US" altLang="ko-KR" sz="3200">
                <a:ea typeface="굴림" pitchFamily="50" charset="-127"/>
              </a:rPr>
              <a:t>.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lang="en-US" altLang="ko-KR" sz="3200">
                <a:ea typeface="굴림" pitchFamily="50" charset="-127"/>
              </a:rPr>
              <a:t> </a:t>
            </a:r>
            <a:r>
              <a:rPr lang="en-US" altLang="ko-KR" sz="3200" i="1">
                <a:ea typeface="굴림" pitchFamily="50" charset="-127"/>
              </a:rPr>
              <a:t>x</a:t>
            </a:r>
            <a:r>
              <a:rPr lang="ko-KR" altLang="en-US" sz="3200">
                <a:ea typeface="굴림" pitchFamily="50" charset="-127"/>
              </a:rPr>
              <a:t>의 평균과 표준편차를 구하라</a:t>
            </a:r>
            <a:r>
              <a:rPr lang="en-US" altLang="ko-KR" sz="3200"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</a:pPr>
            <a:r>
              <a:rPr lang="en-US" altLang="ko-KR" sz="2800">
                <a:ea typeface="굴림" pitchFamily="50" charset="-127"/>
              </a:rPr>
              <a:t>	</a:t>
            </a:r>
            <a:r>
              <a:rPr lang="en-US" altLang="ko-KR" sz="2800" i="1">
                <a:latin typeface="Symbol" pitchFamily="18" charset="2"/>
                <a:ea typeface="굴림" pitchFamily="50" charset="-127"/>
              </a:rPr>
              <a:t>m</a:t>
            </a:r>
            <a:r>
              <a:rPr lang="en-US" altLang="ko-KR" sz="2800" i="1">
                <a:ea typeface="굴림" pitchFamily="50" charset="-127"/>
              </a:rPr>
              <a:t>=n</a:t>
            </a:r>
            <a:r>
              <a:rPr lang="en-US" altLang="ko-KR" sz="2800" i="1">
                <a:latin typeface="Symbol" pitchFamily="18" charset="2"/>
                <a:ea typeface="굴림" pitchFamily="50" charset="-127"/>
              </a:rPr>
              <a:t>p=</a:t>
            </a:r>
            <a:r>
              <a:rPr lang="en-US" altLang="ko-KR" sz="2800">
                <a:ea typeface="굴림" pitchFamily="50" charset="-127"/>
              </a:rPr>
              <a:t>15(0.60)=9, </a:t>
            </a:r>
            <a:endParaRPr lang="en-US" altLang="ko-KR" sz="2800" i="1">
              <a:latin typeface="Symbol" pitchFamily="18" charset="2"/>
              <a:ea typeface="굴림" pitchFamily="50" charset="-127"/>
            </a:endParaRP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Tx/>
              <a:buChar char="–"/>
            </a:pPr>
            <a:endParaRPr lang="en-US" altLang="ko-KR" sz="2800">
              <a:ea typeface="굴림" pitchFamily="50" charset="-127"/>
            </a:endParaRP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1479550" y="4643438"/>
          <a:ext cx="6410325" cy="447675"/>
        </p:xfrm>
        <a:graphic>
          <a:graphicData uri="http://schemas.openxmlformats.org/presentationml/2006/ole">
            <p:oleObj spid="_x0000_s7170" name="Equation" r:id="rId3" imgW="6413500" imgH="444500" progId="Equation.3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7924800" cy="4724400"/>
          </a:xfrm>
          <a:noFill/>
        </p:spPr>
        <p:txBody>
          <a:bodyPr>
            <a:normAutofit lnSpcReduction="10000"/>
          </a:bodyPr>
          <a:lstStyle/>
          <a:p>
            <a:r>
              <a:rPr lang="ko-KR" altLang="en-US" sz="2800" smtClean="0">
                <a:ea typeface="굴림" pitchFamily="50" charset="-127"/>
              </a:rPr>
              <a:t>연속확률변수</a:t>
            </a:r>
            <a:r>
              <a:rPr lang="en-US" altLang="ko-KR" sz="2800" smtClean="0">
                <a:ea typeface="굴림" pitchFamily="50" charset="-127"/>
              </a:rPr>
              <a:t>-</a:t>
            </a:r>
            <a:r>
              <a:rPr lang="ko-KR" altLang="en-US" sz="2800" smtClean="0">
                <a:ea typeface="굴림" pitchFamily="50" charset="-127"/>
              </a:rPr>
              <a:t>어떤 구간에 있는 무수히 많은 값 중에서 어떤 값이라도 가질 수 있는 것</a:t>
            </a:r>
            <a:endParaRPr lang="en-US" altLang="ko-KR" sz="2800" smtClean="0">
              <a:ea typeface="굴림" pitchFamily="50" charset="-127"/>
            </a:endParaRPr>
          </a:p>
          <a:p>
            <a:r>
              <a:rPr lang="ko-KR" altLang="en-US" sz="2800" smtClean="0">
                <a:ea typeface="굴림" pitchFamily="50" charset="-127"/>
              </a:rPr>
              <a:t>수직축은 확률밀도함수</a:t>
            </a:r>
            <a:r>
              <a:rPr lang="en-US" altLang="ko-KR" sz="2800" smtClean="0">
                <a:ea typeface="굴림" pitchFamily="50" charset="-127"/>
              </a:rPr>
              <a:t>(pdf)</a:t>
            </a:r>
            <a:r>
              <a:rPr lang="ko-KR" altLang="en-US" sz="2800" smtClean="0">
                <a:ea typeface="굴림" pitchFamily="50" charset="-127"/>
              </a:rPr>
              <a:t>라 불리는  </a:t>
            </a:r>
            <a:r>
              <a:rPr lang="en-US" altLang="ko-KR" sz="2800" i="1" smtClean="0">
                <a:ea typeface="굴림" pitchFamily="50" charset="-127"/>
              </a:rPr>
              <a:t>x</a:t>
            </a:r>
            <a:r>
              <a:rPr lang="ko-KR" altLang="en-US" sz="2800" smtClean="0">
                <a:ea typeface="굴림" pitchFamily="50" charset="-127"/>
              </a:rPr>
              <a:t>의 함수  이다</a:t>
            </a:r>
            <a:r>
              <a:rPr lang="en-US" altLang="ko-KR" sz="2800" smtClean="0">
                <a:ea typeface="굴림" pitchFamily="50" charset="-127"/>
              </a:rPr>
              <a:t>.</a:t>
            </a:r>
          </a:p>
          <a:p>
            <a:r>
              <a:rPr lang="en-US" altLang="ko-KR" sz="2800" i="1" smtClean="0">
                <a:ea typeface="굴림" pitchFamily="50" charset="-127"/>
              </a:rPr>
              <a:t>x</a:t>
            </a:r>
            <a:r>
              <a:rPr lang="ko-KR" altLang="en-US" sz="2800" smtClean="0">
                <a:ea typeface="굴림" pitchFamily="50" charset="-127"/>
              </a:rPr>
              <a:t>가 가질 수 있는 값은 수평축 전부이다</a:t>
            </a:r>
            <a:r>
              <a:rPr lang="en-US" altLang="ko-KR" sz="2800" smtClean="0">
                <a:ea typeface="굴림" pitchFamily="50" charset="-127"/>
              </a:rPr>
              <a:t>.</a:t>
            </a:r>
          </a:p>
          <a:p>
            <a:r>
              <a:rPr lang="en-US" altLang="ko-KR" sz="2800" i="1" smtClean="0">
                <a:ea typeface="굴림" pitchFamily="50" charset="-127"/>
              </a:rPr>
              <a:t>x</a:t>
            </a:r>
            <a:r>
              <a:rPr lang="ko-KR" altLang="en-US" sz="2800" smtClean="0">
                <a:ea typeface="굴림" pitchFamily="50" charset="-127"/>
              </a:rPr>
              <a:t>가  </a:t>
            </a:r>
            <a:r>
              <a:rPr lang="en-US" altLang="ko-KR" sz="2800" smtClean="0">
                <a:ea typeface="굴림" pitchFamily="50" charset="-127"/>
              </a:rPr>
              <a:t>a</a:t>
            </a:r>
            <a:r>
              <a:rPr lang="ko-KR" altLang="en-US" sz="2800" smtClean="0">
                <a:ea typeface="굴림" pitchFamily="50" charset="-127"/>
              </a:rPr>
              <a:t>와   </a:t>
            </a:r>
            <a:r>
              <a:rPr lang="en-US" altLang="ko-KR" sz="2800" smtClean="0">
                <a:ea typeface="굴림" pitchFamily="50" charset="-127"/>
              </a:rPr>
              <a:t>b</a:t>
            </a:r>
            <a:r>
              <a:rPr lang="ko-KR" altLang="en-US" sz="2800" smtClean="0">
                <a:ea typeface="굴림" pitchFamily="50" charset="-127"/>
              </a:rPr>
              <a:t>사이의 구간에 속할 확률은 점  </a:t>
            </a:r>
            <a:r>
              <a:rPr lang="en-US" altLang="ko-KR" sz="2800" smtClean="0">
                <a:ea typeface="굴림" pitchFamily="50" charset="-127"/>
              </a:rPr>
              <a:t>a</a:t>
            </a:r>
            <a:r>
              <a:rPr lang="ko-KR" altLang="en-US" sz="2800" smtClean="0">
                <a:ea typeface="굴림" pitchFamily="50" charset="-127"/>
              </a:rPr>
              <a:t>와 점   </a:t>
            </a:r>
            <a:r>
              <a:rPr lang="en-US" altLang="ko-KR" sz="2800" smtClean="0">
                <a:ea typeface="굴림" pitchFamily="50" charset="-127"/>
              </a:rPr>
              <a:t>b</a:t>
            </a:r>
            <a:r>
              <a:rPr lang="ko-KR" altLang="en-US" sz="2800" smtClean="0">
                <a:ea typeface="굴림" pitchFamily="50" charset="-127"/>
              </a:rPr>
              <a:t>사이의 곡선 </a:t>
            </a:r>
            <a:r>
              <a:rPr lang="en-US" altLang="ko-KR" sz="2800" i="1" smtClean="0">
                <a:ea typeface="굴림" pitchFamily="50" charset="-127"/>
              </a:rPr>
              <a:t>f</a:t>
            </a:r>
            <a:r>
              <a:rPr lang="en-US" altLang="ko-KR" sz="2800" smtClean="0">
                <a:ea typeface="굴림" pitchFamily="50" charset="-127"/>
              </a:rPr>
              <a:t>(</a:t>
            </a:r>
            <a:r>
              <a:rPr lang="en-US" altLang="ko-KR" sz="2800" i="1" smtClean="0">
                <a:ea typeface="굴림" pitchFamily="50" charset="-127"/>
              </a:rPr>
              <a:t>x</a:t>
            </a:r>
            <a:r>
              <a:rPr lang="en-US" altLang="ko-KR" sz="2800" smtClean="0">
                <a:ea typeface="굴림" pitchFamily="50" charset="-127"/>
              </a:rPr>
              <a:t>)</a:t>
            </a:r>
            <a:r>
              <a:rPr lang="ko-KR" altLang="en-US" sz="2800" smtClean="0">
                <a:ea typeface="굴림" pitchFamily="50" charset="-127"/>
              </a:rPr>
              <a:t> 밑의 넓이이다</a:t>
            </a:r>
            <a:r>
              <a:rPr lang="en-US" altLang="ko-KR" sz="2800" smtClean="0">
                <a:ea typeface="굴림" pitchFamily="50" charset="-127"/>
              </a:rPr>
              <a:t>. </a:t>
            </a:r>
            <a:r>
              <a:rPr lang="ko-KR" altLang="en-US" sz="2800" smtClean="0">
                <a:ea typeface="굴림" pitchFamily="50" charset="-127"/>
              </a:rPr>
              <a:t>주어진 연속분포에 대한 확률밀도함수  </a:t>
            </a:r>
            <a:r>
              <a:rPr lang="en-US" altLang="ko-KR" sz="2800" i="1" smtClean="0">
                <a:ea typeface="굴림" pitchFamily="50" charset="-127"/>
              </a:rPr>
              <a:t>f</a:t>
            </a:r>
            <a:r>
              <a:rPr lang="en-US" altLang="ko-KR" sz="2800" smtClean="0">
                <a:ea typeface="굴림" pitchFamily="50" charset="-127"/>
              </a:rPr>
              <a:t>(</a:t>
            </a:r>
            <a:r>
              <a:rPr lang="en-US" altLang="ko-KR" sz="2800" i="1" smtClean="0">
                <a:ea typeface="굴림" pitchFamily="50" charset="-127"/>
              </a:rPr>
              <a:t>x</a:t>
            </a:r>
            <a:r>
              <a:rPr lang="en-US" altLang="ko-KR" sz="2800" smtClean="0">
                <a:ea typeface="굴림" pitchFamily="50" charset="-127"/>
              </a:rPr>
              <a:t>)</a:t>
            </a:r>
            <a:r>
              <a:rPr lang="ko-KR" altLang="en-US" sz="2800" smtClean="0">
                <a:ea typeface="굴림" pitchFamily="50" charset="-127"/>
              </a:rPr>
              <a:t>는 수식으로 표현하고</a:t>
            </a:r>
            <a:r>
              <a:rPr lang="en-US" altLang="ko-KR" sz="2800" smtClean="0">
                <a:ea typeface="굴림" pitchFamily="50" charset="-127"/>
              </a:rPr>
              <a:t>, </a:t>
            </a:r>
            <a:r>
              <a:rPr lang="ko-KR" altLang="en-US" sz="2800" smtClean="0">
                <a:ea typeface="굴림" pitchFamily="50" charset="-127"/>
              </a:rPr>
              <a:t>곡선 밑의 넓이는 적분으로 구한다</a:t>
            </a:r>
            <a:r>
              <a:rPr lang="en-US" altLang="ko-KR" sz="2800" smtClean="0">
                <a:ea typeface="굴림" pitchFamily="50" charset="-127"/>
              </a:rPr>
              <a:t>. </a:t>
            </a:r>
          </a:p>
          <a:p>
            <a:r>
              <a:rPr lang="ko-KR" altLang="en-US" sz="2800" smtClean="0">
                <a:ea typeface="굴림" pitchFamily="50" charset="-127"/>
              </a:rPr>
              <a:t>곡선 밑의 총넓이는 </a:t>
            </a:r>
            <a:r>
              <a:rPr lang="en-US" altLang="ko-KR" sz="2800" smtClean="0">
                <a:ea typeface="굴림" pitchFamily="50" charset="-127"/>
              </a:rPr>
              <a:t>1.0</a:t>
            </a:r>
            <a:r>
              <a:rPr lang="ko-KR" altLang="en-US" sz="2800" smtClean="0">
                <a:ea typeface="굴림" pitchFamily="50" charset="-127"/>
              </a:rPr>
              <a:t>이다</a:t>
            </a:r>
            <a:r>
              <a:rPr lang="en-US" altLang="ko-KR" sz="2800" smtClean="0">
                <a:ea typeface="굴림" pitchFamily="50" charset="-127"/>
              </a:rPr>
              <a:t>.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i="0" smtClean="0">
                <a:ea typeface="굴림" pitchFamily="50" charset="-127"/>
              </a:rPr>
              <a:t>연속확률분포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990600" y="271463"/>
            <a:ext cx="7772400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ko-KR" altLang="en-US" sz="4400">
                <a:solidFill>
                  <a:schemeClr val="tx2"/>
                </a:solidFill>
                <a:ea typeface="굴림" pitchFamily="50" charset="-127"/>
              </a:rPr>
              <a:t>정규근사계산</a:t>
            </a:r>
            <a:endParaRPr lang="en-US" altLang="ko-KR" sz="4400">
              <a:solidFill>
                <a:schemeClr val="tx2"/>
              </a:solidFill>
              <a:ea typeface="굴림" pitchFamily="50" charset="-127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592138" y="1036638"/>
            <a:ext cx="8229600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lang="ko-KR" altLang="en-US" sz="3200">
                <a:ea typeface="굴림" pitchFamily="50" charset="-127"/>
              </a:rPr>
              <a:t>그룹에서 여성이 정확히 </a:t>
            </a:r>
            <a:r>
              <a:rPr lang="en-US" altLang="ko-KR" sz="3200">
                <a:ea typeface="굴림" pitchFamily="50" charset="-127"/>
              </a:rPr>
              <a:t>11</a:t>
            </a:r>
            <a:r>
              <a:rPr lang="ko-KR" altLang="en-US" sz="3200">
                <a:ea typeface="굴림" pitchFamily="50" charset="-127"/>
              </a:rPr>
              <a:t>명일 확률은 얼마인가</a:t>
            </a:r>
            <a:r>
              <a:rPr lang="en-US" altLang="ko-KR" sz="3200">
                <a:ea typeface="굴림" pitchFamily="50" charset="-127"/>
              </a:rPr>
              <a:t>?</a:t>
            </a:r>
          </a:p>
          <a:p>
            <a:pPr marL="742950" lvl="1" indent="-285750" algn="just">
              <a:spcBef>
                <a:spcPct val="20000"/>
              </a:spcBef>
              <a:buClr>
                <a:schemeClr val="tx2"/>
              </a:buClr>
              <a:buFontTx/>
              <a:buChar char="–"/>
            </a:pPr>
            <a:r>
              <a:rPr lang="en-US" altLang="ko-KR">
                <a:ea typeface="굴림" pitchFamily="50" charset="-127"/>
              </a:rPr>
              <a:t>P(10.5≤</a:t>
            </a:r>
            <a:r>
              <a:rPr lang="en-US" altLang="ko-KR" i="1">
                <a:ea typeface="굴림" pitchFamily="50" charset="-127"/>
              </a:rPr>
              <a:t>x</a:t>
            </a:r>
            <a:r>
              <a:rPr lang="en-US" altLang="ko-KR">
                <a:ea typeface="굴림" pitchFamily="50" charset="-127"/>
              </a:rPr>
              <a:t> ≤11.5) = P(0.79 ≤</a:t>
            </a:r>
            <a:r>
              <a:rPr lang="en-US" altLang="ko-KR" i="1">
                <a:ea typeface="굴림" pitchFamily="50" charset="-127"/>
              </a:rPr>
              <a:t>z</a:t>
            </a:r>
            <a:r>
              <a:rPr lang="ko-KR" altLang="en-US">
                <a:ea typeface="굴림" pitchFamily="50" charset="-127"/>
              </a:rPr>
              <a:t> ≤</a:t>
            </a:r>
            <a:r>
              <a:rPr lang="en-US" altLang="ko-KR">
                <a:ea typeface="굴림" pitchFamily="50" charset="-127"/>
              </a:rPr>
              <a:t>1.32) </a:t>
            </a:r>
          </a:p>
          <a:p>
            <a:pPr marL="742950" lvl="1" indent="-285750" algn="just">
              <a:spcBef>
                <a:spcPct val="20000"/>
              </a:spcBef>
              <a:buClr>
                <a:schemeClr val="tx2"/>
              </a:buClr>
              <a:buFontTx/>
              <a:buChar char="–"/>
            </a:pPr>
            <a:r>
              <a:rPr lang="en-US" altLang="ko-KR">
                <a:ea typeface="굴림" pitchFamily="50" charset="-127"/>
              </a:rPr>
              <a:t>= 0.4066</a:t>
            </a:r>
            <a:r>
              <a:rPr lang="ko-KR" altLang="en-US">
                <a:ea typeface="굴림" pitchFamily="50" charset="-127"/>
              </a:rPr>
              <a:t>－</a:t>
            </a:r>
            <a:r>
              <a:rPr lang="en-US" altLang="ko-KR">
                <a:ea typeface="굴림" pitchFamily="50" charset="-127"/>
              </a:rPr>
              <a:t>0.2852=0.1214</a:t>
            </a:r>
          </a:p>
          <a:p>
            <a:pPr marL="742950" lvl="1" indent="-285750" algn="just">
              <a:spcBef>
                <a:spcPct val="20000"/>
              </a:spcBef>
              <a:buClr>
                <a:schemeClr val="tx2"/>
              </a:buClr>
              <a:buFontTx/>
              <a:buChar char="–"/>
            </a:pPr>
            <a:r>
              <a:rPr lang="ko-KR" altLang="en-US">
                <a:ea typeface="굴림" pitchFamily="50" charset="-127"/>
              </a:rPr>
              <a:t>그림 </a:t>
            </a:r>
            <a:r>
              <a:rPr lang="en-US" altLang="ko-KR">
                <a:ea typeface="굴림" pitchFamily="50" charset="-127"/>
              </a:rPr>
              <a:t>7.12 </a:t>
            </a:r>
            <a:r>
              <a:rPr lang="ko-KR" altLang="en-US">
                <a:ea typeface="굴림" pitchFamily="50" charset="-127"/>
              </a:rPr>
              <a:t>참조</a:t>
            </a:r>
          </a:p>
          <a:p>
            <a:pPr marL="742950" lvl="1" indent="-285750" algn="just">
              <a:spcBef>
                <a:spcPct val="20000"/>
              </a:spcBef>
              <a:buClr>
                <a:schemeClr val="tx2"/>
              </a:buClr>
              <a:buFontTx/>
              <a:buChar char="–"/>
            </a:pPr>
            <a:r>
              <a:rPr lang="ko-KR" altLang="en-US">
                <a:ea typeface="굴림" pitchFamily="50" charset="-127"/>
              </a:rPr>
              <a:t>이항확률표에서의 확률은 </a:t>
            </a:r>
            <a:r>
              <a:rPr lang="en-US" altLang="ko-KR">
                <a:ea typeface="굴림" pitchFamily="50" charset="-127"/>
              </a:rPr>
              <a:t>0.1268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lang="en-US" altLang="ko-KR" sz="3200">
                <a:ea typeface="굴림" pitchFamily="50" charset="-127"/>
              </a:rPr>
              <a:t>15</a:t>
            </a:r>
            <a:r>
              <a:rPr lang="ko-KR" altLang="en-US" sz="3200">
                <a:ea typeface="굴림" pitchFamily="50" charset="-127"/>
              </a:rPr>
              <a:t>명의 그룹에서 여성이 </a:t>
            </a:r>
            <a:r>
              <a:rPr lang="en-US" altLang="ko-KR" sz="3200">
                <a:ea typeface="굴림" pitchFamily="50" charset="-127"/>
              </a:rPr>
              <a:t>10</a:t>
            </a:r>
            <a:r>
              <a:rPr lang="ko-KR" altLang="en-US" sz="3200">
                <a:ea typeface="굴림" pitchFamily="50" charset="-127"/>
              </a:rPr>
              <a:t>명 이상일 확률은 얼마인가</a:t>
            </a:r>
            <a:r>
              <a:rPr lang="en-US" altLang="ko-KR" sz="3200">
                <a:ea typeface="굴림" pitchFamily="50" charset="-127"/>
              </a:rPr>
              <a:t>?</a:t>
            </a:r>
          </a:p>
          <a:p>
            <a:pPr marL="742950" lvl="1" indent="-285750" algn="just">
              <a:spcBef>
                <a:spcPct val="20000"/>
              </a:spcBef>
              <a:buClr>
                <a:schemeClr val="tx2"/>
              </a:buClr>
              <a:buFontTx/>
              <a:buChar char="–"/>
            </a:pPr>
            <a:r>
              <a:rPr lang="en-US" altLang="ko-KR">
                <a:ea typeface="굴림" pitchFamily="50" charset="-127"/>
              </a:rPr>
              <a:t>P(</a:t>
            </a:r>
            <a:r>
              <a:rPr lang="en-US" altLang="ko-KR" i="1">
                <a:ea typeface="굴림" pitchFamily="50" charset="-127"/>
              </a:rPr>
              <a:t>x</a:t>
            </a:r>
            <a:r>
              <a:rPr lang="en-US" altLang="ko-KR">
                <a:ea typeface="굴림" pitchFamily="50" charset="-127"/>
              </a:rPr>
              <a:t> ≥9.5)= P(</a:t>
            </a:r>
            <a:r>
              <a:rPr lang="en-US" altLang="ko-KR" i="1">
                <a:ea typeface="굴림" pitchFamily="50" charset="-127"/>
              </a:rPr>
              <a:t>z</a:t>
            </a:r>
            <a:r>
              <a:rPr lang="en-US" altLang="ko-KR">
                <a:ea typeface="굴림" pitchFamily="50" charset="-127"/>
              </a:rPr>
              <a:t> ≥0.26)=0.5000-0.1026=0.3974</a:t>
            </a:r>
          </a:p>
          <a:p>
            <a:pPr marL="742950" lvl="1" indent="-285750" algn="just">
              <a:spcBef>
                <a:spcPct val="20000"/>
              </a:spcBef>
              <a:buClr>
                <a:schemeClr val="tx2"/>
              </a:buClr>
              <a:buFontTx/>
              <a:buChar char="–"/>
            </a:pPr>
            <a:r>
              <a:rPr lang="ko-KR" altLang="en-US">
                <a:ea typeface="굴림" pitchFamily="50" charset="-127"/>
              </a:rPr>
              <a:t>이항확률표에서의 확률은 </a:t>
            </a:r>
            <a:r>
              <a:rPr lang="en-US" altLang="ko-KR">
                <a:ea typeface="굴림" pitchFamily="50" charset="-127"/>
              </a:rPr>
              <a:t>0.4032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990600" y="271463"/>
            <a:ext cx="7772400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ko-KR" altLang="en-US" sz="4400">
                <a:solidFill>
                  <a:schemeClr val="tx2"/>
                </a:solidFill>
                <a:ea typeface="굴림" pitchFamily="50" charset="-127"/>
              </a:rPr>
              <a:t>지수분포</a:t>
            </a:r>
            <a:endParaRPr lang="en-US" altLang="ko-KR" sz="4400">
              <a:solidFill>
                <a:schemeClr val="tx2"/>
              </a:solidFill>
              <a:ea typeface="굴림" pitchFamily="50" charset="-127"/>
            </a:endParaRP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592138" y="1036638"/>
            <a:ext cx="8551862" cy="455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/>
            </a:pPr>
            <a:r>
              <a:rPr lang="ko-KR" altLang="en-US" sz="2800" dirty="0">
                <a:ea typeface="굴림" pitchFamily="50" charset="-127"/>
              </a:rPr>
              <a:t>지수분포</a:t>
            </a:r>
            <a:r>
              <a:rPr lang="en-US" altLang="ko-KR" sz="2800" dirty="0">
                <a:ea typeface="굴림" pitchFamily="50" charset="-127"/>
              </a:rPr>
              <a:t>(exponential distribution)</a:t>
            </a:r>
            <a:r>
              <a:rPr lang="ko-KR" altLang="en-US" sz="2800" dirty="0">
                <a:ea typeface="굴림" pitchFamily="50" charset="-127"/>
              </a:rPr>
              <a:t>라 불리는 분포는 연속확률변수  </a:t>
            </a:r>
            <a:r>
              <a:rPr lang="en-US" altLang="ko-KR" sz="2800" i="1" dirty="0">
                <a:ea typeface="굴림" pitchFamily="50" charset="-127"/>
              </a:rPr>
              <a:t>x</a:t>
            </a:r>
            <a:r>
              <a:rPr lang="en-US" altLang="ko-KR" sz="2800" dirty="0">
                <a:ea typeface="굴림" pitchFamily="50" charset="-127"/>
              </a:rPr>
              <a:t>= ‘</a:t>
            </a:r>
            <a:r>
              <a:rPr lang="ko-KR" altLang="en-US" sz="2800" dirty="0">
                <a:ea typeface="굴림" pitchFamily="50" charset="-127"/>
              </a:rPr>
              <a:t>사건들 사이의 시간</a:t>
            </a:r>
            <a:r>
              <a:rPr lang="en-US" altLang="ko-KR" sz="2800" dirty="0">
                <a:ea typeface="굴림" pitchFamily="50" charset="-127"/>
              </a:rPr>
              <a:t>, </a:t>
            </a:r>
            <a:r>
              <a:rPr lang="ko-KR" altLang="en-US" sz="2800" dirty="0">
                <a:ea typeface="굴림" pitchFamily="50" charset="-127"/>
              </a:rPr>
              <a:t>공간 또는 거리의 크기’</a:t>
            </a:r>
            <a:r>
              <a:rPr lang="ko-KR" altLang="en-US" sz="2800" dirty="0" err="1">
                <a:ea typeface="굴림" pitchFamily="50" charset="-127"/>
              </a:rPr>
              <a:t>로</a:t>
            </a:r>
            <a:r>
              <a:rPr lang="ko-KR" altLang="en-US" sz="2800" dirty="0">
                <a:ea typeface="굴림" pitchFamily="50" charset="-127"/>
              </a:rPr>
              <a:t> 정의한다</a:t>
            </a:r>
            <a:r>
              <a:rPr lang="en-US" altLang="ko-KR" sz="2800" dirty="0">
                <a:ea typeface="굴림" pitchFamily="50" charset="-127"/>
              </a:rPr>
              <a:t>. </a:t>
            </a:r>
            <a:endParaRPr lang="ko-KR" altLang="en-US" sz="2800" dirty="0">
              <a:ea typeface="굴림" pitchFamily="50" charset="-127"/>
            </a:endParaRP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Tx/>
              <a:buChar char="–"/>
              <a:defRPr/>
            </a:pPr>
            <a:r>
              <a:rPr lang="en-US" altLang="ko-KR" sz="2800" dirty="0">
                <a:ea typeface="굴림" pitchFamily="50" charset="-127"/>
              </a:rPr>
              <a:t> </a:t>
            </a:r>
            <a:r>
              <a:rPr lang="ko-KR" altLang="en-US" sz="2000" dirty="0">
                <a:ea typeface="굴림" pitchFamily="50" charset="-127"/>
              </a:rPr>
              <a:t>서비스 카운터에 찾아오는 고객들에 대해서 연속확률변수  </a:t>
            </a:r>
            <a:r>
              <a:rPr lang="en-US" altLang="ko-KR" sz="2000" i="1" dirty="0">
                <a:ea typeface="굴림" pitchFamily="50" charset="-127"/>
              </a:rPr>
              <a:t>x</a:t>
            </a:r>
            <a:r>
              <a:rPr lang="ko-KR" altLang="en-US" sz="2000" dirty="0">
                <a:ea typeface="굴림" pitchFamily="50" charset="-127"/>
              </a:rPr>
              <a:t>는 연이어서 찾아오는 고객 사이의 시간 간격으로 표현한다</a:t>
            </a:r>
            <a:r>
              <a:rPr lang="en-US" altLang="ko-KR" sz="2000" dirty="0">
                <a:ea typeface="굴림" pitchFamily="50" charset="-127"/>
              </a:rPr>
              <a:t>. 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/>
            </a:pPr>
            <a:r>
              <a:rPr lang="ko-KR" altLang="en-US" sz="2800" dirty="0">
                <a:ea typeface="굴림" pitchFamily="50" charset="-127"/>
              </a:rPr>
              <a:t>지수분포의 확률밀도함수</a:t>
            </a:r>
            <a:endParaRPr lang="en-US" altLang="ko-KR" sz="2800" dirty="0">
              <a:ea typeface="굴림" pitchFamily="50" charset="-127"/>
            </a:endParaRP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/>
            </a:pPr>
            <a:endParaRPr lang="en-US" altLang="ko-KR" sz="2000" dirty="0">
              <a:latin typeface="Symbol" pitchFamily="18" charset="2"/>
              <a:ea typeface="굴림" pitchFamily="50" charset="-127"/>
            </a:endParaRP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/>
            </a:pPr>
            <a:r>
              <a:rPr lang="en-US" altLang="ko-KR" sz="2000" i="1" dirty="0">
                <a:latin typeface="Symbol" pitchFamily="18" charset="2"/>
                <a:ea typeface="굴림" pitchFamily="50" charset="-127"/>
              </a:rPr>
              <a:t>l</a:t>
            </a:r>
            <a:r>
              <a:rPr lang="ko-KR" altLang="en-US" sz="2000" dirty="0">
                <a:ea typeface="굴림" pitchFamily="50" charset="-127"/>
              </a:rPr>
              <a:t>는 포아송분포의 평균</a:t>
            </a:r>
            <a:endParaRPr lang="en-US" altLang="ko-KR" sz="2000" dirty="0">
              <a:ea typeface="굴림" pitchFamily="50" charset="-127"/>
            </a:endParaRP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/>
            </a:pPr>
            <a:r>
              <a:rPr lang="ko-KR" altLang="en-US" sz="2000" dirty="0">
                <a:ea typeface="굴림" pitchFamily="50" charset="-127"/>
              </a:rPr>
              <a:t>지수분포의 </a:t>
            </a:r>
            <a:r>
              <a:rPr lang="ko-KR" altLang="en-US" sz="2000" dirty="0" err="1">
                <a:ea typeface="굴림" pitchFamily="50" charset="-127"/>
              </a:rPr>
              <a:t>기대값과</a:t>
            </a:r>
            <a:r>
              <a:rPr lang="ko-KR" altLang="en-US" sz="2000" dirty="0">
                <a:ea typeface="굴림" pitchFamily="50" charset="-127"/>
              </a:rPr>
              <a:t> 표준편차는 </a:t>
            </a:r>
            <a:r>
              <a:rPr lang="en-US" altLang="ko-KR" sz="2000" i="1" dirty="0">
                <a:ea typeface="굴림" pitchFamily="50" charset="-127"/>
              </a:rPr>
              <a:t>1/</a:t>
            </a:r>
            <a:r>
              <a:rPr lang="en-US" altLang="ko-KR" sz="2000" i="1" dirty="0">
                <a:latin typeface="Symbol" pitchFamily="18" charset="2"/>
                <a:ea typeface="굴림" pitchFamily="50" charset="-127"/>
              </a:rPr>
              <a:t>l</a:t>
            </a:r>
            <a:endParaRPr lang="en-US" altLang="ko-KR" sz="2000" i="1" dirty="0">
              <a:ea typeface="굴림" pitchFamily="50" charset="-127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/>
            </a:pPr>
            <a:r>
              <a:rPr lang="ko-KR" altLang="en-US" sz="2800" dirty="0">
                <a:ea typeface="굴림" pitchFamily="50" charset="-127"/>
              </a:rPr>
              <a:t>지수분포의 누적확률</a:t>
            </a:r>
            <a:r>
              <a:rPr lang="ko-KR" altLang="en-US" sz="3200" dirty="0">
                <a:ea typeface="굴림" pitchFamily="50" charset="-127"/>
              </a:rPr>
              <a:t> </a:t>
            </a:r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2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8194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66925" y="3690938"/>
          <a:ext cx="2641600" cy="711200"/>
        </p:xfrm>
        <a:graphic>
          <a:graphicData uri="http://schemas.openxmlformats.org/presentationml/2006/ole">
            <p:oleObj spid="_x0000_s8194" name="Equation" r:id="rId3" imgW="2641320" imgH="711000" progId="Equation.2">
              <p:embed/>
            </p:oleObj>
          </a:graphicData>
        </a:graphic>
      </p:graphicFrame>
      <p:graphicFrame>
        <p:nvGraphicFramePr>
          <p:cNvPr id="8195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1797050" y="5407025"/>
          <a:ext cx="2971800" cy="584200"/>
        </p:xfrm>
        <a:graphic>
          <a:graphicData uri="http://schemas.openxmlformats.org/presentationml/2006/ole">
            <p:oleObj spid="_x0000_s8195" name="Equation" r:id="rId4" imgW="2971800" imgH="583920" progId="Equation.3">
              <p:embed/>
            </p:oleObj>
          </a:graphicData>
        </a:graphic>
      </p:graphicFrame>
      <p:graphicFrame>
        <p:nvGraphicFramePr>
          <p:cNvPr id="8196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5614988" y="5564188"/>
          <a:ext cx="2882900" cy="635000"/>
        </p:xfrm>
        <a:graphic>
          <a:graphicData uri="http://schemas.openxmlformats.org/presentationml/2006/ole">
            <p:oleObj spid="_x0000_s8196" name="Equation" r:id="rId5" imgW="2882880" imgH="634680" progId="Equation.2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990600" y="271463"/>
            <a:ext cx="7772400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ko-KR" altLang="en-US" sz="4400">
                <a:solidFill>
                  <a:schemeClr val="tx2"/>
                </a:solidFill>
                <a:ea typeface="굴림" pitchFamily="50" charset="-127"/>
              </a:rPr>
              <a:t>지수분포</a:t>
            </a:r>
            <a:endParaRPr lang="en-US" altLang="ko-KR" sz="4400">
              <a:solidFill>
                <a:schemeClr val="tx2"/>
              </a:solidFill>
              <a:ea typeface="굴림" pitchFamily="50" charset="-127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592138" y="1036638"/>
            <a:ext cx="8229600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lang="ko-KR" altLang="en-US" sz="3200">
                <a:ea typeface="굴림" pitchFamily="50" charset="-127"/>
              </a:rPr>
              <a:t>지수분포의 평균은 포아송 분포 평균의 역수이다</a:t>
            </a:r>
            <a:r>
              <a:rPr lang="en-US" altLang="ko-KR" sz="3200">
                <a:ea typeface="굴림" pitchFamily="50" charset="-127"/>
              </a:rPr>
              <a:t>. </a:t>
            </a:r>
            <a:endParaRPr lang="ko-KR" altLang="en-US" sz="3200">
              <a:ea typeface="굴림" pitchFamily="50" charset="-127"/>
            </a:endParaRP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Tx/>
              <a:buChar char="–"/>
            </a:pPr>
            <a:r>
              <a:rPr lang="en-US" altLang="ko-KR" sz="2800">
                <a:ea typeface="굴림" pitchFamily="50" charset="-127"/>
              </a:rPr>
              <a:t> </a:t>
            </a:r>
            <a:r>
              <a:rPr lang="ko-KR" altLang="en-US" sz="2800">
                <a:ea typeface="굴림" pitchFamily="50" charset="-127"/>
              </a:rPr>
              <a:t>요금소에 찾아오는 평균고객수가 만약  </a:t>
            </a:r>
            <a:r>
              <a:rPr lang="en-US" altLang="ko-KR" sz="2800" i="1">
                <a:latin typeface="Symbol" pitchFamily="18" charset="2"/>
                <a:ea typeface="굴림" pitchFamily="50" charset="-127"/>
              </a:rPr>
              <a:t>l</a:t>
            </a:r>
            <a:r>
              <a:rPr lang="en-US" altLang="ko-KR" sz="2800">
                <a:ea typeface="굴림" pitchFamily="50" charset="-127"/>
              </a:rPr>
              <a:t>=</a:t>
            </a:r>
            <a:r>
              <a:rPr lang="ko-KR" altLang="en-US" sz="2800">
                <a:ea typeface="굴림" pitchFamily="50" charset="-127"/>
              </a:rPr>
              <a:t>분당 </a:t>
            </a:r>
            <a:r>
              <a:rPr lang="en-US" altLang="ko-KR" sz="2800">
                <a:ea typeface="굴림" pitchFamily="50" charset="-127"/>
              </a:rPr>
              <a:t>5</a:t>
            </a:r>
            <a:r>
              <a:rPr lang="ko-KR" altLang="en-US" sz="2800">
                <a:ea typeface="굴림" pitchFamily="50" charset="-127"/>
              </a:rPr>
              <a:t>명이라면</a:t>
            </a:r>
            <a:r>
              <a:rPr lang="en-US" altLang="ko-KR" sz="2800">
                <a:ea typeface="굴림" pitchFamily="50" charset="-127"/>
              </a:rPr>
              <a:t>, </a:t>
            </a:r>
            <a:r>
              <a:rPr lang="ko-KR" altLang="en-US" sz="2800">
                <a:ea typeface="굴림" pitchFamily="50" charset="-127"/>
              </a:rPr>
              <a:t>그에 해당하는 지수분포의 평균은 </a:t>
            </a:r>
            <a:r>
              <a:rPr lang="en-US" altLang="ko-KR" sz="2800">
                <a:ea typeface="굴림" pitchFamily="50" charset="-127"/>
              </a:rPr>
              <a:t>1/ </a:t>
            </a:r>
            <a:r>
              <a:rPr lang="en-US" altLang="ko-KR" sz="2800" i="1">
                <a:latin typeface="Symbol" pitchFamily="18" charset="2"/>
                <a:ea typeface="굴림" pitchFamily="50" charset="-127"/>
              </a:rPr>
              <a:t>l</a:t>
            </a:r>
            <a:r>
              <a:rPr lang="en-US" altLang="ko-KR" sz="2800">
                <a:ea typeface="굴림" pitchFamily="50" charset="-127"/>
              </a:rPr>
              <a:t> = 1/5</a:t>
            </a:r>
            <a:r>
              <a:rPr lang="ko-KR" altLang="en-US" sz="2800">
                <a:ea typeface="굴림" pitchFamily="50" charset="-127"/>
              </a:rPr>
              <a:t>분</a:t>
            </a:r>
            <a:r>
              <a:rPr lang="en-US" altLang="ko-KR" sz="2800">
                <a:ea typeface="굴림" pitchFamily="50" charset="-127"/>
              </a:rPr>
              <a:t>, </a:t>
            </a:r>
            <a:r>
              <a:rPr lang="ko-KR" altLang="en-US" sz="2800">
                <a:ea typeface="굴림" pitchFamily="50" charset="-127"/>
              </a:rPr>
              <a:t>즉 고객들의 도착 시간 간격은 평균 </a:t>
            </a:r>
            <a:r>
              <a:rPr lang="en-US" altLang="ko-KR" sz="2800">
                <a:ea typeface="굴림" pitchFamily="50" charset="-127"/>
              </a:rPr>
              <a:t>0.2</a:t>
            </a:r>
            <a:r>
              <a:rPr lang="ko-KR" altLang="en-US" sz="2800">
                <a:ea typeface="굴림" pitchFamily="50" charset="-127"/>
              </a:rPr>
              <a:t>분이 될 것이다</a:t>
            </a:r>
            <a:r>
              <a:rPr lang="en-US" altLang="ko-KR" sz="2800">
                <a:ea typeface="굴림" pitchFamily="50" charset="-127"/>
              </a:rPr>
              <a:t>.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lang="ko-KR" altLang="en-US" sz="3200">
                <a:ea typeface="굴림" pitchFamily="50" charset="-127"/>
              </a:rPr>
              <a:t>어떤 큰 지역에서 </a:t>
            </a:r>
            <a:r>
              <a:rPr lang="en-US" altLang="ko-KR" sz="3200">
                <a:ea typeface="굴림" pitchFamily="50" charset="-127"/>
              </a:rPr>
              <a:t>911 </a:t>
            </a:r>
            <a:r>
              <a:rPr lang="ko-KR" altLang="en-US" sz="3200">
                <a:ea typeface="굴림" pitchFamily="50" charset="-127"/>
              </a:rPr>
              <a:t>긴급 전화통화가 시간당 평균 </a:t>
            </a:r>
            <a:r>
              <a:rPr lang="en-US" altLang="ko-KR" sz="3200">
                <a:ea typeface="굴림" pitchFamily="50" charset="-127"/>
              </a:rPr>
              <a:t>10</a:t>
            </a:r>
            <a:r>
              <a:rPr lang="ko-KR" altLang="en-US" sz="3200">
                <a:ea typeface="굴림" pitchFamily="50" charset="-127"/>
              </a:rPr>
              <a:t>건인 포아송 분포를 가지는 것으로 밝혀졌다</a:t>
            </a:r>
            <a:r>
              <a:rPr lang="en-US" altLang="ko-KR" sz="3200">
                <a:ea typeface="굴림" pitchFamily="50" charset="-127"/>
              </a:rPr>
              <a:t>. </a:t>
            </a:r>
            <a:r>
              <a:rPr lang="ko-KR" altLang="en-US" sz="3200">
                <a:ea typeface="굴림" pitchFamily="50" charset="-127"/>
              </a:rPr>
              <a:t>다음 각 물음에 답하라</a:t>
            </a:r>
            <a:r>
              <a:rPr lang="en-US" altLang="ko-KR" sz="3200">
                <a:ea typeface="굴림" pitchFamily="50" charset="-127"/>
              </a:rPr>
              <a:t>.</a:t>
            </a:r>
            <a:endParaRPr lang="ko-KR" altLang="en-US" sz="3200">
              <a:ea typeface="굴림" pitchFamily="50" charset="-127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990600" y="271463"/>
            <a:ext cx="7772400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ko-KR" altLang="en-US" sz="4400">
                <a:solidFill>
                  <a:schemeClr val="tx2"/>
                </a:solidFill>
                <a:ea typeface="굴림" pitchFamily="50" charset="-127"/>
              </a:rPr>
              <a:t>지수분포</a:t>
            </a:r>
            <a:endParaRPr lang="en-US" altLang="ko-KR" sz="4400">
              <a:solidFill>
                <a:schemeClr val="tx2"/>
              </a:solidFill>
              <a:ea typeface="굴림" pitchFamily="50" charset="-127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592138" y="1036638"/>
            <a:ext cx="8229600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lang="ko-KR" altLang="en-US" sz="3200" dirty="0">
                <a:ea typeface="굴림" pitchFamily="50" charset="-127"/>
              </a:rPr>
              <a:t>지수분포의 평균과 표준편차를 구하라</a:t>
            </a:r>
            <a:r>
              <a:rPr lang="en-US" altLang="ko-KR" sz="3200" dirty="0"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Tx/>
              <a:buChar char="–"/>
            </a:pPr>
            <a:r>
              <a:rPr lang="ko-KR" altLang="en-US" sz="2800" dirty="0" err="1">
                <a:ea typeface="굴림" pitchFamily="50" charset="-127"/>
              </a:rPr>
              <a:t>포아송</a:t>
            </a:r>
            <a:r>
              <a:rPr lang="ko-KR" altLang="en-US" sz="2800" dirty="0">
                <a:ea typeface="굴림" pitchFamily="50" charset="-127"/>
              </a:rPr>
              <a:t> 분포의 평균 </a:t>
            </a:r>
            <a:r>
              <a:rPr lang="en-US" altLang="ko-KR" sz="2800" i="1" dirty="0">
                <a:latin typeface="Symbol" pitchFamily="18" charset="2"/>
                <a:ea typeface="굴림" pitchFamily="50" charset="-127"/>
              </a:rPr>
              <a:t>l</a:t>
            </a:r>
            <a:r>
              <a:rPr lang="ko-KR" altLang="en-US" sz="2800" dirty="0">
                <a:ea typeface="굴림" pitchFamily="50" charset="-127"/>
              </a:rPr>
              <a:t> </a:t>
            </a:r>
            <a:r>
              <a:rPr lang="en-US" altLang="ko-KR" sz="2800" dirty="0">
                <a:ea typeface="굴림" pitchFamily="50" charset="-127"/>
              </a:rPr>
              <a:t>=</a:t>
            </a:r>
            <a:r>
              <a:rPr lang="ko-KR" altLang="en-US" sz="2800" dirty="0">
                <a:ea typeface="굴림" pitchFamily="50" charset="-127"/>
              </a:rPr>
              <a:t>시간당 </a:t>
            </a:r>
            <a:r>
              <a:rPr lang="en-US" altLang="ko-KR" sz="2800" dirty="0">
                <a:ea typeface="굴림" pitchFamily="50" charset="-127"/>
              </a:rPr>
              <a:t>10</a:t>
            </a:r>
            <a:r>
              <a:rPr lang="ko-KR" altLang="en-US" sz="2800" dirty="0">
                <a:ea typeface="굴림" pitchFamily="50" charset="-127"/>
              </a:rPr>
              <a:t>통화이고 지수분포의 평균은 그의 역수인 </a:t>
            </a:r>
            <a:r>
              <a:rPr lang="en-US" altLang="ko-KR" sz="2800" dirty="0">
                <a:ea typeface="굴림" pitchFamily="50" charset="-127"/>
              </a:rPr>
              <a:t>1/ </a:t>
            </a:r>
            <a:r>
              <a:rPr lang="en-US" altLang="ko-KR" sz="2800" i="1" dirty="0">
                <a:latin typeface="Symbol" pitchFamily="18" charset="2"/>
                <a:ea typeface="굴림" pitchFamily="50" charset="-127"/>
              </a:rPr>
              <a:t>l</a:t>
            </a:r>
            <a:r>
              <a:rPr lang="en-US" altLang="ko-KR" sz="2800" dirty="0">
                <a:ea typeface="굴림" pitchFamily="50" charset="-127"/>
              </a:rPr>
              <a:t> = 1/10, </a:t>
            </a:r>
            <a:r>
              <a:rPr lang="ko-KR" altLang="en-US" sz="2800" dirty="0">
                <a:ea typeface="굴림" pitchFamily="50" charset="-127"/>
              </a:rPr>
              <a:t>즉 통화 간격 </a:t>
            </a:r>
            <a:r>
              <a:rPr lang="en-US" altLang="ko-KR" sz="2800" dirty="0">
                <a:ea typeface="굴림" pitchFamily="50" charset="-127"/>
              </a:rPr>
              <a:t>0.1</a:t>
            </a:r>
            <a:r>
              <a:rPr lang="ko-KR" altLang="en-US" sz="2800" dirty="0">
                <a:ea typeface="굴림" pitchFamily="50" charset="-127"/>
              </a:rPr>
              <a:t>시간이다</a:t>
            </a:r>
            <a:r>
              <a:rPr lang="en-US" altLang="ko-KR" sz="2800" dirty="0">
                <a:ea typeface="굴림" pitchFamily="50" charset="-127"/>
              </a:rPr>
              <a:t>. </a:t>
            </a:r>
            <a:r>
              <a:rPr lang="ko-KR" altLang="en-US" sz="2800" dirty="0">
                <a:ea typeface="굴림" pitchFamily="50" charset="-127"/>
              </a:rPr>
              <a:t>표준편차는 평균과 같은 값이다</a:t>
            </a:r>
            <a:r>
              <a:rPr lang="en-US" altLang="ko-KR" sz="2800" dirty="0"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Tx/>
              <a:buChar char="–"/>
            </a:pPr>
            <a:r>
              <a:rPr lang="ko-KR" altLang="en-US" sz="2800" dirty="0" err="1">
                <a:ea typeface="굴림" pitchFamily="50" charset="-127"/>
              </a:rPr>
              <a:t>포아송</a:t>
            </a:r>
            <a:r>
              <a:rPr lang="ko-KR" altLang="en-US" sz="2800" dirty="0">
                <a:ea typeface="굴림" pitchFamily="50" charset="-127"/>
              </a:rPr>
              <a:t> 분포와 지수분포의 평균의 단위를 시간 대신에 분</a:t>
            </a:r>
            <a:r>
              <a:rPr lang="en-US" altLang="ko-KR" sz="2800" dirty="0">
                <a:ea typeface="굴림" pitchFamily="50" charset="-127"/>
              </a:rPr>
              <a:t>(</a:t>
            </a:r>
            <a:r>
              <a:rPr lang="ko-KR" altLang="en-US" sz="2800" dirty="0">
                <a:ea typeface="굴림" pitchFamily="50" charset="-127"/>
              </a:rPr>
              <a:t>分</a:t>
            </a:r>
            <a:r>
              <a:rPr lang="en-US" altLang="ko-KR" sz="2800" dirty="0">
                <a:ea typeface="굴림" pitchFamily="50" charset="-127"/>
              </a:rPr>
              <a:t>)</a:t>
            </a:r>
            <a:r>
              <a:rPr lang="ko-KR" altLang="en-US" sz="2800" dirty="0">
                <a:ea typeface="굴림" pitchFamily="50" charset="-127"/>
              </a:rPr>
              <a:t>으로 고쳐보자</a:t>
            </a:r>
            <a:r>
              <a:rPr lang="en-US" altLang="ko-KR" sz="2800" dirty="0">
                <a:ea typeface="굴림" pitchFamily="50" charset="-127"/>
              </a:rPr>
              <a:t>. </a:t>
            </a:r>
            <a:r>
              <a:rPr lang="ko-KR" altLang="en-US" sz="2800" dirty="0" err="1">
                <a:ea typeface="굴림" pitchFamily="50" charset="-127"/>
              </a:rPr>
              <a:t>포아송</a:t>
            </a:r>
            <a:r>
              <a:rPr lang="ko-KR" altLang="en-US" sz="2800" dirty="0">
                <a:ea typeface="굴림" pitchFamily="50" charset="-127"/>
              </a:rPr>
              <a:t> 분포의 평균은 </a:t>
            </a:r>
            <a:r>
              <a:rPr lang="en-US" altLang="ko-KR" sz="2800" dirty="0">
                <a:ea typeface="굴림" pitchFamily="50" charset="-127"/>
              </a:rPr>
              <a:t>60</a:t>
            </a:r>
            <a:r>
              <a:rPr lang="ko-KR" altLang="en-US" sz="2800" dirty="0">
                <a:ea typeface="굴림" pitchFamily="50" charset="-127"/>
              </a:rPr>
              <a:t>분당 </a:t>
            </a:r>
            <a:r>
              <a:rPr lang="en-US" altLang="ko-KR" sz="2800" dirty="0">
                <a:ea typeface="굴림" pitchFamily="50" charset="-127"/>
              </a:rPr>
              <a:t>10</a:t>
            </a:r>
            <a:r>
              <a:rPr lang="ko-KR" altLang="en-US" sz="2800" dirty="0">
                <a:ea typeface="굴림" pitchFamily="50" charset="-127"/>
              </a:rPr>
              <a:t>통화</a:t>
            </a:r>
            <a:r>
              <a:rPr lang="en-US" altLang="ko-KR" sz="2800" dirty="0">
                <a:ea typeface="굴림" pitchFamily="50" charset="-127"/>
              </a:rPr>
              <a:t>, </a:t>
            </a:r>
            <a:r>
              <a:rPr lang="ko-KR" altLang="en-US" sz="2800" dirty="0">
                <a:ea typeface="굴림" pitchFamily="50" charset="-127"/>
              </a:rPr>
              <a:t>즉 </a:t>
            </a:r>
            <a:r>
              <a:rPr lang="en-US" altLang="ko-KR" sz="2800" i="1" dirty="0">
                <a:latin typeface="Symbol" pitchFamily="18" charset="2"/>
                <a:ea typeface="굴림" pitchFamily="50" charset="-127"/>
              </a:rPr>
              <a:t>l</a:t>
            </a:r>
            <a:r>
              <a:rPr lang="ko-KR" altLang="en-US" sz="2800" dirty="0">
                <a:ea typeface="굴림" pitchFamily="50" charset="-127"/>
              </a:rPr>
              <a:t> </a:t>
            </a:r>
            <a:r>
              <a:rPr lang="en-US" altLang="ko-KR" sz="2800" dirty="0">
                <a:ea typeface="굴림" pitchFamily="50" charset="-127"/>
              </a:rPr>
              <a:t>=1/6(</a:t>
            </a:r>
            <a:r>
              <a:rPr lang="ko-KR" altLang="en-US" sz="2800" dirty="0">
                <a:ea typeface="굴림" pitchFamily="50" charset="-127"/>
              </a:rPr>
              <a:t>통화</a:t>
            </a:r>
            <a:r>
              <a:rPr lang="en-US" altLang="ko-KR" sz="2800" dirty="0">
                <a:ea typeface="굴림" pitchFamily="50" charset="-127"/>
              </a:rPr>
              <a:t>/</a:t>
            </a:r>
            <a:r>
              <a:rPr lang="ko-KR" altLang="en-US" sz="2800" dirty="0">
                <a:ea typeface="굴림" pitchFamily="50" charset="-127"/>
              </a:rPr>
              <a:t>분</a:t>
            </a:r>
            <a:r>
              <a:rPr lang="en-US" altLang="ko-KR" sz="2800" dirty="0">
                <a:ea typeface="굴림" pitchFamily="50" charset="-127"/>
              </a:rPr>
              <a:t>) </a:t>
            </a:r>
            <a:r>
              <a:rPr lang="ko-KR" altLang="en-US" sz="2800" dirty="0">
                <a:ea typeface="굴림" pitchFamily="50" charset="-127"/>
              </a:rPr>
              <a:t>이다</a:t>
            </a:r>
            <a:r>
              <a:rPr lang="en-US" altLang="ko-KR" sz="2800" dirty="0">
                <a:ea typeface="굴림" pitchFamily="50" charset="-127"/>
              </a:rPr>
              <a:t>. </a:t>
            </a:r>
            <a:r>
              <a:rPr lang="ko-KR" altLang="en-US" sz="2800" dirty="0">
                <a:ea typeface="굴림" pitchFamily="50" charset="-127"/>
              </a:rPr>
              <a:t>지수분포의 평균은 </a:t>
            </a:r>
            <a:r>
              <a:rPr lang="en-US" altLang="ko-KR" sz="2800" dirty="0">
                <a:ea typeface="굴림" pitchFamily="50" charset="-127"/>
              </a:rPr>
              <a:t>1/</a:t>
            </a:r>
            <a:r>
              <a:rPr lang="en-US" altLang="ko-KR" sz="2800" i="1" dirty="0">
                <a:latin typeface="Symbol" pitchFamily="18" charset="2"/>
                <a:ea typeface="굴림" pitchFamily="50" charset="-127"/>
              </a:rPr>
              <a:t>l</a:t>
            </a:r>
            <a:r>
              <a:rPr lang="en-US" altLang="ko-KR" sz="2800" dirty="0">
                <a:ea typeface="굴림" pitchFamily="50" charset="-127"/>
              </a:rPr>
              <a:t> =</a:t>
            </a:r>
            <a:r>
              <a:rPr lang="en-US" altLang="ko-KR" sz="2800" dirty="0" smtClean="0">
                <a:ea typeface="굴림" pitchFamily="50" charset="-127"/>
              </a:rPr>
              <a:t>6</a:t>
            </a:r>
            <a:r>
              <a:rPr lang="ko-KR" altLang="en-US" sz="2800" dirty="0" smtClean="0">
                <a:ea typeface="굴림" pitchFamily="50" charset="-127"/>
              </a:rPr>
              <a:t>분이다</a:t>
            </a:r>
            <a:r>
              <a:rPr lang="en-US" altLang="ko-KR" sz="2800" dirty="0">
                <a:ea typeface="굴림" pitchFamily="50" charset="-127"/>
              </a:rPr>
              <a:t>.</a:t>
            </a:r>
            <a:endParaRPr lang="ko-KR" altLang="en-US" sz="2800" dirty="0">
              <a:ea typeface="굴림" pitchFamily="50" charset="-127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990600" y="271463"/>
            <a:ext cx="7772400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ko-KR" altLang="en-US" sz="4400">
                <a:solidFill>
                  <a:schemeClr val="tx2"/>
                </a:solidFill>
                <a:ea typeface="굴림" pitchFamily="50" charset="-127"/>
              </a:rPr>
              <a:t>지수분포</a:t>
            </a:r>
            <a:endParaRPr lang="en-US" altLang="ko-KR" sz="4400">
              <a:solidFill>
                <a:schemeClr val="tx2"/>
              </a:solidFill>
              <a:ea typeface="굴림" pitchFamily="50" charset="-127"/>
            </a:endParaRPr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592138" y="1036638"/>
            <a:ext cx="8229600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lang="ko-KR" altLang="en-US" sz="3200">
                <a:ea typeface="굴림" pitchFamily="50" charset="-127"/>
              </a:rPr>
              <a:t>지금부터 </a:t>
            </a:r>
            <a:r>
              <a:rPr lang="en-US" altLang="ko-KR" sz="3200">
                <a:ea typeface="굴림" pitchFamily="50" charset="-127"/>
              </a:rPr>
              <a:t>5</a:t>
            </a:r>
            <a:r>
              <a:rPr lang="ko-KR" altLang="en-US" sz="3200">
                <a:ea typeface="굴림" pitchFamily="50" charset="-127"/>
              </a:rPr>
              <a:t>분 뒤에 다음 통화가 걸려올 확률은 얼마인가</a:t>
            </a:r>
            <a:r>
              <a:rPr lang="en-US" altLang="ko-KR" sz="3200">
                <a:ea typeface="굴림" pitchFamily="50" charset="-127"/>
              </a:rPr>
              <a:t>?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endParaRPr lang="ko-KR" altLang="en-US" sz="3200">
              <a:ea typeface="굴림" pitchFamily="50" charset="-127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lang="ko-KR" altLang="en-US" sz="3200">
                <a:ea typeface="굴림" pitchFamily="50" charset="-127"/>
              </a:rPr>
              <a:t>지금부터 </a:t>
            </a:r>
            <a:r>
              <a:rPr lang="en-US" altLang="ko-KR" sz="3200">
                <a:ea typeface="굴림" pitchFamily="50" charset="-127"/>
              </a:rPr>
              <a:t>3</a:t>
            </a:r>
            <a:r>
              <a:rPr lang="ko-KR" altLang="en-US" sz="3200">
                <a:ea typeface="굴림" pitchFamily="50" charset="-127"/>
              </a:rPr>
              <a:t>분과 </a:t>
            </a:r>
            <a:r>
              <a:rPr lang="en-US" altLang="ko-KR" sz="3200">
                <a:ea typeface="굴림" pitchFamily="50" charset="-127"/>
              </a:rPr>
              <a:t>8</a:t>
            </a:r>
            <a:r>
              <a:rPr lang="ko-KR" altLang="en-US" sz="3200">
                <a:ea typeface="굴림" pitchFamily="50" charset="-127"/>
              </a:rPr>
              <a:t>분 사이에 다음 통화가 걸려올 확률은 얼마인가</a:t>
            </a:r>
            <a:r>
              <a:rPr lang="en-US" altLang="ko-KR" sz="3200">
                <a:ea typeface="굴림" pitchFamily="50" charset="-127"/>
              </a:rPr>
              <a:t>?</a:t>
            </a:r>
            <a:endParaRPr lang="ko-KR" altLang="en-US" sz="3200">
              <a:ea typeface="굴림" pitchFamily="50" charset="-127"/>
            </a:endParaRP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9218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635000" y="2119313"/>
          <a:ext cx="8320088" cy="492125"/>
        </p:xfrm>
        <a:graphic>
          <a:graphicData uri="http://schemas.openxmlformats.org/presentationml/2006/ole">
            <p:oleObj spid="_x0000_s9218" name="Equation" r:id="rId3" imgW="8928000" imgH="622080" progId="Equation.3">
              <p:embed/>
            </p:oleObj>
          </a:graphicData>
        </a:graphic>
      </p:graphicFrame>
      <p:graphicFrame>
        <p:nvGraphicFramePr>
          <p:cNvPr id="9219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1346200" y="3919538"/>
          <a:ext cx="6923088" cy="341312"/>
        </p:xfrm>
        <a:graphic>
          <a:graphicData uri="http://schemas.openxmlformats.org/presentationml/2006/ole">
            <p:oleObj spid="_x0000_s9219" name="Equation" r:id="rId4" imgW="742932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990600" y="271463"/>
            <a:ext cx="7772400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ko-KR" altLang="en-US" sz="4400">
                <a:solidFill>
                  <a:schemeClr val="tx2"/>
                </a:solidFill>
                <a:ea typeface="굴림" pitchFamily="50" charset="-127"/>
              </a:rPr>
              <a:t>지수분포</a:t>
            </a:r>
            <a:endParaRPr lang="en-US" altLang="ko-KR" sz="4400">
              <a:solidFill>
                <a:schemeClr val="tx2"/>
              </a:solidFill>
              <a:ea typeface="굴림" pitchFamily="50" charset="-127"/>
            </a:endParaRP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592138" y="1036638"/>
            <a:ext cx="8229600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lang="ko-KR" altLang="en-US">
                <a:ea typeface="굴림" pitchFamily="50" charset="-127"/>
              </a:rPr>
              <a:t>컴퓨터 하드드라이버나 프린터를 생산하는 제조업자들은 보통 고장간격 시간평균 </a:t>
            </a:r>
            <a:r>
              <a:rPr lang="en-US" altLang="ko-KR">
                <a:ea typeface="굴림" pitchFamily="50" charset="-127"/>
              </a:rPr>
              <a:t>(mean time between failures, MTBF)</a:t>
            </a:r>
            <a:r>
              <a:rPr lang="ko-KR" altLang="en-US">
                <a:ea typeface="굴림" pitchFamily="50" charset="-127"/>
              </a:rPr>
              <a:t>에 대한 정보를 제공한다</a:t>
            </a:r>
            <a:r>
              <a:rPr lang="en-US" altLang="ko-KR">
                <a:ea typeface="굴림" pitchFamily="50" charset="-127"/>
              </a:rPr>
              <a:t>. </a:t>
            </a:r>
            <a:r>
              <a:rPr lang="ko-KR" altLang="en-US">
                <a:ea typeface="굴림" pitchFamily="50" charset="-127"/>
              </a:rPr>
              <a:t>만약 고장 횟수가 포아송 분포를 가진다면</a:t>
            </a:r>
            <a:r>
              <a:rPr lang="en-US" altLang="ko-KR">
                <a:ea typeface="굴림" pitchFamily="50" charset="-127"/>
              </a:rPr>
              <a:t>, </a:t>
            </a:r>
            <a:r>
              <a:rPr lang="ko-KR" altLang="en-US">
                <a:ea typeface="굴림" pitchFamily="50" charset="-127"/>
              </a:rPr>
              <a:t>고장 간 시간간격은 지수분포로 표현된다</a:t>
            </a:r>
            <a:r>
              <a:rPr lang="en-US" altLang="ko-KR">
                <a:ea typeface="굴림" pitchFamily="50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lang="ko-KR" altLang="en-US">
                <a:ea typeface="굴림" pitchFamily="50" charset="-127"/>
              </a:rPr>
              <a:t>한 레이저 프린터 제조업자는 어떤 모델의 </a:t>
            </a:r>
            <a:r>
              <a:rPr lang="en-US" altLang="ko-KR">
                <a:ea typeface="굴림" pitchFamily="50" charset="-127"/>
              </a:rPr>
              <a:t>MTBF</a:t>
            </a:r>
            <a:r>
              <a:rPr lang="ko-KR" altLang="en-US">
                <a:ea typeface="굴림" pitchFamily="50" charset="-127"/>
              </a:rPr>
              <a:t>를 </a:t>
            </a:r>
            <a:r>
              <a:rPr lang="en-US" altLang="ko-KR">
                <a:ea typeface="굴림" pitchFamily="50" charset="-127"/>
              </a:rPr>
              <a:t>4000</a:t>
            </a:r>
            <a:r>
              <a:rPr lang="ko-KR" altLang="en-US">
                <a:ea typeface="굴림" pitchFamily="50" charset="-127"/>
              </a:rPr>
              <a:t>시간이라고 명시했다</a:t>
            </a:r>
            <a:r>
              <a:rPr lang="en-US" altLang="ko-KR">
                <a:ea typeface="굴림" pitchFamily="50" charset="-127"/>
              </a:rPr>
              <a:t>. </a:t>
            </a:r>
            <a:r>
              <a:rPr lang="ko-KR" altLang="en-US">
                <a:ea typeface="굴림" pitchFamily="50" charset="-127"/>
              </a:rPr>
              <a:t>연속확률변수  </a:t>
            </a:r>
            <a:r>
              <a:rPr lang="en-US" altLang="ko-KR" i="1">
                <a:ea typeface="굴림" pitchFamily="50" charset="-127"/>
              </a:rPr>
              <a:t>x</a:t>
            </a:r>
            <a:r>
              <a:rPr lang="en-US" altLang="ko-KR">
                <a:ea typeface="굴림" pitchFamily="50" charset="-127"/>
              </a:rPr>
              <a:t>=‘</a:t>
            </a:r>
            <a:r>
              <a:rPr lang="ko-KR" altLang="en-US">
                <a:ea typeface="굴림" pitchFamily="50" charset="-127"/>
              </a:rPr>
              <a:t>고장 간 시간간격’을 지수분포로 가정한다</a:t>
            </a:r>
            <a:r>
              <a:rPr lang="en-US" altLang="ko-KR">
                <a:ea typeface="굴림" pitchFamily="50" charset="-127"/>
              </a:rPr>
              <a:t>. </a:t>
            </a:r>
            <a:endParaRPr lang="ko-KR" altLang="en-US">
              <a:ea typeface="굴림" pitchFamily="50" charset="-127"/>
            </a:endParaRP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Tx/>
              <a:buChar char="–"/>
            </a:pPr>
            <a:r>
              <a:rPr lang="ko-KR" altLang="en-US" sz="2000">
                <a:ea typeface="굴림" pitchFamily="50" charset="-127"/>
              </a:rPr>
              <a:t>만약 </a:t>
            </a:r>
            <a:r>
              <a:rPr lang="en-US" altLang="ko-KR" sz="2000">
                <a:ea typeface="굴림" pitchFamily="50" charset="-127"/>
              </a:rPr>
              <a:t>MTBF</a:t>
            </a:r>
            <a:r>
              <a:rPr lang="ko-KR" altLang="en-US" sz="2000">
                <a:ea typeface="굴림" pitchFamily="50" charset="-127"/>
              </a:rPr>
              <a:t>가 </a:t>
            </a:r>
            <a:r>
              <a:rPr lang="en-US" altLang="ko-KR" sz="2000">
                <a:ea typeface="굴림" pitchFamily="50" charset="-127"/>
              </a:rPr>
              <a:t>1/ </a:t>
            </a:r>
            <a:r>
              <a:rPr lang="en-US" altLang="ko-KR" sz="2000" i="1">
                <a:latin typeface="Symbol" pitchFamily="18" charset="2"/>
                <a:ea typeface="굴림" pitchFamily="50" charset="-127"/>
              </a:rPr>
              <a:t>l</a:t>
            </a:r>
            <a:r>
              <a:rPr lang="en-US" altLang="ko-KR" sz="2000">
                <a:ea typeface="굴림" pitchFamily="50" charset="-127"/>
              </a:rPr>
              <a:t>=4000</a:t>
            </a:r>
            <a:r>
              <a:rPr lang="ko-KR" altLang="en-US" sz="2000">
                <a:ea typeface="굴림" pitchFamily="50" charset="-127"/>
              </a:rPr>
              <a:t>시간이라면</a:t>
            </a:r>
            <a:r>
              <a:rPr lang="en-US" altLang="ko-KR" sz="2000">
                <a:ea typeface="굴림" pitchFamily="50" charset="-127"/>
              </a:rPr>
              <a:t>, </a:t>
            </a:r>
            <a:r>
              <a:rPr lang="ko-KR" altLang="en-US" sz="2000">
                <a:ea typeface="굴림" pitchFamily="50" charset="-127"/>
              </a:rPr>
              <a:t>포아송 분포의 평균은 그의 역수인  </a:t>
            </a:r>
            <a:r>
              <a:rPr lang="en-US" altLang="ko-KR" sz="2000" i="1">
                <a:latin typeface="Symbol" pitchFamily="18" charset="2"/>
                <a:ea typeface="굴림" pitchFamily="50" charset="-127"/>
              </a:rPr>
              <a:t>l</a:t>
            </a:r>
            <a:r>
              <a:rPr lang="en-US" altLang="ko-KR" sz="2000">
                <a:ea typeface="굴림" pitchFamily="50" charset="-127"/>
              </a:rPr>
              <a:t>= 1/4000, </a:t>
            </a:r>
            <a:r>
              <a:rPr lang="ko-KR" altLang="en-US" sz="2000">
                <a:ea typeface="굴림" pitchFamily="50" charset="-127"/>
              </a:rPr>
              <a:t>즉 시간당 </a:t>
            </a:r>
            <a:r>
              <a:rPr lang="en-US" altLang="ko-KR" sz="2000">
                <a:ea typeface="굴림" pitchFamily="50" charset="-127"/>
              </a:rPr>
              <a:t>0.00025</a:t>
            </a:r>
            <a:r>
              <a:rPr lang="ko-KR" altLang="en-US" sz="2000">
                <a:ea typeface="굴림" pitchFamily="50" charset="-127"/>
              </a:rPr>
              <a:t>회이다</a:t>
            </a:r>
            <a:r>
              <a:rPr lang="en-US" altLang="ko-KR" sz="2000"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Tx/>
              <a:buChar char="–"/>
            </a:pPr>
            <a:r>
              <a:rPr lang="en-US" altLang="ko-KR" sz="2000">
                <a:ea typeface="굴림" pitchFamily="50" charset="-127"/>
              </a:rPr>
              <a:t>2500</a:t>
            </a:r>
            <a:r>
              <a:rPr lang="ko-KR" altLang="en-US" sz="2000">
                <a:ea typeface="굴림" pitchFamily="50" charset="-127"/>
              </a:rPr>
              <a:t>시간 동안 고장 없이 프린터가 동작할 확률은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</a:pPr>
            <a:r>
              <a:rPr lang="ko-KR" altLang="en-US" sz="2000">
                <a:ea typeface="굴림" pitchFamily="50" charset="-127"/>
              </a:rPr>
              <a:t>	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10242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60475" y="5240338"/>
          <a:ext cx="7332663" cy="390525"/>
        </p:xfrm>
        <a:graphic>
          <a:graphicData uri="http://schemas.openxmlformats.org/presentationml/2006/ole">
            <p:oleObj spid="_x0000_s10242" name="Equation" r:id="rId3" imgW="9613800" imgH="622080" progId="Equation.3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7924800" cy="4724400"/>
          </a:xfrm>
          <a:noFill/>
        </p:spPr>
        <p:txBody>
          <a:bodyPr/>
          <a:lstStyle/>
          <a:p>
            <a:pPr marL="533400" indent="-533400" algn="just">
              <a:lnSpc>
                <a:spcPct val="90000"/>
              </a:lnSpc>
            </a:pPr>
            <a:r>
              <a:rPr lang="ko-KR" altLang="en-US" smtClean="0">
                <a:ea typeface="굴림" pitchFamily="50" charset="-127"/>
              </a:rPr>
              <a:t>정규분포는 통계학에서 가장 중요한 연속분포이다</a:t>
            </a:r>
            <a:r>
              <a:rPr lang="en-US" altLang="ko-KR" smtClean="0">
                <a:ea typeface="굴림" pitchFamily="50" charset="-127"/>
              </a:rPr>
              <a:t>. </a:t>
            </a:r>
          </a:p>
          <a:p>
            <a:pPr marL="914400" lvl="1" indent="-457200" algn="just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ko-KR" altLang="en-US" smtClean="0">
                <a:ea typeface="굴림" pitchFamily="50" charset="-127"/>
              </a:rPr>
              <a:t>많은 자연현상과 경제현상이 정규분포 경향이 있다</a:t>
            </a:r>
            <a:r>
              <a:rPr lang="en-US" altLang="ko-KR" smtClean="0">
                <a:ea typeface="굴림" pitchFamily="50" charset="-127"/>
              </a:rPr>
              <a:t>. </a:t>
            </a:r>
          </a:p>
          <a:p>
            <a:pPr marL="914400" lvl="1" indent="-457200" algn="just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ko-KR" altLang="en-US" smtClean="0">
                <a:ea typeface="굴림" pitchFamily="50" charset="-127"/>
              </a:rPr>
              <a:t>이항분포와 같은 분포를 정규분포를 이용해서 근사계산을 할 수 있다</a:t>
            </a:r>
            <a:r>
              <a:rPr lang="en-US" altLang="ko-KR" smtClean="0">
                <a:ea typeface="굴림" pitchFamily="50" charset="-127"/>
              </a:rPr>
              <a:t>. </a:t>
            </a:r>
          </a:p>
          <a:p>
            <a:pPr marL="914400" lvl="1" indent="-457200" algn="just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ko-KR" smtClean="0">
                <a:ea typeface="굴림" pitchFamily="50" charset="-127"/>
              </a:rPr>
              <a:t>8</a:t>
            </a:r>
            <a:r>
              <a:rPr lang="ko-KR" altLang="en-US" smtClean="0">
                <a:ea typeface="굴림" pitchFamily="50" charset="-127"/>
              </a:rPr>
              <a:t>장에서와 같이 어떤 분포를 가지는 모집단에서 표본을 반복해서 뽑아내면 낼수록 표본평균</a:t>
            </a:r>
            <a:r>
              <a:rPr lang="en-US" altLang="ko-KR" smtClean="0">
                <a:ea typeface="굴림" pitchFamily="50" charset="-127"/>
              </a:rPr>
              <a:t>(sample mean)</a:t>
            </a:r>
            <a:r>
              <a:rPr lang="ko-KR" altLang="en-US" smtClean="0">
                <a:ea typeface="굴림" pitchFamily="50" charset="-127"/>
              </a:rPr>
              <a:t>과 비율</a:t>
            </a:r>
            <a:r>
              <a:rPr lang="en-US" altLang="ko-KR" smtClean="0">
                <a:ea typeface="굴림" pitchFamily="50" charset="-127"/>
              </a:rPr>
              <a:t>(proportion)</a:t>
            </a:r>
            <a:r>
              <a:rPr lang="ko-KR" altLang="en-US" smtClean="0">
                <a:ea typeface="굴림" pitchFamily="50" charset="-127"/>
              </a:rPr>
              <a:t>은 정규분포 경향을 가진다</a:t>
            </a:r>
            <a:r>
              <a:rPr lang="en-US" altLang="ko-KR" smtClean="0">
                <a:ea typeface="굴림" pitchFamily="50" charset="-127"/>
              </a:rPr>
              <a:t>.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i="0" smtClean="0">
                <a:ea typeface="굴림" pitchFamily="50" charset="-127"/>
              </a:rPr>
              <a:t>정규분포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7924800" cy="4724400"/>
          </a:xfrm>
          <a:noFill/>
        </p:spPr>
        <p:txBody>
          <a:bodyPr/>
          <a:lstStyle/>
          <a:p>
            <a:pPr marL="536575" indent="-536575" algn="just"/>
            <a:r>
              <a:rPr lang="ko-KR" altLang="en-US" sz="2800" smtClean="0">
                <a:ea typeface="굴림" pitchFamily="50" charset="-127"/>
              </a:rPr>
              <a:t>정규분포는 하나의 분포군을 이루는데 모두 종모양이고 좌우대칭이다</a:t>
            </a:r>
            <a:r>
              <a:rPr lang="en-US" altLang="ko-KR" sz="2800" smtClean="0">
                <a:ea typeface="굴림" pitchFamily="50" charset="-127"/>
              </a:rPr>
              <a:t>. </a:t>
            </a:r>
            <a:endParaRPr lang="ko-KR" altLang="en-US" sz="2800" smtClean="0">
              <a:ea typeface="굴림" pitchFamily="50" charset="-127"/>
            </a:endParaRPr>
          </a:p>
          <a:p>
            <a:pPr marL="917575" lvl="1" indent="-201613" algn="just">
              <a:buFontTx/>
              <a:buAutoNum type="arabicPeriod"/>
            </a:pPr>
            <a:r>
              <a:rPr lang="ko-KR" altLang="en-US" sz="2400" smtClean="0">
                <a:ea typeface="굴림" pitchFamily="50" charset="-127"/>
              </a:rPr>
              <a:t>평균</a:t>
            </a:r>
            <a:r>
              <a:rPr lang="en-US" altLang="ko-KR" sz="2400" smtClean="0">
                <a:ea typeface="굴림" pitchFamily="50" charset="-127"/>
              </a:rPr>
              <a:t>, </a:t>
            </a:r>
            <a:r>
              <a:rPr lang="ko-KR" altLang="en-US" sz="2400" smtClean="0">
                <a:ea typeface="굴림" pitchFamily="50" charset="-127"/>
              </a:rPr>
              <a:t>중앙값</a:t>
            </a:r>
            <a:r>
              <a:rPr lang="en-US" altLang="ko-KR" sz="2400" smtClean="0">
                <a:ea typeface="굴림" pitchFamily="50" charset="-127"/>
              </a:rPr>
              <a:t>, </a:t>
            </a:r>
            <a:r>
              <a:rPr lang="ko-KR" altLang="en-US" sz="2400" smtClean="0">
                <a:ea typeface="굴림" pitchFamily="50" charset="-127"/>
              </a:rPr>
              <a:t>최빈값이 모두 수평축의 같은 지점에 나타난다</a:t>
            </a:r>
            <a:r>
              <a:rPr lang="en-US" altLang="ko-KR" sz="2400" smtClean="0">
                <a:ea typeface="굴림" pitchFamily="50" charset="-127"/>
              </a:rPr>
              <a:t>. </a:t>
            </a:r>
          </a:p>
          <a:p>
            <a:pPr marL="917575" lvl="1" indent="-201613" algn="just">
              <a:buFontTx/>
              <a:buAutoNum type="arabicPeriod"/>
            </a:pPr>
            <a:r>
              <a:rPr lang="ko-KR" altLang="en-US" sz="2400" smtClean="0">
                <a:ea typeface="굴림" pitchFamily="50" charset="-127"/>
              </a:rPr>
              <a:t>수평축 양끝으로 갈수록 곡선은 수평축에 점근하지만</a:t>
            </a:r>
            <a:r>
              <a:rPr lang="en-US" altLang="ko-KR" sz="2400" smtClean="0">
                <a:ea typeface="굴림" pitchFamily="50" charset="-127"/>
              </a:rPr>
              <a:t>(asymptotic) </a:t>
            </a:r>
            <a:r>
              <a:rPr lang="ko-KR" altLang="en-US" sz="2400" smtClean="0">
                <a:ea typeface="굴림" pitchFamily="50" charset="-127"/>
              </a:rPr>
              <a:t>축과 절대 만나지 않는다</a:t>
            </a:r>
            <a:r>
              <a:rPr lang="en-US" altLang="ko-KR" sz="2400" smtClean="0">
                <a:ea typeface="굴림" pitchFamily="50" charset="-127"/>
              </a:rPr>
              <a:t>. </a:t>
            </a:r>
          </a:p>
          <a:p>
            <a:pPr marL="917575" lvl="1" indent="-201613" algn="just">
              <a:buFontTx/>
              <a:buAutoNum type="arabicPeriod"/>
            </a:pPr>
            <a:r>
              <a:rPr lang="ko-KR" altLang="en-US" sz="2400" smtClean="0">
                <a:ea typeface="굴림" pitchFamily="50" charset="-127"/>
              </a:rPr>
              <a:t>곡선 밑 전체 넓이는 </a:t>
            </a:r>
            <a:r>
              <a:rPr lang="en-US" altLang="ko-KR" sz="2400" smtClean="0">
                <a:ea typeface="굴림" pitchFamily="50" charset="-127"/>
              </a:rPr>
              <a:t>1.0</a:t>
            </a:r>
            <a:r>
              <a:rPr lang="ko-KR" altLang="en-US" sz="2400" smtClean="0">
                <a:ea typeface="굴림" pitchFamily="50" charset="-127"/>
              </a:rPr>
              <a:t>이다</a:t>
            </a:r>
            <a:r>
              <a:rPr lang="en-US" altLang="ko-KR" sz="2400" smtClean="0">
                <a:ea typeface="굴림" pitchFamily="50" charset="-127"/>
              </a:rPr>
              <a:t>. </a:t>
            </a:r>
          </a:p>
          <a:p>
            <a:pPr marL="917575" lvl="1" indent="-201613">
              <a:buFontTx/>
              <a:buAutoNum type="arabicPeriod"/>
            </a:pPr>
            <a:r>
              <a:rPr lang="ko-KR" altLang="en-US" sz="2400" smtClean="0">
                <a:ea typeface="굴림" pitchFamily="50" charset="-127"/>
              </a:rPr>
              <a:t>정규분포는 두 개의 인자 </a:t>
            </a:r>
            <a:r>
              <a:rPr lang="en-US" altLang="ko-KR" sz="2400" smtClean="0">
                <a:ea typeface="굴림" pitchFamily="50" charset="-127"/>
              </a:rPr>
              <a:t>[</a:t>
            </a:r>
            <a:r>
              <a:rPr lang="ko-KR" altLang="en-US" sz="2400" smtClean="0">
                <a:ea typeface="굴림" pitchFamily="50" charset="-127"/>
              </a:rPr>
              <a:t>평균</a:t>
            </a:r>
            <a:r>
              <a:rPr lang="en-US" altLang="ko-KR" sz="2400" smtClean="0">
                <a:ea typeface="굴림" pitchFamily="50" charset="-127"/>
              </a:rPr>
              <a:t>( </a:t>
            </a:r>
            <a:r>
              <a:rPr lang="en-US" altLang="ko-KR" sz="2400" i="1" smtClean="0">
                <a:latin typeface="Symbol" pitchFamily="18" charset="2"/>
                <a:ea typeface="굴림" pitchFamily="50" charset="-127"/>
              </a:rPr>
              <a:t>m</a:t>
            </a:r>
            <a:r>
              <a:rPr lang="en-US" altLang="ko-KR" sz="2400" smtClean="0">
                <a:ea typeface="굴림" pitchFamily="50" charset="-127"/>
              </a:rPr>
              <a:t>, mean)</a:t>
            </a:r>
            <a:r>
              <a:rPr lang="ko-KR" altLang="en-US" sz="2400" smtClean="0">
                <a:ea typeface="굴림" pitchFamily="50" charset="-127"/>
              </a:rPr>
              <a:t>과 표준편차</a:t>
            </a:r>
            <a:r>
              <a:rPr lang="en-US" altLang="ko-KR" sz="2400" smtClean="0">
                <a:ea typeface="굴림" pitchFamily="50" charset="-127"/>
              </a:rPr>
              <a:t>( </a:t>
            </a:r>
            <a:r>
              <a:rPr lang="en-US" altLang="ko-KR" sz="2400" i="1" smtClean="0">
                <a:latin typeface="Symbol" pitchFamily="18" charset="2"/>
                <a:ea typeface="굴림" pitchFamily="50" charset="-127"/>
              </a:rPr>
              <a:t>s</a:t>
            </a:r>
            <a:r>
              <a:rPr lang="en-US" altLang="ko-KR" sz="2400" smtClean="0">
                <a:ea typeface="굴림" pitchFamily="50" charset="-127"/>
              </a:rPr>
              <a:t>, standard deviation)]</a:t>
            </a:r>
            <a:r>
              <a:rPr lang="ko-KR" altLang="en-US" sz="2400" smtClean="0">
                <a:ea typeface="굴림" pitchFamily="50" charset="-127"/>
              </a:rPr>
              <a:t>가 정해지면 그 분포모양이 정해진다</a:t>
            </a:r>
            <a:r>
              <a:rPr lang="en-US" altLang="ko-KR" sz="2400" smtClean="0">
                <a:ea typeface="굴림" pitchFamily="50" charset="-127"/>
              </a:rPr>
              <a:t>.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i="0" smtClean="0">
                <a:ea typeface="굴림" pitchFamily="50" charset="-127"/>
              </a:rPr>
              <a:t>정규분포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7924800" cy="4724400"/>
          </a:xfrm>
          <a:noFill/>
        </p:spPr>
        <p:txBody>
          <a:bodyPr/>
          <a:lstStyle/>
          <a:p>
            <a:pPr marL="536575" indent="-536575"/>
            <a:r>
              <a:rPr lang="ko-KR" altLang="en-US" smtClean="0">
                <a:ea typeface="굴림" pitchFamily="50" charset="-127"/>
              </a:rPr>
              <a:t>정규분포의 확률밀도함수</a:t>
            </a:r>
            <a:r>
              <a:rPr lang="en-US" altLang="ko-KR" smtClean="0">
                <a:ea typeface="굴림" pitchFamily="50" charset="-127"/>
              </a:rPr>
              <a:t>(pdf):</a:t>
            </a:r>
          </a:p>
          <a:p>
            <a:pPr marL="536575" indent="-536575"/>
            <a:endParaRPr lang="en-US" altLang="ko-KR" smtClean="0">
              <a:ea typeface="굴림" pitchFamily="50" charset="-127"/>
            </a:endParaRPr>
          </a:p>
          <a:p>
            <a:pPr marL="536575" indent="-536575">
              <a:buFont typeface="Monotype Sorts" pitchFamily="2" charset="2"/>
              <a:buNone/>
            </a:pPr>
            <a:r>
              <a:rPr lang="en-US" altLang="ko-KR" smtClean="0">
                <a:ea typeface="굴림" pitchFamily="50" charset="-127"/>
              </a:rPr>
              <a:t>   </a:t>
            </a:r>
          </a:p>
          <a:p>
            <a:pPr marL="536575" indent="-536575">
              <a:buFont typeface="Monotype Sorts" pitchFamily="2" charset="2"/>
              <a:buNone/>
            </a:pPr>
            <a:endParaRPr lang="en-US" altLang="ko-KR" smtClean="0">
              <a:ea typeface="굴림" pitchFamily="50" charset="-127"/>
            </a:endParaRPr>
          </a:p>
          <a:p>
            <a:pPr marL="536575" indent="-536575">
              <a:buFont typeface="Monotype Sorts" pitchFamily="2" charset="2"/>
              <a:buNone/>
            </a:pPr>
            <a:r>
              <a:rPr lang="en-US" altLang="ko-KR" smtClean="0">
                <a:ea typeface="굴림" pitchFamily="50" charset="-127"/>
              </a:rPr>
              <a:t>            </a:t>
            </a:r>
            <a:r>
              <a:rPr lang="en-US" altLang="ko-KR" i="1" smtClean="0">
                <a:latin typeface="Symbol" pitchFamily="18" charset="2"/>
                <a:ea typeface="굴림" pitchFamily="50" charset="-127"/>
              </a:rPr>
              <a:t>m</a:t>
            </a:r>
            <a:r>
              <a:rPr lang="en-US" altLang="ko-KR" smtClean="0">
                <a:ea typeface="굴림" pitchFamily="50" charset="-127"/>
              </a:rPr>
              <a:t> =</a:t>
            </a:r>
            <a:r>
              <a:rPr lang="ko-KR" altLang="en-US" smtClean="0">
                <a:ea typeface="굴림" pitchFamily="50" charset="-127"/>
              </a:rPr>
              <a:t>평균</a:t>
            </a:r>
          </a:p>
          <a:p>
            <a:pPr marL="536575" indent="-536575">
              <a:buFont typeface="Monotype Sorts" pitchFamily="2" charset="2"/>
              <a:buNone/>
            </a:pPr>
            <a:r>
              <a:rPr lang="ko-KR" altLang="en-US" smtClean="0">
                <a:ea typeface="굴림" pitchFamily="50" charset="-127"/>
              </a:rPr>
              <a:t>            </a:t>
            </a:r>
            <a:r>
              <a:rPr lang="en-US" altLang="ko-KR" i="1" smtClean="0">
                <a:latin typeface="Symbol" pitchFamily="18" charset="2"/>
                <a:ea typeface="굴림" pitchFamily="50" charset="-127"/>
              </a:rPr>
              <a:t>s</a:t>
            </a:r>
            <a:r>
              <a:rPr lang="en-US" altLang="ko-KR" smtClean="0">
                <a:ea typeface="굴림" pitchFamily="50" charset="-127"/>
              </a:rPr>
              <a:t> =</a:t>
            </a:r>
            <a:r>
              <a:rPr lang="ko-KR" altLang="en-US" smtClean="0">
                <a:ea typeface="굴림" pitchFamily="50" charset="-127"/>
              </a:rPr>
              <a:t>표준편차</a:t>
            </a:r>
          </a:p>
          <a:p>
            <a:pPr marL="536575" indent="-536575">
              <a:buFont typeface="Monotype Sorts" pitchFamily="2" charset="2"/>
              <a:buNone/>
            </a:pPr>
            <a:r>
              <a:rPr lang="ko-KR" altLang="en-US" smtClean="0">
                <a:ea typeface="굴림" pitchFamily="50" charset="-127"/>
              </a:rPr>
              <a:t>            </a:t>
            </a:r>
            <a:r>
              <a:rPr lang="en-US" altLang="ko-KR" i="1" smtClean="0">
                <a:ea typeface="굴림" pitchFamily="50" charset="-127"/>
              </a:rPr>
              <a:t>e</a:t>
            </a:r>
            <a:r>
              <a:rPr lang="en-US" altLang="ko-KR" smtClean="0">
                <a:ea typeface="굴림" pitchFamily="50" charset="-127"/>
              </a:rPr>
              <a:t> =</a:t>
            </a:r>
            <a:r>
              <a:rPr lang="ko-KR" altLang="en-US" smtClean="0">
                <a:ea typeface="굴림" pitchFamily="50" charset="-127"/>
              </a:rPr>
              <a:t>상수</a:t>
            </a:r>
            <a:r>
              <a:rPr lang="en-US" altLang="ko-KR" smtClean="0">
                <a:ea typeface="굴림" pitchFamily="50" charset="-127"/>
              </a:rPr>
              <a:t>, 2.71828</a:t>
            </a:r>
          </a:p>
          <a:p>
            <a:pPr marL="536575" indent="-536575">
              <a:buFont typeface="Monotype Sorts" pitchFamily="2" charset="2"/>
              <a:buNone/>
            </a:pPr>
            <a:r>
              <a:rPr lang="en-US" altLang="ko-KR" smtClean="0">
                <a:ea typeface="굴림" pitchFamily="50" charset="-127"/>
              </a:rPr>
              <a:t>            </a:t>
            </a:r>
            <a:r>
              <a:rPr lang="en-US" altLang="ko-KR" i="1" smtClean="0">
                <a:latin typeface="Symbol" pitchFamily="18" charset="2"/>
                <a:ea typeface="굴림" pitchFamily="50" charset="-127"/>
              </a:rPr>
              <a:t>p</a:t>
            </a:r>
            <a:r>
              <a:rPr lang="en-US" altLang="ko-KR" smtClean="0">
                <a:ea typeface="굴림" pitchFamily="50" charset="-127"/>
              </a:rPr>
              <a:t> =</a:t>
            </a:r>
            <a:r>
              <a:rPr lang="ko-KR" altLang="en-US" smtClean="0">
                <a:ea typeface="굴림" pitchFamily="50" charset="-127"/>
              </a:rPr>
              <a:t>원주율 상수</a:t>
            </a:r>
            <a:r>
              <a:rPr lang="en-US" altLang="ko-KR" smtClean="0">
                <a:ea typeface="굴림" pitchFamily="50" charset="-127"/>
              </a:rPr>
              <a:t>, 3.14159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i="0" smtClean="0">
                <a:ea typeface="굴림" pitchFamily="50" charset="-127"/>
              </a:rPr>
              <a:t>정규분포</a:t>
            </a:r>
          </a:p>
        </p:txBody>
      </p:sp>
      <p:sp>
        <p:nvSpPr>
          <p:cNvPr id="1030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1026" name="Object 34"/>
          <p:cNvGraphicFramePr>
            <a:graphicFrameLocks noChangeAspect="1"/>
          </p:cNvGraphicFramePr>
          <p:nvPr/>
        </p:nvGraphicFramePr>
        <p:xfrm>
          <a:off x="5691868" y="2281464"/>
          <a:ext cx="2481263" cy="382588"/>
        </p:xfrm>
        <a:graphic>
          <a:graphicData uri="http://schemas.openxmlformats.org/presentationml/2006/ole">
            <p:oleObj spid="_x0000_s1026" name="Equation" r:id="rId4" imgW="1916868" imgH="291973" progId="Equation.3">
              <p:embed/>
            </p:oleObj>
          </a:graphicData>
        </a:graphic>
      </p:graphicFrame>
      <p:sp>
        <p:nvSpPr>
          <p:cNvPr id="1031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1027" name="Object 36"/>
          <p:cNvGraphicFramePr>
            <a:graphicFrameLocks noChangeAspect="1"/>
          </p:cNvGraphicFramePr>
          <p:nvPr/>
        </p:nvGraphicFramePr>
        <p:xfrm>
          <a:off x="1450522" y="1857375"/>
          <a:ext cx="3844925" cy="1176338"/>
        </p:xfrm>
        <a:graphic>
          <a:graphicData uri="http://schemas.openxmlformats.org/presentationml/2006/ole">
            <p:oleObj spid="_x0000_s1027" name="Equation" r:id="rId5" imgW="2895600" imgH="889000" progId="Equation.3">
              <p:embed/>
            </p:oleObj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7924800" cy="4724400"/>
          </a:xfrm>
          <a:noFill/>
        </p:spPr>
        <p:txBody>
          <a:bodyPr/>
          <a:lstStyle/>
          <a:p>
            <a:pPr marL="536575" indent="-536575">
              <a:lnSpc>
                <a:spcPct val="80000"/>
              </a:lnSpc>
            </a:pPr>
            <a:r>
              <a:rPr lang="ko-KR" altLang="en-US" sz="2800" smtClean="0">
                <a:ea typeface="굴림" pitchFamily="50" charset="-127"/>
              </a:rPr>
              <a:t>연속확률변수에 대한 확률은 구간으로 정의되고 그 확률은 확률밀도함수</a:t>
            </a:r>
            <a:r>
              <a:rPr lang="en-US" altLang="ko-KR" sz="2800" smtClean="0">
                <a:ea typeface="굴림" pitchFamily="50" charset="-127"/>
              </a:rPr>
              <a:t>(pdf)</a:t>
            </a:r>
            <a:r>
              <a:rPr lang="ko-KR" altLang="en-US" sz="2800" smtClean="0">
                <a:ea typeface="굴림" pitchFamily="50" charset="-127"/>
              </a:rPr>
              <a:t>를 적분함으로써 구한다</a:t>
            </a:r>
            <a:r>
              <a:rPr lang="en-US" altLang="ko-KR" sz="2800" smtClean="0">
                <a:ea typeface="굴림" pitchFamily="50" charset="-127"/>
              </a:rPr>
              <a:t>. </a:t>
            </a:r>
          </a:p>
          <a:p>
            <a:pPr marL="536575" indent="-536575">
              <a:lnSpc>
                <a:spcPct val="80000"/>
              </a:lnSpc>
            </a:pPr>
            <a:r>
              <a:rPr lang="ko-KR" altLang="en-US" sz="2800" smtClean="0">
                <a:ea typeface="굴림" pitchFamily="50" charset="-127"/>
              </a:rPr>
              <a:t>정규분포의 경우</a:t>
            </a:r>
            <a:r>
              <a:rPr lang="en-US" altLang="ko-KR" sz="2800" smtClean="0">
                <a:ea typeface="굴림" pitchFamily="50" charset="-127"/>
              </a:rPr>
              <a:t>, </a:t>
            </a:r>
            <a:r>
              <a:rPr lang="ko-KR" altLang="en-US" sz="2800" smtClean="0">
                <a:ea typeface="굴림" pitchFamily="50" charset="-127"/>
              </a:rPr>
              <a:t>미리 준비된 표를 이용하여 찾아서 사용한다</a:t>
            </a:r>
            <a:r>
              <a:rPr lang="en-US" altLang="ko-KR" sz="2800" smtClean="0">
                <a:ea typeface="굴림" pitchFamily="50" charset="-127"/>
              </a:rPr>
              <a:t>. </a:t>
            </a:r>
          </a:p>
          <a:p>
            <a:pPr marL="536575" indent="-536575">
              <a:lnSpc>
                <a:spcPct val="80000"/>
              </a:lnSpc>
            </a:pPr>
            <a:r>
              <a:rPr lang="ko-KR" altLang="en-US" sz="2800" smtClean="0">
                <a:ea typeface="굴림" pitchFamily="50" charset="-127"/>
              </a:rPr>
              <a:t>어떤 정규곡선이라도 다음 각각의 구간에서 곡선 밑 면적은 다음과 같이 정해져 있다</a:t>
            </a:r>
            <a:r>
              <a:rPr lang="en-US" altLang="ko-KR" sz="2800" smtClean="0">
                <a:ea typeface="굴림" pitchFamily="50" charset="-127"/>
              </a:rPr>
              <a:t>(</a:t>
            </a:r>
            <a:r>
              <a:rPr lang="ko-KR" altLang="en-US" sz="2800" smtClean="0">
                <a:ea typeface="굴림" pitchFamily="50" charset="-127"/>
              </a:rPr>
              <a:t>그림 </a:t>
            </a:r>
            <a:r>
              <a:rPr lang="en-US" altLang="ko-KR" sz="2800" smtClean="0">
                <a:ea typeface="굴림" pitchFamily="50" charset="-127"/>
              </a:rPr>
              <a:t>7.4)</a:t>
            </a:r>
          </a:p>
          <a:p>
            <a:pPr marL="917575" lvl="1" indent="-201613">
              <a:lnSpc>
                <a:spcPct val="80000"/>
              </a:lnSpc>
            </a:pPr>
            <a:r>
              <a:rPr lang="ko-KR" altLang="en-US" sz="2400" smtClean="0">
                <a:ea typeface="굴림" pitchFamily="50" charset="-127"/>
              </a:rPr>
              <a:t>구간</a:t>
            </a:r>
            <a:r>
              <a:rPr lang="en-US" altLang="ko-KR" sz="2400" smtClean="0">
                <a:ea typeface="굴림" pitchFamily="50" charset="-127"/>
              </a:rPr>
              <a:t>(</a:t>
            </a:r>
            <a:r>
              <a:rPr lang="en-US" altLang="ko-KR" sz="2400" i="1" smtClean="0">
                <a:latin typeface="Symbol" pitchFamily="18" charset="2"/>
                <a:ea typeface="굴림" pitchFamily="50" charset="-127"/>
              </a:rPr>
              <a:t>m-s, m</a:t>
            </a:r>
            <a:r>
              <a:rPr lang="en-US" altLang="ko-KR" sz="2400" smtClean="0">
                <a:latin typeface="Symbol" pitchFamily="18" charset="2"/>
                <a:ea typeface="굴림" pitchFamily="50" charset="-127"/>
              </a:rPr>
              <a:t>+</a:t>
            </a:r>
            <a:r>
              <a:rPr lang="en-US" altLang="ko-KR" sz="2400" i="1" smtClean="0">
                <a:latin typeface="Symbol" pitchFamily="18" charset="2"/>
                <a:ea typeface="굴림" pitchFamily="50" charset="-127"/>
              </a:rPr>
              <a:t>s</a:t>
            </a:r>
            <a:r>
              <a:rPr lang="en-US" altLang="ko-KR" sz="2400" smtClean="0">
                <a:ea typeface="굴림" pitchFamily="50" charset="-127"/>
              </a:rPr>
              <a:t>)</a:t>
            </a:r>
            <a:r>
              <a:rPr lang="ko-KR" altLang="en-US" sz="2400" smtClean="0">
                <a:ea typeface="굴림" pitchFamily="50" charset="-127"/>
              </a:rPr>
              <a:t> 의 면적은 전체 면적의 약 </a:t>
            </a:r>
            <a:r>
              <a:rPr lang="en-US" altLang="ko-KR" sz="2400" smtClean="0">
                <a:ea typeface="굴림" pitchFamily="50" charset="-127"/>
              </a:rPr>
              <a:t>68.3%.</a:t>
            </a:r>
          </a:p>
          <a:p>
            <a:pPr marL="917575" lvl="1" indent="-201613">
              <a:lnSpc>
                <a:spcPct val="80000"/>
              </a:lnSpc>
            </a:pPr>
            <a:r>
              <a:rPr lang="ko-KR" altLang="en-US" sz="2400" smtClean="0">
                <a:ea typeface="굴림" pitchFamily="50" charset="-127"/>
              </a:rPr>
              <a:t>구간 </a:t>
            </a:r>
            <a:r>
              <a:rPr lang="en-US" altLang="ko-KR" sz="2400" smtClean="0">
                <a:ea typeface="굴림" pitchFamily="50" charset="-127"/>
              </a:rPr>
              <a:t>(</a:t>
            </a:r>
            <a:r>
              <a:rPr lang="en-US" altLang="ko-KR" sz="2400" i="1" smtClean="0">
                <a:latin typeface="Symbol" pitchFamily="18" charset="2"/>
                <a:ea typeface="굴림" pitchFamily="50" charset="-127"/>
              </a:rPr>
              <a:t>m-2s, m</a:t>
            </a:r>
            <a:r>
              <a:rPr lang="en-US" altLang="ko-KR" sz="2400" smtClean="0">
                <a:latin typeface="Symbol" pitchFamily="18" charset="2"/>
                <a:ea typeface="굴림" pitchFamily="50" charset="-127"/>
              </a:rPr>
              <a:t>+</a:t>
            </a:r>
            <a:r>
              <a:rPr lang="en-US" altLang="ko-KR" sz="2400" i="1" smtClean="0">
                <a:latin typeface="Symbol" pitchFamily="18" charset="2"/>
                <a:ea typeface="굴림" pitchFamily="50" charset="-127"/>
              </a:rPr>
              <a:t>2s</a:t>
            </a:r>
            <a:r>
              <a:rPr lang="en-US" altLang="ko-KR" sz="2400" smtClean="0">
                <a:ea typeface="굴림" pitchFamily="50" charset="-127"/>
              </a:rPr>
              <a:t>)</a:t>
            </a:r>
            <a:r>
              <a:rPr lang="ko-KR" altLang="en-US" sz="2400" smtClean="0">
                <a:ea typeface="굴림" pitchFamily="50" charset="-127"/>
              </a:rPr>
              <a:t> 에서  의 면적은 전체 면적의 약 </a:t>
            </a:r>
            <a:r>
              <a:rPr lang="en-US" altLang="ko-KR" sz="2400" smtClean="0">
                <a:ea typeface="굴림" pitchFamily="50" charset="-127"/>
              </a:rPr>
              <a:t>95.5%.</a:t>
            </a:r>
          </a:p>
          <a:p>
            <a:pPr marL="917575" lvl="1" indent="-201613">
              <a:lnSpc>
                <a:spcPct val="80000"/>
              </a:lnSpc>
            </a:pPr>
            <a:r>
              <a:rPr lang="ko-KR" altLang="en-US" sz="2400" smtClean="0">
                <a:ea typeface="굴림" pitchFamily="50" charset="-127"/>
              </a:rPr>
              <a:t>구간 </a:t>
            </a:r>
            <a:r>
              <a:rPr lang="en-US" altLang="ko-KR" sz="2400" smtClean="0">
                <a:ea typeface="굴림" pitchFamily="50" charset="-127"/>
              </a:rPr>
              <a:t>(</a:t>
            </a:r>
            <a:r>
              <a:rPr lang="en-US" altLang="ko-KR" sz="2400" i="1" smtClean="0">
                <a:latin typeface="Symbol" pitchFamily="18" charset="2"/>
                <a:ea typeface="굴림" pitchFamily="50" charset="-127"/>
              </a:rPr>
              <a:t>m-3s, m</a:t>
            </a:r>
            <a:r>
              <a:rPr lang="en-US" altLang="ko-KR" sz="2400" smtClean="0">
                <a:latin typeface="Symbol" pitchFamily="18" charset="2"/>
                <a:ea typeface="굴림" pitchFamily="50" charset="-127"/>
              </a:rPr>
              <a:t>+</a:t>
            </a:r>
            <a:r>
              <a:rPr lang="en-US" altLang="ko-KR" sz="2400" i="1" smtClean="0">
                <a:latin typeface="Symbol" pitchFamily="18" charset="2"/>
                <a:ea typeface="굴림" pitchFamily="50" charset="-127"/>
              </a:rPr>
              <a:t>3s</a:t>
            </a:r>
            <a:r>
              <a:rPr lang="en-US" altLang="ko-KR" sz="2400" smtClean="0">
                <a:ea typeface="굴림" pitchFamily="50" charset="-127"/>
              </a:rPr>
              <a:t>)</a:t>
            </a:r>
            <a:r>
              <a:rPr lang="ko-KR" altLang="en-US" sz="2400" smtClean="0">
                <a:ea typeface="굴림" pitchFamily="50" charset="-127"/>
              </a:rPr>
              <a:t> 에서  의 면적은 거의 전체 면적인 </a:t>
            </a:r>
            <a:r>
              <a:rPr lang="en-US" altLang="ko-KR" sz="2400" smtClean="0">
                <a:ea typeface="굴림" pitchFamily="50" charset="-127"/>
              </a:rPr>
              <a:t>99.7%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i="0" smtClean="0">
                <a:ea typeface="굴림" pitchFamily="50" charset="-127"/>
              </a:rPr>
              <a:t>정규곡선 밑의 면적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7924800" cy="4724400"/>
          </a:xfrm>
        </p:spPr>
        <p:txBody>
          <a:bodyPr/>
          <a:lstStyle/>
          <a:p>
            <a:pPr marL="536575" indent="-536575">
              <a:defRPr/>
            </a:pPr>
            <a:r>
              <a:rPr lang="en-US" altLang="ko-KR" dirty="0" smtClean="0">
                <a:latin typeface="+mj-lt"/>
                <a:ea typeface="굴림" pitchFamily="50" charset="-127"/>
              </a:rPr>
              <a:t>GAMA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일반 항공기 제조업체 연합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의 보고서에 의하면 피스톤식 엔진 항공기의 연간 평균 비행시간은 약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130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시간이다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 </a:t>
            </a: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  <a:p>
            <a:pPr marL="536575" indent="-536575">
              <a:defRPr/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모집단에서 비행기의 비행시간은 표준편차가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30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시간인 정규분포라고 가정하고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평균으로부터 표준편차의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정수배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구간에 대해서 그 확률을 정하라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536575" indent="-536575">
              <a:buFont typeface="Monotype Sorts" pitchFamily="2" charset="2"/>
              <a:buNone/>
              <a:defRPr/>
            </a:pP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i="0" smtClean="0">
                <a:ea typeface="굴림" pitchFamily="50" charset="-127"/>
              </a:rPr>
              <a:t>정규곡선 밑의 면적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7924800" cy="4724400"/>
          </a:xfrm>
          <a:noFill/>
        </p:spPr>
        <p:txBody>
          <a:bodyPr/>
          <a:lstStyle/>
          <a:p>
            <a:pPr marL="536575" indent="-536575">
              <a:lnSpc>
                <a:spcPct val="80000"/>
              </a:lnSpc>
            </a:pPr>
            <a:r>
              <a:rPr lang="ko-KR" altLang="en-US" sz="2800" smtClean="0">
                <a:ea typeface="굴림" pitchFamily="50" charset="-127"/>
              </a:rPr>
              <a:t>확률변수  </a:t>
            </a:r>
            <a:r>
              <a:rPr lang="en-US" altLang="ko-KR" sz="2800" i="1" smtClean="0">
                <a:ea typeface="굴림" pitchFamily="50" charset="-127"/>
              </a:rPr>
              <a:t>x</a:t>
            </a:r>
            <a:r>
              <a:rPr lang="ko-KR" altLang="en-US" sz="2800" smtClean="0">
                <a:ea typeface="굴림" pitchFamily="50" charset="-127"/>
              </a:rPr>
              <a:t>를 표준화한 것의 분포를 표준정규분포</a:t>
            </a:r>
            <a:r>
              <a:rPr lang="en-US" altLang="ko-KR" sz="2800" smtClean="0">
                <a:ea typeface="굴림" pitchFamily="50" charset="-127"/>
              </a:rPr>
              <a:t>(standard normal distribution)</a:t>
            </a:r>
            <a:r>
              <a:rPr lang="ko-KR" altLang="en-US" sz="2800" smtClean="0">
                <a:ea typeface="굴림" pitchFamily="50" charset="-127"/>
              </a:rPr>
              <a:t>라고 부르며</a:t>
            </a:r>
            <a:r>
              <a:rPr lang="en-US" altLang="ko-KR" sz="2800" smtClean="0">
                <a:ea typeface="굴림" pitchFamily="50" charset="-127"/>
              </a:rPr>
              <a:t>, </a:t>
            </a:r>
            <a:r>
              <a:rPr lang="ko-KR" altLang="en-US" sz="2800" smtClean="0">
                <a:ea typeface="굴림" pitchFamily="50" charset="-127"/>
              </a:rPr>
              <a:t>곡선 밑의 넓이는 하나의 통계표로 나타낼 수 있다</a:t>
            </a:r>
            <a:r>
              <a:rPr lang="en-US" altLang="ko-KR" sz="2800" smtClean="0">
                <a:ea typeface="굴림" pitchFamily="50" charset="-127"/>
              </a:rPr>
              <a:t>. </a:t>
            </a:r>
            <a:endParaRPr lang="ko-KR" altLang="en-US" sz="2800" smtClean="0">
              <a:ea typeface="굴림" pitchFamily="50" charset="-127"/>
            </a:endParaRPr>
          </a:p>
          <a:p>
            <a:pPr marL="536575" indent="-536575">
              <a:lnSpc>
                <a:spcPct val="80000"/>
              </a:lnSpc>
            </a:pPr>
            <a:r>
              <a:rPr lang="ko-KR" altLang="en-US" sz="2800" smtClean="0">
                <a:ea typeface="굴림" pitchFamily="50" charset="-127"/>
              </a:rPr>
              <a:t>표준화 과정의 핵심은 </a:t>
            </a:r>
            <a:r>
              <a:rPr lang="en-US" altLang="ko-KR" sz="2800" i="1" smtClean="0">
                <a:ea typeface="굴림" pitchFamily="50" charset="-127"/>
              </a:rPr>
              <a:t>z</a:t>
            </a:r>
            <a:r>
              <a:rPr lang="en-US" altLang="ko-KR" sz="2800" smtClean="0">
                <a:ea typeface="굴림" pitchFamily="50" charset="-127"/>
              </a:rPr>
              <a:t>-</a:t>
            </a:r>
            <a:r>
              <a:rPr lang="ko-KR" altLang="en-US" sz="2800" smtClean="0">
                <a:ea typeface="굴림" pitchFamily="50" charset="-127"/>
              </a:rPr>
              <a:t>점수</a:t>
            </a:r>
            <a:r>
              <a:rPr lang="en-US" altLang="ko-KR" sz="2800" smtClean="0">
                <a:ea typeface="굴림" pitchFamily="50" charset="-127"/>
              </a:rPr>
              <a:t>(</a:t>
            </a:r>
            <a:r>
              <a:rPr lang="en-US" altLang="ko-KR" sz="2800" i="1" smtClean="0">
                <a:ea typeface="굴림" pitchFamily="50" charset="-127"/>
              </a:rPr>
              <a:t>z</a:t>
            </a:r>
            <a:r>
              <a:rPr lang="en-US" altLang="ko-KR" sz="2800" smtClean="0">
                <a:ea typeface="굴림" pitchFamily="50" charset="-127"/>
              </a:rPr>
              <a:t>-score)</a:t>
            </a:r>
            <a:r>
              <a:rPr lang="ko-KR" altLang="en-US" sz="2800" smtClean="0">
                <a:ea typeface="굴림" pitchFamily="50" charset="-127"/>
              </a:rPr>
              <a:t>에 있다</a:t>
            </a:r>
            <a:r>
              <a:rPr lang="en-US" altLang="ko-KR" sz="2800" smtClean="0">
                <a:ea typeface="굴림" pitchFamily="50" charset="-127"/>
              </a:rPr>
              <a:t>.</a:t>
            </a:r>
          </a:p>
          <a:p>
            <a:pPr marL="536575" indent="-536575">
              <a:lnSpc>
                <a:spcPct val="80000"/>
              </a:lnSpc>
            </a:pPr>
            <a:endParaRPr lang="en-US" altLang="ko-KR" sz="2800" smtClean="0">
              <a:ea typeface="굴림" pitchFamily="50" charset="-127"/>
            </a:endParaRPr>
          </a:p>
          <a:p>
            <a:pPr marL="917575" lvl="1" indent="-201613">
              <a:lnSpc>
                <a:spcPct val="80000"/>
              </a:lnSpc>
            </a:pPr>
            <a:endParaRPr lang="en-US" altLang="ko-KR" sz="2400" i="1" smtClean="0">
              <a:ea typeface="굴림" pitchFamily="50" charset="-127"/>
            </a:endParaRPr>
          </a:p>
          <a:p>
            <a:pPr marL="917575" lvl="1" indent="-201613">
              <a:lnSpc>
                <a:spcPct val="80000"/>
              </a:lnSpc>
            </a:pPr>
            <a:endParaRPr lang="en-US" altLang="ko-KR" sz="2400" i="1" smtClean="0">
              <a:ea typeface="굴림" pitchFamily="50" charset="-127"/>
            </a:endParaRPr>
          </a:p>
          <a:p>
            <a:pPr marL="917575" lvl="1" indent="-201613">
              <a:lnSpc>
                <a:spcPct val="80000"/>
              </a:lnSpc>
            </a:pPr>
            <a:r>
              <a:rPr lang="en-US" altLang="ko-KR" sz="2400" i="1" smtClean="0">
                <a:ea typeface="굴림" pitchFamily="50" charset="-127"/>
              </a:rPr>
              <a:t>z </a:t>
            </a:r>
            <a:r>
              <a:rPr lang="en-US" altLang="ko-KR" sz="2400" smtClean="0">
                <a:ea typeface="굴림" pitchFamily="50" charset="-127"/>
              </a:rPr>
              <a:t>=</a:t>
            </a:r>
            <a:r>
              <a:rPr lang="ko-KR" altLang="en-US" sz="2400" smtClean="0">
                <a:ea typeface="굴림" pitchFamily="50" charset="-127"/>
              </a:rPr>
              <a:t>평균으로부터 표준편차 배수로 측정한 거리</a:t>
            </a:r>
          </a:p>
          <a:p>
            <a:pPr marL="917575" lvl="1" indent="-201613">
              <a:lnSpc>
                <a:spcPct val="80000"/>
              </a:lnSpc>
            </a:pPr>
            <a:r>
              <a:rPr lang="ko-KR" altLang="en-US" sz="2400" smtClean="0">
                <a:ea typeface="굴림" pitchFamily="50" charset="-127"/>
              </a:rPr>
              <a:t> </a:t>
            </a:r>
            <a:r>
              <a:rPr lang="en-US" altLang="ko-KR" sz="2400" i="1" smtClean="0">
                <a:ea typeface="굴림" pitchFamily="50" charset="-127"/>
              </a:rPr>
              <a:t>x</a:t>
            </a:r>
            <a:r>
              <a:rPr lang="en-US" altLang="ko-KR" sz="2400" smtClean="0">
                <a:ea typeface="굴림" pitchFamily="50" charset="-127"/>
              </a:rPr>
              <a:t> =</a:t>
            </a:r>
            <a:r>
              <a:rPr lang="ko-KR" altLang="en-US" sz="2400" smtClean="0">
                <a:ea typeface="굴림" pitchFamily="50" charset="-127"/>
              </a:rPr>
              <a:t>관심 대상 값</a:t>
            </a:r>
          </a:p>
          <a:p>
            <a:pPr marL="917575" lvl="1" indent="-201613">
              <a:lnSpc>
                <a:spcPct val="80000"/>
              </a:lnSpc>
            </a:pPr>
            <a:r>
              <a:rPr lang="ko-KR" altLang="en-US" sz="2400" smtClean="0">
                <a:ea typeface="굴림" pitchFamily="50" charset="-127"/>
              </a:rPr>
              <a:t> </a:t>
            </a:r>
            <a:r>
              <a:rPr lang="en-US" altLang="ko-KR" sz="2400" i="1" smtClean="0">
                <a:latin typeface="Symbol" pitchFamily="18" charset="2"/>
                <a:ea typeface="굴림" pitchFamily="50" charset="-127"/>
              </a:rPr>
              <a:t>m</a:t>
            </a:r>
            <a:r>
              <a:rPr lang="en-US" altLang="ko-KR" sz="2400" smtClean="0">
                <a:ea typeface="굴림" pitchFamily="50" charset="-127"/>
              </a:rPr>
              <a:t> =</a:t>
            </a:r>
            <a:r>
              <a:rPr lang="ko-KR" altLang="en-US" sz="2400" smtClean="0">
                <a:ea typeface="굴림" pitchFamily="50" charset="-127"/>
              </a:rPr>
              <a:t>분포의 평균</a:t>
            </a:r>
          </a:p>
          <a:p>
            <a:pPr marL="917575" lvl="1" indent="-201613">
              <a:lnSpc>
                <a:spcPct val="80000"/>
              </a:lnSpc>
            </a:pP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400" i="1" smtClean="0">
                <a:latin typeface="Symbol" pitchFamily="18" charset="2"/>
                <a:ea typeface="굴림" pitchFamily="50" charset="-127"/>
              </a:rPr>
              <a:t>s</a:t>
            </a:r>
            <a:r>
              <a:rPr lang="en-US" altLang="ko-KR" sz="2400" smtClean="0">
                <a:ea typeface="굴림" pitchFamily="50" charset="-127"/>
              </a:rPr>
              <a:t> =</a:t>
            </a:r>
            <a:r>
              <a:rPr lang="ko-KR" altLang="en-US" sz="2400" smtClean="0">
                <a:ea typeface="굴림" pitchFamily="50" charset="-127"/>
              </a:rPr>
              <a:t>분포의 표준편차</a:t>
            </a:r>
            <a:endParaRPr lang="en-US" altLang="ko-KR" sz="2400" smtClean="0">
              <a:ea typeface="굴림" pitchFamily="50" charset="-127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i="0" smtClean="0">
                <a:ea typeface="굴림" pitchFamily="50" charset="-127"/>
              </a:rPr>
              <a:t>표준정규분포</a:t>
            </a: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2439988" y="3090863"/>
          <a:ext cx="1779587" cy="1098550"/>
        </p:xfrm>
        <a:graphic>
          <a:graphicData uri="http://schemas.openxmlformats.org/presentationml/2006/ole">
            <p:oleObj spid="_x0000_s2050" name="Equation" r:id="rId4" imgW="1346200" imgH="825500" progId="Equation.3">
              <p:embed/>
            </p:oleObj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i="0" smtClean="0">
                <a:ea typeface="굴림" pitchFamily="50" charset="-127"/>
              </a:rPr>
              <a:t>표준정규분포</a:t>
            </a:r>
          </a:p>
        </p:txBody>
      </p:sp>
      <p:graphicFrame>
        <p:nvGraphicFramePr>
          <p:cNvPr id="73762" name="Group 34"/>
          <p:cNvGraphicFramePr>
            <a:graphicFrameLocks noGrp="1"/>
          </p:cNvGraphicFramePr>
          <p:nvPr>
            <p:ph type="tbl" idx="1"/>
          </p:nvPr>
        </p:nvGraphicFramePr>
        <p:xfrm>
          <a:off x="990600" y="1676400"/>
          <a:ext cx="7772400" cy="4535424"/>
        </p:xfrm>
        <a:graphic>
          <a:graphicData uri="http://schemas.openxmlformats.org/drawingml/2006/table">
            <a:tbl>
              <a:tblPr/>
              <a:tblGrid>
                <a:gridCol w="2638425"/>
                <a:gridCol w="5133975"/>
              </a:tblGrid>
              <a:tr h="674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-KR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원래의 정규분포의  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-K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표준정규분포의 대응값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4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ko-KR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-KR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 </a:t>
                      </a:r>
                      <a:r>
                        <a:rPr kumimoji="0" lang="en-US" altLang="ko-KR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x</a:t>
                      </a:r>
                      <a:r>
                        <a:rPr kumimoji="0" lang="en-US" altLang="ko-K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=130</a:t>
                      </a:r>
                      <a:r>
                        <a:rPr kumimoji="0" lang="ko-KR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시간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ko-KR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 </a:t>
                      </a:r>
                      <a:r>
                        <a:rPr kumimoji="0" lang="en-US" altLang="ko-KR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x</a:t>
                      </a:r>
                      <a:r>
                        <a:rPr kumimoji="0" lang="en-US" altLang="ko-K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=170</a:t>
                      </a:r>
                      <a:r>
                        <a:rPr kumimoji="0" lang="ko-KR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시간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ko-KR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 </a:t>
                      </a:r>
                      <a:r>
                        <a:rPr kumimoji="0" lang="en-US" altLang="ko-KR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x</a:t>
                      </a:r>
                      <a:r>
                        <a:rPr kumimoji="0" lang="en-US" altLang="ko-K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=100</a:t>
                      </a:r>
                      <a:r>
                        <a:rPr kumimoji="0" lang="ko-KR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시간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ko-KR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ko-KR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07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08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3074" name="Object 27"/>
          <p:cNvGraphicFramePr>
            <a:graphicFrameLocks noChangeAspect="1"/>
          </p:cNvGraphicFramePr>
          <p:nvPr/>
        </p:nvGraphicFramePr>
        <p:xfrm>
          <a:off x="4165600" y="3025775"/>
          <a:ext cx="4038600" cy="828675"/>
        </p:xfrm>
        <a:graphic>
          <a:graphicData uri="http://schemas.openxmlformats.org/presentationml/2006/ole">
            <p:oleObj spid="_x0000_s3074" name="Equation" r:id="rId4" imgW="4038600" imgH="825500" progId="Equation.3">
              <p:embed/>
            </p:oleObj>
          </a:graphicData>
        </a:graphic>
      </p:graphicFrame>
      <p:graphicFrame>
        <p:nvGraphicFramePr>
          <p:cNvPr id="3075" name="Object 26"/>
          <p:cNvGraphicFramePr>
            <a:graphicFrameLocks noChangeAspect="1"/>
          </p:cNvGraphicFramePr>
          <p:nvPr/>
        </p:nvGraphicFramePr>
        <p:xfrm>
          <a:off x="4151313" y="4029075"/>
          <a:ext cx="3990975" cy="828675"/>
        </p:xfrm>
        <a:graphic>
          <a:graphicData uri="http://schemas.openxmlformats.org/presentationml/2006/ole">
            <p:oleObj spid="_x0000_s3075" name="Equation" r:id="rId5" imgW="3987800" imgH="825500" progId="Equation.3">
              <p:embed/>
            </p:oleObj>
          </a:graphicData>
        </a:graphic>
      </p:graphicFrame>
      <p:graphicFrame>
        <p:nvGraphicFramePr>
          <p:cNvPr id="3076" name="Object 25"/>
          <p:cNvGraphicFramePr>
            <a:graphicFrameLocks noChangeAspect="1"/>
          </p:cNvGraphicFramePr>
          <p:nvPr/>
        </p:nvGraphicFramePr>
        <p:xfrm>
          <a:off x="4137025" y="5033963"/>
          <a:ext cx="4229100" cy="828675"/>
        </p:xfrm>
        <a:graphic>
          <a:graphicData uri="http://schemas.openxmlformats.org/presentationml/2006/ole">
            <p:oleObj spid="_x0000_s3076" name="Equation" r:id="rId6" imgW="4229100" imgH="825500" progId="Equation.3">
              <p:embed/>
            </p:oleObj>
          </a:graphicData>
        </a:graphic>
      </p:graphicFrame>
      <p:sp>
        <p:nvSpPr>
          <p:cNvPr id="3092" name="Rectangle 28"/>
          <p:cNvSpPr>
            <a:spLocks noChangeArrowheads="1"/>
          </p:cNvSpPr>
          <p:nvPr/>
        </p:nvSpPr>
        <p:spPr bwMode="auto">
          <a:xfrm>
            <a:off x="0" y="2185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093" name="Rectangle 29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094" name="Rectangle 30"/>
          <p:cNvSpPr>
            <a:spLocks noChangeArrowheads="1"/>
          </p:cNvSpPr>
          <p:nvPr/>
        </p:nvSpPr>
        <p:spPr bwMode="auto">
          <a:xfrm>
            <a:off x="0" y="38433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ransition spd="slow"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554</TotalTime>
  <Pages>18</Pages>
  <Words>1328</Words>
  <Application>Microsoft PowerPoint 4.0</Application>
  <PresentationFormat>화면 슬라이드 쇼(4:3)</PresentationFormat>
  <Paragraphs>158</Paragraphs>
  <Slides>25</Slides>
  <Notes>14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Book Antiqua</vt:lpstr>
      <vt:lpstr>Arial</vt:lpstr>
      <vt:lpstr>Monotype Sorts</vt:lpstr>
      <vt:lpstr>굴림</vt:lpstr>
      <vt:lpstr>Times New Roman</vt:lpstr>
      <vt:lpstr>Symbol</vt:lpstr>
      <vt:lpstr>-윤명조120</vt:lpstr>
      <vt:lpstr>광장</vt:lpstr>
      <vt:lpstr>Microsoft Equation 3.0</vt:lpstr>
      <vt:lpstr>Chart</vt:lpstr>
      <vt:lpstr>Equation</vt:lpstr>
      <vt:lpstr>Chapter 7 - Learning Objectives</vt:lpstr>
      <vt:lpstr>연속확률분포</vt:lpstr>
      <vt:lpstr>정규분포</vt:lpstr>
      <vt:lpstr>정규분포</vt:lpstr>
      <vt:lpstr>정규분포</vt:lpstr>
      <vt:lpstr>정규곡선 밑의 면적</vt:lpstr>
      <vt:lpstr>정규곡선 밑의 면적</vt:lpstr>
      <vt:lpstr>표준정규분포</vt:lpstr>
      <vt:lpstr>표준정규분포</vt:lpstr>
      <vt:lpstr>표준정규분포표 이용하기</vt:lpstr>
      <vt:lpstr>표준정규분포표 이용하기</vt:lpstr>
      <vt:lpstr>표준정규분포표 이용하기</vt:lpstr>
      <vt:lpstr>표준정규분포표 이용하기</vt:lpstr>
      <vt:lpstr>표준정규분포표 이용하기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Continuous Probability Distributions</dc:title>
  <dc:subject/>
  <dc:creator>Priscilla and Don Stengel</dc:creator>
  <cp:keywords/>
  <dc:description/>
  <cp:lastModifiedBy>user</cp:lastModifiedBy>
  <cp:revision>43</cp:revision>
  <cp:lastPrinted>1998-01-12T18:17:04Z</cp:lastPrinted>
  <dcterms:created xsi:type="dcterms:W3CDTF">1997-11-22T10:50:55Z</dcterms:created>
  <dcterms:modified xsi:type="dcterms:W3CDTF">2009-05-02T15:06:47Z</dcterms:modified>
</cp:coreProperties>
</file>