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21"/>
  </p:notesMasterIdLst>
  <p:sldIdLst>
    <p:sldId id="266" r:id="rId2"/>
    <p:sldId id="276" r:id="rId3"/>
    <p:sldId id="271" r:id="rId4"/>
    <p:sldId id="280" r:id="rId5"/>
    <p:sldId id="286" r:id="rId6"/>
    <p:sldId id="281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82" r:id="rId19"/>
    <p:sldId id="283" r:id="rId20"/>
  </p:sldIdLst>
  <p:sldSz cx="9144000" cy="6858000" type="screen4x3"/>
  <p:notesSz cx="6858000" cy="9144000"/>
  <p:embeddedFontLst>
    <p:embeddedFont>
      <p:font typeface="나눔고딕" panose="020B0600000101010101" charset="-127"/>
      <p:regular r:id="rId22"/>
      <p:bold r:id="rId23"/>
    </p:embeddedFont>
    <p:embeddedFont>
      <p:font typeface="배달의민족 한나" panose="02000503000000020003" pitchFamily="2" charset="-127"/>
      <p:regular r:id="rId24"/>
    </p:embeddedFont>
    <p:embeddedFont>
      <p:font typeface="나눔고딕 ExtraBold" panose="020B0600000101010101" charset="-127"/>
      <p:bold r:id="rId25"/>
    </p:embeddedFont>
    <p:embeddedFont>
      <p:font typeface="나눔바른고딕" panose="020B0603020101020101" pitchFamily="50" charset="-127"/>
      <p:regular r:id="rId26"/>
      <p:bold r:id="rId27"/>
    </p:embeddedFont>
    <p:embeddedFont>
      <p:font typeface="HY견명조" panose="02030600000101010101" pitchFamily="18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1" autoAdjust="0"/>
    <p:restoredTop sz="79278" autoAdjust="0"/>
  </p:normalViewPr>
  <p:slideViewPr>
    <p:cSldViewPr>
      <p:cViewPr varScale="1">
        <p:scale>
          <a:sx n="91" d="100"/>
          <a:sy n="91" d="100"/>
        </p:scale>
        <p:origin x="25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250BB-A48F-4872-8BF5-EEE925B4E968}" type="datetimeFigureOut">
              <a:rPr lang="ko-KR" altLang="en-US" smtClean="0"/>
              <a:t>2016-04-30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0432C-1144-4EF7-97A0-E13325C7F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7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발표를 하게 된 </a:t>
            </a:r>
            <a:r>
              <a:rPr lang="ko-KR" altLang="en-US" dirty="0" err="1" smtClean="0"/>
              <a:t>이병준이라고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조원소개</a:t>
            </a:r>
            <a:r>
              <a:rPr lang="en-US" altLang="ko-KR" dirty="0" smtClean="0"/>
              <a:t>. </a:t>
            </a:r>
          </a:p>
          <a:p>
            <a:r>
              <a:rPr lang="ko-KR" altLang="en-US" dirty="0" smtClean="0"/>
              <a:t>빅데이터 관련한 내용은 </a:t>
            </a:r>
            <a:r>
              <a:rPr lang="ko-KR" altLang="en-US" dirty="0" err="1" smtClean="0"/>
              <a:t>앉아계신</a:t>
            </a:r>
            <a:r>
              <a:rPr lang="ko-KR" altLang="en-US" dirty="0" smtClean="0"/>
              <a:t> 모든 분들이 알고 계시다고 생각하고 생략하도록 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저희의 주제 </a:t>
            </a:r>
            <a:r>
              <a:rPr lang="en-US" altLang="ko-KR" dirty="0" smtClean="0"/>
              <a:t>"</a:t>
            </a:r>
            <a:r>
              <a:rPr lang="ko-KR" altLang="en-US" dirty="0" smtClean="0"/>
              <a:t>빅데이터를 활용한 주식 투자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를 통해 방대한 데이터를 분석하여 개인 투자는 물론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증권사 등에서도 투자를 시도하는 모습을 알려드리고자 합니다</a:t>
            </a:r>
            <a:r>
              <a:rPr lang="en-US" altLang="ko-KR" dirty="0" smtClean="0"/>
              <a:t>.  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기본적으로 대량의 데이터라고 생각할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</a:t>
            </a:r>
            <a:r>
              <a:rPr lang="ko-KR" altLang="en-US" baseline="0" dirty="0" smtClean="0"/>
              <a:t> 말도 틀린 말은 아니다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크기 뿐 아니라 다양한 데이터 속에서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62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612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PPT </a:t>
            </a:r>
            <a:r>
              <a:rPr lang="ko-KR" altLang="en-US" dirty="0" smtClean="0"/>
              <a:t>내용 읽어주기 </a:t>
            </a:r>
          </a:p>
          <a:p>
            <a:r>
              <a:rPr lang="ko-KR" altLang="en-US" dirty="0" smtClean="0"/>
              <a:t>단점 설명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선행투자에는 도움이 되지 않는 서비스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뒤늦은 반응으로 무용지물</a:t>
            </a:r>
            <a:r>
              <a:rPr lang="en-US" altLang="ko-KR" dirty="0" smtClean="0"/>
              <a:t>. 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48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상투 이론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투자자들의 행동은 검색엔진 및</a:t>
            </a:r>
            <a:r>
              <a:rPr lang="ko-KR" altLang="en-US" dirty="0" smtClean="0"/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소셜네트워크에서의특정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종목과 관계된 키워드에 양적인 변화를 주게 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양적인 변화를 분석하면 주가 변곡점의 선행지표인</a:t>
            </a:r>
            <a:r>
              <a:rPr lang="ko-KR" altLang="en-US" dirty="0" smtClean="0"/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SPP(Signal for a Peak in Prices)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추출할 수 있다는 이론입니다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76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상투 이론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투자자들의 행동은 검색엔진 및</a:t>
            </a:r>
            <a:r>
              <a:rPr lang="ko-KR" altLang="en-US" dirty="0" smtClean="0"/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소셜네트워크에서의특정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종목과 관계된 키워드에 양적인 변화를 주게 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양적인 변화를 분석하면 주가 변곡점의 선행지표인</a:t>
            </a:r>
            <a:r>
              <a:rPr lang="ko-KR" altLang="en-US" dirty="0" smtClean="0"/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SPP(Signal for a Peak in Prices)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추출할 수 있다는 이론입니다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84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6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55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경제학자도 주식 투자가 어렵다고 손을 든 경우가 부지기수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마르크스도 주식에서 돈을 잃고 자본주의를 비판하는 자본론을 썼다는 이야기가 있을 정도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주식을 예측하는 것이 과연 신의 영역인가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현실에서 감안해야 할 변수들이 너무 많아 미래 주식가격을 정확하게 예측하는 것은 사실상 불가능에 가깝다는 것이 기존 통념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대박보다는 안정적 투자수익을 올리고 싶다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금융기관들은 안정적으로 은행 이자 이상의 수익을 올려야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현재와 같은 저금리 상황에서는 기존 투자 방법만 가지고는 한계에 봉착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현재 빅데이터라는 새로운 방법론을 </a:t>
            </a:r>
            <a:r>
              <a:rPr lang="ko-KR" altLang="en-US" dirty="0" err="1" smtClean="0"/>
              <a:t>시험중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상투 이론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투자자들의 행동은 검색엔진 및</a:t>
            </a:r>
            <a:r>
              <a:rPr lang="ko-KR" altLang="en-US" dirty="0" smtClean="0"/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소셜네트워크에서의특정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종목과 관계된 키워드에 양적인 변화를 주게 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양적인 변화를 분석하면 주가 변곡점의 선행지표인</a:t>
            </a:r>
            <a:r>
              <a:rPr lang="ko-KR" altLang="en-US" dirty="0" smtClean="0"/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SPP(Signal for a Peak in Prices)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추출할 수 있다는 이론입니다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30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저희 조는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기업을 소개해드릴 예정입니다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소개에 앞서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기업 모두 사용하고 있는 </a:t>
            </a:r>
            <a:r>
              <a:rPr lang="en-US" altLang="ko-KR" dirty="0" smtClean="0"/>
              <a:t>SNS </a:t>
            </a:r>
            <a:r>
              <a:rPr lang="ko-KR" altLang="en-US" dirty="0" smtClean="0"/>
              <a:t>정보를 활용한 주가 예측 알고리즘에 대해서 간략하게 설명 드리겠습니다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기업에서 정확히 지금 알려드리는 알고리즘과 동일하게 사용했다고는 말씀 드릴 수 없으나 대략 비슷한 과정을 거쳤을 거라고 생각됩니다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각종 </a:t>
            </a:r>
            <a:r>
              <a:rPr lang="en-US" altLang="ko-KR" dirty="0" smtClean="0"/>
              <a:t>SNS </a:t>
            </a:r>
            <a:r>
              <a:rPr lang="ko-KR" altLang="en-US" dirty="0" smtClean="0"/>
              <a:t>의 정보를 </a:t>
            </a:r>
            <a:r>
              <a:rPr lang="en-US" altLang="ko-KR" dirty="0" smtClean="0"/>
              <a:t>API, Crawling</a:t>
            </a:r>
            <a:r>
              <a:rPr lang="ko-KR" altLang="en-US" dirty="0" smtClean="0"/>
              <a:t>과 같은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기술을 활용하여 비정형 데이터를 수집하여 </a:t>
            </a:r>
            <a:r>
              <a:rPr lang="ko-KR" altLang="en-US" dirty="0" err="1" smtClean="0"/>
              <a:t>하둡시스템에</a:t>
            </a:r>
            <a:r>
              <a:rPr lang="ko-KR" altLang="en-US" dirty="0" smtClean="0"/>
              <a:t> 저장하고 저장한 데이터를 자연어 처리 과정을 거쳐 감성 분포 체계로 분류되어 스코어를 메기게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결과를 주가 데이터와 함께 결합되어 매도를 하거나 매수를 하는 형태로 진행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증권사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활용하여 직접적인 투자도 가능하며 </a:t>
            </a:r>
            <a:r>
              <a:rPr lang="ko-KR" altLang="en-US" dirty="0" err="1" smtClean="0"/>
              <a:t>어드바이저</a:t>
            </a:r>
            <a:r>
              <a:rPr lang="ko-KR" altLang="en-US" dirty="0" smtClean="0"/>
              <a:t> 형태로 사용할 수 도 있습니다</a:t>
            </a:r>
            <a:r>
              <a:rPr lang="en-US" altLang="ko-KR" dirty="0" smtClean="0"/>
              <a:t>.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83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4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900" dirty="0" smtClean="0">
                <a:latin typeface="HY견명조" pitchFamily="18" charset="-127"/>
                <a:ea typeface="HY견명조" pitchFamily="18" charset="-127"/>
              </a:rPr>
              <a:t>그림이 좀 작아서 잘 </a:t>
            </a:r>
            <a:r>
              <a:rPr lang="ko-KR" altLang="en-US" sz="1900" dirty="0" err="1" smtClean="0">
                <a:latin typeface="HY견명조" pitchFamily="18" charset="-127"/>
                <a:ea typeface="HY견명조" pitchFamily="18" charset="-127"/>
              </a:rPr>
              <a:t>안보이실텐데요</a:t>
            </a:r>
            <a:r>
              <a:rPr lang="en-US" altLang="ko-KR" sz="1900" dirty="0" smtClean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케이만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아틀란틱은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활용한 빅데이터 분석을 활용해 일정한 포트폴리오로 구성된 투자 상품인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MTA(Managed Trading Account)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운영하고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dirty="0" smtClean="0">
                <a:latin typeface="HY견명조" pitchFamily="18" charset="-127"/>
                <a:ea typeface="HY견명조" pitchFamily="18" charset="-127"/>
              </a:rPr>
              <a:t>구글</a:t>
            </a:r>
            <a:r>
              <a:rPr lang="en-US" altLang="ko-KR" sz="1900" dirty="0" smtClean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1900" dirty="0" smtClean="0">
                <a:latin typeface="HY견명조" pitchFamily="18" charset="-127"/>
                <a:ea typeface="HY견명조" pitchFamily="18" charset="-127"/>
              </a:rPr>
              <a:t>페이스북</a:t>
            </a:r>
            <a:r>
              <a:rPr lang="en-US" altLang="ko-KR" sz="1900" dirty="0" smtClean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1900" dirty="0" smtClean="0">
                <a:latin typeface="HY견명조" pitchFamily="18" charset="-127"/>
                <a:ea typeface="HY견명조" pitchFamily="18" charset="-127"/>
              </a:rPr>
              <a:t>트위터 등의 다양한 소셜 미디어 데이터를 통하여</a:t>
            </a:r>
            <a:r>
              <a:rPr lang="en-US" altLang="ko-KR" sz="1900" dirty="0" smtClean="0">
                <a:latin typeface="HY견명조" pitchFamily="18" charset="-127"/>
                <a:ea typeface="HY견명조" pitchFamily="18" charset="-127"/>
              </a:rPr>
              <a:t>.</a:t>
            </a:r>
            <a:r>
              <a:rPr lang="ko-KR" altLang="en-US" sz="1900" dirty="0" smtClean="0">
                <a:latin typeface="HY견명조" pitchFamily="18" charset="-127"/>
                <a:ea typeface="HY견명조" pitchFamily="18" charset="-127"/>
              </a:rPr>
              <a:t> 예를 들어 오일 탱커 폭발과 같은 키워드를 필터링하고</a:t>
            </a:r>
            <a:r>
              <a:rPr lang="en-US" altLang="ko-KR" sz="1900" dirty="0" smtClean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1900" dirty="0" smtClean="0">
                <a:latin typeface="HY견명조" pitchFamily="18" charset="-127"/>
                <a:ea typeface="HY견명조" pitchFamily="18" charset="-127"/>
              </a:rPr>
              <a:t>최소 </a:t>
            </a:r>
            <a:r>
              <a:rPr lang="en-US" altLang="ko-KR" sz="1900" dirty="0" smtClean="0">
                <a:latin typeface="HY견명조" pitchFamily="18" charset="-127"/>
                <a:ea typeface="HY견명조" pitchFamily="18" charset="-127"/>
              </a:rPr>
              <a:t>1000</a:t>
            </a:r>
            <a:r>
              <a:rPr lang="ko-KR" altLang="en-US" sz="1900" dirty="0" err="1" smtClean="0">
                <a:latin typeface="HY견명조" pitchFamily="18" charset="-127"/>
                <a:ea typeface="HY견명조" pitchFamily="18" charset="-127"/>
              </a:rPr>
              <a:t>명이상의</a:t>
            </a:r>
            <a:r>
              <a:rPr lang="ko-KR" altLang="en-US" sz="1900" baseline="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1900" baseline="0" dirty="0" err="1" smtClean="0">
                <a:latin typeface="HY견명조" pitchFamily="18" charset="-127"/>
                <a:ea typeface="HY견명조" pitchFamily="18" charset="-127"/>
              </a:rPr>
              <a:t>팔로워한</a:t>
            </a:r>
            <a:r>
              <a:rPr lang="ko-KR" altLang="en-US" sz="1900" baseline="0" dirty="0" smtClean="0">
                <a:latin typeface="HY견명조" pitchFamily="18" charset="-127"/>
                <a:ea typeface="HY견명조" pitchFamily="18" charset="-127"/>
              </a:rPr>
              <a:t> 영향 있는 트위터를 필터링합니다</a:t>
            </a:r>
            <a:r>
              <a:rPr lang="en-US" altLang="ko-KR" sz="1900" baseline="0" dirty="0" smtClean="0">
                <a:latin typeface="HY견명조" pitchFamily="18" charset="-127"/>
                <a:ea typeface="HY견명조" pitchFamily="18" charset="-127"/>
              </a:rPr>
              <a:t>. </a:t>
            </a:r>
            <a:r>
              <a:rPr lang="ko-KR" altLang="en-US" sz="1900" baseline="0" dirty="0" smtClean="0">
                <a:latin typeface="HY견명조" pitchFamily="18" charset="-127"/>
                <a:ea typeface="HY견명조" pitchFamily="18" charset="-127"/>
              </a:rPr>
              <a:t>그리고 동일한 뉴스를 다른 누군가가 </a:t>
            </a:r>
            <a:r>
              <a:rPr lang="ko-KR" altLang="en-US" sz="1900" baseline="0" dirty="0" err="1" smtClean="0">
                <a:latin typeface="HY견명조" pitchFamily="18" charset="-127"/>
                <a:ea typeface="HY견명조" pitchFamily="18" charset="-127"/>
              </a:rPr>
              <a:t>트위터했는지</a:t>
            </a:r>
            <a:r>
              <a:rPr lang="en-US" altLang="ko-KR" sz="1900" baseline="0" dirty="0" smtClean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1900" baseline="0" dirty="0" smtClean="0">
                <a:latin typeface="HY견명조" pitchFamily="18" charset="-127"/>
                <a:ea typeface="HY견명조" pitchFamily="18" charset="-127"/>
              </a:rPr>
              <a:t>유효한 장소에서 트위터 글이 </a:t>
            </a:r>
            <a:r>
              <a:rPr lang="ko-KR" altLang="en-US" sz="1900" baseline="0" dirty="0" err="1" smtClean="0">
                <a:latin typeface="HY견명조" pitchFamily="18" charset="-127"/>
                <a:ea typeface="HY견명조" pitchFamily="18" charset="-127"/>
              </a:rPr>
              <a:t>발생되었는지를</a:t>
            </a:r>
            <a:r>
              <a:rPr lang="ko-KR" altLang="en-US" sz="1900" baseline="0" dirty="0" smtClean="0">
                <a:latin typeface="HY견명조" pitchFamily="18" charset="-127"/>
                <a:ea typeface="HY견명조" pitchFamily="18" charset="-127"/>
              </a:rPr>
              <a:t> 검증합니다</a:t>
            </a:r>
            <a:r>
              <a:rPr lang="en-US" altLang="ko-KR" sz="1900" baseline="0" dirty="0" smtClean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이러한 다양한 속보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감성 분석 등을 실시간으로 분석하여 투자 대상의 주가 방향성을 가늠하며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저위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저수익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지표를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단계로 두고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단계로 구분된 수치를 산출해 매수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매도 판단하는 시스템을 가지고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27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SNS</a:t>
            </a:r>
            <a:r>
              <a:rPr lang="ko-KR" altLang="en-US" dirty="0" smtClean="0"/>
              <a:t>을 활용한 </a:t>
            </a:r>
            <a:r>
              <a:rPr lang="en-US" altLang="ko-KR" dirty="0" smtClean="0"/>
              <a:t>MTA </a:t>
            </a:r>
            <a:r>
              <a:rPr lang="ko-KR" altLang="en-US" dirty="0" smtClean="0"/>
              <a:t>시스템을 통해 </a:t>
            </a:r>
            <a:r>
              <a:rPr lang="en-US" altLang="ko-KR" dirty="0" smtClean="0"/>
              <a:t>2013</a:t>
            </a:r>
            <a:r>
              <a:rPr lang="ko-KR" altLang="en-US" dirty="0" smtClean="0"/>
              <a:t>년에 누적 수익률 </a:t>
            </a:r>
            <a:r>
              <a:rPr lang="en-US" altLang="ko-KR" dirty="0" smtClean="0"/>
              <a:t>23.77%, 2014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25.10%, 2015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10.42% </a:t>
            </a:r>
            <a:r>
              <a:rPr lang="ko-KR" altLang="en-US" dirty="0" smtClean="0"/>
              <a:t>라는 놀라운 실적을 보여주고 있습니다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2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국내 금융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시스템을 제공하고 있는 </a:t>
            </a:r>
            <a:r>
              <a:rPr lang="en-US" altLang="ko-KR" dirty="0" smtClean="0"/>
              <a:t>KOSCOM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 </a:t>
            </a:r>
          </a:p>
          <a:p>
            <a:r>
              <a:rPr lang="ko-KR" altLang="en-US" dirty="0" err="1" smtClean="0"/>
              <a:t>코스콤은</a:t>
            </a:r>
            <a:r>
              <a:rPr lang="ko-KR" altLang="en-US" dirty="0" smtClean="0"/>
              <a:t> 올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월부터 쇼셜빅데이터를 분석하여 주식투자에 활용할 수 있는 컨텐츠를 개발하여 수행 중에 있습니다</a:t>
            </a:r>
            <a:r>
              <a:rPr lang="en-US" altLang="ko-KR" dirty="0" smtClean="0"/>
              <a:t>. </a:t>
            </a:r>
          </a:p>
          <a:p>
            <a:r>
              <a:rPr lang="ko-KR" altLang="en-US" dirty="0" err="1" smtClean="0"/>
              <a:t>코스콤</a:t>
            </a:r>
            <a:r>
              <a:rPr lang="ko-KR" altLang="en-US" dirty="0" smtClean="0"/>
              <a:t> 또한 </a:t>
            </a:r>
            <a:r>
              <a:rPr lang="en-US" altLang="ko-KR" dirty="0" smtClean="0"/>
              <a:t>20</a:t>
            </a:r>
            <a:r>
              <a:rPr lang="ko-KR" altLang="en-US" dirty="0" err="1" smtClean="0"/>
              <a:t>만단어</a:t>
            </a:r>
            <a:r>
              <a:rPr lang="ko-KR" altLang="en-US" dirty="0" smtClean="0"/>
              <a:t> 가량의 감성 사전을 활용하여 실시간 점수를 산출하고 있습니다</a:t>
            </a:r>
            <a:r>
              <a:rPr lang="en-US" altLang="ko-KR" dirty="0" smtClean="0"/>
              <a:t>. 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2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oscom.co.k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1680" y="2558514"/>
            <a:ext cx="6336704" cy="79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빅데이터를 활용한 주식 투자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8960" y="4917648"/>
            <a:ext cx="40324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빅데이터 경영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MBA </a:t>
            </a:r>
          </a:p>
          <a:p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조장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이병준</a:t>
            </a:r>
            <a:endParaRPr lang="en-US" altLang="ko-KR" sz="2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조원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박문호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정도상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김혁민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이유석</a:t>
            </a:r>
            <a:endParaRPr lang="ko-KR" altLang="en-US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/>
          <p:cNvGrpSpPr/>
          <p:nvPr/>
        </p:nvGrpSpPr>
        <p:grpSpPr>
          <a:xfrm>
            <a:off x="850633" y="4848663"/>
            <a:ext cx="432000" cy="1033063"/>
            <a:chOff x="2555824" y="4459178"/>
            <a:chExt cx="432000" cy="1033063"/>
          </a:xfrm>
          <a:solidFill>
            <a:schemeClr val="bg1"/>
          </a:solidFill>
        </p:grpSpPr>
        <p:sp>
          <p:nvSpPr>
            <p:cNvPr id="107" name="직사각형 106"/>
            <p:cNvSpPr/>
            <p:nvPr/>
          </p:nvSpPr>
          <p:spPr>
            <a:xfrm>
              <a:off x="2555824" y="5312241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555824" y="5096217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555824" y="4880193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555824" y="4664169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555824" y="4459178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2794849" y="5269678"/>
            <a:ext cx="432000" cy="612048"/>
            <a:chOff x="4500040" y="4880193"/>
            <a:chExt cx="432000" cy="612048"/>
          </a:xfrm>
          <a:solidFill>
            <a:schemeClr val="bg1"/>
          </a:solidFill>
        </p:grpSpPr>
        <p:sp>
          <p:nvSpPr>
            <p:cNvPr id="113" name="직사각형 112"/>
            <p:cNvSpPr/>
            <p:nvPr/>
          </p:nvSpPr>
          <p:spPr>
            <a:xfrm>
              <a:off x="4500040" y="5312241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500040" y="5096217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500040" y="4880193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16" name="TextBox 25"/>
          <p:cNvSpPr txBox="1">
            <a:spLocks noChangeArrowheads="1"/>
          </p:cNvSpPr>
          <p:nvPr/>
        </p:nvSpPr>
        <p:spPr bwMode="auto">
          <a:xfrm>
            <a:off x="778577" y="5989758"/>
            <a:ext cx="6120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20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이병준</a:t>
            </a:r>
            <a:endParaRPr lang="en-US" altLang="ko-KR" sz="12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7" name="TextBox 25"/>
          <p:cNvSpPr txBox="1">
            <a:spLocks noChangeArrowheads="1"/>
          </p:cNvSpPr>
          <p:nvPr/>
        </p:nvSpPr>
        <p:spPr bwMode="auto">
          <a:xfrm>
            <a:off x="1407599" y="5989758"/>
            <a:ext cx="6671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20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김혁민</a:t>
            </a:r>
            <a:endParaRPr lang="en-US" altLang="ko-KR" sz="12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8" name="TextBox 25"/>
          <p:cNvSpPr txBox="1">
            <a:spLocks noChangeArrowheads="1"/>
          </p:cNvSpPr>
          <p:nvPr/>
        </p:nvSpPr>
        <p:spPr bwMode="auto">
          <a:xfrm>
            <a:off x="2074721" y="5989758"/>
            <a:ext cx="648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20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박문호</a:t>
            </a:r>
            <a:endParaRPr lang="en-US" altLang="ko-KR" sz="12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9" name="TextBox 25"/>
          <p:cNvSpPr txBox="1">
            <a:spLocks noChangeArrowheads="1"/>
          </p:cNvSpPr>
          <p:nvPr/>
        </p:nvSpPr>
        <p:spPr bwMode="auto">
          <a:xfrm>
            <a:off x="2722793" y="5989758"/>
            <a:ext cx="6311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20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정도상</a:t>
            </a:r>
            <a:endParaRPr lang="en-US" altLang="ko-KR" sz="12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0" name="TextBox 25"/>
          <p:cNvSpPr txBox="1">
            <a:spLocks noChangeArrowheads="1"/>
          </p:cNvSpPr>
          <p:nvPr/>
        </p:nvSpPr>
        <p:spPr bwMode="auto">
          <a:xfrm>
            <a:off x="3365531" y="5989758"/>
            <a:ext cx="6364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20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이유석</a:t>
            </a:r>
            <a:endParaRPr lang="en-US" altLang="ko-KR" sz="12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1" name="TextBox 25"/>
          <p:cNvSpPr txBox="1">
            <a:spLocks noChangeArrowheads="1"/>
          </p:cNvSpPr>
          <p:nvPr/>
        </p:nvSpPr>
        <p:spPr bwMode="auto">
          <a:xfrm>
            <a:off x="778577" y="4549598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25%</a:t>
            </a:r>
          </a:p>
        </p:txBody>
      </p:sp>
      <p:sp>
        <p:nvSpPr>
          <p:cNvPr id="122" name="TextBox 25"/>
          <p:cNvSpPr txBox="1">
            <a:spLocks noChangeArrowheads="1"/>
          </p:cNvSpPr>
          <p:nvPr/>
        </p:nvSpPr>
        <p:spPr bwMode="auto">
          <a:xfrm>
            <a:off x="2722793" y="5042621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16%</a:t>
            </a:r>
          </a:p>
        </p:txBody>
      </p:sp>
      <p:cxnSp>
        <p:nvCxnSpPr>
          <p:cNvPr id="123" name="직선 연결선 122"/>
          <p:cNvCxnSpPr/>
          <p:nvPr/>
        </p:nvCxnSpPr>
        <p:spPr>
          <a:xfrm>
            <a:off x="581603" y="5887667"/>
            <a:ext cx="34204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/>
          <p:cNvGrpSpPr/>
          <p:nvPr/>
        </p:nvGrpSpPr>
        <p:grpSpPr>
          <a:xfrm>
            <a:off x="1462677" y="4854684"/>
            <a:ext cx="432000" cy="1033063"/>
            <a:chOff x="2555824" y="4459178"/>
            <a:chExt cx="432000" cy="1033063"/>
          </a:xfrm>
          <a:solidFill>
            <a:schemeClr val="bg1"/>
          </a:solidFill>
        </p:grpSpPr>
        <p:sp>
          <p:nvSpPr>
            <p:cNvPr id="125" name="직사각형 124"/>
            <p:cNvSpPr/>
            <p:nvPr/>
          </p:nvSpPr>
          <p:spPr>
            <a:xfrm>
              <a:off x="2555824" y="5312241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555824" y="5096217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555824" y="4880193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555824" y="4664169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555824" y="4459178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0" name="TextBox 25"/>
          <p:cNvSpPr txBox="1">
            <a:spLocks noChangeArrowheads="1"/>
          </p:cNvSpPr>
          <p:nvPr/>
        </p:nvSpPr>
        <p:spPr bwMode="auto">
          <a:xfrm>
            <a:off x="1390621" y="4555619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25%</a:t>
            </a:r>
          </a:p>
        </p:txBody>
      </p:sp>
      <p:grpSp>
        <p:nvGrpSpPr>
          <p:cNvPr id="131" name="그룹 130"/>
          <p:cNvGrpSpPr/>
          <p:nvPr/>
        </p:nvGrpSpPr>
        <p:grpSpPr>
          <a:xfrm>
            <a:off x="2163707" y="5269678"/>
            <a:ext cx="432000" cy="612048"/>
            <a:chOff x="4500040" y="4880193"/>
            <a:chExt cx="432000" cy="612048"/>
          </a:xfrm>
          <a:solidFill>
            <a:schemeClr val="bg1"/>
          </a:solidFill>
        </p:grpSpPr>
        <p:sp>
          <p:nvSpPr>
            <p:cNvPr id="132" name="직사각형 131"/>
            <p:cNvSpPr/>
            <p:nvPr/>
          </p:nvSpPr>
          <p:spPr>
            <a:xfrm>
              <a:off x="4500040" y="5312241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4500040" y="5096217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500040" y="4880193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5" name="TextBox 25"/>
          <p:cNvSpPr txBox="1">
            <a:spLocks noChangeArrowheads="1"/>
          </p:cNvSpPr>
          <p:nvPr/>
        </p:nvSpPr>
        <p:spPr bwMode="auto">
          <a:xfrm>
            <a:off x="2091651" y="5042621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16%</a:t>
            </a:r>
          </a:p>
        </p:txBody>
      </p:sp>
      <p:grpSp>
        <p:nvGrpSpPr>
          <p:cNvPr id="136" name="그룹 135"/>
          <p:cNvGrpSpPr/>
          <p:nvPr/>
        </p:nvGrpSpPr>
        <p:grpSpPr>
          <a:xfrm>
            <a:off x="3364851" y="5269678"/>
            <a:ext cx="432000" cy="612048"/>
            <a:chOff x="4500040" y="4880193"/>
            <a:chExt cx="432000" cy="612048"/>
          </a:xfrm>
          <a:solidFill>
            <a:schemeClr val="bg1"/>
          </a:solidFill>
        </p:grpSpPr>
        <p:sp>
          <p:nvSpPr>
            <p:cNvPr id="137" name="직사각형 136"/>
            <p:cNvSpPr/>
            <p:nvPr/>
          </p:nvSpPr>
          <p:spPr>
            <a:xfrm>
              <a:off x="4500040" y="5312241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500040" y="5096217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500040" y="4880193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0" name="TextBox 25"/>
          <p:cNvSpPr txBox="1">
            <a:spLocks noChangeArrowheads="1"/>
          </p:cNvSpPr>
          <p:nvPr/>
        </p:nvSpPr>
        <p:spPr bwMode="auto">
          <a:xfrm>
            <a:off x="3353935" y="5052192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16%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빅데이터를 활용한 기업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32520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Cayman Atlantic </a:t>
            </a:r>
            <a:r>
              <a:rPr lang="en-US" altLang="ko-KR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(Result)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Koscom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SNUResearch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( </a:t>
            </a: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Bigta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236296" y="236354"/>
            <a:ext cx="1512168" cy="1512168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7236296" y="473147"/>
            <a:ext cx="15121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Cayman</a:t>
            </a:r>
          </a:p>
          <a:p>
            <a:pPr marL="342900" indent="-342900" algn="ctr"/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Atlantic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408204" y="1840070"/>
            <a:ext cx="31683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MTA</a:t>
            </a: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6840252" y="1712112"/>
            <a:ext cx="230425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100" dirty="0" smtClean="0">
                <a:solidFill>
                  <a:srgbClr val="FF6E57"/>
                </a:solidFill>
                <a:latin typeface="나눔바른고딕" pitchFamily="50" charset="-127"/>
                <a:ea typeface="나눔바른고딕" pitchFamily="50" charset="-127"/>
              </a:rPr>
              <a:t>영국계 투자 기업</a:t>
            </a:r>
            <a:endParaRPr lang="en-US" altLang="ko-KR" sz="1100" dirty="0" smtClean="0">
              <a:solidFill>
                <a:srgbClr val="FF6E57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9512" y="1570327"/>
            <a:ext cx="4748567" cy="3966982"/>
            <a:chOff x="251520" y="579122"/>
            <a:chExt cx="3924435" cy="3278497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742987"/>
              <a:ext cx="3924435" cy="3114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51520" y="579122"/>
              <a:ext cx="3096344" cy="330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latin typeface="HY견명조" pitchFamily="18" charset="-127"/>
                  <a:ea typeface="HY견명조" pitchFamily="18" charset="-127"/>
                </a:rPr>
                <a:t>2013 Performance</a:t>
              </a:r>
              <a:endParaRPr lang="ko-KR" alt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HY견명조" pitchFamily="18" charset="-127"/>
                <a:ea typeface="HY견명조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835696" y="2061985"/>
            <a:ext cx="4748040" cy="3960438"/>
            <a:chOff x="3779912" y="2640944"/>
            <a:chExt cx="3924000" cy="3322465"/>
          </a:xfrm>
        </p:grpSpPr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788026"/>
              <a:ext cx="3924000" cy="3175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779912" y="2640944"/>
              <a:ext cx="3096344" cy="335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latin typeface="HY견명조" pitchFamily="18" charset="-127"/>
                  <a:ea typeface="HY견명조" pitchFamily="18" charset="-127"/>
                </a:rPr>
                <a:t>2014 Performance</a:t>
              </a:r>
              <a:endParaRPr lang="ko-KR" alt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HY견명조" pitchFamily="18" charset="-127"/>
                <a:ea typeface="HY견명조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495853" y="2501929"/>
            <a:ext cx="4748040" cy="4300558"/>
            <a:chOff x="5004048" y="3078804"/>
            <a:chExt cx="3924000" cy="3554180"/>
          </a:xfrm>
        </p:grpSpPr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3284984"/>
              <a:ext cx="3924000" cy="33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5004048" y="3078804"/>
              <a:ext cx="3096344" cy="330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latin typeface="HY견명조" pitchFamily="18" charset="-127"/>
                  <a:ea typeface="HY견명조" pitchFamily="18" charset="-127"/>
                </a:rPr>
                <a:t>2015 Performance</a:t>
              </a:r>
              <a:endParaRPr lang="ko-KR" alt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HY견명조" pitchFamily="18" charset="-127"/>
                <a:ea typeface="HY견명조" pitchFamily="18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87524" y="614501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출처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Cayman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Alantic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homepage</a:t>
            </a:r>
            <a:b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url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: http://www.caymanatlantic.com/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47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빅데이터를 활용한 기업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32520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Cayman Atlantic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200" b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Koscom</a:t>
            </a:r>
            <a:r>
              <a:rPr lang="en-US" altLang="ko-KR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(Introduce)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SNUResearch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( </a:t>
            </a: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Bigta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164288" y="100130"/>
            <a:ext cx="1512168" cy="1512168"/>
          </a:xfrm>
          <a:prstGeom prst="ellipse">
            <a:avLst/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6979146" y="1587890"/>
            <a:ext cx="180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국내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IT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선두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6660232" y="1718839"/>
            <a:ext cx="2592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소셜 빅데이터</a:t>
            </a:r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648494" y="3341320"/>
            <a:ext cx="15121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Cayman</a:t>
            </a:r>
          </a:p>
          <a:p>
            <a:pPr marL="342900" indent="-342900" algn="ctr"/>
            <a:r>
              <a:rPr lang="en-US" altLang="ko-KR" sz="2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Atlantic</a:t>
            </a: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7215733" y="549001"/>
            <a:ext cx="15121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Koscom</a:t>
            </a:r>
            <a:endParaRPr lang="en-US" altLang="ko-KR" sz="32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179512" y="1611288"/>
            <a:ext cx="849694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빅데이터 기반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”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의 주가 예측 서비스 및 콘텐츠 개발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증권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IT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서비스 제공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SNS,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뉴스를 비롯해 각종 증권 데이터를 활용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주가 흐름 가늠 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제품과 브랜드 등의 문장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·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단어들이 주가에 미치는 상관 관계 분석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/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약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20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만 단어의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‘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감성 사전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‘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을 만들어 해당 종목의 실시간 점수를 산출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0" b="4157"/>
          <a:stretch/>
        </p:blipFill>
        <p:spPr>
          <a:xfrm>
            <a:off x="1023045" y="3256617"/>
            <a:ext cx="6192688" cy="3500210"/>
          </a:xfrm>
          <a:prstGeom prst="rect">
            <a:avLst/>
          </a:prstGeom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7215733" y="3373453"/>
            <a:ext cx="1697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출처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Koscom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HP</a:t>
            </a:r>
            <a:b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www.koscom.co.kr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8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빅데이터를 활용한 기업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32520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Cayman Atlantic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200" b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Koscom</a:t>
            </a:r>
            <a:r>
              <a:rPr lang="en-US" altLang="ko-KR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(How)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SNUResearch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( </a:t>
            </a: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Bigta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164288" y="100130"/>
            <a:ext cx="1512168" cy="1512168"/>
          </a:xfrm>
          <a:prstGeom prst="ellipse">
            <a:avLst/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6979146" y="1587890"/>
            <a:ext cx="180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국내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IT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선두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6660232" y="1718839"/>
            <a:ext cx="2592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소셜 빅데이터</a:t>
            </a:r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648494" y="3341320"/>
            <a:ext cx="15121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Cayman</a:t>
            </a:r>
          </a:p>
          <a:p>
            <a:pPr marL="342900" indent="-342900" algn="ctr"/>
            <a:r>
              <a:rPr lang="en-US" altLang="ko-KR" sz="2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Atlantic</a:t>
            </a: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7215733" y="549001"/>
            <a:ext cx="15121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Koscom</a:t>
            </a:r>
            <a:endParaRPr lang="en-US" altLang="ko-KR" sz="32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199703" y="1528379"/>
            <a:ext cx="849694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방법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MSI 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시황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코스피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200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에 대해 스코어를 뽑은 총계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MSI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시황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7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단계 분류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단계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‘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매우 나쁨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‘ ~ 8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단계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‘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매우 좋음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’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기준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하루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번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(8:30, 13:30, 16:30)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뉴스 기사로 올라옴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검증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/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전 거래일 오후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 부터 이날 오전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8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 집계 종목 중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‘7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단계 매우 좋음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’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에 해당하는 당일 상승 유망주 톱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5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를 매일 아침 선정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4057893"/>
            <a:ext cx="3888432" cy="2650182"/>
          </a:xfrm>
          <a:prstGeom prst="rect">
            <a:avLst/>
          </a:prstGeom>
        </p:spPr>
      </p:pic>
      <p:sp>
        <p:nvSpPr>
          <p:cNvPr id="15" name="TextBox 25"/>
          <p:cNvSpPr txBox="1">
            <a:spLocks noChangeArrowheads="1"/>
          </p:cNvSpPr>
          <p:nvPr/>
        </p:nvSpPr>
        <p:spPr bwMode="auto">
          <a:xfrm rot="20923283">
            <a:off x="926699" y="4974541"/>
            <a:ext cx="7056784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 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85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 상승 종목 추천 중 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36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 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42.3%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적중</a:t>
            </a:r>
            <a:endParaRPr lang="en-US" altLang="ko-KR" sz="2400" dirty="0" smtClean="0">
              <a:solidFill>
                <a:schemeClr val="bg1">
                  <a:lumMod val="6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15672" y="5306958"/>
            <a:ext cx="1697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출처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Koscom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HP</a:t>
            </a:r>
            <a:b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  <a:hlinkClick r:id="rId4"/>
              </a:rPr>
              <a:t>www.koscom.co.kr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및 각 종 뉴스 기사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8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빅데이터를 활용한 기업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32520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Cayman Atlantic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200" b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Koscom</a:t>
            </a:r>
            <a:r>
              <a:rPr lang="en-US" altLang="ko-KR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(How)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SNUResearch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( </a:t>
            </a: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Bigta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164288" y="100130"/>
            <a:ext cx="1512168" cy="1512168"/>
          </a:xfrm>
          <a:prstGeom prst="ellipse">
            <a:avLst/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6979146" y="1587890"/>
            <a:ext cx="180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국내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IT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선두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6660232" y="1718839"/>
            <a:ext cx="2592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소셜 빅데이터</a:t>
            </a:r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648494" y="3341320"/>
            <a:ext cx="15121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Cayman</a:t>
            </a:r>
          </a:p>
          <a:p>
            <a:pPr marL="342900" indent="-342900" algn="ctr"/>
            <a:r>
              <a:rPr lang="en-US" altLang="ko-KR" sz="2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Atlantic</a:t>
            </a: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7215733" y="549001"/>
            <a:ext cx="15121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Koscom</a:t>
            </a:r>
            <a:endParaRPr lang="en-US" altLang="ko-KR" sz="32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179512" y="1604433"/>
            <a:ext cx="849694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단점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/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지수가 오르면 좋음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내리면 나쁨으로 뜨는 단순한 구조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b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ko-KR" altLang="en-US" sz="2400" dirty="0" smtClean="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선행 투자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에 도움 안됨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예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) 2016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년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14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일 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코스피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200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장 시작 직후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2.13 %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갭 상승 후 시작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오후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MSI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지수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단계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-&gt; 5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단계 상승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장 마감 후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MSI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지수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5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단계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-&gt; 6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단계 상승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결론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상승 장이 지속되고 있는 상황에서 다량의 긍정적 신호가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/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발생하는 것은 당연한 결과이며 주가를 예측하지 못하는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문제가 발생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즉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선행 투자에는 무용지물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b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2" b="6733"/>
          <a:stretch/>
        </p:blipFill>
        <p:spPr>
          <a:xfrm>
            <a:off x="6409134" y="2303614"/>
            <a:ext cx="2736304" cy="38281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11902" y="5393080"/>
            <a:ext cx="1697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출처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NEWSIS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/>
            </a:r>
            <a:b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www.newsis.com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0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빅데이터를 활용한 기업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32520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Cayman Atlantic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Koscom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200" b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SNUResearch</a:t>
            </a:r>
            <a:r>
              <a:rPr lang="en-US" altLang="ko-KR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( </a:t>
            </a:r>
            <a:r>
              <a:rPr lang="en-US" altLang="ko-KR" sz="1200" b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Bigta</a:t>
            </a:r>
            <a:r>
              <a:rPr lang="en-US" altLang="ko-KR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) : Introduce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648494" y="3257240"/>
            <a:ext cx="151216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Cayman</a:t>
            </a:r>
            <a:endParaRPr lang="en-US" altLang="ko-KR" sz="2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en-US" altLang="ko-KR" sz="2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Atlantic</a:t>
            </a:r>
          </a:p>
        </p:txBody>
      </p:sp>
      <p:sp>
        <p:nvSpPr>
          <p:cNvPr id="17" name="타원 16"/>
          <p:cNvSpPr/>
          <p:nvPr/>
        </p:nvSpPr>
        <p:spPr>
          <a:xfrm>
            <a:off x="7380312" y="236354"/>
            <a:ext cx="1512168" cy="1512168"/>
          </a:xfrm>
          <a:prstGeom prst="ellipse">
            <a:avLst/>
          </a:prstGeom>
          <a:solidFill>
            <a:schemeClr val="tx2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7380312" y="684497"/>
            <a:ext cx="15121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Bigta</a:t>
            </a:r>
            <a:endParaRPr lang="en-US" altLang="ko-KR" sz="32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7269038" y="1724114"/>
            <a:ext cx="180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투자자 심리 분석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6907436" y="1845548"/>
            <a:ext cx="2592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상투이론</a:t>
            </a:r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179512" y="1747921"/>
            <a:ext cx="84969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빅데이터 기반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”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의 온라인 키워드 별 관심도 변화 분석 및 예측 기술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</a:t>
            </a:r>
            <a:b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신뢰도 추정 알고리즘 검색 엔진 기술 보유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빅데이터를 활용한 주식 매매 서비스 운용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기존의  주식 정보 서비스와 달리 투자자들의 심리를 파악하는데 초점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하루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180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억 건의 포털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게시판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블로그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커뮤니티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SNS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등의 자료 수집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머신 러닝 분석으로 투자 관심도를 산출 후 기준에 따라 매수 또는 매도 의견 제시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32" name="Picture 2" descr="C:\Users\Administrator\Desktop\국민대\2016년 1학기\빅데이터경영\1학기 Proposal\빅터서비스소개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91" b="8857"/>
          <a:stretch/>
        </p:blipFill>
        <p:spPr bwMode="auto">
          <a:xfrm>
            <a:off x="5045914" y="3796028"/>
            <a:ext cx="4100136" cy="214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Administrator\Desktop\국민대\2016년 1학기\빅데이터경영\1학기 Proposal\빅터서비스소개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" t="14543" r="-1870" b="50000"/>
          <a:stretch/>
        </p:blipFill>
        <p:spPr bwMode="auto">
          <a:xfrm>
            <a:off x="145050" y="3708536"/>
            <a:ext cx="4073130" cy="225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Administrator\Desktop\국민대\2016년 1학기\빅데이터경영\1학기 Proposal\빅터서비스소개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41" t="50000" r="41299" b="43387"/>
          <a:stretch/>
        </p:blipFill>
        <p:spPr bwMode="auto">
          <a:xfrm rot="16200000">
            <a:off x="4132853" y="4368800"/>
            <a:ext cx="931206" cy="5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03704" y="5805264"/>
            <a:ext cx="2072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출처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snuresearch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www.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snuresearch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.com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9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096"/>
            <a:ext cx="9115425" cy="6867525"/>
          </a:xfrm>
          <a:prstGeom prst="rect">
            <a:avLst/>
          </a:prstGeom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22599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빅데이터를 활용한 기업</a:t>
            </a:r>
            <a:r>
              <a:rPr lang="en-US" altLang="ko-KR" sz="28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en-US" altLang="ko-KR" sz="28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653850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Cayman Atlantic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Koscom</a:t>
            </a:r>
            <a:endParaRPr lang="en-US" altLang="ko-KR" sz="105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200" b="1" u="sng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SNUResearch</a:t>
            </a:r>
            <a:r>
              <a:rPr lang="en-US" altLang="ko-KR" sz="1200" b="1" u="sng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( </a:t>
            </a:r>
            <a:r>
              <a:rPr lang="en-US" altLang="ko-KR" sz="1200" b="1" u="sng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Bigta</a:t>
            </a:r>
            <a:r>
              <a:rPr lang="en-US" altLang="ko-KR" sz="1200" b="1" u="sng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) : Introduce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152274"/>
            <a:ext cx="44640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358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472712"/>
            <a:ext cx="44640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98824"/>
            <a:ext cx="3240360" cy="494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00192" y="5661248"/>
            <a:ext cx="2072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출처 </a:t>
            </a:r>
            <a:endParaRPr lang="en-US" altLang="ko-KR" sz="1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snuresearch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www.</a:t>
            </a:r>
            <a:r>
              <a:rPr lang="en-US" altLang="ko-KR" sz="1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snuresearch</a:t>
            </a:r>
            <a:r>
              <a:rPr lang="en-US" altLang="ko-KR" sz="1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.com</a:t>
            </a:r>
            <a:endParaRPr lang="en-US" altLang="ko-KR" sz="1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70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빅데이터를 활용한 기업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32520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Cayman Atlantic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Koscom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200" b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SNUResearch</a:t>
            </a:r>
            <a:r>
              <a:rPr lang="en-US" altLang="ko-KR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( </a:t>
            </a:r>
            <a:r>
              <a:rPr lang="en-US" altLang="ko-KR" sz="1200" b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Bigta</a:t>
            </a:r>
            <a:r>
              <a:rPr lang="en-US" altLang="ko-KR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) : Introduce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648494" y="3257240"/>
            <a:ext cx="151216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Cayman</a:t>
            </a:r>
            <a:endParaRPr lang="en-US" altLang="ko-KR" sz="2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en-US" altLang="ko-KR" sz="2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Atlantic</a:t>
            </a:r>
          </a:p>
        </p:txBody>
      </p:sp>
      <p:sp>
        <p:nvSpPr>
          <p:cNvPr id="17" name="타원 16"/>
          <p:cNvSpPr/>
          <p:nvPr/>
        </p:nvSpPr>
        <p:spPr>
          <a:xfrm>
            <a:off x="7380312" y="236354"/>
            <a:ext cx="1512168" cy="1512168"/>
          </a:xfrm>
          <a:prstGeom prst="ellipse">
            <a:avLst/>
          </a:prstGeom>
          <a:solidFill>
            <a:schemeClr val="tx2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7380312" y="684497"/>
            <a:ext cx="15121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Bigta</a:t>
            </a:r>
            <a:endParaRPr lang="en-US" altLang="ko-KR" sz="32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7269038" y="1724114"/>
            <a:ext cx="180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투자자 심리 분석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9" name="Picture 3" descr="C:\Users\Administrator\Desktop\국민대\2016년 1학기\빅데이터경영\1학기 Proposal\빅터서비스소개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40"/>
          <a:stretch/>
        </p:blipFill>
        <p:spPr bwMode="auto">
          <a:xfrm>
            <a:off x="1191820" y="1628800"/>
            <a:ext cx="3413691" cy="46117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805" y="2266395"/>
            <a:ext cx="3432314" cy="4464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6907436" y="1845548"/>
            <a:ext cx="2592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상투이론</a:t>
            </a:r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6" y="6290429"/>
            <a:ext cx="475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출처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snuresearch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www.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snuresearch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.com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9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빅데이터를 활용한 기업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32520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Cayman Atlantic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Koscom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200" b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SNUResearch</a:t>
            </a:r>
            <a:r>
              <a:rPr lang="en-US" altLang="ko-KR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( </a:t>
            </a:r>
            <a:r>
              <a:rPr lang="en-US" altLang="ko-KR" sz="1200" b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Bigta</a:t>
            </a:r>
            <a:r>
              <a:rPr lang="en-US" altLang="ko-KR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) : Introduce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7380312" y="236354"/>
            <a:ext cx="1512168" cy="1512168"/>
          </a:xfrm>
          <a:prstGeom prst="ellipse">
            <a:avLst/>
          </a:prstGeom>
          <a:solidFill>
            <a:schemeClr val="tx2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7380312" y="684497"/>
            <a:ext cx="15121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Bigta</a:t>
            </a:r>
            <a:endParaRPr lang="en-US" altLang="ko-KR" sz="32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7269038" y="1724114"/>
            <a:ext cx="180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투자자 심리 분석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6907436" y="1845548"/>
            <a:ext cx="2592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상투이론</a:t>
            </a:r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99703" y="1528379"/>
            <a:ext cx="8496944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검증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대경 기계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석유 화학 공업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 초 이탈리아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테크니몬트와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90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억 규모 수주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/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‘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테크니몬트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’,’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화공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플렌트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’,’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수주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’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등 주가 상승 관련 단어 지속 언급 확산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/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일 지수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53 -&gt; 4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59 [SNS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거론량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검색량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증가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]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일 빅터는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개월 목표 수익률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10%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제시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 26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일 현재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913 -&gt; 1065 [14.3%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상승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무학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/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연관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검색어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‘100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만병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’, ‘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톡소다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’, ‘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니치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’, ‘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열대과일향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’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확산도 지수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14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47, 21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56, 28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68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로 상승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/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과실주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‘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트로피칼이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톡소다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‘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출시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일 만에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100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만 병 판매 돌파 반영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/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개월 목표 수익률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10%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제시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 26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일 현재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35,080 -&gt; 32,100 [10.5%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하락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예스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24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연관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검색어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‘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중고책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’, ‘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바이백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’, 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강남역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’, 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오프라인 매장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‘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등으로 주가 상승에 긍정적이라는 빅터의 분석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확산도지수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29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50, 3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14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65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로 상승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인터넷 서점 점유율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예스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24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는 지난해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중고책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판매 시작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올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월에는 서울 강남역 인근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롯데시네마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건물 지하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200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평 규모 오프라인 매장 오픈이 주가에 반영될 것이란 분석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/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개월 목표 수익률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10%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제시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 26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일 현재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8300 -&gt; 8360 [0.8%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상승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]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 rot="20923283">
            <a:off x="159383" y="3433435"/>
            <a:ext cx="8850867" cy="83099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일 코스피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5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종목 추천 중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 상승 당시 코스피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1973.57 -&gt; 2019.63</a:t>
            </a:r>
          </a:p>
          <a:p>
            <a:pPr algn="ctr"/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일 코스닥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5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종목 추천 중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 상승 코스닥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690 -&gt; 701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85682" y="6303608"/>
            <a:ext cx="360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출처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www.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snuresearch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.com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및 각 종 뉴스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1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결론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빅데이터를 활용한 주식 투자 결론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6646837" y="182250"/>
            <a:ext cx="2232248" cy="1584178"/>
            <a:chOff x="179512" y="1988840"/>
            <a:chExt cx="2232248" cy="1584178"/>
          </a:xfrm>
        </p:grpSpPr>
        <p:sp>
          <p:nvSpPr>
            <p:cNvPr id="18" name="직사각형 17"/>
            <p:cNvSpPr/>
            <p:nvPr/>
          </p:nvSpPr>
          <p:spPr>
            <a:xfrm>
              <a:off x="179512" y="1988842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25"/>
            <p:cNvSpPr txBox="1">
              <a:spLocks noChangeArrowheads="1"/>
            </p:cNvSpPr>
            <p:nvPr/>
          </p:nvSpPr>
          <p:spPr bwMode="auto">
            <a:xfrm>
              <a:off x="251272" y="2054339"/>
              <a:ext cx="2160240" cy="469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배달의민족 한나" pitchFamily="2" charset="-127"/>
                  <a:ea typeface="배달의민족 한나" pitchFamily="2" charset="-127"/>
                </a:rPr>
                <a:t>과도기</a:t>
              </a:r>
              <a:endParaRPr lang="en-US" altLang="ko-KR" sz="14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endParaRPr>
            </a:p>
            <a:p>
              <a:pPr marL="342900" indent="-342900"/>
              <a:r>
                <a:rPr lang="ko-KR" altLang="en-US" sz="105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시기 상조</a:t>
              </a:r>
              <a:endParaRPr lang="en-US" altLang="ko-KR" sz="10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251520" y="2564906"/>
              <a:ext cx="2160240" cy="469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배달의민족 한나" pitchFamily="2" charset="-127"/>
                  <a:ea typeface="배달의민족 한나" pitchFamily="2" charset="-127"/>
                </a:rPr>
                <a:t>가치</a:t>
              </a:r>
              <a:endParaRPr lang="en-US" altLang="ko-KR" sz="14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endParaRPr>
            </a:p>
            <a:p>
              <a:pPr marL="342900" indent="-342900"/>
              <a:r>
                <a:rPr lang="ko-KR" altLang="en-US" sz="105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기술 발전 기대</a:t>
              </a:r>
              <a:endParaRPr lang="en-US" altLang="ko-KR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9" name="TextBox 25"/>
            <p:cNvSpPr txBox="1">
              <a:spLocks noChangeArrowheads="1"/>
            </p:cNvSpPr>
            <p:nvPr/>
          </p:nvSpPr>
          <p:spPr bwMode="auto">
            <a:xfrm>
              <a:off x="251520" y="3068962"/>
              <a:ext cx="2160240" cy="469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배달의민족 한나" pitchFamily="2" charset="-127"/>
                  <a:ea typeface="배달의민족 한나" pitchFamily="2" charset="-127"/>
                </a:rPr>
                <a:t>반전</a:t>
              </a:r>
              <a:endParaRPr lang="en-US" altLang="ko-KR" sz="14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endParaRPr>
            </a:p>
            <a:p>
              <a:pPr marL="342900" indent="-342900"/>
              <a:r>
                <a:rPr lang="ko-KR" altLang="en-US" sz="105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공통된 기술은 기술일 수가 없다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.</a:t>
              </a:r>
              <a:endParaRPr lang="en-US" altLang="ko-KR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323528" y="256490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23528" y="3068960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70978" y="4374055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과도기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기존의 투자와 새로운 투자 방법의 과도기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참고용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어드바이져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활용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65346" y="4374055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가치</a:t>
            </a:r>
            <a:endParaRPr lang="en-US" altLang="ko-KR" sz="2000" dirty="0" smtClean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과도기 임에도 불구 더 좋은 결과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투자심리의 주가 반영 비율 상승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57634" y="4374055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반전</a:t>
            </a: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누구나 아는 기술은 기술일 수가 없다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지속적인 데이터 모델 발전이 필요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242764" y="3005903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57634" y="3005903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2904810" y="1800510"/>
            <a:ext cx="34563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빅데이터를 활용한 주식 투자 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과연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?</a:t>
            </a: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899525" y="5703772"/>
            <a:ext cx="73239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기술적 발전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+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정교한 데이터 활용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= More Valuable System</a:t>
            </a:r>
          </a:p>
        </p:txBody>
      </p:sp>
      <p:pic>
        <p:nvPicPr>
          <p:cNvPr id="3074" name="Picture 2" descr="data storage, data transforming, folder sharing, folder transfer, folder transi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90" y="308037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tcoin, exchange, money, valu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268" y="30803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lip, horizontal, mirror, reflec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37" y="315485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</a:t>
            </a:r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Investment  </a:t>
            </a: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using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bigdata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on SNS Data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3608" y="2949934"/>
            <a:ext cx="151216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BIG </a:t>
            </a:r>
          </a:p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DATA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131960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주식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이란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07617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기업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소개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48264" y="2924944"/>
            <a:ext cx="11521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결론</a:t>
            </a: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BIG DATA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“BIG DATA”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무엇일까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 사람들은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“BIG” Data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라는 것일까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3596" y="182250"/>
            <a:ext cx="291422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7" descr="C:\Users\Administrator\Desktop\국민대\2016년 1학기\빅데이터경영\1학기 Proposal\bigdat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3787"/>
            <a:ext cx="6748291" cy="41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주식이란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?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35148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기존 투자 방식은 어떻게 될까</a:t>
            </a:r>
            <a:r>
              <a:rPr lang="en-US" altLang="ko-KR" sz="105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 빅데이터를 활용한 투자 방식이 나오게 된 것일까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 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23528" y="4437112"/>
            <a:ext cx="30963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NEWS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방송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신문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SNS,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카더라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통신 등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275856" y="4437112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Internal Analysis</a:t>
            </a: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기업 가치 평가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매출액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영업이익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부채비율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PER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등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68144" y="4437112"/>
            <a:ext cx="2592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Technical Analysis</a:t>
            </a: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주식 캔들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봉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)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패턴 분석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325327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86814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2915320" y="1863567"/>
            <a:ext cx="345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기존의 주식 투자 방법</a:t>
            </a:r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1205626" y="5718481"/>
            <a:ext cx="67327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기관 및 개인투자자 대다수가 위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가지 방법을 혼용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2050" name="Picture 2" descr="chart, decrease, diagram, grap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271" y="319365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alysis, business, chart, diagram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401" y="314343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ticle, blog, new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01" y="312659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주식이란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?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35148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기존 투자 방식은 어떻게 될까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pPr marL="342900" indent="-342900">
              <a:lnSpc>
                <a:spcPts val="1700"/>
              </a:lnSpc>
            </a:pPr>
            <a:r>
              <a:rPr lang="ko-KR" altLang="en-US" sz="105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 빅데이터를 활용한 투자 방식이 나오게 된 것일까</a:t>
            </a:r>
            <a:r>
              <a:rPr lang="en-US" altLang="ko-KR" sz="105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 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23528" y="3312514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경제학자의 투자 실패</a:t>
            </a:r>
            <a:endParaRPr lang="en-US" altLang="ko-KR" sz="2000" dirty="0" smtClean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주식에서 돈을 잃은 마르크스가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자본주의를 비판하는 자본론을 섰다는 설화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275856" y="3312514"/>
            <a:ext cx="2592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안정적인 투자 수익 </a:t>
            </a: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저금리 상황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기존 투자 방법의 한계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868144" y="3312514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신의 영역 </a:t>
            </a:r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ko-KR" altLang="en-US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주식 예측 </a:t>
            </a:r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/>
            </a:r>
            <a:b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누구나 꿈꾸는 내일의 주가 예측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/>
            </a:r>
            <a:b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다변수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사실상 불가능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3347864" y="2165081"/>
            <a:ext cx="0" cy="19469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868144" y="2165081"/>
            <a:ext cx="0" cy="19469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2915320" y="1613600"/>
            <a:ext cx="345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빅데이터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투자법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등장 배경</a:t>
            </a:r>
          </a:p>
        </p:txBody>
      </p:sp>
      <p:pic>
        <p:nvPicPr>
          <p:cNvPr id="1028" name="Picture 4" descr="analysis, analytics, forecast, monitoring, prediction, re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096" y="209331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ins, finance, investment, mone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12" y="209331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vine, god, pray, religion, spirituality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77" y="20188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745190" y="4163881"/>
            <a:ext cx="57966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빅데이터 분석을 통한 새로운 방법론 시험 중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786" y="5838363"/>
            <a:ext cx="30963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Social Network Service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SNS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의 확산과 모바일 사용의 급격한 증가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81114" y="5850753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기술 발전 </a:t>
            </a:r>
            <a:endParaRPr lang="en-US" altLang="ko-KR" sz="2000" dirty="0" smtClean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대량의 정형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비정형 데이터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수집 및 분석 기술의 발전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73402" y="5850753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금융 산업의 악화 </a:t>
            </a:r>
            <a:endParaRPr lang="en-US" altLang="ko-KR" sz="2000" dirty="0" smtClean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금융 산업 환경 악화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새로운 수익 창출 모델 발굴 요구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353122" y="4703320"/>
            <a:ext cx="0" cy="19469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873402" y="4703320"/>
            <a:ext cx="0" cy="19469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ustomer service, letter, shopping, sns, social media, speech bubble, word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41" y="465412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rvice, smart, technical, tv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62" y="465902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loud, nature, rain, weathe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77" y="464929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796136" y="930459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출처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: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Fintect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시대의 금융 빅데이터 분석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이화여자대학교 경영대학 신경식 교수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4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빅데이터를 활용한 기업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32520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Cayman Atlantic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Koscom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SNUResearch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( </a:t>
            </a: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Bigta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744838" y="2966095"/>
            <a:ext cx="1512168" cy="1512168"/>
          </a:xfrm>
          <a:prstGeom prst="ellipse">
            <a:avLst/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3555504" y="4493011"/>
            <a:ext cx="180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국내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IT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선두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3267472" y="4709035"/>
            <a:ext cx="2592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소셜 빅데이터</a:t>
            </a:r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48494" y="2957384"/>
            <a:ext cx="1512168" cy="1512168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648494" y="3257240"/>
            <a:ext cx="151216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Cayman</a:t>
            </a:r>
            <a:endParaRPr lang="en-US" altLang="ko-KR" sz="2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en-US" altLang="ko-KR" sz="2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Atlantic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-178296" y="4709035"/>
            <a:ext cx="31683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MTA</a:t>
            </a: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253752" y="4493011"/>
            <a:ext cx="230425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100" dirty="0" smtClean="0">
                <a:solidFill>
                  <a:srgbClr val="FF6E57"/>
                </a:solidFill>
                <a:latin typeface="나눔바른고딕" pitchFamily="50" charset="-127"/>
                <a:ea typeface="나눔바른고딕" pitchFamily="50" charset="-127"/>
              </a:rPr>
              <a:t>영국계 투자 기업</a:t>
            </a:r>
            <a:endParaRPr lang="en-US" altLang="ko-KR" sz="1100" dirty="0" smtClean="0">
              <a:solidFill>
                <a:srgbClr val="FF6E57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3744838" y="3414238"/>
            <a:ext cx="15121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Koscom</a:t>
            </a:r>
            <a:endParaRPr lang="en-US" altLang="ko-KR" sz="32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088654" y="3470151"/>
            <a:ext cx="17281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VS</a:t>
            </a:r>
          </a:p>
        </p:txBody>
      </p: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2752750" y="2028497"/>
            <a:ext cx="345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기업 소개</a:t>
            </a: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907138" y="2975620"/>
            <a:ext cx="1512168" cy="1512168"/>
          </a:xfrm>
          <a:prstGeom prst="ellipse">
            <a:avLst/>
          </a:prstGeom>
          <a:solidFill>
            <a:schemeClr val="tx2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6907138" y="3423763"/>
            <a:ext cx="15121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Bigta</a:t>
            </a:r>
            <a:endParaRPr lang="en-US" altLang="ko-KR" sz="32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250954" y="3479676"/>
            <a:ext cx="17281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VS</a:t>
            </a: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6795864" y="4463380"/>
            <a:ext cx="180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투자자 심리 분석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6507832" y="4679404"/>
            <a:ext cx="2592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상투이론</a:t>
            </a:r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빅데이터를 활용한 기업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35148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공통 요소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2087724" y="1718063"/>
            <a:ext cx="49685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SNS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를 활용한 주가 예측 알고리즘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11560" y="2178851"/>
            <a:ext cx="7808704" cy="4028932"/>
            <a:chOff x="595640" y="1776332"/>
            <a:chExt cx="7952720" cy="4292290"/>
          </a:xfrm>
        </p:grpSpPr>
        <p:pic>
          <p:nvPicPr>
            <p:cNvPr id="17" name="내용 개체 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40" y="1776332"/>
              <a:ext cx="7952720" cy="4292290"/>
            </a:xfrm>
            <a:prstGeom prst="rect">
              <a:avLst/>
            </a:prstGeom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1682" y="2079898"/>
              <a:ext cx="2836897" cy="115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5652120" y="1194843"/>
            <a:ext cx="334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출처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: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트레이딩을 위한 소셜 빅데이터 분석 모델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논문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송성환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외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5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명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빅데이터를 활용한 기업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32520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Cayman Atlantic (Introduce)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Koscom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SNUResearch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( </a:t>
            </a: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Bigta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236296" y="236354"/>
            <a:ext cx="1512168" cy="1512168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408204" y="1840070"/>
            <a:ext cx="31683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MTA</a:t>
            </a: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6840252" y="1712112"/>
            <a:ext cx="230425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100" dirty="0" smtClean="0">
                <a:solidFill>
                  <a:srgbClr val="FF6E57"/>
                </a:solidFill>
                <a:latin typeface="나눔바른고딕" pitchFamily="50" charset="-127"/>
                <a:ea typeface="나눔바른고딕" pitchFamily="50" charset="-127"/>
              </a:rPr>
              <a:t>영국계 투자 기업</a:t>
            </a:r>
            <a:endParaRPr lang="en-US" altLang="ko-KR" sz="1100" dirty="0" smtClean="0">
              <a:solidFill>
                <a:srgbClr val="FF6E57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5" t="11695" b="3767"/>
          <a:stretch/>
        </p:blipFill>
        <p:spPr bwMode="auto">
          <a:xfrm>
            <a:off x="6103672" y="2357658"/>
            <a:ext cx="3040328" cy="152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179512" y="2424845"/>
            <a:ext cx="70567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2011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년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6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 설립된 케이만 제도에 등록된 투자 기업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런던에 기술개발 사무실 위치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MTA (Managed Trading Account)</a:t>
            </a:r>
            <a:b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SNS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를 활용한 빅데이터 분석을 활용한 투자상품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운영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96" y="4061692"/>
            <a:ext cx="6818784" cy="2608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7236296" y="547801"/>
            <a:ext cx="151216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Cayman</a:t>
            </a:r>
            <a:endParaRPr lang="en-US" altLang="ko-KR" sz="2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en-US" altLang="ko-KR" sz="2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Atlantic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88124" y="6214585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출처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Cayman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Alantic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homepage</a:t>
            </a:r>
            <a:b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url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: http://www.caymanatlantic.com/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8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빅데이터를 활용한 기업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32520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Cayman Atlantic </a:t>
            </a:r>
            <a:r>
              <a:rPr lang="en-US" altLang="ko-KR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(Algorithm)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Koscom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SNUResearch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( </a:t>
            </a: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Bigta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236296" y="236354"/>
            <a:ext cx="1512168" cy="1512168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7236296" y="525698"/>
            <a:ext cx="15121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Cayman</a:t>
            </a:r>
          </a:p>
          <a:p>
            <a:pPr marL="342900" indent="-342900" algn="ctr"/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Atlantic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408204" y="1840070"/>
            <a:ext cx="31683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MTA</a:t>
            </a: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6840252" y="1712112"/>
            <a:ext cx="230425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100" dirty="0" smtClean="0">
                <a:solidFill>
                  <a:srgbClr val="FF6E57"/>
                </a:solidFill>
                <a:latin typeface="나눔바른고딕" pitchFamily="50" charset="-127"/>
                <a:ea typeface="나눔바른고딕" pitchFamily="50" charset="-127"/>
              </a:rPr>
              <a:t>영국계 투자 기업</a:t>
            </a:r>
            <a:endParaRPr lang="en-US" altLang="ko-KR" sz="1100" dirty="0" smtClean="0">
              <a:solidFill>
                <a:srgbClr val="FF6E57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" b="1408"/>
          <a:stretch/>
        </p:blipFill>
        <p:spPr bwMode="auto">
          <a:xfrm>
            <a:off x="2242554" y="1578878"/>
            <a:ext cx="4057638" cy="515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5"/>
          <p:cNvSpPr txBox="1">
            <a:spLocks noChangeArrowheads="1"/>
          </p:cNvSpPr>
          <p:nvPr/>
        </p:nvSpPr>
        <p:spPr bwMode="auto">
          <a:xfrm rot="20923283">
            <a:off x="977559" y="3360489"/>
            <a:ext cx="7056784" cy="830997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팔로워</a:t>
            </a:r>
            <a:r>
              <a:rPr lang="ko-KR" altLang="en-US" sz="24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1,000</a:t>
            </a:r>
            <a:r>
              <a:rPr lang="ko-KR" altLang="en-US" sz="24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명 이상의 트위터 계정들이 바라보는 시각과</a:t>
            </a:r>
            <a:endParaRPr lang="en-US" altLang="ko-KR" sz="2400" dirty="0" smtClean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24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뉴스</a:t>
            </a:r>
            <a:r>
              <a:rPr lang="en-US" altLang="ko-KR" sz="24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4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기업 분석과 같은 정보화 함께 투자 여부를 결정</a:t>
            </a:r>
            <a:endParaRPr lang="en-US" altLang="ko-KR" sz="2400" dirty="0" smtClean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67966" y="6198881"/>
            <a:ext cx="271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출처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Cayman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Alantic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homepage</a:t>
            </a:r>
            <a:b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</a:b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url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: http://www.caymanatlantic.com/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7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1237</Words>
  <Application>Microsoft Office PowerPoint</Application>
  <PresentationFormat>화면 슬라이드 쇼(4:3)</PresentationFormat>
  <Paragraphs>307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나눔고딕</vt:lpstr>
      <vt:lpstr>배달의민족 한나</vt:lpstr>
      <vt:lpstr>Wingdings</vt:lpstr>
      <vt:lpstr>나눔고딕 ExtraBold</vt:lpstr>
      <vt:lpstr>나눔바른고딕</vt:lpstr>
      <vt:lpstr>Arial</vt:lpstr>
      <vt:lpstr>HY견명조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byungjun Lee</cp:lastModifiedBy>
  <cp:revision>94</cp:revision>
  <dcterms:created xsi:type="dcterms:W3CDTF">2014-05-20T10:28:59Z</dcterms:created>
  <dcterms:modified xsi:type="dcterms:W3CDTF">2016-04-29T21:37:45Z</dcterms:modified>
</cp:coreProperties>
</file>