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5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3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4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4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1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4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4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3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7019-ED5E-4F0F-AB31-A26B9396EE7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80BF-0FE7-4496-A5DC-5584BCF63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3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마케팅 원론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77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마케팅믹스 </a:t>
            </a:r>
            <a:r>
              <a:rPr lang="en-US" altLang="ko-KR" sz="2800" dirty="0" smtClean="0"/>
              <a:t>(4P)</a:t>
            </a:r>
            <a:r>
              <a:rPr lang="ko-KR" altLang="en-US" sz="2800" dirty="0" smtClean="0"/>
              <a:t>에 관한 내용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2" r="4476" b="7485"/>
          <a:stretch/>
        </p:blipFill>
        <p:spPr>
          <a:xfrm>
            <a:off x="397625" y="847898"/>
            <a:ext cx="5959620" cy="2926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4353" y="1645920"/>
            <a:ext cx="547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Product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상품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/>
              <a:t>포장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), </a:t>
            </a:r>
            <a:r>
              <a:rPr lang="ko-KR" altLang="en-US" dirty="0"/>
              <a:t>브랜드</a:t>
            </a:r>
            <a:r>
              <a:rPr lang="en-US" altLang="ko-KR" dirty="0"/>
              <a:t>, </a:t>
            </a:r>
            <a:r>
              <a:rPr lang="ko-KR" altLang="en-US" dirty="0"/>
              <a:t>품질 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b="1" dirty="0"/>
              <a:t>Price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정찰제</a:t>
            </a:r>
            <a:r>
              <a:rPr lang="en-US" altLang="ko-KR" dirty="0"/>
              <a:t>, </a:t>
            </a:r>
            <a:r>
              <a:rPr lang="ko-KR" altLang="en-US" dirty="0"/>
              <a:t>할인</a:t>
            </a:r>
            <a:r>
              <a:rPr lang="en-US" altLang="ko-KR" dirty="0"/>
              <a:t>, </a:t>
            </a:r>
            <a:r>
              <a:rPr lang="ko-KR" altLang="en-US" dirty="0"/>
              <a:t>신용</a:t>
            </a:r>
            <a:r>
              <a:rPr lang="en-US" altLang="ko-KR" dirty="0"/>
              <a:t>, </a:t>
            </a:r>
            <a:r>
              <a:rPr lang="ko-KR" altLang="en-US" dirty="0"/>
              <a:t>할부 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b="1" dirty="0"/>
              <a:t>Promotion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판매촉진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PR, </a:t>
            </a:r>
            <a:r>
              <a:rPr lang="ko-KR" altLang="en-US" dirty="0" err="1"/>
              <a:t>인적판매</a:t>
            </a:r>
            <a:r>
              <a:rPr lang="en-US" altLang="ko-KR" dirty="0"/>
              <a:t>, DM </a:t>
            </a:r>
            <a:r>
              <a:rPr lang="ko-KR" altLang="en-US" dirty="0"/>
              <a:t>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b="1" dirty="0"/>
              <a:t>Place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유통경로</a:t>
            </a:r>
            <a:r>
              <a:rPr lang="en-US" altLang="ko-KR" dirty="0"/>
              <a:t>, </a:t>
            </a:r>
            <a:r>
              <a:rPr lang="ko-KR" altLang="en-US" dirty="0"/>
              <a:t>구색</a:t>
            </a:r>
            <a:r>
              <a:rPr lang="en-US" altLang="ko-KR" dirty="0"/>
              <a:t>, </a:t>
            </a:r>
            <a:r>
              <a:rPr lang="ko-KR" altLang="en-US" dirty="0"/>
              <a:t>재고</a:t>
            </a:r>
            <a:r>
              <a:rPr lang="en-US" altLang="ko-KR" dirty="0"/>
              <a:t>, </a:t>
            </a:r>
            <a:r>
              <a:rPr lang="ko-KR" altLang="en-US" dirty="0"/>
              <a:t>운송 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490" y="3921270"/>
            <a:ext cx="116397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기업의 목표를 달성하기 위해 통제 가능한 마케팅 변수는 크게 제품</a:t>
            </a:r>
            <a:r>
              <a:rPr lang="en-US" altLang="ko-KR" sz="1400" dirty="0"/>
              <a:t>(Product), </a:t>
            </a:r>
            <a:r>
              <a:rPr lang="ko-KR" altLang="en-US" sz="1400" dirty="0"/>
              <a:t>가격</a:t>
            </a:r>
            <a:r>
              <a:rPr lang="en-US" altLang="ko-KR" sz="1400" dirty="0"/>
              <a:t>(Price), </a:t>
            </a:r>
            <a:r>
              <a:rPr lang="ko-KR" altLang="en-US" sz="1400" dirty="0"/>
              <a:t>유통 경로</a:t>
            </a:r>
            <a:r>
              <a:rPr lang="en-US" altLang="ko-KR" sz="1400" dirty="0"/>
              <a:t>(Place), </a:t>
            </a:r>
            <a:endParaRPr lang="en-US" altLang="ko-KR" sz="1400" dirty="0" smtClean="0"/>
          </a:p>
          <a:p>
            <a:r>
              <a:rPr lang="ko-KR" altLang="en-US" sz="1400" dirty="0" smtClean="0"/>
              <a:t>판매 </a:t>
            </a:r>
            <a:r>
              <a:rPr lang="ko-KR" altLang="en-US" sz="1400" dirty="0"/>
              <a:t>촉진</a:t>
            </a:r>
            <a:r>
              <a:rPr lang="en-US" altLang="ko-KR" sz="1400" dirty="0"/>
              <a:t>(Promotion)</a:t>
            </a:r>
            <a:r>
              <a:rPr lang="ko-KR" altLang="en-US" sz="1400" dirty="0"/>
              <a:t>이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이 네 가지를 흔히 </a:t>
            </a:r>
            <a:r>
              <a:rPr lang="en-US" altLang="ko-KR" sz="1400" dirty="0"/>
              <a:t>4P</a:t>
            </a:r>
            <a:r>
              <a:rPr lang="ko-KR" altLang="en-US" sz="1400" dirty="0"/>
              <a:t>라고 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이러한 </a:t>
            </a:r>
            <a:r>
              <a:rPr lang="ko-KR" altLang="en-US" sz="1400" dirty="0"/>
              <a:t>통제 변수를 적절히 배합하여 목적을 이루어내는 전략을 마케팅 </a:t>
            </a:r>
            <a:r>
              <a:rPr lang="ko-KR" altLang="en-US" sz="1400" dirty="0" err="1"/>
              <a:t>믹스라고</a:t>
            </a:r>
            <a:r>
              <a:rPr lang="ko-KR" altLang="en-US" sz="1400" dirty="0"/>
              <a:t> 부른다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제품</a:t>
            </a:r>
            <a:r>
              <a:rPr lang="en-US" altLang="ko-KR" sz="1400" dirty="0"/>
              <a:t>: </a:t>
            </a:r>
            <a:r>
              <a:rPr lang="ko-KR" altLang="en-US" sz="1400" dirty="0"/>
              <a:t>제품의 관리는 브랜드의 관리와 제품의 수명 주기 등을 고려해야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가격</a:t>
            </a:r>
            <a:r>
              <a:rPr lang="en-US" altLang="ko-KR" sz="1400" dirty="0"/>
              <a:t>: </a:t>
            </a:r>
            <a:r>
              <a:rPr lang="ko-KR" altLang="en-US" sz="1400" dirty="0"/>
              <a:t>가격의 관리는 제품의 시장 도입 시 가격 수준에 대한 고려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경쟁 </a:t>
            </a:r>
            <a:r>
              <a:rPr lang="ko-KR" altLang="en-US" sz="1400" dirty="0"/>
              <a:t>상품의 가격에 대한 대응 전략</a:t>
            </a:r>
            <a:r>
              <a:rPr lang="en-US" altLang="ko-KR" sz="1400" dirty="0"/>
              <a:t>, </a:t>
            </a:r>
            <a:r>
              <a:rPr lang="ko-KR" altLang="en-US" sz="1400" dirty="0"/>
              <a:t>가격 결정에 영향을 주는 요인에 대한 </a:t>
            </a:r>
            <a:endParaRPr lang="en-US" altLang="ko-KR" sz="1400" dirty="0" smtClean="0"/>
          </a:p>
          <a:p>
            <a:r>
              <a:rPr lang="ko-KR" altLang="en-US" sz="1400" dirty="0" smtClean="0"/>
              <a:t>고려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가격 </a:t>
            </a:r>
            <a:r>
              <a:rPr lang="ko-KR" altLang="en-US" sz="1400" dirty="0"/>
              <a:t>정책은 소비자가 가장 민감하고 신속하게 반응하여 즉각적인 효과를 가져온다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유통 </a:t>
            </a:r>
            <a:r>
              <a:rPr lang="ko-KR" altLang="en-US" sz="1400" dirty="0"/>
              <a:t>경로</a:t>
            </a:r>
            <a:r>
              <a:rPr lang="en-US" altLang="ko-KR" sz="1400" dirty="0"/>
              <a:t>: </a:t>
            </a:r>
            <a:r>
              <a:rPr lang="ko-KR" altLang="en-US" sz="1400" dirty="0"/>
              <a:t>유통경로의 관리는 제조사가 소매점을 최대한 많이 확보하는 전략을 취할지 특화된 전문점을 소매점으로 택할지 등을 결정한다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판매 </a:t>
            </a:r>
            <a:r>
              <a:rPr lang="ko-KR" altLang="en-US" sz="1400" dirty="0"/>
              <a:t>촉진</a:t>
            </a:r>
            <a:r>
              <a:rPr lang="en-US" altLang="ko-KR" sz="1400" dirty="0"/>
              <a:t>: </a:t>
            </a:r>
            <a:r>
              <a:rPr lang="ko-KR" altLang="en-US" sz="1400" dirty="0"/>
              <a:t>소비자의 구매를 유도하도록 자사의 제품이나 서비스를 어필하는 것으로 대표적으로 광고</a:t>
            </a:r>
            <a:r>
              <a:rPr lang="en-US" altLang="ko-KR" sz="1400" dirty="0"/>
              <a:t>, </a:t>
            </a:r>
            <a:r>
              <a:rPr lang="ko-KR" altLang="en-US" sz="1400" dirty="0"/>
              <a:t>판매촉진</a:t>
            </a:r>
            <a:r>
              <a:rPr lang="en-US" altLang="ko-KR" sz="1400" dirty="0"/>
              <a:t>, PR, </a:t>
            </a:r>
            <a:r>
              <a:rPr lang="ko-KR" altLang="en-US" sz="1400" dirty="0" err="1"/>
              <a:t>인적판매</a:t>
            </a:r>
            <a:r>
              <a:rPr lang="ko-KR" altLang="en-US" sz="1400" dirty="0"/>
              <a:t> 등이 있다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56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5659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시장세분화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시장표적화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차별화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포지셔닝에 관한 내용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89215"/>
            <a:ext cx="10515600" cy="518774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STP (</a:t>
            </a:r>
            <a:r>
              <a:rPr lang="en-US" altLang="ko-KR" sz="2000" b="1" dirty="0" err="1"/>
              <a:t>Segement</a:t>
            </a:r>
            <a:r>
              <a:rPr lang="en-US" altLang="ko-KR" sz="2000" b="1" dirty="0"/>
              <a:t>, Targeting, Positioning)</a:t>
            </a:r>
            <a:endParaRPr lang="ko-KR" alt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200" dirty="0"/>
              <a:t>STP</a:t>
            </a:r>
            <a:r>
              <a:rPr lang="ko-KR" altLang="en-US" sz="1200" dirty="0"/>
              <a:t>전략이란 시장 세분화</a:t>
            </a:r>
            <a:r>
              <a:rPr lang="en-US" altLang="ko-KR" sz="1200" dirty="0"/>
              <a:t>, </a:t>
            </a:r>
            <a:r>
              <a:rPr lang="ko-KR" altLang="en-US" sz="1200" dirty="0"/>
              <a:t>목표시장 설정</a:t>
            </a:r>
            <a:r>
              <a:rPr lang="en-US" altLang="ko-KR" sz="1200" dirty="0"/>
              <a:t>, </a:t>
            </a:r>
            <a:r>
              <a:rPr lang="ko-KR" altLang="en-US" sz="1200" dirty="0"/>
              <a:t>포지셔닝의 </a:t>
            </a:r>
            <a:r>
              <a:rPr lang="ko-KR" altLang="en-US" sz="1200" dirty="0" err="1"/>
              <a:t>줄임말로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pPr marL="0" indent="0">
              <a:lnSpc>
                <a:spcPct val="70000"/>
              </a:lnSpc>
              <a:buNone/>
            </a:pPr>
            <a:r>
              <a:rPr lang="ko-KR" altLang="en-US" sz="1200" dirty="0"/>
              <a:t>일정한 기준에 의해 전체 시장을 나누고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Segementation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marL="0" indent="0">
              <a:lnSpc>
                <a:spcPct val="70000"/>
              </a:lnSpc>
              <a:buNone/>
            </a:pPr>
            <a:r>
              <a:rPr lang="ko-KR" altLang="en-US" sz="1200" dirty="0"/>
              <a:t>기업과 제품</a:t>
            </a:r>
            <a:r>
              <a:rPr lang="en-US" altLang="ko-KR" sz="1200" dirty="0"/>
              <a:t>(</a:t>
            </a:r>
            <a:r>
              <a:rPr lang="ko-KR" altLang="en-US" sz="1200" dirty="0"/>
              <a:t>혹은 서비스</a:t>
            </a:r>
            <a:r>
              <a:rPr lang="en-US" altLang="ko-KR" sz="1200" dirty="0"/>
              <a:t>)</a:t>
            </a:r>
            <a:r>
              <a:rPr lang="ko-KR" altLang="en-US" sz="1200" dirty="0"/>
              <a:t>에 가장 적당한 시장을 </a:t>
            </a:r>
            <a:r>
              <a:rPr lang="ko-KR" altLang="en-US" sz="1200" dirty="0" err="1"/>
              <a:t>타겟삼아</a:t>
            </a:r>
            <a:r>
              <a:rPr lang="ko-KR" altLang="en-US" sz="1200" dirty="0"/>
              <a:t> </a:t>
            </a:r>
            <a:r>
              <a:rPr lang="en-US" altLang="ko-KR" sz="1200" dirty="0"/>
              <a:t>(Targeting)</a:t>
            </a:r>
            <a:endParaRPr lang="ko-KR" altLang="en-US" sz="1200" dirty="0"/>
          </a:p>
          <a:p>
            <a:pPr marL="0" indent="0">
              <a:lnSpc>
                <a:spcPct val="70000"/>
              </a:lnSpc>
              <a:buNone/>
            </a:pPr>
            <a:r>
              <a:rPr lang="ko-KR" altLang="en-US" sz="1200" dirty="0"/>
              <a:t>어떠한 위치를 선정하여 소비자에게 다가가는</a:t>
            </a:r>
            <a:r>
              <a:rPr lang="en-US" altLang="ko-KR" sz="1200" dirty="0"/>
              <a:t>(Positioning) </a:t>
            </a:r>
            <a:r>
              <a:rPr lang="ko-KR" altLang="en-US" sz="1200" dirty="0"/>
              <a:t>과정을 의미한다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100" b="1" dirty="0"/>
              <a:t>1. </a:t>
            </a:r>
            <a:r>
              <a:rPr lang="ko-KR" altLang="en-US" sz="1100" b="1" dirty="0"/>
              <a:t>시장 세분화 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Segement</a:t>
            </a:r>
            <a:r>
              <a:rPr lang="en-US" altLang="ko-KR" sz="1100" b="1" dirty="0"/>
              <a:t>)</a:t>
            </a: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시장 세분화는 여러가지 기준에 의해 이루어질 수 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성별</a:t>
            </a:r>
            <a:r>
              <a:rPr lang="en-US" altLang="ko-KR" sz="1100" dirty="0"/>
              <a:t>, </a:t>
            </a:r>
            <a:r>
              <a:rPr lang="ko-KR" altLang="en-US" sz="1100" dirty="0"/>
              <a:t>연령</a:t>
            </a:r>
            <a:r>
              <a:rPr lang="en-US" altLang="ko-KR" sz="1100" dirty="0"/>
              <a:t>, </a:t>
            </a:r>
            <a:r>
              <a:rPr lang="ko-KR" altLang="en-US" sz="1100" dirty="0"/>
              <a:t>소득수준</a:t>
            </a:r>
            <a:r>
              <a:rPr lang="en-US" altLang="ko-KR" sz="1100" dirty="0"/>
              <a:t>, </a:t>
            </a:r>
            <a:r>
              <a:rPr lang="ko-KR" altLang="en-US" sz="1100" dirty="0"/>
              <a:t>지역 같은 인구통계학적 기준에 의한 분류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그리고 요즘같은 경우엔 소비성향에 따른 구분</a:t>
            </a:r>
            <a:r>
              <a:rPr lang="en-US" altLang="ko-KR" sz="1100" dirty="0"/>
              <a:t>, </a:t>
            </a:r>
            <a:r>
              <a:rPr lang="ko-KR" altLang="en-US" sz="1100" dirty="0"/>
              <a:t>가치관에 따른 </a:t>
            </a:r>
            <a:r>
              <a:rPr lang="ko-KR" altLang="en-US" sz="1100" dirty="0" smtClean="0"/>
              <a:t>구분 </a:t>
            </a:r>
            <a:r>
              <a:rPr lang="ko-KR" altLang="en-US" sz="1100" dirty="0"/>
              <a:t>등</a:t>
            </a:r>
          </a:p>
          <a:p>
            <a:pPr marL="0" indent="0">
              <a:buNone/>
            </a:pPr>
            <a:r>
              <a:rPr lang="ko-KR" altLang="en-US" sz="1100" dirty="0"/>
              <a:t>라이프 사이클에 관련된 분류법도 다양하게 시도되고 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b="1" dirty="0"/>
              <a:t>2. </a:t>
            </a:r>
            <a:r>
              <a:rPr lang="ko-KR" altLang="en-US" sz="1100" b="1" dirty="0"/>
              <a:t>목표시장 설정 </a:t>
            </a:r>
            <a:r>
              <a:rPr lang="en-US" altLang="ko-KR" sz="1100" b="1" dirty="0"/>
              <a:t>(Targeting</a:t>
            </a:r>
            <a:r>
              <a:rPr lang="en-US" altLang="ko-KR" sz="1100" b="1" dirty="0" smtClean="0"/>
              <a:t>)</a:t>
            </a:r>
          </a:p>
          <a:p>
            <a:pPr marL="0" indent="0">
              <a:buNone/>
            </a:pPr>
            <a:r>
              <a:rPr lang="ko-KR" altLang="en-US" sz="1100" dirty="0" smtClean="0"/>
              <a:t>이렇게 </a:t>
            </a:r>
            <a:r>
              <a:rPr lang="ko-KR" altLang="en-US" sz="1100" dirty="0"/>
              <a:t>나뉘어진 시장에서 우리 제품의 역량과 이미지 등을 고려하여</a:t>
            </a:r>
          </a:p>
          <a:p>
            <a:pPr marL="0" indent="0">
              <a:buNone/>
            </a:pPr>
            <a:r>
              <a:rPr lang="ko-KR" altLang="en-US" sz="1100" dirty="0"/>
              <a:t>가장 효율적이고 적합한 </a:t>
            </a:r>
            <a:r>
              <a:rPr lang="ko-KR" altLang="en-US" sz="1100" dirty="0" err="1"/>
              <a:t>목표시장을</a:t>
            </a:r>
            <a:r>
              <a:rPr lang="ko-KR" altLang="en-US" sz="1100" dirty="0"/>
              <a:t> 설정하는 것이 바로 </a:t>
            </a:r>
            <a:r>
              <a:rPr lang="ko-KR" altLang="en-US" sz="1100" dirty="0" err="1"/>
              <a:t>타겟팅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 err="1"/>
              <a:t>목표시장이</a:t>
            </a:r>
            <a:r>
              <a:rPr lang="ko-KR" altLang="en-US" sz="1100" dirty="0"/>
              <a:t> 광범위할 경우 기업의 역량이 분산되어 비효율적일 수 있고</a:t>
            </a:r>
          </a:p>
          <a:p>
            <a:pPr marL="0" indent="0">
              <a:buNone/>
            </a:pPr>
            <a:r>
              <a:rPr lang="ko-KR" altLang="en-US" sz="1100" dirty="0"/>
              <a:t>혹은 </a:t>
            </a:r>
            <a:r>
              <a:rPr lang="ko-KR" altLang="en-US" sz="1100" dirty="0" err="1"/>
              <a:t>목표시장이</a:t>
            </a:r>
            <a:r>
              <a:rPr lang="ko-KR" altLang="en-US" sz="1100" dirty="0"/>
              <a:t> 너무 좁을 경우 제품의 성장에 한계가 있을 수도 있는데</a:t>
            </a:r>
          </a:p>
          <a:p>
            <a:pPr marL="0" indent="0">
              <a:buNone/>
            </a:pPr>
            <a:r>
              <a:rPr lang="ko-KR" altLang="en-US" sz="1100" dirty="0"/>
              <a:t>성장 가능성과 수익의 범위</a:t>
            </a:r>
            <a:r>
              <a:rPr lang="en-US" altLang="ko-KR" sz="1100" dirty="0"/>
              <a:t>, </a:t>
            </a:r>
            <a:r>
              <a:rPr lang="ko-KR" altLang="en-US" sz="1100" dirty="0"/>
              <a:t>마케팅 비용 등을 고려한 설정이 필요하다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ko-KR" altLang="en-US" sz="1200" dirty="0"/>
          </a:p>
          <a:p>
            <a:endParaRPr lang="ko-KR" altLang="en-US" dirty="0"/>
          </a:p>
        </p:txBody>
      </p:sp>
      <p:pic>
        <p:nvPicPr>
          <p:cNvPr id="2054" name="Picture 6" descr="http://cfile219.uf.daum.net/image/2278134750CEB77C1C3C9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3" b="16389"/>
          <a:stretch/>
        </p:blipFill>
        <p:spPr bwMode="auto">
          <a:xfrm>
            <a:off x="6096000" y="1173480"/>
            <a:ext cx="4576445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49006" y="2423160"/>
            <a:ext cx="3616696" cy="1583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3. </a:t>
            </a:r>
            <a:r>
              <a:rPr lang="ko-KR" altLang="en-US" sz="1100" b="1" dirty="0"/>
              <a:t>포지셔닝 </a:t>
            </a:r>
            <a:r>
              <a:rPr lang="en-US" altLang="ko-KR" sz="1100" b="1" dirty="0"/>
              <a:t>(Positioning)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마지막으로 포지셔닝이란 </a:t>
            </a:r>
            <a:r>
              <a:rPr lang="ko-KR" altLang="en-US" sz="1100" dirty="0" err="1"/>
              <a:t>타겟팅한</a:t>
            </a:r>
            <a:r>
              <a:rPr lang="ko-KR" altLang="en-US" sz="1100" dirty="0"/>
              <a:t> 세그먼트에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우리 제품을 어떤 이미지로 인식시킬지 결정하는 단계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잠재고객의 마인드에 자신을 차별화하는 방식으로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고객의 입장에서 제품의 위치를 알리는 것이다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854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335915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시장세분화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시장표적화</a:t>
            </a:r>
            <a:r>
              <a:rPr lang="en-US" altLang="ko-KR" sz="2800" dirty="0"/>
              <a:t>, </a:t>
            </a:r>
            <a:r>
              <a:rPr lang="ko-KR" altLang="en-US" sz="2800" dirty="0"/>
              <a:t>차별화</a:t>
            </a:r>
            <a:r>
              <a:rPr lang="en-US" altLang="ko-KR" sz="2800" dirty="0"/>
              <a:t>, </a:t>
            </a:r>
            <a:r>
              <a:rPr lang="ko-KR" altLang="en-US" sz="2800" dirty="0"/>
              <a:t>포지셔닝에 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783580"/>
          </a:xfrm>
        </p:spPr>
        <p:txBody>
          <a:bodyPr>
            <a:normAutofit lnSpcReduction="10000"/>
          </a:bodyPr>
          <a:lstStyle/>
          <a:p>
            <a:r>
              <a:rPr lang="en-US" altLang="ko-KR" sz="1600" b="1" dirty="0"/>
              <a:t>1) Segmentation(</a:t>
            </a:r>
            <a:r>
              <a:rPr lang="ko-KR" altLang="en-US" sz="1600" b="1" dirty="0"/>
              <a:t>시장 세분화</a:t>
            </a:r>
            <a:r>
              <a:rPr lang="en-US" altLang="ko-KR" sz="1600" b="1" dirty="0"/>
              <a:t>)</a:t>
            </a:r>
          </a:p>
          <a:p>
            <a:r>
              <a:rPr lang="ko-KR" altLang="en-US" sz="1000" dirty="0"/>
              <a:t>기업들이 매력적인 </a:t>
            </a:r>
            <a:r>
              <a:rPr lang="en-US" altLang="ko-KR" sz="1000" dirty="0"/>
              <a:t>Market Segment</a:t>
            </a:r>
            <a:r>
              <a:rPr lang="ko-KR" altLang="en-US" sz="1000" dirty="0"/>
              <a:t>를 찾는데 도움을 준다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목표 </a:t>
            </a:r>
            <a:r>
              <a:rPr lang="en-US" altLang="ko-KR" sz="1000" dirty="0"/>
              <a:t>: </a:t>
            </a:r>
            <a:r>
              <a:rPr lang="ko-KR" altLang="en-US" sz="1000" dirty="0"/>
              <a:t>마켓에서 자사의 제품을 경쟁적 우위에 놓는 것</a:t>
            </a:r>
          </a:p>
          <a:p>
            <a:r>
              <a:rPr lang="ko-KR" altLang="en-US" sz="1000" dirty="0"/>
              <a:t>고객 세분화의 기준</a:t>
            </a:r>
            <a:br>
              <a:rPr lang="ko-KR" altLang="en-US" sz="1000" dirty="0"/>
            </a:br>
            <a:r>
              <a:rPr lang="ko-KR" altLang="en-US" sz="1000" dirty="0"/>
              <a:t>① 인구 통계 </a:t>
            </a:r>
            <a:r>
              <a:rPr lang="en-US" altLang="ko-KR" sz="1000" dirty="0"/>
              <a:t>- </a:t>
            </a:r>
            <a:r>
              <a:rPr lang="ko-KR" altLang="en-US" sz="1000" dirty="0"/>
              <a:t>성별</a:t>
            </a:r>
            <a:r>
              <a:rPr lang="en-US" altLang="ko-KR" sz="1000" dirty="0"/>
              <a:t>, </a:t>
            </a:r>
            <a:r>
              <a:rPr lang="ko-KR" altLang="en-US" sz="1000" dirty="0"/>
              <a:t>연령</a:t>
            </a:r>
            <a:r>
              <a:rPr lang="en-US" altLang="ko-KR" sz="1000" dirty="0"/>
              <a:t>, </a:t>
            </a:r>
            <a:r>
              <a:rPr lang="ko-KR" altLang="en-US" sz="1000" dirty="0"/>
              <a:t>소득</a:t>
            </a:r>
            <a:r>
              <a:rPr lang="en-US" altLang="ko-KR" sz="1000" dirty="0"/>
              <a:t>, </a:t>
            </a:r>
            <a:r>
              <a:rPr lang="ko-KR" altLang="en-US" sz="1000" dirty="0"/>
              <a:t>직업</a:t>
            </a:r>
            <a:r>
              <a:rPr lang="en-US" altLang="ko-KR" sz="1000" dirty="0"/>
              <a:t>, </a:t>
            </a:r>
            <a:r>
              <a:rPr lang="ko-KR" altLang="en-US" sz="1000" dirty="0"/>
              <a:t>종교</a:t>
            </a:r>
            <a:r>
              <a:rPr lang="en-US" altLang="ko-KR" sz="1000" dirty="0"/>
              <a:t>, </a:t>
            </a:r>
            <a:r>
              <a:rPr lang="ko-KR" altLang="en-US" sz="1000" dirty="0"/>
              <a:t>교육 정도</a:t>
            </a:r>
            <a:r>
              <a:rPr lang="en-US" altLang="ko-KR" sz="1000" dirty="0"/>
              <a:t>, </a:t>
            </a:r>
            <a:r>
              <a:rPr lang="ko-KR" altLang="en-US" sz="1000" dirty="0"/>
              <a:t>가족 사항</a:t>
            </a:r>
            <a:br>
              <a:rPr lang="ko-KR" altLang="en-US" sz="1000" dirty="0"/>
            </a:br>
            <a:r>
              <a:rPr lang="ko-KR" altLang="en-US" sz="1000" dirty="0"/>
              <a:t>② 지역</a:t>
            </a:r>
            <a:r>
              <a:rPr lang="en-US" altLang="ko-KR" sz="1000" dirty="0"/>
              <a:t>, </a:t>
            </a:r>
            <a:r>
              <a:rPr lang="ko-KR" altLang="en-US" sz="1000" dirty="0"/>
              <a:t>지리적 단위 </a:t>
            </a:r>
            <a:r>
              <a:rPr lang="en-US" altLang="ko-KR" sz="1000" dirty="0"/>
              <a:t>- </a:t>
            </a:r>
            <a:r>
              <a:rPr lang="ko-KR" altLang="en-US" sz="1000" dirty="0"/>
              <a:t>서울</a:t>
            </a:r>
            <a:r>
              <a:rPr lang="en-US" altLang="ko-KR" sz="1000" dirty="0"/>
              <a:t>, </a:t>
            </a:r>
            <a:r>
              <a:rPr lang="ko-KR" altLang="en-US" sz="1000" dirty="0"/>
              <a:t>수도권</a:t>
            </a:r>
            <a:r>
              <a:rPr lang="en-US" altLang="ko-KR" sz="1000" dirty="0"/>
              <a:t>, </a:t>
            </a:r>
            <a:r>
              <a:rPr lang="ko-KR" altLang="en-US" sz="1000" dirty="0"/>
              <a:t>대도시</a:t>
            </a:r>
            <a:r>
              <a:rPr lang="en-US" altLang="ko-KR" sz="1000" dirty="0"/>
              <a:t>, </a:t>
            </a:r>
            <a:r>
              <a:rPr lang="ko-KR" altLang="en-US" sz="1000" dirty="0"/>
              <a:t>중소도시</a:t>
            </a:r>
            <a:r>
              <a:rPr lang="en-US" altLang="ko-KR" sz="1000" dirty="0"/>
              <a:t>, </a:t>
            </a:r>
            <a:r>
              <a:rPr lang="ko-KR" altLang="en-US" sz="1000" dirty="0"/>
              <a:t>농어촌 </a:t>
            </a:r>
            <a:br>
              <a:rPr lang="ko-KR" altLang="en-US" sz="1000" dirty="0"/>
            </a:br>
            <a:r>
              <a:rPr lang="ko-KR" altLang="en-US" sz="1000" dirty="0"/>
              <a:t>③ 심리</a:t>
            </a:r>
            <a:r>
              <a:rPr lang="en-US" altLang="ko-KR" sz="1000" dirty="0"/>
              <a:t>,</a:t>
            </a:r>
            <a:r>
              <a:rPr lang="ko-KR" altLang="en-US" sz="1000" dirty="0"/>
              <a:t>행동 양식 </a:t>
            </a:r>
            <a:r>
              <a:rPr lang="en-US" altLang="ko-KR" sz="1000" dirty="0"/>
              <a:t>- </a:t>
            </a:r>
            <a:r>
              <a:rPr lang="ko-KR" altLang="en-US" sz="1000" dirty="0"/>
              <a:t>라이프 스타일</a:t>
            </a:r>
            <a:r>
              <a:rPr lang="en-US" altLang="ko-KR" sz="1000" dirty="0"/>
              <a:t>, </a:t>
            </a:r>
            <a:r>
              <a:rPr lang="ko-KR" altLang="en-US" sz="1000" dirty="0"/>
              <a:t>개성</a:t>
            </a:r>
            <a:r>
              <a:rPr lang="en-US" altLang="ko-KR" sz="1000" dirty="0"/>
              <a:t>, </a:t>
            </a:r>
            <a:r>
              <a:rPr lang="ko-KR" altLang="en-US" sz="1000" dirty="0"/>
              <a:t>사용량</a:t>
            </a:r>
            <a:r>
              <a:rPr lang="en-US" altLang="ko-KR" sz="1000" dirty="0"/>
              <a:t>, </a:t>
            </a:r>
            <a:r>
              <a:rPr lang="ko-KR" altLang="en-US" sz="1000" dirty="0"/>
              <a:t>상표 애호도</a:t>
            </a:r>
            <a:r>
              <a:rPr lang="en-US" altLang="ko-KR" sz="1000" dirty="0"/>
              <a:t>, </a:t>
            </a:r>
            <a:r>
              <a:rPr lang="ko-KR" altLang="en-US" sz="1000" dirty="0"/>
              <a:t>추구 </a:t>
            </a:r>
            <a:r>
              <a:rPr lang="ko-KR" altLang="en-US" sz="1000" dirty="0" err="1"/>
              <a:t>효익</a:t>
            </a:r>
            <a:endParaRPr lang="ko-KR" altLang="en-US" sz="1000" dirty="0"/>
          </a:p>
          <a:p>
            <a:r>
              <a:rPr lang="ko-KR" altLang="en-US" sz="1000" dirty="0"/>
              <a:t>시장 상황과 기업의 전략에 따라</a:t>
            </a:r>
            <a:r>
              <a:rPr lang="en-US" altLang="ko-KR" sz="1000" dirty="0"/>
              <a:t>, </a:t>
            </a:r>
            <a:r>
              <a:rPr lang="ko-KR" altLang="en-US" sz="1000" dirty="0"/>
              <a:t>또한 </a:t>
            </a:r>
            <a:r>
              <a:rPr lang="ko-KR" altLang="en-US" sz="1000" dirty="0" err="1"/>
              <a:t>마케터의</a:t>
            </a:r>
            <a:r>
              <a:rPr lang="ko-KR" altLang="en-US" sz="1000" dirty="0"/>
              <a:t> 역량과 통찰력에 따라 달라진다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고객의 </a:t>
            </a:r>
            <a:r>
              <a:rPr lang="ko-KR" altLang="en-US" sz="1000" dirty="0" err="1"/>
              <a:t>니즈와</a:t>
            </a:r>
            <a:r>
              <a:rPr lang="ko-KR" altLang="en-US" sz="1000" dirty="0"/>
              <a:t> 특성은 다양 하므로</a:t>
            </a:r>
            <a:r>
              <a:rPr lang="en-US" altLang="ko-KR" sz="1000" dirty="0"/>
              <a:t>, </a:t>
            </a:r>
            <a:r>
              <a:rPr lang="ko-KR" altLang="en-US" sz="1000" dirty="0"/>
              <a:t>고객세분화는 다차원적으로 이루어 질 수 있다</a:t>
            </a:r>
            <a:r>
              <a:rPr lang="en-US" altLang="ko-KR" sz="1000" dirty="0"/>
              <a:t>.</a:t>
            </a:r>
          </a:p>
          <a:p>
            <a:r>
              <a:rPr lang="en-US" altLang="ko-KR" sz="1600" b="1" dirty="0" smtClean="0"/>
              <a:t>2) Targeting(</a:t>
            </a:r>
            <a:r>
              <a:rPr lang="ko-KR" altLang="en-US" sz="1600" b="1" dirty="0" smtClean="0"/>
              <a:t>표적시장의 결정</a:t>
            </a:r>
            <a:r>
              <a:rPr lang="en-US" altLang="ko-KR" sz="1600" b="1" dirty="0" smtClean="0"/>
              <a:t>)</a:t>
            </a:r>
          </a:p>
          <a:p>
            <a:r>
              <a:rPr lang="ko-KR" altLang="en-US" sz="1000" dirty="0" err="1" smtClean="0"/>
              <a:t>비차별화</a:t>
            </a:r>
            <a:r>
              <a:rPr lang="ko-KR" altLang="en-US" sz="1000" dirty="0" smtClean="0"/>
              <a:t> 마케팅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Non-differentiated </a:t>
            </a:r>
            <a:r>
              <a:rPr lang="en-US" altLang="ko-KR" sz="1000" dirty="0"/>
              <a:t>or Mass Marketing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en-US" altLang="ko-KR" sz="1000" dirty="0"/>
              <a:t>-</a:t>
            </a:r>
            <a:r>
              <a:rPr lang="ko-KR" altLang="en-US" sz="1000" dirty="0"/>
              <a:t>단일한 마케팅 믹스를 통해 시장을 </a:t>
            </a:r>
            <a:r>
              <a:rPr lang="ko-KR" altLang="en-US" sz="1000" dirty="0" smtClean="0"/>
              <a:t>공략</a:t>
            </a:r>
            <a:br>
              <a:rPr lang="ko-KR" altLang="en-US" sz="1000" dirty="0" smtClean="0"/>
            </a:br>
            <a:r>
              <a:rPr lang="en-US" altLang="ko-KR" sz="1000" dirty="0"/>
              <a:t>-</a:t>
            </a:r>
            <a:r>
              <a:rPr lang="ko-KR" altLang="en-US" sz="1000" dirty="0"/>
              <a:t>시장 진입 초기에 많이 사용되는 전략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원가경쟁력 </a:t>
            </a:r>
            <a:r>
              <a:rPr lang="ko-KR" altLang="en-US" sz="1000" dirty="0"/>
              <a:t>생성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다양한 기호 충족 </a:t>
            </a:r>
            <a:r>
              <a:rPr lang="ko-KR" altLang="en-US" sz="1000" dirty="0" smtClean="0"/>
              <a:t>불가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차별화 </a:t>
            </a:r>
            <a:r>
              <a:rPr lang="ko-KR" altLang="en-US" sz="1000" dirty="0" err="1"/>
              <a:t>바케팅</a:t>
            </a:r>
            <a:r>
              <a:rPr lang="ko-KR" altLang="en-US" sz="1000" dirty="0"/>
              <a:t>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/>
              <a:t>Differentiated Marketing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en-US" altLang="ko-KR" sz="1000" dirty="0"/>
              <a:t>-</a:t>
            </a:r>
            <a:r>
              <a:rPr lang="ko-KR" altLang="en-US" sz="1000" dirty="0"/>
              <a:t>시장을 세분화하고 각각의 별도 마케팅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믹스를 </a:t>
            </a:r>
            <a:r>
              <a:rPr lang="ko-KR" altLang="en-US" sz="1000" dirty="0"/>
              <a:t>구성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시장을 </a:t>
            </a:r>
            <a:r>
              <a:rPr lang="ko-KR" altLang="en-US" sz="1000" dirty="0"/>
              <a:t>공략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en-US" altLang="ko-KR" sz="1000" dirty="0"/>
              <a:t>-</a:t>
            </a:r>
            <a:r>
              <a:rPr lang="ko-KR" altLang="en-US" sz="1000" dirty="0"/>
              <a:t>시장 지배력이 높은 기업에서 </a:t>
            </a:r>
            <a:r>
              <a:rPr lang="ko-KR" altLang="en-US" sz="1000" dirty="0" smtClean="0"/>
              <a:t>사용</a:t>
            </a:r>
            <a:endParaRPr lang="en-US" altLang="ko-KR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400" b="1" dirty="0"/>
              <a:t>3) Positioning(</a:t>
            </a:r>
            <a:r>
              <a:rPr lang="ko-KR" altLang="en-US" sz="1400" b="1" dirty="0"/>
              <a:t>제품 포지셔닝</a:t>
            </a:r>
            <a:r>
              <a:rPr lang="en-US" altLang="ko-KR" sz="1400" b="1" dirty="0"/>
              <a:t>)</a:t>
            </a:r>
          </a:p>
          <a:p>
            <a:pPr marL="0" indent="0">
              <a:buNone/>
            </a:pPr>
            <a:r>
              <a:rPr lang="ko-KR" altLang="en-US" sz="1100" dirty="0"/>
              <a:t>표적 시장인 고객의 마음과 머릿속에 자사의 상품이 경쟁사보다 우월한 위치에 자리 잡게 만드는 과정</a:t>
            </a:r>
          </a:p>
          <a:p>
            <a:pPr marL="0" indent="0">
              <a:buNone/>
            </a:pPr>
            <a:r>
              <a:rPr lang="en-US" altLang="ko-KR" sz="1100" dirty="0"/>
              <a:t>1</a:t>
            </a:r>
            <a:r>
              <a:rPr lang="ko-KR" altLang="en-US" sz="1100" dirty="0"/>
              <a:t>단계</a:t>
            </a:r>
            <a:r>
              <a:rPr lang="en-US" altLang="ko-KR" sz="1100" dirty="0"/>
              <a:t>: </a:t>
            </a:r>
            <a:r>
              <a:rPr lang="ko-KR" altLang="en-US" sz="1100" dirty="0"/>
              <a:t>목표로 하는 세분화 시장의 분석을 통해 목표 고객의 성향과 욕구를 파악</a:t>
            </a:r>
            <a:br>
              <a:rPr lang="ko-KR" altLang="en-US" sz="1100" dirty="0"/>
            </a:br>
            <a:r>
              <a:rPr lang="en-US" altLang="ko-KR" sz="1100" dirty="0"/>
              <a:t>2</a:t>
            </a:r>
            <a:r>
              <a:rPr lang="ko-KR" altLang="en-US" sz="1100" dirty="0"/>
              <a:t>단계</a:t>
            </a:r>
            <a:r>
              <a:rPr lang="en-US" altLang="ko-KR" sz="1100" dirty="0"/>
              <a:t>: </a:t>
            </a:r>
            <a:r>
              <a:rPr lang="ko-KR" altLang="en-US" sz="1100" dirty="0"/>
              <a:t>목표 시장에 나와 있는 자사와 경쟁사의 포지션을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자사와 경쟁사 상품이 목표 고객에게 어떻게 인식되고 평가 받는지 파악</a:t>
            </a:r>
            <a:br>
              <a:rPr lang="ko-KR" altLang="en-US" sz="1100" dirty="0"/>
            </a:br>
            <a:r>
              <a:rPr lang="en-US" altLang="ko-KR" sz="1100" dirty="0"/>
              <a:t>3</a:t>
            </a:r>
            <a:r>
              <a:rPr lang="ko-KR" altLang="en-US" sz="1100" dirty="0"/>
              <a:t>단계</a:t>
            </a:r>
            <a:r>
              <a:rPr lang="en-US" altLang="ko-KR" sz="1100" dirty="0"/>
              <a:t>: </a:t>
            </a:r>
            <a:r>
              <a:rPr lang="ko-KR" altLang="en-US" sz="1100" dirty="0"/>
              <a:t>자사 상품의 목표 포지션 발굴 및 마케팅 믹스를 통한 포지셔닝으로 경쟁 상품에 비해 고객의 욕구를 더 잘 충족시킬 수 있는 경쟁 우위 창출</a:t>
            </a:r>
            <a:br>
              <a:rPr lang="ko-KR" altLang="en-US" sz="1100" dirty="0"/>
            </a:br>
            <a:r>
              <a:rPr lang="en-US" altLang="ko-KR" sz="1100" dirty="0"/>
              <a:t>4</a:t>
            </a:r>
            <a:r>
              <a:rPr lang="ko-KR" altLang="en-US" sz="1100" dirty="0"/>
              <a:t>단계</a:t>
            </a:r>
            <a:r>
              <a:rPr lang="en-US" altLang="ko-KR" sz="1100" dirty="0"/>
              <a:t>: </a:t>
            </a:r>
            <a:r>
              <a:rPr lang="ko-KR" altLang="en-US" sz="1100" dirty="0"/>
              <a:t>포지셔닝을 위한 마케팅 활동을 실행한 뒤 목표 위치에 자리 잡았는지 확인</a:t>
            </a:r>
          </a:p>
          <a:p>
            <a:endParaRPr lang="en-US" altLang="ko-KR" sz="1000" dirty="0" smtClean="0"/>
          </a:p>
        </p:txBody>
      </p:sp>
      <p:pic>
        <p:nvPicPr>
          <p:cNvPr id="3076" name="Picture 4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48" y="715060"/>
            <a:ext cx="258470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687" y="3011334"/>
            <a:ext cx="1192902" cy="111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사용자 삽입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264" y="4249714"/>
            <a:ext cx="1330325" cy="9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사용자 삽입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03" y="3024193"/>
            <a:ext cx="1571919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사용자 삽입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03" y="4240541"/>
            <a:ext cx="1534198" cy="108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86545" y="3119383"/>
            <a:ext cx="36956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집중화 마케팅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Concentrated Marketing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/>
              <a:t>-</a:t>
            </a:r>
            <a:r>
              <a:rPr lang="ko-KR" altLang="en-US" sz="1000" dirty="0"/>
              <a:t>하나의 세부 시장이나 틈새시장에 초점</a:t>
            </a:r>
            <a:br>
              <a:rPr lang="ko-KR" altLang="en-US" sz="1000" dirty="0"/>
            </a:br>
            <a:r>
              <a:rPr lang="en-US" altLang="ko-KR" sz="1000" dirty="0"/>
              <a:t>-</a:t>
            </a:r>
            <a:r>
              <a:rPr lang="ko-KR" altLang="en-US" sz="1000" dirty="0"/>
              <a:t>제한된 영역에서나마 넘버원이 되자</a:t>
            </a:r>
            <a:r>
              <a:rPr lang="en-US" altLang="ko-KR" sz="1000" dirty="0"/>
              <a:t>!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/>
              <a:t>-</a:t>
            </a:r>
            <a:r>
              <a:rPr lang="ko-KR" altLang="en-US" sz="1000" dirty="0"/>
              <a:t>한정된 자원으로 효율성을 극대화하는 전략적 </a:t>
            </a:r>
            <a:r>
              <a:rPr lang="ko-KR" altLang="en-US" sz="1000" dirty="0" smtClean="0"/>
              <a:t>선택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제한된 차별화 마케팅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Restricted &amp; Differentiated Marketing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en-US" altLang="ko-KR" sz="1000" dirty="0" smtClean="0"/>
              <a:t>-</a:t>
            </a:r>
            <a:r>
              <a:rPr lang="ko-KR" altLang="en-US" sz="1000" dirty="0" err="1" smtClean="0"/>
              <a:t>비차별화</a:t>
            </a:r>
            <a:r>
              <a:rPr lang="ko-KR" altLang="en-US" sz="1000" dirty="0" smtClean="0"/>
              <a:t> 마케팅과 차별화 마케팅의 </a:t>
            </a:r>
            <a:r>
              <a:rPr lang="ko-KR" altLang="en-US" sz="1000" dirty="0" err="1" smtClean="0"/>
              <a:t>혼합모델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en-US" altLang="ko-KR" sz="1000" dirty="0" smtClean="0"/>
              <a:t>-</a:t>
            </a:r>
            <a:r>
              <a:rPr lang="ko-KR" altLang="en-US" sz="1000" dirty="0" smtClean="0"/>
              <a:t>하나의 세분시장에서 성공</a:t>
            </a:r>
            <a:br>
              <a:rPr lang="ko-KR" altLang="en-US" sz="1000" dirty="0" smtClean="0"/>
            </a:br>
            <a:r>
              <a:rPr lang="ko-KR" altLang="en-US" sz="1000" dirty="0" smtClean="0"/>
              <a:t>  → 다른 세분 시장으로 확장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95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22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마케팅 의사결정에 영향을 미치는 </a:t>
            </a:r>
            <a:r>
              <a:rPr lang="ko-KR" altLang="en-US" sz="2400" dirty="0" err="1" smtClean="0"/>
              <a:t>미시환경과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거시환경에</a:t>
            </a:r>
            <a:r>
              <a:rPr lang="ko-KR" altLang="en-US" sz="2400" dirty="0" smtClean="0"/>
              <a:t> 관한 내용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1971"/>
            <a:ext cx="10515600" cy="4954992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sz="1800" b="1" dirty="0" smtClean="0"/>
              <a:t>주요 </a:t>
            </a:r>
            <a:r>
              <a:rPr lang="ko-KR" altLang="ko-KR" sz="1800" b="1" dirty="0" err="1"/>
              <a:t>거시환경</a:t>
            </a:r>
            <a:r>
              <a:rPr lang="ko-KR" altLang="ko-KR" sz="1800" b="1" dirty="0"/>
              <a:t> 요소</a:t>
            </a:r>
            <a:r>
              <a:rPr lang="en-US" altLang="ko-KR" sz="1800" dirty="0"/>
              <a:t> : </a:t>
            </a:r>
            <a:r>
              <a:rPr lang="ko-KR" altLang="ko-KR" sz="1800" dirty="0"/>
              <a:t>인구통계적 환경</a:t>
            </a:r>
            <a:r>
              <a:rPr lang="en-US" altLang="ko-KR" sz="1800" dirty="0"/>
              <a:t>, </a:t>
            </a:r>
            <a:r>
              <a:rPr lang="ko-KR" altLang="ko-KR" sz="1800" dirty="0"/>
              <a:t>경제적 환경</a:t>
            </a:r>
            <a:r>
              <a:rPr lang="en-US" altLang="ko-KR" sz="1800" dirty="0"/>
              <a:t>, </a:t>
            </a:r>
            <a:r>
              <a:rPr lang="ko-KR" altLang="ko-KR" sz="1800" dirty="0"/>
              <a:t>자연적 환경</a:t>
            </a:r>
            <a:r>
              <a:rPr lang="en-US" altLang="ko-KR" sz="1800" dirty="0"/>
              <a:t>, </a:t>
            </a:r>
            <a:r>
              <a:rPr lang="ko-KR" altLang="ko-KR" sz="1800" dirty="0"/>
              <a:t>기술적 환경</a:t>
            </a:r>
            <a:r>
              <a:rPr lang="en-US" altLang="ko-KR" sz="1800" dirty="0"/>
              <a:t>, </a:t>
            </a:r>
            <a:r>
              <a:rPr lang="ko-KR" altLang="ko-KR" sz="1800" dirty="0"/>
              <a:t>문화적 환경</a:t>
            </a:r>
            <a:r>
              <a:rPr lang="en-US" altLang="ko-KR" sz="1800" dirty="0"/>
              <a:t>, </a:t>
            </a:r>
            <a:r>
              <a:rPr lang="ko-KR" altLang="ko-KR" sz="1800" dirty="0"/>
              <a:t>정치적 </a:t>
            </a:r>
            <a:r>
              <a:rPr lang="ko-KR" altLang="ko-KR" sz="1800" dirty="0" smtClean="0"/>
              <a:t>환경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 latinLnBrk="0"/>
            <a:r>
              <a:rPr lang="ko-KR" altLang="ko-KR" sz="1600" dirty="0"/>
              <a:t>인구통계적 환경</a:t>
            </a:r>
            <a:r>
              <a:rPr lang="en-US" altLang="ko-KR" sz="1600" dirty="0"/>
              <a:t> (</a:t>
            </a:r>
            <a:r>
              <a:rPr lang="ko-KR" altLang="ko-KR" sz="1600" dirty="0"/>
              <a:t>나이</a:t>
            </a:r>
            <a:r>
              <a:rPr lang="en-US" altLang="ko-KR" sz="1600" dirty="0"/>
              <a:t>, </a:t>
            </a:r>
            <a:r>
              <a:rPr lang="ko-KR" altLang="ko-KR" sz="1600" dirty="0"/>
              <a:t>성별</a:t>
            </a:r>
            <a:r>
              <a:rPr lang="en-US" altLang="ko-KR" sz="1600" dirty="0"/>
              <a:t>, </a:t>
            </a:r>
            <a:r>
              <a:rPr lang="ko-KR" altLang="ko-KR" sz="1600" dirty="0"/>
              <a:t>가치관</a:t>
            </a:r>
            <a:r>
              <a:rPr lang="en-US" altLang="ko-KR" sz="1600" dirty="0"/>
              <a:t>, </a:t>
            </a:r>
            <a:r>
              <a:rPr lang="ko-KR" altLang="ko-KR" sz="1600" dirty="0"/>
              <a:t>직업</a:t>
            </a:r>
            <a:r>
              <a:rPr lang="en-US" altLang="ko-KR" sz="1600" dirty="0"/>
              <a:t>, </a:t>
            </a:r>
            <a:r>
              <a:rPr lang="ko-KR" altLang="ko-KR" sz="1600" dirty="0"/>
              <a:t>세대</a:t>
            </a:r>
            <a:r>
              <a:rPr lang="en-US" altLang="ko-KR" sz="1600" dirty="0"/>
              <a:t>, </a:t>
            </a:r>
            <a:r>
              <a:rPr lang="ko-KR" altLang="ko-KR" sz="1600" dirty="0"/>
              <a:t>종교</a:t>
            </a:r>
            <a:r>
              <a:rPr lang="en-US" altLang="ko-KR" sz="1600" dirty="0"/>
              <a:t>, </a:t>
            </a:r>
            <a:r>
              <a:rPr lang="ko-KR" altLang="ko-KR" sz="1600" dirty="0"/>
              <a:t>인종 등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lvl="1" latinLnBrk="0">
              <a:lnSpc>
                <a:spcPct val="150000"/>
              </a:lnSpc>
            </a:pPr>
            <a:r>
              <a:rPr lang="ko-KR" altLang="ko-KR" sz="1600" dirty="0"/>
              <a:t>경제적 환경</a:t>
            </a:r>
            <a:r>
              <a:rPr lang="en-US" altLang="ko-KR" sz="1600" dirty="0"/>
              <a:t> (</a:t>
            </a:r>
            <a:r>
              <a:rPr lang="ko-KR" altLang="ko-KR" sz="1600" dirty="0"/>
              <a:t>원자재 가격</a:t>
            </a:r>
            <a:r>
              <a:rPr lang="en-US" altLang="ko-KR" sz="1600" dirty="0"/>
              <a:t>, </a:t>
            </a:r>
            <a:r>
              <a:rPr lang="ko-KR" altLang="ko-KR" sz="1600" dirty="0"/>
              <a:t>임금</a:t>
            </a:r>
            <a:r>
              <a:rPr lang="en-US" altLang="ko-KR" sz="1600" dirty="0"/>
              <a:t>, </a:t>
            </a:r>
            <a:r>
              <a:rPr lang="ko-KR" altLang="ko-KR" sz="1600" dirty="0"/>
              <a:t>이자율</a:t>
            </a:r>
            <a:r>
              <a:rPr lang="en-US" altLang="ko-KR" sz="1600" dirty="0"/>
              <a:t>, </a:t>
            </a:r>
            <a:r>
              <a:rPr lang="ko-KR" altLang="ko-KR" sz="1600" dirty="0"/>
              <a:t>환율</a:t>
            </a:r>
            <a:r>
              <a:rPr lang="en-US" altLang="ko-KR" sz="1600" dirty="0"/>
              <a:t>, </a:t>
            </a:r>
            <a:r>
              <a:rPr lang="ko-KR" altLang="ko-KR" sz="1600" dirty="0" smtClean="0"/>
              <a:t>인플레이션</a:t>
            </a:r>
            <a:r>
              <a:rPr lang="en-US" altLang="ko-KR" sz="1600" dirty="0"/>
              <a:t>, </a:t>
            </a:r>
            <a:r>
              <a:rPr lang="ko-KR" altLang="ko-KR" sz="1600" dirty="0" err="1"/>
              <a:t>경기주기</a:t>
            </a:r>
            <a:r>
              <a:rPr lang="en-US" altLang="ko-KR" sz="1600" dirty="0"/>
              <a:t>, </a:t>
            </a:r>
            <a:r>
              <a:rPr lang="ko-KR" altLang="ko-KR" sz="1600" dirty="0"/>
              <a:t>실업률</a:t>
            </a:r>
            <a:r>
              <a:rPr lang="en-US" altLang="ko-KR" sz="1600" dirty="0"/>
              <a:t>, </a:t>
            </a:r>
            <a:r>
              <a:rPr lang="ko-KR" altLang="ko-KR" sz="1600" dirty="0"/>
              <a:t>소득의 변화</a:t>
            </a:r>
            <a:r>
              <a:rPr lang="en-US" altLang="ko-KR" sz="1600" dirty="0"/>
              <a:t>, </a:t>
            </a:r>
            <a:r>
              <a:rPr lang="ko-KR" altLang="ko-KR" sz="1600" dirty="0"/>
              <a:t>물가상승률 등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ko-KR" sz="1200" dirty="0" smtClean="0"/>
              <a:t>소비자에 직접적으로 영향을 미치는 거시환경요소</a:t>
            </a:r>
            <a:r>
              <a:rPr lang="en-US" altLang="ko-KR" sz="1200" dirty="0" smtClean="0"/>
              <a:t>(</a:t>
            </a:r>
            <a:r>
              <a:rPr lang="ko-KR" altLang="ko-KR" sz="1200" dirty="0" smtClean="0"/>
              <a:t>물가상승률</a:t>
            </a:r>
            <a:r>
              <a:rPr lang="en-US" altLang="ko-KR" sz="1200" dirty="0" smtClean="0"/>
              <a:t>, </a:t>
            </a:r>
            <a:r>
              <a:rPr lang="ko-KR" altLang="ko-KR" sz="1200" dirty="0" smtClean="0"/>
              <a:t>소득</a:t>
            </a:r>
            <a:r>
              <a:rPr lang="en-US" altLang="ko-KR" sz="1200" dirty="0" smtClean="0"/>
              <a:t>, </a:t>
            </a:r>
            <a:r>
              <a:rPr lang="ko-KR" altLang="ko-KR" sz="1200" dirty="0" smtClean="0"/>
              <a:t>이자율 등</a:t>
            </a:r>
            <a:r>
              <a:rPr lang="en-US" altLang="ko-KR" sz="1200" dirty="0" smtClean="0"/>
              <a:t>)</a:t>
            </a:r>
            <a:r>
              <a:rPr lang="ko-KR" altLang="ko-KR" sz="1200" dirty="0" smtClean="0"/>
              <a:t>의 변화에 대한 분석과 기업활동에 직접적인 영향을 주는 </a:t>
            </a:r>
            <a:r>
              <a:rPr lang="ko-KR" altLang="ko-KR" sz="1200" dirty="0" err="1" smtClean="0"/>
              <a:t>경제적요인</a:t>
            </a:r>
            <a:r>
              <a:rPr lang="en-US" altLang="ko-KR" sz="1200" dirty="0"/>
              <a:t>(</a:t>
            </a:r>
            <a:r>
              <a:rPr lang="ko-KR" altLang="ko-KR" sz="1200" dirty="0"/>
              <a:t>환율</a:t>
            </a:r>
            <a:r>
              <a:rPr lang="en-US" altLang="ko-KR" sz="1200" dirty="0"/>
              <a:t>, </a:t>
            </a:r>
            <a:r>
              <a:rPr lang="ko-KR" altLang="ko-KR" sz="1200" dirty="0"/>
              <a:t>원자재가격</a:t>
            </a:r>
            <a:r>
              <a:rPr lang="en-US" altLang="ko-KR" sz="1200" dirty="0"/>
              <a:t>, </a:t>
            </a:r>
            <a:r>
              <a:rPr lang="ko-KR" altLang="ko-KR" sz="1200" dirty="0"/>
              <a:t>물가상승률 등</a:t>
            </a:r>
            <a:r>
              <a:rPr lang="en-US" altLang="ko-KR" sz="1200" dirty="0"/>
              <a:t>)</a:t>
            </a:r>
            <a:r>
              <a:rPr lang="ko-KR" altLang="ko-KR" sz="1200" dirty="0"/>
              <a:t>을 분석해야 </a:t>
            </a:r>
            <a:r>
              <a:rPr lang="ko-KR" altLang="ko-KR" sz="1200" dirty="0" smtClean="0"/>
              <a:t>한다</a:t>
            </a:r>
            <a:endParaRPr lang="en-US" altLang="ko-KR" sz="1200" dirty="0"/>
          </a:p>
          <a:p>
            <a:pPr lvl="1" latinLnBrk="0">
              <a:lnSpc>
                <a:spcPct val="150000"/>
              </a:lnSpc>
            </a:pPr>
            <a:r>
              <a:rPr lang="ko-KR" altLang="ko-KR" sz="1600" dirty="0" smtClean="0"/>
              <a:t>자연환경</a:t>
            </a:r>
            <a:endParaRPr lang="en-US" altLang="ko-KR" sz="1100" dirty="0"/>
          </a:p>
          <a:p>
            <a:pPr marL="914400" lvl="2" indent="0" latinLnBrk="0">
              <a:lnSpc>
                <a:spcPct val="150000"/>
              </a:lnSpc>
              <a:buNone/>
            </a:pPr>
            <a:r>
              <a:rPr lang="ko-KR" altLang="ko-KR" sz="1200" dirty="0" smtClean="0"/>
              <a:t>원자재 </a:t>
            </a:r>
            <a:r>
              <a:rPr lang="ko-KR" altLang="ko-KR" sz="1200" dirty="0" err="1"/>
              <a:t>고갈문제는</a:t>
            </a:r>
            <a:r>
              <a:rPr lang="ko-KR" altLang="ko-KR" sz="1200" dirty="0"/>
              <a:t> 가격 상승을 가져오기 때문에 기업활동에 직접적으로 영향을 </a:t>
            </a:r>
            <a:r>
              <a:rPr lang="ko-KR" altLang="ko-KR" sz="1200" dirty="0" smtClean="0"/>
              <a:t>준다</a:t>
            </a:r>
            <a:r>
              <a:rPr lang="en-US" altLang="ko-KR" sz="600" dirty="0" smtClean="0"/>
              <a:t>. </a:t>
            </a:r>
            <a:r>
              <a:rPr lang="ko-KR" altLang="ko-KR" sz="1200" dirty="0" smtClean="0"/>
              <a:t>따라서 </a:t>
            </a:r>
            <a:r>
              <a:rPr lang="ko-KR" altLang="ko-KR" sz="1200" dirty="0"/>
              <a:t>한정된 자원을 효율적으로 활용하는 새로운 에너지원을 창출하는 기술을 개발해야한다</a:t>
            </a:r>
            <a:endParaRPr lang="ko-KR" altLang="ko-KR" sz="600" dirty="0"/>
          </a:p>
          <a:p>
            <a:pPr marL="457200" lvl="1" indent="0" latinLnBrk="0">
              <a:buNone/>
            </a:pPr>
            <a:r>
              <a:rPr lang="en-US" altLang="ko-KR" sz="1400" dirty="0" smtClean="0"/>
              <a:t>	</a:t>
            </a:r>
            <a:r>
              <a:rPr lang="en-US" altLang="ko-KR" sz="1200" dirty="0" smtClean="0"/>
              <a:t>Ex</a:t>
            </a:r>
            <a:r>
              <a:rPr lang="en-US" altLang="ko-KR" sz="1200" dirty="0"/>
              <a:t>) </a:t>
            </a:r>
            <a:r>
              <a:rPr lang="ko-KR" altLang="ko-KR" sz="1200" dirty="0"/>
              <a:t>풍력발전</a:t>
            </a:r>
            <a:r>
              <a:rPr lang="en-US" altLang="ko-KR" sz="1200" dirty="0"/>
              <a:t>, </a:t>
            </a:r>
            <a:r>
              <a:rPr lang="ko-KR" altLang="ko-KR" sz="1200" dirty="0"/>
              <a:t>대체에너지 </a:t>
            </a:r>
            <a:r>
              <a:rPr lang="ko-KR" altLang="ko-KR" sz="1200" dirty="0" smtClean="0"/>
              <a:t>등</a:t>
            </a:r>
            <a:endParaRPr lang="en-US" altLang="ko-KR" sz="1200" dirty="0"/>
          </a:p>
          <a:p>
            <a:pPr lvl="1" latinLnBrk="0">
              <a:lnSpc>
                <a:spcPct val="160000"/>
              </a:lnSpc>
            </a:pPr>
            <a:r>
              <a:rPr lang="ko-KR" altLang="ko-KR" sz="1500" dirty="0" err="1" smtClean="0"/>
              <a:t>기술환경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ko-KR" sz="1200" dirty="0" smtClean="0"/>
              <a:t>첨단 </a:t>
            </a:r>
            <a:r>
              <a:rPr lang="ko-KR" altLang="ko-KR" sz="1200" dirty="0"/>
              <a:t>기술 역량은 단기간에 이륙하기 쉽지 않고 생각보다 기술의 유지기간이 짧다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ko-KR" sz="1200" dirty="0" smtClean="0"/>
              <a:t>따라서 </a:t>
            </a:r>
            <a:r>
              <a:rPr lang="ko-KR" altLang="ko-KR" sz="1200" dirty="0"/>
              <a:t>기술환경에서 도태되지 않기 위해 지속적인 기술개발과 연구에 집중해야 한다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 latinLnBrk="0">
              <a:lnSpc>
                <a:spcPct val="160000"/>
              </a:lnSpc>
            </a:pPr>
            <a:r>
              <a:rPr lang="ko-KR" altLang="ko-KR" sz="1500" dirty="0" err="1" smtClean="0"/>
              <a:t>문화환경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200" dirty="0" smtClean="0"/>
              <a:t>K-POP</a:t>
            </a:r>
            <a:r>
              <a:rPr lang="en-US" altLang="ko-KR" sz="1200" dirty="0"/>
              <a:t> </a:t>
            </a:r>
            <a:r>
              <a:rPr lang="ko-KR" altLang="ko-KR" sz="1200" dirty="0"/>
              <a:t>한류열풍</a:t>
            </a:r>
            <a:r>
              <a:rPr lang="en-US" altLang="ko-KR" sz="1200" dirty="0"/>
              <a:t>, </a:t>
            </a:r>
            <a:r>
              <a:rPr lang="ko-KR" altLang="ko-KR" sz="1200" dirty="0"/>
              <a:t>시장의 글로벌화 등</a:t>
            </a:r>
          </a:p>
          <a:p>
            <a:pPr lvl="1" latinLnBrk="0">
              <a:lnSpc>
                <a:spcPct val="160000"/>
              </a:lnSpc>
            </a:pPr>
            <a:r>
              <a:rPr lang="ko-KR" altLang="ko-KR" sz="1600" dirty="0" smtClean="0"/>
              <a:t>정치환경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ko-KR" sz="1100" dirty="0" smtClean="0"/>
              <a:t>정부규제와 </a:t>
            </a:r>
            <a:r>
              <a:rPr lang="ko-KR" altLang="ko-KR" sz="1100" dirty="0"/>
              <a:t>완화에 따라 기업의 영역이 달라질 수 </a:t>
            </a:r>
            <a:r>
              <a:rPr lang="ko-KR" altLang="ko-KR" sz="1100" dirty="0" smtClean="0"/>
              <a:t>있다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1100" dirty="0" smtClean="0"/>
              <a:t>Ex</a:t>
            </a:r>
            <a:r>
              <a:rPr lang="en-US" altLang="ko-KR" sz="1100" dirty="0"/>
              <a:t>) </a:t>
            </a:r>
            <a:r>
              <a:rPr lang="ko-KR" altLang="ko-KR" sz="1100" dirty="0"/>
              <a:t>법률 각급 시행령의 </a:t>
            </a:r>
            <a:r>
              <a:rPr lang="ko-KR" altLang="ko-KR" sz="1100" dirty="0" smtClean="0"/>
              <a:t>변화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ko-KR" altLang="ko-KR" sz="1100" dirty="0" smtClean="0"/>
              <a:t>글로벌화와 </a:t>
            </a:r>
            <a:r>
              <a:rPr lang="ko-KR" altLang="ko-KR" sz="1100" dirty="0"/>
              <a:t>맞물려서 국가 간의 관계 형성</a:t>
            </a:r>
            <a:r>
              <a:rPr lang="en-US" altLang="ko-KR" sz="1100" dirty="0"/>
              <a:t>, </a:t>
            </a:r>
            <a:r>
              <a:rPr lang="ko-KR" altLang="ko-KR" sz="1100" dirty="0"/>
              <a:t>확대</a:t>
            </a:r>
            <a:r>
              <a:rPr lang="en-US" altLang="ko-KR" sz="1100" dirty="0"/>
              <a:t> / </a:t>
            </a:r>
            <a:r>
              <a:rPr lang="ko-KR" altLang="ko-KR" sz="1100" dirty="0"/>
              <a:t>국제 기구의 정치적</a:t>
            </a:r>
            <a:r>
              <a:rPr lang="en-US" altLang="ko-KR" sz="1100" dirty="0"/>
              <a:t>, </a:t>
            </a:r>
            <a:r>
              <a:rPr lang="ko-KR" altLang="ko-KR" sz="1100" dirty="0"/>
              <a:t>경제적 </a:t>
            </a:r>
            <a:r>
              <a:rPr lang="ko-KR" altLang="ko-KR" sz="1100" dirty="0" err="1"/>
              <a:t>역할확대에</a:t>
            </a:r>
            <a:r>
              <a:rPr lang="ko-KR" altLang="ko-KR" sz="1100" dirty="0"/>
              <a:t> 따른 영향</a:t>
            </a:r>
            <a:r>
              <a:rPr lang="en-US" altLang="ko-KR" sz="1100" dirty="0"/>
              <a:t> ex) FTA(</a:t>
            </a:r>
            <a:r>
              <a:rPr lang="ko-KR" altLang="ko-KR" sz="1100" dirty="0"/>
              <a:t>자유무역협정</a:t>
            </a:r>
            <a:r>
              <a:rPr lang="en-US" altLang="ko-KR" sz="1100" dirty="0"/>
              <a:t>)</a:t>
            </a:r>
            <a:r>
              <a:rPr lang="ko-KR" altLang="ko-KR" sz="1100" dirty="0"/>
              <a:t>규제에 따른 관세 등 </a:t>
            </a:r>
            <a:r>
              <a:rPr lang="ko-KR" altLang="ko-KR" sz="1100" dirty="0" err="1"/>
              <a:t>무역조건의</a:t>
            </a:r>
            <a:r>
              <a:rPr lang="ko-KR" altLang="ko-KR" sz="1100" dirty="0"/>
              <a:t> 변화</a:t>
            </a:r>
            <a:endParaRPr lang="ko-KR" altLang="ko-KR" sz="700" dirty="0"/>
          </a:p>
          <a:p>
            <a:pPr lvl="1" latinLnBrk="0"/>
            <a:endParaRPr lang="ko-KR" altLang="ko-KR" sz="1000" dirty="0"/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52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미시환경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022466"/>
            <a:ext cx="10515600" cy="515449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주요 </a:t>
            </a:r>
            <a:r>
              <a:rPr lang="ko-KR" altLang="en-US" sz="1300" b="1" dirty="0" err="1"/>
              <a:t>미시환경</a:t>
            </a:r>
            <a:r>
              <a:rPr lang="ko-KR" altLang="en-US" sz="1300" b="1" dirty="0"/>
              <a:t> 요소</a:t>
            </a:r>
            <a:r>
              <a:rPr lang="ko-KR" altLang="en-US" sz="1300" dirty="0"/>
              <a:t> </a:t>
            </a:r>
            <a:r>
              <a:rPr lang="en-US" altLang="ko-KR" sz="1300" dirty="0"/>
              <a:t>: </a:t>
            </a:r>
            <a:r>
              <a:rPr lang="ko-KR" altLang="en-US" sz="1300" dirty="0"/>
              <a:t>경쟁자</a:t>
            </a:r>
            <a:r>
              <a:rPr lang="en-US" altLang="ko-KR" sz="1300" dirty="0"/>
              <a:t>, </a:t>
            </a:r>
            <a:r>
              <a:rPr lang="ko-KR" altLang="en-US" sz="1300" dirty="0"/>
              <a:t>고객</a:t>
            </a:r>
            <a:r>
              <a:rPr lang="en-US" altLang="ko-KR" sz="1300" dirty="0"/>
              <a:t>, </a:t>
            </a:r>
            <a:r>
              <a:rPr lang="ko-KR" altLang="en-US" sz="1300" dirty="0" err="1"/>
              <a:t>기업자신의</a:t>
            </a:r>
            <a:r>
              <a:rPr lang="ko-KR" altLang="en-US" sz="1300" dirty="0"/>
              <a:t> 핵심역량</a:t>
            </a:r>
            <a:r>
              <a:rPr lang="en-US" altLang="ko-KR" sz="1300" dirty="0"/>
              <a:t>, </a:t>
            </a:r>
            <a:r>
              <a:rPr lang="ko-KR" altLang="en-US" sz="1300" dirty="0"/>
              <a:t>공중 및 이해관계자</a:t>
            </a:r>
            <a:r>
              <a:rPr lang="en-US" altLang="ko-KR" sz="1300" dirty="0"/>
              <a:t>, </a:t>
            </a:r>
            <a:r>
              <a:rPr lang="ko-KR" altLang="en-US" sz="1300" dirty="0"/>
              <a:t>협력자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경쟁자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경쟁자의 </a:t>
            </a:r>
            <a:r>
              <a:rPr lang="ko-KR" altLang="en-US" sz="1200" dirty="0"/>
              <a:t>범위는 자신과 가장 비슷한 </a:t>
            </a:r>
            <a:r>
              <a:rPr lang="ko-KR" altLang="en-US" sz="1200" dirty="0" err="1"/>
              <a:t>상대여야</a:t>
            </a:r>
            <a:r>
              <a:rPr lang="ko-KR" altLang="en-US" sz="1200" dirty="0"/>
              <a:t> 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기업의 </a:t>
            </a:r>
            <a:r>
              <a:rPr lang="ko-KR" altLang="en-US" sz="1200" dirty="0"/>
              <a:t>경우</a:t>
            </a:r>
            <a:r>
              <a:rPr lang="en-US" altLang="ko-KR" sz="1200" dirty="0"/>
              <a:t>, </a:t>
            </a:r>
            <a:r>
              <a:rPr lang="ko-KR" altLang="en-US" sz="1200" dirty="0"/>
              <a:t>산업의 분류나 목표에 따라 경쟁자가 달라지곤 하는데</a:t>
            </a:r>
            <a:r>
              <a:rPr lang="en-US" altLang="ko-KR" sz="1200" dirty="0"/>
              <a:t>, </a:t>
            </a:r>
            <a:r>
              <a:rPr lang="ko-KR" altLang="en-US" sz="1200" dirty="0"/>
              <a:t>이는 경쟁자를 통해 자기 강점을 살리고 다른 가치를 소비자에게 제공하면서 가치를 내기 때문이다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새로운 </a:t>
            </a:r>
            <a:r>
              <a:rPr lang="ko-KR" altLang="en-US" sz="1200" dirty="0"/>
              <a:t>경쟁자에게 자신의 영역을 내어줄 수 있기 때문에 잠재적 경쟁자들도 주시해야 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경쟁은 </a:t>
            </a:r>
            <a:r>
              <a:rPr lang="ko-KR" altLang="en-US" sz="1200" dirty="0"/>
              <a:t>반드시 동일한 </a:t>
            </a:r>
            <a:r>
              <a:rPr lang="ko-KR" altLang="en-US" sz="1200" dirty="0" err="1"/>
              <a:t>상품군에</a:t>
            </a:r>
            <a:r>
              <a:rPr lang="ko-KR" altLang="en-US" sz="1200" dirty="0"/>
              <a:t> 의해서만 이루어지는 것이 아니므로 때에 따라 대체품 및 유사품까지 경쟁자의 범위에 포함된다</a:t>
            </a:r>
            <a:r>
              <a:rPr lang="en-US" altLang="ko-KR" sz="1200" dirty="0"/>
              <a:t>. EX)</a:t>
            </a:r>
            <a:r>
              <a:rPr lang="ko-KR" altLang="en-US" sz="1200" dirty="0"/>
              <a:t>콜라</a:t>
            </a:r>
            <a:r>
              <a:rPr lang="en-US" altLang="ko-KR" sz="1200" dirty="0"/>
              <a:t>VS</a:t>
            </a:r>
            <a:r>
              <a:rPr lang="ko-KR" altLang="en-US" sz="1200" dirty="0"/>
              <a:t>커피 </a:t>
            </a:r>
            <a:r>
              <a:rPr lang="ko-KR" altLang="en-US" sz="1200" dirty="0" smtClean="0"/>
              <a:t>등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고객</a:t>
            </a:r>
            <a:r>
              <a:rPr lang="ko-KR" altLang="en-US" sz="1300" b="1" dirty="0"/>
              <a:t> </a:t>
            </a:r>
            <a:r>
              <a:rPr lang="en-US" altLang="ko-KR" sz="1300" b="1" dirty="0"/>
              <a:t>– </a:t>
            </a:r>
            <a:r>
              <a:rPr lang="ko-KR" altLang="en-US" sz="1300" b="1" dirty="0"/>
              <a:t>기업활동에서 가장 </a:t>
            </a:r>
            <a:r>
              <a:rPr lang="ko-KR" altLang="en-US" sz="1300" b="1" dirty="0" smtClean="0"/>
              <a:t>중요함</a:t>
            </a:r>
            <a:r>
              <a:rPr lang="en-US" altLang="ko-KR" sz="1300" b="1" dirty="0" smtClean="0"/>
              <a:t/>
            </a:r>
            <a:br>
              <a:rPr lang="en-US" altLang="ko-KR" sz="1300" b="1" dirty="0" smtClean="0"/>
            </a:br>
            <a:r>
              <a:rPr lang="ko-KR" altLang="en-US" sz="1200" dirty="0" smtClean="0"/>
              <a:t>​</a:t>
            </a:r>
            <a:r>
              <a:rPr lang="ko-KR" altLang="en-US" sz="1200" dirty="0" err="1"/>
              <a:t>타겟고객과</a:t>
            </a:r>
            <a:r>
              <a:rPr lang="ko-KR" altLang="en-US" sz="1200" dirty="0"/>
              <a:t> 잠재고객으로 나눌 수 있는데 잠재고객이란 현재는 고객이 아니지만 잠재적 </a:t>
            </a:r>
            <a:r>
              <a:rPr lang="ko-KR" altLang="en-US" sz="1200" dirty="0" err="1"/>
              <a:t>소비능력을</a:t>
            </a:r>
            <a:r>
              <a:rPr lang="ko-KR" altLang="en-US" sz="1200" dirty="0"/>
              <a:t> 지닌 고객을 말한다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​</a:t>
            </a:r>
            <a:r>
              <a:rPr lang="ko-KR" altLang="en-US" sz="1300" b="1" dirty="0"/>
              <a:t>기업 자신의 </a:t>
            </a:r>
            <a:r>
              <a:rPr lang="ko-KR" altLang="en-US" sz="1300" b="1" dirty="0" smtClean="0"/>
              <a:t>핵심역량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dirty="0" smtClean="0"/>
              <a:t>세계 </a:t>
            </a:r>
            <a:r>
              <a:rPr lang="ko-KR" altLang="en-US" sz="1200" dirty="0"/>
              <a:t>일류 기업들의 마케팅 철학은</a:t>
            </a:r>
            <a:r>
              <a:rPr lang="en-US" altLang="ko-KR" sz="1200" dirty="0"/>
              <a:t>, </a:t>
            </a:r>
            <a:r>
              <a:rPr lang="ko-KR" altLang="en-US" sz="1200" dirty="0"/>
              <a:t>잘하는 분야에서 고객들의 가치를 만들어내는 것에서 </a:t>
            </a:r>
            <a:r>
              <a:rPr lang="ko-KR" altLang="en-US" sz="1200" dirty="0" err="1"/>
              <a:t>뛰어남고객의</a:t>
            </a:r>
            <a:r>
              <a:rPr lang="ko-KR" altLang="en-US" sz="1200" dirty="0"/>
              <a:t> 필요와 고객만족과 같은 정보를 분석하면서 가치를 낼 수 있는 방향으로 전략을 </a:t>
            </a:r>
            <a:r>
              <a:rPr lang="ko-KR" altLang="en-US" sz="1200" dirty="0" smtClean="0"/>
              <a:t>세움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협력자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뛰어난 </a:t>
            </a:r>
            <a:r>
              <a:rPr lang="ko-KR" altLang="en-US" sz="1200" dirty="0"/>
              <a:t>기업들은 자신의 전후방에서 협력하는 수직적 협력자 이외에</a:t>
            </a:r>
            <a:r>
              <a:rPr lang="en-US" altLang="ko-KR" sz="1200" dirty="0"/>
              <a:t>, </a:t>
            </a:r>
            <a:r>
              <a:rPr lang="ko-KR" altLang="en-US" sz="1200" dirty="0"/>
              <a:t>동종 또는 타 야에서 협력할 수 있는 소위 수평적 협력자를 </a:t>
            </a:r>
            <a:r>
              <a:rPr lang="ko-KR" altLang="en-US" sz="1200" dirty="0" err="1"/>
              <a:t>찾아내어훌륭한</a:t>
            </a:r>
            <a:r>
              <a:rPr lang="ko-KR" altLang="en-US" sz="1200" dirty="0"/>
              <a:t> 협력관계를 만들어야 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Ex</a:t>
            </a:r>
            <a:r>
              <a:rPr lang="en-US" altLang="ko-KR" sz="1200" dirty="0"/>
              <a:t>)</a:t>
            </a:r>
            <a:r>
              <a:rPr lang="ko-KR" altLang="en-US" sz="1200" dirty="0"/>
              <a:t>중간상</a:t>
            </a:r>
            <a:r>
              <a:rPr lang="en-US" altLang="ko-KR" sz="1200" dirty="0"/>
              <a:t>, </a:t>
            </a:r>
            <a:r>
              <a:rPr lang="ko-KR" altLang="en-US" sz="1200" dirty="0"/>
              <a:t>공급자</a:t>
            </a:r>
            <a:r>
              <a:rPr lang="en-US" altLang="ko-KR" sz="1200" dirty="0"/>
              <a:t>, </a:t>
            </a:r>
            <a:r>
              <a:rPr lang="ko-KR" altLang="en-US" sz="1200" dirty="0"/>
              <a:t>수평적 협력자</a:t>
            </a:r>
            <a:r>
              <a:rPr lang="en-US" altLang="ko-KR" sz="1200" dirty="0"/>
              <a:t>(</a:t>
            </a:r>
            <a:r>
              <a:rPr lang="ko-KR" altLang="en-US" sz="1200" dirty="0"/>
              <a:t>같은 경로 단계에 있는 둘 이상의 기업이 </a:t>
            </a:r>
            <a:r>
              <a:rPr lang="ko-KR" altLang="en-US" sz="1200" dirty="0" err="1"/>
              <a:t>공동브랜딩</a:t>
            </a:r>
            <a:r>
              <a:rPr lang="en-US" altLang="ko-KR" sz="1200" dirty="0"/>
              <a:t>&amp;</a:t>
            </a:r>
            <a:r>
              <a:rPr lang="ko-KR" altLang="en-US" sz="1200" dirty="0"/>
              <a:t>마케팅을 통해 결합하여 효율성을 향상시킴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공중 </a:t>
            </a:r>
            <a:r>
              <a:rPr lang="ko-KR" altLang="en-US" sz="1300" b="1" dirty="0"/>
              <a:t>및 </a:t>
            </a:r>
            <a:r>
              <a:rPr lang="ko-KR" altLang="en-US" sz="1300" b="1" dirty="0" smtClean="0"/>
              <a:t>이해관계자</a:t>
            </a:r>
            <a:r>
              <a:rPr lang="en-US" altLang="ko-KR" sz="1300" b="1" dirty="0" smtClean="0"/>
              <a:t/>
            </a:r>
            <a:br>
              <a:rPr lang="en-US" altLang="ko-KR" sz="1300" b="1" dirty="0" smtClean="0"/>
            </a:br>
            <a:r>
              <a:rPr lang="ko-KR" altLang="en-US" sz="1200" dirty="0" smtClean="0"/>
              <a:t>기업의 </a:t>
            </a:r>
            <a:r>
              <a:rPr lang="ko-KR" altLang="en-US" sz="1200" dirty="0"/>
              <a:t>직접적인 고객이나 협력자는 아니지만</a:t>
            </a:r>
            <a:r>
              <a:rPr lang="en-US" altLang="ko-KR" sz="1200" dirty="0"/>
              <a:t>, </a:t>
            </a:r>
            <a:r>
              <a:rPr lang="ko-KR" altLang="en-US" sz="1200" dirty="0"/>
              <a:t>고객에게 가치를 전달해주는데 영향을 미치는 집단이다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Ex</a:t>
            </a:r>
            <a:r>
              <a:rPr lang="en-US" altLang="ko-KR" sz="1200" dirty="0"/>
              <a:t>)</a:t>
            </a:r>
            <a:r>
              <a:rPr lang="ko-KR" altLang="en-US" sz="1200" dirty="0"/>
              <a:t>금융기관</a:t>
            </a:r>
            <a:r>
              <a:rPr lang="en-US" altLang="ko-KR" sz="1200" dirty="0"/>
              <a:t>, </a:t>
            </a:r>
            <a:r>
              <a:rPr lang="ko-KR" altLang="en-US" sz="1200" dirty="0"/>
              <a:t>언론매체</a:t>
            </a:r>
            <a:r>
              <a:rPr lang="en-US" altLang="ko-KR" sz="1200" dirty="0"/>
              <a:t>, </a:t>
            </a:r>
            <a:r>
              <a:rPr lang="ko-KR" altLang="en-US" sz="1200" dirty="0"/>
              <a:t>정부기관</a:t>
            </a:r>
            <a:r>
              <a:rPr lang="en-US" altLang="ko-KR" sz="1200" dirty="0"/>
              <a:t>, </a:t>
            </a:r>
            <a:r>
              <a:rPr lang="ko-KR" altLang="en-US" sz="1200" dirty="0" err="1"/>
              <a:t>이해단체</a:t>
            </a:r>
            <a:r>
              <a:rPr lang="en-US" altLang="ko-KR" sz="1200" dirty="0"/>
              <a:t>, </a:t>
            </a:r>
            <a:r>
              <a:rPr lang="ko-KR" altLang="en-US" sz="1200" dirty="0" err="1"/>
              <a:t>일반공중</a:t>
            </a:r>
            <a:r>
              <a:rPr lang="en-US" altLang="ko-KR" sz="1200" dirty="0"/>
              <a:t>, </a:t>
            </a:r>
            <a:r>
              <a:rPr lang="ko-KR" altLang="en-US" sz="1200" dirty="0"/>
              <a:t>주주 등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49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통합적 마케팅커뮤니케이션 전략에 관한 내용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89216"/>
            <a:ext cx="10515600" cy="5187747"/>
          </a:xfrm>
        </p:spPr>
        <p:txBody>
          <a:bodyPr>
            <a:normAutofit fontScale="55000" lnSpcReduction="20000"/>
          </a:bodyPr>
          <a:lstStyle/>
          <a:p>
            <a:pPr fontAlgn="base">
              <a:lnSpc>
                <a:spcPct val="170000"/>
              </a:lnSpc>
            </a:pPr>
            <a:r>
              <a:rPr lang="ko-KR" altLang="en-US" b="1" dirty="0"/>
              <a:t>통합적 마케팅 커뮤니케이션</a:t>
            </a:r>
            <a:r>
              <a:rPr lang="en-US" altLang="ko-KR" b="1" dirty="0"/>
              <a:t>(IMC, </a:t>
            </a:r>
            <a:r>
              <a:rPr lang="en-US" altLang="ko-KR" b="1" dirty="0" err="1"/>
              <a:t>Inertgrated</a:t>
            </a:r>
            <a:r>
              <a:rPr lang="en-US" altLang="ko-KR" b="1" dirty="0"/>
              <a:t> Marketing Communication)</a:t>
            </a:r>
            <a:endParaRPr lang="ko-KR" altLang="en-US" dirty="0"/>
          </a:p>
          <a:p>
            <a:pPr marL="0" indent="0" fontAlgn="base">
              <a:lnSpc>
                <a:spcPct val="170000"/>
              </a:lnSpc>
              <a:buNone/>
            </a:pPr>
            <a:r>
              <a:rPr lang="ko-KR" altLang="en-US" dirty="0"/>
              <a:t>이란 종전의 촉진 믹스 요인인 광고</a:t>
            </a:r>
            <a:r>
              <a:rPr lang="en-US" altLang="ko-KR" dirty="0"/>
              <a:t>, </a:t>
            </a:r>
            <a:r>
              <a:rPr lang="ko-KR" altLang="en-US" dirty="0"/>
              <a:t>홍보</a:t>
            </a:r>
            <a:r>
              <a:rPr lang="en-US" altLang="ko-KR" dirty="0"/>
              <a:t>, SP, </a:t>
            </a:r>
            <a:r>
              <a:rPr lang="ko-KR" altLang="en-US" dirty="0"/>
              <a:t>판매활동 등을 부분적으로 보았던 것을 관련된 마케팅 믹스 요인까지 확대해 전체적으로 보려는 방법일 뿐만 아니라 소비자의 정보처리 시각으로 보고자 하는 커뮤니케이션의 새로운 시도라고 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lnSpc>
                <a:spcPct val="170000"/>
              </a:lnSpc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마케팅 커뮤니케이션을 접하는 소비자들은 그와 관련된 모든 것을 하나로 받아 들인다는 사실에 주목하는 것입니다</a:t>
            </a:r>
            <a:r>
              <a:rPr lang="en-US" altLang="ko-KR" dirty="0"/>
              <a:t>. </a:t>
            </a:r>
            <a:r>
              <a:rPr lang="ko-KR" altLang="en-US" dirty="0"/>
              <a:t>따라서 광고주가 고객에게 일방적으로 보내는 독백이 아니라 고객으로부터 </a:t>
            </a:r>
            <a:r>
              <a:rPr lang="ko-KR" altLang="en-US" dirty="0" err="1"/>
              <a:t>행동반응을</a:t>
            </a:r>
            <a:r>
              <a:rPr lang="ko-KR" altLang="en-US" dirty="0"/>
              <a:t> 얻고자 대화를 꾀하게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lnSpc>
                <a:spcPct val="170000"/>
              </a:lnSpc>
              <a:buNone/>
            </a:pPr>
            <a:r>
              <a:rPr lang="ko-KR" altLang="en-US" dirty="0"/>
              <a:t>다시 말하면 종래의 광고가 일차적으로 커뮤니케이션 효과로 만족한데 대하여 </a:t>
            </a:r>
            <a:r>
              <a:rPr lang="en-US" altLang="ko-KR" dirty="0"/>
              <a:t>IMC</a:t>
            </a:r>
            <a:r>
              <a:rPr lang="ko-KR" altLang="en-US" dirty="0"/>
              <a:t>는 </a:t>
            </a:r>
            <a:r>
              <a:rPr lang="ko-KR" altLang="en-US" dirty="0" err="1"/>
              <a:t>매출효과나</a:t>
            </a:r>
            <a:r>
              <a:rPr lang="ko-KR" altLang="en-US" dirty="0"/>
              <a:t> 시장점유율 신장 효과 등을 구체적으로 성취하려는 데 초점을 맞추고 그 수단으로서 마케팅 믹스 및 촉진 커뮤니케이션 수단으로 배합하려는 그 수단으로서 마케팅 믹스 및 촉진 커뮤니케이션 수단으로 배합하려는 접근 방법이라고 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lnSpc>
                <a:spcPct val="170000"/>
              </a:lnSpc>
              <a:buNone/>
            </a:pPr>
            <a:r>
              <a:rPr lang="ko-KR" altLang="en-US" dirty="0"/>
              <a:t>요컨대</a:t>
            </a:r>
            <a:r>
              <a:rPr lang="en-US" altLang="ko-KR" dirty="0"/>
              <a:t>, </a:t>
            </a:r>
            <a:r>
              <a:rPr lang="ko-KR" altLang="en-US" dirty="0"/>
              <a:t>조직과 고객간의 마케팅은 </a:t>
            </a:r>
            <a:r>
              <a:rPr lang="en-US" altLang="ko-KR" dirty="0"/>
              <a:t>IMC</a:t>
            </a:r>
            <a:r>
              <a:rPr lang="ko-KR" altLang="en-US" dirty="0"/>
              <a:t>를 </a:t>
            </a:r>
            <a:r>
              <a:rPr lang="ko-KR" altLang="en-US" dirty="0" err="1"/>
              <a:t>통애서</a:t>
            </a:r>
            <a:r>
              <a:rPr lang="ko-KR" altLang="en-US" dirty="0"/>
              <a:t> 비로소 실현될 수 있다는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lnSpc>
                <a:spcPct val="170000"/>
              </a:lnSpc>
              <a:buNone/>
            </a:pPr>
            <a:r>
              <a:rPr lang="ko-KR" altLang="en-US" dirty="0"/>
              <a:t>소비자의 마케팅 정보수집에 있어서 이렇게 새롭고 단순한 정보 접근은 상품이나 서비스에 대한 메시지가 명확하고 </a:t>
            </a:r>
            <a:r>
              <a:rPr lang="en-US" altLang="ko-KR" dirty="0"/>
              <a:t>, </a:t>
            </a:r>
            <a:r>
              <a:rPr lang="ko-KR" altLang="en-US" dirty="0"/>
              <a:t>일관성이 있으며</a:t>
            </a:r>
            <a:r>
              <a:rPr lang="en-US" altLang="ko-KR" dirty="0"/>
              <a:t>, </a:t>
            </a:r>
            <a:r>
              <a:rPr lang="ko-KR" altLang="en-US" dirty="0"/>
              <a:t>이해할 수 있어야 함을 요구하고 있기 때문에 진행 속도가 빠르고 정보가 </a:t>
            </a:r>
            <a:r>
              <a:rPr lang="ko-KR" altLang="en-US" dirty="0" err="1"/>
              <a:t>과잉된</a:t>
            </a:r>
            <a:r>
              <a:rPr lang="ko-KR" altLang="en-US" dirty="0"/>
              <a:t> </a:t>
            </a:r>
            <a:r>
              <a:rPr lang="en-US" altLang="ko-KR" dirty="0"/>
              <a:t>1990</a:t>
            </a:r>
            <a:r>
              <a:rPr lang="ko-KR" altLang="en-US" dirty="0"/>
              <a:t>년대의 시장에서는 </a:t>
            </a:r>
            <a:r>
              <a:rPr lang="en-US" altLang="ko-KR" dirty="0"/>
              <a:t>IMC</a:t>
            </a:r>
            <a:r>
              <a:rPr lang="ko-KR" altLang="en-US" dirty="0"/>
              <a:t>가 결정적인 역할을 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2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456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마케팅 원론</vt:lpstr>
      <vt:lpstr>마케팅믹스 (4P)에 관한 내용</vt:lpstr>
      <vt:lpstr>시장세분화, 시장표적화, 차별화, 포지셔닝에 관한 내용</vt:lpstr>
      <vt:lpstr>시장세분화, 시장표적화, 차별화, 포지셔닝에 관한 내용</vt:lpstr>
      <vt:lpstr>마케팅 의사결정에 영향을 미치는 미시환경과 거시환경에 관한 내용</vt:lpstr>
      <vt:lpstr>미시환경</vt:lpstr>
      <vt:lpstr>통합적 마케팅커뮤니케이션 전략에 관한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마케팅 원론</dc:title>
  <dc:creator>byungjun Lee</dc:creator>
  <cp:lastModifiedBy>byungjun Lee</cp:lastModifiedBy>
  <cp:revision>10</cp:revision>
  <dcterms:created xsi:type="dcterms:W3CDTF">2016-04-06T13:43:03Z</dcterms:created>
  <dcterms:modified xsi:type="dcterms:W3CDTF">2016-04-06T14:26:02Z</dcterms:modified>
</cp:coreProperties>
</file>