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7" r:id="rId4"/>
    <p:sldId id="278" r:id="rId5"/>
    <p:sldId id="267" r:id="rId6"/>
    <p:sldId id="279" r:id="rId7"/>
    <p:sldId id="281" r:id="rId8"/>
    <p:sldId id="280" r:id="rId9"/>
    <p:sldId id="283" r:id="rId10"/>
    <p:sldId id="28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7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6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6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07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97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62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70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7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68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03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1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5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0C6FE-F202-4928-A4F1-F5C722C58820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45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Decision Tree </a:t>
            </a:r>
            <a:br>
              <a:rPr lang="en-US" altLang="ko-KR"/>
            </a:br>
            <a:r>
              <a:rPr lang="en-US" altLang="ko-KR"/>
              <a:t>&amp; </a:t>
            </a:r>
            <a:br>
              <a:rPr lang="en-US" altLang="ko-KR"/>
            </a:br>
            <a:r>
              <a:rPr lang="en-US" altLang="ko-KR"/>
              <a:t>Ensemble methods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05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경사 부스팅</a:t>
            </a:r>
            <a:r>
              <a:rPr lang="en-US" altLang="ko-KR"/>
              <a:t>(Gradient Boosting)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/>
              <a:t>실제값 </a:t>
            </a:r>
            <a:r>
              <a:rPr lang="en-US" altLang="ko-KR"/>
              <a:t>=</a:t>
            </a:r>
            <a:r>
              <a:rPr lang="ko-KR" altLang="en-US"/>
              <a:t> 모형</a:t>
            </a:r>
            <a:r>
              <a:rPr lang="en-US" altLang="ko-KR"/>
              <a:t>1</a:t>
            </a:r>
            <a:r>
              <a:rPr lang="ko-KR" altLang="en-US"/>
              <a:t>의 예측 </a:t>
            </a:r>
            <a:r>
              <a:rPr lang="en-US" altLang="ko-KR"/>
              <a:t>+</a:t>
            </a:r>
            <a:r>
              <a:rPr lang="ko-KR" altLang="en-US"/>
              <a:t> 모형</a:t>
            </a:r>
            <a:r>
              <a:rPr lang="en-US" altLang="ko-KR"/>
              <a:t>1</a:t>
            </a:r>
            <a:r>
              <a:rPr lang="ko-KR" altLang="en-US"/>
              <a:t>의 오차</a:t>
            </a:r>
            <a:endParaRPr lang="en-US" altLang="ko-KR"/>
          </a:p>
          <a:p>
            <a:pPr>
              <a:lnSpc>
                <a:spcPct val="200000"/>
              </a:lnSpc>
            </a:pPr>
            <a:r>
              <a:rPr lang="ko-KR" altLang="en-US"/>
              <a:t>모형</a:t>
            </a:r>
            <a:r>
              <a:rPr lang="en-US" altLang="ko-KR"/>
              <a:t>1</a:t>
            </a:r>
            <a:r>
              <a:rPr lang="ko-KR" altLang="en-US"/>
              <a:t>의 오차 </a:t>
            </a:r>
            <a:r>
              <a:rPr lang="en-US" altLang="ko-KR"/>
              <a:t>=</a:t>
            </a:r>
            <a:r>
              <a:rPr lang="ko-KR" altLang="en-US"/>
              <a:t> 모형</a:t>
            </a:r>
            <a:r>
              <a:rPr lang="en-US" altLang="ko-KR"/>
              <a:t>2</a:t>
            </a:r>
            <a:r>
              <a:rPr lang="ko-KR" altLang="en-US"/>
              <a:t>의 예측 </a:t>
            </a:r>
            <a:r>
              <a:rPr lang="en-US" altLang="ko-KR"/>
              <a:t>+</a:t>
            </a:r>
            <a:r>
              <a:rPr lang="ko-KR" altLang="en-US"/>
              <a:t> 모형</a:t>
            </a:r>
            <a:r>
              <a:rPr lang="en-US" altLang="ko-KR"/>
              <a:t>2</a:t>
            </a:r>
            <a:r>
              <a:rPr lang="ko-KR" altLang="en-US"/>
              <a:t>의 오차</a:t>
            </a:r>
            <a:endParaRPr lang="en-US" altLang="ko-KR"/>
          </a:p>
          <a:p>
            <a:pPr>
              <a:lnSpc>
                <a:spcPct val="200000"/>
              </a:lnSpc>
            </a:pPr>
            <a:r>
              <a:rPr lang="ko-KR" altLang="en-US"/>
              <a:t>모형</a:t>
            </a:r>
            <a:r>
              <a:rPr lang="en-US" altLang="ko-KR"/>
              <a:t>2</a:t>
            </a:r>
            <a:r>
              <a:rPr lang="ko-KR" altLang="en-US"/>
              <a:t>의 </a:t>
            </a:r>
            <a:r>
              <a:rPr lang="ko-KR" altLang="en-US"/>
              <a:t>오차 </a:t>
            </a:r>
            <a:r>
              <a:rPr lang="en-US" altLang="ko-KR"/>
              <a:t>=</a:t>
            </a:r>
            <a:r>
              <a:rPr lang="ko-KR" altLang="en-US"/>
              <a:t> 모형</a:t>
            </a:r>
            <a:r>
              <a:rPr lang="en-US" altLang="ko-KR"/>
              <a:t>3</a:t>
            </a:r>
            <a:r>
              <a:rPr lang="ko-KR" altLang="en-US"/>
              <a:t>의 </a:t>
            </a:r>
            <a:r>
              <a:rPr lang="ko-KR" altLang="en-US"/>
              <a:t>예측 </a:t>
            </a:r>
            <a:r>
              <a:rPr lang="en-US" altLang="ko-KR"/>
              <a:t>+</a:t>
            </a:r>
            <a:r>
              <a:rPr lang="ko-KR" altLang="en-US"/>
              <a:t> 모형</a:t>
            </a:r>
            <a:r>
              <a:rPr lang="en-US" altLang="ko-KR"/>
              <a:t>3</a:t>
            </a:r>
            <a:r>
              <a:rPr lang="ko-KR" altLang="en-US"/>
              <a:t>의 오차</a:t>
            </a:r>
            <a:endParaRPr lang="en-US" altLang="ko-KR"/>
          </a:p>
          <a:p>
            <a:pPr>
              <a:lnSpc>
                <a:spcPct val="200000"/>
              </a:lnSpc>
            </a:pPr>
            <a:r>
              <a:rPr lang="ko-KR" altLang="en-US"/>
              <a:t>실제값 </a:t>
            </a:r>
            <a:r>
              <a:rPr lang="en-US" altLang="ko-KR"/>
              <a:t>=</a:t>
            </a:r>
            <a:r>
              <a:rPr lang="ko-KR" altLang="en-US"/>
              <a:t> 모형</a:t>
            </a:r>
            <a:r>
              <a:rPr lang="en-US" altLang="ko-KR"/>
              <a:t>1</a:t>
            </a:r>
            <a:r>
              <a:rPr lang="ko-KR" altLang="en-US"/>
              <a:t>의 예측 </a:t>
            </a:r>
            <a:r>
              <a:rPr lang="en-US" altLang="ko-KR"/>
              <a:t>+</a:t>
            </a:r>
            <a:r>
              <a:rPr lang="ko-KR" altLang="en-US"/>
              <a:t> 모형</a:t>
            </a:r>
            <a:r>
              <a:rPr lang="en-US" altLang="ko-KR"/>
              <a:t>2</a:t>
            </a:r>
            <a:r>
              <a:rPr lang="ko-KR" altLang="en-US"/>
              <a:t>의 예측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…</a:t>
            </a:r>
            <a:r>
              <a:rPr lang="ko-KR" altLang="en-US"/>
              <a:t> </a:t>
            </a:r>
            <a:r>
              <a:rPr lang="en-US" altLang="ko-KR"/>
              <a:t>+</a:t>
            </a:r>
            <a:r>
              <a:rPr lang="ko-KR" altLang="en-US"/>
              <a:t> 아주 작은 오차</a:t>
            </a:r>
            <a:endParaRPr lang="en-US" altLang="ko-KR"/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85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Decision Tree</a:t>
            </a:r>
            <a:endParaRPr lang="ko-KR" altLang="en-US"/>
          </a:p>
        </p:txBody>
      </p:sp>
      <p:pic>
        <p:nvPicPr>
          <p:cNvPr id="1026" name="Picture 2" descr="Image result for 대학생 알고리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871538"/>
            <a:ext cx="38100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01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Decision Tree</a:t>
            </a:r>
            <a:r>
              <a:rPr lang="ko-KR" altLang="en-US"/>
              <a:t> 장점</a:t>
            </a:r>
            <a:endParaRPr lang="ko-KR" alt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90692"/>
            <a:ext cx="4426212" cy="3869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>
                <a:latin typeface="Arial" panose="020B0604020202020204" pitchFamily="34" charset="0"/>
              </a:rPr>
              <a:t>이해하기 쉽다</a:t>
            </a: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전처리가 단순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빠르다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다양한 종류의 변수를 다룰 수 있음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>
                <a:latin typeface="Arial" panose="020B0604020202020204" pitchFamily="34" charset="0"/>
              </a:rPr>
              <a:t>모형의 시각화</a:t>
            </a: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>
                <a:latin typeface="Arial" panose="020B0604020202020204" pitchFamily="34" charset="0"/>
              </a:rPr>
              <a:t>통계적 가정이 적음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04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Decision Tree</a:t>
            </a:r>
            <a:r>
              <a:rPr lang="ko-KR" altLang="en-US"/>
              <a:t> 단점</a:t>
            </a:r>
            <a:endParaRPr lang="ko-KR" alt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90692"/>
            <a:ext cx="5458546" cy="4156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과적합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(overfitting)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결과의 불안정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최적화가 어려움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학습시키기 어려운 문제들이 있음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XOR)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Imbalanced data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 취약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71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앙상블</a:t>
            </a:r>
            <a:r>
              <a:rPr lang="en-US" altLang="ko-KR"/>
              <a:t>(Ensemble)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53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앙상블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하나의 모형은 </a:t>
            </a:r>
            <a:r>
              <a:rPr lang="en-US" altLang="ko-KR"/>
              <a:t>under-/over-fitting </a:t>
            </a:r>
            <a:r>
              <a:rPr lang="ko-KR" altLang="en-US"/>
              <a:t>될 수 있음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앙상블</a:t>
            </a:r>
            <a:r>
              <a:rPr lang="en-US" altLang="ko-KR"/>
              <a:t>:</a:t>
            </a:r>
            <a:r>
              <a:rPr lang="ko-KR" altLang="en-US"/>
              <a:t> 여러 개의 모형을 만들어 다수결</a:t>
            </a:r>
            <a:r>
              <a:rPr lang="en-US" altLang="ko-KR"/>
              <a:t>/</a:t>
            </a:r>
            <a:r>
              <a:rPr lang="ko-KR" altLang="en-US"/>
              <a:t>평균을 사용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배깅</a:t>
            </a:r>
            <a:r>
              <a:rPr lang="en-US" altLang="ko-KR"/>
              <a:t>(bagging </a:t>
            </a:r>
            <a:r>
              <a:rPr lang="ko-KR" altLang="en-US"/>
              <a:t>또는 </a:t>
            </a:r>
            <a:r>
              <a:rPr lang="en-US" altLang="ko-KR"/>
              <a:t>bootstrap aggregation):</a:t>
            </a:r>
          </a:p>
          <a:p>
            <a:pPr marL="685791" lvl="1" indent="-342900">
              <a:buFont typeface="+mj-lt"/>
              <a:buAutoNum type="arabicPeriod"/>
            </a:pPr>
            <a:r>
              <a:rPr lang="ko-KR" altLang="en-US"/>
              <a:t>데이터에서 일부 변수의 샘플을 무작위로 뽑는다</a:t>
            </a:r>
            <a:endParaRPr lang="en-US" altLang="ko-KR"/>
          </a:p>
          <a:p>
            <a:pPr marL="685791" lvl="1" indent="-342900">
              <a:buFont typeface="+mj-lt"/>
              <a:buAutoNum type="arabicPeriod"/>
            </a:pPr>
            <a:r>
              <a:rPr lang="ko-KR" altLang="en-US"/>
              <a:t>샘플에 모형을 학습시킨다</a:t>
            </a:r>
            <a:endParaRPr lang="en-US" altLang="ko-KR"/>
          </a:p>
          <a:p>
            <a:pPr marL="685791" lvl="1" indent="-342900">
              <a:buFont typeface="+mj-lt"/>
              <a:buAutoNum type="arabicPeriod"/>
            </a:pPr>
            <a:r>
              <a:rPr lang="en-US" altLang="ko-KR"/>
              <a:t>1-2</a:t>
            </a:r>
            <a:r>
              <a:rPr lang="ko-KR" altLang="en-US"/>
              <a:t>를 반복하여 여러 개의 모형을 만든다</a:t>
            </a:r>
            <a:endParaRPr lang="en-US" altLang="ko-KR"/>
          </a:p>
          <a:p>
            <a:pPr marL="685791" lvl="1" indent="-342900">
              <a:buFont typeface="+mj-lt"/>
              <a:buAutoNum type="arabicPeriod"/>
            </a:pPr>
            <a:r>
              <a:rPr lang="ko-KR" altLang="en-US"/>
              <a:t>위의 모형들의 예측의 다수결</a:t>
            </a:r>
            <a:r>
              <a:rPr lang="en-US" altLang="ko-KR"/>
              <a:t>/</a:t>
            </a:r>
            <a:r>
              <a:rPr lang="ko-KR" altLang="en-US"/>
              <a:t>평균으로 예측한다</a:t>
            </a:r>
            <a:endParaRPr lang="en-US" altLang="ko-KR"/>
          </a:p>
          <a:p>
            <a:pPr marL="685791" lvl="1" indent="-342900">
              <a:buFont typeface="+mj-lt"/>
              <a:buAutoNum type="arabicPeriod"/>
            </a:pPr>
            <a:endParaRPr lang="en-US" altLang="ko-KR"/>
          </a:p>
          <a:p>
            <a:r>
              <a:rPr lang="en-US" altLang="ko-KR"/>
              <a:t>Random Forest: DT + bagging</a:t>
            </a:r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76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../_images/sphx_glr_plot_forest_iris_001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5" t="5000" r="49000" b="62500"/>
          <a:stretch/>
        </p:blipFill>
        <p:spPr bwMode="auto">
          <a:xfrm>
            <a:off x="571499" y="1038225"/>
            <a:ext cx="7517863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43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부스팅</a:t>
            </a:r>
            <a:r>
              <a:rPr lang="en-US" altLang="ko-KR"/>
              <a:t>(boosting)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/>
              <a:t>모든 데이터에 동일한 가중치</a:t>
            </a:r>
            <a:endParaRPr lang="en-US" altLang="ko-KR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/>
              <a:t>데이터로 </a:t>
            </a:r>
            <a:r>
              <a:rPr lang="ko-KR" altLang="en-US"/>
              <a:t>모형</a:t>
            </a:r>
            <a:r>
              <a:rPr lang="en-US" altLang="ko-KR"/>
              <a:t>1</a:t>
            </a:r>
            <a:r>
              <a:rPr lang="ko-KR" altLang="en-US"/>
              <a:t>을 학습</a:t>
            </a:r>
            <a:endParaRPr lang="en-US" altLang="ko-KR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/>
              <a:t>모형</a:t>
            </a:r>
            <a:r>
              <a:rPr lang="en-US" altLang="ko-KR"/>
              <a:t>1</a:t>
            </a:r>
            <a:r>
              <a:rPr lang="ko-KR" altLang="en-US"/>
              <a:t>이 </a:t>
            </a:r>
            <a:r>
              <a:rPr lang="ko-KR" altLang="en-US" b="1"/>
              <a:t>틀린 데이터의 가중치 높임</a:t>
            </a:r>
            <a:endParaRPr lang="en-US" altLang="ko-KR" b="1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/>
              <a:t>데이터로 모형</a:t>
            </a:r>
            <a:r>
              <a:rPr lang="en-US" altLang="ko-KR"/>
              <a:t>2</a:t>
            </a:r>
            <a:r>
              <a:rPr lang="ko-KR" altLang="en-US"/>
              <a:t>를 학습</a:t>
            </a:r>
            <a:endParaRPr lang="en-US" altLang="ko-KR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/>
              <a:t>3-4</a:t>
            </a:r>
            <a:r>
              <a:rPr lang="ko-KR" altLang="en-US"/>
              <a:t>의 과정을 반복</a:t>
            </a:r>
            <a:endParaRPr lang="en-US" altLang="ko-KR"/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80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경사 부스팅</a:t>
            </a:r>
            <a:r>
              <a:rPr lang="en-US" altLang="ko-KR"/>
              <a:t>(Gradient Boosting)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/>
              <a:t>데이터로 </a:t>
            </a:r>
            <a:r>
              <a:rPr lang="ko-KR" altLang="en-US"/>
              <a:t>모형</a:t>
            </a:r>
            <a:r>
              <a:rPr lang="en-US" altLang="ko-KR"/>
              <a:t>1</a:t>
            </a:r>
            <a:r>
              <a:rPr lang="ko-KR" altLang="en-US"/>
              <a:t>을 학습</a:t>
            </a:r>
            <a:endParaRPr lang="en-US" altLang="ko-KR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/>
              <a:t>모형</a:t>
            </a:r>
            <a:r>
              <a:rPr lang="en-US" altLang="ko-KR"/>
              <a:t>1</a:t>
            </a:r>
            <a:r>
              <a:rPr lang="ko-KR" altLang="en-US"/>
              <a:t>의 예측과 실제의 오차</a:t>
            </a:r>
            <a:endParaRPr lang="en-US" altLang="ko-KR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/>
              <a:t>위의 </a:t>
            </a:r>
            <a:r>
              <a:rPr lang="ko-KR" altLang="en-US" b="1"/>
              <a:t>오차를 모형</a:t>
            </a:r>
            <a:r>
              <a:rPr lang="en-US" altLang="ko-KR" b="1"/>
              <a:t>2</a:t>
            </a:r>
            <a:r>
              <a:rPr lang="ko-KR" altLang="en-US" b="1"/>
              <a:t>를 학습</a:t>
            </a:r>
            <a:endParaRPr lang="en-US" altLang="ko-KR" b="1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/>
              <a:t>3-4</a:t>
            </a:r>
            <a:r>
              <a:rPr lang="ko-KR" altLang="en-US"/>
              <a:t>의 과정을 반복</a:t>
            </a:r>
            <a:endParaRPr lang="en-US" altLang="ko-KR"/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7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224</Words>
  <Application>Microsoft Office PowerPoint</Application>
  <PresentationFormat>화면 슬라이드 쇼(4:3)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Decision Tree  &amp;  Ensemble methods</vt:lpstr>
      <vt:lpstr>Decision Tree</vt:lpstr>
      <vt:lpstr>Decision Tree 장점</vt:lpstr>
      <vt:lpstr>Decision Tree 단점</vt:lpstr>
      <vt:lpstr>앙상블(Ensemble)</vt:lpstr>
      <vt:lpstr>앙상블</vt:lpstr>
      <vt:lpstr>PowerPoint 프레젠테이션</vt:lpstr>
      <vt:lpstr>부스팅(boosting)</vt:lpstr>
      <vt:lpstr>경사 부스팅(Gradient Boosting)</vt:lpstr>
      <vt:lpstr>경사 부스팅(Gradient Boosting)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유재명</dc:creator>
  <cp:lastModifiedBy>유재명</cp:lastModifiedBy>
  <cp:revision>11</cp:revision>
  <dcterms:created xsi:type="dcterms:W3CDTF">2016-11-18T14:35:17Z</dcterms:created>
  <dcterms:modified xsi:type="dcterms:W3CDTF">2016-11-25T13:24:24Z</dcterms:modified>
</cp:coreProperties>
</file>