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84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6" r:id="rId20"/>
    <p:sldId id="307" r:id="rId21"/>
    <p:sldId id="300" r:id="rId22"/>
    <p:sldId id="301" r:id="rId23"/>
    <p:sldId id="302" r:id="rId24"/>
    <p:sldId id="303" r:id="rId25"/>
    <p:sldId id="304" r:id="rId26"/>
    <p:sldId id="305" r:id="rId27"/>
    <p:sldId id="308" r:id="rId28"/>
    <p:sldId id="309" r:id="rId29"/>
    <p:sldId id="310" r:id="rId30"/>
    <p:sldId id="314" r:id="rId31"/>
    <p:sldId id="315" r:id="rId32"/>
    <p:sldId id="312" r:id="rId33"/>
    <p:sldId id="311" r:id="rId34"/>
    <p:sldId id="316" r:id="rId35"/>
    <p:sldId id="313" r:id="rId36"/>
    <p:sldId id="31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9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6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7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3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5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5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6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6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4FD-45DF-4217-BA69-9D9A7F68C9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0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9C4FD-45DF-4217-BA69-9D9A7F68C98F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1F1BC-FA51-41E9-842D-6B9625B0C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0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/>
              <a:t>데이터 사이언스 실무</a:t>
            </a:r>
            <a:br>
              <a:rPr lang="en-US" altLang="ko-KR" sz="2800"/>
            </a:br>
            <a:br>
              <a:rPr lang="en-US" altLang="ko-KR" sz="2800"/>
            </a:br>
            <a:r>
              <a:rPr lang="ko-KR" altLang="en-US"/>
              <a:t>시계열 분석</a:t>
            </a:r>
            <a:r>
              <a:rPr lang="en-US" altLang="ko-KR"/>
              <a:t>:</a:t>
            </a:r>
            <a:r>
              <a:rPr lang="ko-KR" altLang="en-US"/>
              <a:t> 추세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</a:p>
        </p:txBody>
      </p:sp>
    </p:spTree>
    <p:extLst>
      <p:ext uri="{BB962C8B-B14F-4D97-AF65-F5344CB8AC3E}">
        <p14:creationId xmlns:p14="http://schemas.microsoft.com/office/powerpoint/2010/main" val="361707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계절성 차분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2318"/>
          </a:xfrm>
        </p:spPr>
        <p:txBody>
          <a:bodyPr/>
          <a:lstStyle/>
          <a:p>
            <a:r>
              <a:rPr lang="ko-KR" altLang="en-US"/>
              <a:t>계절성도 차분을 통해 제거할 수 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12</a:t>
            </a:r>
            <a:r>
              <a:rPr lang="ko-KR" altLang="en-US"/>
              <a:t>개월 주기면 </a:t>
            </a:r>
            <a:r>
              <a:rPr lang="en-US" altLang="ko-KR"/>
              <a:t>12</a:t>
            </a:r>
            <a:r>
              <a:rPr lang="ko-KR" altLang="en-US"/>
              <a:t>개월 간격으로 차분한다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2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 </a:t>
            </a:r>
            <a:r>
              <a:rPr lang="ko-KR" altLang="en-US"/>
              <a:t>모형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2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</a:t>
            </a:r>
            <a:r>
              <a:rPr lang="ko-KR" altLang="en-US"/>
              <a:t> 모형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37" y="3606006"/>
            <a:ext cx="5876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8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</a:t>
            </a:r>
            <a:r>
              <a:rPr lang="ko-KR" altLang="en-US"/>
              <a:t> 모형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37" y="3606006"/>
            <a:ext cx="5876925" cy="7905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157537" y="3725521"/>
            <a:ext cx="551543" cy="551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57482" y="433143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시점 </a:t>
            </a:r>
            <a:r>
              <a:rPr lang="en-US" altLang="ko-KR">
                <a:solidFill>
                  <a:srgbClr val="FF0000"/>
                </a:solidFill>
              </a:rPr>
              <a:t>t</a:t>
            </a:r>
            <a:r>
              <a:rPr lang="ko-KR" altLang="en-US">
                <a:solidFill>
                  <a:srgbClr val="FF0000"/>
                </a:solidFill>
              </a:rPr>
              <a:t>의 값</a:t>
            </a:r>
          </a:p>
        </p:txBody>
      </p:sp>
    </p:spTree>
    <p:extLst>
      <p:ext uri="{BB962C8B-B14F-4D97-AF65-F5344CB8AC3E}">
        <p14:creationId xmlns:p14="http://schemas.microsoft.com/office/powerpoint/2010/main" val="161714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</a:t>
            </a:r>
            <a:r>
              <a:rPr lang="ko-KR" altLang="en-US"/>
              <a:t> 모형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37" y="3606006"/>
            <a:ext cx="5876925" cy="7905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975099" y="3725521"/>
            <a:ext cx="551543" cy="551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27704" y="43314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415899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</a:t>
            </a:r>
            <a:r>
              <a:rPr lang="ko-KR" altLang="en-US"/>
              <a:t> 모형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37" y="3606006"/>
            <a:ext cx="5876925" cy="7905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758871" y="3725521"/>
            <a:ext cx="551543" cy="551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43400" y="433143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시점</a:t>
            </a:r>
            <a:r>
              <a:rPr lang="en-US" altLang="ko-KR">
                <a:solidFill>
                  <a:srgbClr val="FF0000"/>
                </a:solidFill>
              </a:rPr>
              <a:t> t</a:t>
            </a:r>
            <a:r>
              <a:rPr lang="ko-KR" altLang="en-US">
                <a:solidFill>
                  <a:srgbClr val="FF0000"/>
                </a:solidFill>
              </a:rPr>
              <a:t>의 오차</a:t>
            </a:r>
          </a:p>
        </p:txBody>
      </p:sp>
    </p:spTree>
    <p:extLst>
      <p:ext uri="{BB962C8B-B14F-4D97-AF65-F5344CB8AC3E}">
        <p14:creationId xmlns:p14="http://schemas.microsoft.com/office/powerpoint/2010/main" val="90916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</a:t>
            </a:r>
            <a:r>
              <a:rPr lang="ko-KR" altLang="en-US"/>
              <a:t> 모형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37" y="3606006"/>
            <a:ext cx="5876925" cy="7905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920014" y="3725521"/>
            <a:ext cx="756557" cy="551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29088" y="4331430"/>
            <a:ext cx="233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이전 시점</a:t>
            </a:r>
            <a:r>
              <a:rPr lang="en-US" altLang="ko-KR">
                <a:solidFill>
                  <a:srgbClr val="FF0000"/>
                </a:solidFill>
              </a:rPr>
              <a:t> t-1</a:t>
            </a:r>
            <a:r>
              <a:rPr lang="ko-KR" altLang="en-US">
                <a:solidFill>
                  <a:srgbClr val="FF0000"/>
                </a:solidFill>
              </a:rPr>
              <a:t>의 오차</a:t>
            </a:r>
          </a:p>
        </p:txBody>
      </p:sp>
    </p:spTree>
    <p:extLst>
      <p:ext uri="{BB962C8B-B14F-4D97-AF65-F5344CB8AC3E}">
        <p14:creationId xmlns:p14="http://schemas.microsoft.com/office/powerpoint/2010/main" val="377764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</a:t>
            </a:r>
            <a:r>
              <a:rPr lang="ko-KR" altLang="en-US"/>
              <a:t> 모형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37" y="3606006"/>
            <a:ext cx="5876925" cy="7905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557156" y="3725521"/>
            <a:ext cx="495302" cy="551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63606" y="4331430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t-1</a:t>
            </a:r>
            <a:r>
              <a:rPr lang="ko-KR" altLang="en-US">
                <a:solidFill>
                  <a:srgbClr val="FF0000"/>
                </a:solidFill>
              </a:rPr>
              <a:t>의 가중치</a:t>
            </a:r>
          </a:p>
        </p:txBody>
      </p:sp>
    </p:spTree>
    <p:extLst>
      <p:ext uri="{BB962C8B-B14F-4D97-AF65-F5344CB8AC3E}">
        <p14:creationId xmlns:p14="http://schemas.microsoft.com/office/powerpoint/2010/main" val="224347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MA(q) </a:t>
            </a:r>
            <a:r>
              <a:rPr lang="ko-KR" altLang="en-US"/>
              <a:t>모형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오래 전 시점의 영향은 사라질 수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만약 현재 시점에는 </a:t>
            </a:r>
            <a:r>
              <a:rPr lang="en-US" altLang="ko-KR"/>
              <a:t>1</a:t>
            </a:r>
            <a:r>
              <a:rPr lang="ko-KR" altLang="en-US"/>
              <a:t>시점 이전만 영향을 미친다면 </a:t>
            </a:r>
            <a:r>
              <a:rPr lang="en-US" altLang="ko-KR"/>
              <a:t>MA(1)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만약 </a:t>
            </a:r>
            <a:r>
              <a:rPr lang="en-US" altLang="ko-KR"/>
              <a:t>1</a:t>
            </a:r>
            <a:r>
              <a:rPr lang="ko-KR" altLang="en-US"/>
              <a:t>시점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시점 이전만 영향을 미찬다면 </a:t>
            </a:r>
            <a:r>
              <a:rPr lang="en-US" altLang="ko-KR"/>
              <a:t>MA(2)</a:t>
            </a:r>
          </a:p>
          <a:p>
            <a:endParaRPr lang="en-US" altLang="ko-KR"/>
          </a:p>
          <a:p>
            <a:r>
              <a:rPr lang="en-US" altLang="ko-KR"/>
              <a:t>q</a:t>
            </a:r>
            <a:r>
              <a:rPr lang="ko-KR" altLang="en-US"/>
              <a:t>는 어떻게 정하는가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en-US" altLang="ko-KR"/>
              <a:t>ACF</a:t>
            </a:r>
            <a:r>
              <a:rPr lang="ko-KR" altLang="en-US"/>
              <a:t>를 그려본다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3460069"/>
            <a:ext cx="3590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7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MA(1)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196306"/>
            <a:ext cx="8305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시계열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시계열 자료를 보는 한 가지 관점</a:t>
            </a:r>
            <a:endParaRPr lang="en-US" altLang="ko-KR"/>
          </a:p>
          <a:p>
            <a:endParaRPr lang="en-US" altLang="ko-KR"/>
          </a:p>
          <a:p>
            <a:pPr marL="0" indent="0" algn="ctr">
              <a:buNone/>
            </a:pPr>
            <a:r>
              <a:rPr lang="ko-KR" altLang="en-US"/>
              <a:t>추세 </a:t>
            </a:r>
            <a:r>
              <a:rPr lang="en-US" altLang="ko-KR"/>
              <a:t>+</a:t>
            </a:r>
            <a:r>
              <a:rPr lang="ko-KR" altLang="en-US"/>
              <a:t> 계절성 </a:t>
            </a:r>
            <a:r>
              <a:rPr lang="en-US" altLang="ko-KR"/>
              <a:t>+</a:t>
            </a:r>
            <a:r>
              <a:rPr lang="ko-KR" altLang="en-US"/>
              <a:t> 자기상관 </a:t>
            </a:r>
            <a:r>
              <a:rPr lang="en-US" altLang="ko-KR"/>
              <a:t>+</a:t>
            </a:r>
            <a:r>
              <a:rPr lang="ko-KR" altLang="en-US"/>
              <a:t> 랜덤 워크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2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MA(2)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2" y="2191544"/>
            <a:ext cx="85248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0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 </a:t>
            </a:r>
            <a:r>
              <a:rPr lang="ko-KR" altLang="en-US"/>
              <a:t>모형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AR(1) </a:t>
            </a:r>
            <a:r>
              <a:rPr lang="ko-KR" altLang="en-US"/>
              <a:t>모형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095625"/>
            <a:ext cx="31813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AR(1) </a:t>
            </a:r>
            <a:r>
              <a:rPr lang="ko-KR" altLang="en-US"/>
              <a:t>모형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095625"/>
            <a:ext cx="3181350" cy="6667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391251" y="3095625"/>
            <a:ext cx="951597" cy="551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1196" y="370153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시점 </a:t>
            </a:r>
            <a:r>
              <a:rPr lang="en-US" altLang="ko-KR">
                <a:solidFill>
                  <a:srgbClr val="FF0000"/>
                </a:solidFill>
              </a:rPr>
              <a:t>t+1</a:t>
            </a:r>
            <a:r>
              <a:rPr lang="ko-KR" altLang="en-US">
                <a:solidFill>
                  <a:srgbClr val="FF0000"/>
                </a:solidFill>
              </a:rPr>
              <a:t>의 값</a:t>
            </a:r>
          </a:p>
        </p:txBody>
      </p:sp>
    </p:spTree>
    <p:extLst>
      <p:ext uri="{BB962C8B-B14F-4D97-AF65-F5344CB8AC3E}">
        <p14:creationId xmlns:p14="http://schemas.microsoft.com/office/powerpoint/2010/main" val="305856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 </a:t>
            </a:r>
            <a:r>
              <a:rPr lang="ko-KR" altLang="en-US"/>
              <a:t>모형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095625"/>
            <a:ext cx="3181350" cy="6667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061984" y="3095625"/>
            <a:ext cx="425902" cy="551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99109" y="370153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시점 </a:t>
            </a:r>
            <a:r>
              <a:rPr lang="en-US" altLang="ko-KR">
                <a:solidFill>
                  <a:srgbClr val="FF0000"/>
                </a:solidFill>
              </a:rPr>
              <a:t>t</a:t>
            </a:r>
            <a:r>
              <a:rPr lang="ko-KR" altLang="en-US">
                <a:solidFill>
                  <a:srgbClr val="FF0000"/>
                </a:solidFill>
              </a:rPr>
              <a:t>의 값</a:t>
            </a:r>
          </a:p>
        </p:txBody>
      </p:sp>
    </p:spTree>
    <p:extLst>
      <p:ext uri="{BB962C8B-B14F-4D97-AF65-F5344CB8AC3E}">
        <p14:creationId xmlns:p14="http://schemas.microsoft.com/office/powerpoint/2010/main" val="382515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AR(1) </a:t>
            </a:r>
            <a:r>
              <a:rPr lang="ko-KR" altLang="en-US"/>
              <a:t>모형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095625"/>
            <a:ext cx="3181350" cy="6667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800727" y="3095625"/>
            <a:ext cx="425902" cy="551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08796" y="376237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시점 </a:t>
            </a:r>
            <a:r>
              <a:rPr lang="en-US" altLang="ko-KR">
                <a:solidFill>
                  <a:srgbClr val="FF0000"/>
                </a:solidFill>
              </a:rPr>
              <a:t>t</a:t>
            </a:r>
            <a:r>
              <a:rPr lang="ko-KR" altLang="en-US">
                <a:solidFill>
                  <a:srgbClr val="FF0000"/>
                </a:solidFill>
              </a:rPr>
              <a:t>의 가중치</a:t>
            </a:r>
          </a:p>
        </p:txBody>
      </p:sp>
    </p:spTree>
    <p:extLst>
      <p:ext uri="{BB962C8B-B14F-4D97-AF65-F5344CB8AC3E}">
        <p14:creationId xmlns:p14="http://schemas.microsoft.com/office/powerpoint/2010/main" val="2862232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</a:t>
            </a:r>
            <a:r>
              <a:rPr lang="ko-KR" altLang="en-US"/>
              <a:t> 모형과 </a:t>
            </a:r>
            <a:r>
              <a:rPr lang="en-US" altLang="ko-KR"/>
              <a:t>AR</a:t>
            </a:r>
            <a:r>
              <a:rPr lang="ko-KR" altLang="en-US"/>
              <a:t> 모형의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</a:t>
            </a:r>
            <a:r>
              <a:rPr lang="ko-KR" altLang="en-US"/>
              <a:t> 모형</a:t>
            </a:r>
            <a:r>
              <a:rPr lang="en-US" altLang="ko-KR"/>
              <a:t>:</a:t>
            </a:r>
            <a:r>
              <a:rPr lang="ko-KR" altLang="en-US"/>
              <a:t> 이전 시점의 </a:t>
            </a:r>
            <a:r>
              <a:rPr lang="ko-KR" altLang="en-US" b="1"/>
              <a:t>오차</a:t>
            </a:r>
            <a:r>
              <a:rPr lang="ko-KR" altLang="en-US"/>
              <a:t>가 영향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AR </a:t>
            </a:r>
            <a:r>
              <a:rPr lang="ko-KR" altLang="en-US"/>
              <a:t>모형</a:t>
            </a:r>
            <a:r>
              <a:rPr lang="en-US" altLang="ko-KR"/>
              <a:t>:</a:t>
            </a:r>
            <a:r>
              <a:rPr lang="ko-KR" altLang="en-US"/>
              <a:t> 이전 시점의 </a:t>
            </a:r>
            <a:r>
              <a:rPr lang="ko-KR" altLang="en-US" b="1"/>
              <a:t>값</a:t>
            </a:r>
            <a:r>
              <a:rPr lang="ko-KR" altLang="en-US"/>
              <a:t>이 영향</a:t>
            </a:r>
          </a:p>
        </p:txBody>
      </p:sp>
    </p:spTree>
    <p:extLst>
      <p:ext uri="{BB962C8B-B14F-4D97-AF65-F5344CB8AC3E}">
        <p14:creationId xmlns:p14="http://schemas.microsoft.com/office/powerpoint/2010/main" val="964672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AR(1)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229644"/>
            <a:ext cx="8305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00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 </a:t>
            </a:r>
            <a:r>
              <a:rPr lang="ko-KR" altLang="en-US"/>
              <a:t>모형에서 </a:t>
            </a:r>
            <a:r>
              <a:rPr lang="en-US" altLang="ko-KR"/>
              <a:t>ACF</a:t>
            </a:r>
            <a:r>
              <a:rPr lang="ko-KR" altLang="en-US"/>
              <a:t>의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MA(q)</a:t>
            </a:r>
            <a:r>
              <a:rPr lang="ko-KR" altLang="en-US"/>
              <a:t> 모형은 </a:t>
            </a:r>
            <a:r>
              <a:rPr lang="en-US" altLang="ko-KR"/>
              <a:t>q</a:t>
            </a:r>
            <a:r>
              <a:rPr lang="ko-KR" altLang="en-US"/>
              <a:t> 이상의 차이가 나면 영향력이 </a:t>
            </a:r>
            <a:r>
              <a:rPr lang="en-US" altLang="ko-KR"/>
              <a:t>0</a:t>
            </a:r>
          </a:p>
          <a:p>
            <a:endParaRPr lang="en-US" altLang="ko-KR"/>
          </a:p>
          <a:p>
            <a:r>
              <a:rPr lang="en-US" altLang="ko-KR"/>
              <a:t>AR(p)</a:t>
            </a:r>
            <a:r>
              <a:rPr lang="ko-KR" altLang="en-US"/>
              <a:t> 모형에서는 </a:t>
            </a:r>
            <a:r>
              <a:rPr lang="en-US" altLang="ko-KR"/>
              <a:t>AR(1)</a:t>
            </a:r>
            <a:r>
              <a:rPr lang="ko-KR" altLang="en-US"/>
              <a:t>이라도 영향이 계속 남음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가중치가 </a:t>
            </a:r>
            <a:r>
              <a:rPr lang="en-US" altLang="ko-KR"/>
              <a:t>0.8</a:t>
            </a:r>
            <a:r>
              <a:rPr lang="ko-KR" altLang="en-US"/>
              <a:t>이고 한 번 </a:t>
            </a:r>
            <a:r>
              <a:rPr lang="en-US" altLang="ko-KR"/>
              <a:t>100</a:t>
            </a:r>
            <a:r>
              <a:rPr lang="ko-KR" altLang="en-US"/>
              <a:t>으로 올라가면 </a:t>
            </a:r>
            <a:endParaRPr lang="en-US" altLang="ko-KR"/>
          </a:p>
          <a:p>
            <a:pPr lvl="1"/>
            <a:r>
              <a:rPr lang="en-US" altLang="ko-KR"/>
              <a:t>100 </a:t>
            </a:r>
            <a:r>
              <a:rPr lang="en-US" altLang="ko-KR">
                <a:sym typeface="Wingdings" panose="05000000000000000000" pitchFamily="2" charset="2"/>
              </a:rPr>
              <a:t> 80  64  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5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PACF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Partial ACF</a:t>
            </a:r>
          </a:p>
          <a:p>
            <a:endParaRPr lang="en-US" altLang="ko-KR"/>
          </a:p>
          <a:p>
            <a:r>
              <a:rPr lang="ko-KR" altLang="en-US"/>
              <a:t>실제로 영향을 미치는 부분만 따로 구한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228" y="3564732"/>
            <a:ext cx="4105275" cy="295275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/>
          <a:srcRect b="13264"/>
          <a:stretch/>
        </p:blipFill>
        <p:spPr>
          <a:xfrm>
            <a:off x="29028" y="3593740"/>
            <a:ext cx="7823200" cy="28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8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9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ARMA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1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ARMA(p, q)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</a:t>
            </a:r>
            <a:r>
              <a:rPr lang="ko-KR" altLang="en-US"/>
              <a:t> 모형과 </a:t>
            </a:r>
            <a:r>
              <a:rPr lang="en-US" altLang="ko-KR"/>
              <a:t>MA</a:t>
            </a:r>
            <a:r>
              <a:rPr lang="ko-KR" altLang="en-US"/>
              <a:t> 모형을 합친 것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</a:t>
            </a:r>
            <a:r>
              <a:rPr lang="ko-KR" altLang="en-US"/>
              <a:t> 이전 시점까지의 값도 영향을 미치고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q </a:t>
            </a:r>
            <a:r>
              <a:rPr lang="ko-KR" altLang="en-US"/>
              <a:t>이전 시점까지의 오차도 영향을 미치는 구조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5125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모형 비교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29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 vs. AR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MA: ACF</a:t>
            </a:r>
            <a:r>
              <a:rPr lang="ko-KR" altLang="en-US"/>
              <a:t>가 </a:t>
            </a:r>
            <a:r>
              <a:rPr lang="en-US" altLang="ko-KR"/>
              <a:t>q</a:t>
            </a:r>
            <a:r>
              <a:rPr lang="ko-KR" altLang="en-US"/>
              <a:t>에서 끊기는 형태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PACF</a:t>
            </a:r>
            <a:r>
              <a:rPr lang="ko-KR" altLang="en-US"/>
              <a:t>는 점점 감소하는 형태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AR: ACF</a:t>
            </a:r>
            <a:r>
              <a:rPr lang="ko-KR" altLang="en-US"/>
              <a:t>가 점점 감소하는 형태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PACF</a:t>
            </a:r>
            <a:r>
              <a:rPr lang="ko-KR" altLang="en-US"/>
              <a:t>는 </a:t>
            </a:r>
            <a:r>
              <a:rPr lang="en-US" altLang="ko-KR"/>
              <a:t>p</a:t>
            </a:r>
            <a:r>
              <a:rPr lang="ko-KR" altLang="en-US"/>
              <a:t>에서 끊기는 형태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ARMA: ACF</a:t>
            </a:r>
            <a:r>
              <a:rPr lang="ko-KR" altLang="en-US"/>
              <a:t>와 </a:t>
            </a:r>
            <a:r>
              <a:rPr lang="en-US" altLang="ko-KR"/>
              <a:t>PACF</a:t>
            </a:r>
            <a:r>
              <a:rPr lang="ko-KR" altLang="en-US"/>
              <a:t>가 모두 점점 감소</a:t>
            </a:r>
          </a:p>
        </p:txBody>
      </p:sp>
    </p:spTree>
    <p:extLst>
      <p:ext uri="{BB962C8B-B14F-4D97-AF65-F5344CB8AC3E}">
        <p14:creationId xmlns:p14="http://schemas.microsoft.com/office/powerpoint/2010/main" val="87203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ARMA</a:t>
            </a:r>
            <a:r>
              <a:rPr lang="ko-KR" altLang="en-US"/>
              <a:t> 모형의 </a:t>
            </a:r>
            <a:r>
              <a:rPr lang="en-US" altLang="ko-KR"/>
              <a:t>ACF</a:t>
            </a:r>
            <a:r>
              <a:rPr lang="ko-KR" altLang="en-US"/>
              <a:t>와 </a:t>
            </a:r>
            <a:r>
              <a:rPr lang="en-US" altLang="ko-KR"/>
              <a:t>PACF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5" y="2239962"/>
            <a:ext cx="3914775" cy="258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2090737"/>
            <a:ext cx="3905250" cy="2676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470" y="2128837"/>
            <a:ext cx="3924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06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모형 적합도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AIC</a:t>
            </a:r>
            <a:r>
              <a:rPr lang="ko-KR" altLang="en-US"/>
              <a:t>와 </a:t>
            </a:r>
            <a:r>
              <a:rPr lang="en-US" altLang="ko-KR"/>
              <a:t>BIC: </a:t>
            </a:r>
            <a:r>
              <a:rPr lang="ko-KR" altLang="en-US"/>
              <a:t>데이터에 대한 설명력과 모형의 복잡도를 고려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0</a:t>
            </a:r>
            <a:r>
              <a:rPr lang="ko-KR" altLang="en-US"/>
              <a:t>에 가까울 수록 더 좋은 모형</a:t>
            </a:r>
          </a:p>
        </p:txBody>
      </p:sp>
    </p:spTree>
    <p:extLst>
      <p:ext uri="{BB962C8B-B14F-4D97-AF65-F5344CB8AC3E}">
        <p14:creationId xmlns:p14="http://schemas.microsoft.com/office/powerpoint/2010/main" val="2334089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ARIMA = AR + MA + </a:t>
            </a:r>
            <a:r>
              <a:rPr lang="ko-KR" altLang="en-US"/>
              <a:t>차분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추세 예측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Google</a:t>
            </a:r>
            <a:r>
              <a:rPr lang="ko-KR" altLang="en-US"/>
              <a:t>의 </a:t>
            </a:r>
            <a:r>
              <a:rPr lang="en-US" altLang="ko-KR"/>
              <a:t>Causal Impact</a:t>
            </a:r>
          </a:p>
          <a:p>
            <a:endParaRPr lang="en-US" altLang="ko-KR"/>
          </a:p>
          <a:p>
            <a:r>
              <a:rPr lang="en-US" altLang="ko-KR"/>
              <a:t>FaceBook</a:t>
            </a:r>
            <a:r>
              <a:rPr lang="ko-KR" altLang="en-US"/>
              <a:t>의 </a:t>
            </a:r>
            <a:r>
              <a:rPr lang="en-US" altLang="ko-KR"/>
              <a:t>Prophet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7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추세 제거</a:t>
            </a:r>
            <a:r>
              <a:rPr lang="en-US" altLang="ko-KR"/>
              <a:t>(detrending)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de-trend-ing</a:t>
            </a:r>
          </a:p>
          <a:p>
            <a:endParaRPr lang="en-US" altLang="ko-KR"/>
          </a:p>
          <a:p>
            <a:r>
              <a:rPr lang="ko-KR" altLang="en-US"/>
              <a:t>회귀 분석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차분</a:t>
            </a:r>
            <a:r>
              <a:rPr lang="en-US" altLang="ko-KR"/>
              <a:t>(differencing)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2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86856" y="2264229"/>
            <a:ext cx="15820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81714" y="2264229"/>
            <a:ext cx="15820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76572" y="2264229"/>
            <a:ext cx="15820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015186" y="2264229"/>
            <a:ext cx="15820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077028" y="3763396"/>
            <a:ext cx="158205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cxnSp>
        <p:nvCxnSpPr>
          <p:cNvPr id="14" name="연결선: 꺾임 13"/>
          <p:cNvCxnSpPr>
            <a:cxnSpLocks/>
            <a:stCxn id="12" idx="1"/>
            <a:endCxn id="4" idx="2"/>
          </p:cNvCxnSpPr>
          <p:nvPr/>
        </p:nvCxnSpPr>
        <p:spPr>
          <a:xfrm rot="10800000">
            <a:off x="2677886" y="3178630"/>
            <a:ext cx="399143" cy="10419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연결선: 꺾임 15"/>
          <p:cNvCxnSpPr>
            <a:cxnSpLocks/>
            <a:stCxn id="12" idx="3"/>
            <a:endCxn id="5" idx="2"/>
          </p:cNvCxnSpPr>
          <p:nvPr/>
        </p:nvCxnSpPr>
        <p:spPr>
          <a:xfrm flipV="1">
            <a:off x="4659085" y="3178629"/>
            <a:ext cx="413658" cy="10419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191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86856" y="2264229"/>
            <a:ext cx="15820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81714" y="2264229"/>
            <a:ext cx="15820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76572" y="2264229"/>
            <a:ext cx="15820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015186" y="2264229"/>
            <a:ext cx="15820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14521" y="3763396"/>
            <a:ext cx="158205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월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cxnSp>
        <p:nvCxnSpPr>
          <p:cNvPr id="14" name="연결선: 꺾임 13"/>
          <p:cNvCxnSpPr>
            <a:cxnSpLocks/>
            <a:stCxn id="12" idx="1"/>
          </p:cNvCxnSpPr>
          <p:nvPr/>
        </p:nvCxnSpPr>
        <p:spPr>
          <a:xfrm rot="10800000">
            <a:off x="5115379" y="3178630"/>
            <a:ext cx="399143" cy="10419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연결선: 꺾임 15"/>
          <p:cNvCxnSpPr>
            <a:cxnSpLocks/>
            <a:stCxn id="12" idx="3"/>
          </p:cNvCxnSpPr>
          <p:nvPr/>
        </p:nvCxnSpPr>
        <p:spPr>
          <a:xfrm flipV="1">
            <a:off x="7096578" y="3178629"/>
            <a:ext cx="413658" cy="10419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" name="직사각형 9"/>
          <p:cNvSpPr/>
          <p:nvPr/>
        </p:nvSpPr>
        <p:spPr>
          <a:xfrm>
            <a:off x="3077028" y="3763396"/>
            <a:ext cx="158205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23412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86856" y="2264229"/>
            <a:ext cx="15820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81714" y="2264229"/>
            <a:ext cx="15820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676572" y="2264229"/>
            <a:ext cx="15820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015186" y="2264229"/>
            <a:ext cx="158205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14521" y="3763396"/>
            <a:ext cx="158205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월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77028" y="3763396"/>
            <a:ext cx="158205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30242" y="3763396"/>
            <a:ext cx="158205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r>
              <a:rPr lang="ko-KR" altLang="en-US"/>
              <a:t>월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cxnSp>
        <p:nvCxnSpPr>
          <p:cNvPr id="15" name="연결선: 꺾임 14"/>
          <p:cNvCxnSpPr>
            <a:cxnSpLocks/>
            <a:stCxn id="13" idx="1"/>
          </p:cNvCxnSpPr>
          <p:nvPr/>
        </p:nvCxnSpPr>
        <p:spPr>
          <a:xfrm rot="10800000">
            <a:off x="7531100" y="3178630"/>
            <a:ext cx="399143" cy="10419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연결선: 꺾임 16"/>
          <p:cNvCxnSpPr>
            <a:cxnSpLocks/>
            <a:stCxn id="13" idx="3"/>
          </p:cNvCxnSpPr>
          <p:nvPr/>
        </p:nvCxnSpPr>
        <p:spPr>
          <a:xfrm flipV="1">
            <a:off x="9512299" y="3178629"/>
            <a:ext cx="413658" cy="10419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9511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차분의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간단하다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추세가 변하더라도 영향을 받지 않는다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차분을 다시 차분하는 </a:t>
            </a:r>
            <a:r>
              <a:rPr lang="en-US" altLang="ko-KR"/>
              <a:t>2</a:t>
            </a:r>
            <a:r>
              <a:rPr lang="ko-KR" altLang="en-US"/>
              <a:t>차 차분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차 차분 등을 할 수 있다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7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계절성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9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407</Words>
  <Application>Microsoft Office PowerPoint</Application>
  <PresentationFormat>와이드스크린</PresentationFormat>
  <Paragraphs>120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데이터 사이언스 실무  시계열 분석: 추세</vt:lpstr>
      <vt:lpstr>시계열 자료</vt:lpstr>
      <vt:lpstr>추세</vt:lpstr>
      <vt:lpstr>추세 제거(detrending)</vt:lpstr>
      <vt:lpstr>차분</vt:lpstr>
      <vt:lpstr>차분</vt:lpstr>
      <vt:lpstr>차분</vt:lpstr>
      <vt:lpstr>차분의 장점</vt:lpstr>
      <vt:lpstr>계절성</vt:lpstr>
      <vt:lpstr>계절성 차분</vt:lpstr>
      <vt:lpstr>MA 모형</vt:lpstr>
      <vt:lpstr>MA 모형</vt:lpstr>
      <vt:lpstr>MA 모형</vt:lpstr>
      <vt:lpstr>MA 모형</vt:lpstr>
      <vt:lpstr>MA 모형</vt:lpstr>
      <vt:lpstr>MA 모형</vt:lpstr>
      <vt:lpstr>MA 모형</vt:lpstr>
      <vt:lpstr>MA(q) 모형</vt:lpstr>
      <vt:lpstr>MA(1)</vt:lpstr>
      <vt:lpstr>MA(2)</vt:lpstr>
      <vt:lpstr>AR 모형</vt:lpstr>
      <vt:lpstr>AR(1) 모형</vt:lpstr>
      <vt:lpstr>AR(1) 모형</vt:lpstr>
      <vt:lpstr>AR 모형</vt:lpstr>
      <vt:lpstr>AR(1) 모형</vt:lpstr>
      <vt:lpstr>MA 모형과 AR 모형의 차이</vt:lpstr>
      <vt:lpstr>AR(1)</vt:lpstr>
      <vt:lpstr>AR 모형에서 ACF의 문제</vt:lpstr>
      <vt:lpstr>PACF</vt:lpstr>
      <vt:lpstr>ARMA</vt:lpstr>
      <vt:lpstr>ARMA(p, q)</vt:lpstr>
      <vt:lpstr>모형 비교</vt:lpstr>
      <vt:lpstr>MA vs. AR</vt:lpstr>
      <vt:lpstr>ARMA 모형의 ACF와 PACF</vt:lpstr>
      <vt:lpstr>모형 적합도</vt:lpstr>
      <vt:lpstr>예고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사이언스 실무  시계열 분석 기초</dc:title>
  <dc:creator>유재명</dc:creator>
  <cp:lastModifiedBy>byungjun Lee</cp:lastModifiedBy>
  <cp:revision>16</cp:revision>
  <dcterms:created xsi:type="dcterms:W3CDTF">2017-03-09T13:43:07Z</dcterms:created>
  <dcterms:modified xsi:type="dcterms:W3CDTF">2017-03-18T00:16:14Z</dcterms:modified>
</cp:coreProperties>
</file>