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7" r:id="rId4"/>
    <p:sldId id="288" r:id="rId5"/>
    <p:sldId id="287" r:id="rId6"/>
    <p:sldId id="289" r:id="rId7"/>
    <p:sldId id="278" r:id="rId8"/>
    <p:sldId id="279" r:id="rId9"/>
    <p:sldId id="280" r:id="rId10"/>
    <p:sldId id="281" r:id="rId11"/>
    <p:sldId id="285" r:id="rId12"/>
    <p:sldId id="282" r:id="rId13"/>
    <p:sldId id="284" r:id="rId14"/>
    <p:sldId id="283" r:id="rId15"/>
    <p:sldId id="266" r:id="rId16"/>
    <p:sldId id="2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9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2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1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F509-E49A-46E3-91A4-00F1E51FCC3F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730D-90AB-4683-ABAF-E10A2E81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Imbalanced 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86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Borderline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minority</a:t>
            </a:r>
            <a:r>
              <a:rPr lang="ko-KR" altLang="en-US" dirty="0"/>
              <a:t>에서 무작위로 데이터 </a:t>
            </a:r>
            <a:r>
              <a:rPr lang="en-US" altLang="ko-KR" dirty="0"/>
              <a:t>A</a:t>
            </a:r>
            <a:r>
              <a:rPr lang="ko-KR" altLang="en-US" dirty="0"/>
              <a:t>를 뽑는다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minority</a:t>
            </a:r>
            <a:r>
              <a:rPr lang="ko-KR" altLang="en-US" dirty="0"/>
              <a:t> 중에 뽑힌 데이터와 가장 비슷한 데이터들을 찾는다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경계선에 가까운 데이터만 합성한다</a:t>
            </a:r>
            <a:endParaRPr lang="en-US" altLang="ko-KR" dirty="0"/>
          </a:p>
          <a:p>
            <a:pPr lvl="1"/>
            <a:r>
              <a:rPr lang="ko-KR" altLang="en-US" dirty="0"/>
              <a:t>비슷한 데이터가 모두 </a:t>
            </a:r>
            <a:r>
              <a:rPr lang="en-US" altLang="ko-KR" dirty="0"/>
              <a:t>majority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잡음일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비슷한 데이터가 모두 </a:t>
            </a:r>
            <a:r>
              <a:rPr lang="en-US" altLang="ko-KR" dirty="0">
                <a:sym typeface="Wingdings" panose="05000000000000000000" pitchFamily="2" charset="2"/>
              </a:rPr>
              <a:t>minority  </a:t>
            </a:r>
            <a:r>
              <a:rPr lang="ko-KR" altLang="en-US" dirty="0">
                <a:sym typeface="Wingdings" panose="05000000000000000000" pitchFamily="2" charset="2"/>
              </a:rPr>
              <a:t>굳이 합성할 필요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비슷한 데이터 중 </a:t>
            </a:r>
            <a:r>
              <a:rPr lang="en-US" altLang="ko-KR" dirty="0">
                <a:sym typeface="Wingdings" panose="05000000000000000000" pitchFamily="2" charset="2"/>
              </a:rPr>
              <a:t>major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minor</a:t>
            </a:r>
            <a:r>
              <a:rPr lang="ko-KR" altLang="en-US" dirty="0">
                <a:sym typeface="Wingdings" panose="05000000000000000000" pitchFamily="2" charset="2"/>
              </a:rPr>
              <a:t> 비율이 </a:t>
            </a:r>
            <a:r>
              <a:rPr lang="ko-KR" altLang="en-US" dirty="0" err="1">
                <a:sym typeface="Wingdings" panose="05000000000000000000" pitchFamily="2" charset="2"/>
              </a:rPr>
              <a:t>비슷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합성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20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Borderline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897207" y="3830137"/>
            <a:ext cx="348792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636621" y="4914793"/>
            <a:ext cx="348792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767026" y="3113683"/>
            <a:ext cx="348792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798082" y="4959398"/>
            <a:ext cx="348792" cy="34879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72478" y="3712302"/>
            <a:ext cx="348792" cy="34879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1017" y="4061094"/>
            <a:ext cx="348792" cy="3487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5985413" y="3886698"/>
            <a:ext cx="1161461" cy="29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85413" y="4178929"/>
            <a:ext cx="987065" cy="954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536291" y="3830137"/>
            <a:ext cx="348792" cy="3487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487000" y="4633123"/>
            <a:ext cx="381784" cy="4020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rot="17030054">
            <a:off x="5396915" y="3377651"/>
            <a:ext cx="2075271" cy="2064470"/>
          </a:xfrm>
          <a:prstGeom prst="triangle">
            <a:avLst/>
          </a:prstGeom>
          <a:solidFill>
            <a:schemeClr val="accent4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37"/>
          <p:cNvSpPr/>
          <p:nvPr/>
        </p:nvSpPr>
        <p:spPr>
          <a:xfrm>
            <a:off x="4120765" y="2492764"/>
            <a:ext cx="3281680" cy="3560633"/>
          </a:xfrm>
          <a:custGeom>
            <a:avLst/>
            <a:gdLst>
              <a:gd name="connsiteX0" fmla="*/ 3281680 w 3281680"/>
              <a:gd name="connsiteY0" fmla="*/ 949513 h 3560633"/>
              <a:gd name="connsiteX1" fmla="*/ 3281680 w 3281680"/>
              <a:gd name="connsiteY1" fmla="*/ 949513 h 3560633"/>
              <a:gd name="connsiteX2" fmla="*/ 3149600 w 3281680"/>
              <a:gd name="connsiteY2" fmla="*/ 969833 h 3560633"/>
              <a:gd name="connsiteX3" fmla="*/ 2885440 w 3281680"/>
              <a:gd name="connsiteY3" fmla="*/ 990153 h 3560633"/>
              <a:gd name="connsiteX4" fmla="*/ 2834640 w 3281680"/>
              <a:gd name="connsiteY4" fmla="*/ 1010473 h 3560633"/>
              <a:gd name="connsiteX5" fmla="*/ 2600960 w 3281680"/>
              <a:gd name="connsiteY5" fmla="*/ 1040953 h 3560633"/>
              <a:gd name="connsiteX6" fmla="*/ 2367280 w 3281680"/>
              <a:gd name="connsiteY6" fmla="*/ 1051113 h 3560633"/>
              <a:gd name="connsiteX7" fmla="*/ 2174240 w 3281680"/>
              <a:gd name="connsiteY7" fmla="*/ 1061273 h 3560633"/>
              <a:gd name="connsiteX8" fmla="*/ 1747520 w 3281680"/>
              <a:gd name="connsiteY8" fmla="*/ 1091753 h 3560633"/>
              <a:gd name="connsiteX9" fmla="*/ 1706880 w 3281680"/>
              <a:gd name="connsiteY9" fmla="*/ 1101913 h 3560633"/>
              <a:gd name="connsiteX10" fmla="*/ 1615440 w 3281680"/>
              <a:gd name="connsiteY10" fmla="*/ 1112073 h 3560633"/>
              <a:gd name="connsiteX11" fmla="*/ 1574800 w 3281680"/>
              <a:gd name="connsiteY11" fmla="*/ 1132393 h 3560633"/>
              <a:gd name="connsiteX12" fmla="*/ 1463040 w 3281680"/>
              <a:gd name="connsiteY12" fmla="*/ 1162873 h 3560633"/>
              <a:gd name="connsiteX13" fmla="*/ 1412240 w 3281680"/>
              <a:gd name="connsiteY13" fmla="*/ 1203513 h 3560633"/>
              <a:gd name="connsiteX14" fmla="*/ 1351280 w 3281680"/>
              <a:gd name="connsiteY14" fmla="*/ 1213673 h 3560633"/>
              <a:gd name="connsiteX15" fmla="*/ 1300480 w 3281680"/>
              <a:gd name="connsiteY15" fmla="*/ 1223833 h 3560633"/>
              <a:gd name="connsiteX16" fmla="*/ 1270000 w 3281680"/>
              <a:gd name="connsiteY16" fmla="*/ 1254313 h 3560633"/>
              <a:gd name="connsiteX17" fmla="*/ 1188720 w 3281680"/>
              <a:gd name="connsiteY17" fmla="*/ 1274633 h 3560633"/>
              <a:gd name="connsiteX18" fmla="*/ 1158240 w 3281680"/>
              <a:gd name="connsiteY18" fmla="*/ 1305113 h 3560633"/>
              <a:gd name="connsiteX19" fmla="*/ 1046480 w 3281680"/>
              <a:gd name="connsiteY19" fmla="*/ 1325433 h 3560633"/>
              <a:gd name="connsiteX20" fmla="*/ 985520 w 3281680"/>
              <a:gd name="connsiteY20" fmla="*/ 1366073 h 3560633"/>
              <a:gd name="connsiteX21" fmla="*/ 772160 w 3281680"/>
              <a:gd name="connsiteY21" fmla="*/ 1427033 h 3560633"/>
              <a:gd name="connsiteX22" fmla="*/ 741680 w 3281680"/>
              <a:gd name="connsiteY22" fmla="*/ 1447353 h 3560633"/>
              <a:gd name="connsiteX23" fmla="*/ 670560 w 3281680"/>
              <a:gd name="connsiteY23" fmla="*/ 1477833 h 3560633"/>
              <a:gd name="connsiteX24" fmla="*/ 589280 w 3281680"/>
              <a:gd name="connsiteY24" fmla="*/ 1528633 h 3560633"/>
              <a:gd name="connsiteX25" fmla="*/ 568960 w 3281680"/>
              <a:gd name="connsiteY25" fmla="*/ 1559113 h 3560633"/>
              <a:gd name="connsiteX26" fmla="*/ 589280 w 3281680"/>
              <a:gd name="connsiteY26" fmla="*/ 1589593 h 3560633"/>
              <a:gd name="connsiteX27" fmla="*/ 680720 w 3281680"/>
              <a:gd name="connsiteY27" fmla="*/ 1620073 h 3560633"/>
              <a:gd name="connsiteX28" fmla="*/ 792480 w 3281680"/>
              <a:gd name="connsiteY28" fmla="*/ 1670873 h 3560633"/>
              <a:gd name="connsiteX29" fmla="*/ 833120 w 3281680"/>
              <a:gd name="connsiteY29" fmla="*/ 1701353 h 3560633"/>
              <a:gd name="connsiteX30" fmla="*/ 894080 w 3281680"/>
              <a:gd name="connsiteY30" fmla="*/ 1762313 h 3560633"/>
              <a:gd name="connsiteX31" fmla="*/ 985520 w 3281680"/>
              <a:gd name="connsiteY31" fmla="*/ 1782633 h 3560633"/>
              <a:gd name="connsiteX32" fmla="*/ 1016000 w 3281680"/>
              <a:gd name="connsiteY32" fmla="*/ 1813113 h 3560633"/>
              <a:gd name="connsiteX33" fmla="*/ 1076960 w 3281680"/>
              <a:gd name="connsiteY33" fmla="*/ 1863913 h 3560633"/>
              <a:gd name="connsiteX34" fmla="*/ 1137920 w 3281680"/>
              <a:gd name="connsiteY34" fmla="*/ 1945193 h 3560633"/>
              <a:gd name="connsiteX35" fmla="*/ 1148080 w 3281680"/>
              <a:gd name="connsiteY35" fmla="*/ 1975673 h 3560633"/>
              <a:gd name="connsiteX36" fmla="*/ 1188720 w 3281680"/>
              <a:gd name="connsiteY36" fmla="*/ 1995993 h 3560633"/>
              <a:gd name="connsiteX37" fmla="*/ 1209040 w 3281680"/>
              <a:gd name="connsiteY37" fmla="*/ 2026473 h 3560633"/>
              <a:gd name="connsiteX38" fmla="*/ 1320800 w 3281680"/>
              <a:gd name="connsiteY38" fmla="*/ 2087433 h 3560633"/>
              <a:gd name="connsiteX39" fmla="*/ 1381760 w 3281680"/>
              <a:gd name="connsiteY39" fmla="*/ 2148393 h 3560633"/>
              <a:gd name="connsiteX40" fmla="*/ 1422400 w 3281680"/>
              <a:gd name="connsiteY40" fmla="*/ 2168713 h 3560633"/>
              <a:gd name="connsiteX41" fmla="*/ 1452880 w 3281680"/>
              <a:gd name="connsiteY41" fmla="*/ 2249993 h 3560633"/>
              <a:gd name="connsiteX42" fmla="*/ 1493520 w 3281680"/>
              <a:gd name="connsiteY42" fmla="*/ 2300793 h 3560633"/>
              <a:gd name="connsiteX43" fmla="*/ 1524000 w 3281680"/>
              <a:gd name="connsiteY43" fmla="*/ 2321113 h 3560633"/>
              <a:gd name="connsiteX44" fmla="*/ 1595120 w 3281680"/>
              <a:gd name="connsiteY44" fmla="*/ 2392233 h 3560633"/>
              <a:gd name="connsiteX45" fmla="*/ 1615440 w 3281680"/>
              <a:gd name="connsiteY45" fmla="*/ 2422713 h 3560633"/>
              <a:gd name="connsiteX46" fmla="*/ 1696720 w 3281680"/>
              <a:gd name="connsiteY46" fmla="*/ 2483673 h 3560633"/>
              <a:gd name="connsiteX47" fmla="*/ 1767840 w 3281680"/>
              <a:gd name="connsiteY47" fmla="*/ 2595433 h 3560633"/>
              <a:gd name="connsiteX48" fmla="*/ 1778000 w 3281680"/>
              <a:gd name="connsiteY48" fmla="*/ 2625913 h 3560633"/>
              <a:gd name="connsiteX49" fmla="*/ 1808480 w 3281680"/>
              <a:gd name="connsiteY49" fmla="*/ 2636073 h 3560633"/>
              <a:gd name="connsiteX50" fmla="*/ 1869440 w 3281680"/>
              <a:gd name="connsiteY50" fmla="*/ 2697033 h 3560633"/>
              <a:gd name="connsiteX51" fmla="*/ 1960880 w 3281680"/>
              <a:gd name="connsiteY51" fmla="*/ 2768153 h 3560633"/>
              <a:gd name="connsiteX52" fmla="*/ 2011680 w 3281680"/>
              <a:gd name="connsiteY52" fmla="*/ 2849433 h 3560633"/>
              <a:gd name="connsiteX53" fmla="*/ 2052320 w 3281680"/>
              <a:gd name="connsiteY53" fmla="*/ 2869753 h 3560633"/>
              <a:gd name="connsiteX54" fmla="*/ 2123440 w 3281680"/>
              <a:gd name="connsiteY54" fmla="*/ 2920553 h 3560633"/>
              <a:gd name="connsiteX55" fmla="*/ 2164080 w 3281680"/>
              <a:gd name="connsiteY55" fmla="*/ 2991673 h 3560633"/>
              <a:gd name="connsiteX56" fmla="*/ 2235200 w 3281680"/>
              <a:gd name="connsiteY56" fmla="*/ 3062793 h 3560633"/>
              <a:gd name="connsiteX57" fmla="*/ 2316480 w 3281680"/>
              <a:gd name="connsiteY57" fmla="*/ 3123753 h 3560633"/>
              <a:gd name="connsiteX58" fmla="*/ 2336800 w 3281680"/>
              <a:gd name="connsiteY58" fmla="*/ 3164393 h 3560633"/>
              <a:gd name="connsiteX59" fmla="*/ 2387600 w 3281680"/>
              <a:gd name="connsiteY59" fmla="*/ 3215193 h 3560633"/>
              <a:gd name="connsiteX60" fmla="*/ 2448560 w 3281680"/>
              <a:gd name="connsiteY60" fmla="*/ 3296473 h 3560633"/>
              <a:gd name="connsiteX61" fmla="*/ 2479040 w 3281680"/>
              <a:gd name="connsiteY61" fmla="*/ 3367593 h 3560633"/>
              <a:gd name="connsiteX62" fmla="*/ 2580640 w 3281680"/>
              <a:gd name="connsiteY62" fmla="*/ 3408233 h 3560633"/>
              <a:gd name="connsiteX63" fmla="*/ 2509520 w 3281680"/>
              <a:gd name="connsiteY63" fmla="*/ 3418393 h 3560633"/>
              <a:gd name="connsiteX64" fmla="*/ 2346960 w 3281680"/>
              <a:gd name="connsiteY64" fmla="*/ 3428553 h 3560633"/>
              <a:gd name="connsiteX65" fmla="*/ 2255520 w 3281680"/>
              <a:gd name="connsiteY65" fmla="*/ 3448873 h 3560633"/>
              <a:gd name="connsiteX66" fmla="*/ 2235200 w 3281680"/>
              <a:gd name="connsiteY66" fmla="*/ 3530153 h 3560633"/>
              <a:gd name="connsiteX67" fmla="*/ 1930400 w 3281680"/>
              <a:gd name="connsiteY67" fmla="*/ 3560633 h 3560633"/>
              <a:gd name="connsiteX68" fmla="*/ 1351280 w 3281680"/>
              <a:gd name="connsiteY68" fmla="*/ 3540313 h 3560633"/>
              <a:gd name="connsiteX69" fmla="*/ 1229360 w 3281680"/>
              <a:gd name="connsiteY69" fmla="*/ 3489513 h 3560633"/>
              <a:gd name="connsiteX70" fmla="*/ 1097280 w 3281680"/>
              <a:gd name="connsiteY70" fmla="*/ 3459033 h 3560633"/>
              <a:gd name="connsiteX71" fmla="*/ 944880 w 3281680"/>
              <a:gd name="connsiteY71" fmla="*/ 3408233 h 3560633"/>
              <a:gd name="connsiteX72" fmla="*/ 812800 w 3281680"/>
              <a:gd name="connsiteY72" fmla="*/ 3367593 h 3560633"/>
              <a:gd name="connsiteX73" fmla="*/ 772160 w 3281680"/>
              <a:gd name="connsiteY73" fmla="*/ 3326953 h 3560633"/>
              <a:gd name="connsiteX74" fmla="*/ 721360 w 3281680"/>
              <a:gd name="connsiteY74" fmla="*/ 3296473 h 3560633"/>
              <a:gd name="connsiteX75" fmla="*/ 640080 w 3281680"/>
              <a:gd name="connsiteY75" fmla="*/ 3245673 h 3560633"/>
              <a:gd name="connsiteX76" fmla="*/ 589280 w 3281680"/>
              <a:gd name="connsiteY76" fmla="*/ 3154233 h 3560633"/>
              <a:gd name="connsiteX77" fmla="*/ 548640 w 3281680"/>
              <a:gd name="connsiteY77" fmla="*/ 3133913 h 3560633"/>
              <a:gd name="connsiteX78" fmla="*/ 538480 w 3281680"/>
              <a:gd name="connsiteY78" fmla="*/ 3093273 h 3560633"/>
              <a:gd name="connsiteX79" fmla="*/ 528320 w 3281680"/>
              <a:gd name="connsiteY79" fmla="*/ 3062793 h 3560633"/>
              <a:gd name="connsiteX80" fmla="*/ 467360 w 3281680"/>
              <a:gd name="connsiteY80" fmla="*/ 3042473 h 3560633"/>
              <a:gd name="connsiteX81" fmla="*/ 416560 w 3281680"/>
              <a:gd name="connsiteY81" fmla="*/ 2930713 h 3560633"/>
              <a:gd name="connsiteX82" fmla="*/ 365760 w 3281680"/>
              <a:gd name="connsiteY82" fmla="*/ 2849433 h 3560633"/>
              <a:gd name="connsiteX83" fmla="*/ 304800 w 3281680"/>
              <a:gd name="connsiteY83" fmla="*/ 2727513 h 3560633"/>
              <a:gd name="connsiteX84" fmla="*/ 233680 w 3281680"/>
              <a:gd name="connsiteY84" fmla="*/ 2595433 h 3560633"/>
              <a:gd name="connsiteX85" fmla="*/ 162560 w 3281680"/>
              <a:gd name="connsiteY85" fmla="*/ 2493833 h 3560633"/>
              <a:gd name="connsiteX86" fmla="*/ 142240 w 3281680"/>
              <a:gd name="connsiteY86" fmla="*/ 2412553 h 3560633"/>
              <a:gd name="connsiteX87" fmla="*/ 111760 w 3281680"/>
              <a:gd name="connsiteY87" fmla="*/ 2371913 h 3560633"/>
              <a:gd name="connsiteX88" fmla="*/ 71120 w 3281680"/>
              <a:gd name="connsiteY88" fmla="*/ 2310953 h 3560633"/>
              <a:gd name="connsiteX89" fmla="*/ 40640 w 3281680"/>
              <a:gd name="connsiteY89" fmla="*/ 2189033 h 3560633"/>
              <a:gd name="connsiteX90" fmla="*/ 20320 w 3281680"/>
              <a:gd name="connsiteY90" fmla="*/ 1965513 h 3560633"/>
              <a:gd name="connsiteX91" fmla="*/ 0 w 3281680"/>
              <a:gd name="connsiteY91" fmla="*/ 1802953 h 3560633"/>
              <a:gd name="connsiteX92" fmla="*/ 20320 w 3281680"/>
              <a:gd name="connsiteY92" fmla="*/ 1040953 h 3560633"/>
              <a:gd name="connsiteX93" fmla="*/ 50800 w 3281680"/>
              <a:gd name="connsiteY93" fmla="*/ 949513 h 3560633"/>
              <a:gd name="connsiteX94" fmla="*/ 60960 w 3281680"/>
              <a:gd name="connsiteY94" fmla="*/ 919033 h 3560633"/>
              <a:gd name="connsiteX95" fmla="*/ 81280 w 3281680"/>
              <a:gd name="connsiteY95" fmla="*/ 888553 h 3560633"/>
              <a:gd name="connsiteX96" fmla="*/ 111760 w 3281680"/>
              <a:gd name="connsiteY96" fmla="*/ 786953 h 3560633"/>
              <a:gd name="connsiteX97" fmla="*/ 152400 w 3281680"/>
              <a:gd name="connsiteY97" fmla="*/ 756473 h 3560633"/>
              <a:gd name="connsiteX98" fmla="*/ 162560 w 3281680"/>
              <a:gd name="connsiteY98" fmla="*/ 695513 h 3560633"/>
              <a:gd name="connsiteX99" fmla="*/ 213360 w 3281680"/>
              <a:gd name="connsiteY99" fmla="*/ 532953 h 3560633"/>
              <a:gd name="connsiteX100" fmla="*/ 233680 w 3281680"/>
              <a:gd name="connsiteY100" fmla="*/ 482153 h 3560633"/>
              <a:gd name="connsiteX101" fmla="*/ 274320 w 3281680"/>
              <a:gd name="connsiteY101" fmla="*/ 431353 h 3560633"/>
              <a:gd name="connsiteX102" fmla="*/ 355600 w 3281680"/>
              <a:gd name="connsiteY102" fmla="*/ 329753 h 3560633"/>
              <a:gd name="connsiteX103" fmla="*/ 416560 w 3281680"/>
              <a:gd name="connsiteY103" fmla="*/ 248473 h 3560633"/>
              <a:gd name="connsiteX104" fmla="*/ 436880 w 3281680"/>
              <a:gd name="connsiteY104" fmla="*/ 217993 h 3560633"/>
              <a:gd name="connsiteX105" fmla="*/ 497840 w 3281680"/>
              <a:gd name="connsiteY105" fmla="*/ 197673 h 3560633"/>
              <a:gd name="connsiteX106" fmla="*/ 528320 w 3281680"/>
              <a:gd name="connsiteY106" fmla="*/ 167193 h 3560633"/>
              <a:gd name="connsiteX107" fmla="*/ 629920 w 3281680"/>
              <a:gd name="connsiteY107" fmla="*/ 136713 h 3560633"/>
              <a:gd name="connsiteX108" fmla="*/ 670560 w 3281680"/>
              <a:gd name="connsiteY108" fmla="*/ 126553 h 3560633"/>
              <a:gd name="connsiteX109" fmla="*/ 873760 w 3281680"/>
              <a:gd name="connsiteY109" fmla="*/ 85913 h 3560633"/>
              <a:gd name="connsiteX110" fmla="*/ 924560 w 3281680"/>
              <a:gd name="connsiteY110" fmla="*/ 55433 h 3560633"/>
              <a:gd name="connsiteX111" fmla="*/ 985520 w 3281680"/>
              <a:gd name="connsiteY111" fmla="*/ 35113 h 3560633"/>
              <a:gd name="connsiteX112" fmla="*/ 1178560 w 3281680"/>
              <a:gd name="connsiteY112" fmla="*/ 14793 h 3560633"/>
              <a:gd name="connsiteX113" fmla="*/ 1381760 w 3281680"/>
              <a:gd name="connsiteY113" fmla="*/ 4633 h 3560633"/>
              <a:gd name="connsiteX114" fmla="*/ 1828800 w 3281680"/>
              <a:gd name="connsiteY114" fmla="*/ 24953 h 3560633"/>
              <a:gd name="connsiteX115" fmla="*/ 1889760 w 3281680"/>
              <a:gd name="connsiteY115" fmla="*/ 45273 h 3560633"/>
              <a:gd name="connsiteX116" fmla="*/ 1940560 w 3281680"/>
              <a:gd name="connsiteY116" fmla="*/ 55433 h 3560633"/>
              <a:gd name="connsiteX117" fmla="*/ 1991360 w 3281680"/>
              <a:gd name="connsiteY117" fmla="*/ 75753 h 3560633"/>
              <a:gd name="connsiteX118" fmla="*/ 2153920 w 3281680"/>
              <a:gd name="connsiteY118" fmla="*/ 106233 h 3560633"/>
              <a:gd name="connsiteX119" fmla="*/ 2235200 w 3281680"/>
              <a:gd name="connsiteY119" fmla="*/ 136713 h 3560633"/>
              <a:gd name="connsiteX120" fmla="*/ 2336800 w 3281680"/>
              <a:gd name="connsiteY120" fmla="*/ 177353 h 3560633"/>
              <a:gd name="connsiteX121" fmla="*/ 2418080 w 3281680"/>
              <a:gd name="connsiteY121" fmla="*/ 238313 h 3560633"/>
              <a:gd name="connsiteX122" fmla="*/ 2448560 w 3281680"/>
              <a:gd name="connsiteY122" fmla="*/ 258633 h 3560633"/>
              <a:gd name="connsiteX123" fmla="*/ 2499360 w 3281680"/>
              <a:gd name="connsiteY123" fmla="*/ 299273 h 3560633"/>
              <a:gd name="connsiteX124" fmla="*/ 2570480 w 3281680"/>
              <a:gd name="connsiteY124" fmla="*/ 350073 h 3560633"/>
              <a:gd name="connsiteX125" fmla="*/ 2611120 w 3281680"/>
              <a:gd name="connsiteY125" fmla="*/ 431353 h 3560633"/>
              <a:gd name="connsiteX126" fmla="*/ 2631440 w 3281680"/>
              <a:gd name="connsiteY126" fmla="*/ 482153 h 3560633"/>
              <a:gd name="connsiteX127" fmla="*/ 2661920 w 3281680"/>
              <a:gd name="connsiteY127" fmla="*/ 492313 h 3560633"/>
              <a:gd name="connsiteX128" fmla="*/ 2692400 w 3281680"/>
              <a:gd name="connsiteY128" fmla="*/ 532953 h 3560633"/>
              <a:gd name="connsiteX129" fmla="*/ 2722880 w 3281680"/>
              <a:gd name="connsiteY129" fmla="*/ 563433 h 3560633"/>
              <a:gd name="connsiteX130" fmla="*/ 2783840 w 3281680"/>
              <a:gd name="connsiteY130" fmla="*/ 644713 h 3560633"/>
              <a:gd name="connsiteX131" fmla="*/ 2794000 w 3281680"/>
              <a:gd name="connsiteY131" fmla="*/ 675193 h 3560633"/>
              <a:gd name="connsiteX132" fmla="*/ 2844800 w 3281680"/>
              <a:gd name="connsiteY132" fmla="*/ 695513 h 3560633"/>
              <a:gd name="connsiteX133" fmla="*/ 2875280 w 3281680"/>
              <a:gd name="connsiteY133" fmla="*/ 715833 h 3560633"/>
              <a:gd name="connsiteX134" fmla="*/ 2895600 w 3281680"/>
              <a:gd name="connsiteY134" fmla="*/ 746313 h 3560633"/>
              <a:gd name="connsiteX135" fmla="*/ 3017520 w 3281680"/>
              <a:gd name="connsiteY135" fmla="*/ 786953 h 3560633"/>
              <a:gd name="connsiteX136" fmla="*/ 3048000 w 3281680"/>
              <a:gd name="connsiteY136" fmla="*/ 797113 h 3560633"/>
              <a:gd name="connsiteX137" fmla="*/ 3129280 w 3281680"/>
              <a:gd name="connsiteY137" fmla="*/ 807273 h 3560633"/>
              <a:gd name="connsiteX138" fmla="*/ 3180080 w 3281680"/>
              <a:gd name="connsiteY138" fmla="*/ 827593 h 3560633"/>
              <a:gd name="connsiteX139" fmla="*/ 3220720 w 3281680"/>
              <a:gd name="connsiteY139" fmla="*/ 837753 h 3560633"/>
              <a:gd name="connsiteX140" fmla="*/ 3271520 w 3281680"/>
              <a:gd name="connsiteY140" fmla="*/ 888553 h 3560633"/>
              <a:gd name="connsiteX141" fmla="*/ 3281680 w 3281680"/>
              <a:gd name="connsiteY141" fmla="*/ 949513 h 35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281680" h="3560633">
                <a:moveTo>
                  <a:pt x="3281680" y="949513"/>
                </a:moveTo>
                <a:lnTo>
                  <a:pt x="3281680" y="949513"/>
                </a:lnTo>
                <a:cubicBezTo>
                  <a:pt x="3237653" y="956286"/>
                  <a:pt x="3193962" y="965800"/>
                  <a:pt x="3149600" y="969833"/>
                </a:cubicBezTo>
                <a:cubicBezTo>
                  <a:pt x="2804987" y="1001161"/>
                  <a:pt x="3050001" y="962726"/>
                  <a:pt x="2885440" y="990153"/>
                </a:cubicBezTo>
                <a:cubicBezTo>
                  <a:pt x="2868507" y="996926"/>
                  <a:pt x="2852176" y="1005463"/>
                  <a:pt x="2834640" y="1010473"/>
                </a:cubicBezTo>
                <a:cubicBezTo>
                  <a:pt x="2743119" y="1036622"/>
                  <a:pt x="2703826" y="1035393"/>
                  <a:pt x="2600960" y="1040953"/>
                </a:cubicBezTo>
                <a:cubicBezTo>
                  <a:pt x="2523107" y="1045161"/>
                  <a:pt x="2445159" y="1047404"/>
                  <a:pt x="2367280" y="1051113"/>
                </a:cubicBezTo>
                <a:lnTo>
                  <a:pt x="2174240" y="1061273"/>
                </a:lnTo>
                <a:cubicBezTo>
                  <a:pt x="1858335" y="1103394"/>
                  <a:pt x="2203042" y="1062364"/>
                  <a:pt x="1747520" y="1091753"/>
                </a:cubicBezTo>
                <a:cubicBezTo>
                  <a:pt x="1733585" y="1092652"/>
                  <a:pt x="1720681" y="1099790"/>
                  <a:pt x="1706880" y="1101913"/>
                </a:cubicBezTo>
                <a:cubicBezTo>
                  <a:pt x="1676569" y="1106576"/>
                  <a:pt x="1645920" y="1108686"/>
                  <a:pt x="1615440" y="1112073"/>
                </a:cubicBezTo>
                <a:cubicBezTo>
                  <a:pt x="1601893" y="1118846"/>
                  <a:pt x="1589034" y="1127217"/>
                  <a:pt x="1574800" y="1132393"/>
                </a:cubicBezTo>
                <a:cubicBezTo>
                  <a:pt x="1548228" y="1142055"/>
                  <a:pt x="1494765" y="1154942"/>
                  <a:pt x="1463040" y="1162873"/>
                </a:cubicBezTo>
                <a:cubicBezTo>
                  <a:pt x="1446107" y="1176420"/>
                  <a:pt x="1431982" y="1194540"/>
                  <a:pt x="1412240" y="1203513"/>
                </a:cubicBezTo>
                <a:cubicBezTo>
                  <a:pt x="1393486" y="1212037"/>
                  <a:pt x="1371548" y="1209988"/>
                  <a:pt x="1351280" y="1213673"/>
                </a:cubicBezTo>
                <a:cubicBezTo>
                  <a:pt x="1334290" y="1216762"/>
                  <a:pt x="1317413" y="1220446"/>
                  <a:pt x="1300480" y="1223833"/>
                </a:cubicBezTo>
                <a:cubicBezTo>
                  <a:pt x="1290320" y="1233993"/>
                  <a:pt x="1283081" y="1248367"/>
                  <a:pt x="1270000" y="1254313"/>
                </a:cubicBezTo>
                <a:cubicBezTo>
                  <a:pt x="1244576" y="1265869"/>
                  <a:pt x="1188720" y="1274633"/>
                  <a:pt x="1188720" y="1274633"/>
                </a:cubicBezTo>
                <a:cubicBezTo>
                  <a:pt x="1178560" y="1284793"/>
                  <a:pt x="1170195" y="1297143"/>
                  <a:pt x="1158240" y="1305113"/>
                </a:cubicBezTo>
                <a:cubicBezTo>
                  <a:pt x="1136554" y="1319570"/>
                  <a:pt x="1049926" y="1325002"/>
                  <a:pt x="1046480" y="1325433"/>
                </a:cubicBezTo>
                <a:cubicBezTo>
                  <a:pt x="1026160" y="1338980"/>
                  <a:pt x="1008421" y="1357591"/>
                  <a:pt x="985520" y="1366073"/>
                </a:cubicBezTo>
                <a:cubicBezTo>
                  <a:pt x="916159" y="1391762"/>
                  <a:pt x="772160" y="1427033"/>
                  <a:pt x="772160" y="1427033"/>
                </a:cubicBezTo>
                <a:cubicBezTo>
                  <a:pt x="762000" y="1433806"/>
                  <a:pt x="752602" y="1441892"/>
                  <a:pt x="741680" y="1447353"/>
                </a:cubicBezTo>
                <a:cubicBezTo>
                  <a:pt x="718611" y="1458888"/>
                  <a:pt x="694040" y="1467160"/>
                  <a:pt x="670560" y="1477833"/>
                </a:cubicBezTo>
                <a:cubicBezTo>
                  <a:pt x="641050" y="1491246"/>
                  <a:pt x="612659" y="1505254"/>
                  <a:pt x="589280" y="1528633"/>
                </a:cubicBezTo>
                <a:cubicBezTo>
                  <a:pt x="580646" y="1537267"/>
                  <a:pt x="575733" y="1548953"/>
                  <a:pt x="568960" y="1559113"/>
                </a:cubicBezTo>
                <a:cubicBezTo>
                  <a:pt x="575733" y="1569273"/>
                  <a:pt x="578560" y="1583746"/>
                  <a:pt x="589280" y="1589593"/>
                </a:cubicBezTo>
                <a:cubicBezTo>
                  <a:pt x="617486" y="1604978"/>
                  <a:pt x="653170" y="1603543"/>
                  <a:pt x="680720" y="1620073"/>
                </a:cubicBezTo>
                <a:cubicBezTo>
                  <a:pt x="749887" y="1661573"/>
                  <a:pt x="712786" y="1644308"/>
                  <a:pt x="792480" y="1670873"/>
                </a:cubicBezTo>
                <a:cubicBezTo>
                  <a:pt x="806027" y="1681033"/>
                  <a:pt x="820534" y="1690025"/>
                  <a:pt x="833120" y="1701353"/>
                </a:cubicBezTo>
                <a:cubicBezTo>
                  <a:pt x="854480" y="1720577"/>
                  <a:pt x="866027" y="1756079"/>
                  <a:pt x="894080" y="1762313"/>
                </a:cubicBezTo>
                <a:lnTo>
                  <a:pt x="985520" y="1782633"/>
                </a:lnTo>
                <a:cubicBezTo>
                  <a:pt x="995680" y="1792793"/>
                  <a:pt x="1004962" y="1803915"/>
                  <a:pt x="1016000" y="1813113"/>
                </a:cubicBezTo>
                <a:cubicBezTo>
                  <a:pt x="1100870" y="1883838"/>
                  <a:pt x="987912" y="1774865"/>
                  <a:pt x="1076960" y="1863913"/>
                </a:cubicBezTo>
                <a:cubicBezTo>
                  <a:pt x="1123211" y="2002667"/>
                  <a:pt x="1063173" y="1870446"/>
                  <a:pt x="1137920" y="1945193"/>
                </a:cubicBezTo>
                <a:cubicBezTo>
                  <a:pt x="1145493" y="1952766"/>
                  <a:pt x="1140507" y="1968100"/>
                  <a:pt x="1148080" y="1975673"/>
                </a:cubicBezTo>
                <a:cubicBezTo>
                  <a:pt x="1158790" y="1986383"/>
                  <a:pt x="1175173" y="1989220"/>
                  <a:pt x="1188720" y="1995993"/>
                </a:cubicBezTo>
                <a:cubicBezTo>
                  <a:pt x="1195493" y="2006153"/>
                  <a:pt x="1200406" y="2017839"/>
                  <a:pt x="1209040" y="2026473"/>
                </a:cubicBezTo>
                <a:cubicBezTo>
                  <a:pt x="1227610" y="2045043"/>
                  <a:pt x="1320666" y="2087355"/>
                  <a:pt x="1320800" y="2087433"/>
                </a:cubicBezTo>
                <a:cubicBezTo>
                  <a:pt x="1447481" y="2161330"/>
                  <a:pt x="1297046" y="2077798"/>
                  <a:pt x="1381760" y="2148393"/>
                </a:cubicBezTo>
                <a:cubicBezTo>
                  <a:pt x="1393395" y="2158089"/>
                  <a:pt x="1408853" y="2161940"/>
                  <a:pt x="1422400" y="2168713"/>
                </a:cubicBezTo>
                <a:cubicBezTo>
                  <a:pt x="1429410" y="2189742"/>
                  <a:pt x="1443768" y="2234807"/>
                  <a:pt x="1452880" y="2249993"/>
                </a:cubicBezTo>
                <a:cubicBezTo>
                  <a:pt x="1464037" y="2268588"/>
                  <a:pt x="1478186" y="2285459"/>
                  <a:pt x="1493520" y="2300793"/>
                </a:cubicBezTo>
                <a:cubicBezTo>
                  <a:pt x="1502154" y="2309427"/>
                  <a:pt x="1513840" y="2314340"/>
                  <a:pt x="1524000" y="2321113"/>
                </a:cubicBezTo>
                <a:cubicBezTo>
                  <a:pt x="1544887" y="2383773"/>
                  <a:pt x="1518399" y="2325102"/>
                  <a:pt x="1595120" y="2392233"/>
                </a:cubicBezTo>
                <a:cubicBezTo>
                  <a:pt x="1604310" y="2400274"/>
                  <a:pt x="1607623" y="2413332"/>
                  <a:pt x="1615440" y="2422713"/>
                </a:cubicBezTo>
                <a:cubicBezTo>
                  <a:pt x="1645069" y="2458268"/>
                  <a:pt x="1653960" y="2458017"/>
                  <a:pt x="1696720" y="2483673"/>
                </a:cubicBezTo>
                <a:cubicBezTo>
                  <a:pt x="1720427" y="2520926"/>
                  <a:pt x="1753876" y="2553542"/>
                  <a:pt x="1767840" y="2595433"/>
                </a:cubicBezTo>
                <a:cubicBezTo>
                  <a:pt x="1771227" y="2605593"/>
                  <a:pt x="1770427" y="2618340"/>
                  <a:pt x="1778000" y="2625913"/>
                </a:cubicBezTo>
                <a:cubicBezTo>
                  <a:pt x="1785573" y="2633486"/>
                  <a:pt x="1798320" y="2632686"/>
                  <a:pt x="1808480" y="2636073"/>
                </a:cubicBezTo>
                <a:cubicBezTo>
                  <a:pt x="1844251" y="2689730"/>
                  <a:pt x="1810630" y="2646624"/>
                  <a:pt x="1869440" y="2697033"/>
                </a:cubicBezTo>
                <a:cubicBezTo>
                  <a:pt x="1953000" y="2768656"/>
                  <a:pt x="1827097" y="2678964"/>
                  <a:pt x="1960880" y="2768153"/>
                </a:cubicBezTo>
                <a:cubicBezTo>
                  <a:pt x="1977813" y="2795246"/>
                  <a:pt x="1990307" y="2825685"/>
                  <a:pt x="2011680" y="2849433"/>
                </a:cubicBezTo>
                <a:cubicBezTo>
                  <a:pt x="2021812" y="2860691"/>
                  <a:pt x="2039542" y="2861622"/>
                  <a:pt x="2052320" y="2869753"/>
                </a:cubicBezTo>
                <a:cubicBezTo>
                  <a:pt x="2076899" y="2885394"/>
                  <a:pt x="2099733" y="2903620"/>
                  <a:pt x="2123440" y="2920553"/>
                </a:cubicBezTo>
                <a:cubicBezTo>
                  <a:pt x="2136987" y="2944260"/>
                  <a:pt x="2147211" y="2970203"/>
                  <a:pt x="2164080" y="2991673"/>
                </a:cubicBezTo>
                <a:cubicBezTo>
                  <a:pt x="2184793" y="3018035"/>
                  <a:pt x="2211493" y="3039086"/>
                  <a:pt x="2235200" y="3062793"/>
                </a:cubicBezTo>
                <a:cubicBezTo>
                  <a:pt x="2286550" y="3114143"/>
                  <a:pt x="2258705" y="3094865"/>
                  <a:pt x="2316480" y="3123753"/>
                </a:cubicBezTo>
                <a:cubicBezTo>
                  <a:pt x="2323253" y="3137300"/>
                  <a:pt x="2327501" y="3152438"/>
                  <a:pt x="2336800" y="3164393"/>
                </a:cubicBezTo>
                <a:cubicBezTo>
                  <a:pt x="2351502" y="3183296"/>
                  <a:pt x="2375279" y="3194658"/>
                  <a:pt x="2387600" y="3215193"/>
                </a:cubicBezTo>
                <a:cubicBezTo>
                  <a:pt x="2445485" y="3311669"/>
                  <a:pt x="2332805" y="3227020"/>
                  <a:pt x="2448560" y="3296473"/>
                </a:cubicBezTo>
                <a:cubicBezTo>
                  <a:pt x="2453071" y="3314517"/>
                  <a:pt x="2458504" y="3355614"/>
                  <a:pt x="2479040" y="3367593"/>
                </a:cubicBezTo>
                <a:cubicBezTo>
                  <a:pt x="2510547" y="3385972"/>
                  <a:pt x="2580640" y="3408233"/>
                  <a:pt x="2580640" y="3408233"/>
                </a:cubicBezTo>
                <a:cubicBezTo>
                  <a:pt x="2556933" y="3411620"/>
                  <a:pt x="2533377" y="3416318"/>
                  <a:pt x="2509520" y="3418393"/>
                </a:cubicBezTo>
                <a:cubicBezTo>
                  <a:pt x="2455432" y="3423096"/>
                  <a:pt x="2400866" y="3422084"/>
                  <a:pt x="2346960" y="3428553"/>
                </a:cubicBezTo>
                <a:cubicBezTo>
                  <a:pt x="2315959" y="3432273"/>
                  <a:pt x="2286000" y="3442100"/>
                  <a:pt x="2255520" y="3448873"/>
                </a:cubicBezTo>
                <a:cubicBezTo>
                  <a:pt x="2248747" y="3475966"/>
                  <a:pt x="2258437" y="3514662"/>
                  <a:pt x="2235200" y="3530153"/>
                </a:cubicBezTo>
                <a:cubicBezTo>
                  <a:pt x="2205641" y="3549859"/>
                  <a:pt x="1941050" y="3560007"/>
                  <a:pt x="1930400" y="3560633"/>
                </a:cubicBezTo>
                <a:cubicBezTo>
                  <a:pt x="1737360" y="3553860"/>
                  <a:pt x="1543452" y="3559809"/>
                  <a:pt x="1351280" y="3540313"/>
                </a:cubicBezTo>
                <a:cubicBezTo>
                  <a:pt x="1307478" y="3535869"/>
                  <a:pt x="1271127" y="3503435"/>
                  <a:pt x="1229360" y="3489513"/>
                </a:cubicBezTo>
                <a:cubicBezTo>
                  <a:pt x="1145682" y="3461620"/>
                  <a:pt x="1189604" y="3472222"/>
                  <a:pt x="1097280" y="3459033"/>
                </a:cubicBezTo>
                <a:cubicBezTo>
                  <a:pt x="998002" y="3399466"/>
                  <a:pt x="1098834" y="3452220"/>
                  <a:pt x="944880" y="3408233"/>
                </a:cubicBezTo>
                <a:cubicBezTo>
                  <a:pt x="853165" y="3382029"/>
                  <a:pt x="897150" y="3395710"/>
                  <a:pt x="812800" y="3367593"/>
                </a:cubicBezTo>
                <a:cubicBezTo>
                  <a:pt x="799253" y="3354046"/>
                  <a:pt x="787282" y="3338715"/>
                  <a:pt x="772160" y="3326953"/>
                </a:cubicBezTo>
                <a:cubicBezTo>
                  <a:pt x="756572" y="3314829"/>
                  <a:pt x="736353" y="3309324"/>
                  <a:pt x="721360" y="3296473"/>
                </a:cubicBezTo>
                <a:cubicBezTo>
                  <a:pt x="649639" y="3234998"/>
                  <a:pt x="781946" y="3292962"/>
                  <a:pt x="640080" y="3245673"/>
                </a:cubicBezTo>
                <a:cubicBezTo>
                  <a:pt x="623147" y="3215193"/>
                  <a:pt x="611360" y="3181219"/>
                  <a:pt x="589280" y="3154233"/>
                </a:cubicBezTo>
                <a:cubicBezTo>
                  <a:pt x="579689" y="3142511"/>
                  <a:pt x="558336" y="3145548"/>
                  <a:pt x="548640" y="3133913"/>
                </a:cubicBezTo>
                <a:cubicBezTo>
                  <a:pt x="539701" y="3123186"/>
                  <a:pt x="542316" y="3106699"/>
                  <a:pt x="538480" y="3093273"/>
                </a:cubicBezTo>
                <a:cubicBezTo>
                  <a:pt x="535538" y="3082975"/>
                  <a:pt x="537035" y="3069018"/>
                  <a:pt x="528320" y="3062793"/>
                </a:cubicBezTo>
                <a:cubicBezTo>
                  <a:pt x="510891" y="3050343"/>
                  <a:pt x="487680" y="3049246"/>
                  <a:pt x="467360" y="3042473"/>
                </a:cubicBezTo>
                <a:cubicBezTo>
                  <a:pt x="455951" y="3015851"/>
                  <a:pt x="433712" y="2960117"/>
                  <a:pt x="416560" y="2930713"/>
                </a:cubicBezTo>
                <a:cubicBezTo>
                  <a:pt x="400461" y="2903115"/>
                  <a:pt x="381157" y="2877428"/>
                  <a:pt x="365760" y="2849433"/>
                </a:cubicBezTo>
                <a:cubicBezTo>
                  <a:pt x="343863" y="2809620"/>
                  <a:pt x="330004" y="2765319"/>
                  <a:pt x="304800" y="2727513"/>
                </a:cubicBezTo>
                <a:cubicBezTo>
                  <a:pt x="249853" y="2645093"/>
                  <a:pt x="273780" y="2689000"/>
                  <a:pt x="233680" y="2595433"/>
                </a:cubicBezTo>
                <a:cubicBezTo>
                  <a:pt x="206966" y="2461861"/>
                  <a:pt x="254197" y="2642744"/>
                  <a:pt x="162560" y="2493833"/>
                </a:cubicBezTo>
                <a:cubicBezTo>
                  <a:pt x="147923" y="2470049"/>
                  <a:pt x="152981" y="2438332"/>
                  <a:pt x="142240" y="2412553"/>
                </a:cubicBezTo>
                <a:cubicBezTo>
                  <a:pt x="135727" y="2396922"/>
                  <a:pt x="121471" y="2385785"/>
                  <a:pt x="111760" y="2371913"/>
                </a:cubicBezTo>
                <a:cubicBezTo>
                  <a:pt x="97755" y="2351906"/>
                  <a:pt x="84667" y="2331273"/>
                  <a:pt x="71120" y="2310953"/>
                </a:cubicBezTo>
                <a:cubicBezTo>
                  <a:pt x="60960" y="2270313"/>
                  <a:pt x="48478" y="2230184"/>
                  <a:pt x="40640" y="2189033"/>
                </a:cubicBezTo>
                <a:cubicBezTo>
                  <a:pt x="31812" y="2142686"/>
                  <a:pt x="23893" y="2000053"/>
                  <a:pt x="20320" y="1965513"/>
                </a:cubicBezTo>
                <a:cubicBezTo>
                  <a:pt x="14701" y="1911195"/>
                  <a:pt x="6773" y="1857140"/>
                  <a:pt x="0" y="1802953"/>
                </a:cubicBezTo>
                <a:cubicBezTo>
                  <a:pt x="6773" y="1548953"/>
                  <a:pt x="10678" y="1294860"/>
                  <a:pt x="20320" y="1040953"/>
                </a:cubicBezTo>
                <a:cubicBezTo>
                  <a:pt x="21279" y="1015696"/>
                  <a:pt x="43089" y="970077"/>
                  <a:pt x="50800" y="949513"/>
                </a:cubicBezTo>
                <a:cubicBezTo>
                  <a:pt x="54560" y="939485"/>
                  <a:pt x="56171" y="928612"/>
                  <a:pt x="60960" y="919033"/>
                </a:cubicBezTo>
                <a:cubicBezTo>
                  <a:pt x="66421" y="908111"/>
                  <a:pt x="75819" y="899475"/>
                  <a:pt x="81280" y="888553"/>
                </a:cubicBezTo>
                <a:cubicBezTo>
                  <a:pt x="97532" y="856048"/>
                  <a:pt x="92421" y="819184"/>
                  <a:pt x="111760" y="786953"/>
                </a:cubicBezTo>
                <a:cubicBezTo>
                  <a:pt x="120472" y="772433"/>
                  <a:pt x="138853" y="766633"/>
                  <a:pt x="152400" y="756473"/>
                </a:cubicBezTo>
                <a:cubicBezTo>
                  <a:pt x="155787" y="736153"/>
                  <a:pt x="158520" y="715713"/>
                  <a:pt x="162560" y="695513"/>
                </a:cubicBezTo>
                <a:cubicBezTo>
                  <a:pt x="171953" y="648550"/>
                  <a:pt x="202533" y="560020"/>
                  <a:pt x="213360" y="532953"/>
                </a:cubicBezTo>
                <a:cubicBezTo>
                  <a:pt x="220133" y="516020"/>
                  <a:pt x="224297" y="497792"/>
                  <a:pt x="233680" y="482153"/>
                </a:cubicBezTo>
                <a:cubicBezTo>
                  <a:pt x="244837" y="463558"/>
                  <a:pt x="261884" y="449118"/>
                  <a:pt x="274320" y="431353"/>
                </a:cubicBezTo>
                <a:cubicBezTo>
                  <a:pt x="340899" y="336240"/>
                  <a:pt x="262001" y="423352"/>
                  <a:pt x="355600" y="329753"/>
                </a:cubicBezTo>
                <a:cubicBezTo>
                  <a:pt x="392123" y="238445"/>
                  <a:pt x="352125" y="312908"/>
                  <a:pt x="416560" y="248473"/>
                </a:cubicBezTo>
                <a:cubicBezTo>
                  <a:pt x="425194" y="239839"/>
                  <a:pt x="426525" y="224465"/>
                  <a:pt x="436880" y="217993"/>
                </a:cubicBezTo>
                <a:cubicBezTo>
                  <a:pt x="455043" y="206641"/>
                  <a:pt x="477520" y="204446"/>
                  <a:pt x="497840" y="197673"/>
                </a:cubicBezTo>
                <a:cubicBezTo>
                  <a:pt x="508000" y="187513"/>
                  <a:pt x="516136" y="174808"/>
                  <a:pt x="528320" y="167193"/>
                </a:cubicBezTo>
                <a:cubicBezTo>
                  <a:pt x="561821" y="146255"/>
                  <a:pt x="592798" y="144962"/>
                  <a:pt x="629920" y="136713"/>
                </a:cubicBezTo>
                <a:cubicBezTo>
                  <a:pt x="643551" y="133684"/>
                  <a:pt x="657134" y="130389"/>
                  <a:pt x="670560" y="126553"/>
                </a:cubicBezTo>
                <a:cubicBezTo>
                  <a:pt x="815083" y="85261"/>
                  <a:pt x="727041" y="100585"/>
                  <a:pt x="873760" y="85913"/>
                </a:cubicBezTo>
                <a:cubicBezTo>
                  <a:pt x="890693" y="75753"/>
                  <a:pt x="906583" y="63605"/>
                  <a:pt x="924560" y="55433"/>
                </a:cubicBezTo>
                <a:cubicBezTo>
                  <a:pt x="944059" y="46570"/>
                  <a:pt x="964856" y="40749"/>
                  <a:pt x="985520" y="35113"/>
                </a:cubicBezTo>
                <a:cubicBezTo>
                  <a:pt x="1046397" y="18510"/>
                  <a:pt x="1119658" y="18258"/>
                  <a:pt x="1178560" y="14793"/>
                </a:cubicBezTo>
                <a:lnTo>
                  <a:pt x="1381760" y="4633"/>
                </a:lnTo>
                <a:cubicBezTo>
                  <a:pt x="1498453" y="7550"/>
                  <a:pt x="1687988" y="-17290"/>
                  <a:pt x="1828800" y="24953"/>
                </a:cubicBezTo>
                <a:cubicBezTo>
                  <a:pt x="1849316" y="31108"/>
                  <a:pt x="1869096" y="39637"/>
                  <a:pt x="1889760" y="45273"/>
                </a:cubicBezTo>
                <a:cubicBezTo>
                  <a:pt x="1906420" y="49817"/>
                  <a:pt x="1924020" y="50471"/>
                  <a:pt x="1940560" y="55433"/>
                </a:cubicBezTo>
                <a:cubicBezTo>
                  <a:pt x="1958029" y="60674"/>
                  <a:pt x="1973618" y="71529"/>
                  <a:pt x="1991360" y="75753"/>
                </a:cubicBezTo>
                <a:cubicBezTo>
                  <a:pt x="2044992" y="88522"/>
                  <a:pt x="2153920" y="106233"/>
                  <a:pt x="2153920" y="106233"/>
                </a:cubicBezTo>
                <a:cubicBezTo>
                  <a:pt x="2181013" y="116393"/>
                  <a:pt x="2208604" y="125315"/>
                  <a:pt x="2235200" y="136713"/>
                </a:cubicBezTo>
                <a:cubicBezTo>
                  <a:pt x="2338029" y="180783"/>
                  <a:pt x="2256062" y="157168"/>
                  <a:pt x="2336800" y="177353"/>
                </a:cubicBezTo>
                <a:cubicBezTo>
                  <a:pt x="2443551" y="241403"/>
                  <a:pt x="2341891" y="174822"/>
                  <a:pt x="2418080" y="238313"/>
                </a:cubicBezTo>
                <a:cubicBezTo>
                  <a:pt x="2427461" y="246130"/>
                  <a:pt x="2438791" y="251307"/>
                  <a:pt x="2448560" y="258633"/>
                </a:cubicBezTo>
                <a:cubicBezTo>
                  <a:pt x="2465908" y="271644"/>
                  <a:pt x="2483040" y="284993"/>
                  <a:pt x="2499360" y="299273"/>
                </a:cubicBezTo>
                <a:cubicBezTo>
                  <a:pt x="2554279" y="347328"/>
                  <a:pt x="2502516" y="316091"/>
                  <a:pt x="2570480" y="350073"/>
                </a:cubicBezTo>
                <a:cubicBezTo>
                  <a:pt x="2584027" y="377166"/>
                  <a:pt x="2599870" y="403228"/>
                  <a:pt x="2611120" y="431353"/>
                </a:cubicBezTo>
                <a:cubicBezTo>
                  <a:pt x="2617893" y="448286"/>
                  <a:pt x="2619764" y="468142"/>
                  <a:pt x="2631440" y="482153"/>
                </a:cubicBezTo>
                <a:cubicBezTo>
                  <a:pt x="2638296" y="490380"/>
                  <a:pt x="2651760" y="488926"/>
                  <a:pt x="2661920" y="492313"/>
                </a:cubicBezTo>
                <a:cubicBezTo>
                  <a:pt x="2672080" y="505860"/>
                  <a:pt x="2681380" y="520096"/>
                  <a:pt x="2692400" y="532953"/>
                </a:cubicBezTo>
                <a:cubicBezTo>
                  <a:pt x="2701751" y="543862"/>
                  <a:pt x="2715488" y="551112"/>
                  <a:pt x="2722880" y="563433"/>
                </a:cubicBezTo>
                <a:cubicBezTo>
                  <a:pt x="2774928" y="650180"/>
                  <a:pt x="2721688" y="623996"/>
                  <a:pt x="2783840" y="644713"/>
                </a:cubicBezTo>
                <a:cubicBezTo>
                  <a:pt x="2787227" y="654873"/>
                  <a:pt x="2785773" y="668337"/>
                  <a:pt x="2794000" y="675193"/>
                </a:cubicBezTo>
                <a:cubicBezTo>
                  <a:pt x="2808011" y="686869"/>
                  <a:pt x="2828488" y="687357"/>
                  <a:pt x="2844800" y="695513"/>
                </a:cubicBezTo>
                <a:cubicBezTo>
                  <a:pt x="2855722" y="700974"/>
                  <a:pt x="2865120" y="709060"/>
                  <a:pt x="2875280" y="715833"/>
                </a:cubicBezTo>
                <a:cubicBezTo>
                  <a:pt x="2882053" y="725993"/>
                  <a:pt x="2885831" y="738987"/>
                  <a:pt x="2895600" y="746313"/>
                </a:cubicBezTo>
                <a:cubicBezTo>
                  <a:pt x="2947060" y="784908"/>
                  <a:pt x="2959473" y="774054"/>
                  <a:pt x="3017520" y="786953"/>
                </a:cubicBezTo>
                <a:cubicBezTo>
                  <a:pt x="3027975" y="789276"/>
                  <a:pt x="3037463" y="795197"/>
                  <a:pt x="3048000" y="797113"/>
                </a:cubicBezTo>
                <a:cubicBezTo>
                  <a:pt x="3074864" y="801997"/>
                  <a:pt x="3102187" y="803886"/>
                  <a:pt x="3129280" y="807273"/>
                </a:cubicBezTo>
                <a:cubicBezTo>
                  <a:pt x="3146213" y="814046"/>
                  <a:pt x="3162778" y="821826"/>
                  <a:pt x="3180080" y="827593"/>
                </a:cubicBezTo>
                <a:cubicBezTo>
                  <a:pt x="3193327" y="832009"/>
                  <a:pt x="3209993" y="828814"/>
                  <a:pt x="3220720" y="837753"/>
                </a:cubicBezTo>
                <a:cubicBezTo>
                  <a:pt x="3304418" y="907502"/>
                  <a:pt x="3185243" y="859794"/>
                  <a:pt x="3271520" y="888553"/>
                </a:cubicBezTo>
                <a:cubicBezTo>
                  <a:pt x="3284144" y="939050"/>
                  <a:pt x="3279987" y="939353"/>
                  <a:pt x="3281680" y="949513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5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Borderline</a:t>
            </a:r>
            <a:r>
              <a:rPr lang="ko-KR" altLang="en-US" dirty="0"/>
              <a:t> 변형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majority</a:t>
            </a:r>
            <a:r>
              <a:rPr lang="ko-KR" altLang="en-US" dirty="0"/>
              <a:t>와 </a:t>
            </a:r>
            <a:r>
              <a:rPr lang="en-US" altLang="ko-KR" dirty="0"/>
              <a:t>minority</a:t>
            </a:r>
            <a:r>
              <a:rPr lang="ko-KR" altLang="en-US" dirty="0"/>
              <a:t> 양쪽에서 경계선에 가까운 데이터 </a:t>
            </a:r>
            <a:r>
              <a:rPr lang="en-US" altLang="ko-KR" dirty="0"/>
              <a:t>oversampling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83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Borderline</a:t>
            </a:r>
            <a:r>
              <a:rPr lang="ko-KR" altLang="en-US" dirty="0"/>
              <a:t> 변형</a:t>
            </a:r>
          </a:p>
        </p:txBody>
      </p:sp>
      <p:sp>
        <p:nvSpPr>
          <p:cNvPr id="6" name="타원 5"/>
          <p:cNvSpPr/>
          <p:nvPr/>
        </p:nvSpPr>
        <p:spPr>
          <a:xfrm>
            <a:off x="4972802" y="3612801"/>
            <a:ext cx="348792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12216" y="4697457"/>
            <a:ext cx="348792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842621" y="2896347"/>
            <a:ext cx="348792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873677" y="4742062"/>
            <a:ext cx="348792" cy="34879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8073" y="3494966"/>
            <a:ext cx="348792" cy="34879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86612" y="3843758"/>
            <a:ext cx="348792" cy="3487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061008" y="3669362"/>
            <a:ext cx="1161461" cy="29223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61008" y="3961593"/>
            <a:ext cx="987065" cy="9548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355496" y="3743073"/>
            <a:ext cx="236847" cy="23684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656667" y="4532103"/>
            <a:ext cx="217010" cy="2285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65118" y="3482970"/>
            <a:ext cx="1040091" cy="104009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017017" y="3070743"/>
            <a:ext cx="43991" cy="960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22254" y="3777169"/>
            <a:ext cx="962909" cy="29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886612" y="4011343"/>
            <a:ext cx="174396" cy="82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966740" y="3501435"/>
            <a:ext cx="188536" cy="1885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19496" y="3917075"/>
            <a:ext cx="188536" cy="1885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925448" y="4249174"/>
            <a:ext cx="188536" cy="1885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238775">
            <a:off x="3792301" y="2241022"/>
            <a:ext cx="2454439" cy="3346491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5"/>
          <p:cNvSpPr/>
          <p:nvPr/>
        </p:nvSpPr>
        <p:spPr>
          <a:xfrm>
            <a:off x="5717923" y="2326102"/>
            <a:ext cx="2440837" cy="3810305"/>
          </a:xfrm>
          <a:custGeom>
            <a:avLst/>
            <a:gdLst>
              <a:gd name="connsiteX0" fmla="*/ 429157 w 2440837"/>
              <a:gd name="connsiteY0" fmla="*/ 187639 h 3810305"/>
              <a:gd name="connsiteX1" fmla="*/ 429157 w 2440837"/>
              <a:gd name="connsiteY1" fmla="*/ 187639 h 3810305"/>
              <a:gd name="connsiteX2" fmla="*/ 713637 w 2440837"/>
              <a:gd name="connsiteY2" fmla="*/ 685479 h 3810305"/>
              <a:gd name="connsiteX3" fmla="*/ 723797 w 2440837"/>
              <a:gd name="connsiteY3" fmla="*/ 715959 h 3810305"/>
              <a:gd name="connsiteX4" fmla="*/ 733957 w 2440837"/>
              <a:gd name="connsiteY4" fmla="*/ 756599 h 3810305"/>
              <a:gd name="connsiteX5" fmla="*/ 754277 w 2440837"/>
              <a:gd name="connsiteY5" fmla="*/ 939479 h 3810305"/>
              <a:gd name="connsiteX6" fmla="*/ 713637 w 2440837"/>
              <a:gd name="connsiteY6" fmla="*/ 2016439 h 3810305"/>
              <a:gd name="connsiteX7" fmla="*/ 683157 w 2440837"/>
              <a:gd name="connsiteY7" fmla="*/ 2118039 h 3810305"/>
              <a:gd name="connsiteX8" fmla="*/ 662837 w 2440837"/>
              <a:gd name="connsiteY8" fmla="*/ 2168839 h 3810305"/>
              <a:gd name="connsiteX9" fmla="*/ 622197 w 2440837"/>
              <a:gd name="connsiteY9" fmla="*/ 2250119 h 3810305"/>
              <a:gd name="connsiteX10" fmla="*/ 581557 w 2440837"/>
              <a:gd name="connsiteY10" fmla="*/ 2372039 h 3810305"/>
              <a:gd name="connsiteX11" fmla="*/ 571397 w 2440837"/>
              <a:gd name="connsiteY11" fmla="*/ 2422839 h 3810305"/>
              <a:gd name="connsiteX12" fmla="*/ 540917 w 2440837"/>
              <a:gd name="connsiteY12" fmla="*/ 2443159 h 3810305"/>
              <a:gd name="connsiteX13" fmla="*/ 530757 w 2440837"/>
              <a:gd name="connsiteY13" fmla="*/ 2493959 h 3810305"/>
              <a:gd name="connsiteX14" fmla="*/ 490117 w 2440837"/>
              <a:gd name="connsiteY14" fmla="*/ 2575239 h 3810305"/>
              <a:gd name="connsiteX15" fmla="*/ 469797 w 2440837"/>
              <a:gd name="connsiteY15" fmla="*/ 2676839 h 3810305"/>
              <a:gd name="connsiteX16" fmla="*/ 429157 w 2440837"/>
              <a:gd name="connsiteY16" fmla="*/ 2737799 h 3810305"/>
              <a:gd name="connsiteX17" fmla="*/ 388517 w 2440837"/>
              <a:gd name="connsiteY17" fmla="*/ 2880039 h 3810305"/>
              <a:gd name="connsiteX18" fmla="*/ 368197 w 2440837"/>
              <a:gd name="connsiteY18" fmla="*/ 2940999 h 3810305"/>
              <a:gd name="connsiteX19" fmla="*/ 358037 w 2440837"/>
              <a:gd name="connsiteY19" fmla="*/ 2971479 h 3810305"/>
              <a:gd name="connsiteX20" fmla="*/ 337717 w 2440837"/>
              <a:gd name="connsiteY20" fmla="*/ 3012119 h 3810305"/>
              <a:gd name="connsiteX21" fmla="*/ 317397 w 2440837"/>
              <a:gd name="connsiteY21" fmla="*/ 3093399 h 3810305"/>
              <a:gd name="connsiteX22" fmla="*/ 307237 w 2440837"/>
              <a:gd name="connsiteY22" fmla="*/ 3123879 h 3810305"/>
              <a:gd name="connsiteX23" fmla="*/ 276757 w 2440837"/>
              <a:gd name="connsiteY23" fmla="*/ 3164519 h 3810305"/>
              <a:gd name="connsiteX24" fmla="*/ 225957 w 2440837"/>
              <a:gd name="connsiteY24" fmla="*/ 3266119 h 3810305"/>
              <a:gd name="connsiteX25" fmla="*/ 175157 w 2440837"/>
              <a:gd name="connsiteY25" fmla="*/ 3337239 h 3810305"/>
              <a:gd name="connsiteX26" fmla="*/ 144677 w 2440837"/>
              <a:gd name="connsiteY26" fmla="*/ 3408359 h 3810305"/>
              <a:gd name="connsiteX27" fmla="*/ 114197 w 2440837"/>
              <a:gd name="connsiteY27" fmla="*/ 3418519 h 3810305"/>
              <a:gd name="connsiteX28" fmla="*/ 22757 w 2440837"/>
              <a:gd name="connsiteY28" fmla="*/ 3540439 h 3810305"/>
              <a:gd name="connsiteX29" fmla="*/ 12597 w 2440837"/>
              <a:gd name="connsiteY29" fmla="*/ 3621719 h 3810305"/>
              <a:gd name="connsiteX30" fmla="*/ 63397 w 2440837"/>
              <a:gd name="connsiteY30" fmla="*/ 3631879 h 3810305"/>
              <a:gd name="connsiteX31" fmla="*/ 185317 w 2440837"/>
              <a:gd name="connsiteY31" fmla="*/ 3662359 h 3810305"/>
              <a:gd name="connsiteX32" fmla="*/ 378357 w 2440837"/>
              <a:gd name="connsiteY32" fmla="*/ 3692839 h 3810305"/>
              <a:gd name="connsiteX33" fmla="*/ 551077 w 2440837"/>
              <a:gd name="connsiteY33" fmla="*/ 3733479 h 3810305"/>
              <a:gd name="connsiteX34" fmla="*/ 733957 w 2440837"/>
              <a:gd name="connsiteY34" fmla="*/ 3743639 h 3810305"/>
              <a:gd name="connsiteX35" fmla="*/ 2024277 w 2440837"/>
              <a:gd name="connsiteY35" fmla="*/ 3774119 h 3810305"/>
              <a:gd name="connsiteX36" fmla="*/ 2085237 w 2440837"/>
              <a:gd name="connsiteY36" fmla="*/ 3733479 h 3810305"/>
              <a:gd name="connsiteX37" fmla="*/ 2125877 w 2440837"/>
              <a:gd name="connsiteY37" fmla="*/ 3713159 h 3810305"/>
              <a:gd name="connsiteX38" fmla="*/ 2186837 w 2440837"/>
              <a:gd name="connsiteY38" fmla="*/ 3662359 h 3810305"/>
              <a:gd name="connsiteX39" fmla="*/ 2207157 w 2440837"/>
              <a:gd name="connsiteY39" fmla="*/ 3591239 h 3810305"/>
              <a:gd name="connsiteX40" fmla="*/ 2237637 w 2440837"/>
              <a:gd name="connsiteY40" fmla="*/ 3540439 h 3810305"/>
              <a:gd name="connsiteX41" fmla="*/ 2247797 w 2440837"/>
              <a:gd name="connsiteY41" fmla="*/ 3469319 h 3810305"/>
              <a:gd name="connsiteX42" fmla="*/ 2278277 w 2440837"/>
              <a:gd name="connsiteY42" fmla="*/ 3316919 h 3810305"/>
              <a:gd name="connsiteX43" fmla="*/ 2318917 w 2440837"/>
              <a:gd name="connsiteY43" fmla="*/ 3073079 h 3810305"/>
              <a:gd name="connsiteX44" fmla="*/ 2369717 w 2440837"/>
              <a:gd name="connsiteY44" fmla="*/ 2961319 h 3810305"/>
              <a:gd name="connsiteX45" fmla="*/ 2390037 w 2440837"/>
              <a:gd name="connsiteY45" fmla="*/ 1345879 h 3810305"/>
              <a:gd name="connsiteX46" fmla="*/ 2400197 w 2440837"/>
              <a:gd name="connsiteY46" fmla="*/ 949639 h 3810305"/>
              <a:gd name="connsiteX47" fmla="*/ 2420517 w 2440837"/>
              <a:gd name="connsiteY47" fmla="*/ 787079 h 3810305"/>
              <a:gd name="connsiteX48" fmla="*/ 2440837 w 2440837"/>
              <a:gd name="connsiteY48" fmla="*/ 502599 h 3810305"/>
              <a:gd name="connsiteX49" fmla="*/ 2420517 w 2440837"/>
              <a:gd name="connsiteY49" fmla="*/ 309559 h 3810305"/>
              <a:gd name="connsiteX50" fmla="*/ 2379877 w 2440837"/>
              <a:gd name="connsiteY50" fmla="*/ 299399 h 3810305"/>
              <a:gd name="connsiteX51" fmla="*/ 2064917 w 2440837"/>
              <a:gd name="connsiteY51" fmla="*/ 238439 h 3810305"/>
              <a:gd name="connsiteX52" fmla="*/ 1963317 w 2440837"/>
              <a:gd name="connsiteY52" fmla="*/ 218119 h 3810305"/>
              <a:gd name="connsiteX53" fmla="*/ 1790597 w 2440837"/>
              <a:gd name="connsiteY53" fmla="*/ 197799 h 3810305"/>
              <a:gd name="connsiteX54" fmla="*/ 1688997 w 2440837"/>
              <a:gd name="connsiteY54" fmla="*/ 167319 h 3810305"/>
              <a:gd name="connsiteX55" fmla="*/ 1526437 w 2440837"/>
              <a:gd name="connsiteY55" fmla="*/ 146999 h 3810305"/>
              <a:gd name="connsiteX56" fmla="*/ 1434997 w 2440837"/>
              <a:gd name="connsiteY56" fmla="*/ 116519 h 3810305"/>
              <a:gd name="connsiteX57" fmla="*/ 1394357 w 2440837"/>
              <a:gd name="connsiteY57" fmla="*/ 96199 h 3810305"/>
              <a:gd name="connsiteX58" fmla="*/ 1323237 w 2440837"/>
              <a:gd name="connsiteY58" fmla="*/ 86039 h 3810305"/>
              <a:gd name="connsiteX59" fmla="*/ 1292757 w 2440837"/>
              <a:gd name="connsiteY59" fmla="*/ 65719 h 3810305"/>
              <a:gd name="connsiteX60" fmla="*/ 1099717 w 2440837"/>
              <a:gd name="connsiteY60" fmla="*/ 45399 h 3810305"/>
              <a:gd name="connsiteX61" fmla="*/ 530757 w 2440837"/>
              <a:gd name="connsiteY61" fmla="*/ 14919 h 3810305"/>
              <a:gd name="connsiteX62" fmla="*/ 418997 w 2440837"/>
              <a:gd name="connsiteY62" fmla="*/ 65719 h 3810305"/>
              <a:gd name="connsiteX63" fmla="*/ 358037 w 2440837"/>
              <a:gd name="connsiteY63" fmla="*/ 126679 h 3810305"/>
              <a:gd name="connsiteX64" fmla="*/ 398677 w 2440837"/>
              <a:gd name="connsiteY64" fmla="*/ 146999 h 3810305"/>
              <a:gd name="connsiteX65" fmla="*/ 418997 w 2440837"/>
              <a:gd name="connsiteY65" fmla="*/ 177479 h 3810305"/>
              <a:gd name="connsiteX66" fmla="*/ 429157 w 2440837"/>
              <a:gd name="connsiteY66" fmla="*/ 207959 h 3810305"/>
              <a:gd name="connsiteX67" fmla="*/ 459637 w 2440837"/>
              <a:gd name="connsiteY67" fmla="*/ 218119 h 3810305"/>
              <a:gd name="connsiteX68" fmla="*/ 429157 w 2440837"/>
              <a:gd name="connsiteY68" fmla="*/ 187639 h 381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440837" h="3810305">
                <a:moveTo>
                  <a:pt x="429157" y="187639"/>
                </a:moveTo>
                <a:lnTo>
                  <a:pt x="429157" y="187639"/>
                </a:lnTo>
                <a:cubicBezTo>
                  <a:pt x="523984" y="353586"/>
                  <a:pt x="620544" y="518554"/>
                  <a:pt x="713637" y="685479"/>
                </a:cubicBezTo>
                <a:cubicBezTo>
                  <a:pt x="718853" y="694832"/>
                  <a:pt x="720855" y="705661"/>
                  <a:pt x="723797" y="715959"/>
                </a:cubicBezTo>
                <a:cubicBezTo>
                  <a:pt x="727633" y="729385"/>
                  <a:pt x="730570" y="743052"/>
                  <a:pt x="733957" y="756599"/>
                </a:cubicBezTo>
                <a:cubicBezTo>
                  <a:pt x="740730" y="817559"/>
                  <a:pt x="753766" y="878146"/>
                  <a:pt x="754277" y="939479"/>
                </a:cubicBezTo>
                <a:cubicBezTo>
                  <a:pt x="762844" y="1967541"/>
                  <a:pt x="950465" y="1700669"/>
                  <a:pt x="713637" y="2016439"/>
                </a:cubicBezTo>
                <a:cubicBezTo>
                  <a:pt x="703657" y="2056358"/>
                  <a:pt x="699647" y="2076813"/>
                  <a:pt x="683157" y="2118039"/>
                </a:cubicBezTo>
                <a:cubicBezTo>
                  <a:pt x="676384" y="2134972"/>
                  <a:pt x="668078" y="2151370"/>
                  <a:pt x="662837" y="2168839"/>
                </a:cubicBezTo>
                <a:cubicBezTo>
                  <a:pt x="640589" y="2242998"/>
                  <a:pt x="672601" y="2199715"/>
                  <a:pt x="622197" y="2250119"/>
                </a:cubicBezTo>
                <a:cubicBezTo>
                  <a:pt x="596522" y="2318585"/>
                  <a:pt x="594050" y="2315820"/>
                  <a:pt x="581557" y="2372039"/>
                </a:cubicBezTo>
                <a:cubicBezTo>
                  <a:pt x="577811" y="2388896"/>
                  <a:pt x="579965" y="2407846"/>
                  <a:pt x="571397" y="2422839"/>
                </a:cubicBezTo>
                <a:cubicBezTo>
                  <a:pt x="565339" y="2433441"/>
                  <a:pt x="551077" y="2436386"/>
                  <a:pt x="540917" y="2443159"/>
                </a:cubicBezTo>
                <a:cubicBezTo>
                  <a:pt x="537530" y="2460092"/>
                  <a:pt x="536956" y="2477841"/>
                  <a:pt x="530757" y="2493959"/>
                </a:cubicBezTo>
                <a:cubicBezTo>
                  <a:pt x="519883" y="2522231"/>
                  <a:pt x="490117" y="2575239"/>
                  <a:pt x="490117" y="2575239"/>
                </a:cubicBezTo>
                <a:cubicBezTo>
                  <a:pt x="488841" y="2582893"/>
                  <a:pt x="477375" y="2661683"/>
                  <a:pt x="469797" y="2676839"/>
                </a:cubicBezTo>
                <a:cubicBezTo>
                  <a:pt x="458875" y="2698682"/>
                  <a:pt x="429157" y="2737799"/>
                  <a:pt x="429157" y="2737799"/>
                </a:cubicBezTo>
                <a:cubicBezTo>
                  <a:pt x="412696" y="2820104"/>
                  <a:pt x="424458" y="2772216"/>
                  <a:pt x="388517" y="2880039"/>
                </a:cubicBezTo>
                <a:lnTo>
                  <a:pt x="368197" y="2940999"/>
                </a:lnTo>
                <a:cubicBezTo>
                  <a:pt x="364810" y="2951159"/>
                  <a:pt x="362826" y="2961900"/>
                  <a:pt x="358037" y="2971479"/>
                </a:cubicBezTo>
                <a:cubicBezTo>
                  <a:pt x="351264" y="2985026"/>
                  <a:pt x="343683" y="2998198"/>
                  <a:pt x="337717" y="3012119"/>
                </a:cubicBezTo>
                <a:cubicBezTo>
                  <a:pt x="323782" y="3044633"/>
                  <a:pt x="326938" y="3055233"/>
                  <a:pt x="317397" y="3093399"/>
                </a:cubicBezTo>
                <a:cubicBezTo>
                  <a:pt x="314800" y="3103789"/>
                  <a:pt x="312550" y="3114580"/>
                  <a:pt x="307237" y="3123879"/>
                </a:cubicBezTo>
                <a:cubicBezTo>
                  <a:pt x="298836" y="3138581"/>
                  <a:pt x="286917" y="3150972"/>
                  <a:pt x="276757" y="3164519"/>
                </a:cubicBezTo>
                <a:cubicBezTo>
                  <a:pt x="253758" y="3256517"/>
                  <a:pt x="286439" y="3145155"/>
                  <a:pt x="225957" y="3266119"/>
                </a:cubicBezTo>
                <a:cubicBezTo>
                  <a:pt x="199211" y="3319610"/>
                  <a:pt x="216347" y="3296049"/>
                  <a:pt x="175157" y="3337239"/>
                </a:cubicBezTo>
                <a:cubicBezTo>
                  <a:pt x="169085" y="3355455"/>
                  <a:pt x="157232" y="3395804"/>
                  <a:pt x="144677" y="3408359"/>
                </a:cubicBezTo>
                <a:cubicBezTo>
                  <a:pt x="137104" y="3415932"/>
                  <a:pt x="124357" y="3415132"/>
                  <a:pt x="114197" y="3418519"/>
                </a:cubicBezTo>
                <a:cubicBezTo>
                  <a:pt x="46955" y="3530590"/>
                  <a:pt x="86099" y="3498211"/>
                  <a:pt x="22757" y="3540439"/>
                </a:cubicBezTo>
                <a:cubicBezTo>
                  <a:pt x="12962" y="3560029"/>
                  <a:pt x="-16697" y="3597307"/>
                  <a:pt x="12597" y="3621719"/>
                </a:cubicBezTo>
                <a:cubicBezTo>
                  <a:pt x="25863" y="3632774"/>
                  <a:pt x="46587" y="3627924"/>
                  <a:pt x="63397" y="3631879"/>
                </a:cubicBezTo>
                <a:cubicBezTo>
                  <a:pt x="104174" y="3641474"/>
                  <a:pt x="143750" y="3657163"/>
                  <a:pt x="185317" y="3662359"/>
                </a:cubicBezTo>
                <a:cubicBezTo>
                  <a:pt x="267819" y="3672672"/>
                  <a:pt x="290142" y="3673936"/>
                  <a:pt x="378357" y="3692839"/>
                </a:cubicBezTo>
                <a:cubicBezTo>
                  <a:pt x="436190" y="3705232"/>
                  <a:pt x="492526" y="3725115"/>
                  <a:pt x="551077" y="3733479"/>
                </a:cubicBezTo>
                <a:cubicBezTo>
                  <a:pt x="611517" y="3742113"/>
                  <a:pt x="672997" y="3740252"/>
                  <a:pt x="733957" y="3743639"/>
                </a:cubicBezTo>
                <a:cubicBezTo>
                  <a:pt x="1273010" y="3837387"/>
                  <a:pt x="1074123" y="3817308"/>
                  <a:pt x="2024277" y="3774119"/>
                </a:cubicBezTo>
                <a:cubicBezTo>
                  <a:pt x="2048673" y="3773010"/>
                  <a:pt x="2064296" y="3746044"/>
                  <a:pt x="2085237" y="3733479"/>
                </a:cubicBezTo>
                <a:cubicBezTo>
                  <a:pt x="2098224" y="3725687"/>
                  <a:pt x="2113552" y="3721962"/>
                  <a:pt x="2125877" y="3713159"/>
                </a:cubicBezTo>
                <a:cubicBezTo>
                  <a:pt x="2399677" y="3517587"/>
                  <a:pt x="1944957" y="3823612"/>
                  <a:pt x="2186837" y="3662359"/>
                </a:cubicBezTo>
                <a:cubicBezTo>
                  <a:pt x="2193610" y="3638652"/>
                  <a:pt x="2197674" y="3613998"/>
                  <a:pt x="2207157" y="3591239"/>
                </a:cubicBezTo>
                <a:cubicBezTo>
                  <a:pt x="2214752" y="3573011"/>
                  <a:pt x="2231392" y="3559173"/>
                  <a:pt x="2237637" y="3540439"/>
                </a:cubicBezTo>
                <a:cubicBezTo>
                  <a:pt x="2245210" y="3517721"/>
                  <a:pt x="2243513" y="3492880"/>
                  <a:pt x="2247797" y="3469319"/>
                </a:cubicBezTo>
                <a:cubicBezTo>
                  <a:pt x="2257064" y="3418349"/>
                  <a:pt x="2269170" y="3367918"/>
                  <a:pt x="2278277" y="3316919"/>
                </a:cubicBezTo>
                <a:cubicBezTo>
                  <a:pt x="2281981" y="3296176"/>
                  <a:pt x="2309647" y="3102215"/>
                  <a:pt x="2318917" y="3073079"/>
                </a:cubicBezTo>
                <a:cubicBezTo>
                  <a:pt x="2331324" y="3034084"/>
                  <a:pt x="2352784" y="2998572"/>
                  <a:pt x="2369717" y="2961319"/>
                </a:cubicBezTo>
                <a:cubicBezTo>
                  <a:pt x="2407325" y="2284374"/>
                  <a:pt x="2371941" y="2974552"/>
                  <a:pt x="2390037" y="1345879"/>
                </a:cubicBezTo>
                <a:cubicBezTo>
                  <a:pt x="2391505" y="1213764"/>
                  <a:pt x="2393001" y="1081566"/>
                  <a:pt x="2400197" y="949639"/>
                </a:cubicBezTo>
                <a:cubicBezTo>
                  <a:pt x="2403171" y="895112"/>
                  <a:pt x="2414898" y="841397"/>
                  <a:pt x="2420517" y="787079"/>
                </a:cubicBezTo>
                <a:cubicBezTo>
                  <a:pt x="2425791" y="736094"/>
                  <a:pt x="2437875" y="547026"/>
                  <a:pt x="2440837" y="502599"/>
                </a:cubicBezTo>
                <a:cubicBezTo>
                  <a:pt x="2434064" y="438252"/>
                  <a:pt x="2439109" y="371532"/>
                  <a:pt x="2420517" y="309559"/>
                </a:cubicBezTo>
                <a:cubicBezTo>
                  <a:pt x="2416505" y="296184"/>
                  <a:pt x="2393252" y="303411"/>
                  <a:pt x="2379877" y="299399"/>
                </a:cubicBezTo>
                <a:cubicBezTo>
                  <a:pt x="2157410" y="232659"/>
                  <a:pt x="2284107" y="253052"/>
                  <a:pt x="2064917" y="238439"/>
                </a:cubicBezTo>
                <a:cubicBezTo>
                  <a:pt x="2031050" y="231666"/>
                  <a:pt x="1997507" y="223003"/>
                  <a:pt x="1963317" y="218119"/>
                </a:cubicBezTo>
                <a:cubicBezTo>
                  <a:pt x="1905115" y="209804"/>
                  <a:pt x="1847662" y="212065"/>
                  <a:pt x="1790597" y="197799"/>
                </a:cubicBezTo>
                <a:cubicBezTo>
                  <a:pt x="1756295" y="189223"/>
                  <a:pt x="1723299" y="175895"/>
                  <a:pt x="1688997" y="167319"/>
                </a:cubicBezTo>
                <a:cubicBezTo>
                  <a:pt x="1646983" y="156815"/>
                  <a:pt x="1561765" y="150532"/>
                  <a:pt x="1526437" y="146999"/>
                </a:cubicBezTo>
                <a:cubicBezTo>
                  <a:pt x="1495957" y="136839"/>
                  <a:pt x="1463734" y="130887"/>
                  <a:pt x="1434997" y="116519"/>
                </a:cubicBezTo>
                <a:cubicBezTo>
                  <a:pt x="1421450" y="109746"/>
                  <a:pt x="1408969" y="100184"/>
                  <a:pt x="1394357" y="96199"/>
                </a:cubicBezTo>
                <a:cubicBezTo>
                  <a:pt x="1371253" y="89898"/>
                  <a:pt x="1346944" y="89426"/>
                  <a:pt x="1323237" y="86039"/>
                </a:cubicBezTo>
                <a:cubicBezTo>
                  <a:pt x="1313077" y="79266"/>
                  <a:pt x="1304341" y="69580"/>
                  <a:pt x="1292757" y="65719"/>
                </a:cubicBezTo>
                <a:cubicBezTo>
                  <a:pt x="1256176" y="53525"/>
                  <a:pt x="1106717" y="45937"/>
                  <a:pt x="1099717" y="45399"/>
                </a:cubicBezTo>
                <a:cubicBezTo>
                  <a:pt x="791165" y="-23168"/>
                  <a:pt x="979262" y="3116"/>
                  <a:pt x="530757" y="14919"/>
                </a:cubicBezTo>
                <a:cubicBezTo>
                  <a:pt x="489151" y="28788"/>
                  <a:pt x="453048" y="35924"/>
                  <a:pt x="418997" y="65719"/>
                </a:cubicBezTo>
                <a:cubicBezTo>
                  <a:pt x="298016" y="171577"/>
                  <a:pt x="462584" y="56981"/>
                  <a:pt x="358037" y="126679"/>
                </a:cubicBezTo>
                <a:cubicBezTo>
                  <a:pt x="371584" y="133452"/>
                  <a:pt x="387042" y="137303"/>
                  <a:pt x="398677" y="146999"/>
                </a:cubicBezTo>
                <a:cubicBezTo>
                  <a:pt x="408058" y="154816"/>
                  <a:pt x="413536" y="166557"/>
                  <a:pt x="418997" y="177479"/>
                </a:cubicBezTo>
                <a:cubicBezTo>
                  <a:pt x="423786" y="187058"/>
                  <a:pt x="421584" y="200386"/>
                  <a:pt x="429157" y="207959"/>
                </a:cubicBezTo>
                <a:cubicBezTo>
                  <a:pt x="436730" y="215532"/>
                  <a:pt x="449477" y="214732"/>
                  <a:pt x="459637" y="218119"/>
                </a:cubicBezTo>
                <a:lnTo>
                  <a:pt x="429157" y="18763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5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 - 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을 수행한다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경계선과 가장 가까운 데이터 </a:t>
            </a:r>
            <a:r>
              <a:rPr lang="en-US" altLang="ko-KR" dirty="0"/>
              <a:t>A</a:t>
            </a:r>
            <a:r>
              <a:rPr lang="ko-KR" altLang="en-US" dirty="0"/>
              <a:t>를 찾는다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가장 비슷한 데이터들을 고른다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비슷한 데이터들의 분류에 따라 </a:t>
            </a:r>
            <a:r>
              <a:rPr lang="ko-KR" altLang="en-US" dirty="0" err="1"/>
              <a:t>내삽</a:t>
            </a:r>
            <a:r>
              <a:rPr lang="ko-KR" altLang="en-US" dirty="0"/>
              <a:t> 또는 </a:t>
            </a:r>
            <a:r>
              <a:rPr lang="ko-KR" altLang="en-US" dirty="0" err="1"/>
              <a:t>외삽을</a:t>
            </a:r>
            <a:r>
              <a:rPr lang="ko-KR" altLang="en-US" dirty="0"/>
              <a:t> 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21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9192697" y="4196952"/>
            <a:ext cx="325120" cy="325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412480" y="4398406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086017" y="3421260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088880" y="4213780"/>
            <a:ext cx="325120" cy="3251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784080" y="4987686"/>
            <a:ext cx="325120" cy="3251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057640" y="4987686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382760" y="4398406"/>
            <a:ext cx="90932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82760" y="4398406"/>
            <a:ext cx="553720" cy="71294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9575006" y="4705826"/>
            <a:ext cx="262414" cy="262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556353" y="4268072"/>
            <a:ext cx="262414" cy="262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614097" y="4053840"/>
            <a:ext cx="325120" cy="325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548528" y="4356020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479040" y="3220720"/>
            <a:ext cx="325120" cy="3251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510280" y="4070668"/>
            <a:ext cx="325120" cy="3251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205480" y="4844574"/>
            <a:ext cx="325120" cy="3251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479040" y="5094605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075875" y="4113926"/>
            <a:ext cx="262414" cy="262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endCxn id="37" idx="6"/>
          </p:cNvCxnSpPr>
          <p:nvPr/>
        </p:nvCxnSpPr>
        <p:spPr>
          <a:xfrm>
            <a:off x="2198947" y="4233228"/>
            <a:ext cx="163645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103120" y="3116420"/>
            <a:ext cx="1152594" cy="19110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936533" y="2934942"/>
            <a:ext cx="262414" cy="262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2654737" y="3421260"/>
            <a:ext cx="149423" cy="12598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2661662" y="4617084"/>
            <a:ext cx="262414" cy="262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061512" y="1230551"/>
            <a:ext cx="461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400" dirty="0">
                <a:sym typeface="Wingdings" panose="05000000000000000000" pitchFamily="2" charset="2"/>
              </a:rPr>
              <a:t>주변에 </a:t>
            </a:r>
            <a:r>
              <a:rPr lang="en-US" altLang="ko-KR" sz="2400" dirty="0">
                <a:sym typeface="Wingdings" panose="05000000000000000000" pitchFamily="2" charset="2"/>
              </a:rPr>
              <a:t>minority</a:t>
            </a:r>
            <a:r>
              <a:rPr lang="ko-KR" altLang="en-US" sz="2400" dirty="0">
                <a:sym typeface="Wingdings" panose="05000000000000000000" pitchFamily="2" charset="2"/>
              </a:rPr>
              <a:t>가 다수</a:t>
            </a:r>
            <a:r>
              <a:rPr lang="en-US" altLang="ko-KR" sz="2400" dirty="0">
                <a:sym typeface="Wingdings" panose="05000000000000000000" pitchFamily="2" charset="2"/>
              </a:rPr>
              <a:t>:</a:t>
            </a:r>
          </a:p>
          <a:p>
            <a:pPr marL="0" lvl="2"/>
            <a:r>
              <a:rPr lang="ko-KR" altLang="en-US" sz="2400" dirty="0" err="1"/>
              <a:t>외삽</a:t>
            </a:r>
            <a:r>
              <a:rPr lang="en-US" altLang="ko-KR" sz="2400" dirty="0"/>
              <a:t>(Extrapolation)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88830" y="1230551"/>
            <a:ext cx="353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400" dirty="0">
                <a:sym typeface="Wingdings" panose="05000000000000000000" pitchFamily="2" charset="2"/>
              </a:rPr>
              <a:t>주변에 </a:t>
            </a:r>
            <a:r>
              <a:rPr lang="en-US" altLang="ko-KR" sz="2400" dirty="0">
                <a:sym typeface="Wingdings" panose="05000000000000000000" pitchFamily="2" charset="2"/>
              </a:rPr>
              <a:t>majority</a:t>
            </a:r>
            <a:r>
              <a:rPr lang="ko-KR" altLang="en-US" sz="2400" dirty="0">
                <a:sym typeface="Wingdings" panose="05000000000000000000" pitchFamily="2" charset="2"/>
              </a:rPr>
              <a:t>가 다수</a:t>
            </a:r>
            <a:r>
              <a:rPr lang="en-US" altLang="ko-KR" sz="2400" dirty="0">
                <a:sym typeface="Wingdings" panose="05000000000000000000" pitchFamily="2" charset="2"/>
              </a:rPr>
              <a:t>:</a:t>
            </a:r>
          </a:p>
          <a:p>
            <a:pPr marL="0" lvl="2"/>
            <a:r>
              <a:rPr lang="ko-KR" altLang="en-US" sz="2400" dirty="0" err="1">
                <a:sym typeface="Wingdings" panose="05000000000000000000" pitchFamily="2" charset="2"/>
              </a:rPr>
              <a:t>내</a:t>
            </a:r>
            <a:r>
              <a:rPr lang="ko-KR" altLang="en-US" sz="2400" dirty="0" err="1"/>
              <a:t>삽</a:t>
            </a:r>
            <a:r>
              <a:rPr lang="en-US" altLang="ko-KR" sz="2400" dirty="0"/>
              <a:t>(Extrapolation)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615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ADASYN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주변에 </a:t>
            </a:r>
            <a:r>
              <a:rPr lang="en-US" altLang="ko-KR" dirty="0"/>
              <a:t>majority</a:t>
            </a:r>
            <a:r>
              <a:rPr lang="ko-KR" altLang="en-US" dirty="0"/>
              <a:t>가 많은 </a:t>
            </a:r>
            <a:r>
              <a:rPr lang="en-US" altLang="ko-KR" dirty="0"/>
              <a:t>minority</a:t>
            </a:r>
            <a:r>
              <a:rPr lang="ko-KR" altLang="en-US" dirty="0"/>
              <a:t> 데이터에서 더 많이 합성</a:t>
            </a:r>
          </a:p>
        </p:txBody>
      </p:sp>
    </p:spTree>
    <p:extLst>
      <p:ext uri="{BB962C8B-B14F-4D97-AF65-F5344CB8AC3E}">
        <p14:creationId xmlns:p14="http://schemas.microsoft.com/office/powerpoint/2010/main" val="168459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Imbalanced data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5936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비대칭적인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비</a:t>
            </a:r>
            <a:r>
              <a:rPr lang="en-US" altLang="ko-KR" dirty="0"/>
              <a:t>(</a:t>
            </a:r>
            <a:r>
              <a:rPr lang="en-US" altLang="ko-KR" dirty="0" err="1"/>
              <a:t>Im</a:t>
            </a:r>
            <a:r>
              <a:rPr lang="en-US" altLang="ko-KR" dirty="0"/>
              <a:t>-) </a:t>
            </a:r>
            <a:r>
              <a:rPr lang="ko-KR" altLang="en-US" dirty="0"/>
              <a:t>대칭</a:t>
            </a:r>
            <a:r>
              <a:rPr lang="en-US" altLang="ko-KR" dirty="0"/>
              <a:t>(balanced)</a:t>
            </a:r>
          </a:p>
          <a:p>
            <a:endParaRPr lang="en-US" altLang="ko-KR" dirty="0"/>
          </a:p>
          <a:p>
            <a:r>
              <a:rPr lang="ko-KR" altLang="en-US" dirty="0"/>
              <a:t>데이터가 많은 쪽</a:t>
            </a:r>
            <a:r>
              <a:rPr lang="en-US" altLang="ko-KR" dirty="0"/>
              <a:t>(majority)</a:t>
            </a:r>
            <a:r>
              <a:rPr lang="ko-KR" altLang="en-US" dirty="0"/>
              <a:t>으로 편향되는 경향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보통은 데이터가 적은 쪽</a:t>
            </a:r>
            <a:r>
              <a:rPr lang="en-US" altLang="ko-KR" dirty="0"/>
              <a:t>(minority)</a:t>
            </a:r>
            <a:r>
              <a:rPr lang="ko-KR" altLang="en-US" dirty="0"/>
              <a:t>에 관심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암</a:t>
            </a:r>
            <a:r>
              <a:rPr lang="en-US" altLang="ko-KR" dirty="0"/>
              <a:t>,</a:t>
            </a:r>
            <a:r>
              <a:rPr lang="ko-KR" altLang="en-US" dirty="0"/>
              <a:t> 구매고객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텍스트 분석에서도 흔히 발생</a:t>
            </a:r>
          </a:p>
        </p:txBody>
      </p:sp>
    </p:spTree>
    <p:extLst>
      <p:ext uri="{BB962C8B-B14F-4D97-AF65-F5344CB8AC3E}">
        <p14:creationId xmlns:p14="http://schemas.microsoft.com/office/powerpoint/2010/main" val="21148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비용 함수 기반</a:t>
            </a:r>
            <a:endParaRPr lang="en-US" altLang="ko-KR" dirty="0"/>
          </a:p>
          <a:p>
            <a:pPr lvl="1"/>
            <a:r>
              <a:rPr lang="en-US" altLang="ko-KR" dirty="0"/>
              <a:t>minority</a:t>
            </a:r>
            <a:r>
              <a:rPr lang="ko-KR" altLang="en-US" dirty="0"/>
              <a:t>에 가중치를 두어 학습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샘플링 기반</a:t>
            </a:r>
            <a:endParaRPr lang="en-US" altLang="ko-KR" dirty="0"/>
          </a:p>
          <a:p>
            <a:pPr lvl="1"/>
            <a:r>
              <a:rPr lang="ko-KR" altLang="en-US" dirty="0" err="1"/>
              <a:t>언더샘플링</a:t>
            </a:r>
            <a:r>
              <a:rPr lang="en-US" altLang="ko-KR" dirty="0"/>
              <a:t>(</a:t>
            </a:r>
            <a:r>
              <a:rPr lang="en-US" altLang="ko-KR" dirty="0" err="1"/>
              <a:t>undersampling</a:t>
            </a:r>
            <a:r>
              <a:rPr lang="en-US" altLang="ko-KR" dirty="0"/>
              <a:t>): </a:t>
            </a:r>
            <a:r>
              <a:rPr lang="ko-KR" altLang="en-US" dirty="0"/>
              <a:t>데이터를 줄임</a:t>
            </a:r>
            <a:endParaRPr lang="en-US" altLang="ko-KR" dirty="0"/>
          </a:p>
          <a:p>
            <a:pPr lvl="1"/>
            <a:r>
              <a:rPr lang="ko-KR" altLang="en-US" dirty="0" err="1"/>
              <a:t>오버샘플링</a:t>
            </a:r>
            <a:r>
              <a:rPr lang="en-US" altLang="ko-KR" dirty="0"/>
              <a:t>(oversampling): </a:t>
            </a:r>
            <a:r>
              <a:rPr lang="ko-KR" altLang="en-US" dirty="0"/>
              <a:t>데이터를 늘림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1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언더샘플링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7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Tomek</a:t>
            </a:r>
            <a:r>
              <a:rPr lang="en-US" altLang="ko-KR" dirty="0"/>
              <a:t> link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40" y="3007904"/>
            <a:ext cx="2467319" cy="2762636"/>
          </a:xfrm>
        </p:spPr>
      </p:pic>
      <p:sp>
        <p:nvSpPr>
          <p:cNvPr id="6" name="내용 개체 틀 7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Tomek</a:t>
            </a:r>
            <a:r>
              <a:rPr lang="ko-KR" altLang="en-US" dirty="0"/>
              <a:t> </a:t>
            </a:r>
            <a:r>
              <a:rPr lang="en-US" altLang="ko-KR" dirty="0"/>
              <a:t>link:</a:t>
            </a:r>
            <a:r>
              <a:rPr lang="ko-KR" altLang="en-US" dirty="0"/>
              <a:t> 가장 비슷한 데이터가 다른 분류인 데이터</a:t>
            </a:r>
            <a:endParaRPr lang="en-US" altLang="ko-KR" dirty="0"/>
          </a:p>
          <a:p>
            <a:r>
              <a:rPr lang="ko-KR" altLang="en-US" dirty="0"/>
              <a:t>제거하면 사이가 벌어져서 분류가 잘 됨</a:t>
            </a:r>
          </a:p>
        </p:txBody>
      </p:sp>
    </p:spTree>
    <p:extLst>
      <p:ext uri="{BB962C8B-B14F-4D97-AF65-F5344CB8AC3E}">
        <p14:creationId xmlns:p14="http://schemas.microsoft.com/office/powerpoint/2010/main" val="12642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오버샘플링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Synthetic Minority Over-sampling Technique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28829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</a:t>
            </a:r>
          </a:p>
          <a:p>
            <a:r>
              <a:rPr lang="en-US" altLang="ko-KR" dirty="0"/>
              <a:t>borderline</a:t>
            </a:r>
          </a:p>
          <a:p>
            <a:r>
              <a:rPr lang="en-US" altLang="ko-KR" dirty="0"/>
              <a:t>SVM</a:t>
            </a:r>
          </a:p>
          <a:p>
            <a:r>
              <a:rPr lang="en-US" altLang="ko-KR" dirty="0"/>
              <a:t>ADASYN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02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SMOTE - Regular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minority</a:t>
            </a:r>
            <a:r>
              <a:rPr lang="ko-KR" altLang="en-US" dirty="0"/>
              <a:t>에서 무작위로 데이터 </a:t>
            </a:r>
            <a:r>
              <a:rPr lang="en-US" altLang="ko-KR" dirty="0"/>
              <a:t>A</a:t>
            </a:r>
            <a:r>
              <a:rPr lang="ko-KR" altLang="en-US" dirty="0"/>
              <a:t>를 뽑는다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minority</a:t>
            </a:r>
            <a:r>
              <a:rPr lang="ko-KR" altLang="en-US" dirty="0"/>
              <a:t> 중에 뽑힌 데이터와 비슷한 데이터 </a:t>
            </a:r>
            <a:r>
              <a:rPr lang="en-US" altLang="ko-KR" dirty="0"/>
              <a:t>B</a:t>
            </a:r>
            <a:r>
              <a:rPr lang="ko-KR" altLang="en-US" dirty="0"/>
              <a:t>를 찾는다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변수를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 사이에 랜덤하게 만든 새 데이터 </a:t>
            </a:r>
            <a:r>
              <a:rPr lang="en-US" altLang="ko-KR" dirty="0"/>
              <a:t>C</a:t>
            </a:r>
            <a:r>
              <a:rPr lang="ko-KR" altLang="en-US" dirty="0"/>
              <a:t>를 추가한다</a:t>
            </a:r>
          </a:p>
        </p:txBody>
      </p:sp>
    </p:spTree>
    <p:extLst>
      <p:ext uri="{BB962C8B-B14F-4D97-AF65-F5344CB8AC3E}">
        <p14:creationId xmlns:p14="http://schemas.microsoft.com/office/powerpoint/2010/main" val="338633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253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Imbalanced data</vt:lpstr>
      <vt:lpstr>Imbalanced data</vt:lpstr>
      <vt:lpstr>해결책</vt:lpstr>
      <vt:lpstr>언더샘플링</vt:lpstr>
      <vt:lpstr>Tomek link</vt:lpstr>
      <vt:lpstr>오버샘플링</vt:lpstr>
      <vt:lpstr>SMOTE</vt:lpstr>
      <vt:lpstr>SMOTE의 종류</vt:lpstr>
      <vt:lpstr>SMOTE - Regular</vt:lpstr>
      <vt:lpstr>SMOTE - Borderline</vt:lpstr>
      <vt:lpstr>SMOTE - Borderline</vt:lpstr>
      <vt:lpstr>SMOTE – Borderline 변형</vt:lpstr>
      <vt:lpstr>SMOTE – Borderline 변형</vt:lpstr>
      <vt:lpstr>SMOTE - SVM</vt:lpstr>
      <vt:lpstr>PowerPoint 프레젠테이션</vt:lpstr>
      <vt:lpstr>SMOTE - ADASYN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yirey</dc:creator>
  <cp:lastModifiedBy>유재명</cp:lastModifiedBy>
  <cp:revision>52</cp:revision>
  <dcterms:created xsi:type="dcterms:W3CDTF">2016-10-02T10:53:40Z</dcterms:created>
  <dcterms:modified xsi:type="dcterms:W3CDTF">2017-05-19T09:34:10Z</dcterms:modified>
</cp:coreProperties>
</file>