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6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8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C9A-09BB-4C53-865D-A1563E5AC6D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37C3-2DFE-4CC9-8565-6BCB440EC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인코딩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 중간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03682" y="3344577"/>
            <a:ext cx="201798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</a:rPr>
              <a:t>ASCII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3682" y="3344578"/>
            <a:ext cx="3034865" cy="189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7" name="직사각형 6"/>
          <p:cNvSpPr/>
          <p:nvPr/>
        </p:nvSpPr>
        <p:spPr>
          <a:xfrm>
            <a:off x="4503681" y="3344578"/>
            <a:ext cx="4816369" cy="296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8" name="직사각형 7"/>
          <p:cNvSpPr/>
          <p:nvPr/>
        </p:nvSpPr>
        <p:spPr>
          <a:xfrm>
            <a:off x="7125848" y="5307760"/>
            <a:ext cx="1649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CP949</a:t>
            </a:r>
            <a:endParaRPr lang="ko-KR" altLang="en-US" sz="4000"/>
          </a:p>
        </p:txBody>
      </p:sp>
      <p:sp>
        <p:nvSpPr>
          <p:cNvPr id="9" name="직사각형 8"/>
          <p:cNvSpPr/>
          <p:nvPr/>
        </p:nvSpPr>
        <p:spPr>
          <a:xfrm>
            <a:off x="5330950" y="42589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EUC-KR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9957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유니코드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UNICODE</a:t>
            </a:r>
          </a:p>
          <a:p>
            <a:pPr lvl="1"/>
            <a:r>
              <a:rPr lang="ko-KR" altLang="en-US"/>
              <a:t>모든 문자를 포함하는 국제표준</a:t>
            </a:r>
            <a:endParaRPr lang="en-US" altLang="ko-KR"/>
          </a:p>
          <a:p>
            <a:pPr lvl="1"/>
            <a:r>
              <a:rPr lang="en-US" altLang="ko-KR"/>
              <a:t>21bit 2,097,152 </a:t>
            </a:r>
            <a:r>
              <a:rPr lang="ko-KR" altLang="en-US"/>
              <a:t>글자</a:t>
            </a:r>
            <a:endParaRPr lang="en-US" altLang="ko-KR"/>
          </a:p>
          <a:p>
            <a:pPr lvl="1"/>
            <a:r>
              <a:rPr lang="en-US" altLang="ko-KR"/>
              <a:t>U+</a:t>
            </a:r>
            <a:r>
              <a:rPr lang="ko-KR" altLang="en-US"/>
              <a:t>를 앞에 붙임 </a:t>
            </a:r>
            <a:r>
              <a:rPr lang="en-US" altLang="ko-KR"/>
              <a:t>U+00A0</a:t>
            </a:r>
            <a:r>
              <a:rPr lang="ko-KR" altLang="en-US"/>
              <a:t> </a:t>
            </a:r>
            <a:r>
              <a:rPr lang="en-US" altLang="ko-KR"/>
              <a:t>== 0x00A0</a:t>
            </a:r>
          </a:p>
          <a:p>
            <a:pPr lvl="1"/>
            <a:r>
              <a:rPr lang="ko-KR" altLang="en-US"/>
              <a:t>기존 표준과 호환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U+AC00 ~ U+D7AF</a:t>
            </a:r>
            <a:r>
              <a:rPr lang="ko-KR" altLang="en-US"/>
              <a:t>에 한글 </a:t>
            </a:r>
            <a:r>
              <a:rPr lang="en-US" altLang="ko-KR"/>
              <a:t>11,172</a:t>
            </a:r>
            <a:r>
              <a:rPr lang="ko-KR" altLang="en-US"/>
              <a:t>글자 할당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대부분 </a:t>
            </a:r>
            <a:r>
              <a:rPr lang="en-US" altLang="ko-KR"/>
              <a:t>OS,</a:t>
            </a:r>
            <a:r>
              <a:rPr lang="ko-KR" altLang="en-US"/>
              <a:t> 프로그래밍 언어 내부에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4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유니코드 인코딩 방식 중 하나</a:t>
            </a:r>
            <a:endParaRPr lang="en-US" altLang="ko-KR"/>
          </a:p>
          <a:p>
            <a:endParaRPr lang="en-US" altLang="ko-KR"/>
          </a:p>
          <a:p>
            <a:pPr marL="342900" lvl="1" indent="-342900"/>
            <a:r>
              <a:rPr lang="en-US" altLang="ko-KR"/>
              <a:t>1~4 byte: </a:t>
            </a:r>
            <a:r>
              <a:rPr lang="ko-KR" altLang="en-US"/>
              <a:t>영어는 </a:t>
            </a:r>
            <a:r>
              <a:rPr lang="en-US" altLang="ko-KR"/>
              <a:t>1 byte, </a:t>
            </a:r>
            <a:r>
              <a:rPr lang="ko-KR" altLang="en-US"/>
              <a:t>한글은 </a:t>
            </a:r>
            <a:r>
              <a:rPr lang="en-US" altLang="ko-KR"/>
              <a:t>3 byte</a:t>
            </a:r>
          </a:p>
          <a:p>
            <a:endParaRPr lang="en-US" altLang="ko-KR"/>
          </a:p>
          <a:p>
            <a:r>
              <a:rPr lang="en-US" altLang="ko-KR"/>
              <a:t>ASCII</a:t>
            </a:r>
            <a:r>
              <a:rPr lang="ko-KR" altLang="en-US"/>
              <a:t>와 호환</a:t>
            </a:r>
            <a:endParaRPr lang="en-US" altLang="ko-KR"/>
          </a:p>
          <a:p>
            <a:pPr lvl="1"/>
            <a:r>
              <a:rPr lang="en-US" altLang="ko-KR"/>
              <a:t>m: U+006D </a:t>
            </a:r>
            <a:r>
              <a:rPr lang="en-US" altLang="ko-KR">
                <a:sym typeface="Wingdings" panose="05000000000000000000" pitchFamily="2" charset="2"/>
              </a:rPr>
              <a:t> 0x6D</a:t>
            </a:r>
            <a:endParaRPr lang="en-US" altLang="ko-KR"/>
          </a:p>
          <a:p>
            <a:pPr lvl="1"/>
            <a:r>
              <a:rPr lang="ko-KR" altLang="en-US"/>
              <a:t>쓩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U+C4E9 </a:t>
            </a:r>
            <a:r>
              <a:rPr lang="en-US" altLang="ko-KR">
                <a:sym typeface="Wingdings" panose="05000000000000000000" pitchFamily="2" charset="2"/>
              </a:rPr>
              <a:t> 0xEC 0x93 0xA9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대부분 웹 사이트에서 사용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국내는 아님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6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03682" y="3344577"/>
            <a:ext cx="201798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</a:rPr>
              <a:t>ASCII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3682" y="3344578"/>
            <a:ext cx="3034865" cy="189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7" name="직사각형 6"/>
          <p:cNvSpPr/>
          <p:nvPr/>
        </p:nvSpPr>
        <p:spPr>
          <a:xfrm>
            <a:off x="4503681" y="3344578"/>
            <a:ext cx="4816369" cy="2969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8" name="직사각형 7"/>
          <p:cNvSpPr/>
          <p:nvPr/>
        </p:nvSpPr>
        <p:spPr>
          <a:xfrm>
            <a:off x="7125848" y="5307760"/>
            <a:ext cx="1649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CP949</a:t>
            </a:r>
            <a:endParaRPr lang="ko-KR" altLang="en-US" sz="4000"/>
          </a:p>
        </p:txBody>
      </p:sp>
      <p:sp>
        <p:nvSpPr>
          <p:cNvPr id="9" name="직사각형 8"/>
          <p:cNvSpPr/>
          <p:nvPr/>
        </p:nvSpPr>
        <p:spPr>
          <a:xfrm>
            <a:off x="5330950" y="4258977"/>
            <a:ext cx="1960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EUC-KR</a:t>
            </a:r>
            <a:endParaRPr lang="ko-KR" altLang="en-US" sz="4000"/>
          </a:p>
        </p:txBody>
      </p:sp>
      <p:sp>
        <p:nvSpPr>
          <p:cNvPr id="15" name="직사각형 14"/>
          <p:cNvSpPr/>
          <p:nvPr/>
        </p:nvSpPr>
        <p:spPr>
          <a:xfrm>
            <a:off x="2367456" y="1820917"/>
            <a:ext cx="4154213" cy="24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16" name="직사각형 15"/>
          <p:cNvSpPr/>
          <p:nvPr/>
        </p:nvSpPr>
        <p:spPr>
          <a:xfrm>
            <a:off x="3660534" y="2547068"/>
            <a:ext cx="15680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/>
              <a:t>UTF-8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08118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인코딩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컴퓨터에서 문자를 수로 표현하는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꼭 알아둬야할 인코딩들</a:t>
            </a:r>
            <a:endParaRPr lang="en-US" altLang="ko-KR"/>
          </a:p>
          <a:p>
            <a:pPr lvl="1"/>
            <a:r>
              <a:rPr lang="en-US" altLang="ko-KR"/>
              <a:t>ASCII</a:t>
            </a:r>
          </a:p>
          <a:p>
            <a:pPr lvl="1"/>
            <a:r>
              <a:rPr lang="en-US" altLang="ko-KR"/>
              <a:t>EUC-KR</a:t>
            </a:r>
          </a:p>
          <a:p>
            <a:pPr lvl="1"/>
            <a:r>
              <a:rPr lang="en-US" altLang="ko-KR"/>
              <a:t>CP949</a:t>
            </a:r>
          </a:p>
          <a:p>
            <a:pPr lvl="1"/>
            <a:r>
              <a:rPr lang="en-US" altLang="ko-KR"/>
              <a:t>UTF8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16</a:t>
            </a:r>
            <a:r>
              <a:rPr lang="ko-KR" altLang="en-US"/>
              <a:t>진수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Hexadecimal (</a:t>
            </a:r>
            <a:r>
              <a:rPr lang="ko-KR" altLang="en-US"/>
              <a:t>흔히 </a:t>
            </a:r>
            <a:r>
              <a:rPr lang="en-US" altLang="ko-KR"/>
              <a:t>hex)</a:t>
            </a:r>
          </a:p>
          <a:p>
            <a:r>
              <a:rPr lang="en-US" altLang="ko-KR"/>
              <a:t>0~F</a:t>
            </a:r>
            <a:r>
              <a:rPr lang="ko-KR" altLang="en-US"/>
              <a:t>까지 </a:t>
            </a:r>
            <a:r>
              <a:rPr lang="en-US" altLang="ko-KR"/>
              <a:t>16</a:t>
            </a:r>
            <a:r>
              <a:rPr lang="ko-KR" altLang="en-US"/>
              <a:t>개의 수로 한 자리를 나타냄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프로그래밍에서는 </a:t>
            </a:r>
            <a:r>
              <a:rPr lang="en-US" altLang="ko-KR"/>
              <a:t>0x</a:t>
            </a:r>
            <a:r>
              <a:rPr lang="ko-KR" altLang="en-US"/>
              <a:t> 를 앞에 붙여 표시</a:t>
            </a:r>
            <a:endParaRPr lang="en-US" altLang="ko-KR"/>
          </a:p>
          <a:p>
            <a:pPr lvl="1"/>
            <a:r>
              <a:rPr lang="en-US" altLang="ko-KR"/>
              <a:t>0xA4</a:t>
            </a:r>
          </a:p>
          <a:p>
            <a:r>
              <a:rPr lang="en-US" altLang="ko-KR"/>
              <a:t>2</a:t>
            </a:r>
            <a:r>
              <a:rPr lang="ko-KR" altLang="en-US"/>
              <a:t>진수 </a:t>
            </a:r>
            <a:r>
              <a:rPr lang="en-US" altLang="ko-KR"/>
              <a:t>4</a:t>
            </a:r>
            <a:r>
              <a:rPr lang="ko-KR" altLang="en-US"/>
              <a:t>자리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16</a:t>
            </a:r>
            <a:r>
              <a:rPr lang="ko-KR" altLang="en-US"/>
              <a:t>진수 </a:t>
            </a:r>
            <a:r>
              <a:rPr lang="en-US" altLang="ko-KR"/>
              <a:t>1</a:t>
            </a:r>
            <a:r>
              <a:rPr lang="ko-KR" altLang="en-US"/>
              <a:t>자리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907220" y="2894723"/>
          <a:ext cx="365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55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300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20505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03785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5454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731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6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2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9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</a:t>
            </a:r>
            <a:r>
              <a:rPr lang="ko-KR" altLang="en-US"/>
              <a:t>와 </a:t>
            </a:r>
            <a:r>
              <a:rPr lang="en-US" altLang="ko-KR"/>
              <a:t>Byte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Bit: 2</a:t>
            </a:r>
            <a:r>
              <a:rPr lang="ko-KR" altLang="en-US"/>
              <a:t>진수 </a:t>
            </a:r>
            <a:r>
              <a:rPr lang="en-US" altLang="ko-KR"/>
              <a:t>1</a:t>
            </a:r>
            <a:r>
              <a:rPr lang="ko-KR" altLang="en-US"/>
              <a:t>자리 </a:t>
            </a:r>
            <a:r>
              <a:rPr lang="en-US" altLang="ko-KR"/>
              <a:t>(0 or 1)</a:t>
            </a:r>
          </a:p>
          <a:p>
            <a:r>
              <a:rPr lang="en-US" altLang="ko-KR"/>
              <a:t>Byte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8bit</a:t>
            </a:r>
          </a:p>
          <a:p>
            <a:r>
              <a:rPr lang="en-US" altLang="ko-KR"/>
              <a:t>0x00 ~ 0xFF</a:t>
            </a:r>
          </a:p>
          <a:p>
            <a:pPr lvl="1"/>
            <a:r>
              <a:rPr lang="en-US" altLang="ko-KR"/>
              <a:t>0000 0000 ~ 1111 1111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ASCII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American Standard Code for Information Interchange</a:t>
            </a:r>
          </a:p>
          <a:p>
            <a:pPr lvl="1"/>
            <a:r>
              <a:rPr lang="ko-KR" altLang="en-US"/>
              <a:t>미국 정보 교환 표준 부호</a:t>
            </a:r>
            <a:endParaRPr lang="en-US" altLang="ko-KR"/>
          </a:p>
          <a:p>
            <a:pPr lvl="1"/>
            <a:endParaRPr lang="en-US" altLang="ko-KR"/>
          </a:p>
          <a:p>
            <a:pPr marL="342900" lvl="1" indent="-342900"/>
            <a:r>
              <a:rPr lang="en-US" altLang="ko-KR"/>
              <a:t>7bit </a:t>
            </a:r>
            <a:r>
              <a:rPr lang="ko-KR" altLang="en-US"/>
              <a:t>코드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0x00 ~ 0x7F</a:t>
            </a:r>
            <a:r>
              <a:rPr lang="ko-KR" altLang="en-US"/>
              <a:t>까지 </a:t>
            </a:r>
            <a:r>
              <a:rPr lang="en-US" altLang="ko-KR"/>
              <a:t>128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 altLang="ko-KR"/>
              <a:t>000 0000</a:t>
            </a:r>
            <a:r>
              <a:rPr lang="en-US" altLang="ko-KR" baseline="-25000"/>
              <a:t>(2)</a:t>
            </a:r>
            <a:r>
              <a:rPr lang="en-US" altLang="ko-KR"/>
              <a:t> ~ 111 1111</a:t>
            </a:r>
            <a:r>
              <a:rPr lang="en-US" altLang="ko-KR" baseline="-25000"/>
              <a:t>(2)</a:t>
            </a:r>
          </a:p>
          <a:p>
            <a:pPr lvl="1"/>
            <a:r>
              <a:rPr lang="ko-KR" altLang="en-US"/>
              <a:t>알파벳</a:t>
            </a:r>
            <a:r>
              <a:rPr lang="en-US" altLang="ko-KR"/>
              <a:t>,</a:t>
            </a:r>
            <a:r>
              <a:rPr lang="ko-KR" altLang="en-US"/>
              <a:t> 문장부호 등을 포함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첫 </a:t>
            </a:r>
            <a:r>
              <a:rPr lang="en-US" altLang="ko-KR"/>
              <a:t>1bit</a:t>
            </a:r>
            <a:r>
              <a:rPr lang="ko-KR" altLang="en-US"/>
              <a:t>는 </a:t>
            </a:r>
            <a:r>
              <a:rPr lang="en-US" altLang="ko-KR"/>
              <a:t>parity bit (1</a:t>
            </a:r>
            <a:r>
              <a:rPr lang="ko-KR" altLang="en-US"/>
              <a:t>의 개수가 홀수면 </a:t>
            </a:r>
            <a:r>
              <a:rPr lang="en-US" altLang="ko-KR"/>
              <a:t>1)</a:t>
            </a:r>
          </a:p>
          <a:p>
            <a:pPr lvl="1"/>
            <a:r>
              <a:rPr lang="ko-KR" altLang="en-US"/>
              <a:t>에러 검출 목적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ISO 8859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8bit: 0x00 ~ 0xFF</a:t>
            </a:r>
            <a:r>
              <a:rPr lang="ko-KR" altLang="en-US"/>
              <a:t>까지 </a:t>
            </a:r>
            <a:r>
              <a:rPr lang="en-US" altLang="ko-KR"/>
              <a:t>256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 altLang="ko-KR"/>
              <a:t>ASCII</a:t>
            </a:r>
            <a:r>
              <a:rPr lang="ko-KR" altLang="en-US"/>
              <a:t>에서 쓸 수 없는 문자들까지 포함</a:t>
            </a:r>
            <a:endParaRPr lang="en-US" altLang="ko-KR"/>
          </a:p>
          <a:p>
            <a:pPr lvl="1"/>
            <a:r>
              <a:rPr lang="ko-KR" altLang="en-US"/>
              <a:t>언어권에 따라 여러 가지 변형</a:t>
            </a:r>
            <a:endParaRPr lang="en-US" altLang="ko-KR"/>
          </a:p>
          <a:p>
            <a:pPr lvl="1"/>
            <a:r>
              <a:rPr lang="ko-KR" altLang="en-US"/>
              <a:t>서유럽용 </a:t>
            </a:r>
            <a:r>
              <a:rPr lang="en-US" altLang="ko-KR"/>
              <a:t>ISO 8859-1</a:t>
            </a:r>
            <a:r>
              <a:rPr lang="ko-KR" altLang="en-US"/>
              <a:t>을 가장 많이 씀</a:t>
            </a:r>
            <a:r>
              <a:rPr lang="en-US" altLang="ko-KR"/>
              <a:t>(Latin-1)</a:t>
            </a:r>
          </a:p>
          <a:p>
            <a:pPr lvl="1"/>
            <a:endParaRPr lang="en-US" altLang="ko-KR"/>
          </a:p>
          <a:p>
            <a:r>
              <a:rPr lang="ko-KR" altLang="en-US"/>
              <a:t>공백이 </a:t>
            </a:r>
            <a:r>
              <a:rPr lang="en-US" altLang="ko-KR"/>
              <a:t>2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en-US" altLang="ko-KR"/>
              <a:t>0x20 Space</a:t>
            </a:r>
          </a:p>
          <a:p>
            <a:pPr lvl="1"/>
            <a:r>
              <a:rPr lang="en-US" altLang="ko-KR"/>
              <a:t>0xA0 NBSP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8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한글 인코딩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현대 한글</a:t>
            </a:r>
            <a:r>
              <a:rPr lang="en-US" altLang="ko-KR"/>
              <a:t>: 11,172</a:t>
            </a:r>
            <a:r>
              <a:rPr lang="ko-KR" altLang="en-US"/>
              <a:t>글자</a:t>
            </a:r>
            <a:endParaRPr lang="en-US" altLang="ko-KR"/>
          </a:p>
          <a:p>
            <a:pPr lvl="1"/>
            <a:r>
              <a:rPr lang="ko-KR" altLang="en-US"/>
              <a:t>초성</a:t>
            </a:r>
            <a:r>
              <a:rPr lang="en-US" altLang="ko-KR"/>
              <a:t>(19</a:t>
            </a:r>
            <a:r>
              <a:rPr lang="ko-KR" altLang="en-US"/>
              <a:t>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ko-KR" altLang="en-US"/>
              <a:t>중성</a:t>
            </a:r>
            <a:r>
              <a:rPr lang="en-US" altLang="ko-KR"/>
              <a:t>(21) X </a:t>
            </a:r>
            <a:r>
              <a:rPr lang="ko-KR" altLang="en-US"/>
              <a:t>종성</a:t>
            </a:r>
            <a:r>
              <a:rPr lang="en-US" altLang="ko-KR"/>
              <a:t>(28)</a:t>
            </a:r>
          </a:p>
          <a:p>
            <a:pPr lvl="1"/>
            <a:r>
              <a:rPr lang="en-US" altLang="ko-KR"/>
              <a:t>14bit</a:t>
            </a:r>
            <a:r>
              <a:rPr lang="ko-KR" altLang="en-US"/>
              <a:t> </a:t>
            </a:r>
            <a:r>
              <a:rPr lang="en-US" altLang="ko-KR"/>
              <a:t>(0~16,384)</a:t>
            </a:r>
            <a:r>
              <a:rPr lang="ko-KR" altLang="en-US"/>
              <a:t> 필요</a:t>
            </a:r>
            <a:endParaRPr lang="en-US" altLang="ko-KR"/>
          </a:p>
          <a:p>
            <a:pPr lvl="1"/>
            <a:r>
              <a:rPr lang="ko-KR" altLang="en-US"/>
              <a:t>한자도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조합형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16bit</a:t>
            </a:r>
            <a:r>
              <a:rPr lang="ko-KR" altLang="en-US"/>
              <a:t> 한글</a:t>
            </a:r>
            <a:endParaRPr lang="en-US" altLang="ko-KR"/>
          </a:p>
          <a:p>
            <a:pPr lvl="1"/>
            <a:r>
              <a:rPr lang="ko-KR" altLang="en-US"/>
              <a:t>한글표시 </a:t>
            </a:r>
            <a:r>
              <a:rPr lang="en-US" altLang="ko-KR"/>
              <a:t>1bit +</a:t>
            </a:r>
            <a:r>
              <a:rPr lang="ko-KR" altLang="en-US"/>
              <a:t> 초성</a:t>
            </a:r>
            <a:r>
              <a:rPr lang="en-US" altLang="ko-KR"/>
              <a:t> 5bit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중성 </a:t>
            </a:r>
            <a:r>
              <a:rPr lang="en-US" altLang="ko-KR"/>
              <a:t>5 bit + </a:t>
            </a:r>
            <a:r>
              <a:rPr lang="ko-KR" altLang="en-US"/>
              <a:t>종성 </a:t>
            </a:r>
            <a:r>
              <a:rPr lang="en-US" altLang="ko-KR"/>
              <a:t>5bit</a:t>
            </a:r>
          </a:p>
          <a:p>
            <a:pPr lvl="1"/>
            <a:r>
              <a:rPr lang="ko-KR" altLang="en-US"/>
              <a:t>장점</a:t>
            </a:r>
            <a:r>
              <a:rPr lang="en-US" altLang="ko-KR"/>
              <a:t>:</a:t>
            </a:r>
            <a:r>
              <a:rPr lang="ko-KR" altLang="en-US"/>
              <a:t> 모든 현대 한글을 표현</a:t>
            </a:r>
            <a:endParaRPr lang="en-US" altLang="ko-KR"/>
          </a:p>
          <a:p>
            <a:pPr lvl="1"/>
            <a:r>
              <a:rPr lang="ko-KR" altLang="en-US"/>
              <a:t>단점</a:t>
            </a:r>
            <a:r>
              <a:rPr lang="en-US" altLang="ko-KR"/>
              <a:t>:</a:t>
            </a:r>
            <a:r>
              <a:rPr lang="ko-KR" altLang="en-US"/>
              <a:t> 처리가 복잡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완성형</a:t>
            </a:r>
            <a:r>
              <a:rPr lang="en-US" altLang="ko-KR"/>
              <a:t> EUC-KR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EUC-KR</a:t>
            </a:r>
          </a:p>
          <a:p>
            <a:pPr lvl="1"/>
            <a:r>
              <a:rPr lang="en-US" altLang="ko-KR"/>
              <a:t>KS X 1001</a:t>
            </a:r>
          </a:p>
          <a:p>
            <a:pPr lvl="1"/>
            <a:r>
              <a:rPr lang="ko-KR" altLang="en-US"/>
              <a:t>행망용</a:t>
            </a:r>
            <a:r>
              <a:rPr lang="en-US" altLang="ko-KR"/>
              <a:t>, KS C 5601</a:t>
            </a:r>
          </a:p>
          <a:p>
            <a:pPr lvl="1"/>
            <a:endParaRPr lang="en-US" altLang="ko-KR"/>
          </a:p>
          <a:p>
            <a:r>
              <a:rPr lang="en-US" altLang="ko-KR"/>
              <a:t>ISO 8859</a:t>
            </a:r>
            <a:r>
              <a:rPr lang="ko-KR" altLang="en-US"/>
              <a:t>에서 </a:t>
            </a:r>
            <a:r>
              <a:rPr lang="en-US" altLang="ko-KR"/>
              <a:t>A1~FE</a:t>
            </a:r>
            <a:r>
              <a:rPr lang="ko-KR" altLang="en-US"/>
              <a:t> 까지 </a:t>
            </a:r>
            <a:r>
              <a:rPr lang="en-US" altLang="ko-KR"/>
              <a:t>94</a:t>
            </a:r>
            <a:r>
              <a:rPr lang="ko-KR" altLang="en-US"/>
              <a:t> 글자 범위 이용</a:t>
            </a:r>
            <a:endParaRPr lang="en-US" altLang="ko-KR"/>
          </a:p>
          <a:p>
            <a:pPr lvl="1"/>
            <a:r>
              <a:rPr lang="ko-KR" altLang="en-US"/>
              <a:t>영어는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byte, </a:t>
            </a:r>
            <a:r>
              <a:rPr lang="ko-KR" altLang="en-US"/>
              <a:t>한글은 </a:t>
            </a:r>
            <a:r>
              <a:rPr lang="en-US" altLang="ko-KR"/>
              <a:t>2 byte</a:t>
            </a:r>
            <a:r>
              <a:rPr lang="ko-KR" altLang="en-US"/>
              <a:t>로 표현</a:t>
            </a:r>
            <a:endParaRPr lang="en-US" altLang="ko-KR"/>
          </a:p>
          <a:p>
            <a:pPr lvl="1"/>
            <a:r>
              <a:rPr lang="en-US" altLang="ko-KR"/>
              <a:t>94</a:t>
            </a:r>
            <a:r>
              <a:rPr lang="ko-KR" altLang="en-US"/>
              <a:t> </a:t>
            </a:r>
            <a:r>
              <a:rPr lang="en-US" altLang="ko-KR"/>
              <a:t>x 94 = 8,836 </a:t>
            </a:r>
            <a:r>
              <a:rPr lang="ko-KR" altLang="en-US"/>
              <a:t>글자 표현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현대 한글 </a:t>
            </a:r>
            <a:r>
              <a:rPr lang="en-US" altLang="ko-KR"/>
              <a:t>2,350</a:t>
            </a:r>
            <a:r>
              <a:rPr lang="ko-KR" altLang="en-US"/>
              <a:t>자만 사용</a:t>
            </a:r>
            <a:r>
              <a:rPr lang="en-US" altLang="ko-KR"/>
              <a:t>(</a:t>
            </a:r>
            <a:r>
              <a:rPr lang="ko-KR" altLang="en-US"/>
              <a:t>쓩</a:t>
            </a:r>
            <a:r>
              <a:rPr lang="en-US" altLang="ko-KR"/>
              <a:t>,</a:t>
            </a:r>
            <a:r>
              <a:rPr lang="ko-KR" altLang="en-US"/>
              <a:t> 쌰 등 제외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0x5C Backslash</a:t>
            </a:r>
            <a:r>
              <a:rPr lang="ko-KR" altLang="en-US"/>
              <a:t>를 원화 표시로 대체</a:t>
            </a:r>
          </a:p>
        </p:txBody>
      </p:sp>
    </p:spTree>
    <p:extLst>
      <p:ext uri="{BB962C8B-B14F-4D97-AF65-F5344CB8AC3E}">
        <p14:creationId xmlns:p14="http://schemas.microsoft.com/office/powerpoint/2010/main" val="97528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확장완성형</a:t>
            </a:r>
            <a:r>
              <a:rPr lang="en-US" altLang="ko-KR"/>
              <a:t> CP949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현대 한글 </a:t>
            </a:r>
            <a:r>
              <a:rPr lang="en-US" altLang="ko-KR"/>
              <a:t>11,172</a:t>
            </a:r>
            <a:r>
              <a:rPr lang="ko-KR" altLang="en-US"/>
              <a:t>자 모두 표현</a:t>
            </a:r>
            <a:endParaRPr lang="en-US" altLang="ko-KR"/>
          </a:p>
          <a:p>
            <a:pPr lvl="1"/>
            <a:r>
              <a:rPr lang="en-US" altLang="ko-KR"/>
              <a:t>MS</a:t>
            </a:r>
            <a:r>
              <a:rPr lang="ko-KR" altLang="en-US"/>
              <a:t>에서 개발</a:t>
            </a:r>
            <a:r>
              <a:rPr lang="en-US" altLang="ko-KR"/>
              <a:t>,</a:t>
            </a:r>
            <a:r>
              <a:rPr lang="ko-KR" altLang="en-US"/>
              <a:t> 윈도 </a:t>
            </a:r>
            <a:r>
              <a:rPr lang="en-US" altLang="ko-KR"/>
              <a:t>95</a:t>
            </a:r>
            <a:r>
              <a:rPr lang="ko-KR" altLang="en-US"/>
              <a:t>부터 기본 인코딩</a:t>
            </a:r>
            <a:endParaRPr lang="en-US" altLang="ko-KR"/>
          </a:p>
          <a:p>
            <a:pPr lvl="1"/>
            <a:r>
              <a:rPr lang="en-US" altLang="ko-KR"/>
              <a:t>ASCII(0x00-0x7F)</a:t>
            </a:r>
            <a:r>
              <a:rPr lang="ko-KR" altLang="en-US"/>
              <a:t>와 완성형</a:t>
            </a:r>
            <a:r>
              <a:rPr lang="en-US" altLang="ko-KR"/>
              <a:t>(0xA1-0xFE)</a:t>
            </a:r>
            <a:r>
              <a:rPr lang="ko-KR" altLang="en-US"/>
              <a:t> 사이의 남는 영역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비표준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CP 949, MS 949</a:t>
            </a:r>
          </a:p>
          <a:p>
            <a:pPr lvl="1"/>
            <a:r>
              <a:rPr lang="en-US" altLang="ko-KR"/>
              <a:t>EUC-KR</a:t>
            </a:r>
            <a:r>
              <a:rPr lang="ko-KR" altLang="en-US"/>
              <a:t>로 잘못 표기되는 경우가 흔함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국내에서 널리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7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425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인코딩</vt:lpstr>
      <vt:lpstr>인코딩</vt:lpstr>
      <vt:lpstr>16진수</vt:lpstr>
      <vt:lpstr>Bit와 Byte</vt:lpstr>
      <vt:lpstr>ASCII</vt:lpstr>
      <vt:lpstr>ISO 8859</vt:lpstr>
      <vt:lpstr>한글 인코딩</vt:lpstr>
      <vt:lpstr>완성형 EUC-KR</vt:lpstr>
      <vt:lpstr>확장완성형 CP949</vt:lpstr>
      <vt:lpstr>인코딩 중간 정리</vt:lpstr>
      <vt:lpstr>유니코드</vt:lpstr>
      <vt:lpstr>UTF-8</vt:lpstr>
      <vt:lpstr>인코딩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분석 기초</dc:title>
  <dc:creator>유재명</dc:creator>
  <cp:lastModifiedBy>유재명</cp:lastModifiedBy>
  <cp:revision>6</cp:revision>
  <dcterms:created xsi:type="dcterms:W3CDTF">2017-03-10T13:17:29Z</dcterms:created>
  <dcterms:modified xsi:type="dcterms:W3CDTF">2017-04-07T12:04:54Z</dcterms:modified>
</cp:coreProperties>
</file>