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57" r:id="rId4"/>
    <p:sldId id="258" r:id="rId5"/>
    <p:sldId id="259" r:id="rId6"/>
    <p:sldId id="260" r:id="rId7"/>
    <p:sldId id="264" r:id="rId8"/>
    <p:sldId id="266" r:id="rId9"/>
    <p:sldId id="267" r:id="rId10"/>
    <p:sldId id="268" r:id="rId11"/>
    <p:sldId id="269" r:id="rId12"/>
    <p:sldId id="261" r:id="rId13"/>
    <p:sldId id="271" r:id="rId14"/>
    <p:sldId id="272" r:id="rId15"/>
    <p:sldId id="273" r:id="rId16"/>
    <p:sldId id="276" r:id="rId17"/>
    <p:sldId id="277" r:id="rId18"/>
    <p:sldId id="270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88" r:id="rId31"/>
    <p:sldId id="290" r:id="rId32"/>
    <p:sldId id="292" r:id="rId33"/>
    <p:sldId id="293" r:id="rId34"/>
    <p:sldId id="299" r:id="rId35"/>
    <p:sldId id="294" r:id="rId36"/>
    <p:sldId id="295" r:id="rId37"/>
    <p:sldId id="297" r:id="rId38"/>
    <p:sldId id="296" r:id="rId39"/>
    <p:sldId id="298" r:id="rId40"/>
    <p:sldId id="301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F53-605A-4C94-8278-3CD461AC79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E14F-A0F9-49F8-BDAD-296B098F4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2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F53-605A-4C94-8278-3CD461AC79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E14F-A0F9-49F8-BDAD-296B098F4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6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F53-605A-4C94-8278-3CD461AC79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E14F-A0F9-49F8-BDAD-296B098F4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35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F53-605A-4C94-8278-3CD461AC79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E14F-A0F9-49F8-BDAD-296B098F4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F53-605A-4C94-8278-3CD461AC79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E14F-A0F9-49F8-BDAD-296B098F4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F53-605A-4C94-8278-3CD461AC79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E14F-A0F9-49F8-BDAD-296B098F4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5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F53-605A-4C94-8278-3CD461AC79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E14F-A0F9-49F8-BDAD-296B098F4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0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F53-605A-4C94-8278-3CD461AC79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E14F-A0F9-49F8-BDAD-296B098F4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40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F53-605A-4C94-8278-3CD461AC79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E14F-A0F9-49F8-BDAD-296B098F4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06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F53-605A-4C94-8278-3CD461AC79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E14F-A0F9-49F8-BDAD-296B098F4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7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F53-605A-4C94-8278-3CD461AC79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E14F-A0F9-49F8-BDAD-296B098F4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9FF53-605A-4C94-8278-3CD461AC79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CE14F-A0F9-49F8-BDAD-296B098F4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6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강화학습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Model-Free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59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벨만 방정식의 아이디어</a:t>
            </a:r>
          </a:p>
        </p:txBody>
      </p:sp>
      <p:sp>
        <p:nvSpPr>
          <p:cNvPr id="4" name="타원 3"/>
          <p:cNvSpPr/>
          <p:nvPr/>
        </p:nvSpPr>
        <p:spPr>
          <a:xfrm>
            <a:off x="4639112" y="159390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5" name="타원 4"/>
          <p:cNvSpPr/>
          <p:nvPr/>
        </p:nvSpPr>
        <p:spPr>
          <a:xfrm>
            <a:off x="2575420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6" name="타원 5"/>
          <p:cNvSpPr/>
          <p:nvPr/>
        </p:nvSpPr>
        <p:spPr>
          <a:xfrm>
            <a:off x="6803471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8" name="타원 7"/>
          <p:cNvSpPr/>
          <p:nvPr/>
        </p:nvSpPr>
        <p:spPr>
          <a:xfrm>
            <a:off x="3716323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9" name="타원 8"/>
          <p:cNvSpPr/>
          <p:nvPr/>
        </p:nvSpPr>
        <p:spPr>
          <a:xfrm>
            <a:off x="1367405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0" name="타원 9"/>
          <p:cNvSpPr/>
          <p:nvPr/>
        </p:nvSpPr>
        <p:spPr>
          <a:xfrm>
            <a:off x="8048328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1" name="타원 10"/>
          <p:cNvSpPr/>
          <p:nvPr/>
        </p:nvSpPr>
        <p:spPr>
          <a:xfrm>
            <a:off x="5655088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cxnSp>
        <p:nvCxnSpPr>
          <p:cNvPr id="13" name="직선 화살표 연결선 12"/>
          <p:cNvCxnSpPr>
            <a:stCxn id="4" idx="3"/>
            <a:endCxn id="5" idx="7"/>
          </p:cNvCxnSpPr>
          <p:nvPr/>
        </p:nvCxnSpPr>
        <p:spPr>
          <a:xfrm flipH="1">
            <a:off x="3499118" y="2517606"/>
            <a:ext cx="1298476" cy="895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4" idx="5"/>
            <a:endCxn id="6" idx="1"/>
          </p:cNvCxnSpPr>
          <p:nvPr/>
        </p:nvCxnSpPr>
        <p:spPr>
          <a:xfrm>
            <a:off x="5562810" y="2517606"/>
            <a:ext cx="1399143" cy="895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5" idx="3"/>
            <a:endCxn id="9" idx="7"/>
          </p:cNvCxnSpPr>
          <p:nvPr/>
        </p:nvCxnSpPr>
        <p:spPr>
          <a:xfrm flipH="1">
            <a:off x="2291103" y="4178626"/>
            <a:ext cx="442799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5" idx="5"/>
            <a:endCxn id="8" idx="1"/>
          </p:cNvCxnSpPr>
          <p:nvPr/>
        </p:nvCxnSpPr>
        <p:spPr>
          <a:xfrm>
            <a:off x="3499118" y="4178626"/>
            <a:ext cx="375687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6" idx="3"/>
            <a:endCxn id="11" idx="7"/>
          </p:cNvCxnSpPr>
          <p:nvPr/>
        </p:nvCxnSpPr>
        <p:spPr>
          <a:xfrm flipH="1">
            <a:off x="6578786" y="4178626"/>
            <a:ext cx="383167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6" idx="5"/>
            <a:endCxn id="10" idx="1"/>
          </p:cNvCxnSpPr>
          <p:nvPr/>
        </p:nvCxnSpPr>
        <p:spPr>
          <a:xfrm>
            <a:off x="7727169" y="4178626"/>
            <a:ext cx="479641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24493" y="1781055"/>
            <a:ext cx="1556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현재 상태의</a:t>
            </a:r>
            <a:endParaRPr lang="en-US" altLang="ko-KR" sz="20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가치</a:t>
            </a:r>
          </a:p>
        </p:txBody>
      </p:sp>
      <p:cxnSp>
        <p:nvCxnSpPr>
          <p:cNvPr id="18" name="직선 화살표 연결선 17"/>
          <p:cNvCxnSpPr>
            <a:cxnSpLocks/>
            <a:stCxn id="4" idx="6"/>
            <a:endCxn id="16" idx="1"/>
          </p:cNvCxnSpPr>
          <p:nvPr/>
        </p:nvCxnSpPr>
        <p:spPr>
          <a:xfrm>
            <a:off x="5721292" y="2134998"/>
            <a:ext cx="4003201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24494" y="5304431"/>
            <a:ext cx="1556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다음 상태의 가치</a:t>
            </a:r>
          </a:p>
        </p:txBody>
      </p:sp>
      <p:cxnSp>
        <p:nvCxnSpPr>
          <p:cNvPr id="24" name="직선 화살표 연결선 23"/>
          <p:cNvCxnSpPr>
            <a:cxnSpLocks/>
            <a:stCxn id="10" idx="6"/>
            <a:endCxn id="23" idx="1"/>
          </p:cNvCxnSpPr>
          <p:nvPr/>
        </p:nvCxnSpPr>
        <p:spPr>
          <a:xfrm>
            <a:off x="9130508" y="5658374"/>
            <a:ext cx="593986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0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벨만 방정식의 아이디어</a:t>
            </a:r>
          </a:p>
        </p:txBody>
      </p:sp>
      <p:sp>
        <p:nvSpPr>
          <p:cNvPr id="4" name="타원 3"/>
          <p:cNvSpPr/>
          <p:nvPr/>
        </p:nvSpPr>
        <p:spPr>
          <a:xfrm>
            <a:off x="4639112" y="159390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5" name="타원 4"/>
          <p:cNvSpPr/>
          <p:nvPr/>
        </p:nvSpPr>
        <p:spPr>
          <a:xfrm>
            <a:off x="2575420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6" name="타원 5"/>
          <p:cNvSpPr/>
          <p:nvPr/>
        </p:nvSpPr>
        <p:spPr>
          <a:xfrm>
            <a:off x="6803471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8" name="타원 7"/>
          <p:cNvSpPr/>
          <p:nvPr/>
        </p:nvSpPr>
        <p:spPr>
          <a:xfrm>
            <a:off x="3716323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9" name="타원 8"/>
          <p:cNvSpPr/>
          <p:nvPr/>
        </p:nvSpPr>
        <p:spPr>
          <a:xfrm>
            <a:off x="1367405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0" name="타원 9"/>
          <p:cNvSpPr/>
          <p:nvPr/>
        </p:nvSpPr>
        <p:spPr>
          <a:xfrm>
            <a:off x="8048328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1" name="타원 10"/>
          <p:cNvSpPr/>
          <p:nvPr/>
        </p:nvSpPr>
        <p:spPr>
          <a:xfrm>
            <a:off x="5655088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cxnSp>
        <p:nvCxnSpPr>
          <p:cNvPr id="13" name="직선 화살표 연결선 12"/>
          <p:cNvCxnSpPr>
            <a:stCxn id="4" idx="3"/>
            <a:endCxn id="5" idx="7"/>
          </p:cNvCxnSpPr>
          <p:nvPr/>
        </p:nvCxnSpPr>
        <p:spPr>
          <a:xfrm flipH="1">
            <a:off x="3499118" y="2517606"/>
            <a:ext cx="1298476" cy="895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4" idx="5"/>
            <a:endCxn id="6" idx="1"/>
          </p:cNvCxnSpPr>
          <p:nvPr/>
        </p:nvCxnSpPr>
        <p:spPr>
          <a:xfrm>
            <a:off x="5562810" y="2517606"/>
            <a:ext cx="1399143" cy="895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5" idx="3"/>
            <a:endCxn id="9" idx="7"/>
          </p:cNvCxnSpPr>
          <p:nvPr/>
        </p:nvCxnSpPr>
        <p:spPr>
          <a:xfrm flipH="1">
            <a:off x="2291103" y="4178626"/>
            <a:ext cx="442799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5" idx="5"/>
            <a:endCxn id="8" idx="1"/>
          </p:cNvCxnSpPr>
          <p:nvPr/>
        </p:nvCxnSpPr>
        <p:spPr>
          <a:xfrm>
            <a:off x="3499118" y="4178626"/>
            <a:ext cx="375687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6" idx="3"/>
            <a:endCxn id="11" idx="7"/>
          </p:cNvCxnSpPr>
          <p:nvPr/>
        </p:nvCxnSpPr>
        <p:spPr>
          <a:xfrm flipH="1">
            <a:off x="6578786" y="4178626"/>
            <a:ext cx="383167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6" idx="5"/>
            <a:endCxn id="10" idx="1"/>
          </p:cNvCxnSpPr>
          <p:nvPr/>
        </p:nvCxnSpPr>
        <p:spPr>
          <a:xfrm>
            <a:off x="7727169" y="4178626"/>
            <a:ext cx="479641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24493" y="1781055"/>
            <a:ext cx="1556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현재 상태의</a:t>
            </a:r>
            <a:endParaRPr lang="en-US" altLang="ko-KR" sz="20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가치</a:t>
            </a:r>
          </a:p>
        </p:txBody>
      </p:sp>
      <p:cxnSp>
        <p:nvCxnSpPr>
          <p:cNvPr id="18" name="직선 화살표 연결선 17"/>
          <p:cNvCxnSpPr>
            <a:cxnSpLocks/>
            <a:stCxn id="4" idx="6"/>
            <a:endCxn id="16" idx="1"/>
          </p:cNvCxnSpPr>
          <p:nvPr/>
        </p:nvCxnSpPr>
        <p:spPr>
          <a:xfrm>
            <a:off x="5721292" y="2134998"/>
            <a:ext cx="4003201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24494" y="5304431"/>
            <a:ext cx="1556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다음 상태의 가치</a:t>
            </a:r>
          </a:p>
        </p:txBody>
      </p:sp>
      <p:cxnSp>
        <p:nvCxnSpPr>
          <p:cNvPr id="24" name="직선 화살표 연결선 23"/>
          <p:cNvCxnSpPr>
            <a:cxnSpLocks/>
            <a:stCxn id="10" idx="6"/>
            <a:endCxn id="23" idx="1"/>
          </p:cNvCxnSpPr>
          <p:nvPr/>
        </p:nvCxnSpPr>
        <p:spPr>
          <a:xfrm>
            <a:off x="9130508" y="5658374"/>
            <a:ext cx="593986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</p:cNvCxnSpPr>
          <p:nvPr/>
        </p:nvCxnSpPr>
        <p:spPr>
          <a:xfrm>
            <a:off x="7272835" y="2390862"/>
            <a:ext cx="1485271" cy="248314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154097" y="3272198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보상</a:t>
            </a:r>
          </a:p>
        </p:txBody>
      </p:sp>
    </p:spTree>
    <p:extLst>
      <p:ext uri="{BB962C8B-B14F-4D97-AF65-F5344CB8AC3E}">
        <p14:creationId xmlns:p14="http://schemas.microsoft.com/office/powerpoint/2010/main" val="137460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벨만 방정식의 아이디어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221372"/>
            <a:ext cx="10515600" cy="72984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>
                <a:solidFill>
                  <a:srgbClr val="C00000"/>
                </a:solidFill>
              </a:rPr>
              <a:t>현재 상태의 가치</a:t>
            </a:r>
            <a:r>
              <a:rPr lang="ko-KR" altLang="en-US"/>
              <a:t>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ko-KR" altLang="en-US"/>
              <a:t> </a:t>
            </a:r>
            <a:r>
              <a:rPr lang="ko-KR" altLang="en-US">
                <a:solidFill>
                  <a:schemeClr val="accent1"/>
                </a:solidFill>
              </a:rPr>
              <a:t>보상</a:t>
            </a:r>
            <a:r>
              <a:rPr lang="ko-KR" altLang="en-US"/>
              <a:t>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/>
              <a:t>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>
                <a:solidFill>
                  <a:srgbClr val="FFC000"/>
                </a:solidFill>
              </a:rPr>
              <a:t>할인</a:t>
            </a:r>
            <a:r>
              <a:rPr lang="ko-KR" altLang="en-US"/>
              <a:t>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×</a:t>
            </a:r>
            <a:r>
              <a:rPr lang="ko-KR" altLang="en-US"/>
              <a:t> </a:t>
            </a:r>
            <a:r>
              <a:rPr lang="ko-KR" altLang="en-US">
                <a:solidFill>
                  <a:srgbClr val="C00000"/>
                </a:solidFill>
              </a:rPr>
              <a:t>다음 상태의 가치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853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Iterative Policy Evaluation</a:t>
            </a:r>
            <a:r>
              <a:rPr lang="ko-KR" altLang="en-US"/>
              <a:t>의 아이디어</a:t>
            </a:r>
          </a:p>
        </p:txBody>
      </p:sp>
      <p:sp>
        <p:nvSpPr>
          <p:cNvPr id="4" name="타원 3"/>
          <p:cNvSpPr/>
          <p:nvPr/>
        </p:nvSpPr>
        <p:spPr>
          <a:xfrm>
            <a:off x="4639112" y="159390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5" name="타원 4"/>
          <p:cNvSpPr/>
          <p:nvPr/>
        </p:nvSpPr>
        <p:spPr>
          <a:xfrm>
            <a:off x="2575420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6" name="타원 5"/>
          <p:cNvSpPr/>
          <p:nvPr/>
        </p:nvSpPr>
        <p:spPr>
          <a:xfrm>
            <a:off x="6803471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8" name="타원 7"/>
          <p:cNvSpPr/>
          <p:nvPr/>
        </p:nvSpPr>
        <p:spPr>
          <a:xfrm>
            <a:off x="3716323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9" name="타원 8"/>
          <p:cNvSpPr/>
          <p:nvPr/>
        </p:nvSpPr>
        <p:spPr>
          <a:xfrm>
            <a:off x="1367405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0" name="타원 9"/>
          <p:cNvSpPr/>
          <p:nvPr/>
        </p:nvSpPr>
        <p:spPr>
          <a:xfrm>
            <a:off x="8048328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1" name="타원 10"/>
          <p:cNvSpPr/>
          <p:nvPr/>
        </p:nvSpPr>
        <p:spPr>
          <a:xfrm>
            <a:off x="5655088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cxnSp>
        <p:nvCxnSpPr>
          <p:cNvPr id="13" name="직선 화살표 연결선 12"/>
          <p:cNvCxnSpPr>
            <a:stCxn id="4" idx="3"/>
            <a:endCxn id="5" idx="7"/>
          </p:cNvCxnSpPr>
          <p:nvPr/>
        </p:nvCxnSpPr>
        <p:spPr>
          <a:xfrm flipH="1">
            <a:off x="3499118" y="2517606"/>
            <a:ext cx="1298476" cy="895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4" idx="5"/>
            <a:endCxn id="6" idx="1"/>
          </p:cNvCxnSpPr>
          <p:nvPr/>
        </p:nvCxnSpPr>
        <p:spPr>
          <a:xfrm>
            <a:off x="5562810" y="2517606"/>
            <a:ext cx="1399143" cy="895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5" idx="3"/>
            <a:endCxn id="9" idx="7"/>
          </p:cNvCxnSpPr>
          <p:nvPr/>
        </p:nvCxnSpPr>
        <p:spPr>
          <a:xfrm flipH="1">
            <a:off x="2291103" y="4178626"/>
            <a:ext cx="442799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5" idx="5"/>
            <a:endCxn id="8" idx="1"/>
          </p:cNvCxnSpPr>
          <p:nvPr/>
        </p:nvCxnSpPr>
        <p:spPr>
          <a:xfrm>
            <a:off x="3499118" y="4178626"/>
            <a:ext cx="375687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6" idx="3"/>
            <a:endCxn id="11" idx="7"/>
          </p:cNvCxnSpPr>
          <p:nvPr/>
        </p:nvCxnSpPr>
        <p:spPr>
          <a:xfrm flipH="1">
            <a:off x="6578786" y="4178626"/>
            <a:ext cx="383167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6" idx="5"/>
            <a:endCxn id="10" idx="1"/>
          </p:cNvCxnSpPr>
          <p:nvPr/>
        </p:nvCxnSpPr>
        <p:spPr>
          <a:xfrm>
            <a:off x="7727169" y="4178626"/>
            <a:ext cx="479641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65933" y="3824683"/>
            <a:ext cx="1877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가치에 대한 기존의 추정치</a:t>
            </a:r>
          </a:p>
        </p:txBody>
      </p:sp>
      <p:cxnSp>
        <p:nvCxnSpPr>
          <p:cNvPr id="24" name="직선 화살표 연결선 23"/>
          <p:cNvCxnSpPr>
            <a:cxnSpLocks/>
            <a:endCxn id="23" idx="1"/>
          </p:cNvCxnSpPr>
          <p:nvPr/>
        </p:nvCxnSpPr>
        <p:spPr>
          <a:xfrm flipV="1">
            <a:off x="8967830" y="4178626"/>
            <a:ext cx="698103" cy="65343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78840" y="4899170"/>
            <a:ext cx="9311780" cy="149233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0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Iterative Policy Evaluation</a:t>
            </a:r>
            <a:r>
              <a:rPr lang="ko-KR" altLang="en-US"/>
              <a:t>의 아이디어</a:t>
            </a:r>
          </a:p>
        </p:txBody>
      </p:sp>
      <p:sp>
        <p:nvSpPr>
          <p:cNvPr id="4" name="타원 3"/>
          <p:cNvSpPr/>
          <p:nvPr/>
        </p:nvSpPr>
        <p:spPr>
          <a:xfrm>
            <a:off x="4639112" y="159390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5" name="타원 4"/>
          <p:cNvSpPr/>
          <p:nvPr/>
        </p:nvSpPr>
        <p:spPr>
          <a:xfrm>
            <a:off x="2575420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6" name="타원 5"/>
          <p:cNvSpPr/>
          <p:nvPr/>
        </p:nvSpPr>
        <p:spPr>
          <a:xfrm>
            <a:off x="6803471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8" name="타원 7"/>
          <p:cNvSpPr/>
          <p:nvPr/>
        </p:nvSpPr>
        <p:spPr>
          <a:xfrm>
            <a:off x="3716323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9" name="타원 8"/>
          <p:cNvSpPr/>
          <p:nvPr/>
        </p:nvSpPr>
        <p:spPr>
          <a:xfrm>
            <a:off x="1367405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0" name="타원 9"/>
          <p:cNvSpPr/>
          <p:nvPr/>
        </p:nvSpPr>
        <p:spPr>
          <a:xfrm>
            <a:off x="8048328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1" name="타원 10"/>
          <p:cNvSpPr/>
          <p:nvPr/>
        </p:nvSpPr>
        <p:spPr>
          <a:xfrm>
            <a:off x="5655088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cxnSp>
        <p:nvCxnSpPr>
          <p:cNvPr id="13" name="직선 화살표 연결선 12"/>
          <p:cNvCxnSpPr>
            <a:stCxn id="4" idx="3"/>
            <a:endCxn id="5" idx="7"/>
          </p:cNvCxnSpPr>
          <p:nvPr/>
        </p:nvCxnSpPr>
        <p:spPr>
          <a:xfrm flipH="1">
            <a:off x="3499118" y="2517606"/>
            <a:ext cx="1298476" cy="895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4" idx="5"/>
            <a:endCxn id="6" idx="1"/>
          </p:cNvCxnSpPr>
          <p:nvPr/>
        </p:nvCxnSpPr>
        <p:spPr>
          <a:xfrm>
            <a:off x="5562810" y="2517606"/>
            <a:ext cx="1399143" cy="895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5" idx="3"/>
            <a:endCxn id="9" idx="7"/>
          </p:cNvCxnSpPr>
          <p:nvPr/>
        </p:nvCxnSpPr>
        <p:spPr>
          <a:xfrm flipH="1">
            <a:off x="2291103" y="4178626"/>
            <a:ext cx="442799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5" idx="5"/>
            <a:endCxn id="8" idx="1"/>
          </p:cNvCxnSpPr>
          <p:nvPr/>
        </p:nvCxnSpPr>
        <p:spPr>
          <a:xfrm>
            <a:off x="3499118" y="4178626"/>
            <a:ext cx="375687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6" idx="3"/>
            <a:endCxn id="11" idx="7"/>
          </p:cNvCxnSpPr>
          <p:nvPr/>
        </p:nvCxnSpPr>
        <p:spPr>
          <a:xfrm flipH="1">
            <a:off x="6578786" y="4178626"/>
            <a:ext cx="383167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6" idx="5"/>
            <a:endCxn id="10" idx="1"/>
          </p:cNvCxnSpPr>
          <p:nvPr/>
        </p:nvCxnSpPr>
        <p:spPr>
          <a:xfrm>
            <a:off x="7727169" y="4178626"/>
            <a:ext cx="479641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522204" y="1968202"/>
            <a:ext cx="207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정책에 따라 얻을 수 있는 보상</a:t>
            </a:r>
          </a:p>
        </p:txBody>
      </p:sp>
      <p:cxnSp>
        <p:nvCxnSpPr>
          <p:cNvPr id="24" name="직선 화살표 연결선 23"/>
          <p:cNvCxnSpPr>
            <a:cxnSpLocks/>
            <a:endCxn id="23" idx="1"/>
          </p:cNvCxnSpPr>
          <p:nvPr/>
        </p:nvCxnSpPr>
        <p:spPr>
          <a:xfrm flipV="1">
            <a:off x="8824101" y="2322145"/>
            <a:ext cx="698103" cy="65343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78840" y="3072189"/>
            <a:ext cx="9311780" cy="149233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66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Iterative Policy Evaluation</a:t>
            </a:r>
            <a:r>
              <a:rPr lang="ko-KR" altLang="en-US"/>
              <a:t>의 아이디어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221372"/>
            <a:ext cx="10515600" cy="72984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현재 상태의 가치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ko-KR" altLang="en-US"/>
              <a:t> </a:t>
            </a:r>
            <a:r>
              <a:rPr lang="ko-KR" altLang="en-US">
                <a:solidFill>
                  <a:schemeClr val="accent1"/>
                </a:solidFill>
              </a:rPr>
              <a:t>보상</a:t>
            </a:r>
            <a:r>
              <a:rPr lang="ko-KR" altLang="en-US"/>
              <a:t>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/>
              <a:t>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>
                <a:solidFill>
                  <a:srgbClr val="FFC000"/>
                </a:solidFill>
              </a:rPr>
              <a:t>할인</a:t>
            </a:r>
            <a:r>
              <a:rPr lang="ko-KR" altLang="en-US"/>
              <a:t>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×</a:t>
            </a:r>
            <a:r>
              <a:rPr lang="ko-KR" altLang="en-US"/>
              <a:t>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다음 상태의 가치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91369" y="3053593"/>
            <a:ext cx="2810312" cy="7633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61688" y="3053593"/>
            <a:ext cx="2810312" cy="7633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59150" y="4118994"/>
            <a:ext cx="247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C00000"/>
                </a:solidFill>
              </a:rPr>
              <a:t>기존 추정치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70746" y="4118994"/>
            <a:ext cx="247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C00000"/>
                </a:solidFill>
              </a:rPr>
              <a:t>새로운 추정치</a:t>
            </a:r>
          </a:p>
        </p:txBody>
      </p:sp>
    </p:spTree>
    <p:extLst>
      <p:ext uri="{BB962C8B-B14F-4D97-AF65-F5344CB8AC3E}">
        <p14:creationId xmlns:p14="http://schemas.microsoft.com/office/powerpoint/2010/main" val="2404670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Policy Iteration</a:t>
            </a:r>
            <a:r>
              <a:rPr lang="ko-KR" altLang="en-US"/>
              <a:t>의 아이디어</a:t>
            </a:r>
          </a:p>
        </p:txBody>
      </p:sp>
      <p:sp>
        <p:nvSpPr>
          <p:cNvPr id="4" name="타원 3"/>
          <p:cNvSpPr/>
          <p:nvPr/>
        </p:nvSpPr>
        <p:spPr>
          <a:xfrm>
            <a:off x="5620624" y="159390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5" name="타원 4"/>
          <p:cNvSpPr/>
          <p:nvPr/>
        </p:nvSpPr>
        <p:spPr>
          <a:xfrm>
            <a:off x="3556932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6" name="타원 5"/>
          <p:cNvSpPr/>
          <p:nvPr/>
        </p:nvSpPr>
        <p:spPr>
          <a:xfrm>
            <a:off x="7784983" y="3254928"/>
            <a:ext cx="1082180" cy="1082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8" name="타원 7"/>
          <p:cNvSpPr/>
          <p:nvPr/>
        </p:nvSpPr>
        <p:spPr>
          <a:xfrm>
            <a:off x="4697835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9" name="타원 8"/>
          <p:cNvSpPr/>
          <p:nvPr/>
        </p:nvSpPr>
        <p:spPr>
          <a:xfrm>
            <a:off x="2348917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0" name="타원 9"/>
          <p:cNvSpPr/>
          <p:nvPr/>
        </p:nvSpPr>
        <p:spPr>
          <a:xfrm>
            <a:off x="9029840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1" name="타원 10"/>
          <p:cNvSpPr/>
          <p:nvPr/>
        </p:nvSpPr>
        <p:spPr>
          <a:xfrm>
            <a:off x="6636600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cxnSp>
        <p:nvCxnSpPr>
          <p:cNvPr id="13" name="직선 화살표 연결선 12"/>
          <p:cNvCxnSpPr>
            <a:stCxn id="4" idx="3"/>
            <a:endCxn id="5" idx="7"/>
          </p:cNvCxnSpPr>
          <p:nvPr/>
        </p:nvCxnSpPr>
        <p:spPr>
          <a:xfrm flipH="1">
            <a:off x="4480630" y="2517606"/>
            <a:ext cx="1298476" cy="895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4" idx="5"/>
            <a:endCxn id="6" idx="1"/>
          </p:cNvCxnSpPr>
          <p:nvPr/>
        </p:nvCxnSpPr>
        <p:spPr>
          <a:xfrm>
            <a:off x="6544322" y="2517606"/>
            <a:ext cx="1399143" cy="895804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5" idx="3"/>
            <a:endCxn id="9" idx="7"/>
          </p:cNvCxnSpPr>
          <p:nvPr/>
        </p:nvCxnSpPr>
        <p:spPr>
          <a:xfrm flipH="1">
            <a:off x="3272615" y="4178626"/>
            <a:ext cx="442799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5" idx="5"/>
            <a:endCxn id="8" idx="1"/>
          </p:cNvCxnSpPr>
          <p:nvPr/>
        </p:nvCxnSpPr>
        <p:spPr>
          <a:xfrm>
            <a:off x="4480630" y="4178626"/>
            <a:ext cx="375687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6" idx="3"/>
            <a:endCxn id="11" idx="7"/>
          </p:cNvCxnSpPr>
          <p:nvPr/>
        </p:nvCxnSpPr>
        <p:spPr>
          <a:xfrm flipH="1">
            <a:off x="7560298" y="4178626"/>
            <a:ext cx="383167" cy="109714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6" idx="5"/>
            <a:endCxn id="10" idx="1"/>
          </p:cNvCxnSpPr>
          <p:nvPr/>
        </p:nvCxnSpPr>
        <p:spPr>
          <a:xfrm>
            <a:off x="8708681" y="4178626"/>
            <a:ext cx="479641" cy="109714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오른쪽 18"/>
          <p:cNvSpPr/>
          <p:nvPr/>
        </p:nvSpPr>
        <p:spPr>
          <a:xfrm rot="5400000" flipH="1">
            <a:off x="117222" y="3492882"/>
            <a:ext cx="3846352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765663" y="3595962"/>
            <a:ext cx="436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가치에 대한 추정치를 수정</a:t>
            </a:r>
          </a:p>
        </p:txBody>
      </p:sp>
      <p:sp>
        <p:nvSpPr>
          <p:cNvPr id="25" name="화살표: 오른쪽 24"/>
          <p:cNvSpPr/>
          <p:nvPr/>
        </p:nvSpPr>
        <p:spPr>
          <a:xfrm rot="16200000" flipH="1">
            <a:off x="9601450" y="2597358"/>
            <a:ext cx="2055302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 rot="5400000">
            <a:off x="8798102" y="3535143"/>
            <a:ext cx="4710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새로운 추정치를 기준으로 정책을 수정</a:t>
            </a:r>
          </a:p>
        </p:txBody>
      </p:sp>
    </p:spTree>
    <p:extLst>
      <p:ext uri="{BB962C8B-B14F-4D97-AF65-F5344CB8AC3E}">
        <p14:creationId xmlns:p14="http://schemas.microsoft.com/office/powerpoint/2010/main" val="289642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Value Iteration</a:t>
            </a:r>
            <a:r>
              <a:rPr lang="ko-KR" altLang="en-US"/>
              <a:t>의 아이디어</a:t>
            </a:r>
          </a:p>
        </p:txBody>
      </p:sp>
      <p:sp>
        <p:nvSpPr>
          <p:cNvPr id="4" name="타원 3"/>
          <p:cNvSpPr/>
          <p:nvPr/>
        </p:nvSpPr>
        <p:spPr>
          <a:xfrm>
            <a:off x="5620624" y="159390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5" name="타원 4"/>
          <p:cNvSpPr/>
          <p:nvPr/>
        </p:nvSpPr>
        <p:spPr>
          <a:xfrm>
            <a:off x="3556932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6" name="타원 5"/>
          <p:cNvSpPr/>
          <p:nvPr/>
        </p:nvSpPr>
        <p:spPr>
          <a:xfrm>
            <a:off x="7784983" y="3254928"/>
            <a:ext cx="1082180" cy="1082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8" name="타원 7"/>
          <p:cNvSpPr/>
          <p:nvPr/>
        </p:nvSpPr>
        <p:spPr>
          <a:xfrm>
            <a:off x="4697835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9" name="타원 8"/>
          <p:cNvSpPr/>
          <p:nvPr/>
        </p:nvSpPr>
        <p:spPr>
          <a:xfrm>
            <a:off x="2348917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0" name="타원 9"/>
          <p:cNvSpPr/>
          <p:nvPr/>
        </p:nvSpPr>
        <p:spPr>
          <a:xfrm>
            <a:off x="9029840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1" name="타원 10"/>
          <p:cNvSpPr/>
          <p:nvPr/>
        </p:nvSpPr>
        <p:spPr>
          <a:xfrm>
            <a:off x="6636600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cxnSp>
        <p:nvCxnSpPr>
          <p:cNvPr id="13" name="직선 화살표 연결선 12"/>
          <p:cNvCxnSpPr>
            <a:stCxn id="4" idx="3"/>
            <a:endCxn id="5" idx="7"/>
          </p:cNvCxnSpPr>
          <p:nvPr/>
        </p:nvCxnSpPr>
        <p:spPr>
          <a:xfrm flipH="1">
            <a:off x="4480630" y="2517606"/>
            <a:ext cx="1298476" cy="895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4" idx="5"/>
            <a:endCxn id="6" idx="1"/>
          </p:cNvCxnSpPr>
          <p:nvPr/>
        </p:nvCxnSpPr>
        <p:spPr>
          <a:xfrm>
            <a:off x="6544322" y="2517606"/>
            <a:ext cx="1399143" cy="895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5" idx="3"/>
            <a:endCxn id="9" idx="7"/>
          </p:cNvCxnSpPr>
          <p:nvPr/>
        </p:nvCxnSpPr>
        <p:spPr>
          <a:xfrm flipH="1">
            <a:off x="3272615" y="4178626"/>
            <a:ext cx="442799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5" idx="5"/>
            <a:endCxn id="8" idx="1"/>
          </p:cNvCxnSpPr>
          <p:nvPr/>
        </p:nvCxnSpPr>
        <p:spPr>
          <a:xfrm>
            <a:off x="4480630" y="4178626"/>
            <a:ext cx="375687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6" idx="3"/>
            <a:endCxn id="11" idx="7"/>
          </p:cNvCxnSpPr>
          <p:nvPr/>
        </p:nvCxnSpPr>
        <p:spPr>
          <a:xfrm flipH="1">
            <a:off x="7560298" y="4178626"/>
            <a:ext cx="383167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6" idx="5"/>
            <a:endCxn id="10" idx="1"/>
          </p:cNvCxnSpPr>
          <p:nvPr/>
        </p:nvCxnSpPr>
        <p:spPr>
          <a:xfrm>
            <a:off x="8708681" y="4178626"/>
            <a:ext cx="479641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오른쪽 18"/>
          <p:cNvSpPr/>
          <p:nvPr/>
        </p:nvSpPr>
        <p:spPr>
          <a:xfrm rot="5400000" flipH="1">
            <a:off x="117222" y="3492882"/>
            <a:ext cx="3846352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765663" y="3595962"/>
            <a:ext cx="436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가치에 대한 추정치를 수정</a:t>
            </a:r>
          </a:p>
        </p:txBody>
      </p:sp>
    </p:spTree>
    <p:extLst>
      <p:ext uri="{BB962C8B-B14F-4D97-AF65-F5344CB8AC3E}">
        <p14:creationId xmlns:p14="http://schemas.microsoft.com/office/powerpoint/2010/main" val="2598515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Policy Iteration vs. Value Iteration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Policy Iteration</a:t>
            </a:r>
          </a:p>
          <a:p>
            <a:pPr lvl="1"/>
            <a:r>
              <a:rPr lang="ko-KR" altLang="en-US"/>
              <a:t>구체적인 정책이 있음</a:t>
            </a:r>
            <a:endParaRPr lang="en-US" altLang="ko-KR"/>
          </a:p>
          <a:p>
            <a:pPr lvl="1"/>
            <a:r>
              <a:rPr lang="ko-KR" altLang="en-US"/>
              <a:t>가치가 가장 큰 행동이 </a:t>
            </a:r>
            <a:r>
              <a:rPr lang="en-US" altLang="ko-KR"/>
              <a:t>2</a:t>
            </a:r>
            <a:r>
              <a:rPr lang="ko-KR" altLang="en-US"/>
              <a:t>가지 이상일 경우 똑같은 확률로 실행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Value Itearation</a:t>
            </a:r>
          </a:p>
          <a:p>
            <a:pPr lvl="1"/>
            <a:r>
              <a:rPr lang="ko-KR" altLang="en-US"/>
              <a:t>구체적인 정책이 없음</a:t>
            </a:r>
            <a:endParaRPr lang="en-US" altLang="ko-KR"/>
          </a:p>
          <a:p>
            <a:pPr lvl="1"/>
            <a:r>
              <a:rPr lang="ko-KR" altLang="en-US"/>
              <a:t>가치가 가장 큰 행동이 여러 가지 있으면 아무 거나 함</a:t>
            </a:r>
          </a:p>
        </p:txBody>
      </p:sp>
    </p:spTree>
    <p:extLst>
      <p:ext uri="{BB962C8B-B14F-4D97-AF65-F5344CB8AC3E}">
        <p14:creationId xmlns:p14="http://schemas.microsoft.com/office/powerpoint/2010/main" val="539153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계획법의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모형의 문제</a:t>
            </a:r>
            <a:r>
              <a:rPr lang="en-US" altLang="ko-KR"/>
              <a:t>:</a:t>
            </a:r>
            <a:r>
              <a:rPr lang="ko-KR" altLang="en-US"/>
              <a:t> 행동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상태의 확률을 알아야 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경우의 수 문제</a:t>
            </a:r>
            <a:r>
              <a:rPr lang="en-US" altLang="ko-KR"/>
              <a:t>:</a:t>
            </a:r>
            <a:r>
              <a:rPr lang="ko-KR" altLang="en-US"/>
              <a:t> 상태의 수가 많아지면 계산량이 증가</a:t>
            </a:r>
          </a:p>
        </p:txBody>
      </p:sp>
    </p:spTree>
    <p:extLst>
      <p:ext uri="{BB962C8B-B14F-4D97-AF65-F5344CB8AC3E}">
        <p14:creationId xmlns:p14="http://schemas.microsoft.com/office/powerpoint/2010/main" val="236527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동적 계획법 다시 보기</a:t>
            </a:r>
            <a:endParaRPr lang="en-US" altLang="ko-KR"/>
          </a:p>
          <a:p>
            <a:r>
              <a:rPr lang="ko-KR" altLang="en-US"/>
              <a:t>몬테 카를로 방법</a:t>
            </a:r>
            <a:endParaRPr lang="en-US" altLang="ko-KR"/>
          </a:p>
          <a:p>
            <a:r>
              <a:rPr lang="ko-KR" altLang="en-US"/>
              <a:t>시간차 학습</a:t>
            </a:r>
          </a:p>
        </p:txBody>
      </p:sp>
    </p:spTree>
    <p:extLst>
      <p:ext uri="{BB962C8B-B14F-4D97-AF65-F5344CB8AC3E}">
        <p14:creationId xmlns:p14="http://schemas.microsoft.com/office/powerpoint/2010/main" val="402403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Model-free </a:t>
            </a:r>
            <a:r>
              <a:rPr lang="ko-KR" altLang="en-US"/>
              <a:t>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모형이 없을 경우 사용하는 방법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현실에서는 대부분 행동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상태의 확률을 모름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사실 우리는 이 방법을 배웠음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</a:t>
            </a:r>
            <a:r>
              <a:rPr lang="en-US" altLang="ko-KR"/>
              <a:t>MAB!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951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MAB</a:t>
            </a:r>
            <a:r>
              <a:rPr lang="ko-KR" altLang="en-US"/>
              <a:t>와 차이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MAB</a:t>
            </a:r>
            <a:r>
              <a:rPr lang="ko-KR" altLang="en-US"/>
              <a:t>에서는 </a:t>
            </a:r>
            <a:r>
              <a:rPr lang="en-US" altLang="ko-KR"/>
              <a:t>‘</a:t>
            </a:r>
            <a:r>
              <a:rPr lang="ko-KR" altLang="en-US"/>
              <a:t>다음 상태</a:t>
            </a:r>
            <a:r>
              <a:rPr lang="en-US" altLang="ko-KR"/>
              <a:t>’</a:t>
            </a:r>
            <a:r>
              <a:rPr lang="ko-KR" altLang="en-US"/>
              <a:t>가 없음</a:t>
            </a:r>
            <a:endParaRPr lang="en-US" altLang="ko-KR"/>
          </a:p>
          <a:p>
            <a:endParaRPr lang="en-US" altLang="ko-KR"/>
          </a:p>
          <a:p>
            <a:pPr marL="0" indent="0" algn="ctr">
              <a:buNone/>
            </a:pPr>
            <a:r>
              <a:rPr lang="ko-KR" altLang="en-US"/>
              <a:t>상태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행동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보상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끝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강화학습에서는 </a:t>
            </a:r>
            <a:r>
              <a:rPr lang="en-US" altLang="ko-KR"/>
              <a:t>‘</a:t>
            </a:r>
            <a:r>
              <a:rPr lang="ko-KR" altLang="en-US"/>
              <a:t>다음 상태</a:t>
            </a:r>
            <a:r>
              <a:rPr lang="en-US" altLang="ko-KR"/>
              <a:t>'</a:t>
            </a:r>
            <a:r>
              <a:rPr lang="ko-KR" altLang="en-US"/>
              <a:t>가 있음</a:t>
            </a:r>
            <a:endParaRPr lang="en-US" altLang="ko-KR"/>
          </a:p>
          <a:p>
            <a:endParaRPr lang="en-US" altLang="ko-KR"/>
          </a:p>
          <a:p>
            <a:pPr marL="0" indent="0" algn="ctr">
              <a:buNone/>
            </a:pPr>
            <a:r>
              <a:rPr lang="ko-KR" altLang="en-US"/>
              <a:t>상태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행동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보상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상태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행동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>
                <a:sym typeface="Wingdings" panose="05000000000000000000" pitchFamily="2" charset="2"/>
              </a:rPr>
              <a:t> 보상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</a:t>
            </a:r>
            <a:r>
              <a:rPr lang="en-US" altLang="ko-KR"/>
              <a:t>…</a:t>
            </a:r>
            <a:r>
              <a:rPr lang="ko-KR" altLang="en-US"/>
              <a:t>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끝</a:t>
            </a:r>
          </a:p>
        </p:txBody>
      </p:sp>
    </p:spTree>
    <p:extLst>
      <p:ext uri="{BB962C8B-B14F-4D97-AF65-F5344CB8AC3E}">
        <p14:creationId xmlns:p14="http://schemas.microsoft.com/office/powerpoint/2010/main" val="2223308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몬테카를로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실제로 한 번 시작해서 끝까지 가본다</a:t>
            </a:r>
            <a:r>
              <a:rPr lang="en-US" altLang="ko-KR"/>
              <a:t>(</a:t>
            </a:r>
            <a:r>
              <a:rPr lang="ko-KR" altLang="en-US"/>
              <a:t>에피소드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한 에피소드에 거쳐간 모든 상태에 </a:t>
            </a:r>
            <a:r>
              <a:rPr lang="en-US" altLang="ko-KR"/>
              <a:t>return</a:t>
            </a:r>
            <a:r>
              <a:rPr lang="ko-KR" altLang="en-US"/>
              <a:t>을 구한다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위의 과정을 반복하며 모든 상태에서 </a:t>
            </a:r>
            <a:r>
              <a:rPr lang="en-US" altLang="ko-KR"/>
              <a:t>return</a:t>
            </a:r>
            <a:r>
              <a:rPr lang="ko-KR" altLang="en-US"/>
              <a:t>의 평균을 구한다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79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몬테카를로 방법</a:t>
            </a:r>
          </a:p>
        </p:txBody>
      </p:sp>
      <p:sp>
        <p:nvSpPr>
          <p:cNvPr id="4" name="타원 3"/>
          <p:cNvSpPr/>
          <p:nvPr/>
        </p:nvSpPr>
        <p:spPr>
          <a:xfrm>
            <a:off x="4639112" y="159390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5" name="타원 4"/>
          <p:cNvSpPr/>
          <p:nvPr/>
        </p:nvSpPr>
        <p:spPr>
          <a:xfrm>
            <a:off x="2575420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6" name="타원 5"/>
          <p:cNvSpPr/>
          <p:nvPr/>
        </p:nvSpPr>
        <p:spPr>
          <a:xfrm>
            <a:off x="6803471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8" name="타원 7"/>
          <p:cNvSpPr/>
          <p:nvPr/>
        </p:nvSpPr>
        <p:spPr>
          <a:xfrm>
            <a:off x="3716323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9" name="타원 8"/>
          <p:cNvSpPr/>
          <p:nvPr/>
        </p:nvSpPr>
        <p:spPr>
          <a:xfrm>
            <a:off x="1367405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0" name="타원 9"/>
          <p:cNvSpPr/>
          <p:nvPr/>
        </p:nvSpPr>
        <p:spPr>
          <a:xfrm>
            <a:off x="8048328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1" name="타원 10"/>
          <p:cNvSpPr/>
          <p:nvPr/>
        </p:nvSpPr>
        <p:spPr>
          <a:xfrm>
            <a:off x="5655088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cxnSp>
        <p:nvCxnSpPr>
          <p:cNvPr id="13" name="직선 화살표 연결선 12"/>
          <p:cNvCxnSpPr>
            <a:stCxn id="4" idx="3"/>
            <a:endCxn id="5" idx="7"/>
          </p:cNvCxnSpPr>
          <p:nvPr/>
        </p:nvCxnSpPr>
        <p:spPr>
          <a:xfrm flipH="1">
            <a:off x="3499118" y="2517606"/>
            <a:ext cx="1298476" cy="895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4" idx="5"/>
            <a:endCxn id="6" idx="1"/>
          </p:cNvCxnSpPr>
          <p:nvPr/>
        </p:nvCxnSpPr>
        <p:spPr>
          <a:xfrm>
            <a:off x="5562810" y="2517606"/>
            <a:ext cx="1399143" cy="895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5" idx="3"/>
            <a:endCxn id="9" idx="7"/>
          </p:cNvCxnSpPr>
          <p:nvPr/>
        </p:nvCxnSpPr>
        <p:spPr>
          <a:xfrm flipH="1">
            <a:off x="2291103" y="4178626"/>
            <a:ext cx="442799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5" idx="5"/>
            <a:endCxn id="8" idx="1"/>
          </p:cNvCxnSpPr>
          <p:nvPr/>
        </p:nvCxnSpPr>
        <p:spPr>
          <a:xfrm>
            <a:off x="3499118" y="4178626"/>
            <a:ext cx="375687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6" idx="3"/>
            <a:endCxn id="11" idx="7"/>
          </p:cNvCxnSpPr>
          <p:nvPr/>
        </p:nvCxnSpPr>
        <p:spPr>
          <a:xfrm flipH="1">
            <a:off x="6578786" y="4178626"/>
            <a:ext cx="383167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6" idx="5"/>
            <a:endCxn id="10" idx="1"/>
          </p:cNvCxnSpPr>
          <p:nvPr/>
        </p:nvCxnSpPr>
        <p:spPr>
          <a:xfrm>
            <a:off x="7727169" y="4178626"/>
            <a:ext cx="479641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78840" y="1501629"/>
            <a:ext cx="9311780" cy="297809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525214" y="169068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정책</a:t>
            </a:r>
          </a:p>
        </p:txBody>
      </p:sp>
    </p:spTree>
    <p:extLst>
      <p:ext uri="{BB962C8B-B14F-4D97-AF65-F5344CB8AC3E}">
        <p14:creationId xmlns:p14="http://schemas.microsoft.com/office/powerpoint/2010/main" val="3059608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몬테카를로 방법</a:t>
            </a:r>
          </a:p>
        </p:txBody>
      </p:sp>
      <p:sp>
        <p:nvSpPr>
          <p:cNvPr id="4" name="타원 3"/>
          <p:cNvSpPr/>
          <p:nvPr/>
        </p:nvSpPr>
        <p:spPr>
          <a:xfrm>
            <a:off x="4639112" y="159390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5" name="타원 4"/>
          <p:cNvSpPr/>
          <p:nvPr/>
        </p:nvSpPr>
        <p:spPr>
          <a:xfrm>
            <a:off x="2575420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8" name="타원 7"/>
          <p:cNvSpPr/>
          <p:nvPr/>
        </p:nvSpPr>
        <p:spPr>
          <a:xfrm>
            <a:off x="3716323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9" name="타원 8"/>
          <p:cNvSpPr/>
          <p:nvPr/>
        </p:nvSpPr>
        <p:spPr>
          <a:xfrm>
            <a:off x="1367405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cxnSp>
        <p:nvCxnSpPr>
          <p:cNvPr id="13" name="직선 화살표 연결선 12"/>
          <p:cNvCxnSpPr>
            <a:stCxn id="4" idx="3"/>
            <a:endCxn id="5" idx="7"/>
          </p:cNvCxnSpPr>
          <p:nvPr/>
        </p:nvCxnSpPr>
        <p:spPr>
          <a:xfrm flipH="1">
            <a:off x="3499118" y="2517606"/>
            <a:ext cx="1298476" cy="895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5" idx="3"/>
            <a:endCxn id="9" idx="7"/>
          </p:cNvCxnSpPr>
          <p:nvPr/>
        </p:nvCxnSpPr>
        <p:spPr>
          <a:xfrm flipH="1">
            <a:off x="2291103" y="4178626"/>
            <a:ext cx="442799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5" idx="5"/>
            <a:endCxn id="8" idx="1"/>
          </p:cNvCxnSpPr>
          <p:nvPr/>
        </p:nvCxnSpPr>
        <p:spPr>
          <a:xfrm>
            <a:off x="3499118" y="4178626"/>
            <a:ext cx="375687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671" y="2328251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실제로 행동</a:t>
            </a:r>
          </a:p>
        </p:txBody>
      </p:sp>
    </p:spTree>
    <p:extLst>
      <p:ext uri="{BB962C8B-B14F-4D97-AF65-F5344CB8AC3E}">
        <p14:creationId xmlns:p14="http://schemas.microsoft.com/office/powerpoint/2010/main" val="1686248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몬테카를로 방법</a:t>
            </a:r>
          </a:p>
        </p:txBody>
      </p:sp>
      <p:sp>
        <p:nvSpPr>
          <p:cNvPr id="4" name="타원 3"/>
          <p:cNvSpPr/>
          <p:nvPr/>
        </p:nvSpPr>
        <p:spPr>
          <a:xfrm>
            <a:off x="4639112" y="159390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5" name="타원 4"/>
          <p:cNvSpPr/>
          <p:nvPr/>
        </p:nvSpPr>
        <p:spPr>
          <a:xfrm>
            <a:off x="2575420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8" name="타원 7"/>
          <p:cNvSpPr/>
          <p:nvPr/>
        </p:nvSpPr>
        <p:spPr>
          <a:xfrm>
            <a:off x="3716323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cxnSp>
        <p:nvCxnSpPr>
          <p:cNvPr id="13" name="직선 화살표 연결선 12"/>
          <p:cNvCxnSpPr>
            <a:stCxn id="4" idx="3"/>
            <a:endCxn id="5" idx="7"/>
          </p:cNvCxnSpPr>
          <p:nvPr/>
        </p:nvCxnSpPr>
        <p:spPr>
          <a:xfrm flipH="1">
            <a:off x="3499118" y="2517606"/>
            <a:ext cx="1298476" cy="895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5" idx="5"/>
            <a:endCxn id="8" idx="1"/>
          </p:cNvCxnSpPr>
          <p:nvPr/>
        </p:nvCxnSpPr>
        <p:spPr>
          <a:xfrm>
            <a:off x="3499118" y="4178626"/>
            <a:ext cx="375687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6261" y="4178626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실제로 결과</a:t>
            </a:r>
          </a:p>
        </p:txBody>
      </p:sp>
    </p:spTree>
    <p:extLst>
      <p:ext uri="{BB962C8B-B14F-4D97-AF65-F5344CB8AC3E}">
        <p14:creationId xmlns:p14="http://schemas.microsoft.com/office/powerpoint/2010/main" val="697086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에피소드</a:t>
            </a:r>
          </a:p>
        </p:txBody>
      </p:sp>
      <p:sp>
        <p:nvSpPr>
          <p:cNvPr id="4" name="타원 3"/>
          <p:cNvSpPr/>
          <p:nvPr/>
        </p:nvSpPr>
        <p:spPr>
          <a:xfrm>
            <a:off x="2175105" y="325492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5" name="타원 4"/>
          <p:cNvSpPr/>
          <p:nvPr/>
        </p:nvSpPr>
        <p:spPr>
          <a:xfrm>
            <a:off x="3884103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cxnSp>
        <p:nvCxnSpPr>
          <p:cNvPr id="13" name="직선 화살표 연결선 12"/>
          <p:cNvCxnSpPr>
            <a:cxnSpLocks/>
            <a:stCxn id="4" idx="6"/>
            <a:endCxn id="5" idx="2"/>
          </p:cNvCxnSpPr>
          <p:nvPr/>
        </p:nvCxnSpPr>
        <p:spPr>
          <a:xfrm>
            <a:off x="3257285" y="3796018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593101" y="325492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4" name="타원 13"/>
          <p:cNvSpPr/>
          <p:nvPr/>
        </p:nvSpPr>
        <p:spPr>
          <a:xfrm>
            <a:off x="7302099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cxnSp>
        <p:nvCxnSpPr>
          <p:cNvPr id="15" name="직선 화살표 연결선 14"/>
          <p:cNvCxnSpPr>
            <a:cxnSpLocks/>
            <a:stCxn id="12" idx="6"/>
            <a:endCxn id="14" idx="2"/>
          </p:cNvCxnSpPr>
          <p:nvPr/>
        </p:nvCxnSpPr>
        <p:spPr>
          <a:xfrm>
            <a:off x="6675281" y="3796018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011097" y="325492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8384279" y="3808601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4966283" y="3808601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024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에피소드</a:t>
            </a:r>
          </a:p>
        </p:txBody>
      </p:sp>
      <p:sp>
        <p:nvSpPr>
          <p:cNvPr id="4" name="타원 3"/>
          <p:cNvSpPr/>
          <p:nvPr/>
        </p:nvSpPr>
        <p:spPr>
          <a:xfrm>
            <a:off x="2175105" y="325492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5" name="타원 4"/>
          <p:cNvSpPr/>
          <p:nvPr/>
        </p:nvSpPr>
        <p:spPr>
          <a:xfrm>
            <a:off x="3884103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cxnSp>
        <p:nvCxnSpPr>
          <p:cNvPr id="13" name="직선 화살표 연결선 12"/>
          <p:cNvCxnSpPr>
            <a:cxnSpLocks/>
            <a:stCxn id="4" idx="6"/>
            <a:endCxn id="5" idx="2"/>
          </p:cNvCxnSpPr>
          <p:nvPr/>
        </p:nvCxnSpPr>
        <p:spPr>
          <a:xfrm>
            <a:off x="3257285" y="3796018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593101" y="325492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4" name="타원 13"/>
          <p:cNvSpPr/>
          <p:nvPr/>
        </p:nvSpPr>
        <p:spPr>
          <a:xfrm>
            <a:off x="7302099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cxnSp>
        <p:nvCxnSpPr>
          <p:cNvPr id="15" name="직선 화살표 연결선 14"/>
          <p:cNvCxnSpPr>
            <a:cxnSpLocks/>
            <a:stCxn id="12" idx="6"/>
            <a:endCxn id="14" idx="2"/>
          </p:cNvCxnSpPr>
          <p:nvPr/>
        </p:nvCxnSpPr>
        <p:spPr>
          <a:xfrm>
            <a:off x="6675281" y="3796018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011097" y="325492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8384279" y="3808601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4966283" y="3808601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7895" y="235989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보상</a:t>
            </a:r>
          </a:p>
        </p:txBody>
      </p:sp>
    </p:spTree>
    <p:extLst>
      <p:ext uri="{BB962C8B-B14F-4D97-AF65-F5344CB8AC3E}">
        <p14:creationId xmlns:p14="http://schemas.microsoft.com/office/powerpoint/2010/main" val="3110031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에피소드</a:t>
            </a:r>
          </a:p>
        </p:txBody>
      </p:sp>
      <p:sp>
        <p:nvSpPr>
          <p:cNvPr id="4" name="타원 3"/>
          <p:cNvSpPr/>
          <p:nvPr/>
        </p:nvSpPr>
        <p:spPr>
          <a:xfrm>
            <a:off x="2175105" y="325492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5" name="타원 4"/>
          <p:cNvSpPr/>
          <p:nvPr/>
        </p:nvSpPr>
        <p:spPr>
          <a:xfrm>
            <a:off x="3884103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cxnSp>
        <p:nvCxnSpPr>
          <p:cNvPr id="13" name="직선 화살표 연결선 12"/>
          <p:cNvCxnSpPr>
            <a:cxnSpLocks/>
            <a:stCxn id="4" idx="6"/>
            <a:endCxn id="5" idx="2"/>
          </p:cNvCxnSpPr>
          <p:nvPr/>
        </p:nvCxnSpPr>
        <p:spPr>
          <a:xfrm>
            <a:off x="3257285" y="3796018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593101" y="325492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4" name="타원 13"/>
          <p:cNvSpPr/>
          <p:nvPr/>
        </p:nvSpPr>
        <p:spPr>
          <a:xfrm>
            <a:off x="7302099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cxnSp>
        <p:nvCxnSpPr>
          <p:cNvPr id="15" name="직선 화살표 연결선 14"/>
          <p:cNvCxnSpPr>
            <a:cxnSpLocks/>
            <a:stCxn id="12" idx="6"/>
            <a:endCxn id="14" idx="2"/>
          </p:cNvCxnSpPr>
          <p:nvPr/>
        </p:nvCxnSpPr>
        <p:spPr>
          <a:xfrm>
            <a:off x="6675281" y="3796018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011097" y="325492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8384279" y="3808601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4966283" y="3808601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43077" y="2359896"/>
            <a:ext cx="1582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  <a:endParaRPr lang="ko-KR" altLang="en-US" sz="4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99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에피소드</a:t>
            </a:r>
          </a:p>
        </p:txBody>
      </p:sp>
      <p:sp>
        <p:nvSpPr>
          <p:cNvPr id="4" name="타원 3"/>
          <p:cNvSpPr/>
          <p:nvPr/>
        </p:nvSpPr>
        <p:spPr>
          <a:xfrm>
            <a:off x="2175105" y="325492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5" name="타원 4"/>
          <p:cNvSpPr/>
          <p:nvPr/>
        </p:nvSpPr>
        <p:spPr>
          <a:xfrm>
            <a:off x="3884103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cxnSp>
        <p:nvCxnSpPr>
          <p:cNvPr id="13" name="직선 화살표 연결선 12"/>
          <p:cNvCxnSpPr>
            <a:cxnSpLocks/>
            <a:stCxn id="4" idx="6"/>
            <a:endCxn id="5" idx="2"/>
          </p:cNvCxnSpPr>
          <p:nvPr/>
        </p:nvCxnSpPr>
        <p:spPr>
          <a:xfrm>
            <a:off x="3257285" y="3796018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593101" y="325492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4" name="타원 13"/>
          <p:cNvSpPr/>
          <p:nvPr/>
        </p:nvSpPr>
        <p:spPr>
          <a:xfrm>
            <a:off x="7302099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cxnSp>
        <p:nvCxnSpPr>
          <p:cNvPr id="15" name="직선 화살표 연결선 14"/>
          <p:cNvCxnSpPr>
            <a:cxnSpLocks/>
            <a:stCxn id="12" idx="6"/>
            <a:endCxn id="14" idx="2"/>
          </p:cNvCxnSpPr>
          <p:nvPr/>
        </p:nvCxnSpPr>
        <p:spPr>
          <a:xfrm>
            <a:off x="6675281" y="3796018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011097" y="325492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8384279" y="3808601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4966283" y="3808601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9899" y="235989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보상</a:t>
            </a:r>
          </a:p>
        </p:txBody>
      </p:sp>
    </p:spTree>
    <p:extLst>
      <p:ext uri="{BB962C8B-B14F-4D97-AF65-F5344CB8AC3E}">
        <p14:creationId xmlns:p14="http://schemas.microsoft.com/office/powerpoint/2010/main" val="359003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계획법</a:t>
            </a:r>
          </a:p>
        </p:txBody>
      </p:sp>
      <p:sp>
        <p:nvSpPr>
          <p:cNvPr id="4" name="타원 3"/>
          <p:cNvSpPr/>
          <p:nvPr/>
        </p:nvSpPr>
        <p:spPr>
          <a:xfrm>
            <a:off x="4639112" y="159390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5" name="타원 4"/>
          <p:cNvSpPr/>
          <p:nvPr/>
        </p:nvSpPr>
        <p:spPr>
          <a:xfrm>
            <a:off x="2575420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6" name="타원 5"/>
          <p:cNvSpPr/>
          <p:nvPr/>
        </p:nvSpPr>
        <p:spPr>
          <a:xfrm>
            <a:off x="6803471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8" name="타원 7"/>
          <p:cNvSpPr/>
          <p:nvPr/>
        </p:nvSpPr>
        <p:spPr>
          <a:xfrm>
            <a:off x="3716323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9" name="타원 8"/>
          <p:cNvSpPr/>
          <p:nvPr/>
        </p:nvSpPr>
        <p:spPr>
          <a:xfrm>
            <a:off x="1367405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0" name="타원 9"/>
          <p:cNvSpPr/>
          <p:nvPr/>
        </p:nvSpPr>
        <p:spPr>
          <a:xfrm>
            <a:off x="8048328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1" name="타원 10"/>
          <p:cNvSpPr/>
          <p:nvPr/>
        </p:nvSpPr>
        <p:spPr>
          <a:xfrm>
            <a:off x="5655088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cxnSp>
        <p:nvCxnSpPr>
          <p:cNvPr id="13" name="직선 화살표 연결선 12"/>
          <p:cNvCxnSpPr>
            <a:stCxn id="4" idx="3"/>
            <a:endCxn id="5" idx="7"/>
          </p:cNvCxnSpPr>
          <p:nvPr/>
        </p:nvCxnSpPr>
        <p:spPr>
          <a:xfrm flipH="1">
            <a:off x="3499118" y="2517606"/>
            <a:ext cx="1298476" cy="895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4" idx="5"/>
            <a:endCxn id="6" idx="1"/>
          </p:cNvCxnSpPr>
          <p:nvPr/>
        </p:nvCxnSpPr>
        <p:spPr>
          <a:xfrm>
            <a:off x="5562810" y="2517606"/>
            <a:ext cx="1399143" cy="895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5" idx="3"/>
            <a:endCxn id="9" idx="7"/>
          </p:cNvCxnSpPr>
          <p:nvPr/>
        </p:nvCxnSpPr>
        <p:spPr>
          <a:xfrm flipH="1">
            <a:off x="2291103" y="4178626"/>
            <a:ext cx="442799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5" idx="5"/>
            <a:endCxn id="8" idx="1"/>
          </p:cNvCxnSpPr>
          <p:nvPr/>
        </p:nvCxnSpPr>
        <p:spPr>
          <a:xfrm>
            <a:off x="3499118" y="4178626"/>
            <a:ext cx="375687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6" idx="3"/>
            <a:endCxn id="11" idx="7"/>
          </p:cNvCxnSpPr>
          <p:nvPr/>
        </p:nvCxnSpPr>
        <p:spPr>
          <a:xfrm flipH="1">
            <a:off x="6578786" y="4178626"/>
            <a:ext cx="383167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6" idx="5"/>
            <a:endCxn id="10" idx="1"/>
          </p:cNvCxnSpPr>
          <p:nvPr/>
        </p:nvCxnSpPr>
        <p:spPr>
          <a:xfrm>
            <a:off x="7727169" y="4178626"/>
            <a:ext cx="479641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091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에피소드</a:t>
            </a:r>
          </a:p>
        </p:txBody>
      </p:sp>
      <p:sp>
        <p:nvSpPr>
          <p:cNvPr id="4" name="타원 3"/>
          <p:cNvSpPr/>
          <p:nvPr/>
        </p:nvSpPr>
        <p:spPr>
          <a:xfrm>
            <a:off x="2175105" y="325492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5" name="타원 4"/>
          <p:cNvSpPr/>
          <p:nvPr/>
        </p:nvSpPr>
        <p:spPr>
          <a:xfrm>
            <a:off x="3884103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cxnSp>
        <p:nvCxnSpPr>
          <p:cNvPr id="13" name="직선 화살표 연결선 12"/>
          <p:cNvCxnSpPr>
            <a:cxnSpLocks/>
            <a:stCxn id="4" idx="6"/>
            <a:endCxn id="5" idx="2"/>
          </p:cNvCxnSpPr>
          <p:nvPr/>
        </p:nvCxnSpPr>
        <p:spPr>
          <a:xfrm>
            <a:off x="3257285" y="3796018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593101" y="325492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4" name="타원 13"/>
          <p:cNvSpPr/>
          <p:nvPr/>
        </p:nvSpPr>
        <p:spPr>
          <a:xfrm>
            <a:off x="7302099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cxnSp>
        <p:nvCxnSpPr>
          <p:cNvPr id="15" name="직선 화살표 연결선 14"/>
          <p:cNvCxnSpPr>
            <a:cxnSpLocks/>
            <a:stCxn id="12" idx="6"/>
            <a:endCxn id="14" idx="2"/>
          </p:cNvCxnSpPr>
          <p:nvPr/>
        </p:nvCxnSpPr>
        <p:spPr>
          <a:xfrm>
            <a:off x="6675281" y="3796018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011097" y="325492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8384279" y="3808601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4966283" y="3808601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25081" y="2359896"/>
            <a:ext cx="1582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  <a:endParaRPr lang="ko-KR" altLang="en-US" sz="4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9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시간차 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temporal-difference learning</a:t>
            </a:r>
          </a:p>
          <a:p>
            <a:endParaRPr lang="en-US" altLang="ko-KR"/>
          </a:p>
          <a:p>
            <a:r>
              <a:rPr lang="ko-KR" altLang="en-US"/>
              <a:t>몬테카를로 </a:t>
            </a:r>
            <a:r>
              <a:rPr lang="en-US" altLang="ko-KR"/>
              <a:t>+</a:t>
            </a:r>
            <a:r>
              <a:rPr lang="ko-KR" altLang="en-US"/>
              <a:t> 동적계획법</a:t>
            </a:r>
          </a:p>
        </p:txBody>
      </p:sp>
      <p:sp>
        <p:nvSpPr>
          <p:cNvPr id="4" name="타원 3"/>
          <p:cNvSpPr/>
          <p:nvPr/>
        </p:nvSpPr>
        <p:spPr>
          <a:xfrm>
            <a:off x="2175105" y="4790113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5" name="타원 4"/>
          <p:cNvSpPr/>
          <p:nvPr/>
        </p:nvSpPr>
        <p:spPr>
          <a:xfrm>
            <a:off x="3884103" y="4790113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cxnSp>
        <p:nvCxnSpPr>
          <p:cNvPr id="6" name="직선 화살표 연결선 5"/>
          <p:cNvCxnSpPr>
            <a:cxnSpLocks/>
            <a:stCxn id="4" idx="6"/>
            <a:endCxn id="5" idx="2"/>
          </p:cNvCxnSpPr>
          <p:nvPr/>
        </p:nvCxnSpPr>
        <p:spPr>
          <a:xfrm>
            <a:off x="3257285" y="5331203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593101" y="4790113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cxnSp>
        <p:nvCxnSpPr>
          <p:cNvPr id="9" name="직선 화살표 연결선 8"/>
          <p:cNvCxnSpPr>
            <a:cxnSpLocks/>
            <a:stCxn id="7" idx="6"/>
          </p:cNvCxnSpPr>
          <p:nvPr/>
        </p:nvCxnSpPr>
        <p:spPr>
          <a:xfrm>
            <a:off x="6675281" y="5331203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4966283" y="5343786"/>
            <a:ext cx="626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25081" y="3895081"/>
            <a:ext cx="1388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endParaRPr lang="ko-KR" altLang="en-US" sz="4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9899" y="395693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보상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1931" y="3895081"/>
            <a:ext cx="1388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endParaRPr lang="ko-KR" altLang="en-US" sz="4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25081" y="3833335"/>
            <a:ext cx="5012614" cy="222351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39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시간차 학습의 장단점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에피소드를 끝까지 따라가지 않아도 바로 학습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무한한 에피소드에도 가능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대체로 몬테카를로보다 더 빨리 학습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낮은 </a:t>
            </a:r>
            <a:r>
              <a:rPr lang="en-US" altLang="ko-KR"/>
              <a:t>variance, </a:t>
            </a:r>
            <a:r>
              <a:rPr lang="ko-KR" altLang="en-US"/>
              <a:t>약간의 </a:t>
            </a:r>
            <a:r>
              <a:rPr lang="en-US" altLang="ko-KR"/>
              <a:t>bias</a:t>
            </a:r>
          </a:p>
          <a:p>
            <a:endParaRPr lang="en-US" altLang="ko-KR"/>
          </a:p>
          <a:p>
            <a:r>
              <a:rPr lang="ko-KR" altLang="en-US"/>
              <a:t>초기 값에 민감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가치 함수를 근사시킬 때는 수렴이 보장되지 않음</a:t>
            </a:r>
          </a:p>
        </p:txBody>
      </p:sp>
    </p:spTree>
    <p:extLst>
      <p:ext uri="{BB962C8B-B14F-4D97-AF65-F5344CB8AC3E}">
        <p14:creationId xmlns:p14="http://schemas.microsoft.com/office/powerpoint/2010/main" val="31033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SARSA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정책은 가치를 수정한 후에 수정할 수 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몬테카를로 법을 쓸 경우</a:t>
            </a:r>
            <a:endParaRPr lang="en-US" altLang="ko-KR"/>
          </a:p>
          <a:p>
            <a:pPr lvl="1"/>
            <a:r>
              <a:rPr lang="ko-KR" altLang="en-US"/>
              <a:t>한 에피소드가 끝난 후 가치가 수정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시간차 학습</a:t>
            </a:r>
            <a:endParaRPr lang="en-US" altLang="ko-KR"/>
          </a:p>
          <a:p>
            <a:pPr lvl="1"/>
            <a:r>
              <a:rPr lang="ko-KR" altLang="en-US"/>
              <a:t>행동마다 가치가 수정됨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정책도 같이 수정할 수 있음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SARSA: </a:t>
            </a:r>
            <a:r>
              <a:rPr lang="ko-KR" altLang="en-US"/>
              <a:t>시간차 학습에서 매 행동마다 정책 수정</a:t>
            </a:r>
          </a:p>
        </p:txBody>
      </p:sp>
    </p:spTree>
    <p:extLst>
      <p:ext uri="{BB962C8B-B14F-4D97-AF65-F5344CB8AC3E}">
        <p14:creationId xmlns:p14="http://schemas.microsoft.com/office/powerpoint/2010/main" val="60760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정책 경사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policy</a:t>
            </a:r>
            <a:r>
              <a:rPr lang="ko-KR" altLang="en-US"/>
              <a:t> </a:t>
            </a:r>
            <a:r>
              <a:rPr lang="en-US" altLang="ko-KR"/>
              <a:t>gradient</a:t>
            </a:r>
          </a:p>
          <a:p>
            <a:endParaRPr lang="en-US" altLang="ko-KR"/>
          </a:p>
          <a:p>
            <a:r>
              <a:rPr lang="ko-KR" altLang="en-US"/>
              <a:t>몬테카를로</a:t>
            </a:r>
            <a:r>
              <a:rPr lang="en-US" altLang="ko-KR"/>
              <a:t>,</a:t>
            </a:r>
            <a:r>
              <a:rPr lang="ko-KR" altLang="en-US"/>
              <a:t> 시간차학습은 모두 가치를 학습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정책을 개선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정책 경사는 직접적으로 정책을 개선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MAB</a:t>
            </a:r>
            <a:r>
              <a:rPr lang="ko-KR" altLang="en-US"/>
              <a:t>에서 </a:t>
            </a:r>
            <a:r>
              <a:rPr lang="en-US" altLang="ko-KR"/>
              <a:t>gradient bandit</a:t>
            </a:r>
            <a:r>
              <a:rPr lang="ko-KR" altLang="en-US"/>
              <a:t>과 같음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1997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On-Policy</a:t>
            </a:r>
            <a:r>
              <a:rPr lang="ko-KR" altLang="en-US"/>
              <a:t> </a:t>
            </a:r>
            <a:r>
              <a:rPr lang="en-US" altLang="ko-KR"/>
              <a:t>vs.</a:t>
            </a:r>
            <a:r>
              <a:rPr lang="ko-KR" altLang="en-US"/>
              <a:t> </a:t>
            </a:r>
            <a:r>
              <a:rPr lang="en-US" altLang="ko-KR"/>
              <a:t>Off-Policy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On-Policy:</a:t>
            </a:r>
            <a:r>
              <a:rPr lang="ko-KR" altLang="en-US"/>
              <a:t> 실제로 정책을 수행하면서 학습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Off-Policy: </a:t>
            </a:r>
            <a:r>
              <a:rPr lang="ko-KR" altLang="en-US"/>
              <a:t>다른 정책에 따른 데이터를 보고 학습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지금까지 다룬 방법은 </a:t>
            </a:r>
            <a:r>
              <a:rPr lang="en-US" altLang="ko-KR"/>
              <a:t>On-Policy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762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Off-Policy</a:t>
            </a:r>
            <a:r>
              <a:rPr lang="ko-KR" altLang="en-US"/>
              <a:t>의 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처음부터 시행착오를 하는 것을 피함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인간이나 다른 로봇의 행동을 보고 배울 수 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기존의 데이터를 재활용할 수 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여러 가지 정책을 동시에 학습할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006487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Off-Policy</a:t>
            </a:r>
            <a:r>
              <a:rPr lang="ko-KR" altLang="en-US"/>
              <a:t>의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중요 샘플링</a:t>
            </a:r>
            <a:r>
              <a:rPr lang="en-US" altLang="ko-KR"/>
              <a:t>(imporatance sampling)</a:t>
            </a:r>
          </a:p>
          <a:p>
            <a:endParaRPr lang="en-US" altLang="ko-KR"/>
          </a:p>
          <a:p>
            <a:r>
              <a:rPr lang="en-US" altLang="ko-KR"/>
              <a:t>Q-Learning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98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Q-Learning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Off-Policy</a:t>
            </a:r>
            <a:r>
              <a:rPr lang="ko-KR" altLang="en-US"/>
              <a:t>의 대표적 알고리즘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SARSA</a:t>
            </a:r>
            <a:r>
              <a:rPr lang="ko-KR" altLang="en-US"/>
              <a:t>와 거의 유사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보상 </a:t>
            </a:r>
            <a:r>
              <a:rPr lang="en-US" altLang="ko-KR"/>
              <a:t>+</a:t>
            </a:r>
            <a:r>
              <a:rPr lang="ko-KR" altLang="en-US"/>
              <a:t> 다음 상태의 가치 </a:t>
            </a:r>
            <a:r>
              <a:rPr lang="en-US" altLang="ko-KR"/>
              <a:t>–</a:t>
            </a:r>
            <a:r>
              <a:rPr lang="ko-KR" altLang="en-US"/>
              <a:t> 현재 상태의 가치</a:t>
            </a:r>
            <a:endParaRPr lang="en-US" altLang="ko-KR"/>
          </a:p>
          <a:p>
            <a:pPr lvl="1"/>
            <a:r>
              <a:rPr lang="ko-KR" altLang="en-US"/>
              <a:t>현재 상태의 가치는 실제 행동을 기준으로</a:t>
            </a:r>
            <a:endParaRPr lang="en-US" altLang="ko-KR"/>
          </a:p>
          <a:p>
            <a:pPr lvl="1"/>
            <a:r>
              <a:rPr lang="ko-KR" altLang="en-US"/>
              <a:t>다음 상태의 가치는 학습하려는 정책을 기준으로</a:t>
            </a:r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5537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Deep Q-Learning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딥마인드가 아타리 게임 공략에 사용한 방법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딥러닝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Q-Learning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47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계획법</a:t>
            </a:r>
          </a:p>
        </p:txBody>
      </p:sp>
      <p:sp>
        <p:nvSpPr>
          <p:cNvPr id="4" name="타원 3"/>
          <p:cNvSpPr/>
          <p:nvPr/>
        </p:nvSpPr>
        <p:spPr>
          <a:xfrm>
            <a:off x="4639112" y="159390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5" name="타원 4"/>
          <p:cNvSpPr/>
          <p:nvPr/>
        </p:nvSpPr>
        <p:spPr>
          <a:xfrm>
            <a:off x="2575420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6" name="타원 5"/>
          <p:cNvSpPr/>
          <p:nvPr/>
        </p:nvSpPr>
        <p:spPr>
          <a:xfrm>
            <a:off x="6803471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8" name="타원 7"/>
          <p:cNvSpPr/>
          <p:nvPr/>
        </p:nvSpPr>
        <p:spPr>
          <a:xfrm>
            <a:off x="3716323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9" name="타원 8"/>
          <p:cNvSpPr/>
          <p:nvPr/>
        </p:nvSpPr>
        <p:spPr>
          <a:xfrm>
            <a:off x="1367405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0" name="타원 9"/>
          <p:cNvSpPr/>
          <p:nvPr/>
        </p:nvSpPr>
        <p:spPr>
          <a:xfrm>
            <a:off x="8048328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1" name="타원 10"/>
          <p:cNvSpPr/>
          <p:nvPr/>
        </p:nvSpPr>
        <p:spPr>
          <a:xfrm>
            <a:off x="5655088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cxnSp>
        <p:nvCxnSpPr>
          <p:cNvPr id="13" name="직선 화살표 연결선 12"/>
          <p:cNvCxnSpPr>
            <a:stCxn id="4" idx="3"/>
            <a:endCxn id="5" idx="7"/>
          </p:cNvCxnSpPr>
          <p:nvPr/>
        </p:nvCxnSpPr>
        <p:spPr>
          <a:xfrm flipH="1">
            <a:off x="3499118" y="2517606"/>
            <a:ext cx="1298476" cy="895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4" idx="5"/>
            <a:endCxn id="6" idx="1"/>
          </p:cNvCxnSpPr>
          <p:nvPr/>
        </p:nvCxnSpPr>
        <p:spPr>
          <a:xfrm>
            <a:off x="5562810" y="2517606"/>
            <a:ext cx="1399143" cy="895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5" idx="3"/>
            <a:endCxn id="9" idx="7"/>
          </p:cNvCxnSpPr>
          <p:nvPr/>
        </p:nvCxnSpPr>
        <p:spPr>
          <a:xfrm flipH="1">
            <a:off x="2291103" y="4178626"/>
            <a:ext cx="442799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5" idx="5"/>
            <a:endCxn id="8" idx="1"/>
          </p:cNvCxnSpPr>
          <p:nvPr/>
        </p:nvCxnSpPr>
        <p:spPr>
          <a:xfrm>
            <a:off x="3499118" y="4178626"/>
            <a:ext cx="375687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6" idx="3"/>
            <a:endCxn id="11" idx="7"/>
          </p:cNvCxnSpPr>
          <p:nvPr/>
        </p:nvCxnSpPr>
        <p:spPr>
          <a:xfrm flipH="1">
            <a:off x="6578786" y="4178626"/>
            <a:ext cx="383167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6" idx="5"/>
            <a:endCxn id="10" idx="1"/>
          </p:cNvCxnSpPr>
          <p:nvPr/>
        </p:nvCxnSpPr>
        <p:spPr>
          <a:xfrm>
            <a:off x="7727169" y="4178626"/>
            <a:ext cx="479641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78840" y="1501629"/>
            <a:ext cx="9311780" cy="297809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525214" y="169068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정책</a:t>
            </a:r>
          </a:p>
        </p:txBody>
      </p:sp>
    </p:spTree>
    <p:extLst>
      <p:ext uri="{BB962C8B-B14F-4D97-AF65-F5344CB8AC3E}">
        <p14:creationId xmlns:p14="http://schemas.microsoft.com/office/powerpoint/2010/main" val="27252774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다음 시간에는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가치 함수 근사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강화학습 사례 연구</a:t>
            </a:r>
          </a:p>
        </p:txBody>
      </p:sp>
    </p:spTree>
    <p:extLst>
      <p:ext uri="{BB962C8B-B14F-4D97-AF65-F5344CB8AC3E}">
        <p14:creationId xmlns:p14="http://schemas.microsoft.com/office/powerpoint/2010/main" val="56207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계획법</a:t>
            </a:r>
          </a:p>
        </p:txBody>
      </p:sp>
      <p:sp>
        <p:nvSpPr>
          <p:cNvPr id="4" name="타원 3"/>
          <p:cNvSpPr/>
          <p:nvPr/>
        </p:nvSpPr>
        <p:spPr>
          <a:xfrm>
            <a:off x="4639112" y="1593908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5" name="타원 4"/>
          <p:cNvSpPr/>
          <p:nvPr/>
        </p:nvSpPr>
        <p:spPr>
          <a:xfrm>
            <a:off x="2575420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6" name="타원 5"/>
          <p:cNvSpPr/>
          <p:nvPr/>
        </p:nvSpPr>
        <p:spPr>
          <a:xfrm>
            <a:off x="6803471" y="3254928"/>
            <a:ext cx="1082180" cy="10821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행동</a:t>
            </a:r>
          </a:p>
        </p:txBody>
      </p:sp>
      <p:sp>
        <p:nvSpPr>
          <p:cNvPr id="8" name="타원 7"/>
          <p:cNvSpPr/>
          <p:nvPr/>
        </p:nvSpPr>
        <p:spPr>
          <a:xfrm>
            <a:off x="3716323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9" name="타원 8"/>
          <p:cNvSpPr/>
          <p:nvPr/>
        </p:nvSpPr>
        <p:spPr>
          <a:xfrm>
            <a:off x="1367405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0" name="타원 9"/>
          <p:cNvSpPr/>
          <p:nvPr/>
        </p:nvSpPr>
        <p:spPr>
          <a:xfrm>
            <a:off x="8048328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sp>
        <p:nvSpPr>
          <p:cNvPr id="11" name="타원 10"/>
          <p:cNvSpPr/>
          <p:nvPr/>
        </p:nvSpPr>
        <p:spPr>
          <a:xfrm>
            <a:off x="5655088" y="5117284"/>
            <a:ext cx="1082180" cy="10821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/>
                </a:solidFill>
              </a:rPr>
              <a:t>상태</a:t>
            </a:r>
          </a:p>
        </p:txBody>
      </p:sp>
      <p:cxnSp>
        <p:nvCxnSpPr>
          <p:cNvPr id="13" name="직선 화살표 연결선 12"/>
          <p:cNvCxnSpPr>
            <a:stCxn id="4" idx="3"/>
            <a:endCxn id="5" idx="7"/>
          </p:cNvCxnSpPr>
          <p:nvPr/>
        </p:nvCxnSpPr>
        <p:spPr>
          <a:xfrm flipH="1">
            <a:off x="3499118" y="2517606"/>
            <a:ext cx="1298476" cy="895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4" idx="5"/>
            <a:endCxn id="6" idx="1"/>
          </p:cNvCxnSpPr>
          <p:nvPr/>
        </p:nvCxnSpPr>
        <p:spPr>
          <a:xfrm>
            <a:off x="5562810" y="2517606"/>
            <a:ext cx="1399143" cy="895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5" idx="3"/>
            <a:endCxn id="9" idx="7"/>
          </p:cNvCxnSpPr>
          <p:nvPr/>
        </p:nvCxnSpPr>
        <p:spPr>
          <a:xfrm flipH="1">
            <a:off x="2291103" y="4178626"/>
            <a:ext cx="442799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5" idx="5"/>
            <a:endCxn id="8" idx="1"/>
          </p:cNvCxnSpPr>
          <p:nvPr/>
        </p:nvCxnSpPr>
        <p:spPr>
          <a:xfrm>
            <a:off x="3499118" y="4178626"/>
            <a:ext cx="375687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6" idx="3"/>
            <a:endCxn id="11" idx="7"/>
          </p:cNvCxnSpPr>
          <p:nvPr/>
        </p:nvCxnSpPr>
        <p:spPr>
          <a:xfrm flipH="1">
            <a:off x="6578786" y="4178626"/>
            <a:ext cx="383167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6" idx="5"/>
            <a:endCxn id="10" idx="1"/>
          </p:cNvCxnSpPr>
          <p:nvPr/>
        </p:nvCxnSpPr>
        <p:spPr>
          <a:xfrm>
            <a:off x="7727169" y="4178626"/>
            <a:ext cx="479641" cy="1097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78840" y="3158909"/>
            <a:ext cx="9311780" cy="314961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525214" y="334796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모형</a:t>
            </a:r>
          </a:p>
        </p:txBody>
      </p:sp>
    </p:spTree>
    <p:extLst>
      <p:ext uri="{BB962C8B-B14F-4D97-AF65-F5344CB8AC3E}">
        <p14:creationId xmlns:p14="http://schemas.microsoft.com/office/powerpoint/2010/main" val="262874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그리드월드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003" y="1690688"/>
            <a:ext cx="5119993" cy="5091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0832" y="18668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68583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그리드월드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003" y="1690688"/>
            <a:ext cx="5119993" cy="5091861"/>
          </a:xfrm>
          <a:prstGeom prst="rect">
            <a:avLst/>
          </a:prstGeom>
        </p:spPr>
      </p:pic>
      <p:sp>
        <p:nvSpPr>
          <p:cNvPr id="3" name="화살표: 오른쪽 2"/>
          <p:cNvSpPr/>
          <p:nvPr/>
        </p:nvSpPr>
        <p:spPr>
          <a:xfrm>
            <a:off x="7046753" y="2004970"/>
            <a:ext cx="671119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/>
          <p:cNvSpPr/>
          <p:nvPr/>
        </p:nvSpPr>
        <p:spPr>
          <a:xfrm rot="5400000">
            <a:off x="6358856" y="2773935"/>
            <a:ext cx="671119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/>
          <p:cNvSpPr/>
          <p:nvPr/>
        </p:nvSpPr>
        <p:spPr>
          <a:xfrm rot="10800000">
            <a:off x="5760439" y="2004970"/>
            <a:ext cx="671119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80185" y="102790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정책</a:t>
            </a:r>
          </a:p>
        </p:txBody>
      </p:sp>
    </p:spTree>
    <p:extLst>
      <p:ext uri="{BB962C8B-B14F-4D97-AF65-F5344CB8AC3E}">
        <p14:creationId xmlns:p14="http://schemas.microsoft.com/office/powerpoint/2010/main" val="398165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그리드월드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003" y="1690688"/>
            <a:ext cx="5119993" cy="5091861"/>
          </a:xfrm>
          <a:prstGeom prst="rect">
            <a:avLst/>
          </a:prstGeom>
        </p:spPr>
      </p:pic>
      <p:sp>
        <p:nvSpPr>
          <p:cNvPr id="3" name="화살표: 오른쪽 2"/>
          <p:cNvSpPr/>
          <p:nvPr/>
        </p:nvSpPr>
        <p:spPr>
          <a:xfrm>
            <a:off x="7046753" y="2004970"/>
            <a:ext cx="671119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92581" y="102790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행동</a:t>
            </a:r>
          </a:p>
        </p:txBody>
      </p:sp>
    </p:spTree>
    <p:extLst>
      <p:ext uri="{BB962C8B-B14F-4D97-AF65-F5344CB8AC3E}">
        <p14:creationId xmlns:p14="http://schemas.microsoft.com/office/powerpoint/2010/main" val="259033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그리드월드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003" y="1690688"/>
            <a:ext cx="5119993" cy="50918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2581" y="102790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모형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66626" y="1893343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4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6047" y="3197341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4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2427" y="3197341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4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화살표: 오른쪽 9"/>
          <p:cNvSpPr/>
          <p:nvPr/>
        </p:nvSpPr>
        <p:spPr>
          <a:xfrm>
            <a:off x="7046753" y="2004970"/>
            <a:ext cx="671119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92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615</Words>
  <Application>Microsoft Office PowerPoint</Application>
  <PresentationFormat>와이드스크린</PresentationFormat>
  <Paragraphs>268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강화학습: Model-Free</vt:lpstr>
      <vt:lpstr>순서</vt:lpstr>
      <vt:lpstr>동적 계획법</vt:lpstr>
      <vt:lpstr>동적 계획법</vt:lpstr>
      <vt:lpstr>동적 계획법</vt:lpstr>
      <vt:lpstr>그리드월드</vt:lpstr>
      <vt:lpstr>그리드월드</vt:lpstr>
      <vt:lpstr>그리드월드</vt:lpstr>
      <vt:lpstr>그리드월드</vt:lpstr>
      <vt:lpstr>벨만 방정식의 아이디어</vt:lpstr>
      <vt:lpstr>벨만 방정식의 아이디어</vt:lpstr>
      <vt:lpstr>벨만 방정식의 아이디어</vt:lpstr>
      <vt:lpstr>Iterative Policy Evaluation의 아이디어</vt:lpstr>
      <vt:lpstr>Iterative Policy Evaluation의 아이디어</vt:lpstr>
      <vt:lpstr>Iterative Policy Evaluation의 아이디어</vt:lpstr>
      <vt:lpstr>Policy Iteration의 아이디어</vt:lpstr>
      <vt:lpstr>Value Iteration의 아이디어</vt:lpstr>
      <vt:lpstr>Policy Iteration vs. Value Iteration</vt:lpstr>
      <vt:lpstr>동적 계획법의 문제</vt:lpstr>
      <vt:lpstr>Model-free 방법</vt:lpstr>
      <vt:lpstr>MAB와 차이</vt:lpstr>
      <vt:lpstr>몬테카를로 방법</vt:lpstr>
      <vt:lpstr>몬테카를로 방법</vt:lpstr>
      <vt:lpstr>몬테카를로 방법</vt:lpstr>
      <vt:lpstr>몬테카를로 방법</vt:lpstr>
      <vt:lpstr>에피소드</vt:lpstr>
      <vt:lpstr>에피소드</vt:lpstr>
      <vt:lpstr>에피소드</vt:lpstr>
      <vt:lpstr>에피소드</vt:lpstr>
      <vt:lpstr>에피소드</vt:lpstr>
      <vt:lpstr>시간차 학습</vt:lpstr>
      <vt:lpstr>시간차 학습의 장단점</vt:lpstr>
      <vt:lpstr>SARSA</vt:lpstr>
      <vt:lpstr>정책 경사</vt:lpstr>
      <vt:lpstr>On-Policy vs. Off-Policy</vt:lpstr>
      <vt:lpstr>Off-Policy의 장점</vt:lpstr>
      <vt:lpstr>Off-Policy의 방법</vt:lpstr>
      <vt:lpstr>Q-Learning</vt:lpstr>
      <vt:lpstr>Deep Q-Learning</vt:lpstr>
      <vt:lpstr>다음 시간에는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강화학습: Model-Free</dc:title>
  <dc:creator>유재명</dc:creator>
  <cp:lastModifiedBy>유재명</cp:lastModifiedBy>
  <cp:revision>13</cp:revision>
  <dcterms:created xsi:type="dcterms:W3CDTF">2017-06-02T14:23:35Z</dcterms:created>
  <dcterms:modified xsi:type="dcterms:W3CDTF">2017-06-02T18:33:27Z</dcterms:modified>
</cp:coreProperties>
</file>