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59" r:id="rId4"/>
    <p:sldId id="260" r:id="rId5"/>
    <p:sldId id="261" r:id="rId6"/>
    <p:sldId id="274" r:id="rId7"/>
    <p:sldId id="262" r:id="rId8"/>
    <p:sldId id="263" r:id="rId9"/>
    <p:sldId id="275" r:id="rId10"/>
    <p:sldId id="264" r:id="rId11"/>
    <p:sldId id="265" r:id="rId12"/>
    <p:sldId id="266" r:id="rId13"/>
    <p:sldId id="276" r:id="rId14"/>
    <p:sldId id="277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99563"/>
  <p:kinsoku lang="ko-KR" invalStChars="????ｷ????????????樗????&gt;ｻ???ｰ・??????????????????????????!%),.:;?]}????????????????" invalEndChars="蒼????&lt;ｫ?????$([\{??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napToGrid="0">
      <p:cViewPr>
        <p:scale>
          <a:sx n="66" d="100"/>
          <a:sy n="66" d="100"/>
        </p:scale>
        <p:origin x="-5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545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8800"/>
            <a:ext cx="5029200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notes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96913"/>
            <a:ext cx="4584700" cy="3435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48591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10/25/2015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0600" y="271463"/>
            <a:ext cx="7772400" cy="11763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90600" y="1676400"/>
            <a:ext cx="3810000" cy="41243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676400"/>
            <a:ext cx="3810000" cy="41243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10/25/2015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10/25/2015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5257800" y="6597650"/>
            <a:ext cx="3886200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10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Copyright © 2006 Brooks/Cole, a division of Thomson Learning, Inc.</a:t>
            </a:r>
            <a:r>
              <a:rPr lang="en-US" altLang="ko-KR" sz="110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endParaRPr lang="en-US" altLang="ko-KR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382000" cy="51816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smtClean="0">
                <a:ea typeface="굴림" pitchFamily="50" charset="-127"/>
              </a:rPr>
              <a:t>모수에 대한 점 추정과 구간 추정을 이해한다</a:t>
            </a:r>
            <a:endParaRPr lang="en-US" altLang="ko-KR" sz="2800" smtClean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800" smtClean="0">
                <a:ea typeface="굴림" pitchFamily="50" charset="-127"/>
              </a:rPr>
              <a:t>표준 정규분포를 이용하여 모평균과 모비율에 대한 신뢰구간을 구한다</a:t>
            </a:r>
            <a:r>
              <a:rPr lang="en-US" altLang="ko-KR" sz="2800" smtClean="0">
                <a:ea typeface="굴림" pitchFamily="50" charset="-127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ko-KR" sz="2800" smtClean="0">
                <a:ea typeface="굴림" pitchFamily="50" charset="-127"/>
              </a:rPr>
              <a:t>t-</a:t>
            </a:r>
            <a:r>
              <a:rPr lang="ko-KR" altLang="en-US" sz="2800" smtClean="0">
                <a:ea typeface="굴림" pitchFamily="50" charset="-127"/>
              </a:rPr>
              <a:t>분포를 이용하여 모평균에 대한 신뢰구간을 구한다</a:t>
            </a:r>
            <a:r>
              <a:rPr lang="en-US" altLang="ko-KR" sz="2800" smtClean="0">
                <a:ea typeface="굴림" pitchFamily="50" charset="-127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2800" smtClean="0">
                <a:ea typeface="굴림" pitchFamily="50" charset="-127"/>
              </a:rPr>
              <a:t>신뢰구간을 정할 때 표준 정규분포를 사용할 것인지  </a:t>
            </a:r>
            <a:r>
              <a:rPr lang="en-US" altLang="ko-KR" sz="2800" smtClean="0">
                <a:ea typeface="굴림" pitchFamily="50" charset="-127"/>
              </a:rPr>
              <a:t>t-</a:t>
            </a:r>
            <a:r>
              <a:rPr lang="ko-KR" altLang="en-US" sz="2800" smtClean="0">
                <a:ea typeface="굴림" pitchFamily="50" charset="-127"/>
              </a:rPr>
              <a:t>분포를 사용할 것인지 결정한다</a:t>
            </a:r>
            <a:r>
              <a:rPr lang="en-US" altLang="ko-KR" sz="2800" smtClean="0">
                <a:ea typeface="굴림" pitchFamily="50" charset="-127"/>
              </a:rPr>
              <a:t>.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7772400" cy="795337"/>
          </a:xfrm>
          <a:noFill/>
        </p:spPr>
        <p:txBody>
          <a:bodyPr>
            <a:normAutofit fontScale="90000"/>
          </a:bodyPr>
          <a:lstStyle/>
          <a:p>
            <a:r>
              <a:rPr lang="en-US" altLang="ko-KR" smtClean="0">
                <a:ea typeface="굴림" pitchFamily="50" charset="-127"/>
              </a:rPr>
              <a:t>Chapter 9 - Learning Objectives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5016500" y="2354263"/>
            <a:ext cx="3843338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en-US" altLang="ko-KR">
              <a:ea typeface="굴림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ko-KR">
                <a:ea typeface="굴림" pitchFamily="50" charset="-127"/>
              </a:rPr>
              <a:t>    = </a:t>
            </a:r>
            <a:r>
              <a:rPr lang="ko-KR" altLang="en-US">
                <a:ea typeface="굴림" pitchFamily="50" charset="-127"/>
              </a:rPr>
              <a:t>표본평균			 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ko-KR" i="1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>
                <a:ea typeface="굴림" pitchFamily="50" charset="-127"/>
              </a:rPr>
              <a:t> = </a:t>
            </a:r>
            <a:r>
              <a:rPr lang="ko-KR" altLang="en-US">
                <a:ea typeface="굴림" pitchFamily="50" charset="-127"/>
              </a:rPr>
              <a:t>모표준편차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ko-KR" i="1">
                <a:ea typeface="굴림" pitchFamily="50" charset="-127"/>
              </a:rPr>
              <a:t>n</a:t>
            </a:r>
            <a:r>
              <a:rPr lang="en-US" altLang="ko-KR">
                <a:ea typeface="굴림" pitchFamily="50" charset="-127"/>
              </a:rPr>
              <a:t> = </a:t>
            </a:r>
            <a:r>
              <a:rPr lang="ko-KR" altLang="en-US">
                <a:ea typeface="굴림" pitchFamily="50" charset="-127"/>
              </a:rPr>
              <a:t>표본크기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ko-KR" i="1">
                <a:ea typeface="굴림" pitchFamily="50" charset="-127"/>
              </a:rPr>
              <a:t>     </a:t>
            </a:r>
            <a:r>
              <a:rPr lang="en-US" altLang="ko-KR">
                <a:ea typeface="굴림" pitchFamily="50" charset="-127"/>
              </a:rPr>
              <a:t> = </a:t>
            </a:r>
            <a:r>
              <a:rPr lang="ko-KR" altLang="en-US">
                <a:ea typeface="굴림" pitchFamily="50" charset="-127"/>
              </a:rPr>
              <a:t>오른쪽 꼬리면적이 </a:t>
            </a:r>
            <a:r>
              <a:rPr lang="en-US" altLang="ko-KR">
                <a:latin typeface="Symbol" pitchFamily="18" charset="2"/>
                <a:ea typeface="굴림" pitchFamily="50" charset="-127"/>
              </a:rPr>
              <a:t>a</a:t>
            </a:r>
            <a:r>
              <a:rPr lang="en-US" altLang="ko-KR">
                <a:ea typeface="굴림" pitchFamily="50" charset="-127"/>
              </a:rPr>
              <a:t>/2</a:t>
            </a:r>
            <a:r>
              <a:rPr lang="ko-KR" altLang="en-US">
                <a:ea typeface="굴림" pitchFamily="50" charset="-127"/>
              </a:rPr>
              <a:t>인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ko-KR" altLang="en-US">
                <a:ea typeface="굴림" pitchFamily="50" charset="-127"/>
              </a:rPr>
              <a:t>     정규분포의 </a:t>
            </a:r>
            <a:r>
              <a:rPr lang="en-US" altLang="ko-KR">
                <a:ea typeface="굴림" pitchFamily="50" charset="-127"/>
              </a:rPr>
              <a:t>z</a:t>
            </a:r>
            <a:r>
              <a:rPr lang="ko-KR" altLang="en-US">
                <a:ea typeface="굴림" pitchFamily="50" charset="-127"/>
              </a:rPr>
              <a:t>값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ko-KR" altLang="en-US" sz="4000" i="0" smtClean="0">
                <a:ea typeface="굴림" pitchFamily="50" charset="-127"/>
              </a:rPr>
              <a:t>평균에 대한 신뢰구간 추정치</a:t>
            </a:r>
            <a:r>
              <a:rPr lang="en-US" altLang="ko-KR" sz="4000" i="0" smtClean="0">
                <a:ea typeface="굴림" pitchFamily="50" charset="-127"/>
              </a:rPr>
              <a:t>: </a:t>
            </a:r>
            <a:r>
              <a:rPr lang="en-US" altLang="ko-KR" sz="4000" smtClean="0">
                <a:latin typeface="Symbol" pitchFamily="18" charset="2"/>
                <a:ea typeface="굴림" pitchFamily="50" charset="-127"/>
              </a:rPr>
              <a:t>s</a:t>
            </a:r>
            <a:r>
              <a:rPr lang="ko-KR" altLang="en-US" sz="4000" i="0" smtClean="0">
                <a:ea typeface="굴림" pitchFamily="50" charset="-127"/>
              </a:rPr>
              <a:t>를 아는 경우</a:t>
            </a:r>
            <a:endParaRPr lang="en-US" altLang="ko-KR" sz="4000" i="0" smtClean="0">
              <a:ea typeface="굴림" pitchFamily="50" charset="-127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62025" y="1660525"/>
            <a:ext cx="7772400" cy="4386263"/>
          </a:xfrm>
          <a:noFill/>
        </p:spPr>
        <p:txBody>
          <a:bodyPr/>
          <a:lstStyle/>
          <a:p>
            <a:pPr marL="536575" indent="-449263" algn="just"/>
            <a:r>
              <a:rPr lang="ko-KR" altLang="en-US" sz="1800" dirty="0" smtClean="0">
                <a:ea typeface="굴림" pitchFamily="50" charset="-127"/>
              </a:rPr>
              <a:t>모집단이 정규분포이거나</a:t>
            </a:r>
            <a:r>
              <a:rPr lang="en-US" altLang="ko-KR" sz="1800" dirty="0" smtClean="0">
                <a:ea typeface="굴림" pitchFamily="50" charset="-127"/>
              </a:rPr>
              <a:t>, </a:t>
            </a:r>
            <a:r>
              <a:rPr lang="ko-KR" altLang="en-US" sz="1800" dirty="0" smtClean="0">
                <a:ea typeface="굴림" pitchFamily="50" charset="-127"/>
              </a:rPr>
              <a:t>그렇지 않아도</a:t>
            </a:r>
            <a:r>
              <a:rPr lang="en-US" altLang="ko-KR" sz="1800" dirty="0" smtClean="0">
                <a:ea typeface="굴림" pitchFamily="50" charset="-127"/>
              </a:rPr>
              <a:t> </a:t>
            </a:r>
            <a:r>
              <a:rPr lang="ko-KR" altLang="en-US" sz="1800" dirty="0" smtClean="0">
                <a:ea typeface="굴림" pitchFamily="50" charset="-127"/>
              </a:rPr>
              <a:t>표본크기가 최소 </a:t>
            </a:r>
            <a:r>
              <a:rPr lang="en-US" altLang="ko-KR" sz="1800" dirty="0" smtClean="0">
                <a:ea typeface="굴림" pitchFamily="50" charset="-127"/>
              </a:rPr>
              <a:t>30 </a:t>
            </a:r>
            <a:r>
              <a:rPr lang="ko-KR" altLang="en-US" sz="1800" dirty="0" err="1" smtClean="0">
                <a:ea typeface="굴림" pitchFamily="50" charset="-127"/>
              </a:rPr>
              <a:t>이상되어서</a:t>
            </a:r>
            <a:r>
              <a:rPr lang="ko-KR" altLang="en-US" sz="1800" dirty="0" smtClean="0">
                <a:ea typeface="굴림" pitchFamily="50" charset="-127"/>
              </a:rPr>
              <a:t> 중심극한 정리를 사용할 수 있다면</a:t>
            </a:r>
          </a:p>
          <a:p>
            <a:pPr marL="536575" indent="-449263" algn="just">
              <a:buFont typeface="Monotype Sorts" pitchFamily="2" charset="2"/>
              <a:buNone/>
            </a:pPr>
            <a:r>
              <a:rPr lang="ko-KR" altLang="en-US" sz="2800" dirty="0" smtClean="0">
                <a:ea typeface="굴림" pitchFamily="50" charset="-127"/>
              </a:rPr>
              <a:t>모평균에 대한 </a:t>
            </a:r>
            <a:r>
              <a:rPr lang="en-US" altLang="ko-KR" sz="2800" dirty="0" smtClean="0">
                <a:ea typeface="굴림" pitchFamily="50" charset="-127"/>
              </a:rPr>
              <a:t>100(1-</a:t>
            </a:r>
            <a:r>
              <a:rPr lang="en-US" altLang="ko-KR" sz="2800" dirty="0" smtClean="0">
                <a:latin typeface="Symbol" pitchFamily="18" charset="2"/>
                <a:ea typeface="굴림" pitchFamily="50" charset="-127"/>
              </a:rPr>
              <a:t>a</a:t>
            </a:r>
            <a:r>
              <a:rPr lang="en-US" altLang="ko-KR" sz="2800" dirty="0" smtClean="0">
                <a:ea typeface="굴림" pitchFamily="50" charset="-127"/>
              </a:rPr>
              <a:t>)%</a:t>
            </a:r>
            <a:r>
              <a:rPr lang="ko-KR" altLang="en-US" sz="2800" dirty="0" smtClean="0">
                <a:ea typeface="굴림" pitchFamily="50" charset="-127"/>
              </a:rPr>
              <a:t>신뢰구간</a:t>
            </a:r>
          </a:p>
        </p:txBody>
      </p:sp>
      <p:graphicFrame>
        <p:nvGraphicFramePr>
          <p:cNvPr id="1026" name="Object 4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32388" y="2925763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368280" imgH="368280" progId="Equation.3">
                  <p:embed/>
                </p:oleObj>
              </mc:Choice>
              <mc:Fallback>
                <p:oleObj name="Equation" r:id="rId4" imgW="368280" imgH="368280" progId="Equation.3">
                  <p:embed/>
                  <p:pic>
                    <p:nvPicPr>
                      <p:cNvPr id="0" name="Object 4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388" y="2925763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46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33" name="Rectangle 48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34" name="Rectangle 53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1027" name="Object 52"/>
          <p:cNvGraphicFramePr>
            <a:graphicFrameLocks noChangeAspect="1"/>
          </p:cNvGraphicFramePr>
          <p:nvPr/>
        </p:nvGraphicFramePr>
        <p:xfrm>
          <a:off x="1958975" y="2603500"/>
          <a:ext cx="2236788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6" imgW="1600200" imgH="838200" progId="Equation.3">
                  <p:embed/>
                </p:oleObj>
              </mc:Choice>
              <mc:Fallback>
                <p:oleObj name="Equation" r:id="rId6" imgW="1600200" imgH="8382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2603500"/>
                        <a:ext cx="2236788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1028" name="Object 54"/>
          <p:cNvGraphicFramePr>
            <a:graphicFrameLocks noChangeAspect="1"/>
          </p:cNvGraphicFramePr>
          <p:nvPr/>
        </p:nvGraphicFramePr>
        <p:xfrm>
          <a:off x="5035550" y="4078288"/>
          <a:ext cx="5429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8" imgW="545863" imgH="431613" progId="Equation.3">
                  <p:embed/>
                </p:oleObj>
              </mc:Choice>
              <mc:Fallback>
                <p:oleObj name="Equation" r:id="rId8" imgW="545863" imgH="431613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4078288"/>
                        <a:ext cx="5429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ko-KR" altLang="en-US" sz="4000" i="0" smtClean="0">
                <a:ea typeface="굴림" pitchFamily="50" charset="-127"/>
              </a:rPr>
              <a:t>평균에 대한 신뢰구간 추정치</a:t>
            </a:r>
            <a:r>
              <a:rPr lang="en-US" altLang="ko-KR" sz="4000" i="0" smtClean="0">
                <a:ea typeface="굴림" pitchFamily="50" charset="-127"/>
              </a:rPr>
              <a:t>: </a:t>
            </a:r>
            <a:r>
              <a:rPr lang="en-US" altLang="ko-KR" sz="4000" smtClean="0">
                <a:latin typeface="Symbol" pitchFamily="18" charset="2"/>
                <a:ea typeface="굴림" pitchFamily="50" charset="-127"/>
              </a:rPr>
              <a:t>s</a:t>
            </a:r>
            <a:r>
              <a:rPr lang="ko-KR" altLang="en-US" sz="4000" i="0" smtClean="0">
                <a:ea typeface="굴림" pitchFamily="50" charset="-127"/>
              </a:rPr>
              <a:t>를 아는 경우</a:t>
            </a:r>
            <a:endParaRPr lang="en-US" altLang="ko-KR" sz="4000" i="0" smtClean="0">
              <a:ea typeface="굴림" pitchFamily="50" charset="-127"/>
            </a:endParaRP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414463"/>
            <a:ext cx="7772400" cy="4386262"/>
          </a:xfrm>
          <a:noFill/>
        </p:spPr>
        <p:txBody>
          <a:bodyPr>
            <a:normAutofit fontScale="85000" lnSpcReduction="10000"/>
          </a:bodyPr>
          <a:lstStyle/>
          <a:p>
            <a:pPr marL="536575" indent="-449263">
              <a:lnSpc>
                <a:spcPct val="110000"/>
              </a:lnSpc>
            </a:pPr>
            <a:r>
              <a:rPr lang="ko-KR" altLang="en-US" sz="2400" dirty="0" smtClean="0">
                <a:ea typeface="굴림" pitchFamily="50" charset="-127"/>
              </a:rPr>
              <a:t>과거 경험으로부터</a:t>
            </a:r>
            <a:r>
              <a:rPr lang="en-US" altLang="ko-KR" sz="2400" dirty="0" smtClean="0">
                <a:ea typeface="굴림" pitchFamily="50" charset="-127"/>
              </a:rPr>
              <a:t>, </a:t>
            </a:r>
            <a:r>
              <a:rPr lang="ko-KR" altLang="en-US" sz="2400" dirty="0" smtClean="0">
                <a:ea typeface="굴림" pitchFamily="50" charset="-127"/>
              </a:rPr>
              <a:t>어떤 기계로부터 만들어지는 막대의 지름의 </a:t>
            </a:r>
            <a:r>
              <a:rPr lang="ko-KR" altLang="en-US" sz="2400" dirty="0" err="1" smtClean="0">
                <a:ea typeface="굴림" pitchFamily="50" charset="-127"/>
              </a:rPr>
              <a:t>모표준편차는</a:t>
            </a:r>
            <a:r>
              <a:rPr lang="ko-KR" altLang="en-US" sz="2400" dirty="0" smtClean="0">
                <a:ea typeface="굴림" pitchFamily="50" charset="-127"/>
              </a:rPr>
              <a:t>  </a:t>
            </a:r>
            <a:r>
              <a:rPr lang="en-US" altLang="ko-KR" sz="2400" i="1" dirty="0" smtClean="0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sz="2400" dirty="0" smtClean="0">
                <a:ea typeface="굴림" pitchFamily="50" charset="-127"/>
              </a:rPr>
              <a:t>=0.053</a:t>
            </a:r>
            <a:r>
              <a:rPr lang="ko-KR" altLang="en-US" sz="2400" dirty="0" smtClean="0">
                <a:ea typeface="굴림" pitchFamily="50" charset="-127"/>
              </a:rPr>
              <a:t>인치로 알려져 있다</a:t>
            </a:r>
            <a:r>
              <a:rPr lang="en-US" altLang="ko-KR" sz="2400" dirty="0" smtClean="0">
                <a:ea typeface="굴림" pitchFamily="50" charset="-127"/>
              </a:rPr>
              <a:t>. </a:t>
            </a:r>
            <a:r>
              <a:rPr lang="ko-KR" altLang="en-US" sz="2400" dirty="0" smtClean="0">
                <a:ea typeface="굴림" pitchFamily="50" charset="-127"/>
              </a:rPr>
              <a:t>단순임의 표본  </a:t>
            </a:r>
            <a:r>
              <a:rPr lang="en-US" altLang="ko-KR" sz="2400" i="1" dirty="0" smtClean="0">
                <a:ea typeface="굴림" pitchFamily="50" charset="-127"/>
              </a:rPr>
              <a:t>n</a:t>
            </a:r>
            <a:r>
              <a:rPr lang="en-US" altLang="ko-KR" sz="2400" dirty="0" smtClean="0">
                <a:ea typeface="굴림" pitchFamily="50" charset="-127"/>
              </a:rPr>
              <a:t>=30</a:t>
            </a:r>
            <a:r>
              <a:rPr lang="ko-KR" altLang="en-US" sz="2400" dirty="0" smtClean="0">
                <a:ea typeface="굴림" pitchFamily="50" charset="-127"/>
              </a:rPr>
              <a:t>개의 막대에서 평균 지름이  </a:t>
            </a:r>
            <a:r>
              <a:rPr lang="en-US" altLang="ko-KR" sz="2400" dirty="0" smtClean="0">
                <a:ea typeface="굴림" pitchFamily="50" charset="-127"/>
              </a:rPr>
              <a:t>1.400</a:t>
            </a:r>
            <a:r>
              <a:rPr lang="ko-KR" altLang="en-US" sz="2400" dirty="0" smtClean="0">
                <a:ea typeface="굴림" pitchFamily="50" charset="-127"/>
              </a:rPr>
              <a:t>인치로 나타났다</a:t>
            </a:r>
          </a:p>
          <a:p>
            <a:pPr marL="1584325" lvl="2">
              <a:lnSpc>
                <a:spcPct val="110000"/>
              </a:lnSpc>
            </a:pPr>
            <a:r>
              <a:rPr lang="ko-KR" altLang="en-US" sz="1600" dirty="0" smtClean="0">
                <a:ea typeface="굴림" pitchFamily="50" charset="-127"/>
              </a:rPr>
              <a:t> </a:t>
            </a:r>
            <a:r>
              <a:rPr lang="ko-KR" altLang="en-US" sz="2000" dirty="0" smtClean="0">
                <a:ea typeface="굴림" pitchFamily="50" charset="-127"/>
              </a:rPr>
              <a:t>평균의 </a:t>
            </a:r>
            <a:r>
              <a:rPr lang="ko-KR" altLang="en-US" sz="2000" dirty="0" err="1" smtClean="0">
                <a:ea typeface="굴림" pitchFamily="50" charset="-127"/>
              </a:rPr>
              <a:t>표집분포의</a:t>
            </a:r>
            <a:r>
              <a:rPr lang="ko-KR" altLang="en-US" sz="2000" dirty="0" smtClean="0">
                <a:ea typeface="굴림" pitchFamily="50" charset="-127"/>
              </a:rPr>
              <a:t> 표준오차는</a:t>
            </a:r>
            <a:r>
              <a:rPr lang="en-US" altLang="ko-KR" sz="2000" dirty="0" smtClean="0">
                <a:ea typeface="굴림" pitchFamily="50" charset="-127"/>
              </a:rPr>
              <a:t> </a:t>
            </a:r>
            <a:r>
              <a:rPr lang="ko-KR" altLang="en-US" sz="2000" dirty="0" smtClean="0">
                <a:ea typeface="굴림" pitchFamily="50" charset="-127"/>
              </a:rPr>
              <a:t>                                      이다</a:t>
            </a:r>
            <a:r>
              <a:rPr lang="en-US" altLang="ko-KR" sz="2000" dirty="0" smtClean="0">
                <a:ea typeface="굴림" pitchFamily="50" charset="-127"/>
              </a:rPr>
              <a:t>. </a:t>
            </a:r>
          </a:p>
          <a:p>
            <a:pPr marL="1584325" lvl="2">
              <a:lnSpc>
                <a:spcPct val="110000"/>
              </a:lnSpc>
            </a:pPr>
            <a:r>
              <a:rPr lang="ko-KR" altLang="en-US" sz="2000" dirty="0" smtClean="0">
                <a:ea typeface="굴림" pitchFamily="50" charset="-127"/>
              </a:rPr>
              <a:t>표준정규분포에서 </a:t>
            </a:r>
            <a:r>
              <a:rPr lang="en-US" altLang="ko-KR" sz="2000" dirty="0" smtClean="0">
                <a:ea typeface="굴림" pitchFamily="50" charset="-127"/>
              </a:rPr>
              <a:t>95% </a:t>
            </a:r>
            <a:r>
              <a:rPr lang="ko-KR" altLang="en-US" sz="2000" dirty="0" smtClean="0">
                <a:ea typeface="굴림" pitchFamily="50" charset="-127"/>
              </a:rPr>
              <a:t>영역구간은  </a:t>
            </a:r>
            <a:r>
              <a:rPr lang="en-US" altLang="ko-KR" sz="2000" dirty="0" smtClean="0">
                <a:ea typeface="굴림" pitchFamily="50" charset="-127"/>
              </a:rPr>
              <a:t>z=</a:t>
            </a:r>
            <a:r>
              <a:rPr lang="ko-KR" altLang="en-US" sz="2000" dirty="0" smtClean="0">
                <a:ea typeface="굴림" pitchFamily="50" charset="-127"/>
              </a:rPr>
              <a:t>－</a:t>
            </a:r>
            <a:r>
              <a:rPr lang="en-US" altLang="ko-KR" sz="2000" dirty="0" smtClean="0">
                <a:ea typeface="굴림" pitchFamily="50" charset="-127"/>
              </a:rPr>
              <a:t>1.96</a:t>
            </a:r>
            <a:r>
              <a:rPr lang="ko-KR" altLang="en-US" sz="2000" dirty="0" smtClean="0">
                <a:ea typeface="굴림" pitchFamily="50" charset="-127"/>
              </a:rPr>
              <a:t>에서  </a:t>
            </a:r>
            <a:r>
              <a:rPr lang="en-US" altLang="ko-KR" sz="2000" dirty="0" smtClean="0">
                <a:ea typeface="굴림" pitchFamily="50" charset="-127"/>
              </a:rPr>
              <a:t>z=1.96 </a:t>
            </a:r>
            <a:r>
              <a:rPr lang="ko-KR" altLang="en-US" sz="2000" dirty="0" smtClean="0">
                <a:ea typeface="굴림" pitchFamily="50" charset="-127"/>
              </a:rPr>
              <a:t>사이이다</a:t>
            </a:r>
            <a:r>
              <a:rPr lang="en-US" altLang="ko-KR" sz="2000" dirty="0" smtClean="0">
                <a:ea typeface="굴림" pitchFamily="50" charset="-127"/>
              </a:rPr>
              <a:t>.  </a:t>
            </a:r>
          </a:p>
          <a:p>
            <a:pPr marL="1584325" lvl="2">
              <a:lnSpc>
                <a:spcPct val="110000"/>
              </a:lnSpc>
            </a:pPr>
            <a:r>
              <a:rPr lang="en-US" altLang="ko-KR" sz="2000" dirty="0" smtClean="0">
                <a:ea typeface="굴림" pitchFamily="50" charset="-127"/>
              </a:rPr>
              <a:t>n≥30</a:t>
            </a:r>
            <a:r>
              <a:rPr lang="ko-KR" altLang="en-US" sz="2000" dirty="0" smtClean="0">
                <a:ea typeface="굴림" pitchFamily="50" charset="-127"/>
              </a:rPr>
              <a:t>이고 중심극한정리를 이용할 수 있기 때문에 우리는 표준정규분포표를 사용할 수 있다</a:t>
            </a:r>
            <a:r>
              <a:rPr lang="en-US" altLang="ko-KR" sz="2000" dirty="0" smtClean="0">
                <a:ea typeface="굴림" pitchFamily="50" charset="-127"/>
              </a:rPr>
              <a:t>. </a:t>
            </a:r>
          </a:p>
          <a:p>
            <a:pPr marL="1584325" lvl="2">
              <a:lnSpc>
                <a:spcPct val="110000"/>
              </a:lnSpc>
            </a:pPr>
            <a:r>
              <a:rPr lang="ko-KR" altLang="en-US" sz="2000" dirty="0" smtClean="0">
                <a:ea typeface="굴림" pitchFamily="50" charset="-127"/>
              </a:rPr>
              <a:t>모평균에 대한 </a:t>
            </a:r>
            <a:r>
              <a:rPr lang="en-US" altLang="ko-KR" sz="2000" dirty="0" smtClean="0">
                <a:ea typeface="굴림" pitchFamily="50" charset="-127"/>
              </a:rPr>
              <a:t>95% </a:t>
            </a:r>
            <a:r>
              <a:rPr lang="ko-KR" altLang="en-US" sz="2000" dirty="0" smtClean="0">
                <a:ea typeface="굴림" pitchFamily="50" charset="-127"/>
              </a:rPr>
              <a:t>신뢰구간은 다음과 같이 계산된다</a:t>
            </a:r>
            <a:r>
              <a:rPr lang="en-US" altLang="ko-KR" sz="2000" dirty="0" smtClean="0">
                <a:ea typeface="굴림" pitchFamily="50" charset="-127"/>
              </a:rPr>
              <a:t>.</a:t>
            </a:r>
          </a:p>
          <a:p>
            <a:pPr marL="1584325" lvl="2">
              <a:lnSpc>
                <a:spcPct val="80000"/>
              </a:lnSpc>
              <a:buFontTx/>
              <a:buNone/>
            </a:pPr>
            <a:endParaRPr lang="en-US" altLang="ko-KR" sz="2000" dirty="0" smtClean="0">
              <a:ea typeface="굴림" pitchFamily="50" charset="-127"/>
            </a:endParaRPr>
          </a:p>
          <a:p>
            <a:pPr marL="1584325" lvl="2">
              <a:lnSpc>
                <a:spcPct val="80000"/>
              </a:lnSpc>
              <a:buFontTx/>
              <a:buNone/>
            </a:pPr>
            <a:endParaRPr lang="en-US" altLang="ko-KR" sz="2000" dirty="0" smtClean="0">
              <a:ea typeface="굴림" pitchFamily="50" charset="-127"/>
            </a:endParaRPr>
          </a:p>
          <a:p>
            <a:pPr marL="1584325" lvl="2">
              <a:lnSpc>
                <a:spcPct val="80000"/>
              </a:lnSpc>
              <a:buFontTx/>
              <a:buNone/>
            </a:pPr>
            <a:endParaRPr lang="en-US" altLang="ko-KR" sz="2000" dirty="0" smtClean="0">
              <a:ea typeface="굴림" pitchFamily="50" charset="-127"/>
            </a:endParaRPr>
          </a:p>
          <a:p>
            <a:pPr marL="1584325" lvl="2">
              <a:lnSpc>
                <a:spcPct val="80000"/>
              </a:lnSpc>
              <a:buFontTx/>
              <a:buNone/>
            </a:pPr>
            <a:endParaRPr lang="en-US" altLang="ko-KR" sz="2000" dirty="0" smtClean="0">
              <a:ea typeface="굴림" pitchFamily="50" charset="-127"/>
            </a:endParaRPr>
          </a:p>
          <a:p>
            <a:pPr marL="1584325" lvl="2">
              <a:lnSpc>
                <a:spcPct val="80000"/>
              </a:lnSpc>
              <a:buFontTx/>
              <a:buNone/>
            </a:pPr>
            <a:r>
              <a:rPr lang="ko-KR" altLang="en-US" sz="2000" dirty="0" smtClean="0">
                <a:ea typeface="굴림" pitchFamily="50" charset="-127"/>
              </a:rPr>
              <a:t>            모평균에 대한 </a:t>
            </a:r>
            <a:r>
              <a:rPr lang="en-US" altLang="ko-KR" sz="2000" dirty="0" smtClean="0">
                <a:ea typeface="굴림" pitchFamily="50" charset="-127"/>
              </a:rPr>
              <a:t>90% </a:t>
            </a:r>
            <a:r>
              <a:rPr lang="ko-KR" altLang="en-US" sz="2000" dirty="0" smtClean="0">
                <a:ea typeface="굴림" pitchFamily="50" charset="-127"/>
              </a:rPr>
              <a:t>신뢰구간은</a:t>
            </a:r>
            <a:r>
              <a:rPr lang="en-US" altLang="ko-KR" sz="2000" dirty="0" smtClean="0">
                <a:ea typeface="굴림" pitchFamily="50" charset="-127"/>
              </a:rPr>
              <a:t>?</a:t>
            </a:r>
          </a:p>
          <a:p>
            <a:pPr marL="1584325" lvl="2">
              <a:lnSpc>
                <a:spcPct val="80000"/>
              </a:lnSpc>
              <a:buFontTx/>
              <a:buNone/>
            </a:pPr>
            <a:endParaRPr lang="en-US" altLang="ko-KR" sz="2000" dirty="0" smtClean="0">
              <a:ea typeface="굴림" pitchFamily="50" charset="-127"/>
            </a:endParaRPr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5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2050" name="Object 13"/>
          <p:cNvGraphicFramePr>
            <a:graphicFrameLocks noChangeAspect="1"/>
          </p:cNvGraphicFramePr>
          <p:nvPr/>
        </p:nvGraphicFramePr>
        <p:xfrm>
          <a:off x="2524352" y="4426857"/>
          <a:ext cx="457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4572000" imgH="838200" progId="Equation.3">
                  <p:embed/>
                </p:oleObj>
              </mc:Choice>
              <mc:Fallback>
                <p:oleObj name="Equation" r:id="rId4" imgW="4572000" imgH="838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352" y="4426857"/>
                        <a:ext cx="4572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Rectangle 16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2051" name="Object 15"/>
          <p:cNvGraphicFramePr>
            <a:graphicFrameLocks noChangeAspect="1"/>
          </p:cNvGraphicFramePr>
          <p:nvPr/>
        </p:nvGraphicFramePr>
        <p:xfrm>
          <a:off x="5820229" y="2448379"/>
          <a:ext cx="21082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6" imgW="2844800" imgH="381000" progId="Equation.3">
                  <p:embed/>
                </p:oleObj>
              </mc:Choice>
              <mc:Fallback>
                <p:oleObj name="Equation" r:id="rId6" imgW="2844800" imgH="381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0229" y="2448379"/>
                        <a:ext cx="2108200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ko-KR" altLang="en-US" sz="4000" i="0" smtClean="0">
                <a:ea typeface="굴림" pitchFamily="50" charset="-127"/>
              </a:rPr>
              <a:t>평균에 대한 신뢰구간 추정치</a:t>
            </a:r>
            <a:r>
              <a:rPr lang="en-US" altLang="ko-KR" sz="4000" i="0" smtClean="0">
                <a:ea typeface="굴림" pitchFamily="50" charset="-127"/>
              </a:rPr>
              <a:t>: </a:t>
            </a:r>
            <a:r>
              <a:rPr lang="en-US" altLang="ko-KR" sz="4000" smtClean="0">
                <a:latin typeface="Symbol" pitchFamily="18" charset="2"/>
                <a:ea typeface="굴림" pitchFamily="50" charset="-127"/>
              </a:rPr>
              <a:t>s</a:t>
            </a:r>
            <a:r>
              <a:rPr lang="ko-KR" altLang="en-US" sz="4000" i="0" smtClean="0">
                <a:ea typeface="굴림" pitchFamily="50" charset="-127"/>
              </a:rPr>
              <a:t>를 모르는 경우</a:t>
            </a:r>
            <a:endParaRPr lang="en-US" altLang="ko-KR" sz="4000" i="0" smtClean="0">
              <a:ea typeface="굴림" pitchFamily="50" charset="-127"/>
            </a:endParaRPr>
          </a:p>
        </p:txBody>
      </p:sp>
      <p:sp>
        <p:nvSpPr>
          <p:cNvPr id="3081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671513" y="1589314"/>
            <a:ext cx="8002587" cy="453571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 smtClean="0">
                <a:ea typeface="굴림" pitchFamily="50" charset="-127"/>
              </a:rPr>
              <a:t>Student </a:t>
            </a:r>
            <a:r>
              <a:rPr lang="ko-KR" altLang="en-US" sz="2800" dirty="0" smtClean="0">
                <a:ea typeface="굴림" pitchFamily="50" charset="-127"/>
              </a:rPr>
              <a:t>의 </a:t>
            </a:r>
            <a:r>
              <a:rPr lang="en-US" altLang="ko-KR" sz="2800" dirty="0" smtClean="0">
                <a:ea typeface="굴림" pitchFamily="50" charset="-127"/>
              </a:rPr>
              <a:t>t</a:t>
            </a:r>
            <a:r>
              <a:rPr lang="ko-KR" altLang="en-US" sz="2800" dirty="0" smtClean="0">
                <a:ea typeface="굴림" pitchFamily="50" charset="-127"/>
              </a:rPr>
              <a:t>분포</a:t>
            </a:r>
          </a:p>
          <a:p>
            <a:pPr lvl="1">
              <a:lnSpc>
                <a:spcPct val="120000"/>
              </a:lnSpc>
            </a:pPr>
            <a:r>
              <a:rPr lang="ko-KR" altLang="en-US" sz="2400" dirty="0" smtClean="0">
                <a:ea typeface="굴림" pitchFamily="50" charset="-127"/>
              </a:rPr>
              <a:t> 연속적이고 </a:t>
            </a:r>
            <a:r>
              <a:rPr lang="ko-KR" altLang="en-US" sz="2400" dirty="0" err="1" smtClean="0">
                <a:ea typeface="굴림" pitchFamily="50" charset="-127"/>
              </a:rPr>
              <a:t>단봉이며</a:t>
            </a:r>
            <a:r>
              <a:rPr lang="en-US" altLang="ko-KR" sz="2400" dirty="0" smtClean="0">
                <a:ea typeface="굴림" pitchFamily="50" charset="-127"/>
              </a:rPr>
              <a:t>, </a:t>
            </a:r>
            <a:r>
              <a:rPr lang="ko-KR" altLang="en-US" sz="2400" dirty="0" smtClean="0">
                <a:ea typeface="굴림" pitchFamily="50" charset="-127"/>
              </a:rPr>
              <a:t>종 모양의 분포군</a:t>
            </a:r>
            <a:r>
              <a:rPr lang="en-US" altLang="ko-KR" sz="2400" dirty="0" smtClean="0">
                <a:ea typeface="굴림" pitchFamily="50" charset="-127"/>
              </a:rPr>
              <a:t>(</a:t>
            </a:r>
            <a:r>
              <a:rPr lang="ko-KR" altLang="en-US" sz="2400" dirty="0" smtClean="0">
                <a:ea typeface="굴림" pitchFamily="50" charset="-127"/>
              </a:rPr>
              <a:t>群</a:t>
            </a:r>
            <a:r>
              <a:rPr lang="en-US" altLang="ko-KR" sz="2400" dirty="0" smtClean="0">
                <a:ea typeface="굴림" pitchFamily="50" charset="-127"/>
              </a:rPr>
              <a:t>)</a:t>
            </a:r>
            <a:r>
              <a:rPr lang="ko-KR" altLang="en-US" sz="2400" dirty="0" smtClean="0">
                <a:ea typeface="굴림" pitchFamily="50" charset="-127"/>
              </a:rPr>
              <a:t>이다</a:t>
            </a:r>
            <a:r>
              <a:rPr lang="en-US" altLang="ko-KR" sz="2400" dirty="0" smtClean="0">
                <a:ea typeface="굴림" pitchFamily="50" charset="-127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2400" dirty="0" smtClean="0">
                <a:ea typeface="굴림" pitchFamily="50" charset="-127"/>
              </a:rPr>
              <a:t> 1900</a:t>
            </a:r>
            <a:r>
              <a:rPr lang="ko-KR" altLang="en-US" sz="2400" dirty="0" smtClean="0">
                <a:ea typeface="굴림" pitchFamily="50" charset="-127"/>
              </a:rPr>
              <a:t>년대 초에 </a:t>
            </a:r>
            <a:r>
              <a:rPr lang="en-US" altLang="ko-KR" sz="2400" dirty="0" smtClean="0">
                <a:ea typeface="굴림" pitchFamily="50" charset="-127"/>
              </a:rPr>
              <a:t>W.S. Gossett</a:t>
            </a:r>
            <a:r>
              <a:rPr lang="ko-KR" altLang="en-US" sz="2400" dirty="0" smtClean="0">
                <a:ea typeface="굴림" pitchFamily="50" charset="-127"/>
              </a:rPr>
              <a:t>에 의해 개발되었다</a:t>
            </a:r>
            <a:r>
              <a:rPr lang="en-US" altLang="ko-KR" sz="2400" dirty="0" smtClean="0">
                <a:ea typeface="굴림" pitchFamily="50" charset="-127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2400" dirty="0" smtClean="0">
                <a:ea typeface="굴림" pitchFamily="50" charset="-127"/>
              </a:rPr>
              <a:t>다음과 같이 정의된 변수  </a:t>
            </a:r>
            <a:r>
              <a:rPr lang="en-US" altLang="ko-KR" sz="2400" dirty="0" smtClean="0">
                <a:ea typeface="굴림" pitchFamily="50" charset="-127"/>
              </a:rPr>
              <a:t>t</a:t>
            </a:r>
            <a:r>
              <a:rPr lang="ko-KR" altLang="en-US" sz="2400" dirty="0" smtClean="0">
                <a:ea typeface="굴림" pitchFamily="50" charset="-127"/>
              </a:rPr>
              <a:t>에 대한 확률분포이다</a:t>
            </a:r>
            <a:r>
              <a:rPr lang="en-US" altLang="ko-KR" sz="2400" dirty="0" smtClean="0">
                <a:ea typeface="굴림" pitchFamily="50" charset="-127"/>
              </a:rPr>
              <a:t>.</a:t>
            </a:r>
          </a:p>
          <a:p>
            <a:pPr lvl="1">
              <a:lnSpc>
                <a:spcPct val="120000"/>
              </a:lnSpc>
            </a:pPr>
            <a:endParaRPr lang="ko-KR" altLang="en-US" sz="2400" dirty="0" smtClean="0">
              <a:ea typeface="굴림" pitchFamily="50" charset="-127"/>
            </a:endParaRPr>
          </a:p>
          <a:p>
            <a:pPr lvl="1">
              <a:lnSpc>
                <a:spcPct val="120000"/>
              </a:lnSpc>
            </a:pPr>
            <a:endParaRPr lang="en-US" altLang="ko-KR" sz="2400" dirty="0" smtClean="0">
              <a:ea typeface="굴림" pitchFamily="50" charset="-127"/>
            </a:endParaRPr>
          </a:p>
          <a:p>
            <a:pPr lvl="1">
              <a:lnSpc>
                <a:spcPct val="120000"/>
              </a:lnSpc>
            </a:pPr>
            <a:endParaRPr lang="en-US" altLang="ko-KR" sz="2400" dirty="0" smtClean="0">
              <a:ea typeface="굴림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sz="2400" dirty="0" smtClean="0">
                <a:ea typeface="굴림" pitchFamily="50" charset="-127"/>
              </a:rPr>
              <a:t>    는</a:t>
            </a:r>
            <a:r>
              <a:rPr lang="en-US" altLang="ko-KR" sz="2400" dirty="0" smtClean="0">
                <a:ea typeface="굴림" pitchFamily="50" charset="-127"/>
              </a:rPr>
              <a:t> </a:t>
            </a:r>
            <a:r>
              <a:rPr lang="ko-KR" altLang="en-US" sz="2400" dirty="0" smtClean="0">
                <a:ea typeface="굴림" pitchFamily="50" charset="-127"/>
              </a:rPr>
              <a:t>정규분로로 가정함</a:t>
            </a:r>
          </a:p>
          <a:p>
            <a:pPr lvl="1">
              <a:lnSpc>
                <a:spcPct val="120000"/>
              </a:lnSpc>
            </a:pPr>
            <a:r>
              <a:rPr lang="ko-KR" altLang="en-US" sz="2400" dirty="0" smtClean="0">
                <a:ea typeface="굴림" pitchFamily="50" charset="-127"/>
              </a:rPr>
              <a:t> </a:t>
            </a:r>
            <a:r>
              <a:rPr lang="en-US" altLang="ko-KR" sz="2400" dirty="0" smtClean="0">
                <a:ea typeface="굴림" pitchFamily="50" charset="-127"/>
              </a:rPr>
              <a:t>t</a:t>
            </a:r>
            <a:r>
              <a:rPr lang="ko-KR" altLang="en-US" sz="2400" dirty="0" smtClean="0">
                <a:ea typeface="굴림" pitchFamily="50" charset="-127"/>
              </a:rPr>
              <a:t>분포는 평균이 </a:t>
            </a:r>
            <a:r>
              <a:rPr lang="en-US" altLang="ko-KR" sz="2400" dirty="0" smtClean="0">
                <a:ea typeface="굴림" pitchFamily="50" charset="-127"/>
              </a:rPr>
              <a:t>0</a:t>
            </a:r>
            <a:r>
              <a:rPr lang="ko-KR" altLang="en-US" sz="2400" dirty="0" smtClean="0">
                <a:ea typeface="굴림" pitchFamily="50" charset="-127"/>
              </a:rPr>
              <a:t>이며 좌우대칭이고</a:t>
            </a:r>
            <a:r>
              <a:rPr lang="en-US" altLang="ko-KR" sz="2400" dirty="0" smtClean="0">
                <a:ea typeface="굴림" pitchFamily="50" charset="-127"/>
              </a:rPr>
              <a:t>, </a:t>
            </a:r>
            <a:r>
              <a:rPr lang="ko-KR" altLang="en-US" sz="2400" dirty="0" smtClean="0">
                <a:ea typeface="굴림" pitchFamily="50" charset="-127"/>
              </a:rPr>
              <a:t>자유도</a:t>
            </a:r>
            <a:r>
              <a:rPr lang="en-US" altLang="ko-KR" sz="2400" dirty="0" smtClean="0">
                <a:ea typeface="굴림" pitchFamily="50" charset="-127"/>
              </a:rPr>
              <a:t>( </a:t>
            </a:r>
            <a:r>
              <a:rPr lang="en-US" altLang="ko-KR" sz="2400" i="1" dirty="0" err="1" smtClean="0">
                <a:ea typeface="굴림" pitchFamily="50" charset="-127"/>
              </a:rPr>
              <a:t>df</a:t>
            </a:r>
            <a:r>
              <a:rPr lang="en-US" altLang="ko-KR" sz="2400" dirty="0" smtClean="0">
                <a:ea typeface="굴림" pitchFamily="50" charset="-127"/>
              </a:rPr>
              <a:t>, degrees of freedom)</a:t>
            </a:r>
            <a:r>
              <a:rPr lang="ko-KR" altLang="en-US" sz="2400" dirty="0" smtClean="0">
                <a:ea typeface="굴림" pitchFamily="50" charset="-127"/>
              </a:rPr>
              <a:t>에 따라 그 모양이 결정된다</a:t>
            </a:r>
            <a:r>
              <a:rPr lang="en-US" altLang="ko-KR" sz="2400" dirty="0" smtClean="0">
                <a:ea typeface="굴림" pitchFamily="50" charset="-127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2400" dirty="0" err="1" smtClean="0">
                <a:ea typeface="굴림" pitchFamily="50" charset="-127"/>
              </a:rPr>
              <a:t>자유도는</a:t>
            </a:r>
            <a:r>
              <a:rPr lang="ko-KR" altLang="en-US" sz="2400" dirty="0" smtClean="0">
                <a:ea typeface="굴림" pitchFamily="50" charset="-127"/>
              </a:rPr>
              <a:t> 어떤 데이터 세트 내에서 자유로운</a:t>
            </a:r>
            <a:r>
              <a:rPr lang="en-US" altLang="ko-KR" sz="2400" dirty="0" smtClean="0">
                <a:ea typeface="굴림" pitchFamily="50" charset="-127"/>
              </a:rPr>
              <a:t>(</a:t>
            </a:r>
            <a:r>
              <a:rPr lang="ko-KR" altLang="en-US" sz="2400" dirty="0" smtClean="0">
                <a:ea typeface="굴림" pitchFamily="50" charset="-127"/>
              </a:rPr>
              <a:t>유효한</a:t>
            </a:r>
            <a:r>
              <a:rPr lang="en-US" altLang="ko-KR" sz="2400" dirty="0" smtClean="0">
                <a:ea typeface="굴림" pitchFamily="50" charset="-127"/>
              </a:rPr>
              <a:t>) </a:t>
            </a:r>
            <a:r>
              <a:rPr lang="ko-KR" altLang="en-US" sz="2400" dirty="0" smtClean="0">
                <a:ea typeface="굴림" pitchFamily="50" charset="-127"/>
              </a:rPr>
              <a:t>값들의 수를 말한다</a:t>
            </a:r>
            <a:r>
              <a:rPr lang="en-US" altLang="ko-KR" sz="2400" dirty="0" smtClean="0">
                <a:ea typeface="굴림" pitchFamily="50" charset="-127"/>
              </a:rPr>
              <a:t>  </a:t>
            </a:r>
          </a:p>
          <a:p>
            <a:pPr lvl="1">
              <a:lnSpc>
                <a:spcPct val="120000"/>
              </a:lnSpc>
            </a:pPr>
            <a:r>
              <a:rPr lang="ko-KR" altLang="en-US" sz="2400" dirty="0" smtClean="0">
                <a:ea typeface="굴림" pitchFamily="50" charset="-127"/>
              </a:rPr>
              <a:t>위의 정의에서 </a:t>
            </a:r>
            <a:r>
              <a:rPr lang="ko-KR" altLang="en-US" sz="2400" dirty="0" err="1" smtClean="0">
                <a:ea typeface="굴림" pitchFamily="50" charset="-127"/>
              </a:rPr>
              <a:t>자유도는</a:t>
            </a:r>
            <a:r>
              <a:rPr lang="ko-KR" altLang="en-US" sz="2400" dirty="0" smtClean="0">
                <a:ea typeface="굴림" pitchFamily="50" charset="-127"/>
              </a:rPr>
              <a:t>  </a:t>
            </a:r>
            <a:r>
              <a:rPr lang="en-US" altLang="ko-KR" sz="2400" i="1" dirty="0" err="1" smtClean="0">
                <a:ea typeface="굴림" pitchFamily="50" charset="-127"/>
              </a:rPr>
              <a:t>df</a:t>
            </a:r>
            <a:r>
              <a:rPr lang="en-US" altLang="ko-KR" sz="2400" dirty="0" smtClean="0">
                <a:ea typeface="굴림" pitchFamily="50" charset="-127"/>
              </a:rPr>
              <a:t>= </a:t>
            </a:r>
            <a:r>
              <a:rPr lang="en-US" altLang="ko-KR" sz="2400" i="1" dirty="0" smtClean="0">
                <a:ea typeface="굴림" pitchFamily="50" charset="-127"/>
              </a:rPr>
              <a:t>n</a:t>
            </a:r>
            <a:r>
              <a:rPr lang="ko-KR" altLang="en-US" sz="2400" dirty="0" smtClean="0">
                <a:ea typeface="굴림" pitchFamily="50" charset="-127"/>
              </a:rPr>
              <a:t>－</a:t>
            </a:r>
            <a:r>
              <a:rPr lang="en-US" altLang="ko-KR" sz="2400" dirty="0" smtClean="0">
                <a:ea typeface="굴림" pitchFamily="50" charset="-127"/>
              </a:rPr>
              <a:t>1</a:t>
            </a:r>
            <a:r>
              <a:rPr lang="ko-KR" altLang="en-US" sz="2400" dirty="0" smtClean="0">
                <a:ea typeface="굴림" pitchFamily="50" charset="-127"/>
              </a:rPr>
              <a:t>이다</a:t>
            </a:r>
            <a:r>
              <a:rPr lang="en-US" altLang="ko-KR" sz="2400" dirty="0" smtClean="0">
                <a:ea typeface="굴림" pitchFamily="50" charset="-127"/>
              </a:rPr>
              <a:t>.</a:t>
            </a:r>
            <a:endParaRPr lang="ko-KR" altLang="en-US" sz="2400" dirty="0" smtClean="0">
              <a:ea typeface="굴림" pitchFamily="50" charset="-127"/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82" name="Rectangle 12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3074" name="Object 11"/>
          <p:cNvGraphicFramePr>
            <a:graphicFrameLocks noChangeAspect="1"/>
          </p:cNvGraphicFramePr>
          <p:nvPr/>
        </p:nvGraphicFramePr>
        <p:xfrm>
          <a:off x="3730171" y="3053216"/>
          <a:ext cx="152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1524000" imgH="838200" progId="Equation.3">
                  <p:embed/>
                </p:oleObj>
              </mc:Choice>
              <mc:Fallback>
                <p:oleObj name="Equation" r:id="rId4" imgW="1524000" imgH="838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171" y="3053216"/>
                        <a:ext cx="1524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1"/>
          <p:cNvGraphicFramePr>
            <a:graphicFrameLocks noChangeAspect="1"/>
          </p:cNvGraphicFramePr>
          <p:nvPr/>
        </p:nvGraphicFramePr>
        <p:xfrm>
          <a:off x="1378403" y="4020910"/>
          <a:ext cx="33178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6" imgW="126720" imgH="152280" progId="Equation.3">
                  <p:embed/>
                </p:oleObj>
              </mc:Choice>
              <mc:Fallback>
                <p:oleObj name="Equation" r:id="rId6" imgW="126720" imgH="152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403" y="4020910"/>
                        <a:ext cx="331788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71" y="1516285"/>
            <a:ext cx="8604802" cy="4340734"/>
          </a:xfrm>
        </p:spPr>
      </p:pic>
    </p:spTree>
    <p:extLst>
      <p:ext uri="{BB962C8B-B14F-4D97-AF65-F5344CB8AC3E}">
        <p14:creationId xmlns:p14="http://schemas.microsoft.com/office/powerpoint/2010/main" val="154107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25" y="230611"/>
            <a:ext cx="6123007" cy="6601090"/>
          </a:xfrm>
        </p:spPr>
      </p:pic>
    </p:spTree>
    <p:extLst>
      <p:ext uri="{BB962C8B-B14F-4D97-AF65-F5344CB8AC3E}">
        <p14:creationId xmlns:p14="http://schemas.microsoft.com/office/powerpoint/2010/main" val="213789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ko-KR" altLang="en-US" sz="4000" i="0" smtClean="0">
                <a:ea typeface="굴림" pitchFamily="50" charset="-127"/>
              </a:rPr>
              <a:t>평균에 대한 신뢰구간 추정치</a:t>
            </a:r>
            <a:r>
              <a:rPr lang="en-US" altLang="ko-KR" sz="4000" i="0" smtClean="0">
                <a:ea typeface="굴림" pitchFamily="50" charset="-127"/>
              </a:rPr>
              <a:t>: </a:t>
            </a:r>
            <a:r>
              <a:rPr lang="en-US" altLang="ko-KR" sz="4000" smtClean="0">
                <a:latin typeface="Symbol" pitchFamily="18" charset="2"/>
                <a:ea typeface="굴림" pitchFamily="50" charset="-127"/>
              </a:rPr>
              <a:t>s</a:t>
            </a:r>
            <a:r>
              <a:rPr lang="ko-KR" altLang="en-US" sz="4000" i="0" smtClean="0">
                <a:ea typeface="굴림" pitchFamily="50" charset="-127"/>
              </a:rPr>
              <a:t>를 모르는 경우</a:t>
            </a:r>
            <a:endParaRPr lang="en-US" altLang="ko-KR" sz="4000" i="0" smtClean="0">
              <a:ea typeface="굴림" pitchFamily="50" charset="-127"/>
            </a:endParaRPr>
          </a:p>
        </p:txBody>
      </p:sp>
      <p:sp>
        <p:nvSpPr>
          <p:cNvPr id="4105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671513" y="1676400"/>
            <a:ext cx="8002587" cy="4434114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ea typeface="굴림" pitchFamily="50" charset="-127"/>
              </a:rPr>
              <a:t>Student </a:t>
            </a:r>
            <a:r>
              <a:rPr lang="ko-KR" altLang="en-US" sz="2800" dirty="0" smtClean="0">
                <a:ea typeface="굴림" pitchFamily="50" charset="-127"/>
              </a:rPr>
              <a:t>의 </a:t>
            </a:r>
            <a:r>
              <a:rPr lang="en-US" altLang="ko-KR" sz="2800" dirty="0" smtClean="0">
                <a:ea typeface="굴림" pitchFamily="50" charset="-127"/>
              </a:rPr>
              <a:t>t</a:t>
            </a:r>
            <a:r>
              <a:rPr lang="ko-KR" altLang="en-US" sz="2800" dirty="0" smtClean="0">
                <a:ea typeface="굴림" pitchFamily="50" charset="-127"/>
              </a:rPr>
              <a:t>분포</a:t>
            </a:r>
          </a:p>
          <a:p>
            <a:pPr lvl="1"/>
            <a:r>
              <a:rPr lang="en-US" altLang="ko-KR" sz="2400" dirty="0" smtClean="0">
                <a:ea typeface="굴림" pitchFamily="50" charset="-127"/>
              </a:rPr>
              <a:t>P722</a:t>
            </a:r>
            <a:r>
              <a:rPr lang="ko-KR" altLang="en-US" sz="2400" dirty="0" smtClean="0">
                <a:ea typeface="굴림" pitchFamily="50" charset="-127"/>
              </a:rPr>
              <a:t>의 </a:t>
            </a:r>
            <a:r>
              <a:rPr lang="en-US" altLang="ko-KR" sz="2400" dirty="0" smtClean="0">
                <a:ea typeface="굴림" pitchFamily="50" charset="-127"/>
              </a:rPr>
              <a:t>t</a:t>
            </a:r>
            <a:r>
              <a:rPr lang="ko-KR" altLang="en-US" sz="2400" dirty="0" smtClean="0">
                <a:ea typeface="굴림" pitchFamily="50" charset="-127"/>
              </a:rPr>
              <a:t>분포표 사용</a:t>
            </a:r>
          </a:p>
          <a:p>
            <a:pPr lvl="1"/>
            <a:r>
              <a:rPr lang="ko-KR" altLang="en-US" sz="2400" dirty="0" smtClean="0">
                <a:ea typeface="굴림" pitchFamily="50" charset="-127"/>
              </a:rPr>
              <a:t>크기  </a:t>
            </a:r>
            <a:r>
              <a:rPr lang="en-US" altLang="ko-KR" sz="2400" i="1" dirty="0" smtClean="0">
                <a:ea typeface="굴림" pitchFamily="50" charset="-127"/>
              </a:rPr>
              <a:t>n</a:t>
            </a:r>
            <a:r>
              <a:rPr lang="en-US" altLang="ko-KR" sz="2400" dirty="0" smtClean="0">
                <a:ea typeface="굴림" pitchFamily="50" charset="-127"/>
              </a:rPr>
              <a:t>=15</a:t>
            </a:r>
            <a:r>
              <a:rPr lang="ko-KR" altLang="en-US" sz="2400" dirty="0" smtClean="0">
                <a:ea typeface="굴림" pitchFamily="50" charset="-127"/>
              </a:rPr>
              <a:t>인 표본에 대하여 중심이  </a:t>
            </a:r>
            <a:r>
              <a:rPr lang="en-US" altLang="ko-KR" sz="2400" i="1" dirty="0" smtClean="0">
                <a:ea typeface="굴림" pitchFamily="50" charset="-127"/>
              </a:rPr>
              <a:t>t</a:t>
            </a:r>
            <a:r>
              <a:rPr lang="en-US" altLang="ko-KR" sz="2400" dirty="0" smtClean="0">
                <a:ea typeface="굴림" pitchFamily="50" charset="-127"/>
              </a:rPr>
              <a:t>=0</a:t>
            </a:r>
            <a:r>
              <a:rPr lang="ko-KR" altLang="en-US" sz="2400" dirty="0" smtClean="0">
                <a:ea typeface="굴림" pitchFamily="50" charset="-127"/>
              </a:rPr>
              <a:t>이고 면적이 </a:t>
            </a:r>
            <a:r>
              <a:rPr lang="en-US" altLang="ko-KR" sz="2400" dirty="0" smtClean="0">
                <a:ea typeface="굴림" pitchFamily="50" charset="-127"/>
              </a:rPr>
              <a:t>95%</a:t>
            </a:r>
            <a:r>
              <a:rPr lang="ko-KR" altLang="en-US" sz="2400" dirty="0" smtClean="0">
                <a:ea typeface="굴림" pitchFamily="50" charset="-127"/>
              </a:rPr>
              <a:t>인 구간에 대응하는  </a:t>
            </a:r>
            <a:r>
              <a:rPr lang="en-US" altLang="ko-KR" sz="2400" dirty="0" smtClean="0">
                <a:ea typeface="굴림" pitchFamily="50" charset="-127"/>
              </a:rPr>
              <a:t>t</a:t>
            </a:r>
            <a:r>
              <a:rPr lang="ko-KR" altLang="en-US" sz="2400" dirty="0" smtClean="0">
                <a:ea typeface="굴림" pitchFamily="50" charset="-127"/>
              </a:rPr>
              <a:t>값은 얼마인가</a:t>
            </a:r>
            <a:r>
              <a:rPr lang="en-US" altLang="ko-KR" sz="2400" dirty="0" smtClean="0">
                <a:ea typeface="굴림" pitchFamily="50" charset="-127"/>
              </a:rPr>
              <a:t>?</a:t>
            </a:r>
          </a:p>
          <a:p>
            <a:pPr lvl="1"/>
            <a:endParaRPr lang="ko-KR" altLang="en-US" sz="2400" dirty="0" smtClean="0">
              <a:ea typeface="굴림" pitchFamily="50" charset="-127"/>
            </a:endParaRPr>
          </a:p>
          <a:p>
            <a:pPr lvl="1"/>
            <a:endParaRPr lang="ko-KR" altLang="en-US" sz="2400" dirty="0" smtClean="0">
              <a:ea typeface="굴림" pitchFamily="50" charset="-127"/>
            </a:endParaRPr>
          </a:p>
          <a:p>
            <a:pPr lvl="1"/>
            <a:r>
              <a:rPr lang="ko-KR" altLang="en-US" sz="2400" dirty="0" smtClean="0">
                <a:ea typeface="굴림" pitchFamily="50" charset="-127"/>
              </a:rPr>
              <a:t>크기  </a:t>
            </a:r>
            <a:r>
              <a:rPr lang="en-US" altLang="ko-KR" sz="2400" i="1" dirty="0" smtClean="0">
                <a:ea typeface="굴림" pitchFamily="50" charset="-127"/>
              </a:rPr>
              <a:t>n</a:t>
            </a:r>
            <a:r>
              <a:rPr lang="en-US" altLang="ko-KR" sz="2400" dirty="0" smtClean="0">
                <a:ea typeface="굴림" pitchFamily="50" charset="-127"/>
              </a:rPr>
              <a:t>=99</a:t>
            </a:r>
            <a:r>
              <a:rPr lang="ko-KR" altLang="en-US" sz="2400" dirty="0" smtClean="0">
                <a:ea typeface="굴림" pitchFamily="50" charset="-127"/>
              </a:rPr>
              <a:t>인 표본에 대하여 중심이  </a:t>
            </a:r>
            <a:r>
              <a:rPr lang="en-US" altLang="ko-KR" sz="2400" i="1" dirty="0" smtClean="0">
                <a:ea typeface="굴림" pitchFamily="50" charset="-127"/>
              </a:rPr>
              <a:t>t</a:t>
            </a:r>
            <a:r>
              <a:rPr lang="en-US" altLang="ko-KR" sz="2400" dirty="0" smtClean="0">
                <a:ea typeface="굴림" pitchFamily="50" charset="-127"/>
              </a:rPr>
              <a:t>=0</a:t>
            </a:r>
            <a:r>
              <a:rPr lang="ko-KR" altLang="en-US" sz="2400" dirty="0" smtClean="0">
                <a:ea typeface="굴림" pitchFamily="50" charset="-127"/>
              </a:rPr>
              <a:t>이고 면적이 </a:t>
            </a:r>
            <a:r>
              <a:rPr lang="en-US" altLang="ko-KR" sz="2400" dirty="0" smtClean="0">
                <a:ea typeface="굴림" pitchFamily="50" charset="-127"/>
              </a:rPr>
              <a:t>90% </a:t>
            </a:r>
            <a:r>
              <a:rPr lang="ko-KR" altLang="en-US" sz="2400" dirty="0" smtClean="0">
                <a:ea typeface="굴림" pitchFamily="50" charset="-127"/>
              </a:rPr>
              <a:t>구간에 대응하는   </a:t>
            </a:r>
            <a:r>
              <a:rPr lang="en-US" altLang="ko-KR" sz="2400" dirty="0" smtClean="0">
                <a:ea typeface="굴림" pitchFamily="50" charset="-127"/>
              </a:rPr>
              <a:t>t</a:t>
            </a:r>
            <a:r>
              <a:rPr lang="ko-KR" altLang="en-US" sz="2400" dirty="0" smtClean="0">
                <a:ea typeface="굴림" pitchFamily="50" charset="-127"/>
              </a:rPr>
              <a:t>값은 얼마인가</a:t>
            </a:r>
            <a:r>
              <a:rPr lang="en-US" altLang="ko-KR" sz="2400" dirty="0" smtClean="0">
                <a:ea typeface="굴림" pitchFamily="50" charset="-127"/>
              </a:rPr>
              <a:t>?</a:t>
            </a:r>
          </a:p>
          <a:p>
            <a:pPr lvl="1"/>
            <a:endParaRPr lang="ko-KR" altLang="en-US" sz="2400" dirty="0" smtClean="0">
              <a:ea typeface="굴림" pitchFamily="50" charset="-127"/>
            </a:endParaRPr>
          </a:p>
          <a:p>
            <a:pPr lvl="1"/>
            <a:endParaRPr lang="ko-KR" altLang="en-US" sz="2400" dirty="0" smtClean="0">
              <a:ea typeface="굴림" pitchFamily="50" charset="-127"/>
            </a:endParaRPr>
          </a:p>
          <a:p>
            <a:pPr lvl="1"/>
            <a:r>
              <a:rPr lang="en-US" altLang="ko-KR" sz="2400" dirty="0" smtClean="0">
                <a:ea typeface="굴림" pitchFamily="50" charset="-127"/>
              </a:rPr>
              <a:t>100</a:t>
            </a:r>
            <a:r>
              <a:rPr lang="ko-KR" altLang="en-US" sz="2400" dirty="0" smtClean="0">
                <a:ea typeface="굴림" pitchFamily="50" charset="-127"/>
              </a:rPr>
              <a:t>을 넘는 자유도를 갖는 상황에 있다면</a:t>
            </a:r>
            <a:r>
              <a:rPr lang="en-US" altLang="ko-KR" sz="2400" dirty="0" smtClean="0">
                <a:ea typeface="굴림" pitchFamily="50" charset="-127"/>
              </a:rPr>
              <a:t>, </a:t>
            </a:r>
            <a:r>
              <a:rPr lang="ko-KR" altLang="en-US" sz="2400" dirty="0" smtClean="0">
                <a:ea typeface="굴림" pitchFamily="50" charset="-127"/>
              </a:rPr>
              <a:t>원하는 신뢰수준에 대응되는  </a:t>
            </a:r>
            <a:r>
              <a:rPr lang="en-US" altLang="ko-KR" sz="2400" i="1" dirty="0" smtClean="0">
                <a:ea typeface="굴림" pitchFamily="50" charset="-127"/>
              </a:rPr>
              <a:t>z</a:t>
            </a:r>
            <a:r>
              <a:rPr lang="ko-KR" altLang="en-US" sz="2400" dirty="0" smtClean="0">
                <a:ea typeface="굴림" pitchFamily="50" charset="-127"/>
              </a:rPr>
              <a:t>값을 이용하면 된다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106" name="Rectangle 8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10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4098" name="Object 12"/>
          <p:cNvGraphicFramePr>
            <a:graphicFrameLocks noChangeAspect="1"/>
          </p:cNvGraphicFramePr>
          <p:nvPr/>
        </p:nvGraphicFramePr>
        <p:xfrm>
          <a:off x="2728913" y="3208338"/>
          <a:ext cx="3733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4" imgW="3733800" imgH="431800" progId="Equation.3">
                  <p:embed/>
                </p:oleObj>
              </mc:Choice>
              <mc:Fallback>
                <p:oleObj name="Equation" r:id="rId4" imgW="37338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3208338"/>
                        <a:ext cx="37338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Rectangle 1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4099" name="Object 14"/>
          <p:cNvGraphicFramePr>
            <a:graphicFrameLocks noChangeAspect="1"/>
          </p:cNvGraphicFramePr>
          <p:nvPr/>
        </p:nvGraphicFramePr>
        <p:xfrm>
          <a:off x="2712585" y="4709432"/>
          <a:ext cx="36861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6" imgW="3682800" imgH="431640" progId="Equation.3">
                  <p:embed/>
                </p:oleObj>
              </mc:Choice>
              <mc:Fallback>
                <p:oleObj name="Equation" r:id="rId6" imgW="368280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2585" y="4709432"/>
                        <a:ext cx="36861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ko-KR" altLang="en-US" sz="4000" i="0" smtClean="0">
                <a:ea typeface="굴림" pitchFamily="50" charset="-127"/>
              </a:rPr>
              <a:t>평균에 대한 신뢰구간 추정치</a:t>
            </a:r>
            <a:r>
              <a:rPr lang="en-US" altLang="ko-KR" sz="4000" i="0" smtClean="0">
                <a:ea typeface="굴림" pitchFamily="50" charset="-127"/>
              </a:rPr>
              <a:t>: </a:t>
            </a:r>
            <a:r>
              <a:rPr lang="en-US" altLang="ko-KR" sz="4000" smtClean="0">
                <a:latin typeface="Symbol" pitchFamily="18" charset="2"/>
                <a:ea typeface="굴림" pitchFamily="50" charset="-127"/>
              </a:rPr>
              <a:t>s</a:t>
            </a:r>
            <a:r>
              <a:rPr lang="ko-KR" altLang="en-US" sz="4000" i="0" smtClean="0">
                <a:ea typeface="굴림" pitchFamily="50" charset="-127"/>
              </a:rPr>
              <a:t>를 모르는 경우</a:t>
            </a:r>
            <a:endParaRPr lang="en-US" altLang="ko-KR" sz="4000" i="0" smtClean="0">
              <a:ea typeface="굴림" pitchFamily="50" charset="-127"/>
            </a:endParaRPr>
          </a:p>
        </p:txBody>
      </p:sp>
      <p:sp>
        <p:nvSpPr>
          <p:cNvPr id="5130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671513" y="1676400"/>
            <a:ext cx="8002587" cy="4124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 smtClean="0">
                <a:ea typeface="굴림" pitchFamily="50" charset="-127"/>
              </a:rPr>
              <a:t>Student </a:t>
            </a:r>
            <a:r>
              <a:rPr lang="ko-KR" altLang="en-US" sz="2800" smtClean="0">
                <a:ea typeface="굴림" pitchFamily="50" charset="-127"/>
              </a:rPr>
              <a:t>의 </a:t>
            </a:r>
            <a:r>
              <a:rPr lang="en-US" altLang="ko-KR" sz="2800" smtClean="0">
                <a:ea typeface="굴림" pitchFamily="50" charset="-127"/>
              </a:rPr>
              <a:t>t</a:t>
            </a:r>
            <a:r>
              <a:rPr lang="ko-KR" altLang="en-US" sz="2800" smtClean="0">
                <a:ea typeface="굴림" pitchFamily="50" charset="-127"/>
              </a:rPr>
              <a:t>분포를 이용한 </a:t>
            </a:r>
            <a:r>
              <a:rPr lang="en-US" altLang="ko-KR" sz="2800" smtClean="0">
                <a:ea typeface="굴림" pitchFamily="50" charset="-127"/>
              </a:rPr>
              <a:t>100(1-</a:t>
            </a:r>
            <a:r>
              <a:rPr lang="en-US" altLang="ko-KR" sz="2800" smtClean="0">
                <a:latin typeface="Symbol" pitchFamily="18" charset="2"/>
                <a:ea typeface="굴림" pitchFamily="50" charset="-127"/>
              </a:rPr>
              <a:t>a</a:t>
            </a:r>
            <a:r>
              <a:rPr lang="en-US" altLang="ko-KR" sz="2800" smtClean="0">
                <a:ea typeface="굴림" pitchFamily="50" charset="-127"/>
              </a:rPr>
              <a:t>)%</a:t>
            </a:r>
            <a:r>
              <a:rPr lang="ko-KR" altLang="en-US" sz="2800" smtClean="0">
                <a:ea typeface="굴림" pitchFamily="50" charset="-127"/>
              </a:rPr>
              <a:t>신뢰구간</a:t>
            </a:r>
          </a:p>
          <a:p>
            <a:pPr>
              <a:lnSpc>
                <a:spcPct val="90000"/>
              </a:lnSpc>
            </a:pPr>
            <a:endParaRPr lang="ko-KR" altLang="en-US" sz="2800" smtClean="0">
              <a:ea typeface="굴림" pitchFamily="50" charset="-127"/>
            </a:endParaRPr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27" name="Rectangle 4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29" name="Rectangle 6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31" name="Rectangle 8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3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34" name="Rectangle 12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35" name="Rectangle 17"/>
          <p:cNvSpPr>
            <a:spLocks noChangeArrowheads="1"/>
          </p:cNvSpPr>
          <p:nvPr/>
        </p:nvSpPr>
        <p:spPr bwMode="auto">
          <a:xfrm>
            <a:off x="5032375" y="2398713"/>
            <a:ext cx="393065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en-US" altLang="ko-KR">
              <a:ea typeface="굴림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ko-KR">
                <a:ea typeface="굴림" pitchFamily="50" charset="-127"/>
              </a:rPr>
              <a:t>    = </a:t>
            </a:r>
            <a:r>
              <a:rPr lang="ko-KR" altLang="en-US">
                <a:ea typeface="굴림" pitchFamily="50" charset="-127"/>
              </a:rPr>
              <a:t>표본평균			 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ko-KR" i="1">
                <a:latin typeface="Times New Roman" pitchFamily="18" charset="0"/>
                <a:ea typeface="굴림" pitchFamily="50" charset="-127"/>
              </a:rPr>
              <a:t>s</a:t>
            </a:r>
            <a:r>
              <a:rPr lang="en-US" altLang="ko-KR">
                <a:ea typeface="굴림" pitchFamily="50" charset="-127"/>
              </a:rPr>
              <a:t>= </a:t>
            </a:r>
            <a:r>
              <a:rPr lang="ko-KR" altLang="en-US">
                <a:ea typeface="굴림" pitchFamily="50" charset="-127"/>
              </a:rPr>
              <a:t>표본표준편차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ko-KR" i="1">
                <a:ea typeface="굴림" pitchFamily="50" charset="-127"/>
              </a:rPr>
              <a:t>n</a:t>
            </a:r>
            <a:r>
              <a:rPr lang="en-US" altLang="ko-KR">
                <a:ea typeface="굴림" pitchFamily="50" charset="-127"/>
              </a:rPr>
              <a:t> = </a:t>
            </a:r>
            <a:r>
              <a:rPr lang="ko-KR" altLang="en-US">
                <a:ea typeface="굴림" pitchFamily="50" charset="-127"/>
              </a:rPr>
              <a:t>표본크기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ko-KR" i="1">
                <a:ea typeface="굴림" pitchFamily="50" charset="-127"/>
              </a:rPr>
              <a:t>      </a:t>
            </a:r>
            <a:r>
              <a:rPr lang="en-US" altLang="ko-KR">
                <a:ea typeface="굴림" pitchFamily="50" charset="-127"/>
              </a:rPr>
              <a:t>= </a:t>
            </a:r>
            <a:r>
              <a:rPr lang="en-US" altLang="ko-KR" i="1">
                <a:ea typeface="굴림" pitchFamily="50" charset="-127"/>
              </a:rPr>
              <a:t>df=n-1</a:t>
            </a:r>
            <a:r>
              <a:rPr lang="en-US" altLang="ko-KR">
                <a:ea typeface="굴림" pitchFamily="50" charset="-127"/>
              </a:rPr>
              <a:t> </a:t>
            </a:r>
            <a:r>
              <a:rPr lang="ko-KR" altLang="en-US">
                <a:ea typeface="굴림" pitchFamily="50" charset="-127"/>
              </a:rPr>
              <a:t>인 경우 오른쪽 꼬리면적이 </a:t>
            </a:r>
            <a:r>
              <a:rPr lang="en-US" altLang="ko-KR">
                <a:latin typeface="Symbol" pitchFamily="18" charset="2"/>
                <a:ea typeface="굴림" pitchFamily="50" charset="-127"/>
              </a:rPr>
              <a:t>a</a:t>
            </a:r>
            <a:r>
              <a:rPr lang="en-US" altLang="ko-KR">
                <a:ea typeface="굴림" pitchFamily="50" charset="-127"/>
              </a:rPr>
              <a:t>/2</a:t>
            </a:r>
            <a:r>
              <a:rPr lang="ko-KR" altLang="en-US">
                <a:ea typeface="굴림" pitchFamily="50" charset="-127"/>
              </a:rPr>
              <a:t>인 </a:t>
            </a:r>
            <a:r>
              <a:rPr lang="en-US" altLang="ko-KR">
                <a:ea typeface="굴림" pitchFamily="50" charset="-127"/>
              </a:rPr>
              <a:t>t</a:t>
            </a:r>
            <a:r>
              <a:rPr lang="ko-KR" altLang="en-US">
                <a:ea typeface="굴림" pitchFamily="50" charset="-127"/>
              </a:rPr>
              <a:t>분포의 </a:t>
            </a:r>
            <a:r>
              <a:rPr lang="en-US" altLang="ko-KR">
                <a:ea typeface="굴림" pitchFamily="50" charset="-127"/>
              </a:rPr>
              <a:t>t</a:t>
            </a:r>
            <a:r>
              <a:rPr lang="ko-KR" altLang="en-US">
                <a:ea typeface="굴림" pitchFamily="50" charset="-127"/>
              </a:rPr>
              <a:t>값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en-US" altLang="ko-KR" i="1">
              <a:ea typeface="굴림" pitchFamily="50" charset="-127"/>
            </a:endParaRPr>
          </a:p>
        </p:txBody>
      </p:sp>
      <p:sp>
        <p:nvSpPr>
          <p:cNvPr id="513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5122" name="Object 18"/>
          <p:cNvGraphicFramePr>
            <a:graphicFrameLocks noChangeAspect="1"/>
          </p:cNvGraphicFramePr>
          <p:nvPr/>
        </p:nvGraphicFramePr>
        <p:xfrm>
          <a:off x="5195888" y="2930525"/>
          <a:ext cx="23812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4" imgW="241195" imgH="253890" progId="Equation.3">
                  <p:embed/>
                </p:oleObj>
              </mc:Choice>
              <mc:Fallback>
                <p:oleObj name="Equation" r:id="rId4" imgW="241195" imgH="25389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888" y="2930525"/>
                        <a:ext cx="238125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Rectangle 60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5123" name="Object 59"/>
          <p:cNvGraphicFramePr>
            <a:graphicFrameLocks noChangeAspect="1"/>
          </p:cNvGraphicFramePr>
          <p:nvPr/>
        </p:nvGraphicFramePr>
        <p:xfrm>
          <a:off x="1479550" y="3068638"/>
          <a:ext cx="219551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6" imgW="1536700" imgH="838200" progId="Equation.3">
                  <p:embed/>
                </p:oleObj>
              </mc:Choice>
              <mc:Fallback>
                <p:oleObj name="Equation" r:id="rId6" imgW="1536700" imgH="8382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3068638"/>
                        <a:ext cx="2195513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5124" name="Object 61"/>
          <p:cNvGraphicFramePr>
            <a:graphicFrameLocks noChangeAspect="1"/>
          </p:cNvGraphicFramePr>
          <p:nvPr/>
        </p:nvGraphicFramePr>
        <p:xfrm>
          <a:off x="5064125" y="4121150"/>
          <a:ext cx="4857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8" imgW="482391" imgH="431613" progId="Equation.3">
                  <p:embed/>
                </p:oleObj>
              </mc:Choice>
              <mc:Fallback>
                <p:oleObj name="Equation" r:id="rId8" imgW="482391" imgH="431613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5" y="4121150"/>
                        <a:ext cx="4857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ko-KR" altLang="en-US" sz="4000" i="0" smtClean="0">
                <a:ea typeface="굴림" pitchFamily="50" charset="-127"/>
              </a:rPr>
              <a:t>평균에 대한 신뢰구간 추정치</a:t>
            </a:r>
            <a:r>
              <a:rPr lang="en-US" altLang="ko-KR" sz="4000" i="0" smtClean="0">
                <a:ea typeface="굴림" pitchFamily="50" charset="-127"/>
              </a:rPr>
              <a:t>: </a:t>
            </a:r>
            <a:r>
              <a:rPr lang="en-US" altLang="ko-KR" sz="4000" smtClean="0">
                <a:latin typeface="Symbol" pitchFamily="18" charset="2"/>
                <a:ea typeface="굴림" pitchFamily="50" charset="-127"/>
              </a:rPr>
              <a:t>s</a:t>
            </a:r>
            <a:r>
              <a:rPr lang="ko-KR" altLang="en-US" sz="4000" i="0" smtClean="0">
                <a:ea typeface="굴림" pitchFamily="50" charset="-127"/>
              </a:rPr>
              <a:t>를 모르는 경우</a:t>
            </a:r>
            <a:endParaRPr lang="en-US" altLang="ko-KR" sz="4000" i="0" smtClean="0">
              <a:ea typeface="굴림" pitchFamily="50" charset="-127"/>
            </a:endParaRPr>
          </a:p>
        </p:txBody>
      </p:sp>
      <p:sp>
        <p:nvSpPr>
          <p:cNvPr id="6152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671513" y="1676400"/>
            <a:ext cx="8002587" cy="4124325"/>
          </a:xfrm>
        </p:spPr>
        <p:txBody>
          <a:bodyPr/>
          <a:lstStyle/>
          <a:p>
            <a:r>
              <a:rPr lang="ko-KR" altLang="en-US" sz="2400" dirty="0" smtClean="0">
                <a:ea typeface="굴림" pitchFamily="50" charset="-127"/>
              </a:rPr>
              <a:t>한 세무회사에 고용된 사원  </a:t>
            </a:r>
            <a:r>
              <a:rPr lang="en-US" altLang="ko-KR" sz="2400" dirty="0" smtClean="0">
                <a:ea typeface="굴림" pitchFamily="50" charset="-127"/>
              </a:rPr>
              <a:t>n=10</a:t>
            </a:r>
            <a:r>
              <a:rPr lang="ko-KR" altLang="en-US" sz="2400" dirty="0" smtClean="0">
                <a:ea typeface="굴림" pitchFamily="50" charset="-127"/>
              </a:rPr>
              <a:t>명을 단순임의 표본으로 뽑았다</a:t>
            </a:r>
            <a:r>
              <a:rPr lang="en-US" altLang="ko-KR" sz="2400" dirty="0" smtClean="0">
                <a:ea typeface="굴림" pitchFamily="50" charset="-127"/>
              </a:rPr>
              <a:t>. 10</a:t>
            </a:r>
            <a:r>
              <a:rPr lang="ko-KR" altLang="en-US" sz="2400" dirty="0" smtClean="0">
                <a:ea typeface="굴림" pitchFamily="50" charset="-127"/>
              </a:rPr>
              <a:t>명 각자에게 같은 정보를 주고 정확한 세금 보고를 하게 하였다</a:t>
            </a:r>
            <a:r>
              <a:rPr lang="en-US" altLang="ko-KR" sz="2400" dirty="0" smtClean="0">
                <a:ea typeface="굴림" pitchFamily="50" charset="-127"/>
              </a:rPr>
              <a:t>. 10</a:t>
            </a:r>
            <a:r>
              <a:rPr lang="ko-KR" altLang="en-US" sz="2400" dirty="0" smtClean="0">
                <a:ea typeface="굴림" pitchFamily="50" charset="-127"/>
              </a:rPr>
              <a:t>명은 각각 </a:t>
            </a:r>
            <a:r>
              <a:rPr lang="en-US" altLang="ko-KR" sz="2400" dirty="0" smtClean="0">
                <a:ea typeface="굴림" pitchFamily="50" charset="-127"/>
              </a:rPr>
              <a:t>15.0, 57.7, 25.0, 44.2, 34.9, 53.4, 37.3, 40.9, 55.0, 30.8</a:t>
            </a:r>
            <a:r>
              <a:rPr lang="ko-KR" altLang="en-US" sz="2400" dirty="0" smtClean="0">
                <a:ea typeface="굴림" pitchFamily="50" charset="-127"/>
              </a:rPr>
              <a:t>분이 걸렸다</a:t>
            </a:r>
            <a:r>
              <a:rPr lang="en-US" altLang="ko-KR" sz="2400" dirty="0" smtClean="0">
                <a:ea typeface="굴림" pitchFamily="50" charset="-127"/>
              </a:rPr>
              <a:t>. </a:t>
            </a:r>
            <a:r>
              <a:rPr lang="ko-KR" altLang="en-US" sz="2400" dirty="0" smtClean="0">
                <a:ea typeface="굴림" pitchFamily="50" charset="-127"/>
              </a:rPr>
              <a:t>표본의 평균은 </a:t>
            </a:r>
            <a:r>
              <a:rPr lang="en-US" altLang="ko-KR" sz="2400" dirty="0" smtClean="0">
                <a:ea typeface="굴림" pitchFamily="50" charset="-127"/>
              </a:rPr>
              <a:t>39.42</a:t>
            </a:r>
            <a:r>
              <a:rPr lang="ko-KR" altLang="en-US" sz="2400" dirty="0" smtClean="0">
                <a:ea typeface="굴림" pitchFamily="50" charset="-127"/>
              </a:rPr>
              <a:t>분이고</a:t>
            </a:r>
            <a:r>
              <a:rPr lang="en-US" altLang="ko-KR" sz="2400" dirty="0" smtClean="0">
                <a:ea typeface="굴림" pitchFamily="50" charset="-127"/>
              </a:rPr>
              <a:t>,  </a:t>
            </a:r>
            <a:r>
              <a:rPr lang="en-US" altLang="ko-KR" sz="2400" i="1" dirty="0" smtClean="0">
                <a:ea typeface="굴림" pitchFamily="50" charset="-127"/>
              </a:rPr>
              <a:t>s</a:t>
            </a:r>
            <a:r>
              <a:rPr lang="en-US" altLang="ko-KR" sz="2400" dirty="0" smtClean="0">
                <a:ea typeface="굴림" pitchFamily="50" charset="-127"/>
              </a:rPr>
              <a:t>=13.75</a:t>
            </a:r>
            <a:r>
              <a:rPr lang="ko-KR" altLang="en-US" sz="2400" dirty="0" smtClean="0">
                <a:ea typeface="굴림" pitchFamily="50" charset="-127"/>
              </a:rPr>
              <a:t>분이다</a:t>
            </a:r>
          </a:p>
          <a:p>
            <a:pPr lvl="1"/>
            <a:r>
              <a:rPr lang="ko-KR" altLang="en-US" sz="2400" dirty="0" smtClean="0">
                <a:ea typeface="굴림" pitchFamily="50" charset="-127"/>
              </a:rPr>
              <a:t>모집단이 정규분포를 따른다고 가정하면 모평균  </a:t>
            </a:r>
            <a:r>
              <a:rPr lang="en-US" altLang="ko-KR" sz="2400" i="1" dirty="0" smtClean="0">
                <a:latin typeface="Symbol" pitchFamily="18" charset="2"/>
                <a:ea typeface="굴림" pitchFamily="50" charset="-127"/>
              </a:rPr>
              <a:t>m</a:t>
            </a:r>
            <a:r>
              <a:rPr lang="ko-KR" altLang="en-US" sz="2400" dirty="0" smtClean="0">
                <a:ea typeface="굴림" pitchFamily="50" charset="-127"/>
              </a:rPr>
              <a:t>에 대한 </a:t>
            </a:r>
            <a:r>
              <a:rPr lang="en-US" altLang="ko-KR" sz="2400" dirty="0" smtClean="0">
                <a:ea typeface="굴림" pitchFamily="50" charset="-127"/>
              </a:rPr>
              <a:t>99% </a:t>
            </a:r>
            <a:r>
              <a:rPr lang="ko-KR" altLang="en-US" sz="2400" dirty="0" smtClean="0">
                <a:ea typeface="굴림" pitchFamily="50" charset="-127"/>
              </a:rPr>
              <a:t>신뢰구간은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5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56" name="Rectangle 11"/>
          <p:cNvSpPr>
            <a:spLocks noChangeArrowheads="1"/>
          </p:cNvSpPr>
          <p:nvPr/>
        </p:nvSpPr>
        <p:spPr bwMode="auto">
          <a:xfrm>
            <a:off x="-450850" y="3273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58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59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6146" name="Object 19"/>
          <p:cNvGraphicFramePr>
            <a:graphicFrameLocks noChangeAspect="1"/>
          </p:cNvGraphicFramePr>
          <p:nvPr/>
        </p:nvGraphicFramePr>
        <p:xfrm>
          <a:off x="1639888" y="4573588"/>
          <a:ext cx="66262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4" imgW="7137400" imgH="838200" progId="Equation.3">
                  <p:embed/>
                </p:oleObj>
              </mc:Choice>
              <mc:Fallback>
                <p:oleObj name="Equation" r:id="rId4" imgW="7137400" imgH="838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4573588"/>
                        <a:ext cx="6626225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ko-KR" altLang="en-US" sz="4000" i="0" smtClean="0">
                <a:ea typeface="굴림" pitchFamily="50" charset="-127"/>
              </a:rPr>
              <a:t>평균에 대한 신뢰구간 추정치</a:t>
            </a:r>
            <a:r>
              <a:rPr lang="en-US" altLang="ko-KR" sz="4000" i="0" smtClean="0">
                <a:ea typeface="굴림" pitchFamily="50" charset="-127"/>
              </a:rPr>
              <a:t>: </a:t>
            </a:r>
            <a:r>
              <a:rPr lang="en-US" altLang="ko-KR" sz="4000" smtClean="0">
                <a:latin typeface="Symbol" pitchFamily="18" charset="2"/>
                <a:ea typeface="굴림" pitchFamily="50" charset="-127"/>
              </a:rPr>
              <a:t>s</a:t>
            </a:r>
            <a:r>
              <a:rPr lang="ko-KR" altLang="en-US" sz="4000" i="0" smtClean="0">
                <a:ea typeface="굴림" pitchFamily="50" charset="-127"/>
              </a:rPr>
              <a:t>를 모르는 경우</a:t>
            </a:r>
            <a:endParaRPr lang="en-US" altLang="ko-KR" sz="4000" i="0" smtClean="0">
              <a:ea typeface="굴림" pitchFamily="50" charset="-127"/>
            </a:endParaRPr>
          </a:p>
        </p:txBody>
      </p:sp>
      <p:sp>
        <p:nvSpPr>
          <p:cNvPr id="7176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671513" y="1676400"/>
            <a:ext cx="8002587" cy="4124325"/>
          </a:xfrm>
        </p:spPr>
        <p:txBody>
          <a:bodyPr/>
          <a:lstStyle/>
          <a:p>
            <a:r>
              <a:rPr lang="ko-KR" altLang="en-US" sz="2400" dirty="0" smtClean="0">
                <a:ea typeface="굴림" pitchFamily="50" charset="-127"/>
              </a:rPr>
              <a:t>어느 한 지역 전체에서 단순임의 표본으로  </a:t>
            </a:r>
            <a:r>
              <a:rPr lang="en-US" altLang="ko-KR" sz="2400" dirty="0" smtClean="0">
                <a:ea typeface="굴림" pitchFamily="50" charset="-127"/>
              </a:rPr>
              <a:t>n=90</a:t>
            </a:r>
            <a:r>
              <a:rPr lang="ko-KR" altLang="en-US" sz="2400" dirty="0" smtClean="0">
                <a:ea typeface="굴림" pitchFamily="50" charset="-127"/>
              </a:rPr>
              <a:t>명의 제조 작업자를 뽑았다</a:t>
            </a:r>
            <a:r>
              <a:rPr lang="en-US" altLang="ko-KR" sz="2400" dirty="0" smtClean="0">
                <a:ea typeface="굴림" pitchFamily="50" charset="-127"/>
              </a:rPr>
              <a:t>. </a:t>
            </a:r>
            <a:r>
              <a:rPr lang="ko-KR" altLang="en-US" sz="2400" dirty="0" smtClean="0">
                <a:ea typeface="굴림" pitchFamily="50" charset="-127"/>
              </a:rPr>
              <a:t>지난 주 초과 근무 평균 시간은  </a:t>
            </a:r>
            <a:r>
              <a:rPr lang="en-US" altLang="ko-KR" sz="2400" dirty="0" smtClean="0">
                <a:ea typeface="굴림" pitchFamily="50" charset="-127"/>
              </a:rPr>
              <a:t>8.46</a:t>
            </a:r>
            <a:r>
              <a:rPr lang="ko-KR" altLang="en-US" sz="2400" dirty="0" smtClean="0">
                <a:ea typeface="굴림" pitchFamily="50" charset="-127"/>
              </a:rPr>
              <a:t>시간이었고</a:t>
            </a:r>
            <a:r>
              <a:rPr lang="en-US" altLang="ko-KR" sz="2400" dirty="0" smtClean="0">
                <a:ea typeface="굴림" pitchFamily="50" charset="-127"/>
              </a:rPr>
              <a:t>, </a:t>
            </a:r>
            <a:r>
              <a:rPr lang="ko-KR" altLang="en-US" sz="2400" dirty="0" smtClean="0">
                <a:ea typeface="굴림" pitchFamily="50" charset="-127"/>
              </a:rPr>
              <a:t>표본표준편차는  </a:t>
            </a:r>
            <a:r>
              <a:rPr lang="en-US" altLang="ko-KR" sz="2400" dirty="0" smtClean="0">
                <a:ea typeface="굴림" pitchFamily="50" charset="-127"/>
              </a:rPr>
              <a:t>3.61</a:t>
            </a:r>
            <a:r>
              <a:rPr lang="ko-KR" altLang="en-US" sz="2400" dirty="0" smtClean="0">
                <a:ea typeface="굴림" pitchFamily="50" charset="-127"/>
              </a:rPr>
              <a:t>시간이었다</a:t>
            </a:r>
            <a:r>
              <a:rPr lang="en-US" altLang="ko-KR" sz="2400" dirty="0" smtClean="0">
                <a:ea typeface="굴림" pitchFamily="50" charset="-127"/>
              </a:rPr>
              <a:t>. </a:t>
            </a:r>
          </a:p>
          <a:p>
            <a:pPr lvl="1"/>
            <a:r>
              <a:rPr lang="ko-KR" altLang="en-US" sz="2400" dirty="0" smtClean="0">
                <a:ea typeface="굴림" pitchFamily="50" charset="-127"/>
              </a:rPr>
              <a:t>모평균  </a:t>
            </a:r>
            <a:r>
              <a:rPr lang="en-US" altLang="ko-KR" sz="2400" i="1" dirty="0" smtClean="0">
                <a:latin typeface="Symbol" pitchFamily="18" charset="2"/>
                <a:ea typeface="굴림" pitchFamily="50" charset="-127"/>
              </a:rPr>
              <a:t>m</a:t>
            </a:r>
            <a:r>
              <a:rPr lang="ko-KR" altLang="en-US" sz="2400" dirty="0" smtClean="0">
                <a:ea typeface="굴림" pitchFamily="50" charset="-127"/>
              </a:rPr>
              <a:t>에 대한 </a:t>
            </a:r>
            <a:r>
              <a:rPr lang="en-US" altLang="ko-KR" sz="2400" dirty="0" smtClean="0">
                <a:ea typeface="굴림" pitchFamily="50" charset="-127"/>
              </a:rPr>
              <a:t>98% </a:t>
            </a:r>
            <a:r>
              <a:rPr lang="ko-KR" altLang="en-US" sz="2400" dirty="0" smtClean="0">
                <a:ea typeface="굴림" pitchFamily="50" charset="-127"/>
              </a:rPr>
              <a:t>신뢰구간은</a:t>
            </a:r>
            <a:endParaRPr lang="en-US" altLang="ko-KR" sz="2000" dirty="0" smtClean="0">
              <a:ea typeface="굴림" pitchFamily="50" charset="-127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ko-KR" altLang="en-US" sz="2000" dirty="0" smtClean="0">
              <a:ea typeface="굴림" pitchFamily="50" charset="-127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80" name="Rectangle 11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8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8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8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84" name="Rectangle 17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7170" name="Object 16"/>
          <p:cNvGraphicFramePr>
            <a:graphicFrameLocks noChangeAspect="1"/>
          </p:cNvGraphicFramePr>
          <p:nvPr/>
        </p:nvGraphicFramePr>
        <p:xfrm>
          <a:off x="1422400" y="3544888"/>
          <a:ext cx="708342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4" imgW="6375400" imgH="838200" progId="Equation.3">
                  <p:embed/>
                </p:oleObj>
              </mc:Choice>
              <mc:Fallback>
                <p:oleObj name="Equation" r:id="rId4" imgW="6375400" imgH="838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3544888"/>
                        <a:ext cx="7083425" cy="93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z="4000" i="0" smtClean="0">
                <a:ea typeface="굴림" pitchFamily="50" charset="-127"/>
              </a:rPr>
              <a:t>모비율에 대한 신뢰구간</a:t>
            </a:r>
          </a:p>
        </p:txBody>
      </p:sp>
      <p:sp>
        <p:nvSpPr>
          <p:cNvPr id="8202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671513" y="1676400"/>
            <a:ext cx="8002587" cy="4124325"/>
          </a:xfrm>
        </p:spPr>
        <p:txBody>
          <a:bodyPr/>
          <a:lstStyle/>
          <a:p>
            <a:pPr algn="just"/>
            <a:r>
              <a:rPr lang="ko-KR" altLang="en-US" sz="2800" dirty="0" smtClean="0">
                <a:ea typeface="굴림" pitchFamily="50" charset="-127"/>
              </a:rPr>
              <a:t>표본비율</a:t>
            </a:r>
            <a:r>
              <a:rPr lang="en-US" altLang="ko-KR" sz="2800" dirty="0" smtClean="0">
                <a:ea typeface="굴림" pitchFamily="50" charset="-127"/>
              </a:rPr>
              <a:t>(</a:t>
            </a:r>
            <a:r>
              <a:rPr lang="en-US" altLang="ko-KR" sz="2800" i="1" dirty="0" smtClean="0">
                <a:ea typeface="굴림" pitchFamily="50" charset="-127"/>
              </a:rPr>
              <a:t>p</a:t>
            </a:r>
            <a:r>
              <a:rPr lang="en-US" altLang="ko-KR" sz="2800" dirty="0" smtClean="0">
                <a:ea typeface="굴림" pitchFamily="50" charset="-127"/>
              </a:rPr>
              <a:t>)</a:t>
            </a:r>
            <a:r>
              <a:rPr lang="ko-KR" altLang="en-US" sz="2800" dirty="0" smtClean="0">
                <a:ea typeface="굴림" pitchFamily="50" charset="-127"/>
              </a:rPr>
              <a:t>을 사용한다</a:t>
            </a:r>
          </a:p>
          <a:p>
            <a:pPr algn="just"/>
            <a:r>
              <a:rPr lang="ko-KR" altLang="en-US" sz="2800" dirty="0" smtClean="0">
                <a:ea typeface="굴림" pitchFamily="50" charset="-127"/>
              </a:rPr>
              <a:t>정규분포를 사용하여 구한다</a:t>
            </a:r>
          </a:p>
          <a:p>
            <a:pPr lvl="1" algn="just"/>
            <a:r>
              <a:rPr lang="en-US" altLang="ko-KR" sz="2000" i="1" dirty="0" err="1" smtClean="0">
                <a:ea typeface="굴림" pitchFamily="50" charset="-127"/>
              </a:rPr>
              <a:t>np</a:t>
            </a:r>
            <a:r>
              <a:rPr lang="ko-KR" altLang="en-US" sz="2000" dirty="0" smtClean="0">
                <a:ea typeface="굴림" pitchFamily="50" charset="-127"/>
              </a:rPr>
              <a:t>와 </a:t>
            </a:r>
            <a:r>
              <a:rPr lang="en-US" altLang="ko-KR" sz="2000" i="1" dirty="0" smtClean="0">
                <a:ea typeface="굴림" pitchFamily="50" charset="-127"/>
              </a:rPr>
              <a:t>n(1-p)</a:t>
            </a:r>
            <a:r>
              <a:rPr lang="ko-KR" altLang="en-US" sz="2000" dirty="0" smtClean="0">
                <a:ea typeface="굴림" pitchFamily="50" charset="-127"/>
              </a:rPr>
              <a:t>가 모두 </a:t>
            </a:r>
            <a:r>
              <a:rPr lang="en-US" altLang="ko-KR" sz="2000" dirty="0" smtClean="0">
                <a:ea typeface="굴림" pitchFamily="50" charset="-127"/>
              </a:rPr>
              <a:t>5</a:t>
            </a:r>
            <a:r>
              <a:rPr lang="ko-KR" altLang="en-US" sz="2000" dirty="0" smtClean="0">
                <a:ea typeface="굴림" pitchFamily="50" charset="-127"/>
              </a:rPr>
              <a:t>이상이면 만족스러운 결과를 얻을 수 있고</a:t>
            </a:r>
            <a:r>
              <a:rPr lang="en-US" altLang="ko-KR" sz="2000" dirty="0" smtClean="0">
                <a:ea typeface="굴림" pitchFamily="50" charset="-127"/>
              </a:rPr>
              <a:t>, </a:t>
            </a:r>
            <a:r>
              <a:rPr lang="en-US" altLang="ko-KR" sz="2000" i="1" dirty="0" smtClean="0">
                <a:ea typeface="굴림" pitchFamily="50" charset="-127"/>
              </a:rPr>
              <a:t>p</a:t>
            </a:r>
            <a:r>
              <a:rPr lang="ko-KR" altLang="en-US" sz="2000" dirty="0" smtClean="0">
                <a:ea typeface="굴림" pitchFamily="50" charset="-127"/>
              </a:rPr>
              <a:t>가 </a:t>
            </a:r>
            <a:r>
              <a:rPr lang="en-US" altLang="ko-KR" sz="2000" dirty="0" smtClean="0">
                <a:ea typeface="굴림" pitchFamily="50" charset="-127"/>
              </a:rPr>
              <a:t>0.5</a:t>
            </a:r>
            <a:r>
              <a:rPr lang="ko-KR" altLang="en-US" sz="2000" dirty="0" smtClean="0">
                <a:ea typeface="굴림" pitchFamily="50" charset="-127"/>
              </a:rPr>
              <a:t>에 가깝거나 </a:t>
            </a:r>
            <a:r>
              <a:rPr lang="en-US" altLang="ko-KR" sz="2000" i="1" dirty="0" smtClean="0">
                <a:ea typeface="굴림" pitchFamily="50" charset="-127"/>
              </a:rPr>
              <a:t>n</a:t>
            </a:r>
            <a:r>
              <a:rPr lang="ko-KR" altLang="en-US" sz="2000" dirty="0" smtClean="0">
                <a:ea typeface="굴림" pitchFamily="50" charset="-127"/>
              </a:rPr>
              <a:t>이 커질수록 정확해진다</a:t>
            </a:r>
            <a:r>
              <a:rPr lang="en-US" altLang="ko-KR" sz="2000" dirty="0" smtClean="0">
                <a:ea typeface="굴림" pitchFamily="50" charset="-127"/>
              </a:rPr>
              <a:t>.</a:t>
            </a:r>
          </a:p>
          <a:p>
            <a:pPr algn="just"/>
            <a:r>
              <a:rPr lang="ko-KR" altLang="en-US" sz="2400" dirty="0" err="1" smtClean="0">
                <a:ea typeface="굴림" pitchFamily="50" charset="-127"/>
              </a:rPr>
              <a:t>모비율의</a:t>
            </a:r>
            <a:r>
              <a:rPr lang="ko-KR" altLang="en-US" sz="2400" dirty="0" smtClean="0">
                <a:ea typeface="굴림" pitchFamily="50" charset="-127"/>
              </a:rPr>
              <a:t> </a:t>
            </a:r>
            <a:r>
              <a:rPr lang="en-US" altLang="ko-KR" sz="2400" dirty="0" smtClean="0">
                <a:ea typeface="굴림" pitchFamily="50" charset="-127"/>
              </a:rPr>
              <a:t>100(1-</a:t>
            </a:r>
            <a:r>
              <a:rPr lang="en-US" altLang="ko-KR" sz="2400" dirty="0" smtClean="0">
                <a:latin typeface="Symbol" pitchFamily="18" charset="2"/>
                <a:ea typeface="굴림" pitchFamily="50" charset="-127"/>
              </a:rPr>
              <a:t>a</a:t>
            </a:r>
            <a:r>
              <a:rPr lang="en-US" altLang="ko-KR" sz="2400" dirty="0" smtClean="0">
                <a:ea typeface="굴림" pitchFamily="50" charset="-127"/>
              </a:rPr>
              <a:t>)% </a:t>
            </a:r>
            <a:r>
              <a:rPr lang="ko-KR" altLang="en-US" sz="2400" dirty="0" smtClean="0">
                <a:ea typeface="굴림" pitchFamily="50" charset="-127"/>
              </a:rPr>
              <a:t>신뢰구간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ko-KR" altLang="en-US" sz="2400" dirty="0" smtClean="0">
              <a:ea typeface="굴림" pitchFamily="50" charset="-127"/>
            </a:endParaRPr>
          </a:p>
        </p:txBody>
      </p: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01" name="Rectangle 6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0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0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05" name="Rectangle 11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0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0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0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09" name="Rectangle 15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8194" name="Object 17"/>
          <p:cNvGraphicFramePr>
            <a:graphicFrameLocks noChangeAspect="1"/>
          </p:cNvGraphicFramePr>
          <p:nvPr/>
        </p:nvGraphicFramePr>
        <p:xfrm>
          <a:off x="1741488" y="4051300"/>
          <a:ext cx="2552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4" imgW="2552700" imgH="876300" progId="Equation.3">
                  <p:embed/>
                </p:oleObj>
              </mc:Choice>
              <mc:Fallback>
                <p:oleObj name="Equation" r:id="rId4" imgW="2552700" imgH="876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4051300"/>
                        <a:ext cx="25527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5213350" y="3213100"/>
            <a:ext cx="3930650" cy="297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en-US" altLang="ko-KR">
              <a:ea typeface="굴림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ko-KR">
                <a:ea typeface="굴림" pitchFamily="50" charset="-127"/>
              </a:rPr>
              <a:t>  p</a:t>
            </a:r>
            <a:r>
              <a:rPr lang="ko-KR" altLang="en-US">
                <a:ea typeface="굴림" pitchFamily="50" charset="-127"/>
              </a:rPr>
              <a:t> </a:t>
            </a:r>
            <a:r>
              <a:rPr lang="en-US" altLang="ko-KR">
                <a:ea typeface="굴림" pitchFamily="50" charset="-127"/>
              </a:rPr>
              <a:t>= </a:t>
            </a:r>
            <a:r>
              <a:rPr lang="ko-KR" altLang="en-US">
                <a:ea typeface="굴림" pitchFamily="50" charset="-127"/>
              </a:rPr>
              <a:t>표본비율</a:t>
            </a:r>
            <a:r>
              <a:rPr lang="en-US" altLang="ko-KR">
                <a:ea typeface="굴림" pitchFamily="50" charset="-127"/>
              </a:rPr>
              <a:t>		 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ko-KR" i="1">
                <a:ea typeface="굴림" pitchFamily="50" charset="-127"/>
              </a:rPr>
              <a:t>  n</a:t>
            </a:r>
            <a:r>
              <a:rPr lang="en-US" altLang="ko-KR">
                <a:ea typeface="굴림" pitchFamily="50" charset="-127"/>
              </a:rPr>
              <a:t> = </a:t>
            </a:r>
            <a:r>
              <a:rPr lang="ko-KR" altLang="en-US">
                <a:ea typeface="굴림" pitchFamily="50" charset="-127"/>
              </a:rPr>
              <a:t>표본크기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ko-KR">
                <a:ea typeface="굴림" pitchFamily="50" charset="-127"/>
              </a:rPr>
              <a:t>         = </a:t>
            </a:r>
            <a:r>
              <a:rPr lang="ko-KR" altLang="en-US">
                <a:ea typeface="굴림" pitchFamily="50" charset="-127"/>
              </a:rPr>
              <a:t>신뢰수준에 대응하는 </a:t>
            </a:r>
            <a:r>
              <a:rPr lang="en-US" altLang="ko-KR">
                <a:ea typeface="굴림" pitchFamily="50" charset="-127"/>
              </a:rPr>
              <a:t>z</a:t>
            </a:r>
            <a:r>
              <a:rPr lang="ko-KR" altLang="en-US">
                <a:ea typeface="굴림" pitchFamily="50" charset="-127"/>
              </a:rPr>
              <a:t>값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ko-KR">
                <a:ea typeface="굴림" pitchFamily="50" charset="-127"/>
              </a:rPr>
              <a:t>         = </a:t>
            </a:r>
            <a:r>
              <a:rPr lang="ko-KR" altLang="en-US">
                <a:ea typeface="굴림" pitchFamily="50" charset="-127"/>
              </a:rPr>
              <a:t>비율의 표집분포 표준편차의 추정값</a:t>
            </a:r>
          </a:p>
        </p:txBody>
      </p:sp>
      <p:sp>
        <p:nvSpPr>
          <p:cNvPr id="821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8195" name="Object 20"/>
          <p:cNvGraphicFramePr>
            <a:graphicFrameLocks noChangeAspect="1"/>
          </p:cNvGraphicFramePr>
          <p:nvPr/>
        </p:nvGraphicFramePr>
        <p:xfrm>
          <a:off x="5341938" y="4514850"/>
          <a:ext cx="5429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6" imgW="545863" imgH="431613" progId="Equation.3">
                  <p:embed/>
                </p:oleObj>
              </mc:Choice>
              <mc:Fallback>
                <p:oleObj name="Equation" r:id="rId6" imgW="545863" imgH="43161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38" y="4514850"/>
                        <a:ext cx="5429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8196" name="Object 22"/>
          <p:cNvGraphicFramePr>
            <a:graphicFrameLocks noChangeAspect="1"/>
          </p:cNvGraphicFramePr>
          <p:nvPr/>
        </p:nvGraphicFramePr>
        <p:xfrm>
          <a:off x="5268913" y="5370513"/>
          <a:ext cx="6762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8" imgW="1447800" imgH="876300" progId="Equation.3">
                  <p:embed/>
                </p:oleObj>
              </mc:Choice>
              <mc:Fallback>
                <p:oleObj name="Equation" r:id="rId8" imgW="1447800" imgH="876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913" y="5370513"/>
                        <a:ext cx="6762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382000" cy="5181600"/>
          </a:xfrm>
          <a:noFill/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모집단을 이해하는 방법</a:t>
            </a:r>
          </a:p>
          <a:p>
            <a:pPr lvl="1"/>
            <a:r>
              <a:rPr lang="ko-KR" altLang="en-US" smtClean="0">
                <a:ea typeface="굴림" pitchFamily="50" charset="-127"/>
              </a:rPr>
              <a:t>분포를 표나 그래프로 표현</a:t>
            </a:r>
          </a:p>
          <a:p>
            <a:pPr lvl="1"/>
            <a:r>
              <a:rPr lang="ko-KR" altLang="en-US" smtClean="0">
                <a:ea typeface="굴림" pitchFamily="50" charset="-127"/>
              </a:rPr>
              <a:t>모수</a:t>
            </a:r>
            <a:r>
              <a:rPr lang="en-US" altLang="ko-KR" smtClean="0">
                <a:ea typeface="굴림" pitchFamily="50" charset="-127"/>
              </a:rPr>
              <a:t>(parameter)</a:t>
            </a:r>
            <a:r>
              <a:rPr lang="ko-KR" altLang="en-US" smtClean="0">
                <a:ea typeface="굴림" pitchFamily="50" charset="-127"/>
              </a:rPr>
              <a:t>를 봄</a:t>
            </a:r>
          </a:p>
          <a:p>
            <a:pPr lvl="2"/>
            <a:r>
              <a:rPr lang="ko-KR" altLang="en-US" smtClean="0">
                <a:ea typeface="굴림" pitchFamily="50" charset="-127"/>
              </a:rPr>
              <a:t>모평균</a:t>
            </a:r>
            <a:r>
              <a:rPr lang="en-US" altLang="ko-KR" smtClean="0">
                <a:ea typeface="굴림" pitchFamily="50" charset="-127"/>
              </a:rPr>
              <a:t>, </a:t>
            </a:r>
            <a:r>
              <a:rPr lang="ko-KR" altLang="en-US" smtClean="0">
                <a:ea typeface="굴림" pitchFamily="50" charset="-127"/>
              </a:rPr>
              <a:t>모비율</a:t>
            </a:r>
            <a:r>
              <a:rPr lang="en-US" altLang="ko-KR" smtClean="0">
                <a:ea typeface="굴림" pitchFamily="50" charset="-127"/>
              </a:rPr>
              <a:t>, </a:t>
            </a:r>
            <a:r>
              <a:rPr lang="ko-KR" altLang="en-US" smtClean="0">
                <a:ea typeface="굴림" pitchFamily="50" charset="-127"/>
              </a:rPr>
              <a:t>모분산</a:t>
            </a:r>
            <a:endParaRPr lang="en-US" altLang="ko-KR" smtClean="0">
              <a:ea typeface="굴림" pitchFamily="50" charset="-127"/>
            </a:endParaRPr>
          </a:p>
          <a:p>
            <a:r>
              <a:rPr lang="ko-KR" altLang="en-US" smtClean="0">
                <a:ea typeface="굴림" pitchFamily="50" charset="-127"/>
              </a:rPr>
              <a:t>모수의 추정	</a:t>
            </a:r>
          </a:p>
          <a:p>
            <a:pPr lvl="1"/>
            <a:r>
              <a:rPr lang="ko-KR" altLang="en-US" smtClean="0">
                <a:ea typeface="굴림" pitchFamily="50" charset="-127"/>
              </a:rPr>
              <a:t>통계량</a:t>
            </a:r>
            <a:r>
              <a:rPr lang="en-US" altLang="ko-KR" smtClean="0">
                <a:ea typeface="굴림" pitchFamily="50" charset="-127"/>
              </a:rPr>
              <a:t>(statistic)</a:t>
            </a:r>
            <a:r>
              <a:rPr lang="ko-KR" altLang="en-US" smtClean="0">
                <a:ea typeface="굴림" pitchFamily="50" charset="-127"/>
              </a:rPr>
              <a:t>을 사용</a:t>
            </a:r>
          </a:p>
          <a:p>
            <a:pPr lvl="2"/>
            <a:r>
              <a:rPr lang="ko-KR" altLang="en-US" smtClean="0">
                <a:ea typeface="굴림" pitchFamily="50" charset="-127"/>
              </a:rPr>
              <a:t>표본평균</a:t>
            </a:r>
            <a:r>
              <a:rPr lang="en-US" altLang="ko-KR" smtClean="0">
                <a:ea typeface="굴림" pitchFamily="50" charset="-127"/>
              </a:rPr>
              <a:t>, </a:t>
            </a:r>
            <a:r>
              <a:rPr lang="ko-KR" altLang="en-US" smtClean="0">
                <a:ea typeface="굴림" pitchFamily="50" charset="-127"/>
              </a:rPr>
              <a:t>표본비율</a:t>
            </a:r>
            <a:r>
              <a:rPr lang="en-US" altLang="ko-KR" smtClean="0">
                <a:ea typeface="굴림" pitchFamily="50" charset="-127"/>
              </a:rPr>
              <a:t>, </a:t>
            </a:r>
            <a:r>
              <a:rPr lang="ko-KR" altLang="en-US" smtClean="0">
                <a:ea typeface="굴림" pitchFamily="50" charset="-127"/>
              </a:rPr>
              <a:t>표본분산</a:t>
            </a:r>
          </a:p>
          <a:p>
            <a:pPr lvl="1"/>
            <a:r>
              <a:rPr lang="ko-KR" altLang="en-US" smtClean="0">
                <a:ea typeface="굴림" pitchFamily="50" charset="-127"/>
              </a:rPr>
              <a:t>점추정</a:t>
            </a:r>
            <a:r>
              <a:rPr lang="en-US" altLang="ko-KR" smtClean="0">
                <a:ea typeface="굴림" pitchFamily="50" charset="-127"/>
              </a:rPr>
              <a:t>, </a:t>
            </a:r>
            <a:r>
              <a:rPr lang="ko-KR" altLang="en-US" smtClean="0">
                <a:ea typeface="굴림" pitchFamily="50" charset="-127"/>
              </a:rPr>
              <a:t>구간추정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7772400" cy="795337"/>
          </a:xfrm>
          <a:noFill/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모수와 통계량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z="4000" i="0" smtClean="0">
                <a:ea typeface="굴림" pitchFamily="50" charset="-127"/>
              </a:rPr>
              <a:t>모비율에 대한 신뢰구간</a:t>
            </a:r>
          </a:p>
        </p:txBody>
      </p:sp>
      <p:sp>
        <p:nvSpPr>
          <p:cNvPr id="9224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671513" y="1676400"/>
            <a:ext cx="8002587" cy="4124325"/>
          </a:xfrm>
        </p:spPr>
        <p:txBody>
          <a:bodyPr/>
          <a:lstStyle/>
          <a:p>
            <a:pPr algn="just"/>
            <a:r>
              <a:rPr lang="en-US" altLang="ko-KR" sz="2400" i="1" dirty="0" smtClean="0">
                <a:ea typeface="굴림" pitchFamily="50" charset="-127"/>
              </a:rPr>
              <a:t>USA Today</a:t>
            </a:r>
            <a:r>
              <a:rPr lang="en-US" altLang="ko-KR" sz="2400" dirty="0" smtClean="0">
                <a:ea typeface="굴림" pitchFamily="50" charset="-127"/>
              </a:rPr>
              <a:t>/CNN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는 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1406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명의 미국 거주자를 추출하여 </a:t>
            </a:r>
            <a:r>
              <a:rPr lang="ko-KR" altLang="en-US" sz="2400" dirty="0" err="1" smtClean="0">
                <a:latin typeface="굴림" pitchFamily="50" charset="-127"/>
                <a:ea typeface="굴림" pitchFamily="50" charset="-127"/>
              </a:rPr>
              <a:t>여론조사하였다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. “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현재의 대통령 선출 시스템이 최고의 적임자가 대통령선거에 입후보하는 것을 막고 있다는 생각에 동의합니까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?”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라는 질문에 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22%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가 “강력하게 동의한다”라고 답하였다</a:t>
            </a:r>
          </a:p>
          <a:p>
            <a:pPr lvl="1" algn="just"/>
            <a:r>
              <a:rPr lang="ko-KR" altLang="en-US" sz="2400" dirty="0" smtClean="0">
                <a:ea typeface="굴림" pitchFamily="50" charset="-127"/>
              </a:rPr>
              <a:t>질문에 대해 “강력하게 동의한다”라고 대답한 사람의 </a:t>
            </a:r>
            <a:r>
              <a:rPr lang="ko-KR" altLang="en-US" sz="2400" dirty="0" err="1" smtClean="0">
                <a:ea typeface="굴림" pitchFamily="50" charset="-127"/>
              </a:rPr>
              <a:t>모비율의</a:t>
            </a:r>
            <a:r>
              <a:rPr lang="ko-KR" altLang="en-US" sz="2400" dirty="0" smtClean="0">
                <a:ea typeface="굴림" pitchFamily="50" charset="-127"/>
              </a:rPr>
              <a:t> </a:t>
            </a:r>
            <a:r>
              <a:rPr lang="en-US" altLang="ko-KR" sz="2400" dirty="0" smtClean="0">
                <a:ea typeface="굴림" pitchFamily="50" charset="-127"/>
              </a:rPr>
              <a:t>95% </a:t>
            </a:r>
            <a:r>
              <a:rPr lang="ko-KR" altLang="en-US" sz="2400" dirty="0" smtClean="0">
                <a:ea typeface="굴림" pitchFamily="50" charset="-127"/>
              </a:rPr>
              <a:t>신뢰구간은</a:t>
            </a:r>
            <a:r>
              <a:rPr lang="en-US" altLang="ko-KR" sz="2400" dirty="0" smtClean="0">
                <a:ea typeface="굴림" pitchFamily="50" charset="-127"/>
              </a:rPr>
              <a:t>?</a:t>
            </a:r>
            <a:endParaRPr lang="ko-KR" altLang="en-US" sz="2000" dirty="0" smtClean="0">
              <a:latin typeface="굴림" pitchFamily="50" charset="-127"/>
              <a:ea typeface="굴림" pitchFamily="50" charset="-127"/>
            </a:endParaRPr>
          </a:p>
          <a:p>
            <a:pPr algn="just">
              <a:lnSpc>
                <a:spcPct val="90000"/>
              </a:lnSpc>
            </a:pPr>
            <a:endParaRPr lang="ko-KR" altLang="en-US" sz="2800" dirty="0" smtClean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ko-KR" altLang="en-US" sz="24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3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3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3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9218" name="Object 22"/>
          <p:cNvGraphicFramePr>
            <a:graphicFrameLocks noChangeAspect="1"/>
          </p:cNvGraphicFramePr>
          <p:nvPr/>
        </p:nvGraphicFramePr>
        <p:xfrm>
          <a:off x="1190625" y="4527550"/>
          <a:ext cx="75057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4" imgW="8699500" imgH="939800" progId="Equation.3">
                  <p:embed/>
                </p:oleObj>
              </mc:Choice>
              <mc:Fallback>
                <p:oleObj name="Equation" r:id="rId4" imgW="8699500" imgH="939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4527550"/>
                        <a:ext cx="7505700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ko-KR" sz="4000" smtClean="0">
                <a:ea typeface="굴림" pitchFamily="50" charset="-127"/>
              </a:rPr>
              <a:t>100(1-</a:t>
            </a:r>
            <a:r>
              <a:rPr lang="en-US" altLang="ko-KR" sz="4000" smtClean="0">
                <a:latin typeface="Symbol" pitchFamily="18" charset="2"/>
                <a:ea typeface="굴림" pitchFamily="50" charset="-127"/>
              </a:rPr>
              <a:t>a</a:t>
            </a:r>
            <a:r>
              <a:rPr lang="en-US" altLang="ko-KR" sz="4000" smtClean="0">
                <a:ea typeface="굴림" pitchFamily="50" charset="-127"/>
              </a:rPr>
              <a:t>)% </a:t>
            </a:r>
            <a:r>
              <a:rPr lang="ko-KR" altLang="en-US" sz="4000" smtClean="0">
                <a:ea typeface="굴림" pitchFamily="50" charset="-127"/>
              </a:rPr>
              <a:t>신뢰구간</a:t>
            </a:r>
            <a:r>
              <a:rPr lang="en-US" altLang="ko-KR" sz="4000" smtClean="0">
                <a:ea typeface="굴림" pitchFamily="50" charset="-127"/>
              </a:rPr>
              <a:t> </a:t>
            </a:r>
            <a:endParaRPr lang="ko-KR" altLang="en-US" sz="4000" i="0" smtClean="0">
              <a:ea typeface="굴림" pitchFamily="50" charset="-127"/>
            </a:endParaRPr>
          </a:p>
        </p:txBody>
      </p:sp>
      <p:sp>
        <p:nvSpPr>
          <p:cNvPr id="10249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671513" y="1676400"/>
            <a:ext cx="8002587" cy="412432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endParaRPr lang="ko-KR" altLang="en-US" sz="2800" smtClean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ko-KR" altLang="en-US" sz="240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25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25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25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25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25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256" name="Rectangle 15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25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25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25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211388" y="977900"/>
            <a:ext cx="3881437" cy="1941513"/>
          </a:xfrm>
          <a:custGeom>
            <a:avLst/>
            <a:gdLst>
              <a:gd name="connsiteX0" fmla="*/ 0 w 3882684"/>
              <a:gd name="connsiteY0" fmla="*/ 1941342 h 1941342"/>
              <a:gd name="connsiteX1" fmla="*/ 1223890 w 3882684"/>
              <a:gd name="connsiteY1" fmla="*/ 1505244 h 1941342"/>
              <a:gd name="connsiteX2" fmla="*/ 1983545 w 3882684"/>
              <a:gd name="connsiteY2" fmla="*/ 0 h 1941342"/>
              <a:gd name="connsiteX3" fmla="*/ 2715065 w 3882684"/>
              <a:gd name="connsiteY3" fmla="*/ 1505244 h 1941342"/>
              <a:gd name="connsiteX4" fmla="*/ 3882684 w 3882684"/>
              <a:gd name="connsiteY4" fmla="*/ 1913207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2684" h="1941342">
                <a:moveTo>
                  <a:pt x="0" y="1941342"/>
                </a:moveTo>
                <a:cubicBezTo>
                  <a:pt x="446649" y="1885071"/>
                  <a:pt x="893299" y="1828801"/>
                  <a:pt x="1223890" y="1505244"/>
                </a:cubicBezTo>
                <a:cubicBezTo>
                  <a:pt x="1554481" y="1181687"/>
                  <a:pt x="1735016" y="0"/>
                  <a:pt x="1983545" y="0"/>
                </a:cubicBezTo>
                <a:cubicBezTo>
                  <a:pt x="2232074" y="0"/>
                  <a:pt x="2398542" y="1186376"/>
                  <a:pt x="2715065" y="1505244"/>
                </a:cubicBezTo>
                <a:cubicBezTo>
                  <a:pt x="3031588" y="1824112"/>
                  <a:pt x="3457136" y="1868659"/>
                  <a:pt x="3882684" y="1913207"/>
                </a:cubicBezTo>
              </a:path>
            </a:pathLst>
          </a:cu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ea typeface="굴림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785938" y="2959100"/>
            <a:ext cx="48577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5180013" y="2851150"/>
            <a:ext cx="2143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rot="5400000">
            <a:off x="4142581" y="2958307"/>
            <a:ext cx="1428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/>
          <p:nvPr/>
        </p:nvCxnSpPr>
        <p:spPr>
          <a:xfrm flipV="1">
            <a:off x="5572125" y="2316163"/>
            <a:ext cx="642938" cy="5715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5" name="TextBox 23"/>
          <p:cNvSpPr txBox="1">
            <a:spLocks noChangeArrowheads="1"/>
          </p:cNvSpPr>
          <p:nvPr/>
        </p:nvSpPr>
        <p:spPr bwMode="auto">
          <a:xfrm>
            <a:off x="3984625" y="2930525"/>
            <a:ext cx="428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1">
                <a:latin typeface="Symbol" pitchFamily="18" charset="2"/>
                <a:ea typeface="굴림" pitchFamily="50" charset="-127"/>
              </a:rPr>
              <a:t>m</a:t>
            </a:r>
            <a:endParaRPr lang="ko-KR" altLang="en-US" i="1">
              <a:latin typeface="Symbol" pitchFamily="18" charset="2"/>
              <a:ea typeface="굴림" pitchFamily="50" charset="-127"/>
            </a:endParaRPr>
          </a:p>
        </p:txBody>
      </p:sp>
      <p:sp>
        <p:nvSpPr>
          <p:cNvPr id="10266" name="TextBox 24"/>
          <p:cNvSpPr txBox="1">
            <a:spLocks noChangeArrowheads="1"/>
          </p:cNvSpPr>
          <p:nvPr/>
        </p:nvSpPr>
        <p:spPr bwMode="auto">
          <a:xfrm>
            <a:off x="5143500" y="2959100"/>
            <a:ext cx="357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ea typeface="굴림" pitchFamily="50" charset="-127"/>
              </a:rPr>
              <a:t>e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0267" name="TextBox 25"/>
          <p:cNvSpPr txBox="1">
            <a:spLocks noChangeArrowheads="1"/>
          </p:cNvSpPr>
          <p:nvPr/>
        </p:nvSpPr>
        <p:spPr bwMode="auto">
          <a:xfrm>
            <a:off x="4572000" y="3459163"/>
            <a:ext cx="357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ea typeface="굴림" pitchFamily="50" charset="-127"/>
              </a:rPr>
              <a:t>a</a:t>
            </a:r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6429375" y="2959100"/>
          <a:ext cx="2778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4" imgW="126720" imgH="152280" progId="Equation.3">
                  <p:embed/>
                </p:oleObj>
              </mc:Choice>
              <mc:Fallback>
                <p:oleObj name="Equation" r:id="rId4" imgW="126720" imgH="152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2959100"/>
                        <a:ext cx="277813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오른쪽 중괄호 27"/>
          <p:cNvSpPr/>
          <p:nvPr/>
        </p:nvSpPr>
        <p:spPr>
          <a:xfrm rot="5400000">
            <a:off x="4679156" y="2923382"/>
            <a:ext cx="142875" cy="10715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10243" name="Object 4"/>
          <p:cNvGraphicFramePr>
            <a:graphicFrameLocks noChangeAspect="1"/>
          </p:cNvGraphicFramePr>
          <p:nvPr/>
        </p:nvGraphicFramePr>
        <p:xfrm>
          <a:off x="1785938" y="3763963"/>
          <a:ext cx="4643437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6" imgW="2717640" imgH="1434960" progId="Equation.3">
                  <p:embed/>
                </p:oleObj>
              </mc:Choice>
              <mc:Fallback>
                <p:oleObj name="Equation" r:id="rId6" imgW="2717640" imgH="1434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763963"/>
                        <a:ext cx="4643437" cy="245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9" name="TextBox 29"/>
          <p:cNvSpPr txBox="1">
            <a:spLocks noChangeArrowheads="1"/>
          </p:cNvSpPr>
          <p:nvPr/>
        </p:nvSpPr>
        <p:spPr bwMode="auto">
          <a:xfrm>
            <a:off x="6286500" y="2120900"/>
            <a:ext cx="854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Symbol" pitchFamily="18" charset="2"/>
                <a:ea typeface="굴림" pitchFamily="50" charset="-127"/>
              </a:rPr>
              <a:t>a</a:t>
            </a:r>
            <a:r>
              <a:rPr lang="en-US" altLang="ko-KR">
                <a:ea typeface="굴림" pitchFamily="50" charset="-127"/>
              </a:rPr>
              <a:t>/2</a:t>
            </a:r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382000" cy="5181600"/>
          </a:xfrm>
          <a:noFill/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알고자</a:t>
            </a:r>
            <a:r>
              <a:rPr lang="en-US" altLang="ko-KR" smtClean="0">
                <a:ea typeface="굴림" pitchFamily="50" charset="-127"/>
              </a:rPr>
              <a:t>(</a:t>
            </a:r>
            <a:r>
              <a:rPr lang="ko-KR" altLang="en-US" smtClean="0">
                <a:ea typeface="굴림" pitchFamily="50" charset="-127"/>
              </a:rPr>
              <a:t>추정하고자</a:t>
            </a:r>
            <a:r>
              <a:rPr lang="en-US" altLang="ko-KR" smtClean="0">
                <a:ea typeface="굴림" pitchFamily="50" charset="-127"/>
              </a:rPr>
              <a:t>) </a:t>
            </a:r>
            <a:r>
              <a:rPr lang="ko-KR" altLang="en-US" smtClean="0">
                <a:ea typeface="굴림" pitchFamily="50" charset="-127"/>
              </a:rPr>
              <a:t>하는 모수의 값을 표본에서 계산하여 단일의 값을 구하는 것</a:t>
            </a:r>
          </a:p>
          <a:p>
            <a:r>
              <a:rPr lang="ko-KR" altLang="en-US" smtClean="0">
                <a:ea typeface="굴림" pitchFamily="50" charset="-127"/>
              </a:rPr>
              <a:t>모평균</a:t>
            </a:r>
            <a:r>
              <a:rPr lang="en-US" altLang="ko-KR" smtClean="0">
                <a:ea typeface="굴림" pitchFamily="50" charset="-127"/>
              </a:rPr>
              <a:t>, </a:t>
            </a:r>
            <a:r>
              <a:rPr lang="ko-KR" altLang="en-US" smtClean="0">
                <a:ea typeface="굴림" pitchFamily="50" charset="-127"/>
              </a:rPr>
              <a:t>모비율</a:t>
            </a:r>
            <a:r>
              <a:rPr lang="en-US" altLang="ko-KR" smtClean="0">
                <a:ea typeface="굴림" pitchFamily="50" charset="-127"/>
              </a:rPr>
              <a:t>, </a:t>
            </a:r>
            <a:r>
              <a:rPr lang="ko-KR" altLang="en-US" smtClean="0">
                <a:ea typeface="굴림" pitchFamily="50" charset="-127"/>
              </a:rPr>
              <a:t>모분산 등의 모수에 대한 점추정 통계량</a:t>
            </a:r>
            <a:r>
              <a:rPr lang="en-US" altLang="ko-KR" smtClean="0">
                <a:ea typeface="굴림" pitchFamily="50" charset="-127"/>
              </a:rPr>
              <a:t>(</a:t>
            </a:r>
            <a:r>
              <a:rPr lang="ko-KR" altLang="en-US" smtClean="0">
                <a:ea typeface="굴림" pitchFamily="50" charset="-127"/>
              </a:rPr>
              <a:t>점추정량</a:t>
            </a:r>
            <a:r>
              <a:rPr lang="en-US" altLang="ko-KR" smtClean="0">
                <a:ea typeface="굴림" pitchFamily="50" charset="-127"/>
              </a:rPr>
              <a:t>)</a:t>
            </a:r>
            <a:r>
              <a:rPr lang="ko-KR" altLang="en-US" smtClean="0">
                <a:ea typeface="굴림" pitchFamily="50" charset="-127"/>
              </a:rPr>
              <a:t>으로서 표본의 평균</a:t>
            </a:r>
            <a:r>
              <a:rPr lang="en-US" altLang="ko-KR" smtClean="0">
                <a:ea typeface="굴림" pitchFamily="50" charset="-127"/>
              </a:rPr>
              <a:t>, </a:t>
            </a:r>
            <a:r>
              <a:rPr lang="ko-KR" altLang="en-US" smtClean="0">
                <a:ea typeface="굴림" pitchFamily="50" charset="-127"/>
              </a:rPr>
              <a:t>표본비율</a:t>
            </a:r>
            <a:r>
              <a:rPr lang="en-US" altLang="ko-KR" smtClean="0">
                <a:ea typeface="굴림" pitchFamily="50" charset="-127"/>
              </a:rPr>
              <a:t>, </a:t>
            </a:r>
            <a:r>
              <a:rPr lang="ko-KR" altLang="en-US" smtClean="0">
                <a:ea typeface="굴림" pitchFamily="50" charset="-127"/>
              </a:rPr>
              <a:t>표본분산을 사용</a:t>
            </a:r>
          </a:p>
          <a:p>
            <a:r>
              <a:rPr lang="ko-KR" altLang="en-US" smtClean="0">
                <a:ea typeface="굴림" pitchFamily="50" charset="-127"/>
              </a:rPr>
              <a:t>추정통계량의 특성</a:t>
            </a:r>
          </a:p>
          <a:p>
            <a:pPr lvl="1"/>
            <a:r>
              <a:rPr lang="ko-KR" altLang="en-US" smtClean="0">
                <a:ea typeface="굴림" pitchFamily="50" charset="-127"/>
              </a:rPr>
              <a:t>불편성</a:t>
            </a:r>
            <a:r>
              <a:rPr lang="en-US" altLang="ko-KR" smtClean="0">
                <a:ea typeface="굴림" pitchFamily="50" charset="-127"/>
              </a:rPr>
              <a:t>(unbiasedness)-</a:t>
            </a:r>
            <a:r>
              <a:rPr lang="ko-KR" altLang="en-US" smtClean="0">
                <a:ea typeface="굴림" pitchFamily="50" charset="-127"/>
              </a:rPr>
              <a:t>기대값</a:t>
            </a:r>
          </a:p>
          <a:p>
            <a:pPr lvl="1"/>
            <a:r>
              <a:rPr lang="ko-KR" altLang="en-US" smtClean="0">
                <a:ea typeface="굴림" pitchFamily="50" charset="-127"/>
              </a:rPr>
              <a:t>효율성</a:t>
            </a:r>
            <a:r>
              <a:rPr lang="en-US" altLang="ko-KR" smtClean="0">
                <a:ea typeface="굴림" pitchFamily="50" charset="-127"/>
              </a:rPr>
              <a:t>(efficency)-</a:t>
            </a:r>
            <a:r>
              <a:rPr lang="ko-KR" altLang="en-US" smtClean="0">
                <a:ea typeface="굴림" pitchFamily="50" charset="-127"/>
              </a:rPr>
              <a:t>분산</a:t>
            </a:r>
          </a:p>
          <a:p>
            <a:pPr lvl="1"/>
            <a:r>
              <a:rPr lang="ko-KR" altLang="en-US" smtClean="0">
                <a:ea typeface="굴림" pitchFamily="50" charset="-127"/>
              </a:rPr>
              <a:t>일관성</a:t>
            </a:r>
            <a:r>
              <a:rPr lang="en-US" altLang="ko-KR" smtClean="0">
                <a:ea typeface="굴림" pitchFamily="50" charset="-127"/>
              </a:rPr>
              <a:t>(consistency)-</a:t>
            </a:r>
            <a:r>
              <a:rPr lang="ko-KR" altLang="en-US" smtClean="0">
                <a:ea typeface="굴림" pitchFamily="50" charset="-127"/>
              </a:rPr>
              <a:t>표본의 크기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8153400" cy="795337"/>
          </a:xfrm>
          <a:noFill/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점추정 </a:t>
            </a:r>
            <a:r>
              <a:rPr lang="en-US" altLang="ko-KR" smtClean="0">
                <a:ea typeface="굴림" pitchFamily="50" charset="-127"/>
              </a:rPr>
              <a:t>(point estimation)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>
          <a:xfrm>
            <a:off x="1143000" y="1143000"/>
            <a:ext cx="7620000" cy="4657725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dirty="0" smtClean="0">
                <a:ea typeface="굴림" pitchFamily="50" charset="-127"/>
              </a:rPr>
              <a:t>Population	Sample	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u="sng" dirty="0" smtClean="0">
                <a:ea typeface="굴림" pitchFamily="50" charset="-127"/>
              </a:rPr>
              <a:t>Parameter	        Statistic	            Formula</a:t>
            </a:r>
          </a:p>
          <a:p>
            <a:endParaRPr lang="en-US" altLang="ko-KR" u="sng" dirty="0" smtClean="0">
              <a:ea typeface="굴림" pitchFamily="50" charset="-127"/>
            </a:endParaRPr>
          </a:p>
          <a:p>
            <a:r>
              <a:rPr lang="ko-KR" altLang="en-US" dirty="0" smtClean="0">
                <a:ea typeface="굴림" pitchFamily="50" charset="-127"/>
              </a:rPr>
              <a:t>평균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en-US" altLang="ko-KR" i="1" dirty="0" smtClean="0">
                <a:ea typeface="굴림" pitchFamily="50" charset="-127"/>
              </a:rPr>
              <a:t>µ</a:t>
            </a:r>
            <a:r>
              <a:rPr lang="en-US" altLang="ko-KR" dirty="0" smtClean="0">
                <a:ea typeface="굴림" pitchFamily="50" charset="-127"/>
              </a:rPr>
              <a:t>	</a:t>
            </a:r>
          </a:p>
          <a:p>
            <a:endParaRPr lang="en-US" altLang="ko-KR" dirty="0" smtClean="0">
              <a:ea typeface="굴림" pitchFamily="50" charset="-127"/>
            </a:endParaRPr>
          </a:p>
          <a:p>
            <a:r>
              <a:rPr lang="ko-KR" altLang="en-US" dirty="0" smtClean="0">
                <a:ea typeface="굴림" pitchFamily="50" charset="-127"/>
              </a:rPr>
              <a:t>분산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en-US" altLang="ko-KR" i="1" dirty="0" smtClean="0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sz="2400" i="1" baseline="30000" dirty="0" smtClean="0">
                <a:ea typeface="굴림" pitchFamily="50" charset="-127"/>
              </a:rPr>
              <a:t>2</a:t>
            </a:r>
          </a:p>
          <a:p>
            <a:endParaRPr lang="en-US" altLang="ko-KR" dirty="0" smtClean="0">
              <a:ea typeface="굴림" pitchFamily="50" charset="-127"/>
            </a:endParaRPr>
          </a:p>
          <a:p>
            <a:r>
              <a:rPr lang="ko-KR" altLang="en-US" dirty="0" smtClean="0">
                <a:ea typeface="굴림" pitchFamily="50" charset="-127"/>
              </a:rPr>
              <a:t>비율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en-US" altLang="ko-KR" i="1" dirty="0" smtClean="0">
                <a:latin typeface="Symbol" pitchFamily="18" charset="2"/>
                <a:ea typeface="굴림" pitchFamily="50" charset="-127"/>
              </a:rPr>
              <a:t>p</a:t>
            </a:r>
            <a:r>
              <a:rPr lang="en-US" altLang="ko-KR" dirty="0" smtClean="0">
                <a:ea typeface="굴림" pitchFamily="50" charset="-127"/>
              </a:rPr>
              <a:t>	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8153400" cy="795337"/>
          </a:xfrm>
          <a:noFill/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불편추정량</a:t>
            </a:r>
            <a:endParaRPr lang="en-US" altLang="ko-KR" smtClean="0">
              <a:ea typeface="굴림" pitchFamily="50" charset="-127"/>
            </a:endParaRPr>
          </a:p>
        </p:txBody>
      </p:sp>
      <p:grpSp>
        <p:nvGrpSpPr>
          <p:cNvPr id="16388" name="Group 6"/>
          <p:cNvGrpSpPr>
            <a:grpSpLocks/>
          </p:cNvGrpSpPr>
          <p:nvPr/>
        </p:nvGrpSpPr>
        <p:grpSpPr bwMode="auto">
          <a:xfrm>
            <a:off x="4519613" y="2037220"/>
            <a:ext cx="2759075" cy="963612"/>
            <a:chOff x="2847" y="1393"/>
            <a:chExt cx="1738" cy="607"/>
          </a:xfrm>
        </p:grpSpPr>
        <p:sp>
          <p:nvSpPr>
            <p:cNvPr id="16423" name="Line 7"/>
            <p:cNvSpPr>
              <a:spLocks noChangeShapeType="1"/>
            </p:cNvSpPr>
            <p:nvPr/>
          </p:nvSpPr>
          <p:spPr bwMode="auto">
            <a:xfrm>
              <a:off x="2864" y="1670"/>
              <a:ext cx="10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24" name="Rectangle 8"/>
            <p:cNvSpPr>
              <a:spLocks noChangeArrowheads="1"/>
            </p:cNvSpPr>
            <p:nvPr/>
          </p:nvSpPr>
          <p:spPr bwMode="auto">
            <a:xfrm>
              <a:off x="2847" y="1591"/>
              <a:ext cx="17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 i="1">
                  <a:solidFill>
                    <a:srgbClr val="000000"/>
                  </a:solidFill>
                  <a:latin typeface="Times" charset="0"/>
                  <a:ea typeface="굴림" pitchFamily="50" charset="-127"/>
                </a:rPr>
                <a:t>x </a:t>
              </a:r>
            </a:p>
          </p:txBody>
        </p:sp>
        <p:sp>
          <p:nvSpPr>
            <p:cNvPr id="16425" name="Line 9"/>
            <p:cNvSpPr>
              <a:spLocks noChangeShapeType="1"/>
            </p:cNvSpPr>
            <p:nvPr/>
          </p:nvSpPr>
          <p:spPr bwMode="auto">
            <a:xfrm>
              <a:off x="3733" y="1670"/>
              <a:ext cx="10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26" name="Rectangle 10"/>
            <p:cNvSpPr>
              <a:spLocks noChangeArrowheads="1"/>
            </p:cNvSpPr>
            <p:nvPr/>
          </p:nvSpPr>
          <p:spPr bwMode="auto">
            <a:xfrm>
              <a:off x="3716" y="1591"/>
              <a:ext cx="17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 i="1">
                  <a:solidFill>
                    <a:srgbClr val="000000"/>
                  </a:solidFill>
                  <a:latin typeface="Times" charset="0"/>
                  <a:ea typeface="굴림" pitchFamily="50" charset="-127"/>
                </a:rPr>
                <a:t>x </a:t>
              </a:r>
            </a:p>
          </p:txBody>
        </p:sp>
        <p:sp>
          <p:nvSpPr>
            <p:cNvPr id="16427" name="Rectangle 11"/>
            <p:cNvSpPr>
              <a:spLocks noChangeArrowheads="1"/>
            </p:cNvSpPr>
            <p:nvPr/>
          </p:nvSpPr>
          <p:spPr bwMode="auto">
            <a:xfrm>
              <a:off x="3859" y="1599"/>
              <a:ext cx="6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200">
                  <a:solidFill>
                    <a:srgbClr val="000000"/>
                  </a:solidFill>
                  <a:latin typeface="Times" charset="0"/>
                  <a:ea typeface="굴림" pitchFamily="50" charset="-127"/>
                </a:rPr>
                <a:t> </a:t>
              </a:r>
            </a:p>
          </p:txBody>
        </p:sp>
        <p:sp>
          <p:nvSpPr>
            <p:cNvPr id="16428" name="Rectangle 12"/>
            <p:cNvSpPr>
              <a:spLocks noChangeArrowheads="1"/>
            </p:cNvSpPr>
            <p:nvPr/>
          </p:nvSpPr>
          <p:spPr bwMode="auto">
            <a:xfrm>
              <a:off x="3955" y="1607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>
                  <a:solidFill>
                    <a:srgbClr val="000000"/>
                  </a:solidFill>
                  <a:latin typeface="Symbol" pitchFamily="18" charset="2"/>
                  <a:ea typeface="굴림" pitchFamily="50" charset="-127"/>
                </a:rPr>
                <a:t>=</a:t>
              </a:r>
            </a:p>
          </p:txBody>
        </p:sp>
        <p:sp>
          <p:nvSpPr>
            <p:cNvPr id="16429" name="Rectangle 13"/>
            <p:cNvSpPr>
              <a:spLocks noChangeArrowheads="1"/>
            </p:cNvSpPr>
            <p:nvPr/>
          </p:nvSpPr>
          <p:spPr bwMode="auto">
            <a:xfrm>
              <a:off x="4123" y="1599"/>
              <a:ext cx="6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200">
                  <a:solidFill>
                    <a:srgbClr val="000000"/>
                  </a:solidFill>
                  <a:latin typeface="Times" charset="0"/>
                  <a:ea typeface="굴림" pitchFamily="50" charset="-127"/>
                </a:rPr>
                <a:t> </a:t>
              </a:r>
            </a:p>
          </p:txBody>
        </p:sp>
        <p:sp>
          <p:nvSpPr>
            <p:cNvPr id="16430" name="Rectangle 14"/>
            <p:cNvSpPr>
              <a:spLocks noChangeArrowheads="1"/>
            </p:cNvSpPr>
            <p:nvPr/>
          </p:nvSpPr>
          <p:spPr bwMode="auto">
            <a:xfrm>
              <a:off x="4410" y="1393"/>
              <a:ext cx="11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 i="1">
                  <a:solidFill>
                    <a:srgbClr val="000000"/>
                  </a:solidFill>
                  <a:latin typeface="Times" charset="0"/>
                  <a:ea typeface="굴림" pitchFamily="50" charset="-127"/>
                </a:rPr>
                <a:t>x</a:t>
              </a:r>
            </a:p>
          </p:txBody>
        </p:sp>
        <p:sp>
          <p:nvSpPr>
            <p:cNvPr id="16431" name="Rectangle 15"/>
            <p:cNvSpPr>
              <a:spLocks noChangeArrowheads="1"/>
            </p:cNvSpPr>
            <p:nvPr/>
          </p:nvSpPr>
          <p:spPr bwMode="auto">
            <a:xfrm>
              <a:off x="4513" y="1543"/>
              <a:ext cx="7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 i="1">
                  <a:solidFill>
                    <a:srgbClr val="000000"/>
                  </a:solidFill>
                  <a:latin typeface="Times" charset="0"/>
                  <a:ea typeface="굴림" pitchFamily="50" charset="-127"/>
                </a:rPr>
                <a:t>i</a:t>
              </a:r>
            </a:p>
          </p:txBody>
        </p:sp>
        <p:sp>
          <p:nvSpPr>
            <p:cNvPr id="16432" name="Rectangle 16"/>
            <p:cNvSpPr>
              <a:spLocks noChangeArrowheads="1"/>
            </p:cNvSpPr>
            <p:nvPr/>
          </p:nvSpPr>
          <p:spPr bwMode="auto">
            <a:xfrm>
              <a:off x="4202" y="1464"/>
              <a:ext cx="183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 dirty="0">
                  <a:solidFill>
                    <a:srgbClr val="000000"/>
                  </a:solidFill>
                  <a:latin typeface="Symbol" pitchFamily="18" charset="2"/>
                  <a:ea typeface="굴림" pitchFamily="50" charset="-127"/>
                </a:rPr>
                <a:t>å</a:t>
              </a:r>
            </a:p>
          </p:txBody>
        </p:sp>
        <p:sp>
          <p:nvSpPr>
            <p:cNvPr id="16433" name="Rectangle 17"/>
            <p:cNvSpPr>
              <a:spLocks noChangeArrowheads="1"/>
            </p:cNvSpPr>
            <p:nvPr/>
          </p:nvSpPr>
          <p:spPr bwMode="auto">
            <a:xfrm>
              <a:off x="4338" y="1693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 i="1">
                  <a:solidFill>
                    <a:srgbClr val="000000"/>
                  </a:solidFill>
                  <a:latin typeface="Times" charset="0"/>
                  <a:ea typeface="굴림" pitchFamily="50" charset="-127"/>
                </a:rPr>
                <a:t>n</a:t>
              </a:r>
            </a:p>
          </p:txBody>
        </p:sp>
        <p:sp>
          <p:nvSpPr>
            <p:cNvPr id="16434" name="Line 18"/>
            <p:cNvSpPr>
              <a:spLocks noChangeShapeType="1"/>
            </p:cNvSpPr>
            <p:nvPr/>
          </p:nvSpPr>
          <p:spPr bwMode="auto">
            <a:xfrm>
              <a:off x="4203" y="1788"/>
              <a:ext cx="38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6389" name="Group 19"/>
          <p:cNvGrpSpPr>
            <a:grpSpLocks/>
          </p:cNvGrpSpPr>
          <p:nvPr/>
        </p:nvGrpSpPr>
        <p:grpSpPr bwMode="auto">
          <a:xfrm>
            <a:off x="4519613" y="3056395"/>
            <a:ext cx="3670300" cy="1096962"/>
            <a:chOff x="2847" y="2035"/>
            <a:chExt cx="2312" cy="691"/>
          </a:xfrm>
        </p:grpSpPr>
        <p:sp>
          <p:nvSpPr>
            <p:cNvPr id="16403" name="Line 20"/>
            <p:cNvSpPr>
              <a:spLocks noChangeShapeType="1"/>
            </p:cNvSpPr>
            <p:nvPr/>
          </p:nvSpPr>
          <p:spPr bwMode="auto">
            <a:xfrm>
              <a:off x="4835" y="2151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4" name="Line 21"/>
            <p:cNvSpPr>
              <a:spLocks noChangeShapeType="1"/>
            </p:cNvSpPr>
            <p:nvPr/>
          </p:nvSpPr>
          <p:spPr bwMode="auto">
            <a:xfrm>
              <a:off x="4197" y="2459"/>
              <a:ext cx="96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5" name="Rectangle 22"/>
            <p:cNvSpPr>
              <a:spLocks noChangeArrowheads="1"/>
            </p:cNvSpPr>
            <p:nvPr/>
          </p:nvSpPr>
          <p:spPr bwMode="auto">
            <a:xfrm>
              <a:off x="4758" y="2419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16406" name="Rectangle 23"/>
            <p:cNvSpPr>
              <a:spLocks noChangeArrowheads="1"/>
            </p:cNvSpPr>
            <p:nvPr/>
          </p:nvSpPr>
          <p:spPr bwMode="auto">
            <a:xfrm>
              <a:off x="4642" y="2419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–</a:t>
              </a:r>
            </a:p>
          </p:txBody>
        </p:sp>
        <p:sp>
          <p:nvSpPr>
            <p:cNvPr id="16407" name="Rectangle 24"/>
            <p:cNvSpPr>
              <a:spLocks noChangeArrowheads="1"/>
            </p:cNvSpPr>
            <p:nvPr/>
          </p:nvSpPr>
          <p:spPr bwMode="auto">
            <a:xfrm>
              <a:off x="5026" y="2035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16408" name="Rectangle 25"/>
            <p:cNvSpPr>
              <a:spLocks noChangeArrowheads="1"/>
            </p:cNvSpPr>
            <p:nvPr/>
          </p:nvSpPr>
          <p:spPr bwMode="auto">
            <a:xfrm>
              <a:off x="4945" y="2078"/>
              <a:ext cx="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)</a:t>
              </a:r>
            </a:p>
          </p:txBody>
        </p:sp>
        <p:sp>
          <p:nvSpPr>
            <p:cNvPr id="16409" name="Rectangle 26"/>
            <p:cNvSpPr>
              <a:spLocks noChangeArrowheads="1"/>
            </p:cNvSpPr>
            <p:nvPr/>
          </p:nvSpPr>
          <p:spPr bwMode="auto">
            <a:xfrm>
              <a:off x="4669" y="2078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–</a:t>
              </a:r>
            </a:p>
          </p:txBody>
        </p:sp>
        <p:sp>
          <p:nvSpPr>
            <p:cNvPr id="16410" name="Rectangle 27"/>
            <p:cNvSpPr>
              <a:spLocks noChangeArrowheads="1"/>
            </p:cNvSpPr>
            <p:nvPr/>
          </p:nvSpPr>
          <p:spPr bwMode="auto">
            <a:xfrm>
              <a:off x="4386" y="2078"/>
              <a:ext cx="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(</a:t>
              </a:r>
            </a:p>
          </p:txBody>
        </p:sp>
        <p:sp>
          <p:nvSpPr>
            <p:cNvPr id="16411" name="Rectangle 28"/>
            <p:cNvSpPr>
              <a:spLocks noChangeArrowheads="1"/>
            </p:cNvSpPr>
            <p:nvPr/>
          </p:nvSpPr>
          <p:spPr bwMode="auto">
            <a:xfrm>
              <a:off x="4133" y="2257"/>
              <a:ext cx="6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2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 </a:t>
              </a:r>
            </a:p>
          </p:txBody>
        </p:sp>
        <p:sp>
          <p:nvSpPr>
            <p:cNvPr id="16412" name="Rectangle 29"/>
            <p:cNvSpPr>
              <a:spLocks noChangeArrowheads="1"/>
            </p:cNvSpPr>
            <p:nvPr/>
          </p:nvSpPr>
          <p:spPr bwMode="auto">
            <a:xfrm>
              <a:off x="3941" y="2257"/>
              <a:ext cx="6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2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 </a:t>
              </a:r>
            </a:p>
          </p:txBody>
        </p:sp>
        <p:sp>
          <p:nvSpPr>
            <p:cNvPr id="16413" name="Rectangle 30"/>
            <p:cNvSpPr>
              <a:spLocks noChangeArrowheads="1"/>
            </p:cNvSpPr>
            <p:nvPr/>
          </p:nvSpPr>
          <p:spPr bwMode="auto">
            <a:xfrm>
              <a:off x="3817" y="2215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 baseline="300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16414" name="Rectangle 31"/>
            <p:cNvSpPr>
              <a:spLocks noChangeArrowheads="1"/>
            </p:cNvSpPr>
            <p:nvPr/>
          </p:nvSpPr>
          <p:spPr bwMode="auto">
            <a:xfrm>
              <a:off x="2948" y="2215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 baseline="300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16415" name="Rectangle 32"/>
            <p:cNvSpPr>
              <a:spLocks noChangeArrowheads="1"/>
            </p:cNvSpPr>
            <p:nvPr/>
          </p:nvSpPr>
          <p:spPr bwMode="auto">
            <a:xfrm>
              <a:off x="4497" y="2419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 i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n</a:t>
              </a:r>
            </a:p>
          </p:txBody>
        </p:sp>
        <p:sp>
          <p:nvSpPr>
            <p:cNvPr id="16416" name="Rectangle 33"/>
            <p:cNvSpPr>
              <a:spLocks noChangeArrowheads="1"/>
            </p:cNvSpPr>
            <p:nvPr/>
          </p:nvSpPr>
          <p:spPr bwMode="auto">
            <a:xfrm>
              <a:off x="4825" y="2078"/>
              <a:ext cx="11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 i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x</a:t>
              </a:r>
            </a:p>
          </p:txBody>
        </p:sp>
        <p:sp>
          <p:nvSpPr>
            <p:cNvPr id="16417" name="Rectangle 34"/>
            <p:cNvSpPr>
              <a:spLocks noChangeArrowheads="1"/>
            </p:cNvSpPr>
            <p:nvPr/>
          </p:nvSpPr>
          <p:spPr bwMode="auto">
            <a:xfrm>
              <a:off x="4567" y="2218"/>
              <a:ext cx="7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 i="1" dirty="0" err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i</a:t>
              </a:r>
              <a:endParaRPr lang="en-US" altLang="ko-KR" sz="3200" i="1" dirty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6418" name="Rectangle 35"/>
            <p:cNvSpPr>
              <a:spLocks noChangeArrowheads="1"/>
            </p:cNvSpPr>
            <p:nvPr/>
          </p:nvSpPr>
          <p:spPr bwMode="auto">
            <a:xfrm>
              <a:off x="4477" y="2078"/>
              <a:ext cx="11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 i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x</a:t>
              </a:r>
            </a:p>
          </p:txBody>
        </p:sp>
        <p:sp>
          <p:nvSpPr>
            <p:cNvPr id="16419" name="Rectangle 36"/>
            <p:cNvSpPr>
              <a:spLocks noChangeArrowheads="1"/>
            </p:cNvSpPr>
            <p:nvPr/>
          </p:nvSpPr>
          <p:spPr bwMode="auto">
            <a:xfrm>
              <a:off x="3716" y="2257"/>
              <a:ext cx="100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 i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s</a:t>
              </a:r>
            </a:p>
          </p:txBody>
        </p:sp>
        <p:sp>
          <p:nvSpPr>
            <p:cNvPr id="16420" name="Rectangle 37"/>
            <p:cNvSpPr>
              <a:spLocks noChangeArrowheads="1"/>
            </p:cNvSpPr>
            <p:nvPr/>
          </p:nvSpPr>
          <p:spPr bwMode="auto">
            <a:xfrm>
              <a:off x="2847" y="2257"/>
              <a:ext cx="100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 i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s</a:t>
              </a:r>
            </a:p>
          </p:txBody>
        </p:sp>
        <p:sp>
          <p:nvSpPr>
            <p:cNvPr id="16421" name="Rectangle 38"/>
            <p:cNvSpPr>
              <a:spLocks noChangeArrowheads="1"/>
            </p:cNvSpPr>
            <p:nvPr/>
          </p:nvSpPr>
          <p:spPr bwMode="auto">
            <a:xfrm>
              <a:off x="4200" y="2106"/>
              <a:ext cx="183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>
                  <a:solidFill>
                    <a:srgbClr val="000000"/>
                  </a:solidFill>
                  <a:latin typeface="Symbol" pitchFamily="18" charset="2"/>
                  <a:ea typeface="굴림" pitchFamily="50" charset="-127"/>
                </a:rPr>
                <a:t>å</a:t>
              </a:r>
            </a:p>
          </p:txBody>
        </p:sp>
        <p:sp>
          <p:nvSpPr>
            <p:cNvPr id="16422" name="Rectangle 39"/>
            <p:cNvSpPr>
              <a:spLocks noChangeArrowheads="1"/>
            </p:cNvSpPr>
            <p:nvPr/>
          </p:nvSpPr>
          <p:spPr bwMode="auto">
            <a:xfrm>
              <a:off x="4001" y="2228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>
                  <a:solidFill>
                    <a:srgbClr val="000000"/>
                  </a:solidFill>
                  <a:latin typeface="Symbol" pitchFamily="18" charset="2"/>
                  <a:ea typeface="굴림" pitchFamily="50" charset="-127"/>
                </a:rPr>
                <a:t>=</a:t>
              </a:r>
            </a:p>
          </p:txBody>
        </p:sp>
      </p:grpSp>
      <p:grpSp>
        <p:nvGrpSpPr>
          <p:cNvPr id="16390" name="Group 40"/>
          <p:cNvGrpSpPr>
            <a:grpSpLocks/>
          </p:cNvGrpSpPr>
          <p:nvPr/>
        </p:nvGrpSpPr>
        <p:grpSpPr bwMode="auto">
          <a:xfrm>
            <a:off x="4545013" y="4285120"/>
            <a:ext cx="4038600" cy="849312"/>
            <a:chOff x="2863" y="2809"/>
            <a:chExt cx="2544" cy="535"/>
          </a:xfrm>
        </p:grpSpPr>
        <p:sp>
          <p:nvSpPr>
            <p:cNvPr id="16391" name="Rectangle 41"/>
            <p:cNvSpPr>
              <a:spLocks noChangeArrowheads="1"/>
            </p:cNvSpPr>
            <p:nvPr/>
          </p:nvSpPr>
          <p:spPr bwMode="auto">
            <a:xfrm>
              <a:off x="2863" y="2872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 i="1">
                  <a:solidFill>
                    <a:srgbClr val="000000"/>
                  </a:solidFill>
                  <a:latin typeface="Times" charset="0"/>
                  <a:ea typeface="굴림" pitchFamily="50" charset="-127"/>
                </a:rPr>
                <a:t>p</a:t>
              </a:r>
            </a:p>
          </p:txBody>
        </p:sp>
        <p:sp>
          <p:nvSpPr>
            <p:cNvPr id="16392" name="Rectangle 42"/>
            <p:cNvSpPr>
              <a:spLocks noChangeArrowheads="1"/>
            </p:cNvSpPr>
            <p:nvPr/>
          </p:nvSpPr>
          <p:spPr bwMode="auto">
            <a:xfrm>
              <a:off x="3732" y="2872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 i="1">
                  <a:solidFill>
                    <a:srgbClr val="000000"/>
                  </a:solidFill>
                  <a:latin typeface="Times" charset="0"/>
                  <a:ea typeface="굴림" pitchFamily="50" charset="-127"/>
                </a:rPr>
                <a:t>p</a:t>
              </a:r>
            </a:p>
          </p:txBody>
        </p:sp>
        <p:sp>
          <p:nvSpPr>
            <p:cNvPr id="16393" name="Rectangle 43"/>
            <p:cNvSpPr>
              <a:spLocks noChangeArrowheads="1"/>
            </p:cNvSpPr>
            <p:nvPr/>
          </p:nvSpPr>
          <p:spPr bwMode="auto">
            <a:xfrm>
              <a:off x="3868" y="2880"/>
              <a:ext cx="6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200">
                  <a:solidFill>
                    <a:srgbClr val="000000"/>
                  </a:solidFill>
                  <a:latin typeface="Times" charset="0"/>
                  <a:ea typeface="굴림" pitchFamily="50" charset="-127"/>
                </a:rPr>
                <a:t> </a:t>
              </a:r>
            </a:p>
          </p:txBody>
        </p:sp>
        <p:sp>
          <p:nvSpPr>
            <p:cNvPr id="16394" name="Rectangle 44"/>
            <p:cNvSpPr>
              <a:spLocks noChangeArrowheads="1"/>
            </p:cNvSpPr>
            <p:nvPr/>
          </p:nvSpPr>
          <p:spPr bwMode="auto">
            <a:xfrm>
              <a:off x="3956" y="2888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>
                  <a:solidFill>
                    <a:srgbClr val="000000"/>
                  </a:solidFill>
                  <a:latin typeface="Symbol" pitchFamily="18" charset="2"/>
                  <a:ea typeface="굴림" pitchFamily="50" charset="-127"/>
                </a:rPr>
                <a:t>=</a:t>
              </a:r>
            </a:p>
          </p:txBody>
        </p:sp>
        <p:sp>
          <p:nvSpPr>
            <p:cNvPr id="16395" name="Rectangle 45"/>
            <p:cNvSpPr>
              <a:spLocks noChangeArrowheads="1"/>
            </p:cNvSpPr>
            <p:nvPr/>
          </p:nvSpPr>
          <p:spPr bwMode="auto">
            <a:xfrm>
              <a:off x="4123" y="2880"/>
              <a:ext cx="6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200">
                  <a:solidFill>
                    <a:srgbClr val="000000"/>
                  </a:solidFill>
                  <a:latin typeface="Times" charset="0"/>
                  <a:ea typeface="굴림" pitchFamily="50" charset="-127"/>
                </a:rPr>
                <a:t> </a:t>
              </a:r>
            </a:p>
          </p:txBody>
        </p:sp>
        <p:sp>
          <p:nvSpPr>
            <p:cNvPr id="16396" name="Rectangle 46"/>
            <p:cNvSpPr>
              <a:spLocks noChangeArrowheads="1"/>
            </p:cNvSpPr>
            <p:nvPr/>
          </p:nvSpPr>
          <p:spPr bwMode="auto">
            <a:xfrm>
              <a:off x="4219" y="2809"/>
              <a:ext cx="11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 i="1">
                  <a:solidFill>
                    <a:srgbClr val="000000"/>
                  </a:solidFill>
                  <a:latin typeface="Times" charset="0"/>
                  <a:ea typeface="굴림" pitchFamily="50" charset="-127"/>
                </a:rPr>
                <a:t>x</a:t>
              </a:r>
            </a:p>
          </p:txBody>
        </p:sp>
        <p:sp>
          <p:nvSpPr>
            <p:cNvPr id="16397" name="Rectangle 47"/>
            <p:cNvSpPr>
              <a:spLocks noChangeArrowheads="1"/>
            </p:cNvSpPr>
            <p:nvPr/>
          </p:nvSpPr>
          <p:spPr bwMode="auto">
            <a:xfrm>
              <a:off x="4355" y="2817"/>
              <a:ext cx="6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200">
                  <a:solidFill>
                    <a:srgbClr val="000000"/>
                  </a:solidFill>
                  <a:latin typeface="Times" charset="0"/>
                  <a:ea typeface="굴림" pitchFamily="50" charset="-127"/>
                </a:rPr>
                <a:t> </a:t>
              </a:r>
            </a:p>
          </p:txBody>
        </p:sp>
        <p:sp>
          <p:nvSpPr>
            <p:cNvPr id="16398" name="Rectangle 48"/>
            <p:cNvSpPr>
              <a:spLocks noChangeArrowheads="1"/>
            </p:cNvSpPr>
            <p:nvPr/>
          </p:nvSpPr>
          <p:spPr bwMode="auto">
            <a:xfrm>
              <a:off x="4426" y="2817"/>
              <a:ext cx="98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>
                  <a:solidFill>
                    <a:srgbClr val="000000"/>
                  </a:solidFill>
                  <a:latin typeface="Times" charset="0"/>
                  <a:ea typeface="굴림" pitchFamily="50" charset="-127"/>
                </a:rPr>
                <a:t>successes</a:t>
              </a:r>
            </a:p>
          </p:txBody>
        </p:sp>
        <p:sp>
          <p:nvSpPr>
            <p:cNvPr id="16399" name="Rectangle 49"/>
            <p:cNvSpPr>
              <a:spLocks noChangeArrowheads="1"/>
            </p:cNvSpPr>
            <p:nvPr/>
          </p:nvSpPr>
          <p:spPr bwMode="auto">
            <a:xfrm>
              <a:off x="4442" y="3029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 i="1">
                  <a:solidFill>
                    <a:srgbClr val="000000"/>
                  </a:solidFill>
                  <a:latin typeface="Times" charset="0"/>
                  <a:ea typeface="굴림" pitchFamily="50" charset="-127"/>
                </a:rPr>
                <a:t>n</a:t>
              </a:r>
            </a:p>
          </p:txBody>
        </p:sp>
        <p:sp>
          <p:nvSpPr>
            <p:cNvPr id="16400" name="Rectangle 50"/>
            <p:cNvSpPr>
              <a:spLocks noChangeArrowheads="1"/>
            </p:cNvSpPr>
            <p:nvPr/>
          </p:nvSpPr>
          <p:spPr bwMode="auto">
            <a:xfrm>
              <a:off x="4578" y="3037"/>
              <a:ext cx="6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200">
                  <a:solidFill>
                    <a:srgbClr val="000000"/>
                  </a:solidFill>
                  <a:latin typeface="Times" charset="0"/>
                  <a:ea typeface="굴림" pitchFamily="50" charset="-127"/>
                </a:rPr>
                <a:t> </a:t>
              </a:r>
            </a:p>
          </p:txBody>
        </p:sp>
        <p:sp>
          <p:nvSpPr>
            <p:cNvPr id="16401" name="Rectangle 51"/>
            <p:cNvSpPr>
              <a:spLocks noChangeArrowheads="1"/>
            </p:cNvSpPr>
            <p:nvPr/>
          </p:nvSpPr>
          <p:spPr bwMode="auto">
            <a:xfrm>
              <a:off x="4658" y="3037"/>
              <a:ext cx="512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>
                  <a:solidFill>
                    <a:srgbClr val="000000"/>
                  </a:solidFill>
                  <a:latin typeface="Times" charset="0"/>
                  <a:ea typeface="굴림" pitchFamily="50" charset="-127"/>
                </a:rPr>
                <a:t>trials</a:t>
              </a:r>
            </a:p>
          </p:txBody>
        </p:sp>
        <p:sp>
          <p:nvSpPr>
            <p:cNvPr id="16402" name="Line 52"/>
            <p:cNvSpPr>
              <a:spLocks noChangeShapeType="1"/>
            </p:cNvSpPr>
            <p:nvPr/>
          </p:nvSpPr>
          <p:spPr bwMode="auto">
            <a:xfrm>
              <a:off x="4212" y="3068"/>
              <a:ext cx="11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19125" y="1143000"/>
            <a:ext cx="8143875" cy="4657725"/>
          </a:xfrm>
          <a:noFill/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모평균이 점추정값에 얼마나 가까이 있는가</a:t>
            </a:r>
            <a:r>
              <a:rPr lang="en-US" altLang="ko-KR" smtClean="0">
                <a:ea typeface="굴림" pitchFamily="50" charset="-127"/>
              </a:rPr>
              <a:t>? </a:t>
            </a:r>
          </a:p>
          <a:p>
            <a:r>
              <a:rPr lang="ko-KR" altLang="en-US" smtClean="0">
                <a:ea typeface="굴림" pitchFamily="50" charset="-127"/>
              </a:rPr>
              <a:t>점추정에 오차가 있다면 그 오차의 크기가 어느 정도인가</a:t>
            </a:r>
            <a:r>
              <a:rPr lang="en-US" altLang="ko-KR" smtClean="0">
                <a:ea typeface="굴림" pitchFamily="50" charset="-127"/>
              </a:rPr>
              <a:t>?</a:t>
            </a:r>
          </a:p>
          <a:p>
            <a:r>
              <a:rPr lang="ko-KR" altLang="en-US" smtClean="0">
                <a:ea typeface="굴림" pitchFamily="50" charset="-127"/>
              </a:rPr>
              <a:t>어떤 실수값의 구간</a:t>
            </a:r>
            <a:r>
              <a:rPr lang="en-US" altLang="ko-KR" smtClean="0">
                <a:ea typeface="굴림" pitchFamily="50" charset="-127"/>
              </a:rPr>
              <a:t>(interval)</a:t>
            </a:r>
            <a:r>
              <a:rPr lang="ko-KR" altLang="en-US" smtClean="0">
                <a:ea typeface="굴림" pitchFamily="50" charset="-127"/>
              </a:rPr>
              <a:t>으로서 모수를 추정하는 것</a:t>
            </a:r>
          </a:p>
          <a:p>
            <a:r>
              <a:rPr lang="ko-KR" altLang="en-US" smtClean="0">
                <a:ea typeface="굴림" pitchFamily="50" charset="-127"/>
              </a:rPr>
              <a:t>그림 </a:t>
            </a:r>
            <a:r>
              <a:rPr lang="en-US" altLang="ko-KR" smtClean="0">
                <a:ea typeface="굴림" pitchFamily="50" charset="-127"/>
              </a:rPr>
              <a:t>9.1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8153400" cy="795337"/>
          </a:xfrm>
          <a:noFill/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구간추정</a:t>
            </a:r>
            <a:endParaRPr lang="en-US" altLang="ko-KR" smtClean="0"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912" y="231493"/>
            <a:ext cx="5298771" cy="648955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19125" y="1143000"/>
            <a:ext cx="8143875" cy="4657725"/>
          </a:xfrm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err="1" smtClean="0">
                <a:ea typeface="굴림" pitchFamily="50" charset="-127"/>
              </a:rPr>
              <a:t>구간추정값</a:t>
            </a:r>
            <a:r>
              <a:rPr lang="en-US" altLang="ko-KR" sz="2400" dirty="0" smtClean="0">
                <a:ea typeface="굴림" pitchFamily="50" charset="-127"/>
              </a:rPr>
              <a:t>(</a:t>
            </a:r>
            <a:r>
              <a:rPr lang="en-US" altLang="ko-KR" sz="2400" dirty="0" err="1" smtClean="0">
                <a:ea typeface="굴림" pitchFamily="50" charset="-127"/>
              </a:rPr>
              <a:t>inteval</a:t>
            </a:r>
            <a:r>
              <a:rPr lang="en-US" altLang="ko-KR" sz="2400" dirty="0" smtClean="0">
                <a:ea typeface="굴림" pitchFamily="50" charset="-127"/>
              </a:rPr>
              <a:t> estimate):  </a:t>
            </a:r>
            <a:r>
              <a:rPr lang="ko-KR" altLang="en-US" sz="2400" dirty="0" err="1" smtClean="0">
                <a:ea typeface="굴림" pitchFamily="50" charset="-127"/>
              </a:rPr>
              <a:t>모수의</a:t>
            </a:r>
            <a:r>
              <a:rPr lang="ko-KR" altLang="en-US" sz="2400" dirty="0" smtClean="0">
                <a:ea typeface="굴림" pitchFamily="50" charset="-127"/>
              </a:rPr>
              <a:t> 실제 값이 들어 있을 만한 값들의 구간</a:t>
            </a:r>
            <a:r>
              <a:rPr lang="en-US" altLang="ko-KR" sz="2400" dirty="0" smtClean="0">
                <a:ea typeface="굴림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2400" dirty="0" smtClean="0">
                <a:ea typeface="굴림" pitchFamily="50" charset="-127"/>
              </a:rPr>
              <a:t>구간한계</a:t>
            </a:r>
            <a:r>
              <a:rPr lang="en-US" altLang="ko-KR" sz="2400" dirty="0" smtClean="0">
                <a:ea typeface="굴림" pitchFamily="50" charset="-127"/>
              </a:rPr>
              <a:t>(interval limits):  </a:t>
            </a:r>
            <a:r>
              <a:rPr lang="ko-KR" altLang="en-US" sz="2400" dirty="0" err="1" smtClean="0">
                <a:ea typeface="굴림" pitchFamily="50" charset="-127"/>
              </a:rPr>
              <a:t>구간추정값의</a:t>
            </a:r>
            <a:r>
              <a:rPr lang="ko-KR" altLang="en-US" sz="2400" dirty="0" smtClean="0">
                <a:ea typeface="굴림" pitchFamily="50" charset="-127"/>
              </a:rPr>
              <a:t> 하한</a:t>
            </a:r>
            <a:r>
              <a:rPr lang="en-US" altLang="ko-KR" sz="2400" dirty="0" smtClean="0">
                <a:ea typeface="굴림" pitchFamily="50" charset="-127"/>
              </a:rPr>
              <a:t>, </a:t>
            </a:r>
            <a:r>
              <a:rPr lang="ko-KR" altLang="en-US" sz="2400" dirty="0" err="1" smtClean="0">
                <a:ea typeface="굴림" pitchFamily="50" charset="-127"/>
              </a:rPr>
              <a:t>상한값</a:t>
            </a:r>
            <a:endParaRPr lang="ko-KR" altLang="en-US" sz="2400" dirty="0" smtClean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b="1" dirty="0" smtClean="0">
                <a:ea typeface="굴림" pitchFamily="50" charset="-127"/>
              </a:rPr>
              <a:t>신뢰구간</a:t>
            </a:r>
            <a:r>
              <a:rPr lang="en-US" altLang="ko-KR" sz="2400" b="1" dirty="0" smtClean="0">
                <a:ea typeface="굴림" pitchFamily="50" charset="-127"/>
              </a:rPr>
              <a:t>(confidence interval):</a:t>
            </a:r>
            <a:r>
              <a:rPr lang="en-US" altLang="ko-KR" sz="2400" dirty="0" smtClean="0">
                <a:ea typeface="굴림" pitchFamily="50" charset="-127"/>
              </a:rPr>
              <a:t>  </a:t>
            </a:r>
            <a:r>
              <a:rPr lang="ko-KR" altLang="en-US" sz="2400" dirty="0" err="1" smtClean="0">
                <a:ea typeface="굴림" pitchFamily="50" charset="-127"/>
              </a:rPr>
              <a:t>모수의</a:t>
            </a:r>
            <a:r>
              <a:rPr lang="ko-KR" altLang="en-US" sz="2400" dirty="0" smtClean="0">
                <a:ea typeface="굴림" pitchFamily="50" charset="-127"/>
              </a:rPr>
              <a:t> 실제 값이 구간 내에 있을 확신을 표시한 구간 추정</a:t>
            </a:r>
            <a:r>
              <a:rPr lang="en-US" altLang="ko-KR" sz="2400" dirty="0" smtClean="0">
                <a:ea typeface="굴림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2400" dirty="0" smtClean="0">
                <a:ea typeface="굴림" pitchFamily="50" charset="-127"/>
              </a:rPr>
              <a:t>신뢰계수</a:t>
            </a:r>
            <a:r>
              <a:rPr lang="en-US" altLang="ko-KR" sz="2400" dirty="0" smtClean="0">
                <a:ea typeface="굴림" pitchFamily="50" charset="-127"/>
              </a:rPr>
              <a:t>(confidence coefficient):  </a:t>
            </a:r>
            <a:r>
              <a:rPr lang="ko-KR" altLang="en-US" sz="2400" dirty="0" smtClean="0">
                <a:ea typeface="굴림" pitchFamily="50" charset="-127"/>
              </a:rPr>
              <a:t>같은 방법으로 신뢰구간을 수없이 많이 구할 때 그 구간이 </a:t>
            </a:r>
            <a:r>
              <a:rPr lang="ko-KR" altLang="en-US" sz="2400" dirty="0" err="1" smtClean="0">
                <a:ea typeface="굴림" pitchFamily="50" charset="-127"/>
              </a:rPr>
              <a:t>모수를</a:t>
            </a:r>
            <a:r>
              <a:rPr lang="ko-KR" altLang="en-US" sz="2400" dirty="0" smtClean="0">
                <a:ea typeface="굴림" pitchFamily="50" charset="-127"/>
              </a:rPr>
              <a:t> 포함하는 비율 </a:t>
            </a:r>
            <a:r>
              <a:rPr lang="en-US" altLang="ko-KR" sz="2400" dirty="0" smtClean="0">
                <a:ea typeface="굴림" pitchFamily="50" charset="-127"/>
              </a:rPr>
              <a:t>(1</a:t>
            </a:r>
            <a:r>
              <a:rPr lang="ko-KR" altLang="en-US" sz="2400" dirty="0" smtClean="0">
                <a:ea typeface="굴림" pitchFamily="50" charset="-127"/>
              </a:rPr>
              <a:t>－</a:t>
            </a:r>
            <a:r>
              <a:rPr lang="en-US" altLang="ko-KR" sz="2400" dirty="0" smtClean="0">
                <a:latin typeface="Symbol" pitchFamily="18" charset="2"/>
                <a:ea typeface="굴림" pitchFamily="50" charset="-127"/>
              </a:rPr>
              <a:t>a</a:t>
            </a:r>
            <a:r>
              <a:rPr lang="en-US" altLang="ko-KR" sz="2400" dirty="0" smtClean="0">
                <a:ea typeface="굴림" pitchFamily="50" charset="-127"/>
              </a:rPr>
              <a:t>).</a:t>
            </a:r>
          </a:p>
          <a:p>
            <a:pPr>
              <a:lnSpc>
                <a:spcPct val="110000"/>
              </a:lnSpc>
            </a:pPr>
            <a:r>
              <a:rPr lang="ko-KR" altLang="en-US" sz="2400" b="1" dirty="0" smtClean="0">
                <a:ea typeface="굴림" pitchFamily="50" charset="-127"/>
              </a:rPr>
              <a:t>신뢰수준</a:t>
            </a:r>
            <a:r>
              <a:rPr lang="en-US" altLang="ko-KR" sz="2400" b="1" dirty="0" smtClean="0">
                <a:ea typeface="굴림" pitchFamily="50" charset="-127"/>
              </a:rPr>
              <a:t>(confidence level):</a:t>
            </a:r>
            <a:r>
              <a:rPr lang="en-US" altLang="ko-KR" sz="2400" dirty="0" smtClean="0">
                <a:ea typeface="굴림" pitchFamily="50" charset="-127"/>
              </a:rPr>
              <a:t>  </a:t>
            </a:r>
            <a:r>
              <a:rPr lang="ko-KR" altLang="en-US" sz="2400" dirty="0" smtClean="0">
                <a:ea typeface="굴림" pitchFamily="50" charset="-127"/>
              </a:rPr>
              <a:t>신뢰계수처럼 구간이 </a:t>
            </a:r>
            <a:r>
              <a:rPr lang="ko-KR" altLang="en-US" sz="2400" dirty="0" err="1" smtClean="0">
                <a:ea typeface="굴림" pitchFamily="50" charset="-127"/>
              </a:rPr>
              <a:t>모수의</a:t>
            </a:r>
            <a:r>
              <a:rPr lang="ko-KR" altLang="en-US" sz="2400" dirty="0" smtClean="0">
                <a:ea typeface="굴림" pitchFamily="50" charset="-127"/>
              </a:rPr>
              <a:t> 실제 값을 포함할 확신을 퍼센트로 표현한 것</a:t>
            </a:r>
            <a:r>
              <a:rPr lang="en-US" altLang="ko-KR" sz="2400" dirty="0" smtClean="0">
                <a:ea typeface="굴림" pitchFamily="50" charset="-127"/>
              </a:rPr>
              <a:t>: 100(1</a:t>
            </a:r>
            <a:r>
              <a:rPr lang="ko-KR" altLang="en-US" sz="2400" dirty="0" smtClean="0">
                <a:ea typeface="굴림" pitchFamily="50" charset="-127"/>
              </a:rPr>
              <a:t>－</a:t>
            </a:r>
            <a:r>
              <a:rPr lang="en-US" altLang="ko-KR" sz="2400" dirty="0" smtClean="0">
                <a:latin typeface="Symbol" pitchFamily="18" charset="2"/>
                <a:ea typeface="굴림" pitchFamily="50" charset="-127"/>
              </a:rPr>
              <a:t>a</a:t>
            </a:r>
            <a:r>
              <a:rPr lang="en-US" altLang="ko-KR" sz="2400" dirty="0" smtClean="0">
                <a:ea typeface="굴림" pitchFamily="50" charset="-127"/>
              </a:rPr>
              <a:t>)%. </a:t>
            </a:r>
            <a:r>
              <a:rPr lang="ko-KR" altLang="en-US" sz="2400" dirty="0" smtClean="0">
                <a:ea typeface="굴림" pitchFamily="50" charset="-127"/>
              </a:rPr>
              <a:t>예를 들어</a:t>
            </a:r>
            <a:r>
              <a:rPr lang="en-US" altLang="ko-KR" sz="2400" dirty="0" smtClean="0">
                <a:ea typeface="굴림" pitchFamily="50" charset="-127"/>
              </a:rPr>
              <a:t>, 0.95 </a:t>
            </a:r>
            <a:r>
              <a:rPr lang="ko-KR" altLang="en-US" sz="2400" dirty="0" smtClean="0">
                <a:ea typeface="굴림" pitchFamily="50" charset="-127"/>
              </a:rPr>
              <a:t>신뢰계수는 </a:t>
            </a:r>
            <a:r>
              <a:rPr lang="en-US" altLang="ko-KR" sz="2400" dirty="0" smtClean="0">
                <a:ea typeface="굴림" pitchFamily="50" charset="-127"/>
              </a:rPr>
              <a:t>95% </a:t>
            </a:r>
            <a:r>
              <a:rPr lang="ko-KR" altLang="en-US" sz="2400" dirty="0" smtClean="0">
                <a:ea typeface="굴림" pitchFamily="50" charset="-127"/>
              </a:rPr>
              <a:t>신뢰 수준과 같다</a:t>
            </a:r>
            <a:r>
              <a:rPr lang="en-US" altLang="ko-KR" sz="2400" dirty="0" smtClean="0">
                <a:ea typeface="굴림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2400" dirty="0" smtClean="0">
                <a:ea typeface="굴림" pitchFamily="50" charset="-127"/>
              </a:rPr>
              <a:t>정확도</a:t>
            </a:r>
            <a:r>
              <a:rPr lang="en-US" altLang="ko-KR" sz="2400" dirty="0" smtClean="0">
                <a:ea typeface="굴림" pitchFamily="50" charset="-127"/>
              </a:rPr>
              <a:t>(accuracy): </a:t>
            </a:r>
            <a:r>
              <a:rPr lang="ko-KR" altLang="en-US" sz="2400" dirty="0" smtClean="0">
                <a:ea typeface="굴림" pitchFamily="50" charset="-127"/>
              </a:rPr>
              <a:t>관측된 표본통계량과 추정되는 </a:t>
            </a:r>
            <a:r>
              <a:rPr lang="ko-KR" altLang="en-US" sz="2400" dirty="0" err="1" smtClean="0">
                <a:ea typeface="굴림" pitchFamily="50" charset="-127"/>
              </a:rPr>
              <a:t>모수의</a:t>
            </a:r>
            <a:r>
              <a:rPr lang="ko-KR" altLang="en-US" sz="2400" dirty="0" smtClean="0">
                <a:ea typeface="굴림" pitchFamily="50" charset="-127"/>
              </a:rPr>
              <a:t> 실제 값의 차이</a:t>
            </a:r>
            <a:r>
              <a:rPr lang="en-US" altLang="ko-KR" sz="2400" dirty="0" smtClean="0">
                <a:ea typeface="굴림" pitchFamily="50" charset="-127"/>
              </a:rPr>
              <a:t>. </a:t>
            </a:r>
            <a:r>
              <a:rPr lang="ko-KR" altLang="en-US" sz="2400" dirty="0" smtClean="0">
                <a:ea typeface="굴림" pitchFamily="50" charset="-127"/>
              </a:rPr>
              <a:t>이것은 또한 추정오차</a:t>
            </a:r>
            <a:r>
              <a:rPr lang="en-US" altLang="ko-KR" sz="2400" dirty="0" smtClean="0">
                <a:ea typeface="굴림" pitchFamily="50" charset="-127"/>
              </a:rPr>
              <a:t>(estimation error)</a:t>
            </a:r>
            <a:r>
              <a:rPr lang="ko-KR" altLang="en-US" sz="2400" dirty="0" smtClean="0">
                <a:ea typeface="굴림" pitchFamily="50" charset="-127"/>
              </a:rPr>
              <a:t>나 표집오차</a:t>
            </a:r>
            <a:r>
              <a:rPr lang="en-US" altLang="ko-KR" sz="2400" dirty="0" smtClean="0">
                <a:ea typeface="굴림" pitchFamily="50" charset="-127"/>
              </a:rPr>
              <a:t>(sampling error)</a:t>
            </a:r>
            <a:r>
              <a:rPr lang="ko-KR" altLang="en-US" sz="2400" dirty="0" smtClean="0">
                <a:ea typeface="굴림" pitchFamily="50" charset="-127"/>
              </a:rPr>
              <a:t>로 해석될 수 있다</a:t>
            </a:r>
            <a:r>
              <a:rPr lang="en-US" altLang="ko-KR" sz="2400" dirty="0" smtClean="0">
                <a:ea typeface="굴림" pitchFamily="50" charset="-127"/>
              </a:rPr>
              <a:t>.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8153400" cy="795337"/>
          </a:xfrm>
          <a:noFill/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구간추정의 용어</a:t>
            </a:r>
            <a:endParaRPr lang="en-US" altLang="ko-KR" smtClean="0"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19125" y="1143000"/>
            <a:ext cx="8143875" cy="4657725"/>
          </a:xfrm>
          <a:noFill/>
        </p:spPr>
        <p:txBody>
          <a:bodyPr/>
          <a:lstStyle/>
          <a:p>
            <a:pPr marL="536575" indent="-449263" algn="just"/>
            <a:r>
              <a:rPr lang="ko-KR" altLang="en-US" sz="2400" dirty="0" smtClean="0">
                <a:ea typeface="굴림" pitchFamily="50" charset="-127"/>
              </a:rPr>
              <a:t>“</a:t>
            </a:r>
            <a:r>
              <a:rPr lang="en-US" altLang="ko-KR" sz="2400" dirty="0" smtClean="0">
                <a:ea typeface="굴림" pitchFamily="50" charset="-127"/>
              </a:rPr>
              <a:t>2000 </a:t>
            </a:r>
            <a:r>
              <a:rPr lang="ko-KR" altLang="en-US" sz="2400" dirty="0" smtClean="0">
                <a:ea typeface="굴림" pitchFamily="50" charset="-127"/>
              </a:rPr>
              <a:t>가구로 된 단순임의 표본으로부터 평균 수입이  </a:t>
            </a:r>
            <a:r>
              <a:rPr lang="en-US" altLang="ko-KR" sz="2400" dirty="0" smtClean="0">
                <a:ea typeface="굴림" pitchFamily="50" charset="-127"/>
              </a:rPr>
              <a:t>$65,000</a:t>
            </a:r>
            <a:r>
              <a:rPr lang="ko-KR" altLang="en-US" sz="2400" dirty="0" smtClean="0">
                <a:ea typeface="굴림" pitchFamily="50" charset="-127"/>
              </a:rPr>
              <a:t>이고 표준편차는 </a:t>
            </a:r>
            <a:r>
              <a:rPr lang="en-US" altLang="ko-KR" sz="2400" dirty="0" smtClean="0">
                <a:ea typeface="굴림" pitchFamily="50" charset="-127"/>
              </a:rPr>
              <a:t>$12,000</a:t>
            </a:r>
            <a:r>
              <a:rPr lang="ko-KR" altLang="en-US" sz="2400" dirty="0" smtClean="0">
                <a:ea typeface="굴림" pitchFamily="50" charset="-127"/>
              </a:rPr>
              <a:t>임을 알았다</a:t>
            </a:r>
            <a:r>
              <a:rPr lang="en-US" altLang="ko-KR" sz="2400" dirty="0" smtClean="0">
                <a:ea typeface="굴림" pitchFamily="50" charset="-127"/>
              </a:rPr>
              <a:t>. </a:t>
            </a:r>
            <a:r>
              <a:rPr lang="ko-KR" altLang="en-US" sz="2400" dirty="0" smtClean="0">
                <a:ea typeface="굴림" pitchFamily="50" charset="-127"/>
              </a:rPr>
              <a:t>이 자료를 기초로 모평균이 </a:t>
            </a:r>
            <a:r>
              <a:rPr lang="en-US" altLang="ko-KR" sz="2400" dirty="0" smtClean="0">
                <a:ea typeface="굴림" pitchFamily="50" charset="-127"/>
              </a:rPr>
              <a:t>$64,474</a:t>
            </a:r>
            <a:r>
              <a:rPr lang="ko-KR" altLang="en-US" sz="2400" dirty="0" smtClean="0">
                <a:ea typeface="굴림" pitchFamily="50" charset="-127"/>
              </a:rPr>
              <a:t>와 </a:t>
            </a:r>
            <a:r>
              <a:rPr lang="en-US" altLang="ko-KR" sz="2400" dirty="0" smtClean="0">
                <a:ea typeface="굴림" pitchFamily="50" charset="-127"/>
              </a:rPr>
              <a:t>$65,526 </a:t>
            </a:r>
            <a:r>
              <a:rPr lang="ko-KR" altLang="en-US" sz="2400" dirty="0" smtClean="0">
                <a:ea typeface="굴림" pitchFamily="50" charset="-127"/>
              </a:rPr>
              <a:t>사이에 있다는 </a:t>
            </a:r>
            <a:r>
              <a:rPr lang="en-US" altLang="ko-KR" sz="2400" dirty="0" smtClean="0">
                <a:ea typeface="굴림" pitchFamily="50" charset="-127"/>
              </a:rPr>
              <a:t>95% </a:t>
            </a:r>
            <a:r>
              <a:rPr lang="ko-KR" altLang="en-US" sz="2400" dirty="0" smtClean="0">
                <a:ea typeface="굴림" pitchFamily="50" charset="-127"/>
              </a:rPr>
              <a:t>신뢰수준을 얻었다</a:t>
            </a:r>
            <a:r>
              <a:rPr lang="en-US" altLang="ko-KR" sz="2400" dirty="0" smtClean="0">
                <a:ea typeface="굴림" pitchFamily="50" charset="-127"/>
              </a:rPr>
              <a:t>.”</a:t>
            </a:r>
          </a:p>
          <a:p>
            <a:pPr marL="1176338" lvl="1"/>
            <a:r>
              <a:rPr lang="en-US" altLang="ko-KR" sz="2000" dirty="0" smtClean="0">
                <a:ea typeface="굴림" pitchFamily="50" charset="-127"/>
              </a:rPr>
              <a:t> </a:t>
            </a:r>
            <a:r>
              <a:rPr lang="en-US" altLang="ko-KR" sz="2000" dirty="0" smtClean="0">
                <a:latin typeface="Symbol" pitchFamily="18" charset="2"/>
                <a:ea typeface="굴림" pitchFamily="50" charset="-127"/>
              </a:rPr>
              <a:t>m</a:t>
            </a:r>
            <a:r>
              <a:rPr lang="ko-KR" altLang="en-US" sz="2000" dirty="0" smtClean="0">
                <a:ea typeface="굴림" pitchFamily="50" charset="-127"/>
              </a:rPr>
              <a:t>의 점추정치   </a:t>
            </a:r>
            <a:r>
              <a:rPr lang="en-US" altLang="ko-KR" sz="2000" dirty="0" smtClean="0">
                <a:ea typeface="굴림" pitchFamily="50" charset="-127"/>
              </a:rPr>
              <a:t>$65,000</a:t>
            </a:r>
          </a:p>
          <a:p>
            <a:pPr marL="1176338" lvl="1"/>
            <a:r>
              <a:rPr lang="en-US" altLang="ko-KR" sz="2000" dirty="0" smtClean="0">
                <a:ea typeface="굴림" pitchFamily="50" charset="-127"/>
              </a:rPr>
              <a:t> </a:t>
            </a:r>
            <a:r>
              <a:rPr lang="en-US" altLang="ko-KR" sz="2000" dirty="0" smtClean="0">
                <a:latin typeface="Symbol" pitchFamily="18" charset="2"/>
                <a:ea typeface="굴림" pitchFamily="50" charset="-127"/>
              </a:rPr>
              <a:t>s</a:t>
            </a:r>
            <a:r>
              <a:rPr lang="ko-KR" altLang="en-US" sz="2000" dirty="0" smtClean="0">
                <a:ea typeface="굴림" pitchFamily="50" charset="-127"/>
              </a:rPr>
              <a:t>의 점추정치   </a:t>
            </a:r>
            <a:r>
              <a:rPr lang="en-US" altLang="ko-KR" sz="2000" dirty="0" smtClean="0">
                <a:ea typeface="굴림" pitchFamily="50" charset="-127"/>
              </a:rPr>
              <a:t>$12,000</a:t>
            </a:r>
          </a:p>
          <a:p>
            <a:pPr marL="1176338" lvl="1"/>
            <a:r>
              <a:rPr lang="en-US" altLang="ko-KR" sz="2000" dirty="0" smtClean="0">
                <a:ea typeface="굴림" pitchFamily="50" charset="-127"/>
              </a:rPr>
              <a:t> </a:t>
            </a:r>
            <a:r>
              <a:rPr lang="en-US" altLang="ko-KR" sz="2000" dirty="0" smtClean="0">
                <a:latin typeface="Symbol" pitchFamily="18" charset="2"/>
                <a:ea typeface="굴림" pitchFamily="50" charset="-127"/>
              </a:rPr>
              <a:t>m</a:t>
            </a:r>
            <a:r>
              <a:rPr lang="ko-KR" altLang="en-US" sz="2000" dirty="0" smtClean="0">
                <a:ea typeface="굴림" pitchFamily="50" charset="-127"/>
              </a:rPr>
              <a:t>의 구간추정치   </a:t>
            </a:r>
            <a:r>
              <a:rPr lang="en-US" altLang="ko-KR" sz="2000" dirty="0" smtClean="0">
                <a:ea typeface="굴림" pitchFamily="50" charset="-127"/>
              </a:rPr>
              <a:t>$64,474</a:t>
            </a:r>
            <a:r>
              <a:rPr lang="ko-KR" altLang="en-US" sz="2000" dirty="0" smtClean="0">
                <a:ea typeface="굴림" pitchFamily="50" charset="-127"/>
              </a:rPr>
              <a:t>에서 </a:t>
            </a:r>
            <a:r>
              <a:rPr lang="en-US" altLang="ko-KR" sz="2000" dirty="0" smtClean="0">
                <a:ea typeface="굴림" pitchFamily="50" charset="-127"/>
              </a:rPr>
              <a:t>$65,526</a:t>
            </a:r>
          </a:p>
          <a:p>
            <a:pPr marL="1176338" lvl="1"/>
            <a:r>
              <a:rPr lang="en-US" altLang="ko-KR" sz="2000" dirty="0" smtClean="0">
                <a:ea typeface="굴림" pitchFamily="50" charset="-127"/>
              </a:rPr>
              <a:t> </a:t>
            </a:r>
            <a:r>
              <a:rPr lang="en-US" altLang="ko-KR" sz="2000" dirty="0" smtClean="0">
                <a:latin typeface="Symbol" pitchFamily="18" charset="2"/>
                <a:ea typeface="굴림" pitchFamily="50" charset="-127"/>
              </a:rPr>
              <a:t>m</a:t>
            </a:r>
            <a:r>
              <a:rPr lang="en-US" altLang="ko-KR" sz="2000" dirty="0" smtClean="0">
                <a:ea typeface="굴림" pitchFamily="50" charset="-127"/>
              </a:rPr>
              <a:t> </a:t>
            </a:r>
            <a:r>
              <a:rPr lang="ko-KR" altLang="en-US" sz="2000" dirty="0" smtClean="0">
                <a:ea typeface="굴림" pitchFamily="50" charset="-127"/>
              </a:rPr>
              <a:t>구간의 하한</a:t>
            </a:r>
            <a:r>
              <a:rPr lang="en-US" altLang="ko-KR" sz="2000" dirty="0" smtClean="0">
                <a:ea typeface="굴림" pitchFamily="50" charset="-127"/>
              </a:rPr>
              <a:t>, </a:t>
            </a:r>
            <a:r>
              <a:rPr lang="ko-KR" altLang="en-US" sz="2000" dirty="0" smtClean="0">
                <a:ea typeface="굴림" pitchFamily="50" charset="-127"/>
              </a:rPr>
              <a:t>상한   </a:t>
            </a:r>
            <a:r>
              <a:rPr lang="en-US" altLang="ko-KR" sz="2000" dirty="0" smtClean="0">
                <a:ea typeface="굴림" pitchFamily="50" charset="-127"/>
              </a:rPr>
              <a:t>$64,474</a:t>
            </a:r>
            <a:r>
              <a:rPr lang="ko-KR" altLang="en-US" sz="2000" dirty="0" smtClean="0">
                <a:ea typeface="굴림" pitchFamily="50" charset="-127"/>
              </a:rPr>
              <a:t>와 </a:t>
            </a:r>
            <a:r>
              <a:rPr lang="en-US" altLang="ko-KR" sz="2000" dirty="0" smtClean="0">
                <a:ea typeface="굴림" pitchFamily="50" charset="-127"/>
              </a:rPr>
              <a:t>$65,526</a:t>
            </a:r>
          </a:p>
          <a:p>
            <a:pPr marL="1176338" lvl="1"/>
            <a:r>
              <a:rPr lang="ko-KR" altLang="en-US" sz="2000" dirty="0" smtClean="0">
                <a:ea typeface="굴림" pitchFamily="50" charset="-127"/>
              </a:rPr>
              <a:t>신뢰계수   </a:t>
            </a:r>
            <a:r>
              <a:rPr lang="en-US" altLang="ko-KR" sz="2000" dirty="0" smtClean="0">
                <a:ea typeface="굴림" pitchFamily="50" charset="-127"/>
              </a:rPr>
              <a:t>0.95</a:t>
            </a:r>
          </a:p>
          <a:p>
            <a:pPr marL="1176338" lvl="1"/>
            <a:r>
              <a:rPr lang="ko-KR" altLang="en-US" sz="2000" dirty="0" smtClean="0">
                <a:ea typeface="굴림" pitchFamily="50" charset="-127"/>
              </a:rPr>
              <a:t>신뢰수준   </a:t>
            </a:r>
            <a:r>
              <a:rPr lang="en-US" altLang="ko-KR" sz="2000" dirty="0" smtClean="0">
                <a:ea typeface="굴림" pitchFamily="50" charset="-127"/>
              </a:rPr>
              <a:t>95%</a:t>
            </a:r>
          </a:p>
          <a:p>
            <a:pPr marL="1176338" lvl="1"/>
            <a:r>
              <a:rPr lang="ko-KR" altLang="en-US" sz="2000" dirty="0" smtClean="0">
                <a:ea typeface="굴림" pitchFamily="50" charset="-127"/>
              </a:rPr>
              <a:t>정확도   이렇게 구한 구간의 </a:t>
            </a:r>
            <a:r>
              <a:rPr lang="en-US" altLang="ko-KR" sz="2000" dirty="0" smtClean="0">
                <a:ea typeface="굴림" pitchFamily="50" charset="-127"/>
              </a:rPr>
              <a:t>95%</a:t>
            </a:r>
            <a:r>
              <a:rPr lang="ko-KR" altLang="en-US" sz="2000" dirty="0" smtClean="0">
                <a:ea typeface="굴림" pitchFamily="50" charset="-127"/>
              </a:rPr>
              <a:t>에서 표본평균과 실제 모평균과의 차이가 </a:t>
            </a:r>
            <a:r>
              <a:rPr lang="en-US" altLang="ko-KR" sz="2000" dirty="0" smtClean="0">
                <a:ea typeface="굴림" pitchFamily="50" charset="-127"/>
              </a:rPr>
              <a:t>$526 </a:t>
            </a:r>
            <a:r>
              <a:rPr lang="ko-KR" altLang="en-US" sz="2000" dirty="0" smtClean="0">
                <a:ea typeface="굴림" pitchFamily="50" charset="-127"/>
              </a:rPr>
              <a:t>이상 나지 않을 것이다</a:t>
            </a:r>
            <a:r>
              <a:rPr lang="en-US" altLang="ko-KR" sz="2000" dirty="0" smtClean="0">
                <a:ea typeface="굴림" pitchFamily="50" charset="-127"/>
              </a:rPr>
              <a:t>.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8153400" cy="795337"/>
          </a:xfrm>
          <a:noFill/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구간추정의 용어</a:t>
            </a:r>
            <a:endParaRPr lang="en-US" altLang="ko-KR" smtClean="0"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85" y="243068"/>
            <a:ext cx="6918678" cy="650435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20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1060</TotalTime>
  <Pages>18</Pages>
  <Words>748</Words>
  <Application>Microsoft Office PowerPoint</Application>
  <PresentationFormat>화면 슬라이드 쇼(4:3)</PresentationFormat>
  <Paragraphs>162</Paragraphs>
  <Slides>21</Slides>
  <Notes>17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3" baseType="lpstr">
      <vt:lpstr>광장</vt:lpstr>
      <vt:lpstr>Equation</vt:lpstr>
      <vt:lpstr>Chapter 9 - Learning Objectives</vt:lpstr>
      <vt:lpstr>모수와 통계량</vt:lpstr>
      <vt:lpstr>점추정 (point estimation)</vt:lpstr>
      <vt:lpstr>불편추정량</vt:lpstr>
      <vt:lpstr>구간추정</vt:lpstr>
      <vt:lpstr>PowerPoint 프레젠테이션</vt:lpstr>
      <vt:lpstr>구간추정의 용어</vt:lpstr>
      <vt:lpstr>구간추정의 용어</vt:lpstr>
      <vt:lpstr>PowerPoint 프레젠테이션</vt:lpstr>
      <vt:lpstr>평균에 대한 신뢰구간 추정치: s를 아는 경우</vt:lpstr>
      <vt:lpstr>평균에 대한 신뢰구간 추정치: s를 아는 경우</vt:lpstr>
      <vt:lpstr>평균에 대한 신뢰구간 추정치: s를 모르는 경우</vt:lpstr>
      <vt:lpstr>PowerPoint 프레젠테이션</vt:lpstr>
      <vt:lpstr>PowerPoint 프레젠테이션</vt:lpstr>
      <vt:lpstr>평균에 대한 신뢰구간 추정치: s를 모르는 경우</vt:lpstr>
      <vt:lpstr>평균에 대한 신뢰구간 추정치: s를 모르는 경우</vt:lpstr>
      <vt:lpstr>평균에 대한 신뢰구간 추정치: s를 모르는 경우</vt:lpstr>
      <vt:lpstr>평균에 대한 신뢰구간 추정치: s를 모르는 경우</vt:lpstr>
      <vt:lpstr>모비율에 대한 신뢰구간</vt:lpstr>
      <vt:lpstr>모비율에 대한 신뢰구간</vt:lpstr>
      <vt:lpstr>100(1-a)% 신뢰구간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Estimation from Sample Data</dc:title>
  <dc:subject/>
  <dc:creator>Priscilla and Don Stengel</dc:creator>
  <cp:keywords/>
  <dc:description/>
  <cp:lastModifiedBy>user</cp:lastModifiedBy>
  <cp:revision>53</cp:revision>
  <cp:lastPrinted>1998-01-10T16:42:26Z</cp:lastPrinted>
  <dcterms:created xsi:type="dcterms:W3CDTF">1997-11-22T11:02:54Z</dcterms:created>
  <dcterms:modified xsi:type="dcterms:W3CDTF">2015-10-25T09:51:35Z</dcterms:modified>
</cp:coreProperties>
</file>