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14"/>
  </p:notesMasterIdLst>
  <p:sldIdLst>
    <p:sldId id="256" r:id="rId2"/>
    <p:sldId id="260" r:id="rId3"/>
    <p:sldId id="406" r:id="rId4"/>
    <p:sldId id="407" r:id="rId5"/>
    <p:sldId id="408" r:id="rId6"/>
    <p:sldId id="400" r:id="rId7"/>
    <p:sldId id="401" r:id="rId8"/>
    <p:sldId id="402" r:id="rId9"/>
    <p:sldId id="403" r:id="rId10"/>
    <p:sldId id="404" r:id="rId11"/>
    <p:sldId id="405" r:id="rId12"/>
    <p:sldId id="263" r:id="rId13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67" userDrawn="1">
          <p15:clr>
            <a:srgbClr val="A4A3A4"/>
          </p15:clr>
        </p15:guide>
        <p15:guide id="4" pos="2993" userDrawn="1">
          <p15:clr>
            <a:srgbClr val="A4A3A4"/>
          </p15:clr>
        </p15:guide>
        <p15:guide id="5" orient="horz" pos="1752" userDrawn="1">
          <p15:clr>
            <a:srgbClr val="A4A3A4"/>
          </p15:clr>
        </p15:guide>
        <p15:guide id="6" orient="horz" pos="1979" userDrawn="1">
          <p15:clr>
            <a:srgbClr val="A4A3A4"/>
          </p15:clr>
        </p15:guide>
        <p15:guide id="7" pos="272" userDrawn="1">
          <p15:clr>
            <a:srgbClr val="A4A3A4"/>
          </p15:clr>
        </p15:guide>
        <p15:guide id="8" pos="5579" userDrawn="1">
          <p15:clr>
            <a:srgbClr val="A4A3A4"/>
          </p15:clr>
        </p15:guide>
        <p15:guide id="9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5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32"/>
      </p:cViewPr>
      <p:guideLst>
        <p:guide orient="horz" pos="2160"/>
        <p:guide pos="2880"/>
        <p:guide pos="2767"/>
        <p:guide pos="2993"/>
        <p:guide orient="horz" pos="1752"/>
        <p:guide orient="horz" pos="1979"/>
        <p:guide pos="272"/>
        <p:guide pos="5579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4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24245792-199D-4F63-A7A9-A172FF1792AE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7388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51E5143C-92E2-4E3E-9928-78C6E0489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7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143C-92E2-4E3E-9928-78C6E04891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0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143C-92E2-4E3E-9928-78C6E04891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9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143C-92E2-4E3E-9928-78C6E04891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63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143C-92E2-4E3E-9928-78C6E04891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500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143C-92E2-4E3E-9928-78C6E04891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2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19113" y="1725387"/>
            <a:ext cx="0" cy="1784576"/>
          </a:xfrm>
          <a:prstGeom prst="line">
            <a:avLst/>
          </a:prstGeom>
          <a:ln w="3175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2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04800" y="628650"/>
            <a:ext cx="0" cy="522518"/>
          </a:xfrm>
          <a:prstGeom prst="line">
            <a:avLst/>
          </a:prstGeom>
          <a:ln w="762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17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9141" y="1122363"/>
            <a:ext cx="8474927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9141" y="3962400"/>
            <a:ext cx="8474927" cy="1295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D73793F-44D6-4653-90CD-858397E90B93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19113" y="1725387"/>
            <a:ext cx="0" cy="1784576"/>
          </a:xfrm>
          <a:prstGeom prst="line">
            <a:avLst/>
          </a:prstGeom>
          <a:ln w="3175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29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628650"/>
            <a:ext cx="8549268" cy="522518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48440"/>
            <a:ext cx="8549268" cy="470332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626EED-0A95-4DAC-8C2B-29F572A41672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04800" y="628650"/>
            <a:ext cx="0" cy="522518"/>
          </a:xfrm>
          <a:prstGeom prst="line">
            <a:avLst/>
          </a:prstGeom>
          <a:ln w="762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6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69366"/>
            <a:ext cx="7886700" cy="12202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E4BEB95-A707-49BF-8233-CE91F1B24B01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527277" y="3104467"/>
            <a:ext cx="0" cy="1476000"/>
          </a:xfrm>
          <a:prstGeom prst="line">
            <a:avLst/>
          </a:prstGeom>
          <a:ln w="3175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0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628650"/>
            <a:ext cx="8549268" cy="52251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799" y="1272207"/>
            <a:ext cx="4237463" cy="49047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72206"/>
            <a:ext cx="4205868" cy="48983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D02C7DF-FA59-49A9-B3CC-214923800BFE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04800" y="628650"/>
            <a:ext cx="0" cy="522518"/>
          </a:xfrm>
          <a:prstGeom prst="line">
            <a:avLst/>
          </a:prstGeom>
          <a:ln w="762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13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CDAD03B-D8C7-490D-83D4-1B3D19A3016F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9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CE8DE31-37C2-4FAE-A749-2B43B97FED4D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5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4800" y="423473"/>
            <a:ext cx="8549268" cy="7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248440"/>
            <a:ext cx="8549268" cy="488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387448" y="64792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EBEC-795B-42E8-86E4-926E605F53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10"/>
          <p:cNvSpPr txBox="1">
            <a:spLocks/>
          </p:cNvSpPr>
          <p:nvPr userDrawn="1"/>
        </p:nvSpPr>
        <p:spPr>
          <a:xfrm>
            <a:off x="6282518" y="6536373"/>
            <a:ext cx="2861482" cy="25309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800" b="1" dirty="0" smtClean="0">
                <a:solidFill>
                  <a:schemeClr val="bg1">
                    <a:lumMod val="75000"/>
                  </a:schemeClr>
                </a:solidFill>
              </a:rPr>
              <a:t>국민대학교 </a:t>
            </a:r>
            <a:r>
              <a:rPr lang="ko-KR" altLang="en-US" sz="800" b="1" dirty="0" err="1" smtClean="0">
                <a:solidFill>
                  <a:schemeClr val="bg1">
                    <a:lumMod val="75000"/>
                  </a:schemeClr>
                </a:solidFill>
              </a:rPr>
              <a:t>빅데이터</a:t>
            </a:r>
            <a:r>
              <a:rPr lang="ko-KR" altLang="en-US" sz="800" b="1" dirty="0" smtClean="0">
                <a:solidFill>
                  <a:schemeClr val="bg1">
                    <a:lumMod val="75000"/>
                  </a:schemeClr>
                </a:solidFill>
              </a:rPr>
              <a:t> 경영</a:t>
            </a:r>
            <a:r>
              <a:rPr lang="en-US" altLang="ko-KR" sz="800" b="1" dirty="0" smtClean="0">
                <a:solidFill>
                  <a:schemeClr val="bg1">
                    <a:lumMod val="75000"/>
                  </a:schemeClr>
                </a:solidFill>
              </a:rPr>
              <a:t>MBA R</a:t>
            </a:r>
            <a:r>
              <a:rPr lang="ko-KR" altLang="en-US" sz="800" b="1" dirty="0" smtClean="0">
                <a:solidFill>
                  <a:schemeClr val="bg1">
                    <a:lumMod val="75000"/>
                  </a:schemeClr>
                </a:solidFill>
              </a:rPr>
              <a:t>프로그래밍 </a:t>
            </a:r>
            <a:r>
              <a:rPr lang="en-US" altLang="ko-KR" sz="800" b="1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3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69" r:id="rId3"/>
    <p:sldLayoutId id="2147483670" r:id="rId4"/>
    <p:sldLayoutId id="2147483671" r:id="rId5"/>
    <p:sldLayoutId id="2147483672" r:id="rId6"/>
    <p:sldLayoutId id="2147483674" r:id="rId7"/>
    <p:sldLayoutId id="214748367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9388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⁻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78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5738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113" indent="-179388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wp-content/uploads/2015/02/data-wrangling-cheatshee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79141" y="1713469"/>
            <a:ext cx="8474927" cy="1796493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(12</a:t>
            </a:r>
            <a:r>
              <a:rPr lang="ko-KR" altLang="en-US" sz="2800" dirty="0" smtClean="0"/>
              <a:t>주차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286899" y="4061253"/>
            <a:ext cx="2716879" cy="12521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smtClean="0"/>
              <a:t>2016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05. </a:t>
            </a:r>
            <a:r>
              <a:rPr lang="en-US" altLang="ko-KR" sz="1600" smtClean="0"/>
              <a:t>21(</a:t>
            </a:r>
            <a:r>
              <a:rPr lang="ko-KR" altLang="en-US" sz="1600" dirty="0" smtClean="0"/>
              <a:t>토</a:t>
            </a:r>
            <a:r>
              <a:rPr lang="en-US" altLang="ko-KR" sz="1600" dirty="0" smtClean="0"/>
              <a:t>) 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 smtClean="0"/>
              <a:t>장운호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 smtClean="0"/>
              <a:t>(ADP 002-0004)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581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433237" y="697439"/>
            <a:ext cx="8261117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ea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 merge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함수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720" y="1473648"/>
            <a:ext cx="8408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>
                <a:latin typeface="+mn-ea"/>
              </a:rPr>
              <a:t>동</a:t>
            </a:r>
            <a:r>
              <a:rPr lang="ko-KR" altLang="en-US" sz="1600" b="1" dirty="0" smtClean="0">
                <a:latin typeface="+mn-ea"/>
              </a:rPr>
              <a:t>일한 </a:t>
            </a:r>
            <a:r>
              <a:rPr lang="en-US" altLang="ko-KR" sz="1600" b="1" dirty="0">
                <a:latin typeface="+mn-ea"/>
              </a:rPr>
              <a:t>key</a:t>
            </a:r>
            <a:r>
              <a:rPr lang="ko-KR" altLang="en-US" sz="1600" b="1" dirty="0">
                <a:latin typeface="+mn-ea"/>
              </a:rPr>
              <a:t>를 </a:t>
            </a:r>
            <a:r>
              <a:rPr lang="ko-KR" altLang="en-US" sz="1600" b="1" dirty="0" smtClean="0">
                <a:latin typeface="+mn-ea"/>
              </a:rPr>
              <a:t>가진 </a:t>
            </a:r>
            <a:r>
              <a:rPr lang="ko-KR" altLang="en-US" sz="1600" b="1" dirty="0" err="1" smtClean="0">
                <a:latin typeface="+mn-ea"/>
              </a:rPr>
              <a:t>두개의</a:t>
            </a:r>
            <a:r>
              <a:rPr lang="ko-KR" altLang="en-US" sz="1600" b="1" dirty="0" smtClean="0">
                <a:latin typeface="+mn-ea"/>
              </a:rPr>
              <a:t> 데이터프레임에서 </a:t>
            </a:r>
            <a:endParaRPr lang="en-US" altLang="ko-KR" sz="1600" b="1" dirty="0" smtClean="0">
              <a:latin typeface="+mn-ea"/>
            </a:endParaRPr>
          </a:p>
          <a:p>
            <a:pPr algn="l"/>
            <a:r>
              <a:rPr lang="en-US" altLang="ko-KR" sz="1600" b="1" dirty="0" smtClean="0">
                <a:latin typeface="+mn-ea"/>
              </a:rPr>
              <a:t>key </a:t>
            </a:r>
            <a:r>
              <a:rPr lang="ko-KR" altLang="en-US" sz="1600" b="1" dirty="0" smtClean="0">
                <a:latin typeface="+mn-ea"/>
              </a:rPr>
              <a:t>값이 동일한 관측치만 찾아서 추출해 내는 함수</a:t>
            </a:r>
            <a:endParaRPr lang="en-US" altLang="ko-KR" sz="1600" b="1" dirty="0" smtClean="0">
              <a:latin typeface="+mn-ea"/>
            </a:endParaRPr>
          </a:p>
          <a:p>
            <a:pPr marL="342900" indent="-342900" algn="l">
              <a:buFontTx/>
              <a:buChar char="-"/>
            </a:pP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 ※ base(</a:t>
            </a:r>
            <a:r>
              <a:rPr lang="ko-KR" altLang="en-US" sz="1600" dirty="0" smtClean="0">
                <a:latin typeface="+mn-ea"/>
                <a:ea typeface="+mn-ea"/>
              </a:rPr>
              <a:t>기본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패키지에 </a:t>
            </a:r>
            <a:r>
              <a:rPr lang="ko-KR" altLang="en-US" sz="1600" dirty="0" smtClean="0">
                <a:latin typeface="+mn-ea"/>
                <a:ea typeface="+mn-ea"/>
              </a:rPr>
              <a:t>포함되어 있는 함수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47720" y="2792186"/>
            <a:ext cx="2164968" cy="349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 방법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47720" y="3437909"/>
            <a:ext cx="8408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merge( x=</a:t>
            </a:r>
            <a:r>
              <a:rPr lang="ko-KR" altLang="en-US" sz="1600" b="1" dirty="0" smtClean="0">
                <a:latin typeface="+mn-ea"/>
                <a:ea typeface="+mn-ea"/>
              </a:rPr>
              <a:t>필요한 정보를 찾아 붙이고자 하는 대상데이터</a:t>
            </a:r>
            <a:r>
              <a:rPr lang="en-US" altLang="ko-KR" sz="1600" b="1" dirty="0" smtClean="0">
                <a:latin typeface="+mn-ea"/>
                <a:ea typeface="+mn-ea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  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y= </a:t>
            </a:r>
            <a:r>
              <a:rPr lang="en-US" altLang="ko-KR" sz="1600" b="1" dirty="0" smtClean="0">
                <a:latin typeface="+mn-ea"/>
                <a:ea typeface="+mn-ea"/>
              </a:rPr>
              <a:t>x</a:t>
            </a:r>
            <a:r>
              <a:rPr lang="ko-KR" altLang="en-US" sz="1600" b="1" dirty="0" smtClean="0">
                <a:latin typeface="+mn-ea"/>
                <a:ea typeface="+mn-ea"/>
              </a:rPr>
              <a:t>와 동일한 </a:t>
            </a:r>
            <a:r>
              <a:rPr lang="en-US" altLang="ko-KR" sz="1600" b="1" dirty="0" smtClean="0">
                <a:latin typeface="+mn-ea"/>
                <a:ea typeface="+mn-ea"/>
              </a:rPr>
              <a:t>key</a:t>
            </a:r>
            <a:r>
              <a:rPr lang="ko-KR" altLang="en-US" sz="1600" b="1" dirty="0" smtClean="0">
                <a:latin typeface="+mn-ea"/>
                <a:ea typeface="+mn-ea"/>
              </a:rPr>
              <a:t>열과 새로운 정보를 가지고 있는 데이터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   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all=TRUE</a:t>
            </a:r>
            <a:r>
              <a:rPr lang="en-US" altLang="ko-KR" sz="1600" b="1" dirty="0" smtClean="0">
                <a:latin typeface="+mn-ea"/>
              </a:rPr>
              <a:t>, # full outer join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        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</a:rPr>
              <a:t>all.x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=TRUE</a:t>
            </a:r>
            <a:r>
              <a:rPr lang="en-US" altLang="ko-KR" sz="1600" b="1" dirty="0" smtClean="0">
                <a:latin typeface="+mn-ea"/>
                <a:ea typeface="+mn-ea"/>
              </a:rPr>
              <a:t>, # left outer join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       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</a:rPr>
              <a:t>all.y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=TRUE</a:t>
            </a:r>
            <a:r>
              <a:rPr lang="en-US" altLang="ko-KR" sz="1600" b="1" dirty="0" smtClean="0">
                <a:latin typeface="+mn-ea"/>
              </a:rPr>
              <a:t>, # right outer join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  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by=NULL</a:t>
            </a:r>
            <a:r>
              <a:rPr lang="en-US" altLang="ko-KR" sz="1600" b="1" dirty="0" smtClean="0">
                <a:latin typeface="+mn-ea"/>
                <a:ea typeface="+mn-ea"/>
              </a:rPr>
              <a:t>,   # cross join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933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433237" y="697439"/>
            <a:ext cx="8261117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ea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 join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함수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1800" y="3729501"/>
            <a:ext cx="84248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join( x= # </a:t>
            </a:r>
            <a:r>
              <a:rPr lang="ko-KR" altLang="en-US" sz="1600" b="1" dirty="0" smtClean="0">
                <a:latin typeface="+mn-ea"/>
                <a:ea typeface="+mn-ea"/>
              </a:rPr>
              <a:t>필요한 정보를 찾아 붙이고자 하는 대상데이터</a:t>
            </a:r>
            <a:r>
              <a:rPr lang="en-US" altLang="ko-KR" sz="1600" b="1" dirty="0" smtClean="0">
                <a:latin typeface="+mn-ea"/>
                <a:ea typeface="+mn-ea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y= # </a:t>
            </a:r>
            <a:r>
              <a:rPr lang="en-US" altLang="ko-KR" sz="1600" b="1" dirty="0" smtClean="0">
                <a:latin typeface="+mn-ea"/>
                <a:ea typeface="+mn-ea"/>
              </a:rPr>
              <a:t>x</a:t>
            </a:r>
            <a:r>
              <a:rPr lang="ko-KR" altLang="en-US" sz="1600" b="1" dirty="0" smtClean="0">
                <a:latin typeface="+mn-ea"/>
                <a:ea typeface="+mn-ea"/>
              </a:rPr>
              <a:t>와 동일한 </a:t>
            </a:r>
            <a:r>
              <a:rPr lang="en-US" altLang="ko-KR" sz="1600" b="1" dirty="0" smtClean="0">
                <a:latin typeface="+mn-ea"/>
                <a:ea typeface="+mn-ea"/>
              </a:rPr>
              <a:t>key</a:t>
            </a:r>
            <a:r>
              <a:rPr lang="ko-KR" altLang="en-US" sz="1600" b="1" dirty="0" smtClean="0">
                <a:latin typeface="+mn-ea"/>
                <a:ea typeface="+mn-ea"/>
              </a:rPr>
              <a:t>열과 새로운 정보를 가지고 있는 데이터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by= # </a:t>
            </a:r>
            <a:r>
              <a:rPr lang="en-US" altLang="ko-KR" sz="1600" b="1" dirty="0" smtClean="0">
                <a:latin typeface="+mn-ea"/>
                <a:ea typeface="+mn-ea"/>
              </a:rPr>
              <a:t>key</a:t>
            </a:r>
            <a:r>
              <a:rPr lang="ko-KR" altLang="en-US" sz="1600" b="1" dirty="0" smtClean="0">
                <a:latin typeface="+mn-ea"/>
                <a:ea typeface="+mn-ea"/>
              </a:rPr>
              <a:t>가 되는 열</a:t>
            </a:r>
            <a:r>
              <a:rPr lang="en-US" altLang="ko-KR" sz="1600" b="1" dirty="0" smtClean="0">
                <a:latin typeface="+mn-ea"/>
                <a:ea typeface="+mn-ea"/>
              </a:rPr>
              <a:t>  </a:t>
            </a:r>
            <a:r>
              <a:rPr lang="en-US" altLang="ko-KR" sz="1600" b="1" dirty="0" smtClean="0">
                <a:solidFill>
                  <a:srgbClr val="00B0F0"/>
                </a:solidFill>
                <a:latin typeface="+mn-ea"/>
                <a:ea typeface="+mn-ea"/>
              </a:rPr>
              <a:t>(x</a:t>
            </a:r>
            <a:r>
              <a:rPr lang="ko-KR" altLang="en-US" sz="1600" b="1" dirty="0" smtClean="0">
                <a:solidFill>
                  <a:srgbClr val="00B0F0"/>
                </a:solidFill>
                <a:latin typeface="+mn-ea"/>
                <a:ea typeface="+mn-ea"/>
              </a:rPr>
              <a:t>와 </a:t>
            </a:r>
            <a:r>
              <a:rPr lang="en-US" altLang="ko-KR" sz="1600" b="1" dirty="0" smtClean="0">
                <a:solidFill>
                  <a:srgbClr val="00B0F0"/>
                </a:solidFill>
                <a:latin typeface="+mn-ea"/>
                <a:ea typeface="+mn-ea"/>
              </a:rPr>
              <a:t>y</a:t>
            </a:r>
            <a:r>
              <a:rPr lang="ko-KR" altLang="en-US" sz="1600" b="1" dirty="0" smtClean="0">
                <a:solidFill>
                  <a:srgbClr val="00B0F0"/>
                </a:solidFill>
                <a:latin typeface="+mn-ea"/>
                <a:ea typeface="+mn-ea"/>
              </a:rPr>
              <a:t>가 동일한 </a:t>
            </a:r>
            <a:r>
              <a:rPr lang="en-US" altLang="ko-KR" sz="1600" b="1" dirty="0" smtClean="0">
                <a:solidFill>
                  <a:srgbClr val="00B0F0"/>
                </a:solidFill>
                <a:latin typeface="+mn-ea"/>
                <a:ea typeface="+mn-ea"/>
              </a:rPr>
              <a:t>column</a:t>
            </a:r>
            <a:r>
              <a:rPr lang="ko-KR" altLang="en-US" sz="1600" b="1" dirty="0" smtClean="0">
                <a:solidFill>
                  <a:srgbClr val="00B0F0"/>
                </a:solidFill>
                <a:latin typeface="+mn-ea"/>
                <a:ea typeface="+mn-ea"/>
              </a:rPr>
              <a:t>명을 </a:t>
            </a:r>
            <a:r>
              <a:rPr lang="ko-KR" altLang="en-US" sz="1600" b="1" dirty="0" err="1" smtClean="0">
                <a:solidFill>
                  <a:srgbClr val="00B0F0"/>
                </a:solidFill>
                <a:latin typeface="+mn-ea"/>
                <a:ea typeface="+mn-ea"/>
              </a:rPr>
              <a:t>가져야함</a:t>
            </a:r>
            <a:r>
              <a:rPr lang="en-US" altLang="ko-KR" sz="1600" b="1" dirty="0" smtClean="0">
                <a:solidFill>
                  <a:srgbClr val="00B0F0"/>
                </a:solidFill>
                <a:latin typeface="+mn-ea"/>
                <a:ea typeface="+mn-ea"/>
              </a:rPr>
              <a:t>.)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00B0F0"/>
                </a:solidFill>
                <a:latin typeface="+mn-ea"/>
                <a:ea typeface="+mn-ea"/>
              </a:rPr>
              <a:t>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type=c(“inner”, “left”, “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</a:rPr>
              <a:t>right”,”full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”)         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1800" y="3150562"/>
            <a:ext cx="2250300" cy="32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 방법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32030" y="1432582"/>
            <a:ext cx="84246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Key</a:t>
            </a:r>
            <a:r>
              <a:rPr lang="ko-KR" altLang="en-US" sz="1600" dirty="0" smtClean="0">
                <a:latin typeface="+mn-ea"/>
                <a:ea typeface="+mn-ea"/>
              </a:rPr>
              <a:t>가 되는 열의 비교를 통하여 동일한 </a:t>
            </a:r>
            <a:r>
              <a:rPr lang="en-US" altLang="ko-KR" sz="1600" dirty="0" smtClean="0">
                <a:latin typeface="+mn-ea"/>
                <a:ea typeface="+mn-ea"/>
              </a:rPr>
              <a:t>key</a:t>
            </a:r>
            <a:r>
              <a:rPr lang="ko-KR" altLang="en-US" sz="1600" dirty="0" smtClean="0">
                <a:latin typeface="+mn-ea"/>
                <a:ea typeface="+mn-ea"/>
              </a:rPr>
              <a:t>값을 찾아서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지정된 열의 값을 옆에다 붙여주는 함수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※ </a:t>
            </a:r>
            <a:r>
              <a:rPr lang="en-US" altLang="ko-KR" sz="1600" dirty="0" err="1" smtClean="0">
                <a:latin typeface="+mn-ea"/>
                <a:ea typeface="+mn-ea"/>
              </a:rPr>
              <a:t>plyr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패키지에 포함되어 있는 함수임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009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98" y="2348856"/>
            <a:ext cx="5670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End of Document.</a:t>
            </a:r>
          </a:p>
          <a:p>
            <a:pPr algn="ctr"/>
            <a:endParaRPr lang="en-US" altLang="ko-KR" sz="3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감사합니다</a:t>
            </a:r>
            <a:r>
              <a:rPr lang="en-US" altLang="ko-KR" sz="3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36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06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544454" y="709799"/>
            <a:ext cx="1817090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algn="l" eaLnBrk="0" hangingPunct="0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목차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7379" y="2277243"/>
            <a:ext cx="693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Ⅰ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dplyr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패키지</a:t>
            </a:r>
            <a:endParaRPr lang="ko-KR" altLang="en-US" sz="2000" b="1" dirty="0">
              <a:latin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7379" y="2947164"/>
            <a:ext cx="693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Ⅱ.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데이터 조인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(Join)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8579" y="1508043"/>
            <a:ext cx="693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중간과제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6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Ⅰ. </a:t>
            </a:r>
            <a:r>
              <a:rPr lang="en-US" altLang="ko-KR" dirty="0" err="1"/>
              <a:t>d</a:t>
            </a:r>
            <a:r>
              <a:rPr lang="en-US" altLang="ko-KR" dirty="0" err="1" smtClean="0"/>
              <a:t>plyr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433237" y="697439"/>
            <a:ext cx="8261117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eaLnBrk="0" hangingPunct="0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dplyr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패키지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288" y="1788181"/>
            <a:ext cx="8237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latin typeface="+mn-ea"/>
                <a:ea typeface="+mn-ea"/>
              </a:rPr>
              <a:t>데이터 핸들링이 크게 </a:t>
            </a:r>
            <a:r>
              <a:rPr lang="en-US" altLang="ko-KR" sz="1600" b="1" dirty="0" smtClean="0">
                <a:latin typeface="+mn-ea"/>
                <a:ea typeface="+mn-ea"/>
              </a:rPr>
              <a:t>5</a:t>
            </a:r>
            <a:r>
              <a:rPr lang="ko-KR" altLang="en-US" sz="1600" b="1" dirty="0" smtClean="0">
                <a:latin typeface="+mn-ea"/>
                <a:ea typeface="+mn-ea"/>
              </a:rPr>
              <a:t>가지 기능으로 </a:t>
            </a:r>
            <a:r>
              <a:rPr lang="ko-KR" altLang="en-US" sz="1600" b="1" dirty="0" err="1" smtClean="0">
                <a:latin typeface="+mn-ea"/>
                <a:ea typeface="+mn-ea"/>
              </a:rPr>
              <a:t>이루져</a:t>
            </a:r>
            <a:r>
              <a:rPr lang="ko-KR" altLang="en-US" sz="1600" b="1" dirty="0" smtClean="0">
                <a:latin typeface="+mn-ea"/>
                <a:ea typeface="+mn-ea"/>
              </a:rPr>
              <a:t> 있음</a:t>
            </a:r>
            <a:r>
              <a:rPr lang="ko-KR" altLang="en-US" sz="1600" b="1" dirty="0">
                <a:latin typeface="+mn-ea"/>
              </a:rPr>
              <a:t>에</a:t>
            </a:r>
            <a:r>
              <a:rPr lang="ko-KR" altLang="en-US" sz="1600" b="1" dirty="0" smtClean="0">
                <a:latin typeface="+mn-ea"/>
                <a:ea typeface="+mn-ea"/>
              </a:rPr>
              <a:t> 주목하고</a:t>
            </a:r>
            <a:r>
              <a:rPr lang="en-US" altLang="ko-KR" sz="1600" b="1" dirty="0" smtClean="0">
                <a:latin typeface="+mn-ea"/>
                <a:ea typeface="+mn-ea"/>
              </a:rPr>
              <a:t>,</a:t>
            </a:r>
          </a:p>
          <a:p>
            <a:pPr algn="l"/>
            <a:r>
              <a:rPr lang="ko-KR" altLang="en-US" sz="1600" b="1" dirty="0" smtClean="0">
                <a:latin typeface="+mn-ea"/>
                <a:ea typeface="+mn-ea"/>
              </a:rPr>
              <a:t>이 </a:t>
            </a:r>
            <a:r>
              <a:rPr lang="en-US" altLang="ko-KR" sz="1600" b="1" dirty="0" smtClean="0">
                <a:latin typeface="+mn-ea"/>
                <a:ea typeface="+mn-ea"/>
              </a:rPr>
              <a:t>5</a:t>
            </a:r>
            <a:r>
              <a:rPr lang="ko-KR" altLang="en-US" sz="1600" b="1" dirty="0" smtClean="0">
                <a:latin typeface="+mn-ea"/>
                <a:ea typeface="+mn-ea"/>
              </a:rPr>
              <a:t>가지 기능을 빠르게 실행할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수 있도록 </a:t>
            </a:r>
            <a:r>
              <a:rPr lang="en-US" altLang="ko-KR" sz="1600" b="1" dirty="0" smtClean="0">
                <a:latin typeface="+mn-ea"/>
                <a:ea typeface="+mn-ea"/>
              </a:rPr>
              <a:t>C </a:t>
            </a:r>
            <a:r>
              <a:rPr lang="ko-KR" altLang="en-US" sz="1600" b="1" dirty="0" smtClean="0">
                <a:latin typeface="+mn-ea"/>
                <a:ea typeface="+mn-ea"/>
              </a:rPr>
              <a:t>언어</a:t>
            </a:r>
            <a:r>
              <a:rPr lang="en-US" altLang="ko-KR" sz="1600" b="1" dirty="0" smtClean="0">
                <a:latin typeface="+mn-ea"/>
                <a:ea typeface="+mn-ea"/>
              </a:rPr>
              <a:t>(language)</a:t>
            </a:r>
            <a:r>
              <a:rPr lang="ko-KR" altLang="en-US" sz="1600" b="1" dirty="0" smtClean="0">
                <a:latin typeface="+mn-ea"/>
                <a:ea typeface="+mn-ea"/>
              </a:rPr>
              <a:t>로 구현한 패키지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312" y="2879975"/>
            <a:ext cx="8237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latin typeface="+mn-ea"/>
                <a:ea typeface="+mn-ea"/>
              </a:rPr>
              <a:t>① 데이터 </a:t>
            </a:r>
            <a:r>
              <a:rPr lang="en-US" altLang="ko-KR" sz="1600" b="1" dirty="0" smtClean="0">
                <a:latin typeface="+mn-ea"/>
                <a:ea typeface="+mn-ea"/>
              </a:rPr>
              <a:t>Categorization / subset  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group_by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(), filter()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dirty="0" smtClean="0">
                <a:latin typeface="+mn-ea"/>
                <a:ea typeface="+mn-ea"/>
                <a:sym typeface="Wingdings" panose="05000000000000000000" pitchFamily="2" charset="2"/>
              </a:rPr>
              <a:t>② 변수 선택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                    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select()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dirty="0" smtClean="0">
                <a:latin typeface="+mn-ea"/>
                <a:ea typeface="+mn-ea"/>
                <a:sym typeface="Wingdings" panose="05000000000000000000" pitchFamily="2" charset="2"/>
              </a:rPr>
              <a:t>③ 데이터 정렬                 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arrange()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 #</a:t>
            </a:r>
            <a:r>
              <a:rPr lang="ko-KR" altLang="en-US" sz="1600" b="1" dirty="0" smtClean="0">
                <a:latin typeface="+mn-ea"/>
                <a:ea typeface="+mn-ea"/>
                <a:sym typeface="Wingdings" panose="05000000000000000000" pitchFamily="2" charset="2"/>
              </a:rPr>
              <a:t>기본 오름차순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600" b="1" dirty="0" smtClean="0">
                <a:latin typeface="+mn-ea"/>
                <a:ea typeface="+mn-ea"/>
                <a:sym typeface="Wingdings" panose="05000000000000000000" pitchFamily="2" charset="2"/>
              </a:rPr>
              <a:t>내림차순은 </a:t>
            </a:r>
            <a:r>
              <a:rPr lang="en-US" altLang="ko-KR" sz="1600" b="1" dirty="0" err="1" smtClean="0">
                <a:latin typeface="+mn-ea"/>
                <a:ea typeface="+mn-ea"/>
                <a:sym typeface="Wingdings" panose="05000000000000000000" pitchFamily="2" charset="2"/>
              </a:rPr>
              <a:t>desc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()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dirty="0" smtClean="0">
                <a:latin typeface="+mn-ea"/>
                <a:ea typeface="+mn-ea"/>
                <a:sym typeface="Wingdings" panose="05000000000000000000" pitchFamily="2" charset="2"/>
              </a:rPr>
              <a:t>④ </a:t>
            </a:r>
            <a:r>
              <a:rPr lang="ko-KR" altLang="en-US" sz="1600" b="1" dirty="0" err="1" smtClean="0">
                <a:latin typeface="+mn-ea"/>
                <a:ea typeface="+mn-ea"/>
                <a:sym typeface="Wingdings" panose="05000000000000000000" pitchFamily="2" charset="2"/>
              </a:rPr>
              <a:t>카테고리별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, subset</a:t>
            </a:r>
            <a:r>
              <a:rPr lang="ko-KR" altLang="en-US" sz="1600" b="1" dirty="0" smtClean="0">
                <a:latin typeface="+mn-ea"/>
                <a:ea typeface="+mn-ea"/>
                <a:sym typeface="Wingdings" panose="05000000000000000000" pitchFamily="2" charset="2"/>
              </a:rPr>
              <a:t>별 수치 계산 혹은 요약  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summarize() 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# N=n()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dirty="0" smtClean="0">
                <a:latin typeface="+mn-ea"/>
                <a:ea typeface="+mn-ea"/>
                <a:sym typeface="Wingdings" panose="05000000000000000000" pitchFamily="2" charset="2"/>
              </a:rPr>
              <a:t>⑤ 주어진 데이터의 변환     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mutate()</a:t>
            </a:r>
            <a:endParaRPr lang="ko-KR" altLang="en-US" sz="16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237" y="5805714"/>
            <a:ext cx="842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참고자료 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hlinkClick r:id="rId2"/>
              </a:rPr>
              <a:t>https</a:t>
            </a:r>
            <a:r>
              <a:rPr lang="en-US" altLang="ko-KR" sz="1200" dirty="0">
                <a:hlinkClick r:id="rId2"/>
              </a:rPr>
              <a:t>://www.rstudio.com/wp-content/uploads/2015/02/data-wrangling-cheatsheet.pdf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60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auto">
          <a:xfrm>
            <a:off x="433237" y="697439"/>
            <a:ext cx="8261117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ea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group_by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의 개념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800" y="2502333"/>
            <a:ext cx="396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[ </a:t>
            </a:r>
            <a:r>
              <a:rPr lang="ko-KR" altLang="en-US" sz="1400" dirty="0" smtClean="0">
                <a:latin typeface="+mn-ea"/>
              </a:rPr>
              <a:t>데이터 샘플 </a:t>
            </a:r>
            <a:r>
              <a:rPr lang="en-US" altLang="ko-KR" sz="1400" dirty="0" smtClean="0">
                <a:latin typeface="+mn-ea"/>
              </a:rPr>
              <a:t>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68755" y="2492006"/>
            <a:ext cx="408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[ </a:t>
            </a:r>
            <a:r>
              <a:rPr lang="en-US" altLang="ko-KR" sz="1400" dirty="0" err="1" smtClean="0">
                <a:latin typeface="+mn-ea"/>
              </a:rPr>
              <a:t>group_by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샘플 </a:t>
            </a:r>
            <a:r>
              <a:rPr lang="en-US" altLang="ko-KR" sz="1400" dirty="0" smtClean="0">
                <a:latin typeface="+mn-ea"/>
              </a:rPr>
              <a:t>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51388" y="3053170"/>
            <a:ext cx="2168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group_by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(year)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ummarize(N=n())</a:t>
            </a:r>
            <a:endParaRPr lang="ko-KR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998866" y="3153545"/>
            <a:ext cx="986971" cy="262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2014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998868" y="3470576"/>
            <a:ext cx="986971" cy="262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2014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23722" y="3153548"/>
            <a:ext cx="738751" cy="262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3724" y="3470579"/>
            <a:ext cx="738751" cy="262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98866" y="2851696"/>
            <a:ext cx="98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year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19171" y="2849116"/>
            <a:ext cx="98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N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48806" y="4057976"/>
            <a:ext cx="394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group_by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(year,  month)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ummarize(N=n(), total=sum(count))</a:t>
            </a:r>
            <a:endParaRPr lang="ko-KR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873019" y="5080628"/>
            <a:ext cx="986971" cy="262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2014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73021" y="5397659"/>
            <a:ext cx="986971" cy="262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2014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990126" y="5072882"/>
            <a:ext cx="738751" cy="262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월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990128" y="5389913"/>
            <a:ext cx="738751" cy="262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월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73019" y="4778779"/>
            <a:ext cx="98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year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85575" y="4768450"/>
            <a:ext cx="98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Month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894194" y="5062553"/>
            <a:ext cx="738751" cy="262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894196" y="5379584"/>
            <a:ext cx="738751" cy="262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89643" y="4758121"/>
            <a:ext cx="98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N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31801" y="2973227"/>
            <a:ext cx="3960812" cy="3335501"/>
            <a:chOff x="817617" y="2973227"/>
            <a:chExt cx="2841603" cy="333550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856343" y="3272360"/>
              <a:ext cx="986971" cy="262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+mn-ea"/>
                </a:rPr>
                <a:t>2014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56345" y="3589391"/>
              <a:ext cx="986971" cy="262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+mn-ea"/>
                </a:rPr>
                <a:t>2014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56345" y="3890567"/>
              <a:ext cx="986971" cy="262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+mn-ea"/>
                </a:rPr>
                <a:t>2014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56346" y="4202307"/>
              <a:ext cx="986971" cy="262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+mn-ea"/>
                </a:rPr>
                <a:t>2014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56348" y="4519337"/>
              <a:ext cx="986971" cy="262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+mn-ea"/>
                </a:rPr>
                <a:t>2014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856348" y="4820513"/>
              <a:ext cx="986971" cy="262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+mn-ea"/>
                </a:rPr>
                <a:t>2015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56346" y="5116405"/>
              <a:ext cx="986971" cy="262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+mn-ea"/>
                </a:rPr>
                <a:t>2015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56346" y="5417581"/>
              <a:ext cx="986971" cy="262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+mn-ea"/>
                </a:rPr>
                <a:t>2015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56347" y="5729320"/>
              <a:ext cx="986971" cy="262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+mn-ea"/>
                </a:rPr>
                <a:t>2015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6349" y="6046351"/>
              <a:ext cx="986971" cy="262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+mn-ea"/>
                </a:rPr>
                <a:t>2015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981199" y="3272363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70C0"/>
                  </a:solidFill>
                  <a:latin typeface="+mn-ea"/>
                </a:rPr>
                <a:t>1</a:t>
              </a:r>
              <a:r>
                <a:rPr lang="ko-KR" altLang="en-US" sz="1400" dirty="0" smtClean="0">
                  <a:solidFill>
                    <a:srgbClr val="0070C0"/>
                  </a:solidFill>
                  <a:latin typeface="+mn-ea"/>
                </a:rPr>
                <a:t>월</a:t>
              </a:r>
              <a:endParaRPr lang="ko-KR" altLang="en-US" sz="1400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981201" y="3589394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70C0"/>
                  </a:solidFill>
                  <a:latin typeface="+mn-ea"/>
                </a:rPr>
                <a:t>1</a:t>
              </a:r>
              <a:r>
                <a:rPr lang="ko-KR" altLang="en-US" sz="1400" dirty="0" smtClean="0">
                  <a:solidFill>
                    <a:srgbClr val="0070C0"/>
                  </a:solidFill>
                  <a:latin typeface="+mn-ea"/>
                </a:rPr>
                <a:t>월</a:t>
              </a:r>
              <a:endParaRPr lang="ko-KR" altLang="en-US" sz="1400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981201" y="3890570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월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981202" y="4202309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월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981204" y="4519340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월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981204" y="4820516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70C0"/>
                  </a:solidFill>
                  <a:latin typeface="+mn-ea"/>
                </a:rPr>
                <a:t>1</a:t>
              </a:r>
              <a:r>
                <a:rPr lang="ko-KR" altLang="en-US" sz="1400" dirty="0" smtClean="0">
                  <a:solidFill>
                    <a:srgbClr val="0070C0"/>
                  </a:solidFill>
                  <a:latin typeface="+mn-ea"/>
                </a:rPr>
                <a:t>월</a:t>
              </a:r>
              <a:endParaRPr lang="ko-KR" altLang="en-US" sz="1400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981202" y="5116407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70C0"/>
                  </a:solidFill>
                  <a:latin typeface="+mn-ea"/>
                </a:rPr>
                <a:t>1</a:t>
              </a:r>
              <a:r>
                <a:rPr lang="ko-KR" altLang="en-US" sz="1400" dirty="0" smtClean="0">
                  <a:solidFill>
                    <a:srgbClr val="0070C0"/>
                  </a:solidFill>
                  <a:latin typeface="+mn-ea"/>
                </a:rPr>
                <a:t>월</a:t>
              </a:r>
              <a:endParaRPr lang="ko-KR" altLang="en-US" sz="1400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981202" y="5417583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월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981203" y="5729323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월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981205" y="6046354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월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0026" y="3270142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800028" y="3587173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800028" y="3888349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800029" y="4200088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2800031" y="4517119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800031" y="4818295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15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800029" y="5114187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15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800029" y="5415363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30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800030" y="5727102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30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800032" y="6044133"/>
              <a:ext cx="738751" cy="26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30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17617" y="2993885"/>
              <a:ext cx="986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n-ea"/>
                </a:rPr>
                <a:t>year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30173" y="2983556"/>
              <a:ext cx="986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+mn-ea"/>
                </a:rPr>
                <a:t>m</a:t>
              </a:r>
              <a:r>
                <a:rPr lang="en-US" altLang="ko-KR" sz="1400" dirty="0" smtClean="0">
                  <a:latin typeface="+mn-ea"/>
                </a:rPr>
                <a:t>onth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72249" y="2973227"/>
              <a:ext cx="986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n-ea"/>
                </a:rPr>
                <a:t>count</a:t>
              </a:r>
              <a:endParaRPr lang="ko-KR" altLang="en-US" sz="1400" dirty="0">
                <a:latin typeface="+mn-ea"/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7860256" y="5044472"/>
            <a:ext cx="738751" cy="262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20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860258" y="5361503"/>
            <a:ext cx="738751" cy="262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60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55705" y="4740040"/>
            <a:ext cx="98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total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870439" y="5721224"/>
            <a:ext cx="986971" cy="262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2015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870441" y="6038255"/>
            <a:ext cx="986971" cy="262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2015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87546" y="5713478"/>
            <a:ext cx="738751" cy="262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월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987548" y="6030509"/>
            <a:ext cx="738751" cy="262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월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891614" y="5703149"/>
            <a:ext cx="738751" cy="262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891616" y="6020180"/>
            <a:ext cx="738751" cy="262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857676" y="5685068"/>
            <a:ext cx="738751" cy="262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7857678" y="6002099"/>
            <a:ext cx="738751" cy="262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90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9288" y="1563458"/>
            <a:ext cx="82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latin typeface="+mn-ea"/>
              </a:rPr>
              <a:t>동일한 카테고리로 </a:t>
            </a:r>
            <a:r>
              <a:rPr lang="ko-KR" altLang="en-US" sz="1600" b="1" dirty="0" smtClean="0">
                <a:latin typeface="+mn-ea"/>
              </a:rPr>
              <a:t>분류 가능한 </a:t>
            </a:r>
            <a:r>
              <a:rPr lang="ko-KR" altLang="en-US" sz="1600" b="1" dirty="0" smtClean="0">
                <a:latin typeface="+mn-ea"/>
              </a:rPr>
              <a:t>데이터를 집계하여 줌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ko-KR" altLang="en-US" sz="16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42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Ⅱ. </a:t>
            </a:r>
            <a:r>
              <a:rPr lang="ko-KR" altLang="en-US" dirty="0" smtClean="0"/>
              <a:t>데이터 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433237" y="697439"/>
            <a:ext cx="8261117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eaLnBrk="0" hangingPunct="0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1. match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9244" y="1378445"/>
            <a:ext cx="85842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 err="1" smtClean="0">
                <a:latin typeface="+mn-ea"/>
              </a:rPr>
              <a:t>두개의</a:t>
            </a:r>
            <a:r>
              <a:rPr lang="ko-KR" altLang="en-US" sz="1600" b="1" dirty="0" smtClean="0">
                <a:latin typeface="+mn-ea"/>
              </a:rPr>
              <a:t> 벡터에서 기준벡터와 일치하는 비교벡터 원소의 자리번호를 </a:t>
            </a:r>
            <a:r>
              <a:rPr lang="ko-KR" altLang="en-US" sz="1600" b="1" dirty="0" err="1" smtClean="0">
                <a:latin typeface="+mn-ea"/>
              </a:rPr>
              <a:t>리턴해</a:t>
            </a:r>
            <a:r>
              <a:rPr lang="ko-KR" altLang="en-US" sz="1600" b="1" dirty="0" smtClean="0">
                <a:latin typeface="+mn-ea"/>
              </a:rPr>
              <a:t> 주는 함수  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237" y="2030280"/>
            <a:ext cx="771112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&gt; </a:t>
            </a:r>
            <a:r>
              <a:rPr lang="pl-PL" altLang="ko-KR" sz="1600" dirty="0" smtClean="0"/>
              <a:t>match(1:10</a:t>
            </a:r>
            <a:r>
              <a:rPr lang="pl-PL" altLang="ko-KR" sz="1600" dirty="0"/>
              <a:t>, 7:20) #[1] 0 0 0 0 0 0 1 2 3 </a:t>
            </a:r>
            <a:r>
              <a:rPr lang="pl-PL" altLang="ko-KR" sz="1600" dirty="0" smtClean="0"/>
              <a:t>4</a:t>
            </a:r>
            <a:endParaRPr lang="en-US" altLang="ko-KR" sz="1600" dirty="0" smtClean="0"/>
          </a:p>
          <a:p>
            <a:endParaRPr lang="pl-PL" altLang="ko-KR" sz="1600" dirty="0"/>
          </a:p>
          <a:p>
            <a:r>
              <a:rPr lang="en-US" altLang="ko-KR" sz="1600" dirty="0" smtClean="0"/>
              <a:t>&gt; </a:t>
            </a:r>
            <a:r>
              <a:rPr lang="pl-PL" altLang="ko-KR" sz="1600" dirty="0" smtClean="0"/>
              <a:t>match(10:1</a:t>
            </a:r>
            <a:r>
              <a:rPr lang="pl-PL" altLang="ko-KR" sz="1600" dirty="0"/>
              <a:t>, 7:20) #[1]  4  3  2  1 NA NA NA NA NA </a:t>
            </a:r>
            <a:r>
              <a:rPr lang="pl-PL" altLang="ko-KR" sz="1600" dirty="0" smtClean="0"/>
              <a:t>NA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&gt; max(match(1:10</a:t>
            </a:r>
            <a:r>
              <a:rPr lang="en-US" altLang="ko-KR" sz="1600" dirty="0"/>
              <a:t>, 7:20, </a:t>
            </a:r>
            <a:r>
              <a:rPr lang="en-US" altLang="ko-KR" sz="1600" dirty="0" err="1"/>
              <a:t>nomatch</a:t>
            </a:r>
            <a:r>
              <a:rPr lang="en-US" altLang="ko-KR" sz="1600" dirty="0"/>
              <a:t>=0</a:t>
            </a:r>
            <a:r>
              <a:rPr lang="en-US" altLang="ko-KR" sz="1600" dirty="0" smtClean="0"/>
              <a:t>))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&gt; intersect </a:t>
            </a:r>
            <a:r>
              <a:rPr lang="en-US" altLang="ko-KR" sz="1600" dirty="0"/>
              <a:t>&lt;- function(x, y) y[match(x, y, </a:t>
            </a:r>
            <a:r>
              <a:rPr lang="en-US" altLang="ko-KR" sz="1600" dirty="0" err="1"/>
              <a:t>nomatch</a:t>
            </a:r>
            <a:r>
              <a:rPr lang="en-US" altLang="ko-KR" sz="1600" dirty="0"/>
              <a:t> = 0)]</a:t>
            </a:r>
          </a:p>
          <a:p>
            <a:r>
              <a:rPr lang="en-US" altLang="ko-KR" sz="1600" dirty="0" smtClean="0"/>
              <a:t>&gt; intersect(1:10</a:t>
            </a:r>
            <a:r>
              <a:rPr lang="en-US" altLang="ko-KR" sz="1600" dirty="0"/>
              <a:t>, 7:20)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&gt; intersect_nomatch_1 </a:t>
            </a:r>
            <a:r>
              <a:rPr lang="en-US" altLang="ko-KR" sz="1600" dirty="0"/>
              <a:t>&lt;- function(x, y) y[match(x, y, </a:t>
            </a:r>
            <a:r>
              <a:rPr lang="en-US" altLang="ko-KR" sz="1600" dirty="0" err="1"/>
              <a:t>nomatch</a:t>
            </a:r>
            <a:r>
              <a:rPr lang="en-US" altLang="ko-KR" sz="1600" dirty="0"/>
              <a:t> = 1)]</a:t>
            </a:r>
          </a:p>
          <a:p>
            <a:r>
              <a:rPr lang="en-US" altLang="ko-KR" sz="1600" dirty="0" smtClean="0"/>
              <a:t>&gt; intersect_nomatch_1(1:10</a:t>
            </a:r>
            <a:r>
              <a:rPr lang="en-US" altLang="ko-KR" sz="1600" dirty="0"/>
              <a:t>, 7:20)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&gt; </a:t>
            </a:r>
            <a:r>
              <a:rPr lang="en-US" altLang="ko-KR" sz="1600" dirty="0" err="1" smtClean="0"/>
              <a:t>intersect_nomatch_NA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function(x, y) y[match(x, y, </a:t>
            </a:r>
            <a:r>
              <a:rPr lang="en-US" altLang="ko-KR" sz="1600" dirty="0" err="1"/>
              <a:t>nomatch</a:t>
            </a:r>
            <a:r>
              <a:rPr lang="en-US" altLang="ko-KR" sz="1600" dirty="0"/>
              <a:t> = NA)]</a:t>
            </a:r>
          </a:p>
          <a:p>
            <a:r>
              <a:rPr lang="en-US" altLang="ko-KR" sz="1600" dirty="0" smtClean="0"/>
              <a:t>&gt; </a:t>
            </a:r>
            <a:r>
              <a:rPr lang="en-US" altLang="ko-KR" sz="1600" dirty="0" err="1" smtClean="0"/>
              <a:t>intersect_nomatch_NA</a:t>
            </a:r>
            <a:r>
              <a:rPr lang="en-US" altLang="ko-KR" sz="1600" dirty="0" smtClean="0"/>
              <a:t>(1:10</a:t>
            </a:r>
            <a:r>
              <a:rPr lang="en-US" altLang="ko-KR" sz="1600" dirty="0"/>
              <a:t>, 7:20)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&gt; </a:t>
            </a:r>
            <a:r>
              <a:rPr lang="en-US" altLang="ko-KR" sz="1600" dirty="0" err="1" smtClean="0"/>
              <a:t>intersect_nomatch_ln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function(x, y) y[match(x, y, </a:t>
            </a:r>
            <a:r>
              <a:rPr lang="en-US" altLang="ko-KR" sz="1600" dirty="0" err="1"/>
              <a:t>nomatch</a:t>
            </a:r>
            <a:r>
              <a:rPr lang="en-US" altLang="ko-KR" sz="1600" dirty="0"/>
              <a:t> = length(y))]</a:t>
            </a:r>
          </a:p>
          <a:p>
            <a:r>
              <a:rPr lang="en-US" altLang="ko-KR" sz="1600" dirty="0" smtClean="0"/>
              <a:t>&gt; </a:t>
            </a:r>
            <a:r>
              <a:rPr lang="en-US" altLang="ko-KR" sz="1600" dirty="0" err="1" smtClean="0"/>
              <a:t>intersect_nomatch_ln</a:t>
            </a:r>
            <a:r>
              <a:rPr lang="en-US" altLang="ko-KR" sz="1600" dirty="0" smtClean="0"/>
              <a:t>(1:10</a:t>
            </a:r>
            <a:r>
              <a:rPr lang="en-US" altLang="ko-KR" sz="1600" dirty="0"/>
              <a:t>, 7:20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8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433237" y="697439"/>
            <a:ext cx="8261117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ea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조인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(join)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종류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05934" y="2126849"/>
            <a:ext cx="7687875" cy="4327015"/>
            <a:chOff x="867905" y="1966212"/>
            <a:chExt cx="7167966" cy="4016134"/>
          </a:xfrm>
        </p:grpSpPr>
        <p:grpSp>
          <p:nvGrpSpPr>
            <p:cNvPr id="11" name="그룹 10"/>
            <p:cNvGrpSpPr/>
            <p:nvPr/>
          </p:nvGrpSpPr>
          <p:grpSpPr>
            <a:xfrm>
              <a:off x="1813302" y="2490317"/>
              <a:ext cx="5277173" cy="2967925"/>
              <a:chOff x="1549831" y="2425485"/>
              <a:chExt cx="5277173" cy="2967925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1549831" y="2425485"/>
                <a:ext cx="3091912" cy="29679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6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6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3812584" y="2425485"/>
                <a:ext cx="3014420" cy="2944679"/>
              </a:xfrm>
              <a:prstGeom prst="ellipse">
                <a:avLst/>
              </a:prstGeom>
              <a:solidFill>
                <a:srgbClr val="FFC000">
                  <a:alpha val="74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2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7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867905" y="1966212"/>
              <a:ext cx="7167966" cy="401613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1800" y="1391990"/>
            <a:ext cx="807399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ko-KR" sz="1600" b="1" dirty="0" smtClean="0">
                <a:latin typeface="+mn-ea"/>
                <a:ea typeface="+mn-ea"/>
              </a:rPr>
              <a:t>Join</a:t>
            </a:r>
            <a:r>
              <a:rPr kumimoji="0" lang="ko-KR" altLang="en-US" sz="1600" b="1" dirty="0" smtClean="0">
                <a:latin typeface="+mn-ea"/>
                <a:ea typeface="+mn-ea"/>
              </a:rPr>
              <a:t>은 크게 내부</a:t>
            </a:r>
            <a:r>
              <a:rPr kumimoji="0" lang="en-US" altLang="ko-KR" sz="1600" b="1" dirty="0" smtClean="0">
                <a:latin typeface="+mn-ea"/>
                <a:ea typeface="+mn-ea"/>
              </a:rPr>
              <a:t>/</a:t>
            </a:r>
            <a:r>
              <a:rPr kumimoji="0" lang="ko-KR" altLang="en-US" sz="1600" b="1" dirty="0" smtClean="0">
                <a:latin typeface="+mn-ea"/>
                <a:ea typeface="+mn-ea"/>
              </a:rPr>
              <a:t>외부 조인으로 나뉘고</a:t>
            </a:r>
            <a:r>
              <a:rPr kumimoji="0" lang="en-US" altLang="ko-KR" sz="1600" b="1" dirty="0" smtClean="0">
                <a:latin typeface="+mn-ea"/>
                <a:ea typeface="+mn-ea"/>
              </a:rPr>
              <a:t>, </a:t>
            </a:r>
            <a:r>
              <a:rPr kumimoji="0" lang="ko-KR" altLang="en-US" sz="1600" b="1" dirty="0" smtClean="0">
                <a:latin typeface="+mn-ea"/>
                <a:ea typeface="+mn-ea"/>
              </a:rPr>
              <a:t>외부 조인은 다시 좌</a:t>
            </a:r>
            <a:r>
              <a:rPr kumimoji="0" lang="en-US" altLang="ko-KR" sz="1600" b="1" dirty="0" smtClean="0">
                <a:latin typeface="+mn-ea"/>
                <a:ea typeface="+mn-ea"/>
              </a:rPr>
              <a:t>/</a:t>
            </a:r>
            <a:r>
              <a:rPr kumimoji="0" lang="ko-KR" altLang="en-US" sz="1600" b="1" dirty="0" smtClean="0">
                <a:latin typeface="+mn-ea"/>
                <a:ea typeface="+mn-ea"/>
              </a:rPr>
              <a:t>우</a:t>
            </a:r>
            <a:r>
              <a:rPr kumimoji="0" lang="en-US" altLang="ko-KR" sz="1600" b="1" dirty="0" smtClean="0">
                <a:latin typeface="+mn-ea"/>
                <a:ea typeface="+mn-ea"/>
              </a:rPr>
              <a:t>/Full</a:t>
            </a:r>
            <a:r>
              <a:rPr kumimoji="0" lang="ko-KR" altLang="en-US" sz="1600" b="1" dirty="0" smtClean="0">
                <a:latin typeface="+mn-ea"/>
                <a:ea typeface="+mn-ea"/>
              </a:rPr>
              <a:t>로 구분됨</a:t>
            </a:r>
            <a:r>
              <a:rPr kumimoji="0" lang="en-US" altLang="ko-KR" sz="1600" b="1" dirty="0" smtClean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※ </a:t>
            </a:r>
            <a:r>
              <a:rPr lang="ko-KR" altLang="en-US" sz="1400" dirty="0" smtClean="0">
                <a:latin typeface="+mn-ea"/>
              </a:rPr>
              <a:t>가능한 모든 조합을 찾아내는 </a:t>
            </a:r>
            <a:r>
              <a:rPr lang="en-US" altLang="ko-KR" sz="1400" dirty="0" smtClean="0">
                <a:latin typeface="+mn-ea"/>
              </a:rPr>
              <a:t>Cross-join</a:t>
            </a:r>
            <a:r>
              <a:rPr lang="ko-KR" altLang="en-US" sz="1400" dirty="0" smtClean="0">
                <a:latin typeface="+mn-ea"/>
              </a:rPr>
              <a:t>도 존재함 </a:t>
            </a:r>
            <a:r>
              <a:rPr lang="en-US" altLang="ko-KR" sz="1400" dirty="0" smtClean="0">
                <a:latin typeface="+mn-ea"/>
              </a:rPr>
              <a:t>(A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ko-KR" altLang="en-US" sz="1400" dirty="0" err="1" smtClean="0">
                <a:latin typeface="+mn-ea"/>
              </a:rPr>
              <a:t>원소수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* B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ko-KR" altLang="en-US" sz="1400" dirty="0" err="1" smtClean="0">
                <a:latin typeface="+mn-ea"/>
              </a:rPr>
              <a:t>원소수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sz="1400" dirty="0" smtClean="0">
              <a:latin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749871" y="3512148"/>
            <a:ext cx="0" cy="324342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26404" y="3152738"/>
            <a:ext cx="13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Inner join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8183" y="4856625"/>
            <a:ext cx="149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(1,2,3,4,5,6,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7,8,9,10)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10164" y="4754499"/>
            <a:ext cx="235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(6,7,8,9,10,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11,12,13,14,15)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46778" y="3821704"/>
            <a:ext cx="88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(6, 7,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 8,  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9,10)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577990" y="2415642"/>
            <a:ext cx="251284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10346" y="2245160"/>
            <a:ext cx="197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Outer Join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3742849" y="6163649"/>
            <a:ext cx="2215389" cy="0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04488" y="5955360"/>
            <a:ext cx="197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Right Outer Join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252" y="4569833"/>
            <a:ext cx="197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Full Outer Join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007031" y="4745034"/>
            <a:ext cx="5461682" cy="9465"/>
          </a:xfrm>
          <a:prstGeom prst="straightConnector1">
            <a:avLst/>
          </a:prstGeom>
          <a:ln w="76200">
            <a:solidFill>
              <a:srgbClr val="FF0000">
                <a:alpha val="42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8" idx="0"/>
          </p:cNvCxnSpPr>
          <p:nvPr/>
        </p:nvCxnSpPr>
        <p:spPr>
          <a:xfrm flipH="1" flipV="1">
            <a:off x="3577990" y="2429826"/>
            <a:ext cx="1" cy="26169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5958238" y="5893991"/>
            <a:ext cx="1" cy="26169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4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433237" y="697439"/>
            <a:ext cx="8261117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ea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조인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(join)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구현 함수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9244" y="1378445"/>
            <a:ext cx="8396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 smtClean="0">
                <a:latin typeface="+mn-ea"/>
              </a:rPr>
              <a:t>조인을 하기 위해서는 </a:t>
            </a:r>
            <a:r>
              <a:rPr lang="ko-KR" altLang="en-US" sz="1600" b="1" dirty="0" err="1" smtClean="0">
                <a:latin typeface="+mn-ea"/>
              </a:rPr>
              <a:t>두개의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데이터셋에</a:t>
            </a:r>
            <a:r>
              <a:rPr lang="ko-KR" altLang="en-US" sz="1600" b="1" dirty="0" smtClean="0">
                <a:latin typeface="+mn-ea"/>
              </a:rPr>
              <a:t> 동일한 </a:t>
            </a:r>
            <a:r>
              <a:rPr lang="ko-KR" altLang="en-US" sz="1600" b="1" dirty="0" err="1" smtClean="0">
                <a:latin typeface="+mn-ea"/>
              </a:rPr>
              <a:t>컬럼명을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key</a:t>
            </a:r>
            <a:r>
              <a:rPr lang="ko-KR" altLang="en-US" sz="1600" b="1" dirty="0" smtClean="0">
                <a:latin typeface="+mn-ea"/>
              </a:rPr>
              <a:t>로 가지고 있어야 함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800" y="6291128"/>
            <a:ext cx="7838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smtClean="0">
                <a:latin typeface="+mn-ea"/>
                <a:ea typeface="+mn-ea"/>
              </a:rPr>
              <a:t>자료</a:t>
            </a:r>
            <a:r>
              <a:rPr lang="en-US" altLang="ko-KR" sz="1100" dirty="0" smtClean="0">
                <a:latin typeface="+mn-ea"/>
                <a:ea typeface="+mn-ea"/>
              </a:rPr>
              <a:t>) (</a:t>
            </a:r>
            <a:r>
              <a:rPr lang="ko-KR" altLang="en-US" sz="1100" dirty="0" smtClean="0">
                <a:latin typeface="+mn-ea"/>
                <a:ea typeface="+mn-ea"/>
              </a:rPr>
              <a:t>기초를 다지는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  <a:r>
              <a:rPr lang="ko-KR" altLang="en-US" sz="1100" dirty="0" smtClean="0">
                <a:latin typeface="+mn-ea"/>
                <a:ea typeface="+mn-ea"/>
              </a:rPr>
              <a:t> 최신 </a:t>
            </a:r>
            <a:r>
              <a:rPr lang="ko-KR" altLang="en-US" sz="1100" dirty="0" err="1" smtClean="0">
                <a:latin typeface="+mn-ea"/>
                <a:ea typeface="+mn-ea"/>
              </a:rPr>
              <a:t>웹개발</a:t>
            </a:r>
            <a:r>
              <a:rPr lang="ko-KR" altLang="en-US" sz="1100" dirty="0" smtClean="0">
                <a:latin typeface="+mn-ea"/>
                <a:ea typeface="+mn-ea"/>
              </a:rPr>
              <a:t> 공략서 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err="1" smtClean="0">
                <a:latin typeface="+mn-ea"/>
                <a:ea typeface="+mn-ea"/>
              </a:rPr>
              <a:t>코가이</a:t>
            </a:r>
            <a:r>
              <a:rPr lang="ko-KR" altLang="en-US" sz="1100" dirty="0" smtClean="0">
                <a:latin typeface="+mn-ea"/>
                <a:ea typeface="+mn-ea"/>
              </a:rPr>
              <a:t> 단 등 지음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정인식 옮김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  <a:r>
              <a:rPr lang="ko-KR" altLang="en-US" sz="1100" dirty="0" smtClean="0">
                <a:latin typeface="+mn-ea"/>
                <a:ea typeface="+mn-ea"/>
              </a:rPr>
              <a:t>를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요약하여 </a:t>
            </a:r>
            <a:r>
              <a:rPr lang="ko-KR" altLang="en-US" sz="1100" dirty="0" err="1" smtClean="0">
                <a:latin typeface="+mn-ea"/>
                <a:ea typeface="+mn-ea"/>
              </a:rPr>
              <a:t>장표의</a:t>
            </a:r>
            <a:r>
              <a:rPr lang="ko-KR" altLang="en-US" sz="1100" dirty="0" smtClean="0">
                <a:latin typeface="+mn-ea"/>
                <a:ea typeface="+mn-ea"/>
              </a:rPr>
              <a:t> 일부에 반영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59244" y="2446190"/>
            <a:ext cx="2357059" cy="863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내부 조인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latinLnBrk="0">
              <a:spcBef>
                <a:spcPct val="1000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Inner Join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9794" y="3348867"/>
            <a:ext cx="1153059" cy="29598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외부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조인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latinLnBrk="0">
              <a:spcBef>
                <a:spcPct val="10000"/>
              </a:spcBef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latinLnBrk="0">
              <a:spcBef>
                <a:spcPct val="1000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Outer</a:t>
            </a:r>
          </a:p>
          <a:p>
            <a:pPr algn="ctr" latinLnBrk="0">
              <a:spcBef>
                <a:spcPct val="1000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Join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63244" y="3348867"/>
            <a:ext cx="1153059" cy="880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좌측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latinLnBrk="0">
              <a:spcBef>
                <a:spcPct val="1000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Left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663793" y="4312223"/>
            <a:ext cx="1153059" cy="974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우측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latinLnBrk="0">
              <a:spcBef>
                <a:spcPct val="1000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Right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663244" y="5336228"/>
            <a:ext cx="1153059" cy="9724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전체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latinLnBrk="0">
              <a:spcBef>
                <a:spcPct val="1000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Full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99582" y="3344194"/>
            <a:ext cx="3722283" cy="880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좌측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Table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은 모두 출력하고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우측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Table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은 좌측의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key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값과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일치하는 부분만 추출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latinLnBrk="0">
              <a:spcBef>
                <a:spcPct val="10000"/>
              </a:spcBef>
            </a:pPr>
            <a:r>
              <a:rPr lang="en-US" altLang="ko-KR" sz="1200" b="1" dirty="0" smtClean="0">
                <a:solidFill>
                  <a:srgbClr val="00B0F0"/>
                </a:solidFill>
                <a:latin typeface="+mn-ea"/>
              </a:rPr>
              <a:t>※ </a:t>
            </a:r>
            <a:r>
              <a:rPr lang="ko-KR" altLang="en-US" sz="1200" b="1" dirty="0" smtClean="0">
                <a:solidFill>
                  <a:srgbClr val="00B0F0"/>
                </a:solidFill>
                <a:latin typeface="+mn-ea"/>
              </a:rPr>
              <a:t>좌측 </a:t>
            </a:r>
            <a:r>
              <a:rPr lang="en-US" altLang="ko-KR" sz="1200" b="1" dirty="0" smtClean="0">
                <a:solidFill>
                  <a:srgbClr val="00B0F0"/>
                </a:solidFill>
                <a:latin typeface="+mn-ea"/>
              </a:rPr>
              <a:t>table</a:t>
            </a:r>
            <a:r>
              <a:rPr lang="ko-KR" altLang="en-US" sz="1200" b="1" dirty="0" smtClean="0">
                <a:solidFill>
                  <a:srgbClr val="00B0F0"/>
                </a:solidFill>
                <a:latin typeface="+mn-ea"/>
              </a:rPr>
              <a:t>에 없는 우측 </a:t>
            </a:r>
            <a:r>
              <a:rPr lang="en-US" altLang="ko-KR" sz="1200" b="1" dirty="0" smtClean="0">
                <a:solidFill>
                  <a:srgbClr val="00B0F0"/>
                </a:solidFill>
                <a:latin typeface="+mn-ea"/>
              </a:rPr>
              <a:t>table </a:t>
            </a:r>
            <a:r>
              <a:rPr lang="ko-KR" altLang="en-US" sz="1200" b="1" dirty="0" smtClean="0">
                <a:solidFill>
                  <a:srgbClr val="00B0F0"/>
                </a:solidFill>
                <a:latin typeface="+mn-ea"/>
              </a:rPr>
              <a:t>관측치는 제외</a:t>
            </a:r>
            <a:endParaRPr lang="ko-KR" altLang="en-US" sz="1200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00131" y="4307550"/>
            <a:ext cx="3722283" cy="974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우측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Table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은 모두 출력하고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좌측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Table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은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우측의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key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값과 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 latinLnBrk="0">
              <a:spcBef>
                <a:spcPct val="10000"/>
              </a:spcBef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일치하는 부분만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추출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latinLnBrk="0">
              <a:spcBef>
                <a:spcPct val="10000"/>
              </a:spcBef>
            </a:pPr>
            <a:r>
              <a:rPr lang="en-US" altLang="ko-KR" sz="1200" b="1" dirty="0">
                <a:solidFill>
                  <a:srgbClr val="00B0F0"/>
                </a:solidFill>
                <a:latin typeface="+mn-ea"/>
              </a:rPr>
              <a:t>※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우측</a:t>
            </a:r>
            <a:r>
              <a:rPr lang="ko-KR" altLang="en-US" sz="1200" b="1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00B0F0"/>
                </a:solidFill>
                <a:latin typeface="+mn-ea"/>
              </a:rPr>
              <a:t>table</a:t>
            </a:r>
            <a:r>
              <a:rPr lang="ko-KR" altLang="en-US" sz="1200" b="1" dirty="0">
                <a:solidFill>
                  <a:srgbClr val="00B0F0"/>
                </a:solidFill>
                <a:latin typeface="+mn-ea"/>
              </a:rPr>
              <a:t>에 없는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좌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측</a:t>
            </a:r>
            <a:r>
              <a:rPr lang="ko-KR" altLang="en-US" sz="1200" b="1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00B0F0"/>
                </a:solidFill>
                <a:latin typeface="+mn-ea"/>
              </a:rPr>
              <a:t>table </a:t>
            </a:r>
            <a:r>
              <a:rPr lang="ko-KR" altLang="en-US" sz="1200" b="1" dirty="0">
                <a:solidFill>
                  <a:srgbClr val="00B0F0"/>
                </a:solidFill>
                <a:latin typeface="+mn-ea"/>
              </a:rPr>
              <a:t>관측치는 </a:t>
            </a:r>
            <a:r>
              <a:rPr lang="ko-KR" altLang="en-US" sz="1200" b="1" dirty="0" smtClean="0">
                <a:solidFill>
                  <a:srgbClr val="00B0F0"/>
                </a:solidFill>
                <a:latin typeface="+mn-ea"/>
              </a:rPr>
              <a:t>제외</a:t>
            </a:r>
            <a:endParaRPr lang="ko-KR" altLang="en-US" sz="1200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99582" y="5331555"/>
            <a:ext cx="3722283" cy="9724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ct val="10000"/>
              </a:spcBef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좌측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Table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과 우측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Table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의 모든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관측치를 추출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latinLnBrk="0">
              <a:spcBef>
                <a:spcPct val="10000"/>
              </a:spcBef>
            </a:pPr>
            <a:r>
              <a:rPr lang="en-US" altLang="ko-KR" sz="1200" b="1" dirty="0" smtClean="0">
                <a:solidFill>
                  <a:srgbClr val="00B0F0"/>
                </a:solidFill>
                <a:latin typeface="+mn-ea"/>
              </a:rPr>
              <a:t>※ </a:t>
            </a:r>
            <a:r>
              <a:rPr lang="ko-KR" altLang="en-US" sz="1200" b="1" dirty="0" smtClean="0">
                <a:solidFill>
                  <a:srgbClr val="00B0F0"/>
                </a:solidFill>
                <a:latin typeface="+mn-ea"/>
              </a:rPr>
              <a:t>제외되는 관측치가 없음</a:t>
            </a:r>
            <a:r>
              <a:rPr lang="en-US" altLang="ko-KR" sz="1200" b="1" dirty="0" smtClean="0">
                <a:solidFill>
                  <a:srgbClr val="00B0F0"/>
                </a:solidFill>
                <a:latin typeface="+mn-ea"/>
              </a:rPr>
              <a:t>.</a:t>
            </a:r>
          </a:p>
          <a:p>
            <a:pPr algn="ctr" latinLnBrk="0">
              <a:spcBef>
                <a:spcPct val="10000"/>
              </a:spcBef>
            </a:pPr>
            <a:r>
              <a:rPr lang="en-US" altLang="ko-KR" sz="1200" b="1" dirty="0" smtClean="0">
                <a:solidFill>
                  <a:srgbClr val="00B0F0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rgbClr val="00B0F0"/>
                </a:solidFill>
                <a:latin typeface="+mn-ea"/>
              </a:rPr>
              <a:t>단</a:t>
            </a:r>
            <a:r>
              <a:rPr lang="en-US" altLang="ko-KR" sz="1200" b="1" dirty="0" smtClean="0">
                <a:solidFill>
                  <a:srgbClr val="00B0F0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00B0F0"/>
                </a:solidFill>
                <a:latin typeface="+mn-ea"/>
              </a:rPr>
              <a:t>중복된 원소는 하나로 합쳐짐</a:t>
            </a:r>
            <a:r>
              <a:rPr lang="en-US" altLang="ko-KR" sz="1200" b="1" dirty="0" smtClean="0">
                <a:solidFill>
                  <a:srgbClr val="00B0F0"/>
                </a:solidFill>
                <a:latin typeface="+mn-ea"/>
              </a:rPr>
              <a:t>)</a:t>
            </a:r>
            <a:endParaRPr lang="ko-KR" altLang="en-US" sz="1200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99583" y="2446190"/>
            <a:ext cx="3722283" cy="863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두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Table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key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값 기준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공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통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부분을 추출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9793" y="2038006"/>
            <a:ext cx="2357059" cy="359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구분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00132" y="2038006"/>
            <a:ext cx="3722283" cy="359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주요 내용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05144" y="3344193"/>
            <a:ext cx="2150970" cy="880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ct val="1000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m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erge(…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all.x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=TRUE)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 latinLnBrk="0">
              <a:spcBef>
                <a:spcPct val="1000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join()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05693" y="4307550"/>
            <a:ext cx="2150970" cy="974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ct val="1000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merge(…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all.y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=TRUE)</a:t>
            </a:r>
          </a:p>
          <a:p>
            <a:pPr algn="ctr" latinLnBrk="0">
              <a:spcBef>
                <a:spcPct val="1000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join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(… type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=“right”)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05144" y="5331555"/>
            <a:ext cx="2150970" cy="9724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ct val="1000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merge(…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all=TRUE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 latinLnBrk="0">
              <a:spcBef>
                <a:spcPct val="1000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join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(… type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=“full”)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05144" y="2446188"/>
            <a:ext cx="2150969" cy="863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ct val="1000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merge,</a:t>
            </a:r>
          </a:p>
          <a:p>
            <a:pPr algn="ctr" latinLnBrk="0">
              <a:spcBef>
                <a:spcPct val="1000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j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oin(… type=“inner”)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705693" y="2038005"/>
            <a:ext cx="2150969" cy="359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활용함수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278646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5550</TotalTime>
  <Words>823</Words>
  <Application>Microsoft Office PowerPoint</Application>
  <PresentationFormat>화면 슬라이드 쇼(4:3)</PresentationFormat>
  <Paragraphs>204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디자인 사용자 지정</vt:lpstr>
      <vt:lpstr>R 프로그래밍 (12주차)</vt:lpstr>
      <vt:lpstr>PowerPoint 프레젠테이션</vt:lpstr>
      <vt:lpstr> Ⅰ. dplyr 패키지</vt:lpstr>
      <vt:lpstr>PowerPoint 프레젠테이션</vt:lpstr>
      <vt:lpstr>PowerPoint 프레젠테이션</vt:lpstr>
      <vt:lpstr> Ⅱ. 데이터 조인(Join)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 Gyun Lee</dc:creator>
  <cp:lastModifiedBy>Unho Chang</cp:lastModifiedBy>
  <cp:revision>347</cp:revision>
  <cp:lastPrinted>2016-05-18T08:29:01Z</cp:lastPrinted>
  <dcterms:created xsi:type="dcterms:W3CDTF">2016-02-12T08:50:27Z</dcterms:created>
  <dcterms:modified xsi:type="dcterms:W3CDTF">2016-05-18T13:29:24Z</dcterms:modified>
</cp:coreProperties>
</file>