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327" r:id="rId2"/>
    <p:sldId id="328" r:id="rId3"/>
    <p:sldId id="332" r:id="rId4"/>
    <p:sldId id="335" r:id="rId5"/>
    <p:sldId id="336" r:id="rId6"/>
    <p:sldId id="340" r:id="rId7"/>
    <p:sldId id="337" r:id="rId8"/>
    <p:sldId id="338" r:id="rId9"/>
    <p:sldId id="341" r:id="rId10"/>
    <p:sldId id="342" r:id="rId11"/>
    <p:sldId id="362" r:id="rId12"/>
    <p:sldId id="363" r:id="rId13"/>
    <p:sldId id="364" r:id="rId14"/>
    <p:sldId id="365" r:id="rId15"/>
    <p:sldId id="366" r:id="rId16"/>
    <p:sldId id="367" r:id="rId17"/>
    <p:sldId id="36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A19DCD-702D-6E4E-ABD8-808EE2B8F785}">
          <p14:sldIdLst>
            <p14:sldId id="327"/>
            <p14:sldId id="328"/>
            <p14:sldId id="332"/>
            <p14:sldId id="335"/>
            <p14:sldId id="336"/>
            <p14:sldId id="340"/>
            <p14:sldId id="337"/>
            <p14:sldId id="338"/>
            <p14:sldId id="341"/>
            <p14:sldId id="342"/>
            <p14:sldId id="362"/>
            <p14:sldId id="363"/>
            <p14:sldId id="364"/>
            <p14:sldId id="365"/>
            <p14:sldId id="366"/>
            <p14:sldId id="367"/>
            <p14:sldId id="3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C3A28-1B1B-F547-AF61-2E31010706F6}" type="datetimeFigureOut">
              <a:t>2016-11-11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36A25-8D1F-DD4F-BAC0-0A6F8A58E55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84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C966-B9A3-7C40-8F3E-48D7B960BC6D}" type="datetime1">
              <a:rPr lang="en-US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11/11/2016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8CD4-83D7-7647-8134-C50FE20CA8A2}" type="slidenum">
              <a:rPr lang="en-US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92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530A-DE4A-AF4D-B338-AC40739F7B35}" type="datetime1">
              <a:rPr lang="en-US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11/11/2016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8CD4-83D7-7647-8134-C50FE20CA8A2}" type="slidenum">
              <a:rPr lang="en-US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7947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D60-7C8B-5649-BCE3-2DA9FDA9A70E}" type="datetime1">
              <a:rPr lang="en-US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11/11/2016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8CD4-83D7-7647-8134-C50FE20CA8A2}" type="slidenum">
              <a:rPr lang="en-US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88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2DE3-5A27-9944-B407-6E40A25EEEE3}" type="datetime1">
              <a:rPr lang="en-US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11/11/2016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8CD4-83D7-7647-8134-C50FE20CA8A2}" type="slidenum">
              <a:rPr lang="en-US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34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7CA7-1838-D445-AA6D-3D8336406329}" type="datetime1">
              <a:rPr lang="en-US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11/11/2016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8CD4-83D7-7647-8134-C50FE20CA8A2}" type="slidenum">
              <a:rPr lang="en-US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746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E190-C8F3-9A46-A3A7-885889E3980E}" type="datetime1">
              <a:rPr lang="en-US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11/11/2016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8CD4-83D7-7647-8134-C50FE20CA8A2}" type="slidenum">
              <a:rPr lang="en-US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378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30CB-733F-2947-9AB6-F33A280393DD}" type="datetime1">
              <a:rPr lang="en-US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11/11/2016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8CD4-83D7-7647-8134-C50FE20CA8A2}" type="slidenum">
              <a:rPr lang="en-US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476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D497-CB87-3B42-87B0-0C0F44BB82A5}" type="datetime1">
              <a:rPr lang="en-US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11/11/2016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8CD4-83D7-7647-8134-C50FE20CA8A2}" type="slidenum">
              <a:rPr lang="en-US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006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07B3-A194-7840-862B-70AE5FF11E91}" type="datetime1">
              <a:rPr lang="en-US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11/11/2016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8CD4-83D7-7647-8134-C50FE20CA8A2}" type="slidenum">
              <a:rPr lang="en-US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72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9CDA-DE01-104A-9925-FA900A9A53EB}" type="datetime1">
              <a:rPr lang="en-US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11/11/2016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8CD4-83D7-7647-8134-C50FE20CA8A2}" type="slidenum">
              <a:rPr lang="en-US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0221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572A-2807-3F43-AEB2-53F94F1A7B49}" type="datetime1">
              <a:rPr lang="en-US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11/11/2016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8CD4-83D7-7647-8134-C50FE20CA8A2}" type="slidenum">
              <a:rPr lang="en-US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5115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8DA0D5A3-9DA8-EB42-B75F-6689E8347009}" type="datetime1">
              <a:rPr lang="en-US" smtClean="0"/>
              <a:pPr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355C8CD4-83D7-7647-8134-C50FE20CA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62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bg1"/>
                </a:solidFill>
              </a:rPr>
              <a:t>Supervised Learning</a:t>
            </a:r>
            <a:r>
              <a:rPr lang="ko-KR" altLang="en-US">
                <a:solidFill>
                  <a:schemeClr val="bg1"/>
                </a:solidFill>
              </a:rPr>
              <a:t>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olidFill>
                  <a:schemeClr val="bg1"/>
                </a:solidFill>
              </a:rPr>
              <a:t>Regression</a:t>
            </a: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Classification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8CD4-83D7-7647-8134-C50FE20CA8A2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4587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590" y="464584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cs typeface="Apple SD 산돌고딕 Neo 일반체"/>
              </a:rPr>
              <a:t>F1 score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97647" y="2116555"/>
            <a:ext cx="7910420" cy="40385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altLang="ko-KR" sz="2400" dirty="0">
              <a:solidFill>
                <a:srgbClr val="000000"/>
              </a:solidFill>
              <a:latin typeface="+mj-ea"/>
              <a:ea typeface="+mj-ea"/>
              <a:cs typeface="Apple SD 산돌고딕 Neo 일반체"/>
              <a:sym typeface="Wingdings"/>
            </a:endParaRPr>
          </a:p>
          <a:p>
            <a:pPr algn="l">
              <a:lnSpc>
                <a:spcPct val="150000"/>
              </a:lnSpc>
            </a:pPr>
            <a:endParaRPr lang="en-US" altLang="ko-KR" sz="2400" dirty="0">
              <a:solidFill>
                <a:srgbClr val="000000"/>
              </a:solidFill>
              <a:latin typeface="+mj-ea"/>
              <a:ea typeface="+mj-ea"/>
              <a:cs typeface="Apple SD 산돌고딕 Neo 일반체"/>
              <a:sym typeface="Wingdings"/>
            </a:endParaRPr>
          </a:p>
          <a:p>
            <a:pPr algn="l">
              <a:lnSpc>
                <a:spcPct val="150000"/>
              </a:lnSpc>
            </a:pPr>
            <a:endParaRPr lang="en-US" altLang="ko-KR" sz="2400" dirty="0">
              <a:solidFill>
                <a:srgbClr val="000000"/>
              </a:solidFill>
              <a:latin typeface="+mj-ea"/>
              <a:ea typeface="+mj-ea"/>
              <a:cs typeface="Apple SD 산돌고딕 Neo 일반체"/>
              <a:sym typeface="Wingdings"/>
            </a:endParaRPr>
          </a:p>
          <a:p>
            <a:pPr algn="l">
              <a:lnSpc>
                <a:spcPct val="150000"/>
              </a:lnSpc>
            </a:pPr>
            <a:endParaRPr lang="en-US" altLang="ko-KR" sz="2400" dirty="0">
              <a:solidFill>
                <a:srgbClr val="000000"/>
              </a:solidFill>
              <a:latin typeface="+mj-ea"/>
              <a:ea typeface="+mj-ea"/>
              <a:cs typeface="Apple SD 산돌고딕 Neo 일반체"/>
              <a:sym typeface="Wingding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8CD4-83D7-7647-8134-C50FE20CA8A2}" type="slidenum">
              <a:rPr lang="en-US" sz="2400">
                <a:solidFill>
                  <a:srgbClr val="000000"/>
                </a:solidFill>
                <a:cs typeface="Apple SD 산돌고딕 Neo 일반체"/>
              </a:rPr>
              <a:t>10</a:t>
            </a:fld>
            <a:endParaRPr lang="en-US" sz="2400">
              <a:solidFill>
                <a:srgbClr val="000000"/>
              </a:solidFill>
              <a:cs typeface="Apple SD 산돌고딕 Neo 일반체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199" y="3105150"/>
            <a:ext cx="5262123" cy="1155700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bg1"/>
                </a:solidFill>
              </a:rPr>
              <a:t>정밀도와 재현율의 조화평균</a:t>
            </a:r>
            <a:endParaRPr lang="en-US" altLang="ko-K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960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LM</a:t>
            </a:r>
            <a:r>
              <a:rPr lang="ko-KR" altLang="en-US"/>
              <a:t>의 정규화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RMSE</a:t>
            </a:r>
            <a:r>
              <a:rPr lang="ko-KR" altLang="en-US"/>
              <a:t>만 최소화하는 대신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RMSE + (w</a:t>
            </a:r>
            <a:r>
              <a:rPr lang="ko-KR" altLang="en-US"/>
              <a:t>의 크기</a:t>
            </a:r>
            <a:r>
              <a:rPr lang="en-US" altLang="ko-KR"/>
              <a:t>)</a:t>
            </a:r>
            <a:r>
              <a:rPr lang="ko-KR" altLang="en-US"/>
              <a:t>를 동시에 최적화</a:t>
            </a:r>
            <a:endParaRPr lang="en-US" altLang="ko-KR"/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8CD4-83D7-7647-8134-C50FE20CA8A2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7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742461" y="3580478"/>
            <a:ext cx="7676099" cy="196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44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Lasso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q = 1</a:t>
            </a:r>
          </a:p>
          <a:p>
            <a:endParaRPr lang="en-US" altLang="ko-KR"/>
          </a:p>
          <a:p>
            <a:r>
              <a:rPr lang="en-US" altLang="ko-KR"/>
              <a:t>w</a:t>
            </a:r>
            <a:r>
              <a:rPr lang="ko-KR" altLang="en-US"/>
              <a:t>의 절대값의 합도 함께 최소화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w</a:t>
            </a:r>
            <a:r>
              <a:rPr lang="ko-KR" altLang="en-US"/>
              <a:t>를 </a:t>
            </a:r>
            <a:r>
              <a:rPr lang="en-US" altLang="ko-KR"/>
              <a:t>0</a:t>
            </a:r>
            <a:r>
              <a:rPr lang="ko-KR" altLang="en-US"/>
              <a:t>으로 만드는 경향이 있음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변수 선택의 기능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8CD4-83D7-7647-8134-C50FE20CA8A2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0060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Lasso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8CD4-83D7-7647-8134-C50FE20CA8A2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06" y="1359886"/>
            <a:ext cx="7480693" cy="544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128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Ridge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q = 2</a:t>
            </a:r>
          </a:p>
          <a:p>
            <a:endParaRPr lang="en-US" altLang="ko-KR"/>
          </a:p>
          <a:p>
            <a:r>
              <a:rPr lang="en-US" altLang="ko-KR"/>
              <a:t>w</a:t>
            </a:r>
            <a:r>
              <a:rPr lang="ko-KR" altLang="en-US"/>
              <a:t>의 제곱의 합도 함께 최소화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대체로 </a:t>
            </a:r>
            <a:r>
              <a:rPr lang="en-US" altLang="ko-KR"/>
              <a:t>Lasso</a:t>
            </a:r>
            <a:r>
              <a:rPr lang="ko-KR" altLang="en-US"/>
              <a:t>에 비해 예측력이 좋음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변수 선택 </a:t>
            </a:r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8CD4-83D7-7647-8134-C50FE20CA8A2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894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Ridge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8CD4-83D7-7647-8134-C50FE20CA8A2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30" y="1417639"/>
            <a:ext cx="7303140" cy="531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27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Elastic Net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RMSE + Lasso + Ridge</a:t>
            </a:r>
          </a:p>
          <a:p>
            <a:endParaRPr lang="en-US" altLang="ko-KR"/>
          </a:p>
          <a:p>
            <a:r>
              <a:rPr lang="en-US" altLang="ko-KR"/>
              <a:t>Lambda: </a:t>
            </a:r>
            <a:r>
              <a:rPr lang="ko-KR" altLang="en-US"/>
              <a:t>정규화항의 가중치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Alpha: </a:t>
            </a:r>
            <a:r>
              <a:rPr lang="ko-KR" altLang="en-US"/>
              <a:t>정규화항에서 </a:t>
            </a:r>
            <a:r>
              <a:rPr lang="en-US" altLang="ko-KR"/>
              <a:t>Lasso</a:t>
            </a:r>
            <a:r>
              <a:rPr lang="ko-KR" altLang="en-US"/>
              <a:t>의 비중</a:t>
            </a:r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r>
              <a:rPr lang="en-US" altLang="ko-KR">
                <a:sym typeface="Wingdings" panose="05000000000000000000" pitchFamily="2" charset="2"/>
              </a:rPr>
              <a:t> CV</a:t>
            </a:r>
            <a:r>
              <a:rPr lang="ko-KR" altLang="en-US">
                <a:sym typeface="Wingdings" panose="05000000000000000000" pitchFamily="2" charset="2"/>
              </a:rPr>
              <a:t>로 결정</a:t>
            </a:r>
            <a:endParaRPr lang="en-US" altLang="ko-KR"/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8CD4-83D7-7647-8134-C50FE20CA8A2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9027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Logistic Regression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Linear Model</a:t>
            </a:r>
            <a:r>
              <a:rPr lang="ko-KR" altLang="en-US" dirty="0"/>
              <a:t> </a:t>
            </a:r>
            <a:r>
              <a:rPr lang="en-US" altLang="ko-KR" dirty="0"/>
              <a:t>for Classification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8CD4-83D7-7647-8134-C50FE20CA8A2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26" name="Picture 2" descr="logistic regressio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13" y="2287342"/>
            <a:ext cx="7933487" cy="425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87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bg1"/>
                </a:solidFill>
              </a:rPr>
              <a:t>Supervised Learning</a:t>
            </a:r>
            <a:r>
              <a:rPr lang="ko-KR" altLang="en-US">
                <a:solidFill>
                  <a:schemeClr val="bg1"/>
                </a:solidFill>
              </a:rPr>
              <a:t>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solidFill>
                  <a:schemeClr val="bg1"/>
                </a:solidFill>
              </a:rPr>
              <a:t>예측하려는 변수의 종류에 따라</a:t>
            </a:r>
            <a:endParaRPr lang="en-US" altLang="ko-KR">
              <a:solidFill>
                <a:schemeClr val="bg1"/>
              </a:solidFill>
            </a:endParaRP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Regression (</a:t>
            </a:r>
            <a:r>
              <a:rPr lang="ko-KR" altLang="en-US">
                <a:solidFill>
                  <a:schemeClr val="bg1"/>
                </a:solidFill>
              </a:rPr>
              <a:t>회귀</a:t>
            </a:r>
            <a:r>
              <a:rPr lang="en-US" altLang="ko-KR">
                <a:solidFill>
                  <a:schemeClr val="bg1"/>
                </a:solidFill>
              </a:rPr>
              <a:t>):</a:t>
            </a:r>
            <a:r>
              <a:rPr lang="ko-KR" altLang="en-US">
                <a:solidFill>
                  <a:schemeClr val="bg1"/>
                </a:solidFill>
              </a:rPr>
              <a:t> 연속 변수를 예측</a:t>
            </a:r>
            <a:endParaRPr lang="en-US" altLang="ko-KR">
              <a:solidFill>
                <a:schemeClr val="bg1"/>
              </a:solidFill>
            </a:endParaRP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Classification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(</a:t>
            </a:r>
            <a:r>
              <a:rPr lang="ko-KR" altLang="en-US">
                <a:solidFill>
                  <a:schemeClr val="bg1"/>
                </a:solidFill>
              </a:rPr>
              <a:t>분류</a:t>
            </a:r>
            <a:r>
              <a:rPr lang="en-US" altLang="ko-KR">
                <a:solidFill>
                  <a:schemeClr val="bg1"/>
                </a:solidFill>
              </a:rPr>
              <a:t>):</a:t>
            </a:r>
            <a:r>
              <a:rPr lang="ko-KR" altLang="en-US">
                <a:solidFill>
                  <a:schemeClr val="bg1"/>
                </a:solidFill>
              </a:rPr>
              <a:t> 이산 변수를 예측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8CD4-83D7-7647-8134-C50FE20CA8A2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2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362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chemeClr val="bg1"/>
                </a:solidFill>
              </a:rPr>
              <a:t>회귀 </a:t>
            </a:r>
            <a:r>
              <a:rPr lang="en-US" altLang="ko-KR">
                <a:solidFill>
                  <a:schemeClr val="bg1"/>
                </a:solidFill>
              </a:rPr>
              <a:t>vs. </a:t>
            </a:r>
            <a:r>
              <a:rPr lang="ko-KR" altLang="en-US">
                <a:solidFill>
                  <a:schemeClr val="bg1"/>
                </a:solidFill>
              </a:rPr>
              <a:t>분류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예측하는 변수가 다름</a:t>
            </a:r>
            <a:r>
              <a:rPr lang="en-US" altLang="ko-KR">
                <a:solidFill>
                  <a:schemeClr val="bg1"/>
                </a:solidFill>
              </a:rPr>
              <a:t>(</a:t>
            </a:r>
            <a:r>
              <a:rPr lang="ko-KR" altLang="en-US">
                <a:solidFill>
                  <a:schemeClr val="bg1"/>
                </a:solidFill>
              </a:rPr>
              <a:t>연속 </a:t>
            </a:r>
            <a:r>
              <a:rPr lang="en-US" altLang="ko-KR">
                <a:solidFill>
                  <a:schemeClr val="bg1"/>
                </a:solidFill>
              </a:rPr>
              <a:t>vs. </a:t>
            </a:r>
            <a:r>
              <a:rPr lang="ko-KR" altLang="en-US">
                <a:solidFill>
                  <a:schemeClr val="bg1"/>
                </a:solidFill>
              </a:rPr>
              <a:t>이산</a:t>
            </a:r>
            <a:r>
              <a:rPr lang="en-US" altLang="ko-KR">
                <a:solidFill>
                  <a:schemeClr val="bg1"/>
                </a:solidFill>
              </a:rPr>
              <a:t>)</a:t>
            </a:r>
          </a:p>
          <a:p>
            <a:r>
              <a:rPr lang="ko-KR" altLang="en-US">
                <a:solidFill>
                  <a:schemeClr val="bg1"/>
                </a:solidFill>
              </a:rPr>
              <a:t>오류의 형태가 다름</a:t>
            </a:r>
            <a:endParaRPr lang="en-US" altLang="ko-KR">
              <a:solidFill>
                <a:schemeClr val="bg1"/>
              </a:solidFill>
            </a:endParaRP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회귀</a:t>
            </a:r>
            <a:r>
              <a:rPr lang="en-US" altLang="ko-KR">
                <a:solidFill>
                  <a:schemeClr val="bg1"/>
                </a:solidFill>
              </a:rPr>
              <a:t>:</a:t>
            </a:r>
            <a:r>
              <a:rPr lang="ko-KR" altLang="en-US">
                <a:solidFill>
                  <a:schemeClr val="bg1"/>
                </a:solidFill>
              </a:rPr>
              <a:t> 예측과 실제의 거리</a:t>
            </a:r>
            <a:endParaRPr lang="en-US" altLang="ko-KR">
              <a:solidFill>
                <a:schemeClr val="bg1"/>
              </a:solidFill>
            </a:endParaRPr>
          </a:p>
          <a:p>
            <a:pPr lvl="1"/>
            <a:r>
              <a:rPr lang="ko-KR" altLang="en-US">
                <a:solidFill>
                  <a:schemeClr val="bg1"/>
                </a:solidFill>
              </a:rPr>
              <a:t>예</a:t>
            </a:r>
            <a:r>
              <a:rPr lang="en-US" altLang="ko-KR">
                <a:solidFill>
                  <a:schemeClr val="bg1"/>
                </a:solidFill>
              </a:rPr>
              <a:t>: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3.84</a:t>
            </a:r>
            <a:r>
              <a:rPr lang="ko-KR" altLang="en-US">
                <a:solidFill>
                  <a:schemeClr val="bg1"/>
                </a:solidFill>
              </a:rPr>
              <a:t>로 예측했는데 </a:t>
            </a:r>
            <a:r>
              <a:rPr lang="en-US" altLang="ko-KR">
                <a:solidFill>
                  <a:schemeClr val="bg1"/>
                </a:solidFill>
              </a:rPr>
              <a:t>4.28</a:t>
            </a: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분류</a:t>
            </a:r>
            <a:r>
              <a:rPr lang="en-US" altLang="ko-KR">
                <a:solidFill>
                  <a:schemeClr val="bg1"/>
                </a:solidFill>
              </a:rPr>
              <a:t>:</a:t>
            </a:r>
            <a:r>
              <a:rPr lang="ko-KR" altLang="en-US">
                <a:solidFill>
                  <a:schemeClr val="bg1"/>
                </a:solidFill>
              </a:rPr>
              <a:t> 예측과 실제의 차이</a:t>
            </a:r>
            <a:endParaRPr lang="en-US" altLang="ko-KR">
              <a:solidFill>
                <a:schemeClr val="bg1"/>
              </a:solidFill>
            </a:endParaRPr>
          </a:p>
          <a:p>
            <a:pPr lvl="1"/>
            <a:r>
              <a:rPr lang="ko-KR" altLang="en-US">
                <a:solidFill>
                  <a:schemeClr val="bg1"/>
                </a:solidFill>
              </a:rPr>
              <a:t>예</a:t>
            </a:r>
            <a:r>
              <a:rPr lang="en-US" altLang="ko-KR">
                <a:solidFill>
                  <a:schemeClr val="bg1"/>
                </a:solidFill>
              </a:rPr>
              <a:t>:</a:t>
            </a:r>
            <a:r>
              <a:rPr lang="ko-KR" altLang="en-US">
                <a:solidFill>
                  <a:schemeClr val="bg1"/>
                </a:solidFill>
              </a:rPr>
              <a:t> 고릴라로 예측했는데 판다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8CD4-83D7-7647-8134-C50FE20CA8A2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3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0271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평가지표의 종류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/>
                  <a:t>크로스 엔트로피</a:t>
                </a:r>
                <a:endParaRPr lang="en-US" altLang="ko-KR"/>
              </a:p>
              <a:p>
                <a:endParaRPr lang="en-US" altLang="ko-KR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altLang="ko-KR"/>
              </a:p>
              <a:p>
                <a:endParaRPr lang="en-US" altLang="ko-KR"/>
              </a:p>
              <a:p>
                <a:r>
                  <a:rPr lang="ko-KR" altLang="en-US"/>
                  <a:t>분류에서 확률로 예측할 때 로그</a:t>
                </a:r>
                <a:r>
                  <a:rPr lang="en-US" altLang="ko-KR"/>
                  <a:t>-</a:t>
                </a:r>
                <a:r>
                  <a:rPr lang="ko-KR" altLang="en-US"/>
                  <a:t>우도</a:t>
                </a:r>
                <a:endParaRPr lang="en-US" altLang="ko-KR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8CD4-83D7-7647-8134-C50FE20CA8A2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4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79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590" y="464584"/>
            <a:ext cx="7772400" cy="1470025"/>
          </a:xfrm>
        </p:spPr>
        <p:txBody>
          <a:bodyPr/>
          <a:lstStyle/>
          <a:p>
            <a:r>
              <a:rPr lang="ko-KR" altLang="en-US">
                <a:solidFill>
                  <a:srgbClr val="000000"/>
                </a:solidFill>
                <a:cs typeface="Apple SD 산돌고딕 Neo 일반체"/>
              </a:rPr>
              <a:t>분류에서 나올 수 있는 경우</a:t>
            </a:r>
            <a:endParaRPr lang="en-US" dirty="0">
              <a:solidFill>
                <a:srgbClr val="000000"/>
              </a:solidFill>
              <a:cs typeface="Apple SD 산돌고딕 Neo 일반체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8CD4-83D7-7647-8134-C50FE20CA8A2}" type="slidenum">
              <a:rPr lang="en-US" sz="2400">
                <a:solidFill>
                  <a:srgbClr val="000000"/>
                </a:solidFill>
                <a:cs typeface="Apple SD 산돌고딕 Neo 일반체"/>
              </a:rPr>
              <a:t>5</a:t>
            </a:fld>
            <a:endParaRPr lang="en-US" sz="2400">
              <a:solidFill>
                <a:srgbClr val="000000"/>
              </a:solidFill>
              <a:cs typeface="Apple SD 산돌고딕 Neo 일반체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364383"/>
              </p:ext>
            </p:extLst>
          </p:nvPr>
        </p:nvGraphicFramePr>
        <p:xfrm>
          <a:off x="470514" y="2566409"/>
          <a:ext cx="8161476" cy="265329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837586">
                  <a:extLst>
                    <a:ext uri="{9D8B030D-6E8A-4147-A177-3AD203B41FA5}">
                      <a16:colId xmlns:a16="http://schemas.microsoft.com/office/drawing/2014/main" val="94618768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9557891"/>
                    </a:ext>
                  </a:extLst>
                </a:gridCol>
                <a:gridCol w="2806700">
                  <a:extLst>
                    <a:ext uri="{9D8B030D-6E8A-4147-A177-3AD203B41FA5}">
                      <a16:colId xmlns:a16="http://schemas.microsoft.com/office/drawing/2014/main" val="3255531576"/>
                    </a:ext>
                  </a:extLst>
                </a:gridCol>
                <a:gridCol w="3310690">
                  <a:extLst>
                    <a:ext uri="{9D8B030D-6E8A-4147-A177-3AD203B41FA5}">
                      <a16:colId xmlns:a16="http://schemas.microsoft.com/office/drawing/2014/main" val="1157326650"/>
                    </a:ext>
                  </a:extLst>
                </a:gridCol>
              </a:tblGrid>
              <a:tr h="486659">
                <a:tc rowSpan="2" gridSpan="2">
                  <a:txBody>
                    <a:bodyPr/>
                    <a:lstStyle/>
                    <a:p>
                      <a:pPr algn="ctr"/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예측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562900"/>
                  </a:ext>
                </a:extLst>
              </a:tr>
              <a:tr h="48665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  <a:latin typeface="+mn-lt"/>
                          <a:cs typeface="+mn-cs"/>
                        </a:rPr>
                        <a:t>양성 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  <a:latin typeface="+mn-lt"/>
                          <a:cs typeface="+mn-cs"/>
                        </a:rPr>
                        <a:t>Positive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음성 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Negative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432849"/>
                  </a:ext>
                </a:extLst>
              </a:tr>
              <a:tr h="83998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실제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  <a:latin typeface="+mn-lt"/>
                          <a:cs typeface="+mn-cs"/>
                        </a:rPr>
                        <a:t>양성</a:t>
                      </a:r>
                      <a:endParaRPr lang="en-US" altLang="ko-KR">
                        <a:solidFill>
                          <a:schemeClr val="bg1"/>
                        </a:solidFill>
                        <a:latin typeface="+mn-lt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  <a:latin typeface="+mn-lt"/>
                          <a:cs typeface="+mn-cs"/>
                        </a:rPr>
                        <a:t>Positive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진양성</a:t>
                      </a:r>
                      <a:endParaRPr lang="en-US" altLang="ko-KR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True</a:t>
                      </a:r>
                      <a:r>
                        <a:rPr lang="en-US" altLang="ko-KR" baseline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Positive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위음성</a:t>
                      </a:r>
                      <a:endParaRPr lang="en-US" altLang="ko-KR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False Negative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000297"/>
                  </a:ext>
                </a:extLst>
              </a:tr>
              <a:tr h="839986"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  <a:latin typeface="+mn-lt"/>
                          <a:cs typeface="+mn-cs"/>
                        </a:rPr>
                        <a:t>음성</a:t>
                      </a:r>
                      <a:endParaRPr lang="en-US" altLang="ko-KR">
                        <a:solidFill>
                          <a:schemeClr val="bg1"/>
                        </a:solidFill>
                        <a:latin typeface="+mn-lt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Negative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위양성</a:t>
                      </a:r>
                      <a:endParaRPr lang="en-US" altLang="ko-KR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False Positive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진음성</a:t>
                      </a:r>
                      <a:endParaRPr lang="en-US" altLang="ko-KR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True Negative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868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164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590" y="464584"/>
            <a:ext cx="7772400" cy="1470025"/>
          </a:xfrm>
        </p:spPr>
        <p:txBody>
          <a:bodyPr/>
          <a:lstStyle/>
          <a:p>
            <a:r>
              <a:rPr lang="ko-KR" altLang="en-US">
                <a:solidFill>
                  <a:srgbClr val="000000"/>
                </a:solidFill>
                <a:cs typeface="Apple SD 산돌고딕 Neo 일반체"/>
              </a:rPr>
              <a:t>정확도 </a:t>
            </a:r>
            <a:r>
              <a:rPr lang="en-US">
                <a:solidFill>
                  <a:srgbClr val="000000"/>
                </a:solidFill>
                <a:cs typeface="Apple SD 산돌고딕 Neo 일반체"/>
              </a:rPr>
              <a:t>Accuracy</a:t>
            </a:r>
            <a:endParaRPr lang="en-US" dirty="0">
              <a:solidFill>
                <a:srgbClr val="000000"/>
              </a:solidFill>
              <a:cs typeface="Apple SD 산돌고딕 Neo 일반체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8CD4-83D7-7647-8134-C50FE20CA8A2}" type="slidenum">
              <a:rPr lang="en-US" sz="2400">
                <a:solidFill>
                  <a:srgbClr val="000000"/>
                </a:solidFill>
                <a:cs typeface="Apple SD 산돌고딕 Neo 일반체"/>
              </a:rPr>
              <a:t>6</a:t>
            </a:fld>
            <a:endParaRPr lang="en-US" sz="2400">
              <a:solidFill>
                <a:srgbClr val="000000"/>
              </a:solidFill>
              <a:cs typeface="Apple SD 산돌고딕 Neo 일반체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01900" y="3543300"/>
            <a:ext cx="2819400" cy="8509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7150" cmpd="sng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01900" y="3543299"/>
            <a:ext cx="6130090" cy="1676399"/>
          </a:xfrm>
          <a:prstGeom prst="rect">
            <a:avLst/>
          </a:prstGeom>
          <a:noFill/>
          <a:ln w="57150" cmpd="sng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21300" y="4368798"/>
            <a:ext cx="3310690" cy="8509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7150" cmpd="sng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002316"/>
              </p:ext>
            </p:extLst>
          </p:nvPr>
        </p:nvGraphicFramePr>
        <p:xfrm>
          <a:off x="470514" y="2566409"/>
          <a:ext cx="8161476" cy="265329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837586">
                  <a:extLst>
                    <a:ext uri="{9D8B030D-6E8A-4147-A177-3AD203B41FA5}">
                      <a16:colId xmlns:a16="http://schemas.microsoft.com/office/drawing/2014/main" val="94618768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9557891"/>
                    </a:ext>
                  </a:extLst>
                </a:gridCol>
                <a:gridCol w="2806700">
                  <a:extLst>
                    <a:ext uri="{9D8B030D-6E8A-4147-A177-3AD203B41FA5}">
                      <a16:colId xmlns:a16="http://schemas.microsoft.com/office/drawing/2014/main" val="3255531576"/>
                    </a:ext>
                  </a:extLst>
                </a:gridCol>
                <a:gridCol w="3310690">
                  <a:extLst>
                    <a:ext uri="{9D8B030D-6E8A-4147-A177-3AD203B41FA5}">
                      <a16:colId xmlns:a16="http://schemas.microsoft.com/office/drawing/2014/main" val="1157326650"/>
                    </a:ext>
                  </a:extLst>
                </a:gridCol>
              </a:tblGrid>
              <a:tr h="486659">
                <a:tc rowSpan="2" gridSpan="2">
                  <a:txBody>
                    <a:bodyPr/>
                    <a:lstStyle/>
                    <a:p>
                      <a:pPr algn="ctr"/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예측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562900"/>
                  </a:ext>
                </a:extLst>
              </a:tr>
              <a:tr h="48665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  <a:latin typeface="+mn-lt"/>
                          <a:cs typeface="+mn-cs"/>
                        </a:rPr>
                        <a:t>양성 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  <a:latin typeface="+mn-lt"/>
                          <a:cs typeface="+mn-cs"/>
                        </a:rPr>
                        <a:t>Positive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음성 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Negative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432849"/>
                  </a:ext>
                </a:extLst>
              </a:tr>
              <a:tr h="83998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실제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  <a:latin typeface="+mn-lt"/>
                          <a:cs typeface="+mn-cs"/>
                        </a:rPr>
                        <a:t>양성</a:t>
                      </a:r>
                      <a:endParaRPr lang="en-US" altLang="ko-KR">
                        <a:solidFill>
                          <a:schemeClr val="bg1"/>
                        </a:solidFill>
                        <a:latin typeface="+mn-lt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  <a:latin typeface="+mn-lt"/>
                          <a:cs typeface="+mn-cs"/>
                        </a:rPr>
                        <a:t>Positive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진양성</a:t>
                      </a:r>
                      <a:endParaRPr lang="en-US" altLang="ko-KR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True</a:t>
                      </a:r>
                      <a:r>
                        <a:rPr lang="en-US" altLang="ko-KR" baseline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Positive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위음성</a:t>
                      </a:r>
                      <a:endParaRPr lang="en-US" altLang="ko-KR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False Negative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000297"/>
                  </a:ext>
                </a:extLst>
              </a:tr>
              <a:tr h="839986"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  <a:latin typeface="+mn-lt"/>
                          <a:cs typeface="+mn-cs"/>
                        </a:rPr>
                        <a:t>음성</a:t>
                      </a:r>
                      <a:endParaRPr lang="en-US" altLang="ko-KR">
                        <a:solidFill>
                          <a:schemeClr val="bg1"/>
                        </a:solidFill>
                        <a:latin typeface="+mn-lt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Negative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위양성</a:t>
                      </a:r>
                      <a:endParaRPr lang="en-US" altLang="ko-KR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False Positive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진음성</a:t>
                      </a:r>
                      <a:endParaRPr lang="en-US" altLang="ko-KR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True Negative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868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574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590" y="464584"/>
            <a:ext cx="7772400" cy="1470025"/>
          </a:xfrm>
        </p:spPr>
        <p:txBody>
          <a:bodyPr/>
          <a:lstStyle/>
          <a:p>
            <a:r>
              <a:rPr lang="ko-KR" altLang="en-US">
                <a:solidFill>
                  <a:srgbClr val="000000"/>
                </a:solidFill>
                <a:cs typeface="Apple SD 산돌고딕 Neo 일반체"/>
              </a:rPr>
              <a:t>정밀도 </a:t>
            </a:r>
            <a:r>
              <a:rPr lang="en-US" altLang="ko-KR">
                <a:solidFill>
                  <a:srgbClr val="000000"/>
                </a:solidFill>
                <a:cs typeface="Apple SD 산돌고딕 Neo 일반체"/>
              </a:rPr>
              <a:t>Precision</a:t>
            </a:r>
            <a:endParaRPr lang="en-US" dirty="0">
              <a:solidFill>
                <a:srgbClr val="000000"/>
              </a:solidFill>
              <a:cs typeface="Apple SD 산돌고딕 Neo 일반체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8CD4-83D7-7647-8134-C50FE20CA8A2}" type="slidenum">
              <a:rPr lang="en-US" sz="2400">
                <a:solidFill>
                  <a:srgbClr val="000000"/>
                </a:solidFill>
                <a:cs typeface="Apple SD 산돌고딕 Neo 일반체"/>
              </a:rPr>
              <a:t>7</a:t>
            </a:fld>
            <a:endParaRPr lang="en-US" sz="2400">
              <a:solidFill>
                <a:srgbClr val="000000"/>
              </a:solidFill>
              <a:cs typeface="Apple SD 산돌고딕 Neo 일반체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01900" y="3543300"/>
            <a:ext cx="2819400" cy="8509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7150" cmpd="sng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01900" y="3543299"/>
            <a:ext cx="2819400" cy="1676399"/>
          </a:xfrm>
          <a:prstGeom prst="rect">
            <a:avLst/>
          </a:prstGeom>
          <a:noFill/>
          <a:ln w="57150" cmpd="sng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801494"/>
              </p:ext>
            </p:extLst>
          </p:nvPr>
        </p:nvGraphicFramePr>
        <p:xfrm>
          <a:off x="470514" y="2566409"/>
          <a:ext cx="8161476" cy="265329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837586">
                  <a:extLst>
                    <a:ext uri="{9D8B030D-6E8A-4147-A177-3AD203B41FA5}">
                      <a16:colId xmlns:a16="http://schemas.microsoft.com/office/drawing/2014/main" val="94618768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9557891"/>
                    </a:ext>
                  </a:extLst>
                </a:gridCol>
                <a:gridCol w="2806700">
                  <a:extLst>
                    <a:ext uri="{9D8B030D-6E8A-4147-A177-3AD203B41FA5}">
                      <a16:colId xmlns:a16="http://schemas.microsoft.com/office/drawing/2014/main" val="3255531576"/>
                    </a:ext>
                  </a:extLst>
                </a:gridCol>
                <a:gridCol w="3310690">
                  <a:extLst>
                    <a:ext uri="{9D8B030D-6E8A-4147-A177-3AD203B41FA5}">
                      <a16:colId xmlns:a16="http://schemas.microsoft.com/office/drawing/2014/main" val="1157326650"/>
                    </a:ext>
                  </a:extLst>
                </a:gridCol>
              </a:tblGrid>
              <a:tr h="486659">
                <a:tc rowSpan="2" gridSpan="2">
                  <a:txBody>
                    <a:bodyPr/>
                    <a:lstStyle/>
                    <a:p>
                      <a:pPr algn="ctr"/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예측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562900"/>
                  </a:ext>
                </a:extLst>
              </a:tr>
              <a:tr h="48665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  <a:latin typeface="+mn-lt"/>
                          <a:cs typeface="+mn-cs"/>
                        </a:rPr>
                        <a:t>양성 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  <a:latin typeface="+mn-lt"/>
                          <a:cs typeface="+mn-cs"/>
                        </a:rPr>
                        <a:t>Positive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음성 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Negative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432849"/>
                  </a:ext>
                </a:extLst>
              </a:tr>
              <a:tr h="83998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실제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  <a:latin typeface="+mn-lt"/>
                          <a:cs typeface="+mn-cs"/>
                        </a:rPr>
                        <a:t>양성</a:t>
                      </a:r>
                      <a:endParaRPr lang="en-US" altLang="ko-KR">
                        <a:solidFill>
                          <a:schemeClr val="bg1"/>
                        </a:solidFill>
                        <a:latin typeface="+mn-lt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  <a:latin typeface="+mn-lt"/>
                          <a:cs typeface="+mn-cs"/>
                        </a:rPr>
                        <a:t>Positive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진양성</a:t>
                      </a:r>
                      <a:endParaRPr lang="en-US" altLang="ko-KR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True</a:t>
                      </a:r>
                      <a:r>
                        <a:rPr lang="en-US" altLang="ko-KR" baseline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Positive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위음성</a:t>
                      </a:r>
                      <a:endParaRPr lang="en-US" altLang="ko-KR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False Negative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000297"/>
                  </a:ext>
                </a:extLst>
              </a:tr>
              <a:tr h="839986"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  <a:latin typeface="+mn-lt"/>
                          <a:cs typeface="+mn-cs"/>
                        </a:rPr>
                        <a:t>음성</a:t>
                      </a:r>
                      <a:endParaRPr lang="en-US" altLang="ko-KR">
                        <a:solidFill>
                          <a:schemeClr val="bg1"/>
                        </a:solidFill>
                        <a:latin typeface="+mn-lt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Negative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위양성</a:t>
                      </a:r>
                      <a:endParaRPr lang="en-US" altLang="ko-KR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False Positive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진음성</a:t>
                      </a:r>
                      <a:endParaRPr lang="en-US" altLang="ko-KR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True Negative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868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805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590" y="464584"/>
            <a:ext cx="7772400" cy="1470025"/>
          </a:xfrm>
        </p:spPr>
        <p:txBody>
          <a:bodyPr/>
          <a:lstStyle/>
          <a:p>
            <a:r>
              <a:rPr lang="ko-KR" altLang="en-US">
                <a:solidFill>
                  <a:srgbClr val="000000"/>
                </a:solidFill>
                <a:cs typeface="Apple SD 산돌고딕 Neo 일반체"/>
              </a:rPr>
              <a:t>재현율 </a:t>
            </a:r>
            <a:r>
              <a:rPr lang="en-US">
                <a:solidFill>
                  <a:srgbClr val="000000"/>
                </a:solidFill>
                <a:cs typeface="Apple SD 산돌고딕 Neo 일반체"/>
              </a:rPr>
              <a:t>Recall</a:t>
            </a:r>
            <a:endParaRPr lang="en-US" dirty="0">
              <a:solidFill>
                <a:srgbClr val="000000"/>
              </a:solidFill>
              <a:cs typeface="Apple SD 산돌고딕 Neo 일반체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8CD4-83D7-7647-8134-C50FE20CA8A2}" type="slidenum">
              <a:rPr lang="en-US" sz="2400">
                <a:solidFill>
                  <a:srgbClr val="000000"/>
                </a:solidFill>
                <a:cs typeface="Apple SD 산돌고딕 Neo 일반체"/>
              </a:rPr>
              <a:t>8</a:t>
            </a:fld>
            <a:endParaRPr lang="en-US" sz="2400">
              <a:solidFill>
                <a:srgbClr val="000000"/>
              </a:solidFill>
              <a:cs typeface="Apple SD 산돌고딕 Neo 일반체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01900" y="3543300"/>
            <a:ext cx="2819400" cy="8509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7150" cmpd="sng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01900" y="3543300"/>
            <a:ext cx="6130090" cy="850900"/>
          </a:xfrm>
          <a:prstGeom prst="rect">
            <a:avLst/>
          </a:prstGeom>
          <a:noFill/>
          <a:ln w="57150" cmpd="sng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56672"/>
              </p:ext>
            </p:extLst>
          </p:nvPr>
        </p:nvGraphicFramePr>
        <p:xfrm>
          <a:off x="470514" y="2566409"/>
          <a:ext cx="8161476" cy="265329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837586">
                  <a:extLst>
                    <a:ext uri="{9D8B030D-6E8A-4147-A177-3AD203B41FA5}">
                      <a16:colId xmlns:a16="http://schemas.microsoft.com/office/drawing/2014/main" val="94618768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9557891"/>
                    </a:ext>
                  </a:extLst>
                </a:gridCol>
                <a:gridCol w="2806700">
                  <a:extLst>
                    <a:ext uri="{9D8B030D-6E8A-4147-A177-3AD203B41FA5}">
                      <a16:colId xmlns:a16="http://schemas.microsoft.com/office/drawing/2014/main" val="3255531576"/>
                    </a:ext>
                  </a:extLst>
                </a:gridCol>
                <a:gridCol w="3310690">
                  <a:extLst>
                    <a:ext uri="{9D8B030D-6E8A-4147-A177-3AD203B41FA5}">
                      <a16:colId xmlns:a16="http://schemas.microsoft.com/office/drawing/2014/main" val="1157326650"/>
                    </a:ext>
                  </a:extLst>
                </a:gridCol>
              </a:tblGrid>
              <a:tr h="486659">
                <a:tc rowSpan="2" gridSpan="2">
                  <a:txBody>
                    <a:bodyPr/>
                    <a:lstStyle/>
                    <a:p>
                      <a:pPr algn="ctr"/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예측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562900"/>
                  </a:ext>
                </a:extLst>
              </a:tr>
              <a:tr h="48665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  <a:latin typeface="+mn-lt"/>
                          <a:cs typeface="+mn-cs"/>
                        </a:rPr>
                        <a:t>양성 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  <a:latin typeface="+mn-lt"/>
                          <a:cs typeface="+mn-cs"/>
                        </a:rPr>
                        <a:t>Positive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음성 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Negative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432849"/>
                  </a:ext>
                </a:extLst>
              </a:tr>
              <a:tr h="83998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실제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  <a:latin typeface="+mn-lt"/>
                          <a:cs typeface="+mn-cs"/>
                        </a:rPr>
                        <a:t>양성</a:t>
                      </a:r>
                      <a:endParaRPr lang="en-US" altLang="ko-KR">
                        <a:solidFill>
                          <a:schemeClr val="bg1"/>
                        </a:solidFill>
                        <a:latin typeface="+mn-lt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  <a:latin typeface="+mn-lt"/>
                          <a:cs typeface="+mn-cs"/>
                        </a:rPr>
                        <a:t>Positive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진양성</a:t>
                      </a:r>
                      <a:endParaRPr lang="en-US" altLang="ko-KR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True</a:t>
                      </a:r>
                      <a:r>
                        <a:rPr lang="en-US" altLang="ko-KR" baseline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Positive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위음성</a:t>
                      </a:r>
                      <a:endParaRPr lang="en-US" altLang="ko-KR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False Negative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000297"/>
                  </a:ext>
                </a:extLst>
              </a:tr>
              <a:tr h="839986"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  <a:latin typeface="+mn-lt"/>
                          <a:cs typeface="+mn-cs"/>
                        </a:rPr>
                        <a:t>음성</a:t>
                      </a:r>
                      <a:endParaRPr lang="en-US" altLang="ko-KR">
                        <a:solidFill>
                          <a:schemeClr val="bg1"/>
                        </a:solidFill>
                        <a:latin typeface="+mn-lt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Negative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위양성</a:t>
                      </a:r>
                      <a:endParaRPr lang="en-US" altLang="ko-KR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False Positive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진음성</a:t>
                      </a:r>
                      <a:endParaRPr lang="en-US" altLang="ko-KR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True Negative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868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871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590" y="464584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cs typeface="Apple SD 산돌고딕 Neo 일반체"/>
              </a:rPr>
              <a:t>Kappa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97647" y="2116555"/>
            <a:ext cx="7910420" cy="40385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altLang="ko-KR" sz="2400" dirty="0">
              <a:solidFill>
                <a:srgbClr val="000000"/>
              </a:solidFill>
              <a:latin typeface="+mj-ea"/>
              <a:ea typeface="+mj-ea"/>
              <a:cs typeface="Apple SD 산돌고딕 Neo 일반체"/>
              <a:sym typeface="Wingdings"/>
            </a:endParaRPr>
          </a:p>
          <a:p>
            <a:pPr algn="l">
              <a:lnSpc>
                <a:spcPct val="150000"/>
              </a:lnSpc>
            </a:pPr>
            <a:endParaRPr lang="en-US" altLang="ko-KR" sz="2400" dirty="0">
              <a:solidFill>
                <a:srgbClr val="000000"/>
              </a:solidFill>
              <a:latin typeface="+mj-ea"/>
              <a:ea typeface="+mj-ea"/>
              <a:cs typeface="Apple SD 산돌고딕 Neo 일반체"/>
              <a:sym typeface="Wingdings"/>
            </a:endParaRPr>
          </a:p>
          <a:p>
            <a:pPr algn="l">
              <a:lnSpc>
                <a:spcPct val="150000"/>
              </a:lnSpc>
            </a:pPr>
            <a:endParaRPr lang="en-US" altLang="ko-KR" sz="2400" dirty="0">
              <a:solidFill>
                <a:srgbClr val="000000"/>
              </a:solidFill>
              <a:latin typeface="+mj-ea"/>
              <a:ea typeface="+mj-ea"/>
              <a:cs typeface="Apple SD 산돌고딕 Neo 일반체"/>
              <a:sym typeface="Wingdings"/>
            </a:endParaRPr>
          </a:p>
          <a:p>
            <a:pPr algn="l">
              <a:lnSpc>
                <a:spcPct val="150000"/>
              </a:lnSpc>
            </a:pPr>
            <a:endParaRPr lang="en-US" altLang="ko-KR" sz="2400" dirty="0">
              <a:solidFill>
                <a:srgbClr val="000000"/>
              </a:solidFill>
              <a:latin typeface="+mj-ea"/>
              <a:ea typeface="+mj-ea"/>
              <a:cs typeface="Apple SD 산돌고딕 Neo 일반체"/>
              <a:sym typeface="Wingdings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000000"/>
                </a:solidFill>
                <a:latin typeface="+mj-ea"/>
                <a:ea typeface="+mj-ea"/>
                <a:cs typeface="Apple SD 산돌고딕 Neo 일반체"/>
                <a:sym typeface="Wingdings"/>
              </a:rPr>
              <a:t>O : observed accuracy, E : Expected Accuracy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8CD4-83D7-7647-8134-C50FE20CA8A2}" type="slidenum">
              <a:rPr lang="en-US" sz="2400">
                <a:solidFill>
                  <a:srgbClr val="000000"/>
                </a:solidFill>
                <a:cs typeface="Apple SD 산돌고딕 Neo 일반체"/>
              </a:rPr>
              <a:t>9</a:t>
            </a:fld>
            <a:endParaRPr lang="en-US" sz="2400">
              <a:solidFill>
                <a:srgbClr val="000000"/>
              </a:solidFill>
              <a:cs typeface="Apple SD 산돌고딕 Neo 일반체"/>
            </a:endParaRPr>
          </a:p>
        </p:txBody>
      </p:sp>
      <p:pic>
        <p:nvPicPr>
          <p:cNvPr id="4" name="Picture 3" descr="스크린샷 2015-10-28 오후 9.59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889" y="2325062"/>
            <a:ext cx="6108323" cy="210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46541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314</Words>
  <Application>Microsoft Office PowerPoint</Application>
  <PresentationFormat>화면 슬라이드 쇼(4:3)</PresentationFormat>
  <Paragraphs>152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Apple SD 산돌고딕 Neo 일반체</vt:lpstr>
      <vt:lpstr>맑은 고딕</vt:lpstr>
      <vt:lpstr>Arial</vt:lpstr>
      <vt:lpstr>Calibri</vt:lpstr>
      <vt:lpstr>Cambria Math</vt:lpstr>
      <vt:lpstr>Wingdings</vt:lpstr>
      <vt:lpstr>Black</vt:lpstr>
      <vt:lpstr>Supervised Learning의 종류</vt:lpstr>
      <vt:lpstr>Supervised Learning의 종류</vt:lpstr>
      <vt:lpstr>회귀 vs. 분류</vt:lpstr>
      <vt:lpstr>평가지표의 종류</vt:lpstr>
      <vt:lpstr>분류에서 나올 수 있는 경우</vt:lpstr>
      <vt:lpstr>정확도 Accuracy</vt:lpstr>
      <vt:lpstr>정밀도 Precision</vt:lpstr>
      <vt:lpstr>재현율 Recall</vt:lpstr>
      <vt:lpstr>Kappa</vt:lpstr>
      <vt:lpstr>F1 score</vt:lpstr>
      <vt:lpstr>LM의 정규화</vt:lpstr>
      <vt:lpstr>Lasso</vt:lpstr>
      <vt:lpstr>Lasso</vt:lpstr>
      <vt:lpstr>Ridge</vt:lpstr>
      <vt:lpstr>Ridge</vt:lpstr>
      <vt:lpstr>Elastic Net</vt:lpstr>
      <vt:lpstr>Logistic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(주) 퀀트랩 </dc:title>
  <dc:creator>HyungJun Kim</dc:creator>
  <cp:lastModifiedBy>유재명</cp:lastModifiedBy>
  <cp:revision>70</cp:revision>
  <dcterms:created xsi:type="dcterms:W3CDTF">2015-10-27T11:25:09Z</dcterms:created>
  <dcterms:modified xsi:type="dcterms:W3CDTF">2016-11-11T08:01:25Z</dcterms:modified>
</cp:coreProperties>
</file>