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05" r:id="rId3"/>
    <p:sldId id="307" r:id="rId4"/>
    <p:sldId id="306" r:id="rId5"/>
    <p:sldId id="308" r:id="rId6"/>
    <p:sldId id="309" r:id="rId7"/>
    <p:sldId id="310" r:id="rId8"/>
    <p:sldId id="311" r:id="rId9"/>
    <p:sldId id="313" r:id="rId10"/>
    <p:sldId id="315" r:id="rId11"/>
    <p:sldId id="316" r:id="rId12"/>
    <p:sldId id="314" r:id="rId13"/>
    <p:sldId id="317" r:id="rId14"/>
    <p:sldId id="322" r:id="rId15"/>
    <p:sldId id="323" r:id="rId16"/>
    <p:sldId id="318" r:id="rId17"/>
    <p:sldId id="320" r:id="rId18"/>
    <p:sldId id="319" r:id="rId19"/>
    <p:sldId id="321" r:id="rId20"/>
    <p:sldId id="324" r:id="rId21"/>
  </p:sldIdLst>
  <p:sldSz cx="9144000" cy="5143500" type="screen16x9"/>
  <p:notesSz cx="6858000" cy="9144000"/>
  <p:embeddedFontLst>
    <p:embeddedFont>
      <p:font typeface="Figtree Black" pitchFamily="2" charset="0"/>
      <p:bold r:id="rId23"/>
      <p:italic r:id="rId24"/>
      <p:boldItalic r:id="rId25"/>
    </p:embeddedFont>
    <p:embeddedFont>
      <p:font typeface="Hanken Grotesk" pitchFamily="2" charset="77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13362-F3D4-4338-869D-9668EB44A025}">
  <a:tblStyle styleId="{18613362-F3D4-4338-869D-9668EB44A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25"/>
  </p:normalViewPr>
  <p:slideViewPr>
    <p:cSldViewPr snapToGrid="0">
      <p:cViewPr varScale="1">
        <p:scale>
          <a:sx n="155" d="100"/>
          <a:sy n="155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94E9E76E-AAB7-6D42-0AF5-B36B016A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42393B25-A52A-7424-AC59-163420B20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A76E01B3-CD12-85EC-7CFA-C013C9AB3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6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D97A070-4112-36D7-E5B2-56CD6D15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2D4DF8F-EC75-72CF-C073-6B8CD1E5A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AD4F259B-4DC5-1458-15DC-37FD1EB9D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6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BFAF6DA4-4165-7011-B920-162613E5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61D10EF-5087-EA76-EDB5-FB3EF1A44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0A0DD68-FF16-4F73-89A8-908A2D6A1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AEFA1272-9FFD-5B33-07C3-2FE1A1D4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BC8BE87D-ACE0-71CF-A31C-FC53B7A6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1ED7F99A-98ED-79DD-2697-5A9051F5F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9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8DAD1F0D-8FA0-EBCC-6981-A25D6D61C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B863104C-B153-2A42-B482-5661E692C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9565B53D-B079-9D6F-B0F7-B6DA3D6FF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0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FCFAD59-1C5E-9836-384A-D4E8E4BA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B074679-A518-000F-981F-46C7212F9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FF8674FC-3058-4028-67E3-E60179697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EAB4D7CB-B55B-FCBA-C59B-4D9DAB32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3CCB0ED2-B7D0-8DB0-A964-88AD360CB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1BBB3685-EF4B-10C7-E02B-6B62425FA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14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DFCE4597-F94D-D8E9-2D93-3DA5B106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3FF86CC8-7F97-99C5-D1BC-80D1EA1A2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E2D77D6-72F1-8F31-4C72-822DD704E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52100B8-8DF2-3D36-396C-57DB157B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94752B25-A464-9642-55EF-2ECEC58F8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E0404C2-5F1B-5EEA-07C9-5A670BA9E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4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366FB3D-6940-8755-14C2-6C74CFFC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ED42B676-F972-EAA3-A4E6-066896DF7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630A461-F388-0552-1B48-6039D9D6E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823FEF53-A63F-BC8E-856A-D566123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86261DF0-7A65-C62A-2DE5-BE6D9A681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0EB6C571-551B-89BC-77DA-623D67860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85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AF2039AF-DEAB-3DFF-249F-BBC62A35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64090B3C-3C60-69CF-D092-B66C05540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4796ED21-6620-A881-49B3-800CF3A65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0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0A7DB74-BA0F-842F-7458-33085FC98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2EA18980-6AAF-DCCF-F46D-7C20CB48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B5B7CD30-FFAB-7452-0FE0-3548C03D2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0979460E-EDD7-6619-39AB-6C28701A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6C679072-8AC7-C8BD-D28E-33651C5D5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B98FF76-CF34-5278-D04F-EC7A463CD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8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F67FF987-9081-5041-1A33-CD8B9F09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761B148B-6C49-DECA-1C4E-E58795B8D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68382A95-51E5-0D84-C2B3-A4267FE78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2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140278F2-080D-FEA6-4CA4-08F4066E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DE3419C2-8C37-7430-B27A-00D9474CC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4DF6F70A-C1D1-199B-3B6F-07312D2EB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2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2B34E2E-FA9F-14B8-1ECF-098E8407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8D9597F6-3631-85FC-565E-0127CFC52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5354CE85-819C-6FDA-BC2C-26F27A5D1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FB1CDF2-B910-FAA4-1265-B3825E94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81BDAB5-1081-B198-AC0F-A7C0B485A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529FC5D-4353-AD59-ECC4-D135392E2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4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5C18A525-91DF-C815-8836-D80482781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17B0FA60-E911-FE24-38A3-62FF7B291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24E62F68-D0AA-E7B3-D81D-FBFD86639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71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337417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Aplikacja do nauki języków</a:t>
            </a:r>
            <a:endParaRPr b="1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664692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ken Grotesk"/>
                <a:ea typeface="Hanken Grotesk"/>
                <a:cs typeface="Hanken Grotesk"/>
                <a:sym typeface="Hanken Grotesk"/>
              </a:rPr>
              <a:t>Prezentacja</a:t>
            </a: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 UML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290;p33">
            <a:extLst>
              <a:ext uri="{FF2B5EF4-FFF2-40B4-BE49-F238E27FC236}">
                <a16:creationId xmlns:a16="http://schemas.microsoft.com/office/drawing/2014/main" id="{18DC6D50-8A5D-FFC1-F3CA-BEB2F38CAC3D}"/>
              </a:ext>
            </a:extLst>
          </p:cNvPr>
          <p:cNvSpPr txBox="1">
            <a:spLocks/>
          </p:cNvSpPr>
          <p:nvPr/>
        </p:nvSpPr>
        <p:spPr>
          <a:xfrm>
            <a:off x="1087125" y="3962400"/>
            <a:ext cx="5897400" cy="3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b="1" i="1" dirty="0"/>
              <a:t>Marcin Kondrat, Jowita </a:t>
            </a:r>
            <a:r>
              <a:rPr lang="en-US" b="1" i="1" dirty="0" err="1"/>
              <a:t>Ochrymiuk</a:t>
            </a:r>
            <a:r>
              <a:rPr lang="en-US" b="1" i="1" dirty="0"/>
              <a:t>, Marcin Roszkowski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E088DD37-3F19-75EC-B244-3416B636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09B7411-D5BD-D95D-49BE-A4A71C7EEF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B370C0E9-7EE6-A83D-EE86-E30CFB0362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82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Facade</a:t>
            </a:r>
            <a:r>
              <a:rPr lang="pl-PL" dirty="0"/>
              <a:t> został zastosowany w klasie </a:t>
            </a:r>
            <a:r>
              <a:rPr lang="pl-PL" i="1" dirty="0" err="1"/>
              <a:t>LearningFacade</a:t>
            </a:r>
            <a:r>
              <a:rPr lang="pl-PL" dirty="0"/>
              <a:t>, która pełni rolę uproszczonego interfejsu dla złożonych operacji związanych z procesem nauki.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LearningFacade</a:t>
            </a:r>
            <a:r>
              <a:rPr lang="pl-PL" dirty="0"/>
              <a:t> integruje różne elementy systemu, takie jak strategie nauki, zarządzanie grupami słów czy logowanie aktywności użytkownika, umożliwiając kontrolerom dostęp do tych funkcji w sposób spójny i przejrzysty.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fasada ukrywa złożoność implementacyjną i ułatwia utrzymanie oraz rozszerzanie kodu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D262485F-42C3-8B77-0E99-DBBBFED10A61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Facade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C1905BE7-4FF2-FD43-BFFE-59140B58352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91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12B40DB3-1B51-E5AE-0CD4-C2A535DB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DBFF01-7D72-7ABE-845E-F5CF5E29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07" y="386756"/>
            <a:ext cx="6806186" cy="43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D60F1E87-DB61-06FF-6FA3-10CE83C6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E35247C-639D-27DA-C993-923C30F6AB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B5A1844-5FCF-E3C6-B26F-4009827409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87610"/>
            <a:ext cx="5136795" cy="2619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Proxy</a:t>
            </a:r>
            <a:r>
              <a:rPr lang="pl-PL" dirty="0"/>
              <a:t> został zastosowany w klasie </a:t>
            </a:r>
            <a:r>
              <a:rPr lang="pl-PL" i="1" dirty="0" err="1"/>
              <a:t>CachedWordRepositoryProxy</a:t>
            </a:r>
            <a:r>
              <a:rPr lang="pl-PL" dirty="0"/>
              <a:t>, która dodaje mechanizm pamięci podręcznej do repozytorium </a:t>
            </a:r>
            <a:r>
              <a:rPr lang="pl-PL" i="1" dirty="0" err="1"/>
              <a:t>IWordRepository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najpierw sprawdza, czy dane są w cache, a w razie braku deleguje zapytanie do repozytorium, zapisując wynik w pamięci podręcznej. Dzięki temu aplikacja działa szybciej, zmniejszając liczbę zapytań do bazy danych.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5BBEB135-47D6-3B69-68F6-64457AB39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Proxy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2BA17209-AEFD-362F-E418-6B39B80CC14E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6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5131724F-DB22-A713-74F9-ED9CCD76C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EC3932-613E-72A1-8FC3-CFF27770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9" y="935225"/>
            <a:ext cx="8526561" cy="3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83ED534F-B5FA-2452-1154-FAC3C880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FFFA677-DF9B-FFDE-D431-247703C994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097D57ED-6CBC-8064-67DA-03E162DC22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49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Repository</a:t>
            </a:r>
            <a:r>
              <a:rPr lang="pl-PL" dirty="0"/>
              <a:t> został zastosowany do oddzielenia logiki biznesowej od warstwy dostępu do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bazowa </a:t>
            </a:r>
            <a:r>
              <a:rPr lang="pl-PL" i="1" dirty="0" err="1"/>
              <a:t>Repository</a:t>
            </a:r>
            <a:r>
              <a:rPr lang="pl-PL" i="1" dirty="0"/>
              <a:t>&lt;T&gt;</a:t>
            </a:r>
            <a:r>
              <a:rPr lang="pl-PL" dirty="0"/>
              <a:t> zapewnia uniwersalne metody zarządzania encjami, takie jak </a:t>
            </a:r>
            <a:r>
              <a:rPr lang="pl-PL" i="1" dirty="0" err="1"/>
              <a:t>GetByIdAsync</a:t>
            </a:r>
            <a:r>
              <a:rPr lang="pl-PL" dirty="0"/>
              <a:t> czy </a:t>
            </a:r>
            <a:r>
              <a:rPr lang="pl-PL" i="1" dirty="0" err="1"/>
              <a:t>AddAsync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Specyficzne implementacje, jak </a:t>
            </a:r>
            <a:r>
              <a:rPr lang="pl-PL" i="1" dirty="0" err="1"/>
              <a:t>GroupRepository</a:t>
            </a:r>
            <a:r>
              <a:rPr lang="pl-PL" dirty="0"/>
              <a:t>, rozszerzają ją o operacje domenowe, np. filtrowanie grup według języka.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</a:t>
            </a:r>
            <a:r>
              <a:rPr lang="pl-PL" b="1" dirty="0" err="1"/>
              <a:t>Repository</a:t>
            </a:r>
            <a:r>
              <a:rPr lang="pl-PL" dirty="0"/>
              <a:t> warstwa dostępu do danych jest modularna, spójna i łatwa do rozszerzenia.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E3103206-F9FA-F157-8866-9963EDBFA6A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Repository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E55BE880-66F3-4970-0FEF-31D176ED540C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5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934F537-2CAE-80B7-9EC6-52C6447B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6FCE021-7067-ECBB-E899-897B4D47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" y="255126"/>
            <a:ext cx="8623356" cy="40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69F8FE7A-03AD-0B7D-19F3-88AFFC89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27651EE-6FC3-8310-BF03-7180BC2E38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2EE4F691-7A72-8956-89E2-1441037C1D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477949"/>
            <a:ext cx="5136795" cy="2929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Observer</a:t>
            </a:r>
            <a:r>
              <a:rPr lang="pl-PL" dirty="0"/>
              <a:t> został zastosowany w klasach </a:t>
            </a:r>
            <a:r>
              <a:rPr lang="pl-PL" i="1" dirty="0" err="1"/>
              <a:t>ActivityNotifier</a:t>
            </a:r>
            <a:r>
              <a:rPr lang="pl-PL" dirty="0"/>
              <a:t> i </a:t>
            </a:r>
            <a:r>
              <a:rPr lang="pl-PL" i="1" dirty="0" err="1"/>
              <a:t>ActivityLogger</a:t>
            </a:r>
            <a:r>
              <a:rPr lang="pl-PL" dirty="0"/>
              <a:t>, aby umożliwić monitorowanie i reagowanie na zmiany w aktywności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i="1" dirty="0" err="1"/>
              <a:t>ActivityNotifier</a:t>
            </a:r>
            <a:r>
              <a:rPr lang="pl-PL" dirty="0"/>
              <a:t> pełni rolę podmiotu, który zarządza listą obserwatorów i powiadamia ich o zmianach, takich jak poprawne odpowiedzi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ActivityLogger</a:t>
            </a:r>
            <a:r>
              <a:rPr lang="pl-PL" dirty="0"/>
              <a:t> działa jako obserwator, zapisując te zdarzenia w bazie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wzorcowi </a:t>
            </a:r>
            <a:r>
              <a:rPr lang="pl-PL" dirty="0" err="1"/>
              <a:t>Observer</a:t>
            </a:r>
            <a:r>
              <a:rPr lang="pl-PL" dirty="0"/>
              <a:t> aplikacja może łatwo rozszerzać funkcjonalność powiadamiania bez modyfikacji głównej logiki.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77BEBED-E7AC-2C99-81BC-40180B2E5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Observer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388A89C8-2EF8-4D6F-4CEC-C78105444909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96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8846F696-5966-3452-DB60-A3EC2E2B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D283154C-1C4F-7B8E-C2ED-258946D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21029"/>
            <a:ext cx="7772400" cy="31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24CAF83E-8519-4B2B-FC71-CD9008D2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C051619-6931-9742-AD4B-3998D26D71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36D3FA9B-E575-9EA6-30A6-44F04B4E05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13469"/>
            <a:ext cx="5136795" cy="229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Strategy</a:t>
            </a:r>
            <a:r>
              <a:rPr lang="pl-PL" dirty="0"/>
              <a:t> obsługuje różne tryby nauki dzięki interfejsowi </a:t>
            </a:r>
            <a:r>
              <a:rPr lang="pl-PL" i="1" dirty="0" err="1"/>
              <a:t>ILearningStrategy</a:t>
            </a:r>
            <a:r>
              <a:rPr lang="pl-PL" dirty="0"/>
              <a:t>, zaimplementowanemu przez strategie, takie jak </a:t>
            </a:r>
            <a:r>
              <a:rPr lang="pl-PL" i="1" dirty="0" err="1"/>
              <a:t>FlashcardsStrategy</a:t>
            </a:r>
            <a:r>
              <a:rPr lang="pl-PL" dirty="0"/>
              <a:t>, </a:t>
            </a:r>
            <a:r>
              <a:rPr lang="pl-PL" i="1" dirty="0" err="1"/>
              <a:t>MultipleChoiceStrategy</a:t>
            </a:r>
            <a:r>
              <a:rPr lang="pl-PL" dirty="0"/>
              <a:t>, czy </a:t>
            </a:r>
            <a:r>
              <a:rPr lang="pl-PL" i="1" dirty="0" err="1"/>
              <a:t>FillInTheBlankStrategy</a:t>
            </a:r>
            <a:r>
              <a:rPr lang="pl-PL" i="1" dirty="0"/>
              <a:t>.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dirty="0" err="1"/>
              <a:t>LearningStrategies</a:t>
            </a:r>
            <a:r>
              <a:rPr lang="pl-PL" dirty="0"/>
              <a:t> dynamicznie wybiera odpowiednią strategię na podstawie trybu (</a:t>
            </a:r>
            <a:r>
              <a:rPr lang="pl-PL" i="1" dirty="0" err="1"/>
              <a:t>LearningMode</a:t>
            </a:r>
            <a:r>
              <a:rPr lang="pl-PL" dirty="0"/>
              <a:t>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logika specyficzna dla trybów jest odseparowana, co ułatwia rozwój i utrzymanie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C8C109D-152E-FF70-997E-30F202BE83D8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Strategy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DB32B7E3-94D2-C2E9-1D06-630846629EE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8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462C8D37-9205-231D-85A4-EEFF22EC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DB6652-0041-CA7C-093F-0AF8E90D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98" y="377479"/>
            <a:ext cx="5153804" cy="4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EFE6B5DA-6524-7E4A-37CB-D192D588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E6789B38-5AE6-F2B1-E509-970CE2CA9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Technologie</a:t>
            </a:r>
            <a:endParaRPr dirty="0"/>
          </a:p>
        </p:txBody>
      </p:sp>
      <p:sp>
        <p:nvSpPr>
          <p:cNvPr id="621" name="Google Shape;621;p51">
            <a:extLst>
              <a:ext uri="{FF2B5EF4-FFF2-40B4-BE49-F238E27FC236}">
                <a16:creationId xmlns:a16="http://schemas.microsoft.com/office/drawing/2014/main" id="{E3335C2C-0909-4C94-8F77-7B1FD6599D23}"/>
              </a:ext>
            </a:extLst>
          </p:cNvPr>
          <p:cNvSpPr txBox="1"/>
          <p:nvPr/>
        </p:nvSpPr>
        <p:spPr>
          <a:xfrm>
            <a:off x="5292979" y="1631837"/>
            <a:ext cx="3133797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Struktura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aplikacji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zapewniająca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rozdzielenie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logiki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>
            <a:extLst>
              <a:ext uri="{FF2B5EF4-FFF2-40B4-BE49-F238E27FC236}">
                <a16:creationId xmlns:a16="http://schemas.microsoft.com/office/drawing/2014/main" id="{1353C31E-8447-24B2-659C-3C7407CA90E0}"/>
              </a:ext>
            </a:extLst>
          </p:cNvPr>
          <p:cNvSpPr txBox="1"/>
          <p:nvPr/>
        </p:nvSpPr>
        <p:spPr>
          <a:xfrm>
            <a:off x="5292976" y="2478753"/>
            <a:ext cx="3133798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ORM do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zarządzania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bazą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>
            <a:extLst>
              <a:ext uri="{FF2B5EF4-FFF2-40B4-BE49-F238E27FC236}">
                <a16:creationId xmlns:a16="http://schemas.microsoft.com/office/drawing/2014/main" id="{FC2D1A42-FD60-F340-D527-DED68F262907}"/>
              </a:ext>
            </a:extLst>
          </p:cNvPr>
          <p:cNvSpPr txBox="1"/>
          <p:nvPr/>
        </p:nvSpPr>
        <p:spPr>
          <a:xfrm>
            <a:off x="5292976" y="3318770"/>
            <a:ext cx="3137748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Silnik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generujący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dynamiczne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strony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HTML</a:t>
            </a:r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502EF283-FCE2-AA95-7348-415AE45F02D3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>
            <a:extLst>
              <a:ext uri="{FF2B5EF4-FFF2-40B4-BE49-F238E27FC236}">
                <a16:creationId xmlns:a16="http://schemas.microsoft.com/office/drawing/2014/main" id="{E09AD330-03B4-CC17-2DE3-7845FB5D3AB4}"/>
              </a:ext>
            </a:extLst>
          </p:cNvPr>
          <p:cNvSpPr txBox="1"/>
          <p:nvPr/>
        </p:nvSpPr>
        <p:spPr>
          <a:xfrm>
            <a:off x="2884874" y="174623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ASP.NET </a:t>
            </a:r>
            <a:r>
              <a:rPr lang="pl-PL" sz="1500" dirty="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Core</a:t>
            </a: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 MVC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>
            <a:extLst>
              <a:ext uri="{FF2B5EF4-FFF2-40B4-BE49-F238E27FC236}">
                <a16:creationId xmlns:a16="http://schemas.microsoft.com/office/drawing/2014/main" id="{59486181-2F4B-EA16-F9F2-6C443D7FBB04}"/>
              </a:ext>
            </a:extLst>
          </p:cNvPr>
          <p:cNvSpPr txBox="1"/>
          <p:nvPr/>
        </p:nvSpPr>
        <p:spPr>
          <a:xfrm>
            <a:off x="2884873" y="2589948"/>
            <a:ext cx="2272011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Entity Framework Core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>
            <a:extLst>
              <a:ext uri="{FF2B5EF4-FFF2-40B4-BE49-F238E27FC236}">
                <a16:creationId xmlns:a16="http://schemas.microsoft.com/office/drawing/2014/main" id="{077E0842-303A-EF03-3AAE-DCCEE5B8A7DC}"/>
              </a:ext>
            </a:extLst>
          </p:cNvPr>
          <p:cNvSpPr txBox="1"/>
          <p:nvPr/>
        </p:nvSpPr>
        <p:spPr>
          <a:xfrm>
            <a:off x="2884874" y="343366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Razor Views</a:t>
            </a:r>
          </a:p>
        </p:txBody>
      </p:sp>
      <p:cxnSp>
        <p:nvCxnSpPr>
          <p:cNvPr id="630" name="Google Shape;630;p51">
            <a:extLst>
              <a:ext uri="{FF2B5EF4-FFF2-40B4-BE49-F238E27FC236}">
                <a16:creationId xmlns:a16="http://schemas.microsoft.com/office/drawing/2014/main" id="{C83E2654-C3BD-AA62-C838-E09C630F1188}"/>
              </a:ext>
            </a:extLst>
          </p:cNvPr>
          <p:cNvCxnSpPr>
            <a:cxnSpLocks/>
            <a:stCxn id="624" idx="3"/>
            <a:endCxn id="626" idx="1"/>
          </p:cNvCxnSpPr>
          <p:nvPr/>
        </p:nvCxnSpPr>
        <p:spPr>
          <a:xfrm flipV="1">
            <a:off x="2040700" y="1983383"/>
            <a:ext cx="844174" cy="8419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>
            <a:extLst>
              <a:ext uri="{FF2B5EF4-FFF2-40B4-BE49-F238E27FC236}">
                <a16:creationId xmlns:a16="http://schemas.microsoft.com/office/drawing/2014/main" id="{75918392-42D4-479B-AD55-5A67CB0F0931}"/>
              </a:ext>
            </a:extLst>
          </p:cNvPr>
          <p:cNvCxnSpPr>
            <a:cxnSpLocks/>
            <a:stCxn id="624" idx="3"/>
            <a:endCxn id="627" idx="1"/>
          </p:cNvCxnSpPr>
          <p:nvPr/>
        </p:nvCxnSpPr>
        <p:spPr>
          <a:xfrm>
            <a:off x="2040700" y="2825375"/>
            <a:ext cx="844173" cy="17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>
            <a:extLst>
              <a:ext uri="{FF2B5EF4-FFF2-40B4-BE49-F238E27FC236}">
                <a16:creationId xmlns:a16="http://schemas.microsoft.com/office/drawing/2014/main" id="{87B92D67-BE00-89C2-0557-28FD02857742}"/>
              </a:ext>
            </a:extLst>
          </p:cNvPr>
          <p:cNvCxnSpPr>
            <a:cxnSpLocks/>
            <a:stCxn id="624" idx="3"/>
            <a:endCxn id="628" idx="1"/>
          </p:cNvCxnSpPr>
          <p:nvPr/>
        </p:nvCxnSpPr>
        <p:spPr>
          <a:xfrm>
            <a:off x="2040700" y="2825375"/>
            <a:ext cx="844174" cy="8454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085;p74">
            <a:extLst>
              <a:ext uri="{FF2B5EF4-FFF2-40B4-BE49-F238E27FC236}">
                <a16:creationId xmlns:a16="http://schemas.microsoft.com/office/drawing/2014/main" id="{DAF9784E-1FE1-2ABB-5E3E-7AD3C1D309FE}"/>
              </a:ext>
            </a:extLst>
          </p:cNvPr>
          <p:cNvSpPr/>
          <p:nvPr/>
        </p:nvSpPr>
        <p:spPr>
          <a:xfrm>
            <a:off x="1039979" y="2451176"/>
            <a:ext cx="798297" cy="74839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C43A1A52-94B1-C034-B357-DA166B2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03304025-0F32-C12D-3EA1-7F88D4DA9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126941"/>
            <a:ext cx="5855100" cy="1340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Schemat</a:t>
            </a:r>
            <a:r>
              <a:rPr lang="en" dirty="0"/>
              <a:t> UML </a:t>
            </a:r>
            <a:r>
              <a:rPr lang="en" dirty="0" err="1"/>
              <a:t>Projektu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59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DDCC2AF-D81C-101B-4F5F-AECF8F26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6DE71F36-82D6-1100-DE32-686230D8B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126941"/>
            <a:ext cx="5855100" cy="1340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</a:t>
            </a:r>
            <a:r>
              <a:rPr lang="en" dirty="0" err="1"/>
              <a:t>Wzorce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2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F67ED368-025A-6D9B-5C19-5DC91C1F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C2A85D3-9436-EC66-F742-65A1F53B0F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92FF155-8E08-8324-9CF4-70079E055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199" y="1400432"/>
            <a:ext cx="5136795" cy="2990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MVC</a:t>
            </a:r>
            <a:r>
              <a:rPr lang="pl-PL" dirty="0"/>
              <a:t> (Model-</a:t>
            </a:r>
            <a:r>
              <a:rPr lang="pl-PL" dirty="0" err="1"/>
              <a:t>View</a:t>
            </a:r>
            <a:r>
              <a:rPr lang="pl-PL" dirty="0"/>
              <a:t>-Controller) został użyty do rozdzielenia logiki aplikacji, danych i interfejsu.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Modele</a:t>
            </a:r>
            <a:r>
              <a:rPr lang="pl-PL" dirty="0"/>
              <a:t>, takie jak </a:t>
            </a:r>
            <a:r>
              <a:rPr lang="pl-PL" i="1" dirty="0"/>
              <a:t>Word</a:t>
            </a:r>
            <a:r>
              <a:rPr lang="pl-PL" dirty="0"/>
              <a:t> i </a:t>
            </a:r>
            <a:r>
              <a:rPr lang="pl-PL" i="1" dirty="0" err="1"/>
              <a:t>Group</a:t>
            </a:r>
            <a:r>
              <a:rPr lang="pl-PL" dirty="0"/>
              <a:t>, zarządzają danymi przez </a:t>
            </a:r>
            <a:r>
              <a:rPr lang="pl-PL" i="1" dirty="0" err="1"/>
              <a:t>Entity</a:t>
            </a:r>
            <a:r>
              <a:rPr lang="pl-PL" i="1" dirty="0"/>
              <a:t> Framework </a:t>
            </a:r>
            <a:r>
              <a:rPr lang="pl-PL" i="1" dirty="0" err="1"/>
              <a:t>Core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Kontrolery</a:t>
            </a:r>
            <a:r>
              <a:rPr lang="pl-PL" dirty="0"/>
              <a:t>, np. </a:t>
            </a:r>
            <a:r>
              <a:rPr lang="pl-PL" i="1" dirty="0" err="1"/>
              <a:t>LearningController</a:t>
            </a:r>
            <a:r>
              <a:rPr lang="pl-PL" dirty="0"/>
              <a:t>, obsługują żądania i kierują je np. do fasady </a:t>
            </a:r>
            <a:r>
              <a:rPr lang="pl-PL" i="1" dirty="0" err="1"/>
              <a:t>LearningFacade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Widoki</a:t>
            </a:r>
            <a:r>
              <a:rPr lang="pl-PL" dirty="0"/>
              <a:t> </a:t>
            </a:r>
            <a:r>
              <a:rPr lang="pl-PL" dirty="0" err="1"/>
              <a:t>Razor</a:t>
            </a:r>
            <a:r>
              <a:rPr lang="pl-PL" dirty="0"/>
              <a:t> generują dynamiczne strony HTML, zapewniając interakcję z użytkownikiem. Dzięki MVC aplikacja jest modularna i łatwa w utrzymaniu.</a:t>
            </a:r>
            <a:endParaRPr dirty="0"/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BC763E4-F7AF-3005-87E5-DAD5992C0E1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MVC</a:t>
            </a:r>
          </a:p>
        </p:txBody>
      </p:sp>
      <p:sp>
        <p:nvSpPr>
          <p:cNvPr id="8" name="Google Shape;330;p36">
            <a:extLst>
              <a:ext uri="{FF2B5EF4-FFF2-40B4-BE49-F238E27FC236}">
                <a16:creationId xmlns:a16="http://schemas.microsoft.com/office/drawing/2014/main" id="{ED95EAE1-D58F-6430-4F54-8B9A5129590A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architekturalny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3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C34E3EB-34E5-8D18-8E6C-96B517E1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3625603C-1047-AECF-E72B-1B9879A57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pic>
        <p:nvPicPr>
          <p:cNvPr id="5" name="Picture 4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B08EBF21-2624-0D0E-D5E5-8726CF6C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18" y="1089808"/>
            <a:ext cx="5925963" cy="35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1ABABE4-A65D-288D-C4D1-C8C97A0D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A656E7DF-B2B8-FF8F-22B1-A65F0B392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730" y="2285400"/>
            <a:ext cx="1421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54ED85-26FF-8595-7E75-28B93B2D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070"/>
            <a:ext cx="1654661" cy="4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E47BBDC1-1E05-2997-162E-FFE81F82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6E57094B-DF59-1493-7B41-500DF154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30" y="247317"/>
            <a:ext cx="8659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A0190E5-057A-D0D5-D046-D13ABDFB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92943"/>
            <a:ext cx="7496273" cy="42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5F36972B-EBCB-F310-C51A-B4FCDA7F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00B9031-06C4-A720-D68D-081FDD54B5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4E537762-2E91-19DF-70C8-ECC4DDCE30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359242"/>
            <a:ext cx="5136795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Factory</a:t>
            </a:r>
            <a:r>
              <a:rPr lang="pl-PL" dirty="0"/>
              <a:t> został zastosowany np. w klasie </a:t>
            </a:r>
            <a:r>
              <a:rPr lang="pl-PL" i="1" dirty="0" err="1"/>
              <a:t>DataImporters</a:t>
            </a:r>
            <a:r>
              <a:rPr lang="pl-PL" dirty="0"/>
              <a:t>, która dynamicznie zwraca odpowiedni importer danych w zależności od formatu, np. </a:t>
            </a:r>
            <a:r>
              <a:rPr lang="pl-PL" i="1" dirty="0" err="1"/>
              <a:t>XmlDataImporter</a:t>
            </a:r>
            <a:r>
              <a:rPr lang="pl-PL" dirty="0"/>
              <a:t> dla XML, </a:t>
            </a:r>
            <a:r>
              <a:rPr lang="pl-PL" i="1" dirty="0" err="1"/>
              <a:t>JsonDataImporter</a:t>
            </a:r>
            <a:r>
              <a:rPr lang="pl-PL" dirty="0"/>
              <a:t> dla JSON czy </a:t>
            </a:r>
            <a:r>
              <a:rPr lang="pl-PL" i="1" dirty="0" err="1"/>
              <a:t>CsvDataImporter</a:t>
            </a:r>
            <a:r>
              <a:rPr lang="pl-PL" dirty="0"/>
              <a:t> dla CSV.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Każdy importer implementuje interfejs </a:t>
            </a:r>
            <a:r>
              <a:rPr lang="pl-PL" i="1" dirty="0" err="1"/>
              <a:t>IDataImporter</a:t>
            </a:r>
            <a:r>
              <a:rPr lang="pl-PL" i="1" dirty="0"/>
              <a:t>&lt;T&gt;, </a:t>
            </a:r>
            <a:r>
              <a:rPr lang="pl-PL" dirty="0"/>
              <a:t>co zapewnia spójność obsługi różnych formatów.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dodanie nowego formatu wymaga jedynie implementacji odpowiedniego importera i rejestracji go w fabryce, co upraszcza zarządzanie kodem i zwiększa elastyczność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A799149-06F0-A944-8E08-E6970709D6E9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0A64C0A4-4504-7422-DFCF-00282C627D47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kreacyjny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06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013FC76-882F-3444-97EF-A6AF89B0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6926993-6410-1566-3AD4-1C0C632D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7" y="1158188"/>
            <a:ext cx="8590105" cy="28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786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548</Words>
  <Application>Microsoft Macintosh PowerPoint</Application>
  <PresentationFormat>On-screen Show 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Hanken Grotesk</vt:lpstr>
      <vt:lpstr>Arial</vt:lpstr>
      <vt:lpstr>Figtree Black</vt:lpstr>
      <vt:lpstr>Lato</vt:lpstr>
      <vt:lpstr>Elegant Black &amp; White Thesis Defense by Slidesgo</vt:lpstr>
      <vt:lpstr>Aplikacja do nauki języków</vt:lpstr>
      <vt:lpstr>Wykorzystane Technologie</vt:lpstr>
      <vt:lpstr>Wykorzystane Wzorce</vt:lpstr>
      <vt:lpstr>01</vt:lpstr>
      <vt:lpstr>Models</vt:lpstr>
      <vt:lpstr>Views</vt:lpstr>
      <vt:lpstr>Controllers</vt:lpstr>
      <vt:lpstr>02</vt:lpstr>
      <vt:lpstr>PowerPoint Presentation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PowerPoint Presentation</vt:lpstr>
      <vt:lpstr>07</vt:lpstr>
      <vt:lpstr>PowerPoint Presentation</vt:lpstr>
      <vt:lpstr>Schemat UML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Marcin Kondrat (115530)</cp:lastModifiedBy>
  <cp:revision>3</cp:revision>
  <dcterms:modified xsi:type="dcterms:W3CDTF">2024-12-13T04:22:23Z</dcterms:modified>
</cp:coreProperties>
</file>