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3"/>
  </p:notesMasterIdLst>
  <p:sldIdLst>
    <p:sldId id="256" r:id="rId2"/>
    <p:sldId id="325" r:id="rId3"/>
    <p:sldId id="305" r:id="rId4"/>
    <p:sldId id="307" r:id="rId5"/>
    <p:sldId id="306" r:id="rId6"/>
    <p:sldId id="308" r:id="rId7"/>
    <p:sldId id="309" r:id="rId8"/>
    <p:sldId id="310" r:id="rId9"/>
    <p:sldId id="311" r:id="rId10"/>
    <p:sldId id="313" r:id="rId11"/>
    <p:sldId id="315" r:id="rId12"/>
    <p:sldId id="316" r:id="rId13"/>
    <p:sldId id="314" r:id="rId14"/>
    <p:sldId id="317" r:id="rId15"/>
    <p:sldId id="322" r:id="rId16"/>
    <p:sldId id="323" r:id="rId17"/>
    <p:sldId id="318" r:id="rId18"/>
    <p:sldId id="320" r:id="rId19"/>
    <p:sldId id="319" r:id="rId20"/>
    <p:sldId id="321" r:id="rId21"/>
    <p:sldId id="324" r:id="rId22"/>
  </p:sldIdLst>
  <p:sldSz cx="9144000" cy="5143500" type="screen16x9"/>
  <p:notesSz cx="6858000" cy="9144000"/>
  <p:embeddedFontLst>
    <p:embeddedFont>
      <p:font typeface="Figtree Black" pitchFamily="2" charset="0"/>
      <p:bold r:id="rId24"/>
      <p:italic r:id="rId25"/>
      <p:boldItalic r:id="rId26"/>
    </p:embeddedFont>
    <p:embeddedFont>
      <p:font typeface="Hanken Grotesk" pitchFamily="2" charset="77"/>
      <p:regular r:id="rId27"/>
      <p:bold r:id="rId28"/>
      <p:italic r:id="rId29"/>
      <p:boldItalic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613362-F3D4-4338-869D-9668EB44A025}">
  <a:tblStyle styleId="{18613362-F3D4-4338-869D-9668EB44A0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25"/>
  </p:normalViewPr>
  <p:slideViewPr>
    <p:cSldViewPr snapToGrid="0">
      <p:cViewPr varScale="1">
        <p:scale>
          <a:sx n="155" d="100"/>
          <a:sy n="155" d="100"/>
        </p:scale>
        <p:origin x="59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5C18A525-91DF-C815-8836-D80482781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dda1946d_6_332:notes">
            <a:extLst>
              <a:ext uri="{FF2B5EF4-FFF2-40B4-BE49-F238E27FC236}">
                <a16:creationId xmlns:a16="http://schemas.microsoft.com/office/drawing/2014/main" id="{17B0FA60-E911-FE24-38A3-62FF7B2912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dda1946d_6_332:notes">
            <a:extLst>
              <a:ext uri="{FF2B5EF4-FFF2-40B4-BE49-F238E27FC236}">
                <a16:creationId xmlns:a16="http://schemas.microsoft.com/office/drawing/2014/main" id="{24E62F68-D0AA-E7B3-D81D-FBFD866392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610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94E9E76E-AAB7-6D42-0AF5-B36B016AB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42393B25-A52A-7424-AC59-163420B206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A76E01B3-CD12-85EC-7CFA-C013C9AB3B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769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2D97A070-4112-36D7-E5B2-56CD6D151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dda1946d_6_332:notes">
            <a:extLst>
              <a:ext uri="{FF2B5EF4-FFF2-40B4-BE49-F238E27FC236}">
                <a16:creationId xmlns:a16="http://schemas.microsoft.com/office/drawing/2014/main" id="{C2D4DF8F-EC75-72CF-C073-6B8CD1E5A7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dda1946d_6_332:notes">
            <a:extLst>
              <a:ext uri="{FF2B5EF4-FFF2-40B4-BE49-F238E27FC236}">
                <a16:creationId xmlns:a16="http://schemas.microsoft.com/office/drawing/2014/main" id="{AD4F259B-4DC5-1458-15DC-37FD1EB9D0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962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BFAF6DA4-4165-7011-B920-162613E53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161D10EF-5087-EA76-EDB5-FB3EF1A44F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C0A0DD68-FF16-4F73-89A8-908A2D6A1F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033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AEFA1272-9FFD-5B33-07C3-2FE1A1D46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dda1946d_6_332:notes">
            <a:extLst>
              <a:ext uri="{FF2B5EF4-FFF2-40B4-BE49-F238E27FC236}">
                <a16:creationId xmlns:a16="http://schemas.microsoft.com/office/drawing/2014/main" id="{BC8BE87D-ACE0-71CF-A31C-FC53B7A6BB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dda1946d_6_332:notes">
            <a:extLst>
              <a:ext uri="{FF2B5EF4-FFF2-40B4-BE49-F238E27FC236}">
                <a16:creationId xmlns:a16="http://schemas.microsoft.com/office/drawing/2014/main" id="{1ED7F99A-98ED-79DD-2697-5A9051F5FE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992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8DAD1F0D-8FA0-EBCC-6981-A25D6D61C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B863104C-B153-2A42-B482-5661E692C2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9565B53D-B079-9D6F-B0F7-B6DA3D6FF6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909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0FCFAD59-1C5E-9836-384A-D4E8E4BA8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dda1946d_6_332:notes">
            <a:extLst>
              <a:ext uri="{FF2B5EF4-FFF2-40B4-BE49-F238E27FC236}">
                <a16:creationId xmlns:a16="http://schemas.microsoft.com/office/drawing/2014/main" id="{CB074679-A518-000F-981F-46C7212F9F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dda1946d_6_332:notes">
            <a:extLst>
              <a:ext uri="{FF2B5EF4-FFF2-40B4-BE49-F238E27FC236}">
                <a16:creationId xmlns:a16="http://schemas.microsoft.com/office/drawing/2014/main" id="{FF8674FC-3058-4028-67E3-E601796971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17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EAB4D7CB-B55B-FCBA-C59B-4D9DAB328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3CCB0ED2-B7D0-8DB0-A964-88AD360CBA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1BBB3685-EF4B-10C7-E02B-6B62425FA9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143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DFCE4597-F94D-D8E9-2D93-3DA5B106A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dda1946d_6_332:notes">
            <a:extLst>
              <a:ext uri="{FF2B5EF4-FFF2-40B4-BE49-F238E27FC236}">
                <a16:creationId xmlns:a16="http://schemas.microsoft.com/office/drawing/2014/main" id="{3FF86CC8-7F97-99C5-D1BC-80D1EA1A2E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dda1946d_6_332:notes">
            <a:extLst>
              <a:ext uri="{FF2B5EF4-FFF2-40B4-BE49-F238E27FC236}">
                <a16:creationId xmlns:a16="http://schemas.microsoft.com/office/drawing/2014/main" id="{EE2D77D6-72F1-8F31-4C72-822DD704E6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3526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F52100B8-8DF2-3D36-396C-57DB157BC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94752B25-A464-9642-55EF-2ECEC58F82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DE0404C2-5F1B-5EEA-07C9-5A670BA9E2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243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>
          <a:extLst>
            <a:ext uri="{FF2B5EF4-FFF2-40B4-BE49-F238E27FC236}">
              <a16:creationId xmlns:a16="http://schemas.microsoft.com/office/drawing/2014/main" id="{F01D5E79-0B46-7A5B-8EDF-0F3751AF5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4dda1946d_4_2679:notes">
            <a:extLst>
              <a:ext uri="{FF2B5EF4-FFF2-40B4-BE49-F238E27FC236}">
                <a16:creationId xmlns:a16="http://schemas.microsoft.com/office/drawing/2014/main" id="{DE67F0AC-9664-F858-4E9F-81DD77B686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4dda1946d_4_2679:notes">
            <a:extLst>
              <a:ext uri="{FF2B5EF4-FFF2-40B4-BE49-F238E27FC236}">
                <a16:creationId xmlns:a16="http://schemas.microsoft.com/office/drawing/2014/main" id="{6A5C1367-BC58-59E0-36AB-D2943A08BF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6234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2366FB3D-6940-8755-14C2-6C74CFFC6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dda1946d_6_332:notes">
            <a:extLst>
              <a:ext uri="{FF2B5EF4-FFF2-40B4-BE49-F238E27FC236}">
                <a16:creationId xmlns:a16="http://schemas.microsoft.com/office/drawing/2014/main" id="{ED42B676-F972-EAA3-A4E6-066896DF71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dda1946d_6_332:notes">
            <a:extLst>
              <a:ext uri="{FF2B5EF4-FFF2-40B4-BE49-F238E27FC236}">
                <a16:creationId xmlns:a16="http://schemas.microsoft.com/office/drawing/2014/main" id="{E630A461-F388-0552-1B48-6039D9D6EB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1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AF2039AF-DEAB-3DFF-249F-BBC62A353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161ca7da69_2_0:notes">
            <a:extLst>
              <a:ext uri="{FF2B5EF4-FFF2-40B4-BE49-F238E27FC236}">
                <a16:creationId xmlns:a16="http://schemas.microsoft.com/office/drawing/2014/main" id="{64090B3C-3C60-69CF-D092-B66C05540C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161ca7da69_2_0:notes">
            <a:extLst>
              <a:ext uri="{FF2B5EF4-FFF2-40B4-BE49-F238E27FC236}">
                <a16:creationId xmlns:a16="http://schemas.microsoft.com/office/drawing/2014/main" id="{4796ED21-6620-A881-49B3-800CF3A653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06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>
          <a:extLst>
            <a:ext uri="{FF2B5EF4-FFF2-40B4-BE49-F238E27FC236}">
              <a16:creationId xmlns:a16="http://schemas.microsoft.com/office/drawing/2014/main" id="{823FEF53-A63F-BC8E-856A-D566123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4dda1946d_4_2679:notes">
            <a:extLst>
              <a:ext uri="{FF2B5EF4-FFF2-40B4-BE49-F238E27FC236}">
                <a16:creationId xmlns:a16="http://schemas.microsoft.com/office/drawing/2014/main" id="{86261DF0-7A65-C62A-2DE5-BE6D9A6812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4dda1946d_4_2679:notes">
            <a:extLst>
              <a:ext uri="{FF2B5EF4-FFF2-40B4-BE49-F238E27FC236}">
                <a16:creationId xmlns:a16="http://schemas.microsoft.com/office/drawing/2014/main" id="{0EB6C571-551B-89BC-77DA-623D67860A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885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B0A7DB74-BA0F-842F-7458-33085FC98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161ca7da69_2_0:notes">
            <a:extLst>
              <a:ext uri="{FF2B5EF4-FFF2-40B4-BE49-F238E27FC236}">
                <a16:creationId xmlns:a16="http://schemas.microsoft.com/office/drawing/2014/main" id="{2EA18980-6AAF-DCCF-F46D-7C20CB48B3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161ca7da69_2_0:notes">
            <a:extLst>
              <a:ext uri="{FF2B5EF4-FFF2-40B4-BE49-F238E27FC236}">
                <a16:creationId xmlns:a16="http://schemas.microsoft.com/office/drawing/2014/main" id="{B5B7CD30-FFAB-7452-0FE0-3548C03D2A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0979460E-EDD7-6619-39AB-6C28701AF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6C679072-8AC7-C8BD-D28E-33651C5D51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EB98FF76-CF34-5278-D04F-EC7A463CD8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885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F67FF987-9081-5041-1A33-CD8B9F09B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dda1946d_6_332:notes">
            <a:extLst>
              <a:ext uri="{FF2B5EF4-FFF2-40B4-BE49-F238E27FC236}">
                <a16:creationId xmlns:a16="http://schemas.microsoft.com/office/drawing/2014/main" id="{761B148B-6C49-DECA-1C4E-E58795B8D9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dda1946d_6_332:notes">
            <a:extLst>
              <a:ext uri="{FF2B5EF4-FFF2-40B4-BE49-F238E27FC236}">
                <a16:creationId xmlns:a16="http://schemas.microsoft.com/office/drawing/2014/main" id="{68382A95-51E5-0D84-C2B3-A4267FE78D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328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140278F2-080D-FEA6-4CA4-08F4066E2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dda1946d_6_332:notes">
            <a:extLst>
              <a:ext uri="{FF2B5EF4-FFF2-40B4-BE49-F238E27FC236}">
                <a16:creationId xmlns:a16="http://schemas.microsoft.com/office/drawing/2014/main" id="{DE3419C2-8C37-7430-B27A-00D9474CCC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dda1946d_6_332:notes">
            <a:extLst>
              <a:ext uri="{FF2B5EF4-FFF2-40B4-BE49-F238E27FC236}">
                <a16:creationId xmlns:a16="http://schemas.microsoft.com/office/drawing/2014/main" id="{4DF6F70A-C1D1-199B-3B6F-07312D2EB8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027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02B34E2E-FA9F-14B8-1ECF-098E84076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dda1946d_6_332:notes">
            <a:extLst>
              <a:ext uri="{FF2B5EF4-FFF2-40B4-BE49-F238E27FC236}">
                <a16:creationId xmlns:a16="http://schemas.microsoft.com/office/drawing/2014/main" id="{8D9597F6-3631-85FC-565E-0127CFC52E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dda1946d_6_332:notes">
            <a:extLst>
              <a:ext uri="{FF2B5EF4-FFF2-40B4-BE49-F238E27FC236}">
                <a16:creationId xmlns:a16="http://schemas.microsoft.com/office/drawing/2014/main" id="{5354CE85-819C-6FDA-BC2C-26F27A5D12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21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3FB1CDF2-B910-FAA4-1265-B3825E947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181BDAB5-1081-B198-AC0F-A7C0B485A3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C529FC5D-4353-AD59-ECC4-D135392E27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24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8" r:id="rId6"/>
    <p:sldLayoutId id="2147483671" r:id="rId7"/>
    <p:sldLayoutId id="2147483674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087125" y="1337417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Aplikacja do nauki języków</a:t>
            </a:r>
            <a:endParaRPr b="1" dirty="0"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1087125" y="2664692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Hanken Grotesk"/>
                <a:ea typeface="Hanken Grotesk"/>
                <a:cs typeface="Hanken Grotesk"/>
                <a:sym typeface="Hanken Grotesk"/>
              </a:rPr>
              <a:t>Prezentacja</a:t>
            </a:r>
            <a:r>
              <a:rPr lang="en" dirty="0">
                <a:latin typeface="Hanken Grotesk"/>
                <a:ea typeface="Hanken Grotesk"/>
                <a:cs typeface="Hanken Grotesk"/>
                <a:sym typeface="Hanken Grotesk"/>
              </a:rPr>
              <a:t> UML</a:t>
            </a:r>
            <a:endParaRPr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" name="Google Shape;290;p33">
            <a:extLst>
              <a:ext uri="{FF2B5EF4-FFF2-40B4-BE49-F238E27FC236}">
                <a16:creationId xmlns:a16="http://schemas.microsoft.com/office/drawing/2014/main" id="{18DC6D50-8A5D-FFC1-F3CA-BEB2F38CAC3D}"/>
              </a:ext>
            </a:extLst>
          </p:cNvPr>
          <p:cNvSpPr txBox="1">
            <a:spLocks/>
          </p:cNvSpPr>
          <p:nvPr/>
        </p:nvSpPr>
        <p:spPr>
          <a:xfrm>
            <a:off x="1087125" y="3962400"/>
            <a:ext cx="5897400" cy="3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en-US" b="1" i="1" dirty="0"/>
              <a:t>Marcin Kondrat, Jowita </a:t>
            </a:r>
            <a:r>
              <a:rPr lang="en-US" b="1" i="1" dirty="0" err="1"/>
              <a:t>Ochrymiuk</a:t>
            </a:r>
            <a:r>
              <a:rPr lang="en-US" b="1" i="1" dirty="0"/>
              <a:t>, Marcin Roszkowski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B013FC76-882F-3444-97EF-A6AF89B0C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6926993-6410-1566-3AD4-1C0C632DA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47" y="1158188"/>
            <a:ext cx="8590105" cy="282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E088DD37-3F19-75EC-B244-3416B6363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>
            <a:extLst>
              <a:ext uri="{FF2B5EF4-FFF2-40B4-BE49-F238E27FC236}">
                <a16:creationId xmlns:a16="http://schemas.microsoft.com/office/drawing/2014/main" id="{909B7411-D5BD-D95D-49BE-A4A71C7EEF4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" name="Google Shape;330;p36">
            <a:extLst>
              <a:ext uri="{FF2B5EF4-FFF2-40B4-BE49-F238E27FC236}">
                <a16:creationId xmlns:a16="http://schemas.microsoft.com/office/drawing/2014/main" id="{B370C0E9-7EE6-A83D-EE86-E30CFB0362B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32200" y="1582166"/>
            <a:ext cx="5136795" cy="2825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 projekcie wzorzec </a:t>
            </a:r>
            <a:r>
              <a:rPr lang="pl-PL" b="1" dirty="0" err="1"/>
              <a:t>Facade</a:t>
            </a:r>
            <a:r>
              <a:rPr lang="pl-PL" dirty="0"/>
              <a:t> został zastosowany w klasie </a:t>
            </a:r>
            <a:r>
              <a:rPr lang="pl-PL" i="1" dirty="0" err="1"/>
              <a:t>LearningFacade</a:t>
            </a:r>
            <a:r>
              <a:rPr lang="pl-PL" dirty="0"/>
              <a:t>, która pełni rolę uproszczonego interfejsu dla złożonych operacji związanych z procesem nauki.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i="1" dirty="0" err="1"/>
              <a:t>LearningFacade</a:t>
            </a:r>
            <a:r>
              <a:rPr lang="pl-PL" dirty="0"/>
              <a:t> integruje różne elementy systemu, takie jak strategie nauki, zarządzanie grupami słów czy logowanie aktywności użytkownika, umożliwiając kontrolerom dostęp do tych funkcji w sposób spójny i przejrzysty.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Dzięki temu fasada ukrywa złożoność implementacyjną i ułatwia utrzymanie oraz rozszerzanie kodu aplikacji.</a:t>
            </a:r>
          </a:p>
        </p:txBody>
      </p:sp>
      <p:sp>
        <p:nvSpPr>
          <p:cNvPr id="7" name="Google Shape;595;p48">
            <a:extLst>
              <a:ext uri="{FF2B5EF4-FFF2-40B4-BE49-F238E27FC236}">
                <a16:creationId xmlns:a16="http://schemas.microsoft.com/office/drawing/2014/main" id="{D262485F-42C3-8B77-0E99-DBBBFED10A61}"/>
              </a:ext>
            </a:extLst>
          </p:cNvPr>
          <p:cNvSpPr txBox="1">
            <a:spLocks/>
          </p:cNvSpPr>
          <p:nvPr/>
        </p:nvSpPr>
        <p:spPr>
          <a:xfrm>
            <a:off x="1609686" y="428368"/>
            <a:ext cx="77040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5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 dirty="0"/>
              <a:t>Facade</a:t>
            </a:r>
          </a:p>
        </p:txBody>
      </p:sp>
      <p:sp>
        <p:nvSpPr>
          <p:cNvPr id="2" name="Google Shape;330;p36">
            <a:extLst>
              <a:ext uri="{FF2B5EF4-FFF2-40B4-BE49-F238E27FC236}">
                <a16:creationId xmlns:a16="http://schemas.microsoft.com/office/drawing/2014/main" id="{C1905BE7-4FF2-FD43-BFFE-59140B58352D}"/>
              </a:ext>
            </a:extLst>
          </p:cNvPr>
          <p:cNvSpPr txBox="1">
            <a:spLocks/>
          </p:cNvSpPr>
          <p:nvPr/>
        </p:nvSpPr>
        <p:spPr>
          <a:xfrm>
            <a:off x="4076400" y="667767"/>
            <a:ext cx="419438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r"/>
            <a:r>
              <a:rPr lang="en-US" dirty="0" err="1"/>
              <a:t>Wzorzec</a:t>
            </a:r>
            <a:r>
              <a:rPr lang="en-US" dirty="0"/>
              <a:t> </a:t>
            </a:r>
            <a:r>
              <a:rPr lang="en-US" b="1" dirty="0" err="1"/>
              <a:t>strukturalny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9910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12B40DB3-1B51-E5AE-0CD4-C2A535DB5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DDBFF01-7D72-7ABE-845E-F5CF5E296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907" y="386756"/>
            <a:ext cx="6806186" cy="436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56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D60F1E87-DB61-06FF-6FA3-10CE83C6C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>
            <a:extLst>
              <a:ext uri="{FF2B5EF4-FFF2-40B4-BE49-F238E27FC236}">
                <a16:creationId xmlns:a16="http://schemas.microsoft.com/office/drawing/2014/main" id="{9E35247C-639D-27DA-C993-923C30F6ABF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" name="Google Shape;330;p36">
            <a:extLst>
              <a:ext uri="{FF2B5EF4-FFF2-40B4-BE49-F238E27FC236}">
                <a16:creationId xmlns:a16="http://schemas.microsoft.com/office/drawing/2014/main" id="{9B5A1844-5FCF-E3C6-B26F-4009827409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32200" y="1787610"/>
            <a:ext cx="5136795" cy="2619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 projekcie wzorzec </a:t>
            </a:r>
            <a:r>
              <a:rPr lang="pl-PL" b="1" dirty="0"/>
              <a:t>Proxy</a:t>
            </a:r>
            <a:r>
              <a:rPr lang="pl-PL" dirty="0"/>
              <a:t> został zastosowany w klasie </a:t>
            </a:r>
            <a:r>
              <a:rPr lang="pl-PL" i="1" dirty="0" err="1"/>
              <a:t>CachedWordRepositoryProxy</a:t>
            </a:r>
            <a:r>
              <a:rPr lang="pl-PL" dirty="0"/>
              <a:t>, która dodaje mechanizm pamięci podręcznej do repozytorium </a:t>
            </a:r>
            <a:r>
              <a:rPr lang="pl-PL" i="1" dirty="0" err="1"/>
              <a:t>IWordRepository</a:t>
            </a:r>
            <a:r>
              <a:rPr lang="pl-PL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Klasa najpierw sprawdza, czy dane są w cache, a w razie braku deleguje zapytanie do repozytorium, zapisując wynik w pamięci podręcznej. Dzięki temu aplikacja działa szybciej, zmniejszając liczbę zapytań do bazy danych.</a:t>
            </a:r>
          </a:p>
        </p:txBody>
      </p:sp>
      <p:sp>
        <p:nvSpPr>
          <p:cNvPr id="7" name="Google Shape;595;p48">
            <a:extLst>
              <a:ext uri="{FF2B5EF4-FFF2-40B4-BE49-F238E27FC236}">
                <a16:creationId xmlns:a16="http://schemas.microsoft.com/office/drawing/2014/main" id="{5BBEB135-47D6-3B69-68F6-64457AB39847}"/>
              </a:ext>
            </a:extLst>
          </p:cNvPr>
          <p:cNvSpPr txBox="1">
            <a:spLocks/>
          </p:cNvSpPr>
          <p:nvPr/>
        </p:nvSpPr>
        <p:spPr>
          <a:xfrm>
            <a:off x="1609686" y="428368"/>
            <a:ext cx="77040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5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 dirty="0"/>
              <a:t>Proxy</a:t>
            </a:r>
          </a:p>
        </p:txBody>
      </p:sp>
      <p:sp>
        <p:nvSpPr>
          <p:cNvPr id="2" name="Google Shape;330;p36">
            <a:extLst>
              <a:ext uri="{FF2B5EF4-FFF2-40B4-BE49-F238E27FC236}">
                <a16:creationId xmlns:a16="http://schemas.microsoft.com/office/drawing/2014/main" id="{2BA17209-AEFD-362F-E418-6B39B80CC14E}"/>
              </a:ext>
            </a:extLst>
          </p:cNvPr>
          <p:cNvSpPr txBox="1">
            <a:spLocks/>
          </p:cNvSpPr>
          <p:nvPr/>
        </p:nvSpPr>
        <p:spPr>
          <a:xfrm>
            <a:off x="4076400" y="667767"/>
            <a:ext cx="419438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r"/>
            <a:r>
              <a:rPr lang="en-US" dirty="0" err="1"/>
              <a:t>Wzorzec</a:t>
            </a:r>
            <a:r>
              <a:rPr lang="en-US" dirty="0"/>
              <a:t> </a:t>
            </a:r>
            <a:r>
              <a:rPr lang="en-US" b="1" dirty="0" err="1"/>
              <a:t>strukturalny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4691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5131724F-DB22-A713-74F9-ED9CCD76C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1EC3932-613E-72A1-8FC3-CFF277703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9" y="935225"/>
            <a:ext cx="8526561" cy="327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1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83ED534F-B5FA-2452-1154-FAC3C880F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>
            <a:extLst>
              <a:ext uri="{FF2B5EF4-FFF2-40B4-BE49-F238E27FC236}">
                <a16:creationId xmlns:a16="http://schemas.microsoft.com/office/drawing/2014/main" id="{FFFFA677-DF9B-FFDE-D431-247703C994A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" name="Google Shape;330;p36">
            <a:extLst>
              <a:ext uri="{FF2B5EF4-FFF2-40B4-BE49-F238E27FC236}">
                <a16:creationId xmlns:a16="http://schemas.microsoft.com/office/drawing/2014/main" id="{097D57ED-6CBC-8064-67DA-03E162DC221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32200" y="1582166"/>
            <a:ext cx="5136795" cy="2496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 projekcie wzorzec </a:t>
            </a:r>
            <a:r>
              <a:rPr lang="pl-PL" b="1" dirty="0" err="1"/>
              <a:t>Repository</a:t>
            </a:r>
            <a:r>
              <a:rPr lang="pl-PL" dirty="0"/>
              <a:t> został zastosowany do oddzielenia logiki biznesowej od warstwy dostępu do danych.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Klasa bazowa </a:t>
            </a:r>
            <a:r>
              <a:rPr lang="pl-PL" i="1" dirty="0" err="1"/>
              <a:t>Repository</a:t>
            </a:r>
            <a:r>
              <a:rPr lang="pl-PL" i="1" dirty="0"/>
              <a:t>&lt;T&gt;</a:t>
            </a:r>
            <a:r>
              <a:rPr lang="pl-PL" dirty="0"/>
              <a:t> zapewnia uniwersalne metody zarządzania encjami, takie jak </a:t>
            </a:r>
            <a:r>
              <a:rPr lang="pl-PL" i="1" dirty="0" err="1"/>
              <a:t>GetByIdAsync</a:t>
            </a:r>
            <a:r>
              <a:rPr lang="pl-PL" dirty="0"/>
              <a:t> czy </a:t>
            </a:r>
            <a:r>
              <a:rPr lang="pl-PL" i="1" dirty="0" err="1"/>
              <a:t>AddAsync</a:t>
            </a:r>
            <a:r>
              <a:rPr lang="pl-PL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Specyficzne implementacje, jak </a:t>
            </a:r>
            <a:r>
              <a:rPr lang="pl-PL" i="1" dirty="0" err="1"/>
              <a:t>GroupRepository</a:t>
            </a:r>
            <a:r>
              <a:rPr lang="pl-PL" dirty="0"/>
              <a:t>, rozszerzają ją o operacje domenowe, np. filtrowanie grup według języka.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Dzięki </a:t>
            </a:r>
            <a:r>
              <a:rPr lang="pl-PL" b="1" dirty="0" err="1"/>
              <a:t>Repository</a:t>
            </a:r>
            <a:r>
              <a:rPr lang="pl-PL" dirty="0"/>
              <a:t> warstwa dostępu do danych jest modularna, spójna i łatwa do rozszerzenia.</a:t>
            </a:r>
          </a:p>
        </p:txBody>
      </p:sp>
      <p:sp>
        <p:nvSpPr>
          <p:cNvPr id="7" name="Google Shape;595;p48">
            <a:extLst>
              <a:ext uri="{FF2B5EF4-FFF2-40B4-BE49-F238E27FC236}">
                <a16:creationId xmlns:a16="http://schemas.microsoft.com/office/drawing/2014/main" id="{E3103206-F9FA-F157-8866-9963EDBFA6AE}"/>
              </a:ext>
            </a:extLst>
          </p:cNvPr>
          <p:cNvSpPr txBox="1">
            <a:spLocks/>
          </p:cNvSpPr>
          <p:nvPr/>
        </p:nvSpPr>
        <p:spPr>
          <a:xfrm>
            <a:off x="1609686" y="428368"/>
            <a:ext cx="77040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5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 dirty="0"/>
              <a:t>Repository</a:t>
            </a:r>
          </a:p>
        </p:txBody>
      </p:sp>
      <p:sp>
        <p:nvSpPr>
          <p:cNvPr id="2" name="Google Shape;330;p36">
            <a:extLst>
              <a:ext uri="{FF2B5EF4-FFF2-40B4-BE49-F238E27FC236}">
                <a16:creationId xmlns:a16="http://schemas.microsoft.com/office/drawing/2014/main" id="{E55BE880-66F3-4970-0FEF-31D176ED540C}"/>
              </a:ext>
            </a:extLst>
          </p:cNvPr>
          <p:cNvSpPr txBox="1">
            <a:spLocks/>
          </p:cNvSpPr>
          <p:nvPr/>
        </p:nvSpPr>
        <p:spPr>
          <a:xfrm>
            <a:off x="4076400" y="667767"/>
            <a:ext cx="419438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r"/>
            <a:r>
              <a:rPr lang="en-US" dirty="0" err="1"/>
              <a:t>Wzorzec</a:t>
            </a:r>
            <a:r>
              <a:rPr lang="en-US" dirty="0"/>
              <a:t> </a:t>
            </a:r>
            <a:r>
              <a:rPr lang="en-US" b="1" dirty="0" err="1"/>
              <a:t>strukturalny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7508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B934F537-2CAE-80B7-9EC6-52C6447B8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46FCE021-7067-ECBB-E899-897B4D47B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35" y="255126"/>
            <a:ext cx="8623356" cy="401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12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69F8FE7A-03AD-0B7D-19F3-88AFFC892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>
            <a:extLst>
              <a:ext uri="{FF2B5EF4-FFF2-40B4-BE49-F238E27FC236}">
                <a16:creationId xmlns:a16="http://schemas.microsoft.com/office/drawing/2014/main" id="{227651EE-6FC3-8310-BF03-7180BC2E384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4" name="Google Shape;330;p36">
            <a:extLst>
              <a:ext uri="{FF2B5EF4-FFF2-40B4-BE49-F238E27FC236}">
                <a16:creationId xmlns:a16="http://schemas.microsoft.com/office/drawing/2014/main" id="{2EE4F691-7A72-8956-89E2-1441037C1DE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32200" y="1477949"/>
            <a:ext cx="5136795" cy="2929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 projekcie wzorzec </a:t>
            </a:r>
            <a:r>
              <a:rPr lang="pl-PL" b="1" dirty="0" err="1"/>
              <a:t>Observer</a:t>
            </a:r>
            <a:r>
              <a:rPr lang="pl-PL" dirty="0"/>
              <a:t> został zastosowany w klasach </a:t>
            </a:r>
            <a:r>
              <a:rPr lang="pl-PL" i="1" dirty="0" err="1"/>
              <a:t>ActivityNotifier</a:t>
            </a:r>
            <a:r>
              <a:rPr lang="pl-PL" dirty="0"/>
              <a:t> i </a:t>
            </a:r>
            <a:r>
              <a:rPr lang="pl-PL" i="1" dirty="0" err="1"/>
              <a:t>ActivityLogger</a:t>
            </a:r>
            <a:r>
              <a:rPr lang="pl-PL" dirty="0"/>
              <a:t>, aby umożliwić monitorowanie i reagowanie na zmiany w aktywności użytkownika.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Klasa </a:t>
            </a:r>
            <a:r>
              <a:rPr lang="pl-PL" i="1" dirty="0" err="1"/>
              <a:t>ActivityNotifier</a:t>
            </a:r>
            <a:r>
              <a:rPr lang="pl-PL" dirty="0"/>
              <a:t> pełni rolę podmiotu, który zarządza listą obserwatorów i powiadamia ich o zmianach, takich jak poprawne odpowiedzi użytkownika.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i="1" dirty="0" err="1"/>
              <a:t>ActivityLogger</a:t>
            </a:r>
            <a:r>
              <a:rPr lang="pl-PL" dirty="0"/>
              <a:t> działa jako obserwator, zapisując te zdarzenia w bazie danych.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Dzięki wzorcowi </a:t>
            </a:r>
            <a:r>
              <a:rPr lang="pl-PL" dirty="0" err="1"/>
              <a:t>Observer</a:t>
            </a:r>
            <a:r>
              <a:rPr lang="pl-PL" dirty="0"/>
              <a:t> aplikacja może łatwo rozszerzać funkcjonalność powiadamiania bez modyfikacji głównej logiki.</a:t>
            </a:r>
          </a:p>
        </p:txBody>
      </p:sp>
      <p:sp>
        <p:nvSpPr>
          <p:cNvPr id="7" name="Google Shape;595;p48">
            <a:extLst>
              <a:ext uri="{FF2B5EF4-FFF2-40B4-BE49-F238E27FC236}">
                <a16:creationId xmlns:a16="http://schemas.microsoft.com/office/drawing/2014/main" id="{C77BEBED-E7AC-2C99-81BC-40180B2E5847}"/>
              </a:ext>
            </a:extLst>
          </p:cNvPr>
          <p:cNvSpPr txBox="1">
            <a:spLocks/>
          </p:cNvSpPr>
          <p:nvPr/>
        </p:nvSpPr>
        <p:spPr>
          <a:xfrm>
            <a:off x="1609686" y="428368"/>
            <a:ext cx="77040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5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 dirty="0"/>
              <a:t>Observer</a:t>
            </a:r>
          </a:p>
        </p:txBody>
      </p:sp>
      <p:sp>
        <p:nvSpPr>
          <p:cNvPr id="2" name="Google Shape;330;p36">
            <a:extLst>
              <a:ext uri="{FF2B5EF4-FFF2-40B4-BE49-F238E27FC236}">
                <a16:creationId xmlns:a16="http://schemas.microsoft.com/office/drawing/2014/main" id="{388A89C8-2EF8-4D6F-4CEC-C78105444909}"/>
              </a:ext>
            </a:extLst>
          </p:cNvPr>
          <p:cNvSpPr txBox="1">
            <a:spLocks/>
          </p:cNvSpPr>
          <p:nvPr/>
        </p:nvSpPr>
        <p:spPr>
          <a:xfrm>
            <a:off x="4076400" y="667767"/>
            <a:ext cx="419438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r"/>
            <a:r>
              <a:rPr lang="en-US" dirty="0" err="1"/>
              <a:t>Wzorzec</a:t>
            </a:r>
            <a:r>
              <a:rPr lang="en-US" dirty="0"/>
              <a:t> </a:t>
            </a:r>
            <a:r>
              <a:rPr lang="en-US" b="1" dirty="0" err="1"/>
              <a:t>czynnościowy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960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8846F696-5966-3452-DB60-A3EC2E2BA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function&#10;&#10;Description automatically generated with medium confidence">
            <a:extLst>
              <a:ext uri="{FF2B5EF4-FFF2-40B4-BE49-F238E27FC236}">
                <a16:creationId xmlns:a16="http://schemas.microsoft.com/office/drawing/2014/main" id="{D283154C-1C4F-7B8E-C2ED-258946DD2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21029"/>
            <a:ext cx="7772400" cy="310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61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24CAF83E-8519-4B2B-FC71-CD9008D2A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>
            <a:extLst>
              <a:ext uri="{FF2B5EF4-FFF2-40B4-BE49-F238E27FC236}">
                <a16:creationId xmlns:a16="http://schemas.microsoft.com/office/drawing/2014/main" id="{FC051619-6931-9742-AD4B-3998D26D715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4" name="Google Shape;330;p36">
            <a:extLst>
              <a:ext uri="{FF2B5EF4-FFF2-40B4-BE49-F238E27FC236}">
                <a16:creationId xmlns:a16="http://schemas.microsoft.com/office/drawing/2014/main" id="{36D3FA9B-E575-9EA6-30A6-44F04B4E05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32200" y="1713469"/>
            <a:ext cx="5136795" cy="2298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 projekcie wzorzec </a:t>
            </a:r>
            <a:r>
              <a:rPr lang="pl-PL" b="1" dirty="0" err="1"/>
              <a:t>Strategy</a:t>
            </a:r>
            <a:r>
              <a:rPr lang="pl-PL" dirty="0"/>
              <a:t> obsługuje różne tryby nauki dzięki interfejsowi </a:t>
            </a:r>
            <a:r>
              <a:rPr lang="pl-PL" i="1" dirty="0" err="1"/>
              <a:t>ILearningStrategy</a:t>
            </a:r>
            <a:r>
              <a:rPr lang="pl-PL" dirty="0"/>
              <a:t>, zaimplementowanemu przez strategie, takie jak </a:t>
            </a:r>
            <a:r>
              <a:rPr lang="pl-PL" i="1" dirty="0" err="1"/>
              <a:t>FlashcardsStrategy</a:t>
            </a:r>
            <a:r>
              <a:rPr lang="pl-PL" dirty="0"/>
              <a:t>, </a:t>
            </a:r>
            <a:r>
              <a:rPr lang="pl-PL" i="1" dirty="0" err="1"/>
              <a:t>MultipleChoiceStrategy</a:t>
            </a:r>
            <a:r>
              <a:rPr lang="pl-PL" dirty="0"/>
              <a:t>, czy </a:t>
            </a:r>
            <a:r>
              <a:rPr lang="pl-PL" i="1" dirty="0" err="1"/>
              <a:t>FillInTheBlankStrategy</a:t>
            </a:r>
            <a:r>
              <a:rPr lang="pl-PL" i="1" dirty="0"/>
              <a:t>.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Klasa </a:t>
            </a:r>
            <a:r>
              <a:rPr lang="pl-PL" dirty="0" err="1"/>
              <a:t>LearningStrategies</a:t>
            </a:r>
            <a:r>
              <a:rPr lang="pl-PL" dirty="0"/>
              <a:t> dynamicznie wybiera odpowiednią strategię na podstawie trybu (</a:t>
            </a:r>
            <a:r>
              <a:rPr lang="pl-PL" i="1" dirty="0" err="1"/>
              <a:t>LearningMode</a:t>
            </a:r>
            <a:r>
              <a:rPr lang="pl-PL" dirty="0"/>
              <a:t>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Dzięki temu logika specyficzna dla trybów jest odseparowana, co ułatwia rozwój i utrzymanie aplikacji.</a:t>
            </a:r>
          </a:p>
        </p:txBody>
      </p:sp>
      <p:sp>
        <p:nvSpPr>
          <p:cNvPr id="7" name="Google Shape;595;p48">
            <a:extLst>
              <a:ext uri="{FF2B5EF4-FFF2-40B4-BE49-F238E27FC236}">
                <a16:creationId xmlns:a16="http://schemas.microsoft.com/office/drawing/2014/main" id="{AC8C109D-152E-FF70-997E-30F202BE83D8}"/>
              </a:ext>
            </a:extLst>
          </p:cNvPr>
          <p:cNvSpPr txBox="1">
            <a:spLocks/>
          </p:cNvSpPr>
          <p:nvPr/>
        </p:nvSpPr>
        <p:spPr>
          <a:xfrm>
            <a:off x="1609686" y="428368"/>
            <a:ext cx="77040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5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 dirty="0"/>
              <a:t>Strategy</a:t>
            </a:r>
          </a:p>
        </p:txBody>
      </p:sp>
      <p:sp>
        <p:nvSpPr>
          <p:cNvPr id="2" name="Google Shape;330;p36">
            <a:extLst>
              <a:ext uri="{FF2B5EF4-FFF2-40B4-BE49-F238E27FC236}">
                <a16:creationId xmlns:a16="http://schemas.microsoft.com/office/drawing/2014/main" id="{DB32B7E3-94D2-C2E9-1D06-630846629EED}"/>
              </a:ext>
            </a:extLst>
          </p:cNvPr>
          <p:cNvSpPr txBox="1">
            <a:spLocks/>
          </p:cNvSpPr>
          <p:nvPr/>
        </p:nvSpPr>
        <p:spPr>
          <a:xfrm>
            <a:off x="4076400" y="667767"/>
            <a:ext cx="419438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r"/>
            <a:r>
              <a:rPr lang="en-US" dirty="0" err="1"/>
              <a:t>Wzorzec</a:t>
            </a:r>
            <a:r>
              <a:rPr lang="en-US" dirty="0"/>
              <a:t> </a:t>
            </a:r>
            <a:r>
              <a:rPr lang="en-US" b="1" dirty="0" err="1"/>
              <a:t>czynnościowy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981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>
          <a:extLst>
            <a:ext uri="{FF2B5EF4-FFF2-40B4-BE49-F238E27FC236}">
              <a16:creationId xmlns:a16="http://schemas.microsoft.com/office/drawing/2014/main" id="{99E71F6C-7ACE-A377-22CD-732599555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1">
            <a:extLst>
              <a:ext uri="{FF2B5EF4-FFF2-40B4-BE49-F238E27FC236}">
                <a16:creationId xmlns:a16="http://schemas.microsoft.com/office/drawing/2014/main" id="{5D027EFE-6F29-C7D0-D482-FADF24F3C2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Założenia</a:t>
            </a:r>
            <a:r>
              <a:rPr lang="en" dirty="0"/>
              <a:t> </a:t>
            </a:r>
            <a:r>
              <a:rPr lang="en" dirty="0" err="1"/>
              <a:t>Projektu</a:t>
            </a:r>
            <a:endParaRPr dirty="0"/>
          </a:p>
        </p:txBody>
      </p:sp>
      <p:sp>
        <p:nvSpPr>
          <p:cNvPr id="624" name="Google Shape;624;p51">
            <a:extLst>
              <a:ext uri="{FF2B5EF4-FFF2-40B4-BE49-F238E27FC236}">
                <a16:creationId xmlns:a16="http://schemas.microsoft.com/office/drawing/2014/main" id="{5385EAC3-CF87-70BF-2997-F6188D85E3C4}"/>
              </a:ext>
            </a:extLst>
          </p:cNvPr>
          <p:cNvSpPr txBox="1"/>
          <p:nvPr/>
        </p:nvSpPr>
        <p:spPr>
          <a:xfrm>
            <a:off x="665800" y="2586275"/>
            <a:ext cx="1374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5" name="Google Shape;330;p36">
            <a:extLst>
              <a:ext uri="{FF2B5EF4-FFF2-40B4-BE49-F238E27FC236}">
                <a16:creationId xmlns:a16="http://schemas.microsoft.com/office/drawing/2014/main" id="{E29E7393-9557-4678-5319-3E8551DE509D}"/>
              </a:ext>
            </a:extLst>
          </p:cNvPr>
          <p:cNvSpPr txBox="1">
            <a:spLocks/>
          </p:cNvSpPr>
          <p:nvPr/>
        </p:nvSpPr>
        <p:spPr>
          <a:xfrm>
            <a:off x="722376" y="1359243"/>
            <a:ext cx="7708500" cy="3229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Aplikacja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umożliwia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użytkownikowi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przyswajanie</a:t>
            </a:r>
            <a:r>
              <a:rPr lang="en-US" b="1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słownictwa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oraz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sprawdzanie</a:t>
            </a:r>
            <a:r>
              <a:rPr lang="en-US" b="1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swojej</a:t>
            </a:r>
            <a:r>
              <a:rPr lang="en-US" b="1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wiedzy</a:t>
            </a:r>
            <a:r>
              <a:rPr lang="en-US" b="1" dirty="0">
                <a:solidFill>
                  <a:srgbClr val="000000"/>
                </a:solidFill>
                <a:effectLst/>
                <a:latin typeface="Hanken Grotesk" pitchFamily="2" charset="77"/>
              </a:rPr>
              <a:t> w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różnych</a:t>
            </a:r>
            <a:r>
              <a:rPr lang="en-US" b="1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trybach</a:t>
            </a:r>
            <a:r>
              <a:rPr lang="en-US" b="1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nauki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takich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jak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fiszki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(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wyświetlanie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słowa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lub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tłumaczenia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z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oczekiwaniem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na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odpowiedź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prezentacja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poprawnej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odpowiedzi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),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wybór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poprawnego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tłumaczenia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spośród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kilku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opcji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oraz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wpisywanie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słów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w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zdania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.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Zachęca</a:t>
            </a:r>
            <a:r>
              <a:rPr lang="en-US" b="1" dirty="0">
                <a:solidFill>
                  <a:srgbClr val="000000"/>
                </a:solidFill>
                <a:effectLst/>
                <a:latin typeface="Hanken Grotesk" pitchFamily="2" charset="77"/>
              </a:rPr>
              <a:t> do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regularnej</a:t>
            </a:r>
            <a:r>
              <a:rPr lang="en-US" b="1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nauki</a:t>
            </a:r>
            <a:r>
              <a:rPr lang="en-US" b="1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poprzez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codzienne</a:t>
            </a:r>
            <a:r>
              <a:rPr lang="en-US" b="1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wyzwania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umożliwia</a:t>
            </a:r>
            <a:r>
              <a:rPr lang="en-US" b="1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powtórki</a:t>
            </a:r>
            <a:r>
              <a:rPr lang="en-US" b="1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słów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które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sprawiały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trudność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.</a:t>
            </a:r>
            <a:b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Hanken Grotesk" pitchFamily="2" charset="77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Użytkownik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ma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możliwość</a:t>
            </a:r>
            <a:r>
              <a:rPr lang="en-US" b="1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logowania</a:t>
            </a:r>
            <a:r>
              <a:rPr lang="en-US" b="1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się</a:t>
            </a:r>
            <a:r>
              <a:rPr lang="en-US" b="1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do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aplikacji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, co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pozwala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na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personalizację</a:t>
            </a:r>
            <a:r>
              <a:rPr lang="en-US" b="1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zestawów</a:t>
            </a:r>
            <a:r>
              <a:rPr lang="en-US" b="1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słówek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śledzenie</a:t>
            </a:r>
            <a:r>
              <a:rPr lang="en-US" b="1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postępów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.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Aplikacja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umożliwia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także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wybór</a:t>
            </a:r>
            <a:r>
              <a:rPr lang="en-US" b="1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języka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, co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pozwala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dostosować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doświadczenie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do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preferencji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użytkownika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.</a:t>
            </a:r>
            <a:b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</a:br>
            <a:endParaRPr lang="en-US" dirty="0">
              <a:solidFill>
                <a:srgbClr val="000000"/>
              </a:solidFill>
              <a:effectLst/>
              <a:latin typeface="Hanken Grotesk" pitchFamily="2" charset="77"/>
            </a:endParaRPr>
          </a:p>
          <a:p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Dodatkowo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aplikacja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oferuje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funkcje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grupowania</a:t>
            </a:r>
            <a:r>
              <a:rPr lang="en-US" b="1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słów</a:t>
            </a:r>
            <a:r>
              <a:rPr lang="en-US" b="1" dirty="0">
                <a:solidFill>
                  <a:srgbClr val="000000"/>
                </a:solidFill>
                <a:effectLst/>
                <a:latin typeface="Hanken Grotesk" pitchFamily="2" charset="77"/>
              </a:rPr>
              <a:t> w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kategorie</a:t>
            </a:r>
            <a:r>
              <a:rPr lang="en-US" b="1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(np. „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Podróże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”, „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Zakupy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”), a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także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eksportu</a:t>
            </a:r>
            <a:r>
              <a:rPr lang="en-US" b="1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i</a:t>
            </a:r>
            <a:r>
              <a:rPr lang="en-US" b="1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importu</a:t>
            </a:r>
            <a:r>
              <a:rPr lang="en-US" b="1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danych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.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Dzięki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temu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użytkownik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może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generować</a:t>
            </a:r>
            <a:r>
              <a:rPr lang="en-US" b="1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raporty</a:t>
            </a:r>
            <a:r>
              <a:rPr lang="en-US" b="1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efektywnie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zarządzać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swoim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procesem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Hanken Grotesk" pitchFamily="2" charset="77"/>
              </a:rPr>
              <a:t>nauki</a:t>
            </a:r>
            <a:r>
              <a:rPr lang="en-US" dirty="0">
                <a:solidFill>
                  <a:srgbClr val="000000"/>
                </a:solidFill>
                <a:effectLst/>
                <a:latin typeface="Hanken Grotesk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9649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462C8D37-9205-231D-85A4-EEFF22ECB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EDB6652-0041-CA7C-093F-0AF8E90DC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98" y="377479"/>
            <a:ext cx="5153804" cy="43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81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C43A1A52-94B1-C034-B357-DA166B264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>
            <a:extLst>
              <a:ext uri="{FF2B5EF4-FFF2-40B4-BE49-F238E27FC236}">
                <a16:creationId xmlns:a16="http://schemas.microsoft.com/office/drawing/2014/main" id="{03304025-0F32-C12D-3EA1-7F88D4DA9F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4450" y="1126941"/>
            <a:ext cx="5855100" cy="13409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Schemat</a:t>
            </a:r>
            <a:r>
              <a:rPr lang="en" dirty="0"/>
              <a:t> UML </a:t>
            </a:r>
            <a:r>
              <a:rPr lang="en" dirty="0" err="1"/>
              <a:t>Projektu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459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>
          <a:extLst>
            <a:ext uri="{FF2B5EF4-FFF2-40B4-BE49-F238E27FC236}">
              <a16:creationId xmlns:a16="http://schemas.microsoft.com/office/drawing/2014/main" id="{EFE6B5DA-6524-7E4A-37CB-D192D5883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1">
            <a:extLst>
              <a:ext uri="{FF2B5EF4-FFF2-40B4-BE49-F238E27FC236}">
                <a16:creationId xmlns:a16="http://schemas.microsoft.com/office/drawing/2014/main" id="{E6789B38-5AE6-F2B1-E509-970CE2CA9D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Wykorzystane</a:t>
            </a:r>
            <a:r>
              <a:rPr lang="en" dirty="0"/>
              <a:t> Technologie</a:t>
            </a:r>
            <a:endParaRPr dirty="0"/>
          </a:p>
        </p:txBody>
      </p:sp>
      <p:sp>
        <p:nvSpPr>
          <p:cNvPr id="621" name="Google Shape;621;p51">
            <a:extLst>
              <a:ext uri="{FF2B5EF4-FFF2-40B4-BE49-F238E27FC236}">
                <a16:creationId xmlns:a16="http://schemas.microsoft.com/office/drawing/2014/main" id="{E3335C2C-0909-4C94-8F77-7B1FD6599D23}"/>
              </a:ext>
            </a:extLst>
          </p:cNvPr>
          <p:cNvSpPr txBox="1"/>
          <p:nvPr/>
        </p:nvSpPr>
        <p:spPr>
          <a:xfrm>
            <a:off x="5292979" y="1631837"/>
            <a:ext cx="3133797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Struktura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aplikacji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zapewniająca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rozdzielenie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logiki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widoków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danych</a:t>
            </a:r>
            <a:endParaRPr lang="en-US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2" name="Google Shape;622;p51">
            <a:extLst>
              <a:ext uri="{FF2B5EF4-FFF2-40B4-BE49-F238E27FC236}">
                <a16:creationId xmlns:a16="http://schemas.microsoft.com/office/drawing/2014/main" id="{1353C31E-8447-24B2-659C-3C7407CA90E0}"/>
              </a:ext>
            </a:extLst>
          </p:cNvPr>
          <p:cNvSpPr txBox="1"/>
          <p:nvPr/>
        </p:nvSpPr>
        <p:spPr>
          <a:xfrm>
            <a:off x="5292976" y="2478753"/>
            <a:ext cx="3133798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ORM do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zarządzania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bazą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danych</a:t>
            </a:r>
            <a:endParaRPr lang="en-US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3" name="Google Shape;623;p51">
            <a:extLst>
              <a:ext uri="{FF2B5EF4-FFF2-40B4-BE49-F238E27FC236}">
                <a16:creationId xmlns:a16="http://schemas.microsoft.com/office/drawing/2014/main" id="{FC2D1A42-FD60-F340-D527-DED68F262907}"/>
              </a:ext>
            </a:extLst>
          </p:cNvPr>
          <p:cNvSpPr txBox="1"/>
          <p:nvPr/>
        </p:nvSpPr>
        <p:spPr>
          <a:xfrm>
            <a:off x="5292976" y="3318770"/>
            <a:ext cx="3137748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Silnik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widoków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generujący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dynamiczne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strony</a:t>
            </a:r>
            <a:r>
              <a:rPr lang="en-US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HTML</a:t>
            </a:r>
          </a:p>
        </p:txBody>
      </p:sp>
      <p:sp>
        <p:nvSpPr>
          <p:cNvPr id="624" name="Google Shape;624;p51">
            <a:extLst>
              <a:ext uri="{FF2B5EF4-FFF2-40B4-BE49-F238E27FC236}">
                <a16:creationId xmlns:a16="http://schemas.microsoft.com/office/drawing/2014/main" id="{502EF283-FCE2-AA95-7348-415AE45F02D3}"/>
              </a:ext>
            </a:extLst>
          </p:cNvPr>
          <p:cNvSpPr txBox="1"/>
          <p:nvPr/>
        </p:nvSpPr>
        <p:spPr>
          <a:xfrm>
            <a:off x="665800" y="2586275"/>
            <a:ext cx="1374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626" name="Google Shape;626;p51">
            <a:extLst>
              <a:ext uri="{FF2B5EF4-FFF2-40B4-BE49-F238E27FC236}">
                <a16:creationId xmlns:a16="http://schemas.microsoft.com/office/drawing/2014/main" id="{E09AD330-03B4-CC17-2DE3-7845FB5D3AB4}"/>
              </a:ext>
            </a:extLst>
          </p:cNvPr>
          <p:cNvSpPr txBox="1"/>
          <p:nvPr/>
        </p:nvSpPr>
        <p:spPr>
          <a:xfrm>
            <a:off x="2884874" y="1746233"/>
            <a:ext cx="227201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500" dirty="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ASP.NET </a:t>
            </a:r>
            <a:r>
              <a:rPr lang="pl-PL" sz="1500" dirty="0" err="1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Core</a:t>
            </a:r>
            <a:r>
              <a:rPr lang="pl-PL" sz="1500" dirty="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 MVC</a:t>
            </a:r>
            <a:endParaRPr sz="1500" dirty="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627" name="Google Shape;627;p51">
            <a:extLst>
              <a:ext uri="{FF2B5EF4-FFF2-40B4-BE49-F238E27FC236}">
                <a16:creationId xmlns:a16="http://schemas.microsoft.com/office/drawing/2014/main" id="{59486181-2F4B-EA16-F9F2-6C443D7FBB04}"/>
              </a:ext>
            </a:extLst>
          </p:cNvPr>
          <p:cNvSpPr txBox="1"/>
          <p:nvPr/>
        </p:nvSpPr>
        <p:spPr>
          <a:xfrm>
            <a:off x="2884873" y="2589948"/>
            <a:ext cx="2272011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Entity Framework Core</a:t>
            </a:r>
            <a:endParaRPr sz="1500" dirty="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628" name="Google Shape;628;p51">
            <a:extLst>
              <a:ext uri="{FF2B5EF4-FFF2-40B4-BE49-F238E27FC236}">
                <a16:creationId xmlns:a16="http://schemas.microsoft.com/office/drawing/2014/main" id="{077E0842-303A-EF03-3AAE-DCCEE5B8A7DC}"/>
              </a:ext>
            </a:extLst>
          </p:cNvPr>
          <p:cNvSpPr txBox="1"/>
          <p:nvPr/>
        </p:nvSpPr>
        <p:spPr>
          <a:xfrm>
            <a:off x="2884874" y="3433663"/>
            <a:ext cx="227201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Razor Views</a:t>
            </a:r>
          </a:p>
        </p:txBody>
      </p:sp>
      <p:cxnSp>
        <p:nvCxnSpPr>
          <p:cNvPr id="630" name="Google Shape;630;p51">
            <a:extLst>
              <a:ext uri="{FF2B5EF4-FFF2-40B4-BE49-F238E27FC236}">
                <a16:creationId xmlns:a16="http://schemas.microsoft.com/office/drawing/2014/main" id="{C83E2654-C3BD-AA62-C838-E09C630F1188}"/>
              </a:ext>
            </a:extLst>
          </p:cNvPr>
          <p:cNvCxnSpPr>
            <a:cxnSpLocks/>
            <a:stCxn id="624" idx="3"/>
            <a:endCxn id="626" idx="1"/>
          </p:cNvCxnSpPr>
          <p:nvPr/>
        </p:nvCxnSpPr>
        <p:spPr>
          <a:xfrm flipV="1">
            <a:off x="2040700" y="1983383"/>
            <a:ext cx="844174" cy="84199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" name="Google Shape;631;p51">
            <a:extLst>
              <a:ext uri="{FF2B5EF4-FFF2-40B4-BE49-F238E27FC236}">
                <a16:creationId xmlns:a16="http://schemas.microsoft.com/office/drawing/2014/main" id="{75918392-42D4-479B-AD55-5A67CB0F0931}"/>
              </a:ext>
            </a:extLst>
          </p:cNvPr>
          <p:cNvCxnSpPr>
            <a:cxnSpLocks/>
            <a:stCxn id="624" idx="3"/>
            <a:endCxn id="627" idx="1"/>
          </p:cNvCxnSpPr>
          <p:nvPr/>
        </p:nvCxnSpPr>
        <p:spPr>
          <a:xfrm>
            <a:off x="2040700" y="2825375"/>
            <a:ext cx="844173" cy="172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2" name="Google Shape;632;p51">
            <a:extLst>
              <a:ext uri="{FF2B5EF4-FFF2-40B4-BE49-F238E27FC236}">
                <a16:creationId xmlns:a16="http://schemas.microsoft.com/office/drawing/2014/main" id="{87B92D67-BE00-89C2-0557-28FD02857742}"/>
              </a:ext>
            </a:extLst>
          </p:cNvPr>
          <p:cNvCxnSpPr>
            <a:cxnSpLocks/>
            <a:stCxn id="624" idx="3"/>
            <a:endCxn id="628" idx="1"/>
          </p:cNvCxnSpPr>
          <p:nvPr/>
        </p:nvCxnSpPr>
        <p:spPr>
          <a:xfrm>
            <a:off x="2040700" y="2825375"/>
            <a:ext cx="844174" cy="84543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9085;p74">
            <a:extLst>
              <a:ext uri="{FF2B5EF4-FFF2-40B4-BE49-F238E27FC236}">
                <a16:creationId xmlns:a16="http://schemas.microsoft.com/office/drawing/2014/main" id="{DAF9784E-1FE1-2ABB-5E3E-7AD3C1D309FE}"/>
              </a:ext>
            </a:extLst>
          </p:cNvPr>
          <p:cNvSpPr/>
          <p:nvPr/>
        </p:nvSpPr>
        <p:spPr>
          <a:xfrm>
            <a:off x="1039979" y="2451176"/>
            <a:ext cx="798297" cy="748398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32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ADDCC2AF-D81C-101B-4F5F-AECF8F265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>
            <a:extLst>
              <a:ext uri="{FF2B5EF4-FFF2-40B4-BE49-F238E27FC236}">
                <a16:creationId xmlns:a16="http://schemas.microsoft.com/office/drawing/2014/main" id="{6DE71F36-82D6-1100-DE32-686230D8B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4450" y="1126941"/>
            <a:ext cx="5855100" cy="13409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Wykorzystane</a:t>
            </a:r>
            <a:r>
              <a:rPr lang="en" dirty="0"/>
              <a:t> </a:t>
            </a:r>
            <a:r>
              <a:rPr lang="en" dirty="0" err="1"/>
              <a:t>Wzorce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827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F67ED368-025A-6D9B-5C19-5DC91C1F2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>
            <a:extLst>
              <a:ext uri="{FF2B5EF4-FFF2-40B4-BE49-F238E27FC236}">
                <a16:creationId xmlns:a16="http://schemas.microsoft.com/office/drawing/2014/main" id="{2C2A85D3-9436-EC66-F742-65A1F53B0F9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" name="Google Shape;330;p36">
            <a:extLst>
              <a:ext uri="{FF2B5EF4-FFF2-40B4-BE49-F238E27FC236}">
                <a16:creationId xmlns:a16="http://schemas.microsoft.com/office/drawing/2014/main" id="{992FF155-8E08-8324-9CF4-70079E055CA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32199" y="1400432"/>
            <a:ext cx="5136795" cy="2990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 projekcie wzorzec </a:t>
            </a:r>
            <a:r>
              <a:rPr lang="pl-PL" b="1" dirty="0"/>
              <a:t>MVC</a:t>
            </a:r>
            <a:r>
              <a:rPr lang="pl-PL" dirty="0"/>
              <a:t> (Model-</a:t>
            </a:r>
            <a:r>
              <a:rPr lang="pl-PL" dirty="0" err="1"/>
              <a:t>View</a:t>
            </a:r>
            <a:r>
              <a:rPr lang="pl-PL" dirty="0"/>
              <a:t>-Controller) został użyty do rozdzielenia logiki aplikacji, danych i interfejsu.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Modele</a:t>
            </a:r>
            <a:r>
              <a:rPr lang="pl-PL" dirty="0"/>
              <a:t>, takie jak </a:t>
            </a:r>
            <a:r>
              <a:rPr lang="pl-PL" i="1" dirty="0"/>
              <a:t>Word</a:t>
            </a:r>
            <a:r>
              <a:rPr lang="pl-PL" dirty="0"/>
              <a:t> i </a:t>
            </a:r>
            <a:r>
              <a:rPr lang="pl-PL" i="1" dirty="0" err="1"/>
              <a:t>Group</a:t>
            </a:r>
            <a:r>
              <a:rPr lang="pl-PL" dirty="0"/>
              <a:t>, zarządzają danymi przez </a:t>
            </a:r>
            <a:r>
              <a:rPr lang="pl-PL" i="1" dirty="0" err="1"/>
              <a:t>Entity</a:t>
            </a:r>
            <a:r>
              <a:rPr lang="pl-PL" i="1" dirty="0"/>
              <a:t> Framework </a:t>
            </a:r>
            <a:r>
              <a:rPr lang="pl-PL" i="1" dirty="0" err="1"/>
              <a:t>Core</a:t>
            </a:r>
            <a:r>
              <a:rPr lang="pl-PL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Kontrolery</a:t>
            </a:r>
            <a:r>
              <a:rPr lang="pl-PL" dirty="0"/>
              <a:t>, np. </a:t>
            </a:r>
            <a:r>
              <a:rPr lang="pl-PL" i="1" dirty="0" err="1"/>
              <a:t>LearningController</a:t>
            </a:r>
            <a:r>
              <a:rPr lang="pl-PL" dirty="0"/>
              <a:t>, obsługują żądania i kierują je np. do fasady </a:t>
            </a:r>
            <a:r>
              <a:rPr lang="pl-PL" i="1" dirty="0" err="1"/>
              <a:t>LearningFacade</a:t>
            </a:r>
            <a:r>
              <a:rPr lang="pl-PL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Widoki</a:t>
            </a:r>
            <a:r>
              <a:rPr lang="pl-PL" dirty="0"/>
              <a:t> </a:t>
            </a:r>
            <a:r>
              <a:rPr lang="pl-PL" dirty="0" err="1"/>
              <a:t>Razor</a:t>
            </a:r>
            <a:r>
              <a:rPr lang="pl-PL" dirty="0"/>
              <a:t> generują dynamiczne strony HTML, zapewniając interakcję z użytkownikiem. Dzięki MVC aplikacja jest modularna i łatwa w utrzymaniu.</a:t>
            </a:r>
            <a:endParaRPr dirty="0"/>
          </a:p>
        </p:txBody>
      </p:sp>
      <p:sp>
        <p:nvSpPr>
          <p:cNvPr id="7" name="Google Shape;595;p48">
            <a:extLst>
              <a:ext uri="{FF2B5EF4-FFF2-40B4-BE49-F238E27FC236}">
                <a16:creationId xmlns:a16="http://schemas.microsoft.com/office/drawing/2014/main" id="{ABC763E4-F7AF-3005-87E5-DAD5992C0E1E}"/>
              </a:ext>
            </a:extLst>
          </p:cNvPr>
          <p:cNvSpPr txBox="1">
            <a:spLocks/>
          </p:cNvSpPr>
          <p:nvPr/>
        </p:nvSpPr>
        <p:spPr>
          <a:xfrm>
            <a:off x="1609686" y="428368"/>
            <a:ext cx="77040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5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 dirty="0"/>
              <a:t>MVC</a:t>
            </a:r>
          </a:p>
        </p:txBody>
      </p:sp>
      <p:sp>
        <p:nvSpPr>
          <p:cNvPr id="8" name="Google Shape;330;p36">
            <a:extLst>
              <a:ext uri="{FF2B5EF4-FFF2-40B4-BE49-F238E27FC236}">
                <a16:creationId xmlns:a16="http://schemas.microsoft.com/office/drawing/2014/main" id="{ED95EAE1-D58F-6430-4F54-8B9A5129590A}"/>
              </a:ext>
            </a:extLst>
          </p:cNvPr>
          <p:cNvSpPr txBox="1">
            <a:spLocks/>
          </p:cNvSpPr>
          <p:nvPr/>
        </p:nvSpPr>
        <p:spPr>
          <a:xfrm>
            <a:off x="4076400" y="667767"/>
            <a:ext cx="419438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r"/>
            <a:r>
              <a:rPr lang="en-US" dirty="0" err="1"/>
              <a:t>Wzorzec</a:t>
            </a:r>
            <a:r>
              <a:rPr lang="en-US" dirty="0"/>
              <a:t> </a:t>
            </a:r>
            <a:r>
              <a:rPr lang="en-US" b="1" dirty="0" err="1"/>
              <a:t>architekturalny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338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7C34E3EB-34E5-8D18-8E6C-96B517E15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8">
            <a:extLst>
              <a:ext uri="{FF2B5EF4-FFF2-40B4-BE49-F238E27FC236}">
                <a16:creationId xmlns:a16="http://schemas.microsoft.com/office/drawing/2014/main" id="{3625603C-1047-AECF-E72B-1B9879A577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pic>
        <p:nvPicPr>
          <p:cNvPr id="5" name="Picture 4" descr="A group of words on a white background&#10;&#10;Description automatically generated">
            <a:extLst>
              <a:ext uri="{FF2B5EF4-FFF2-40B4-BE49-F238E27FC236}">
                <a16:creationId xmlns:a16="http://schemas.microsoft.com/office/drawing/2014/main" id="{B08EBF21-2624-0D0E-D5E5-8726CF6C6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018" y="1089808"/>
            <a:ext cx="5925963" cy="354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3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71ABABE4-A65D-288D-C4D1-C8C97A0DF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8">
            <a:extLst>
              <a:ext uri="{FF2B5EF4-FFF2-40B4-BE49-F238E27FC236}">
                <a16:creationId xmlns:a16="http://schemas.microsoft.com/office/drawing/2014/main" id="{A656E7DF-B2B8-FF8F-22B1-A65F0B392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9730" y="2285400"/>
            <a:ext cx="14218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Views</a:t>
            </a:r>
            <a:endParaRPr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C54ED85-26FF-8595-7E75-28B93B2DA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2070"/>
            <a:ext cx="1654661" cy="46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73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E47BBDC1-1E05-2997-162E-FFE81F829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8">
            <a:extLst>
              <a:ext uri="{FF2B5EF4-FFF2-40B4-BE49-F238E27FC236}">
                <a16:creationId xmlns:a16="http://schemas.microsoft.com/office/drawing/2014/main" id="{6E57094B-DF59-1493-7B41-500DF1541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830" y="247317"/>
            <a:ext cx="86597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Controllers</a:t>
            </a:r>
            <a:endParaRPr dirty="0"/>
          </a:p>
        </p:txBody>
      </p:sp>
      <p:pic>
        <p:nvPicPr>
          <p:cNvPr id="3" name="Picture 2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BA0190E5-057A-D0D5-D046-D13ABDFBA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92943"/>
            <a:ext cx="7496273" cy="420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8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5F36972B-EBCB-F310-C51A-B4FCDA7FE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>
            <a:extLst>
              <a:ext uri="{FF2B5EF4-FFF2-40B4-BE49-F238E27FC236}">
                <a16:creationId xmlns:a16="http://schemas.microsoft.com/office/drawing/2014/main" id="{200B9031-06C4-A720-D68D-081FDD54B54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" name="Google Shape;330;p36">
            <a:extLst>
              <a:ext uri="{FF2B5EF4-FFF2-40B4-BE49-F238E27FC236}">
                <a16:creationId xmlns:a16="http://schemas.microsoft.com/office/drawing/2014/main" id="{4E537762-2E91-19DF-70C8-ECC4DDCE304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32200" y="1359242"/>
            <a:ext cx="5136795" cy="3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 projekcie wzorzec </a:t>
            </a:r>
            <a:r>
              <a:rPr lang="pl-PL" b="1" dirty="0" err="1"/>
              <a:t>Factory</a:t>
            </a:r>
            <a:r>
              <a:rPr lang="pl-PL" dirty="0"/>
              <a:t> został zastosowany np. w klasie </a:t>
            </a:r>
            <a:r>
              <a:rPr lang="pl-PL" i="1" dirty="0" err="1"/>
              <a:t>DataImporters</a:t>
            </a:r>
            <a:r>
              <a:rPr lang="pl-PL" dirty="0"/>
              <a:t>, która dynamicznie zwraca odpowiedni importer danych w zależności od formatu, np. </a:t>
            </a:r>
            <a:r>
              <a:rPr lang="pl-PL" i="1" dirty="0" err="1"/>
              <a:t>XmlDataImporter</a:t>
            </a:r>
            <a:r>
              <a:rPr lang="pl-PL" dirty="0"/>
              <a:t> dla XML, </a:t>
            </a:r>
            <a:r>
              <a:rPr lang="pl-PL" i="1" dirty="0" err="1"/>
              <a:t>JsonDataImporter</a:t>
            </a:r>
            <a:r>
              <a:rPr lang="pl-PL" dirty="0"/>
              <a:t> dla JSON czy </a:t>
            </a:r>
            <a:r>
              <a:rPr lang="pl-PL" i="1" dirty="0" err="1"/>
              <a:t>CsvDataImporter</a:t>
            </a:r>
            <a:r>
              <a:rPr lang="pl-PL" dirty="0"/>
              <a:t> dla CSV.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Każdy importer implementuje interfejs </a:t>
            </a:r>
            <a:r>
              <a:rPr lang="pl-PL" i="1" dirty="0" err="1"/>
              <a:t>IDataImporter</a:t>
            </a:r>
            <a:r>
              <a:rPr lang="pl-PL" i="1" dirty="0"/>
              <a:t>&lt;T&gt;, </a:t>
            </a:r>
            <a:r>
              <a:rPr lang="pl-PL" dirty="0"/>
              <a:t>co zapewnia spójność obsługi różnych formatów.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Dzięki temu dodanie nowego formatu wymaga jedynie implementacji odpowiedniego importera i rejestracji go w fabryce, co upraszcza zarządzanie kodem i zwiększa elastyczność aplikacji.</a:t>
            </a:r>
          </a:p>
        </p:txBody>
      </p:sp>
      <p:sp>
        <p:nvSpPr>
          <p:cNvPr id="7" name="Google Shape;595;p48">
            <a:extLst>
              <a:ext uri="{FF2B5EF4-FFF2-40B4-BE49-F238E27FC236}">
                <a16:creationId xmlns:a16="http://schemas.microsoft.com/office/drawing/2014/main" id="{CA799149-06F0-A944-8E08-E6970709D6E9}"/>
              </a:ext>
            </a:extLst>
          </p:cNvPr>
          <p:cNvSpPr txBox="1">
            <a:spLocks/>
          </p:cNvSpPr>
          <p:nvPr/>
        </p:nvSpPr>
        <p:spPr>
          <a:xfrm>
            <a:off x="1609686" y="428368"/>
            <a:ext cx="7704000" cy="91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5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gtree Black"/>
              <a:buNone/>
              <a:defRPr sz="36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 dirty="0"/>
              <a:t>Factory</a:t>
            </a:r>
          </a:p>
        </p:txBody>
      </p:sp>
      <p:sp>
        <p:nvSpPr>
          <p:cNvPr id="2" name="Google Shape;330;p36">
            <a:extLst>
              <a:ext uri="{FF2B5EF4-FFF2-40B4-BE49-F238E27FC236}">
                <a16:creationId xmlns:a16="http://schemas.microsoft.com/office/drawing/2014/main" id="{0A64C0A4-4504-7422-DFCF-00282C627D47}"/>
              </a:ext>
            </a:extLst>
          </p:cNvPr>
          <p:cNvSpPr txBox="1">
            <a:spLocks/>
          </p:cNvSpPr>
          <p:nvPr/>
        </p:nvSpPr>
        <p:spPr>
          <a:xfrm>
            <a:off x="4076400" y="667767"/>
            <a:ext cx="419438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r"/>
            <a:r>
              <a:rPr lang="en-US" dirty="0" err="1"/>
              <a:t>Wzorzec</a:t>
            </a:r>
            <a:r>
              <a:rPr lang="en-US" dirty="0"/>
              <a:t> </a:t>
            </a:r>
            <a:r>
              <a:rPr lang="en-US" b="1" dirty="0" err="1"/>
              <a:t>kreacyjny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0672623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680</Words>
  <Application>Microsoft Macintosh PowerPoint</Application>
  <PresentationFormat>On-screen Show (16:9)</PresentationFormat>
  <Paragraphs>79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Hanken Grotesk</vt:lpstr>
      <vt:lpstr>Arial</vt:lpstr>
      <vt:lpstr>Figtree Black</vt:lpstr>
      <vt:lpstr>Lato</vt:lpstr>
      <vt:lpstr>Elegant Black &amp; White Thesis Defense by Slidesgo</vt:lpstr>
      <vt:lpstr>Aplikacja do nauki języków</vt:lpstr>
      <vt:lpstr>Założenia Projektu</vt:lpstr>
      <vt:lpstr>Wykorzystane Technologie</vt:lpstr>
      <vt:lpstr>Wykorzystane Wzorce</vt:lpstr>
      <vt:lpstr>01</vt:lpstr>
      <vt:lpstr>Models</vt:lpstr>
      <vt:lpstr>Views</vt:lpstr>
      <vt:lpstr>Controllers</vt:lpstr>
      <vt:lpstr>02</vt:lpstr>
      <vt:lpstr>PowerPoint Presentation</vt:lpstr>
      <vt:lpstr>03</vt:lpstr>
      <vt:lpstr>PowerPoint Presentation</vt:lpstr>
      <vt:lpstr>04</vt:lpstr>
      <vt:lpstr>PowerPoint Presentation</vt:lpstr>
      <vt:lpstr>05</vt:lpstr>
      <vt:lpstr>PowerPoint Presentation</vt:lpstr>
      <vt:lpstr>06</vt:lpstr>
      <vt:lpstr>PowerPoint Presentation</vt:lpstr>
      <vt:lpstr>07</vt:lpstr>
      <vt:lpstr>PowerPoint Presentation</vt:lpstr>
      <vt:lpstr>Schemat UML Projektu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Marcin Kondrat (115530)</cp:lastModifiedBy>
  <cp:revision>6</cp:revision>
  <dcterms:modified xsi:type="dcterms:W3CDTF">2024-12-13T04:34:39Z</dcterms:modified>
</cp:coreProperties>
</file>