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27"/>
  </p:notesMasterIdLst>
  <p:sldIdLst>
    <p:sldId id="326" r:id="rId2"/>
    <p:sldId id="331" r:id="rId3"/>
    <p:sldId id="327" r:id="rId4"/>
    <p:sldId id="328" r:id="rId5"/>
    <p:sldId id="351" r:id="rId6"/>
    <p:sldId id="353" r:id="rId7"/>
    <p:sldId id="367" r:id="rId8"/>
    <p:sldId id="368" r:id="rId9"/>
    <p:sldId id="356" r:id="rId10"/>
    <p:sldId id="357" r:id="rId11"/>
    <p:sldId id="359" r:id="rId12"/>
    <p:sldId id="360" r:id="rId13"/>
    <p:sldId id="361" r:id="rId14"/>
    <p:sldId id="362" r:id="rId15"/>
    <p:sldId id="366" r:id="rId16"/>
    <p:sldId id="358" r:id="rId17"/>
    <p:sldId id="363" r:id="rId18"/>
    <p:sldId id="364" r:id="rId19"/>
    <p:sldId id="365" r:id="rId20"/>
    <p:sldId id="350" r:id="rId21"/>
    <p:sldId id="319" r:id="rId22"/>
    <p:sldId id="323" r:id="rId23"/>
    <p:sldId id="338" r:id="rId24"/>
    <p:sldId id="324" r:id="rId25"/>
    <p:sldId id="332" r:id="rId26"/>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ÉRATEURS" id="{0B896E98-F45E-4768-8620-EDDF394BE181}">
          <p14:sldIdLst>
            <p14:sldId id="326"/>
            <p14:sldId id="331"/>
            <p14:sldId id="327"/>
            <p14:sldId id="328"/>
            <p14:sldId id="351"/>
            <p14:sldId id="353"/>
            <p14:sldId id="367"/>
            <p14:sldId id="368"/>
            <p14:sldId id="356"/>
            <p14:sldId id="357"/>
            <p14:sldId id="359"/>
            <p14:sldId id="360"/>
            <p14:sldId id="361"/>
            <p14:sldId id="362"/>
            <p14:sldId id="366"/>
            <p14:sldId id="358"/>
            <p14:sldId id="363"/>
            <p14:sldId id="364"/>
            <p14:sldId id="365"/>
            <p14:sldId id="350"/>
          </p14:sldIdLst>
        </p14:section>
        <p14:section name="MÉTHODOLOGIE" id="{EB03BDE6-D677-4574-A7BF-9721F91BDEB8}">
          <p14:sldIdLst>
            <p14:sldId id="319"/>
            <p14:sldId id="323"/>
            <p14:sldId id="338"/>
            <p14:sldId id="324"/>
            <p14:sldId id="33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C459"/>
    <a:srgbClr val="005841"/>
    <a:srgbClr val="008E40"/>
    <a:srgbClr val="8C2237"/>
    <a:srgbClr val="33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p:scale>
          <a:sx n="125" d="100"/>
          <a:sy n="125" d="100"/>
        </p:scale>
        <p:origin x="-1234" y="-605"/>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30/10/2023</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a:xfrm>
            <a:off x="0" y="4963500"/>
            <a:ext cx="180000" cy="180000"/>
          </a:xfrm>
          <a:ln>
            <a:solidFill>
              <a:schemeClr val="tx1">
                <a:alpha val="0"/>
              </a:schemeClr>
            </a:solidFill>
          </a:ln>
        </p:spPr>
        <p:txBody>
          <a:bodyPr/>
          <a:lstStyle>
            <a:lvl1pPr>
              <a:defRPr sz="100">
                <a:solidFill>
                  <a:schemeClr val="tx1">
                    <a:alpha val="0"/>
                  </a:schemeClr>
                </a:solidFill>
              </a:defRPr>
            </a:lvl1pPr>
          </a:lstStyle>
          <a:p>
            <a:r>
              <a:rPr lang="fr-FR" smtClean="0"/>
              <a:t>XX/XX/XXXX</a:t>
            </a:r>
            <a:endParaRPr lang="fr-FR" dirty="0"/>
          </a:p>
        </p:txBody>
      </p:sp>
      <p:sp>
        <p:nvSpPr>
          <p:cNvPr id="5" name="Espace réservé du pied de page 4"/>
          <p:cNvSpPr>
            <a:spLocks noGrp="1"/>
          </p:cNvSpPr>
          <p:nvPr>
            <p:ph type="ftr" sz="quarter" idx="11"/>
          </p:nvPr>
        </p:nvSpPr>
        <p:spPr bwMode="gray">
          <a:xfrm>
            <a:off x="720000" y="3919897"/>
            <a:ext cx="3240000" cy="900000"/>
          </a:xfrm>
        </p:spPr>
        <p:txBody>
          <a:bodyPr anchor="b" anchorCtr="0"/>
          <a:lstStyle>
            <a:lvl1pPr>
              <a:defRPr sz="1150"/>
            </a:lvl1pPr>
          </a:lstStyle>
          <a:p>
            <a:r>
              <a:rPr lang="fr-FR" dirty="0" smtClean="0"/>
              <a:t>Institut national de l’information géographique et forestière</a:t>
            </a:r>
            <a:endParaRPr lang="fr-FR" dirty="0"/>
          </a:p>
        </p:txBody>
      </p:sp>
      <p:sp>
        <p:nvSpPr>
          <p:cNvPr id="6" name="Espace réservé du numéro de diapositive 5"/>
          <p:cNvSpPr>
            <a:spLocks noGrp="1"/>
          </p:cNvSpPr>
          <p:nvPr>
            <p:ph type="sldNum" sz="quarter" idx="12"/>
          </p:nvPr>
        </p:nvSpPr>
        <p:spPr bwMode="gray">
          <a:xfrm>
            <a:off x="0" y="4963500"/>
            <a:ext cx="180000" cy="180000"/>
          </a:xfrm>
          <a:ln>
            <a:solidFill>
              <a:schemeClr val="tx1">
                <a:alpha val="0"/>
              </a:schemeClr>
            </a:solidFill>
          </a:ln>
        </p:spPr>
        <p:txBody>
          <a:bodyPr/>
          <a:lstStyle>
            <a:lvl1pPr>
              <a:defRPr sz="100">
                <a:solidFill>
                  <a:schemeClr val="tx1">
                    <a:alpha val="0"/>
                  </a:schemeClr>
                </a:solidFill>
              </a:defRPr>
            </a:lvl1pPr>
          </a:lstStyle>
          <a:p>
            <a:fld id="{10C140CD-8AED-46FF-A9A2-77308F3F39AE}" type="slidenum">
              <a:rPr lang="fr-FR" smtClean="0"/>
              <a:pPr/>
              <a:t>‹N°›</a:t>
            </a:fld>
            <a:endParaRPr lang="fr-FR" dirty="0"/>
          </a:p>
        </p:txBody>
      </p:sp>
      <p:sp>
        <p:nvSpPr>
          <p:cNvPr id="7" name="Titre 6"/>
          <p:cNvSpPr>
            <a:spLocks noGrp="1"/>
          </p:cNvSpPr>
          <p:nvPr>
            <p:ph type="title" hasCustomPrompt="1"/>
          </p:nvPr>
        </p:nvSpPr>
        <p:spPr bwMode="gray">
          <a:xfrm>
            <a:off x="0" y="0"/>
            <a:ext cx="180000" cy="180000"/>
          </a:xfrm>
          <a:ln>
            <a:solidFill>
              <a:schemeClr val="tx1">
                <a:alpha val="0"/>
              </a:schemeClr>
            </a:solidFill>
          </a:ln>
        </p:spPr>
        <p:txBody>
          <a:bodyPr/>
          <a:lstStyle>
            <a:lvl1pPr>
              <a:defRPr sz="100">
                <a:solidFill>
                  <a:schemeClr val="tx1">
                    <a:alpha val="0"/>
                  </a:schemeClr>
                </a:solidFill>
              </a:defRPr>
            </a:lvl1pPr>
          </a:lstStyle>
          <a:p>
            <a:r>
              <a:rPr lang="fr-FR" dirty="0" smtClean="0"/>
              <a:t>Titre</a:t>
            </a:r>
            <a:endParaRPr lang="fr-FR" dirty="0"/>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40000" y="360000"/>
            <a:ext cx="2700000" cy="2700000"/>
          </a:xfrm>
          <a:prstGeom prst="rect">
            <a:avLst/>
          </a:prstGeom>
        </p:spPr>
      </p:pic>
      <p:pic>
        <p:nvPicPr>
          <p:cNvPr id="6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10864" y="476294"/>
            <a:ext cx="2736304" cy="1242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et sous-titre">
    <p:spTree>
      <p:nvGrpSpPr>
        <p:cNvPr id="1" name=""/>
        <p:cNvGrpSpPr/>
        <p:nvPr/>
      </p:nvGrpSpPr>
      <p:grpSpPr>
        <a:xfrm>
          <a:off x="0" y="0"/>
          <a:ext cx="0" cy="0"/>
          <a:chOff x="0" y="0"/>
          <a:chExt cx="0" cy="0"/>
        </a:xfrm>
      </p:grpSpPr>
      <p:sp>
        <p:nvSpPr>
          <p:cNvPr id="7" name="Titre 6"/>
          <p:cNvSpPr>
            <a:spLocks noGrp="1"/>
          </p:cNvSpPr>
          <p:nvPr>
            <p:ph type="title" hasCustomPrompt="1"/>
          </p:nvPr>
        </p:nvSpPr>
        <p:spPr bwMode="gray">
          <a:xfrm>
            <a:off x="0" y="0"/>
            <a:ext cx="180000" cy="180000"/>
          </a:xfrm>
          <a:ln>
            <a:solidFill>
              <a:schemeClr val="tx1">
                <a:alpha val="0"/>
              </a:schemeClr>
            </a:solidFill>
          </a:ln>
        </p:spPr>
        <p:txBody>
          <a:bodyPr/>
          <a:lstStyle>
            <a:lvl1pPr>
              <a:defRPr sz="100">
                <a:solidFill>
                  <a:schemeClr val="tx1">
                    <a:alpha val="0"/>
                  </a:schemeClr>
                </a:solidFill>
              </a:defRPr>
            </a:lvl1pPr>
          </a:lstStyle>
          <a:p>
            <a:r>
              <a:rPr lang="fr-FR" dirty="0" smtClean="0"/>
              <a:t>Titre</a:t>
            </a:r>
            <a:endParaRPr lang="fr-FR" dirty="0"/>
          </a:p>
        </p:txBody>
      </p:sp>
      <p:sp>
        <p:nvSpPr>
          <p:cNvPr id="2" name="Espace réservé de la date 1"/>
          <p:cNvSpPr>
            <a:spLocks noGrp="1"/>
          </p:cNvSpPr>
          <p:nvPr>
            <p:ph type="dt" sz="half" idx="10"/>
          </p:nvPr>
        </p:nvSpPr>
        <p:spPr bwMode="gray"/>
        <p:txBody>
          <a:bodyPr/>
          <a:lstStyle/>
          <a:p>
            <a:pPr algn="r"/>
            <a:r>
              <a:rPr lang="fr-FR" cap="all" smtClean="0"/>
              <a:t>XX/XX/XXXX</a:t>
            </a:r>
            <a:endParaRPr lang="fr-FR" cap="all" dirty="0"/>
          </a:p>
        </p:txBody>
      </p:sp>
      <p:sp>
        <p:nvSpPr>
          <p:cNvPr id="3" name="Espace réservé du pied de page 2"/>
          <p:cNvSpPr>
            <a:spLocks noGrp="1"/>
          </p:cNvSpPr>
          <p:nvPr>
            <p:ph type="ftr" sz="quarter" idx="11"/>
          </p:nvPr>
        </p:nvSpPr>
        <p:spPr bwMode="gray"/>
        <p:txBody>
          <a:bodyPr/>
          <a:lstStyle>
            <a:lvl1pPr>
              <a:defRPr/>
            </a:lvl1pPr>
          </a:lstStyle>
          <a:p>
            <a:r>
              <a:rPr lang="fr-FR" dirty="0" smtClean="0"/>
              <a:t>Institut national de l’information géographique et forestière</a:t>
            </a:r>
            <a:endParaRPr lang="fr-FR" dirty="0"/>
          </a:p>
        </p:txBody>
      </p:sp>
      <p:sp>
        <p:nvSpPr>
          <p:cNvPr id="8" name="Espace réservé du numéro de diapositive 7"/>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du texte 10"/>
          <p:cNvSpPr>
            <a:spLocks noGrp="1"/>
          </p:cNvSpPr>
          <p:nvPr>
            <p:ph type="body" sz="quarter" idx="13" hasCustomPrompt="1"/>
          </p:nvPr>
        </p:nvSpPr>
        <p:spPr bwMode="gray">
          <a:xfrm>
            <a:off x="360000" y="2346046"/>
            <a:ext cx="8424000" cy="2077200"/>
          </a:xfrm>
        </p:spPr>
        <p:txBody>
          <a:bodyPr/>
          <a:lstStyle>
            <a:lvl1pPr>
              <a:lnSpc>
                <a:spcPct val="90000"/>
              </a:lnSpc>
              <a:spcAft>
                <a:spcPts val="0"/>
              </a:spcAft>
              <a:defRPr sz="3250" b="1" cap="all" baseline="0">
                <a:solidFill>
                  <a:schemeClr val="tx2">
                    <a:lumMod val="75000"/>
                  </a:schemeClr>
                </a:solidFill>
              </a:defRPr>
            </a:lvl1pPr>
            <a:lvl2pPr marL="0" indent="0">
              <a:spcBef>
                <a:spcPts val="500"/>
              </a:spcBef>
              <a:spcAft>
                <a:spcPts val="0"/>
              </a:spcAft>
              <a:buNone/>
              <a:defRPr sz="1850"/>
            </a:lvl2pPr>
          </a:lstStyle>
          <a:p>
            <a:pPr lvl="0"/>
            <a:r>
              <a:rPr lang="fr-FR" dirty="0" smtClean="0"/>
              <a:t>Titre</a:t>
            </a:r>
          </a:p>
          <a:p>
            <a:pPr lvl="1"/>
            <a:r>
              <a:rPr lang="fr-FR" dirty="0" smtClean="0"/>
              <a:t>Sous-titre</a:t>
            </a:r>
          </a:p>
        </p:txBody>
      </p:sp>
      <p:cxnSp>
        <p:nvCxnSpPr>
          <p:cNvPr id="12" name="Connecteur droit 11"/>
          <p:cNvCxnSpPr/>
          <p:nvPr userDrawn="1"/>
        </p:nvCxnSpPr>
        <p:spPr bwMode="gray">
          <a:xfrm>
            <a:off x="360000" y="4784400"/>
            <a:ext cx="8424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80000" y="180000"/>
            <a:ext cx="1440000" cy="1440000"/>
          </a:xfrm>
          <a:prstGeom prst="rect">
            <a:avLst/>
          </a:prstGeom>
        </p:spPr>
      </p:pic>
      <p:pic>
        <p:nvPicPr>
          <p:cNvPr id="7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14771" y="279858"/>
            <a:ext cx="2736304" cy="1242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9045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lvl1pPr>
          </a:lstStyle>
          <a:p>
            <a:r>
              <a:rPr lang="fr-FR" dirty="0" smtClean="0"/>
              <a:t>Titre</a:t>
            </a:r>
            <a:endParaRPr lang="fr-FR" dirty="0"/>
          </a:p>
        </p:txBody>
      </p:sp>
      <p:sp>
        <p:nvSpPr>
          <p:cNvPr id="3" name="Espace réservé de la date 2"/>
          <p:cNvSpPr>
            <a:spLocks noGrp="1"/>
          </p:cNvSpPr>
          <p:nvPr>
            <p:ph type="dt" sz="half" idx="10"/>
          </p:nvPr>
        </p:nvSpPr>
        <p:spPr bwMode="gray"/>
        <p:txBody>
          <a:bodyPr/>
          <a:lstStyle/>
          <a:p>
            <a:pPr algn="r"/>
            <a:r>
              <a:rPr lang="fr-FR" cap="all" smtClean="0"/>
              <a:t>XX/XX/XXXX</a:t>
            </a:r>
            <a:endParaRPr lang="fr-FR" cap="all" dirty="0"/>
          </a:p>
        </p:txBody>
      </p:sp>
      <p:sp>
        <p:nvSpPr>
          <p:cNvPr id="4" name="Espace réservé du pied de page 3"/>
          <p:cNvSpPr>
            <a:spLocks noGrp="1"/>
          </p:cNvSpPr>
          <p:nvPr>
            <p:ph type="ftr" sz="quarter" idx="11"/>
          </p:nvPr>
        </p:nvSpPr>
        <p:spPr bwMode="gray"/>
        <p:txBody>
          <a:bodyPr/>
          <a:lstStyle/>
          <a:p>
            <a:r>
              <a:rPr lang="fr-FR" dirty="0" smtClean="0"/>
              <a:t>Institut national de l’information géographique et forestière</a:t>
            </a:r>
            <a:endParaRPr lang="fr-FR" dirty="0"/>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AutoNum type="arabicPeriod"/>
              <a:defRPr b="1">
                <a:solidFill>
                  <a:schemeClr val="tx2">
                    <a:lumMod val="75000"/>
                  </a:schemeClr>
                </a:solidFill>
              </a:defRPr>
            </a:lvl1pPr>
            <a:lvl2pPr marL="324000" indent="-144000">
              <a:spcBef>
                <a:spcPts val="600"/>
              </a:spcBef>
              <a:spcAft>
                <a:spcPts val="800"/>
              </a:spcAft>
              <a:buFont typeface="+mj-lt"/>
              <a:buAutoNum type="alphaLcPeriod"/>
              <a:defRPr/>
            </a:lvl2pPr>
          </a:lstStyle>
          <a:p>
            <a:pPr lvl="0"/>
            <a:r>
              <a:rPr lang="fr-FR" dirty="0" smtClean="0"/>
              <a:t>Titre de la partie</a:t>
            </a:r>
          </a:p>
          <a:p>
            <a:pPr lvl="1"/>
            <a:r>
              <a:rPr lang="fr-FR" dirty="0" smtClean="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AutoNum type="arabicPeriod"/>
              <a:defRPr b="1">
                <a:solidFill>
                  <a:schemeClr val="tx2">
                    <a:lumMod val="75000"/>
                  </a:schemeClr>
                </a:solidFill>
              </a:defRPr>
            </a:lvl1pPr>
            <a:lvl2pPr marL="324000" indent="-144000">
              <a:spcBef>
                <a:spcPts val="600"/>
              </a:spcBef>
              <a:spcAft>
                <a:spcPts val="800"/>
              </a:spcAft>
              <a:buFont typeface="+mj-lt"/>
              <a:buAutoNum type="alphaLcPeriod"/>
              <a:defRPr/>
            </a:lvl2pPr>
          </a:lstStyle>
          <a:p>
            <a:pPr lvl="0"/>
            <a:r>
              <a:rPr lang="fr-FR" dirty="0" smtClean="0"/>
              <a:t>Titre de la partie</a:t>
            </a:r>
          </a:p>
          <a:p>
            <a:pPr lvl="1"/>
            <a:r>
              <a:rPr lang="fr-FR" dirty="0" smtClean="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AutoNum type="arabicPeriod"/>
              <a:defRPr b="1">
                <a:solidFill>
                  <a:schemeClr val="tx2">
                    <a:lumMod val="75000"/>
                  </a:schemeClr>
                </a:solidFill>
              </a:defRPr>
            </a:lvl1pPr>
            <a:lvl2pPr marL="324000" indent="-144000">
              <a:spcBef>
                <a:spcPts val="600"/>
              </a:spcBef>
              <a:spcAft>
                <a:spcPts val="800"/>
              </a:spcAft>
              <a:buFont typeface="+mj-lt"/>
              <a:buAutoNum type="alphaLcPeriod"/>
              <a:defRPr/>
            </a:lvl2pPr>
          </a:lstStyle>
          <a:p>
            <a:pPr lvl="0"/>
            <a:r>
              <a:rPr lang="fr-FR" dirty="0" smtClean="0"/>
              <a:t>Titre de la partie</a:t>
            </a:r>
          </a:p>
          <a:p>
            <a:pPr lvl="1"/>
            <a:r>
              <a:rPr lang="fr-FR" dirty="0" smtClean="0"/>
              <a:t>Deuxième niveau</a:t>
            </a:r>
          </a:p>
        </p:txBody>
      </p:sp>
    </p:spTree>
    <p:extLst>
      <p:ext uri="{BB962C8B-B14F-4D97-AF65-F5344CB8AC3E}">
        <p14:creationId xmlns:p14="http://schemas.microsoft.com/office/powerpoint/2010/main" val="16410304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8" name="Espace réservé pour une image  7"/>
          <p:cNvSpPr>
            <a:spLocks noGrp="1"/>
          </p:cNvSpPr>
          <p:nvPr>
            <p:ph type="pic" sz="quarter" idx="13" hasCustomPrompt="1"/>
          </p:nvPr>
        </p:nvSpPr>
        <p:spPr bwMode="gray">
          <a:xfrm>
            <a:off x="0" y="738000"/>
            <a:ext cx="9144000" cy="4406400"/>
          </a:xfrm>
          <a:solidFill>
            <a:schemeClr val="bg1">
              <a:lumMod val="85000"/>
            </a:schemeClr>
          </a:solidFill>
        </p:spPr>
        <p:txBody>
          <a:bodyPr tIns="1080000" anchor="ctr" anchorCtr="0"/>
          <a:lstStyle>
            <a:lvl1pPr algn="ctr">
              <a:defRPr cap="all" baseline="0"/>
            </a:lvl1pPr>
          </a:lstStyle>
          <a:p>
            <a:r>
              <a:rPr lang="fr-FR" dirty="0" smtClean="0"/>
              <a:t>Sélectionner l’icône pour insérer une image, </a:t>
            </a:r>
            <a:br>
              <a:rPr lang="fr-FR" dirty="0" smtClean="0"/>
            </a:br>
            <a:r>
              <a:rPr lang="fr-FR" dirty="0" smtClean="0"/>
              <a:t>puis disposer l’image en arrière plan </a:t>
            </a:r>
            <a:br>
              <a:rPr lang="fr-FR" dirty="0" smtClean="0"/>
            </a:br>
            <a:r>
              <a:rPr lang="fr-FR" dirty="0" smtClean="0"/>
              <a:t>(Sélectionner l’image avec le bouton droit de la souris / </a:t>
            </a:r>
            <a:br>
              <a:rPr lang="fr-FR" dirty="0" smtClean="0"/>
            </a:br>
            <a:r>
              <a:rPr lang="fr-FR" dirty="0" smtClean="0"/>
              <a:t>Mettre à l’arrière plan)</a:t>
            </a:r>
          </a:p>
        </p:txBody>
      </p:sp>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solidFill>
              <a:schemeClr val="tx1"/>
            </a:solidFill>
          </a:ln>
        </p:spPr>
        <p:txBody>
          <a:bodyPr lIns="0" bIns="360000" anchor="ctr" anchorCtr="0"/>
          <a:lstStyle>
            <a:lvl1pPr marL="396000" indent="-396000">
              <a:buFont typeface="+mj-lt"/>
              <a:buAutoNum type="arabicPeriod"/>
              <a:defRPr sz="3250"/>
            </a:lvl1pPr>
          </a:lstStyle>
          <a:p>
            <a:r>
              <a:rPr lang="fr-FR" dirty="0" smtClean="0"/>
              <a:t>Titre</a:t>
            </a:r>
            <a:endParaRPr lang="fr-FR" dirty="0"/>
          </a:p>
        </p:txBody>
      </p:sp>
      <p:sp>
        <p:nvSpPr>
          <p:cNvPr id="3" name="Espace réservé de la date 2"/>
          <p:cNvSpPr>
            <a:spLocks noGrp="1"/>
          </p:cNvSpPr>
          <p:nvPr>
            <p:ph type="dt" sz="half" idx="10"/>
          </p:nvPr>
        </p:nvSpPr>
        <p:spPr bwMode="gray"/>
        <p:txBody>
          <a:bodyPr/>
          <a:lstStyle/>
          <a:p>
            <a:pPr algn="r"/>
            <a:r>
              <a:rPr lang="fr-FR" cap="all" smtClean="0"/>
              <a:t>XX/XX/XXXX</a:t>
            </a:r>
            <a:endParaRPr lang="fr-FR" cap="all" dirty="0"/>
          </a:p>
        </p:txBody>
      </p:sp>
      <p:sp>
        <p:nvSpPr>
          <p:cNvPr id="4" name="Espace réservé du pied de page 3"/>
          <p:cNvSpPr>
            <a:spLocks noGrp="1"/>
          </p:cNvSpPr>
          <p:nvPr>
            <p:ph type="ftr" sz="quarter" idx="11"/>
          </p:nvPr>
        </p:nvSpPr>
        <p:spPr bwMode="gray"/>
        <p:txBody>
          <a:bodyPr/>
          <a:lstStyle/>
          <a:p>
            <a:r>
              <a:rPr lang="fr-FR" dirty="0" smtClean="0"/>
              <a:t>Institut national de l’information géographique et forestière</a:t>
            </a:r>
            <a:endParaRPr lang="fr-FR" dirty="0"/>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19085968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textes 3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lvl1pPr>
          </a:lstStyle>
          <a:p>
            <a:r>
              <a:rPr lang="fr-FR" dirty="0" smtClean="0"/>
              <a:t>Titre</a:t>
            </a:r>
            <a:endParaRPr lang="fr-FR" dirty="0"/>
          </a:p>
        </p:txBody>
      </p:sp>
      <p:sp>
        <p:nvSpPr>
          <p:cNvPr id="3" name="Espace réservé de la date 2"/>
          <p:cNvSpPr>
            <a:spLocks noGrp="1"/>
          </p:cNvSpPr>
          <p:nvPr>
            <p:ph type="dt" sz="half" idx="10"/>
          </p:nvPr>
        </p:nvSpPr>
        <p:spPr bwMode="gray"/>
        <p:txBody>
          <a:bodyPr/>
          <a:lstStyle/>
          <a:p>
            <a:pPr algn="r"/>
            <a:r>
              <a:rPr lang="fr-FR" cap="all" smtClean="0"/>
              <a:t>XX/XX/XXXX</a:t>
            </a:r>
            <a:endParaRPr lang="fr-FR" cap="all" dirty="0"/>
          </a:p>
        </p:txBody>
      </p:sp>
      <p:sp>
        <p:nvSpPr>
          <p:cNvPr id="4" name="Espace réservé du pied de page 3"/>
          <p:cNvSpPr>
            <a:spLocks noGrp="1"/>
          </p:cNvSpPr>
          <p:nvPr>
            <p:ph type="ftr" sz="quarter" idx="11"/>
          </p:nvPr>
        </p:nvSpPr>
        <p:spPr bwMode="gray"/>
        <p:txBody>
          <a:bodyPr/>
          <a:lstStyle/>
          <a:p>
            <a:r>
              <a:rPr lang="fr-FR" dirty="0" smtClean="0"/>
              <a:t>Institut national de l’information géographique et forestière</a:t>
            </a:r>
            <a:endParaRPr lang="fr-FR" dirty="0"/>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du texte 9"/>
          <p:cNvSpPr>
            <a:spLocks noGrp="1"/>
          </p:cNvSpPr>
          <p:nvPr>
            <p:ph type="body" sz="quarter" idx="13" hasCustomPrompt="1"/>
          </p:nvPr>
        </p:nvSpPr>
        <p:spPr bwMode="gray">
          <a:xfrm>
            <a:off x="3312000" y="180000"/>
            <a:ext cx="5472000" cy="360000"/>
          </a:xfrm>
        </p:spPr>
        <p:txBody>
          <a:bodyPr/>
          <a:lstStyle>
            <a:lvl1pPr marL="108000" indent="-108000" algn="r">
              <a:spcAft>
                <a:spcPts val="0"/>
              </a:spcAft>
              <a:buFont typeface="+mj-lt"/>
              <a:buAutoNum type="arabicPeriod"/>
              <a:defRPr sz="750" b="1"/>
            </a:lvl1pPr>
            <a:lvl2pPr marL="108000" indent="-108000" algn="r">
              <a:spcBef>
                <a:spcPts val="0"/>
              </a:spcBef>
              <a:spcAft>
                <a:spcPts val="0"/>
              </a:spcAft>
              <a:buFont typeface="+mj-lt"/>
              <a:buAutoNum type="alphaLcPeriod"/>
              <a:defRPr sz="750"/>
            </a:lvl2pPr>
          </a:lstStyle>
          <a:p>
            <a:pPr lvl="0"/>
            <a:r>
              <a:rPr lang="fr-FR" dirty="0" smtClean="0"/>
              <a:t>Titre</a:t>
            </a:r>
          </a:p>
          <a:p>
            <a:pPr lvl="1"/>
            <a:r>
              <a:rPr lang="fr-FR" dirty="0" smtClean="0"/>
              <a:t>Sous-titre</a:t>
            </a:r>
          </a:p>
        </p:txBody>
      </p:sp>
      <p:sp>
        <p:nvSpPr>
          <p:cNvPr id="12" name="Espace réservé du texte 11"/>
          <p:cNvSpPr>
            <a:spLocks noGrp="1"/>
          </p:cNvSpPr>
          <p:nvPr>
            <p:ph type="body" sz="quarter" idx="14" hasCustomPrompt="1"/>
          </p:nvPr>
        </p:nvSpPr>
        <p:spPr bwMode="gray">
          <a:xfrm>
            <a:off x="359999" y="1836000"/>
            <a:ext cx="2520000" cy="2574000"/>
          </a:xfrm>
        </p:spPr>
        <p:txBody>
          <a:bodyPr/>
          <a:lstStyle>
            <a:lvl1pPr>
              <a:defRPr/>
            </a:lvl1pPr>
            <a:lvl2pPr>
              <a:defRPr/>
            </a:lvl2pPr>
            <a:lvl3pPr>
              <a:defRPr baseline="0"/>
            </a:lvl3pPr>
            <a:lvl4pPr>
              <a:defRPr/>
            </a:lvl4pPr>
            <a:lvl5pPr>
              <a:defRPr/>
            </a:lvl5pPr>
          </a:lstStyle>
          <a:p>
            <a:pPr lvl="0"/>
            <a:r>
              <a:rPr lang="fr-FR" dirty="0" smtClean="0"/>
              <a:t>Texte de niveau 1</a:t>
            </a:r>
          </a:p>
          <a:p>
            <a:pPr lvl="1"/>
            <a:r>
              <a:rPr lang="fr-FR" dirty="0" smtClean="0"/>
              <a:t>Texte de niveau 2</a:t>
            </a:r>
          </a:p>
          <a:p>
            <a:pPr lvl="2"/>
            <a:r>
              <a:rPr lang="fr-FR" dirty="0" smtClean="0"/>
              <a:t>Texte de niveau 3</a:t>
            </a:r>
          </a:p>
          <a:p>
            <a:pPr lvl="3"/>
            <a:r>
              <a:rPr lang="fr-FR" dirty="0" smtClean="0"/>
              <a:t>Texte de niveau 4</a:t>
            </a:r>
          </a:p>
          <a:p>
            <a:pPr lvl="4"/>
            <a:r>
              <a:rPr lang="fr-FR" dirty="0" smtClean="0"/>
              <a:t>Texte de niveau 5</a:t>
            </a:r>
            <a:endParaRPr lang="fr-FR" dirty="0"/>
          </a:p>
        </p:txBody>
      </p:sp>
      <p:sp>
        <p:nvSpPr>
          <p:cNvPr id="13" name="Espace réservé du texte 11"/>
          <p:cNvSpPr>
            <a:spLocks noGrp="1"/>
          </p:cNvSpPr>
          <p:nvPr>
            <p:ph type="body" sz="quarter" idx="15" hasCustomPrompt="1"/>
          </p:nvPr>
        </p:nvSpPr>
        <p:spPr bwMode="gray">
          <a:xfrm>
            <a:off x="3312000" y="1836000"/>
            <a:ext cx="2520000" cy="2574000"/>
          </a:xfrm>
        </p:spPr>
        <p:txBody>
          <a:bodyPr/>
          <a:lstStyle>
            <a:lvl1pPr>
              <a:defRPr/>
            </a:lvl1pPr>
            <a:lvl2pPr>
              <a:defRPr/>
            </a:lvl2pPr>
            <a:lvl3pPr>
              <a:defRPr baseline="0"/>
            </a:lvl3pPr>
            <a:lvl4pPr>
              <a:defRPr/>
            </a:lvl4pPr>
            <a:lvl5pPr>
              <a:defRPr/>
            </a:lvl5pPr>
          </a:lstStyle>
          <a:p>
            <a:pPr lvl="0"/>
            <a:r>
              <a:rPr lang="fr-FR" dirty="0" smtClean="0"/>
              <a:t>Texte de niveau 1</a:t>
            </a:r>
          </a:p>
          <a:p>
            <a:pPr lvl="1"/>
            <a:r>
              <a:rPr lang="fr-FR" dirty="0" smtClean="0"/>
              <a:t>Texte de niveau 2</a:t>
            </a:r>
          </a:p>
          <a:p>
            <a:pPr lvl="2"/>
            <a:r>
              <a:rPr lang="fr-FR" dirty="0" smtClean="0"/>
              <a:t>Texte de niveau 3</a:t>
            </a:r>
          </a:p>
          <a:p>
            <a:pPr lvl="3"/>
            <a:r>
              <a:rPr lang="fr-FR" dirty="0" smtClean="0"/>
              <a:t>Texte de niveau 4</a:t>
            </a:r>
          </a:p>
          <a:p>
            <a:pPr lvl="4"/>
            <a:r>
              <a:rPr lang="fr-FR" dirty="0" smtClean="0"/>
              <a:t>Texte de niveau 5</a:t>
            </a:r>
            <a:endParaRPr lang="fr-FR" dirty="0"/>
          </a:p>
        </p:txBody>
      </p:sp>
      <p:sp>
        <p:nvSpPr>
          <p:cNvPr id="14" name="Espace réservé du texte 11"/>
          <p:cNvSpPr>
            <a:spLocks noGrp="1"/>
          </p:cNvSpPr>
          <p:nvPr>
            <p:ph type="body" sz="quarter" idx="16" hasCustomPrompt="1"/>
          </p:nvPr>
        </p:nvSpPr>
        <p:spPr bwMode="gray">
          <a:xfrm>
            <a:off x="6264000" y="1836000"/>
            <a:ext cx="2520000" cy="2574000"/>
          </a:xfrm>
        </p:spPr>
        <p:txBody>
          <a:bodyPr/>
          <a:lstStyle>
            <a:lvl1pPr>
              <a:defRPr/>
            </a:lvl1pPr>
            <a:lvl2pPr>
              <a:defRPr/>
            </a:lvl2pPr>
            <a:lvl3pPr>
              <a:defRPr baseline="0"/>
            </a:lvl3pPr>
            <a:lvl4pPr>
              <a:defRPr/>
            </a:lvl4pPr>
            <a:lvl5pPr>
              <a:defRPr/>
            </a:lvl5pPr>
          </a:lstStyle>
          <a:p>
            <a:pPr lvl="0"/>
            <a:r>
              <a:rPr lang="fr-FR" dirty="0" smtClean="0"/>
              <a:t>Texte de niveau 1</a:t>
            </a:r>
          </a:p>
          <a:p>
            <a:pPr lvl="1"/>
            <a:r>
              <a:rPr lang="fr-FR" dirty="0" smtClean="0"/>
              <a:t>Texte de niveau 2</a:t>
            </a:r>
          </a:p>
          <a:p>
            <a:pPr lvl="2"/>
            <a:r>
              <a:rPr lang="fr-FR" dirty="0" smtClean="0"/>
              <a:t>Texte de niveau 3</a:t>
            </a:r>
          </a:p>
          <a:p>
            <a:pPr lvl="3"/>
            <a:r>
              <a:rPr lang="fr-FR" dirty="0" smtClean="0"/>
              <a:t>Texte de niveau 4</a:t>
            </a:r>
          </a:p>
          <a:p>
            <a:pPr lvl="4"/>
            <a:r>
              <a:rPr lang="fr-FR" dirty="0" smtClean="0"/>
              <a:t>Texte de niveau 5</a:t>
            </a:r>
            <a:endParaRPr lang="fr-FR" dirty="0"/>
          </a:p>
        </p:txBody>
      </p:sp>
    </p:spTree>
    <p:extLst>
      <p:ext uri="{BB962C8B-B14F-4D97-AF65-F5344CB8AC3E}">
        <p14:creationId xmlns:p14="http://schemas.microsoft.com/office/powerpoint/2010/main" val="38404549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a:xfrm>
            <a:off x="359999" y="900000"/>
            <a:ext cx="8424000" cy="720000"/>
          </a:xfrm>
        </p:spPr>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pPr algn="r"/>
            <a:r>
              <a:rPr lang="fr-FR" cap="all" smtClean="0"/>
              <a:t>XX/XX/XXXX</a:t>
            </a:r>
            <a:endParaRPr lang="fr-FR" cap="all" dirty="0"/>
          </a:p>
        </p:txBody>
      </p:sp>
      <p:sp>
        <p:nvSpPr>
          <p:cNvPr id="6" name="Espace réservé du pied de page 5"/>
          <p:cNvSpPr>
            <a:spLocks noGrp="1"/>
          </p:cNvSpPr>
          <p:nvPr>
            <p:ph type="ftr" sz="quarter" idx="11"/>
          </p:nvPr>
        </p:nvSpPr>
        <p:spPr bwMode="gray"/>
        <p:txBody>
          <a:bodyPr/>
          <a:lstStyle/>
          <a:p>
            <a:r>
              <a:rPr lang="fr-FR" dirty="0" smtClean="0"/>
              <a:t>Institut national de l’information géographique et forestière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9" name="Espace réservé du contenu 8"/>
          <p:cNvSpPr>
            <a:spLocks noGrp="1"/>
          </p:cNvSpPr>
          <p:nvPr>
            <p:ph sz="quarter" idx="14" hasCustomPrompt="1"/>
          </p:nvPr>
        </p:nvSpPr>
        <p:spPr bwMode="gray">
          <a:xfrm>
            <a:off x="359998" y="1836000"/>
            <a:ext cx="8424000" cy="2574000"/>
          </a:xfrm>
        </p:spPr>
        <p:txBody>
          <a:bodyPr/>
          <a:lstStyle>
            <a:lvl1pPr>
              <a:defRPr/>
            </a:lvl1pPr>
            <a:lvl2pPr>
              <a:defRPr/>
            </a:lvl2pPr>
            <a:lvl3pPr>
              <a:defRPr/>
            </a:lvl3pPr>
            <a:lvl4pPr>
              <a:defRPr/>
            </a:lvl4pPr>
            <a:lvl5pPr>
              <a:defRPr/>
            </a:lvl5pPr>
          </a:lstStyle>
          <a:p>
            <a:pPr lvl="0"/>
            <a:r>
              <a:rPr lang="fr-FR" dirty="0" smtClean="0"/>
              <a:t>Texte de niveau 1</a:t>
            </a:r>
          </a:p>
          <a:p>
            <a:pPr lvl="1"/>
            <a:r>
              <a:rPr lang="fr-FR" dirty="0" smtClean="0"/>
              <a:t>Texte de niveau 2</a:t>
            </a:r>
          </a:p>
          <a:p>
            <a:pPr lvl="2"/>
            <a:r>
              <a:rPr lang="fr-FR" dirty="0" smtClean="0"/>
              <a:t>Texte de niveau 3</a:t>
            </a:r>
          </a:p>
          <a:p>
            <a:pPr lvl="3"/>
            <a:r>
              <a:rPr lang="fr-FR" dirty="0" smtClean="0"/>
              <a:t>Texte de niveau 4</a:t>
            </a:r>
          </a:p>
          <a:p>
            <a:pPr lvl="4"/>
            <a:r>
              <a:rPr lang="fr-FR" dirty="0" smtClean="0"/>
              <a:t>Texte de niveau 5</a:t>
            </a:r>
            <a:endParaRPr lang="fr-FR" dirty="0"/>
          </a:p>
        </p:txBody>
      </p:sp>
      <p:sp>
        <p:nvSpPr>
          <p:cNvPr id="15" name="Espace réservé du texte 9"/>
          <p:cNvSpPr>
            <a:spLocks noGrp="1"/>
          </p:cNvSpPr>
          <p:nvPr>
            <p:ph type="body" sz="quarter" idx="13" hasCustomPrompt="1"/>
          </p:nvPr>
        </p:nvSpPr>
        <p:spPr bwMode="gray">
          <a:xfrm>
            <a:off x="3312000" y="180000"/>
            <a:ext cx="5472000" cy="360000"/>
          </a:xfrm>
        </p:spPr>
        <p:txBody>
          <a:bodyPr/>
          <a:lstStyle>
            <a:lvl1pPr marL="108000" indent="-108000" algn="r">
              <a:spcAft>
                <a:spcPts val="0"/>
              </a:spcAft>
              <a:buFont typeface="+mj-lt"/>
              <a:buAutoNum type="arabicPeriod"/>
              <a:defRPr sz="750" b="1"/>
            </a:lvl1pPr>
            <a:lvl2pPr marL="108000" indent="-108000" algn="r">
              <a:spcBef>
                <a:spcPts val="0"/>
              </a:spcBef>
              <a:spcAft>
                <a:spcPts val="0"/>
              </a:spcAft>
              <a:buFont typeface="+mj-lt"/>
              <a:buAutoNum type="alphaLcPeriod"/>
              <a:defRPr sz="750"/>
            </a:lvl2pPr>
          </a:lstStyle>
          <a:p>
            <a:pPr lvl="0"/>
            <a:r>
              <a:rPr lang="fr-FR" dirty="0" smtClean="0"/>
              <a:t>Titre</a:t>
            </a:r>
          </a:p>
          <a:p>
            <a:pPr lvl="1"/>
            <a:r>
              <a:rPr lang="fr-FR" dirty="0" smtClean="0"/>
              <a:t>Sous-titre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7614000" y="4783500"/>
            <a:ext cx="1170000" cy="360000"/>
          </a:xfrm>
          <a:prstGeom prst="rect">
            <a:avLst/>
          </a:prstGeom>
        </p:spPr>
        <p:txBody>
          <a:bodyPr vert="horz" lIns="0" tIns="0" rIns="0" bIns="0" rtlCol="0" anchor="ctr" anchorCtr="0">
            <a:noAutofit/>
          </a:bodyPr>
          <a:lstStyle>
            <a:lvl1pPr algn="ctr">
              <a:defRPr sz="750" b="1">
                <a:solidFill>
                  <a:schemeClr val="tx1"/>
                </a:solidFill>
              </a:defRPr>
            </a:lvl1pPr>
          </a:lstStyle>
          <a:p>
            <a:pPr algn="r"/>
            <a:r>
              <a:rPr lang="fr-FR" cap="all" smtClean="0"/>
              <a:t>XX/XX/XXXX</a:t>
            </a:r>
            <a:endParaRPr lang="fr-FR" cap="all" dirty="0"/>
          </a:p>
        </p:txBody>
      </p:sp>
      <p:sp>
        <p:nvSpPr>
          <p:cNvPr id="5" name="Espace réservé du pied de page 4"/>
          <p:cNvSpPr>
            <a:spLocks noGrp="1"/>
          </p:cNvSpPr>
          <p:nvPr>
            <p:ph type="ftr" sz="quarter" idx="3"/>
          </p:nvPr>
        </p:nvSpPr>
        <p:spPr bwMode="gray">
          <a:xfrm>
            <a:off x="360000" y="4783500"/>
            <a:ext cx="5904000" cy="360000"/>
          </a:xfrm>
          <a:prstGeom prst="rect">
            <a:avLst/>
          </a:prstGeom>
        </p:spPr>
        <p:txBody>
          <a:bodyPr vert="horz" lIns="0" tIns="0" rIns="0" bIns="0" rtlCol="0" anchor="ctr" anchorCtr="0">
            <a:noAutofit/>
          </a:bodyPr>
          <a:lstStyle>
            <a:lvl1pPr algn="l">
              <a:defRPr sz="750" b="1">
                <a:solidFill>
                  <a:schemeClr val="tx1"/>
                </a:solidFill>
              </a:defRPr>
            </a:lvl1pPr>
          </a:lstStyle>
          <a:p>
            <a:r>
              <a:rPr lang="fr-FR" dirty="0" smtClean="0"/>
              <a:t>Institut national de l’information géographique et forestière</a:t>
            </a:r>
            <a:endParaRPr lang="fr-FR" dirty="0"/>
          </a:p>
        </p:txBody>
      </p:sp>
      <p:sp>
        <p:nvSpPr>
          <p:cNvPr id="6" name="Espace réservé du numéro de diapositive 5"/>
          <p:cNvSpPr>
            <a:spLocks noGrp="1"/>
          </p:cNvSpPr>
          <p:nvPr>
            <p:ph type="sldNum" sz="quarter" idx="4"/>
          </p:nvPr>
        </p:nvSpPr>
        <p:spPr bwMode="gray">
          <a:xfrm>
            <a:off x="6264000" y="4783500"/>
            <a:ext cx="1350000" cy="360000"/>
          </a:xfrm>
          <a:prstGeom prst="rect">
            <a:avLst/>
          </a:prstGeom>
        </p:spPr>
        <p:txBody>
          <a:bodyPr vert="horz" lIns="0" tIns="0" rIns="0" bIns="0" rtlCol="0" anchor="ctr" anchorCtr="0">
            <a:noAutofit/>
          </a:bodyPr>
          <a:lstStyle>
            <a:lvl1pPr algn="r">
              <a:defRPr sz="750" b="1">
                <a:solidFill>
                  <a:schemeClr val="tx1"/>
                </a:solidFill>
              </a:defRPr>
            </a:lvl1pPr>
          </a:lstStyle>
          <a:p>
            <a:fld id="{733122C9-A0B9-462F-8757-0847AD287B63}" type="slidenum">
              <a:rPr lang="fr-FR" smtClean="0"/>
              <a:pPr/>
              <a:t>‹N°›</a:t>
            </a:fld>
            <a:endParaRPr lang="fr-FR" dirty="0"/>
          </a:p>
        </p:txBody>
      </p:sp>
      <p:cxnSp>
        <p:nvCxnSpPr>
          <p:cNvPr id="10" name="Connecteur droit 9"/>
          <p:cNvCxnSpPr/>
          <p:nvPr/>
        </p:nvCxnSpPr>
        <p:spPr bwMode="gray">
          <a:xfrm>
            <a:off x="360000" y="4784400"/>
            <a:ext cx="8424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gray">
          <a:xfrm>
            <a:off x="288000" y="108000"/>
            <a:ext cx="540000" cy="540000"/>
          </a:xfrm>
          <a:prstGeom prst="rect">
            <a:avLst/>
          </a:prstGeom>
        </p:spPr>
      </p:pic>
      <p:pic>
        <p:nvPicPr>
          <p:cNvPr id="13"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0913" y="203140"/>
            <a:ext cx="1307481" cy="302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8" r:id="rId1"/>
    <p:sldLayoutId id="2147483812" r:id="rId2"/>
    <p:sldLayoutId id="2147483810" r:id="rId3"/>
    <p:sldLayoutId id="2147483811" r:id="rId4"/>
    <p:sldLayoutId id="2147483809" r:id="rId5"/>
    <p:sldLayoutId id="2147483798" r:id="rId6"/>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55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cid:image001.png@01D9841B.97F1F420" TargetMode="External"/><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iki.openstreetmap.org/wiki/FR:Osmose" TargetMode="External"/><Relationship Id="rId3" Type="http://schemas.openxmlformats.org/officeDocument/2006/relationships/hyperlink" Target="https://fr.m.wikipedia.org/wiki/Fichier:Openstreetmap_logo.svg" TargetMode="External"/><Relationship Id="rId7" Type="http://schemas.openxmlformats.org/officeDocument/2006/relationships/hyperlink" Target="https://wiki.openstreetmap.org/wiki/FR:Page_principale" TargetMode="External"/><Relationship Id="rId2" Type="http://schemas.openxmlformats.org/officeDocument/2006/relationships/hyperlink" Target="https://osmose.openstreetmap.fr/fr/map/#zoom=18&amp;lat=45.754633&amp;lon=4.85329&amp;item=xxxx&amp;level=1%2C2%2C3&amp;tags=&amp;fixable=&amp;class=&amp;source" TargetMode="External"/><Relationship Id="rId1" Type="http://schemas.openxmlformats.org/officeDocument/2006/relationships/slideLayout" Target="../slideLayouts/slideLayout2.xml"/><Relationship Id="rId6" Type="http://schemas.openxmlformats.org/officeDocument/2006/relationships/hyperlink" Target="https://twitter.com/OSM_FR/status/1139460554278547457?ref_src=twsrc%5etfw|twcamp%5etweetembed|twterm%5e1139460554278547457|twgr%5e86e7b71a086a71b02fb9771aaacb2d0c6f5b1603|twcon%5es1_&amp;ref_url=https://www.openstreetmap.fr/signature-dune-convention-de-partenariat-avec-lign/" TargetMode="External"/><Relationship Id="rId5" Type="http://schemas.openxmlformats.org/officeDocument/2006/relationships/hyperlink" Target="https://www.openstreetmap.fr/une-nouvelle-convention-pour-un-partenariat-avec-lign/" TargetMode="External"/><Relationship Id="rId4" Type="http://schemas.openxmlformats.org/officeDocument/2006/relationships/hyperlink" Target="https://www.flaticon.com/fr/icone-gratuite/base-de-donnees_149749" TargetMode="External"/><Relationship Id="rId9" Type="http://schemas.openxmlformats.org/officeDocument/2006/relationships/hyperlink" Target="https://fr.depositphotos.com/stock-photos/petit-bonhomme-blanc.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iki.openstreetmap.org/wiki/FR:Page_principale" TargetMode="External"/><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hyperlink" Target="https://wiki.openstreetmap.org/wiki/FR:Osmos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endParaRPr lang="fr-FR"/>
          </a:p>
        </p:txBody>
      </p:sp>
      <p:sp>
        <p:nvSpPr>
          <p:cNvPr id="7" name="Espace réservé de la date 6"/>
          <p:cNvSpPr>
            <a:spLocks noGrp="1"/>
          </p:cNvSpPr>
          <p:nvPr>
            <p:ph type="dt" sz="half" idx="10"/>
          </p:nvPr>
        </p:nvSpPr>
        <p:spPr/>
        <p:txBody>
          <a:bodyPr/>
          <a:lstStyle/>
          <a:p>
            <a:r>
              <a:rPr lang="fr-FR" smtClean="0"/>
              <a:t>XX/XX/XXXX</a:t>
            </a:r>
            <a:endParaRPr lang="fr-FR" dirty="0"/>
          </a:p>
        </p:txBody>
      </p:sp>
      <p:sp>
        <p:nvSpPr>
          <p:cNvPr id="8" name="Espace réservé du pied de page 7"/>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9" name="Espace réservé du numéro de diapositive 8"/>
          <p:cNvSpPr>
            <a:spLocks noGrp="1"/>
          </p:cNvSpPr>
          <p:nvPr>
            <p:ph type="sldNum" sz="quarter" idx="12"/>
          </p:nvPr>
        </p:nvSpPr>
        <p:spPr/>
        <p:txBody>
          <a:bodyPr/>
          <a:lstStyle/>
          <a:p>
            <a:fld id="{10C140CD-8AED-46FF-A9A2-77308F3F39AE}" type="slidenum">
              <a:rPr lang="fr-FR" smtClean="0"/>
              <a:pPr/>
              <a:t>1</a:t>
            </a:fld>
            <a:endParaRPr lang="fr-FR" dirty="0"/>
          </a:p>
        </p:txBody>
      </p:sp>
    </p:spTree>
    <p:extLst>
      <p:ext uri="{BB962C8B-B14F-4D97-AF65-F5344CB8AC3E}">
        <p14:creationId xmlns:p14="http://schemas.microsoft.com/office/powerpoint/2010/main" val="62429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b="13984"/>
          <a:stretch/>
        </p:blipFill>
        <p:spPr>
          <a:xfrm>
            <a:off x="0" y="699542"/>
            <a:ext cx="9144000" cy="4053433"/>
          </a:xfrm>
        </p:spPr>
      </p:pic>
      <p:sp>
        <p:nvSpPr>
          <p:cNvPr id="6" name="Titre 5"/>
          <p:cNvSpPr>
            <a:spLocks noGrp="1"/>
          </p:cNvSpPr>
          <p:nvPr>
            <p:ph type="title"/>
          </p:nvPr>
        </p:nvSpPr>
        <p:spPr/>
        <p:txBody>
          <a:bodyPr/>
          <a:lstStyle/>
          <a:p>
            <a:pPr marL="0" indent="0">
              <a:buNone/>
            </a:pPr>
            <a:r>
              <a:rPr lang="fr-FR" dirty="0" smtClean="0">
                <a:effectLst>
                  <a:outerShdw blurRad="38100" dist="38100" dir="2700000" algn="tl">
                    <a:srgbClr val="000000">
                      <a:alpha val="43137"/>
                    </a:srgbClr>
                  </a:outerShdw>
                </a:effectLst>
              </a:rPr>
              <a:t>2</a:t>
            </a:r>
            <a:r>
              <a:rPr lang="fr-FR" dirty="0">
                <a:effectLst>
                  <a:outerShdw blurRad="38100" dist="38100" dir="2700000" algn="tl">
                    <a:srgbClr val="000000">
                      <a:alpha val="43137"/>
                    </a:srgbClr>
                  </a:outerShdw>
                </a:effectLst>
              </a:rPr>
              <a:t>. Résultat </a:t>
            </a:r>
          </a:p>
        </p:txBody>
      </p:sp>
      <p:sp>
        <p:nvSpPr>
          <p:cNvPr id="5" name="Espace réservé du pied de page 4"/>
          <p:cNvSpPr>
            <a:spLocks noGrp="1"/>
          </p:cNvSpPr>
          <p:nvPr>
            <p:ph type="ftr" sz="quarter" idx="11"/>
          </p:nvPr>
        </p:nvSpPr>
        <p:spPr/>
        <p:txBody>
          <a:bodyPr/>
          <a:lstStyle/>
          <a:p>
            <a:r>
              <a:rPr lang="fr-FR" dirty="0"/>
              <a:t>Institut national de l’information  géographique et forestière</a:t>
            </a:r>
          </a:p>
        </p:txBody>
      </p:sp>
      <p:sp>
        <p:nvSpPr>
          <p:cNvPr id="11" name="Espace réservé du numéro de diapositive 10"/>
          <p:cNvSpPr>
            <a:spLocks noGrp="1"/>
          </p:cNvSpPr>
          <p:nvPr>
            <p:ph type="sldNum" sz="quarter" idx="12"/>
          </p:nvPr>
        </p:nvSpPr>
        <p:spPr/>
        <p:txBody>
          <a:bodyPr/>
          <a:lstStyle/>
          <a:p>
            <a:fld id="{733122C9-A0B9-462F-8757-0847AD287B63}" type="slidenum">
              <a:rPr lang="fr-FR" smtClean="0"/>
              <a:pPr/>
              <a:t>10</a:t>
            </a:fld>
            <a:endParaRPr lang="fr-FR" dirty="0"/>
          </a:p>
        </p:txBody>
      </p:sp>
      <p:sp>
        <p:nvSpPr>
          <p:cNvPr id="8"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spTree>
    <p:extLst>
      <p:ext uri="{BB962C8B-B14F-4D97-AF65-F5344CB8AC3E}">
        <p14:creationId xmlns:p14="http://schemas.microsoft.com/office/powerpoint/2010/main" val="418870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ensées 4"/>
          <p:cNvSpPr/>
          <p:nvPr/>
        </p:nvSpPr>
        <p:spPr>
          <a:xfrm>
            <a:off x="3707904" y="2571750"/>
            <a:ext cx="1755304" cy="1415889"/>
          </a:xfrm>
          <a:prstGeom prst="cloudCallout">
            <a:avLst>
              <a:gd name="adj1" fmla="val -72824"/>
              <a:gd name="adj2" fmla="val 29521"/>
            </a:avLst>
          </a:prstGeom>
          <a:solidFill>
            <a:srgbClr val="33F0F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92D050"/>
                </a:solidFill>
                <a:effectLst>
                  <a:outerShdw blurRad="38100" dist="38100" dir="2700000" algn="tl">
                    <a:srgbClr val="000000">
                      <a:alpha val="43137"/>
                    </a:srgbClr>
                  </a:outerShdw>
                </a:effectLst>
              </a:rPr>
              <a:t>50</a:t>
            </a:r>
            <a:r>
              <a:rPr lang="fr-FR" b="1" dirty="0" smtClean="0">
                <a:solidFill>
                  <a:schemeClr val="tx1"/>
                </a:solidFill>
                <a:effectLst>
                  <a:outerShdw blurRad="38100" dist="38100" dir="2700000" algn="tl">
                    <a:srgbClr val="000000">
                      <a:alpha val="43137"/>
                    </a:srgbClr>
                  </a:outerShdw>
                </a:effectLst>
              </a:rPr>
              <a:t>/</a:t>
            </a:r>
            <a:r>
              <a:rPr lang="fr-FR" b="1" dirty="0" smtClean="0">
                <a:solidFill>
                  <a:schemeClr val="bg2"/>
                </a:solidFill>
                <a:effectLst>
                  <a:outerShdw blurRad="38100" dist="38100" dir="2700000" algn="tl">
                    <a:srgbClr val="000000">
                      <a:alpha val="43137"/>
                    </a:srgbClr>
                  </a:outerShdw>
                </a:effectLst>
              </a:rPr>
              <a:t>50</a:t>
            </a:r>
            <a:endParaRPr lang="fr-FR" b="1" dirty="0">
              <a:solidFill>
                <a:schemeClr val="bg2"/>
              </a:solidFill>
              <a:effectLst>
                <a:outerShdw blurRad="38100" dist="38100" dir="2700000" algn="tl">
                  <a:srgbClr val="000000">
                    <a:alpha val="43137"/>
                  </a:srgbClr>
                </a:outerShdw>
              </a:effectLst>
            </a:endParaRPr>
          </a:p>
        </p:txBody>
      </p:sp>
      <p:sp>
        <p:nvSpPr>
          <p:cNvPr id="7" name="Titre 6"/>
          <p:cNvSpPr>
            <a:spLocks noGrp="1"/>
          </p:cNvSpPr>
          <p:nvPr>
            <p:ph type="title"/>
          </p:nvPr>
        </p:nvSpPr>
        <p:spPr/>
        <p:txBody>
          <a:bodyPr/>
          <a:lstStyle/>
          <a:p>
            <a:r>
              <a:rPr lang="fr-FR" dirty="0"/>
              <a:t>a</a:t>
            </a:r>
            <a:r>
              <a:rPr lang="fr-FR" dirty="0" smtClean="0"/>
              <a:t>. </a:t>
            </a:r>
            <a:r>
              <a:rPr lang="fr-FR" dirty="0"/>
              <a:t>Nos objectifs Initiaux</a:t>
            </a:r>
            <a:br>
              <a:rPr lang="fr-FR" dirty="0"/>
            </a:br>
            <a:endParaRPr lang="fr-FR" dirty="0"/>
          </a:p>
        </p:txBody>
      </p:sp>
      <p:sp>
        <p:nvSpPr>
          <p:cNvPr id="3" name="Espace réservé du pied de page 2"/>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11</a:t>
            </a:fld>
            <a:endParaRPr lang="fr-FR" dirty="0"/>
          </a:p>
        </p:txBody>
      </p:sp>
      <p:sp>
        <p:nvSpPr>
          <p:cNvPr id="12" name="Espace réservé du texte 8"/>
          <p:cNvSpPr txBox="1">
            <a:spLocks/>
          </p:cNvSpPr>
          <p:nvPr/>
        </p:nvSpPr>
        <p:spPr bwMode="gray">
          <a:xfrm>
            <a:off x="323528" y="2508126"/>
            <a:ext cx="2520000" cy="51972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800" dirty="0"/>
          </a:p>
        </p:txBody>
      </p:sp>
      <p:sp>
        <p:nvSpPr>
          <p:cNvPr id="6" name="AutoShape 2" descr="Fichier:Openstreetmap logo.svg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Espace réservé du texte 8"/>
          <p:cNvSpPr>
            <a:spLocks noGrp="1"/>
          </p:cNvSpPr>
          <p:nvPr>
            <p:ph type="body" sz="quarter" idx="14"/>
          </p:nvPr>
        </p:nvSpPr>
        <p:spPr>
          <a:xfrm>
            <a:off x="307974" y="1439407"/>
            <a:ext cx="2823865" cy="412263"/>
          </a:xfrm>
        </p:spPr>
        <p:txBody>
          <a:bodyPr/>
          <a:lstStyle/>
          <a:p>
            <a:r>
              <a:rPr lang="fr-FR" sz="2000" dirty="0" smtClean="0"/>
              <a:t>Attente</a:t>
            </a:r>
            <a:endParaRPr lang="fr-FR" sz="2000" dirty="0"/>
          </a:p>
        </p:txBody>
      </p:sp>
      <p:sp>
        <p:nvSpPr>
          <p:cNvPr id="14" name="Espace réservé du texte 13"/>
          <p:cNvSpPr>
            <a:spLocks noGrp="1"/>
          </p:cNvSpPr>
          <p:nvPr>
            <p:ph type="body" sz="quarter" idx="14"/>
          </p:nvPr>
        </p:nvSpPr>
        <p:spPr>
          <a:xfrm>
            <a:off x="307975" y="1923678"/>
            <a:ext cx="2520000" cy="2574000"/>
          </a:xfrm>
        </p:spPr>
        <p:txBody>
          <a:bodyPr/>
          <a:lstStyle/>
          <a:p>
            <a:pPr algn="just"/>
            <a:r>
              <a:rPr lang="fr-FR" dirty="0"/>
              <a:t>Nous souhaitions que plus de </a:t>
            </a:r>
            <a:r>
              <a:rPr lang="fr-FR" b="1" dirty="0">
                <a:solidFill>
                  <a:srgbClr val="92D050"/>
                </a:solidFill>
              </a:rPr>
              <a:t>50%</a:t>
            </a:r>
            <a:r>
              <a:rPr lang="fr-FR" dirty="0"/>
              <a:t> des </a:t>
            </a:r>
            <a:r>
              <a:rPr lang="fr-FR" dirty="0" smtClean="0"/>
              <a:t>signalements mènent </a:t>
            </a:r>
            <a:r>
              <a:rPr lang="fr-FR" dirty="0"/>
              <a:t>à une action correctrice de la base de données IGN.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97086"/>
            <a:ext cx="2587176" cy="4022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sp>
        <p:nvSpPr>
          <p:cNvPr id="2" name="Rectangle 1"/>
          <p:cNvSpPr/>
          <p:nvPr/>
        </p:nvSpPr>
        <p:spPr>
          <a:xfrm>
            <a:off x="5724128" y="497086"/>
            <a:ext cx="2587176" cy="2011040"/>
          </a:xfrm>
          <a:prstGeom prst="rect">
            <a:avLst/>
          </a:prstGeom>
          <a:solidFill>
            <a:srgbClr val="005841">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rgbClr val="92D050"/>
                </a:solidFill>
                <a:effectLst>
                  <a:outerShdw blurRad="38100" dist="38100" dir="2700000" algn="tl">
                    <a:srgbClr val="000000">
                      <a:alpha val="43137"/>
                    </a:srgbClr>
                  </a:outerShdw>
                </a:effectLst>
              </a:rPr>
              <a:t>50%</a:t>
            </a:r>
            <a:endParaRPr lang="fr-FR" b="1" dirty="0">
              <a:solidFill>
                <a:srgbClr val="92D050"/>
              </a:solidFill>
              <a:effectLst>
                <a:outerShdw blurRad="38100" dist="38100" dir="2700000" algn="tl">
                  <a:srgbClr val="000000">
                    <a:alpha val="43137"/>
                  </a:srgbClr>
                </a:outerShdw>
              </a:effectLst>
            </a:endParaRPr>
          </a:p>
        </p:txBody>
      </p:sp>
      <p:sp>
        <p:nvSpPr>
          <p:cNvPr id="15" name="Rectangle 14"/>
          <p:cNvSpPr/>
          <p:nvPr/>
        </p:nvSpPr>
        <p:spPr>
          <a:xfrm>
            <a:off x="5724128" y="2508126"/>
            <a:ext cx="2587176" cy="2011040"/>
          </a:xfrm>
          <a:prstGeom prst="rect">
            <a:avLst/>
          </a:prstGeom>
          <a:solidFill>
            <a:srgbClr val="8C2237">
              <a:alpha val="50196"/>
            </a:srgb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b="1" dirty="0" smtClean="0">
                <a:solidFill>
                  <a:srgbClr val="FF0000"/>
                </a:solidFill>
                <a:effectLst>
                  <a:outerShdw blurRad="38100" dist="38100" dir="2700000" algn="tl">
                    <a:srgbClr val="000000">
                      <a:alpha val="43137"/>
                    </a:srgbClr>
                  </a:outerShdw>
                </a:effectLst>
              </a:rPr>
              <a:t>50%</a:t>
            </a:r>
            <a:endParaRPr lang="fr-FR" b="1" dirty="0">
              <a:solidFill>
                <a:srgbClr val="FF0000"/>
              </a:solidFill>
              <a:effectLst>
                <a:outerShdw blurRad="38100" dist="38100" dir="2700000" algn="tl">
                  <a:srgbClr val="000000">
                    <a:alpha val="43137"/>
                  </a:srgbClr>
                </a:outerShdw>
              </a:effectLst>
            </a:endParaRPr>
          </a:p>
        </p:txBody>
      </p:sp>
      <p:sp>
        <p:nvSpPr>
          <p:cNvPr id="8" name="Ellipse 7"/>
          <p:cNvSpPr/>
          <p:nvPr/>
        </p:nvSpPr>
        <p:spPr>
          <a:xfrm>
            <a:off x="2699792" y="3513646"/>
            <a:ext cx="504056" cy="47399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Organigramme : Délai 9"/>
          <p:cNvSpPr/>
          <p:nvPr/>
        </p:nvSpPr>
        <p:spPr>
          <a:xfrm rot="16200000">
            <a:off x="2686056" y="3953638"/>
            <a:ext cx="531527" cy="648072"/>
          </a:xfrm>
          <a:prstGeom prst="flowChartDelay">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7701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b. Résultat statistique</a:t>
            </a:r>
            <a:br>
              <a:rPr lang="fr-FR" dirty="0"/>
            </a:br>
            <a:r>
              <a:rPr lang="fr-FR" dirty="0"/>
              <a:t/>
            </a:r>
            <a:br>
              <a:rPr lang="fr-FR" dirty="0"/>
            </a:br>
            <a:r>
              <a:rPr lang="fr-FR" dirty="0"/>
              <a:t/>
            </a:r>
            <a:br>
              <a:rPr lang="fr-FR" dirty="0"/>
            </a:br>
            <a:endParaRPr lang="fr-FR" dirty="0"/>
          </a:p>
        </p:txBody>
      </p:sp>
      <p:sp>
        <p:nvSpPr>
          <p:cNvPr id="3" name="Espace réservé du pied de page 2"/>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12</a:t>
            </a:fld>
            <a:endParaRPr lang="fr-FR" dirty="0"/>
          </a:p>
        </p:txBody>
      </p:sp>
      <p:sp>
        <p:nvSpPr>
          <p:cNvPr id="12" name="Espace réservé du texte 8"/>
          <p:cNvSpPr txBox="1">
            <a:spLocks/>
          </p:cNvSpPr>
          <p:nvPr/>
        </p:nvSpPr>
        <p:spPr bwMode="gray">
          <a:xfrm>
            <a:off x="323528" y="2508126"/>
            <a:ext cx="2520000" cy="51972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800" dirty="0"/>
          </a:p>
        </p:txBody>
      </p:sp>
      <p:sp>
        <p:nvSpPr>
          <p:cNvPr id="6" name="AutoShape 2" descr="Fichier:Openstreetmap logo.svg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Espace réservé du texte 8"/>
          <p:cNvSpPr>
            <a:spLocks noGrp="1"/>
          </p:cNvSpPr>
          <p:nvPr>
            <p:ph type="body" sz="quarter" idx="14"/>
          </p:nvPr>
        </p:nvSpPr>
        <p:spPr>
          <a:xfrm>
            <a:off x="307974" y="1439407"/>
            <a:ext cx="2823865" cy="412263"/>
          </a:xfrm>
        </p:spPr>
        <p:txBody>
          <a:bodyPr/>
          <a:lstStyle/>
          <a:p>
            <a:r>
              <a:rPr lang="fr-FR" sz="2000" dirty="0" smtClean="0"/>
              <a:t>Échantillon </a:t>
            </a:r>
            <a:endParaRPr lang="fr-FR" sz="2000" dirty="0"/>
          </a:p>
        </p:txBody>
      </p:sp>
      <p:sp>
        <p:nvSpPr>
          <p:cNvPr id="14" name="Espace réservé du texte 13"/>
          <p:cNvSpPr>
            <a:spLocks noGrp="1"/>
          </p:cNvSpPr>
          <p:nvPr>
            <p:ph type="body" sz="quarter" idx="14"/>
          </p:nvPr>
        </p:nvSpPr>
        <p:spPr>
          <a:xfrm>
            <a:off x="307975" y="1779662"/>
            <a:ext cx="2520000" cy="2574000"/>
          </a:xfrm>
        </p:spPr>
        <p:txBody>
          <a:bodyPr/>
          <a:lstStyle/>
          <a:p>
            <a:r>
              <a:rPr lang="fr-FR" dirty="0"/>
              <a:t>Nous avons limité les signalements à 5 départements (01, 03, 38, 42, 74). Nous avons donc récupéré 55 signalements avec un statut modifié ayant les définitions suivantes :</a:t>
            </a:r>
          </a:p>
          <a:p>
            <a:r>
              <a:rPr lang="fr-FR" b="1" u="sng" dirty="0" smtClean="0">
                <a:solidFill>
                  <a:srgbClr val="92D050"/>
                </a:solidFill>
              </a:rPr>
              <a:t>Valide</a:t>
            </a:r>
            <a:r>
              <a:rPr lang="fr-FR" dirty="0" smtClean="0">
                <a:solidFill>
                  <a:srgbClr val="92D050"/>
                </a:solidFill>
              </a:rPr>
              <a:t> </a:t>
            </a:r>
            <a:r>
              <a:rPr lang="fr-FR" dirty="0"/>
              <a:t>: Pris en compte</a:t>
            </a:r>
          </a:p>
          <a:p>
            <a:r>
              <a:rPr lang="fr-FR" b="1" u="sng" dirty="0" smtClean="0">
                <a:solidFill>
                  <a:srgbClr val="00B050"/>
                </a:solidFill>
              </a:rPr>
              <a:t>Valide0</a:t>
            </a:r>
            <a:r>
              <a:rPr lang="fr-FR" dirty="0" smtClean="0"/>
              <a:t> </a:t>
            </a:r>
            <a:r>
              <a:rPr lang="fr-FR" dirty="0"/>
              <a:t>: Déjà pris en compte</a:t>
            </a:r>
          </a:p>
          <a:p>
            <a:r>
              <a:rPr lang="fr-FR" b="1" u="sng" dirty="0" err="1">
                <a:solidFill>
                  <a:srgbClr val="C00000"/>
                </a:solidFill>
              </a:rPr>
              <a:t>Reject</a:t>
            </a:r>
            <a:r>
              <a:rPr lang="fr-FR" dirty="0">
                <a:solidFill>
                  <a:srgbClr val="C00000"/>
                </a:solidFill>
              </a:rPr>
              <a:t> </a:t>
            </a:r>
            <a:r>
              <a:rPr lang="fr-FR" dirty="0"/>
              <a:t>: Rejeté (hors </a:t>
            </a:r>
            <a:r>
              <a:rPr lang="fr-FR" dirty="0" err="1"/>
              <a:t>spéc</a:t>
            </a:r>
            <a:r>
              <a:rPr lang="fr-FR" dirty="0"/>
              <a:t>.)</a:t>
            </a:r>
          </a:p>
          <a:p>
            <a:r>
              <a:rPr lang="fr-FR" b="1" u="sng" dirty="0">
                <a:solidFill>
                  <a:srgbClr val="FF0000"/>
                </a:solidFill>
              </a:rPr>
              <a:t>Reject0</a:t>
            </a:r>
            <a:r>
              <a:rPr lang="fr-FR" dirty="0">
                <a:solidFill>
                  <a:srgbClr val="FF0000"/>
                </a:solidFill>
              </a:rPr>
              <a:t> </a:t>
            </a:r>
            <a:r>
              <a:rPr lang="fr-FR" dirty="0"/>
              <a:t>: Rejeté (hors de propos)</a:t>
            </a:r>
          </a:p>
          <a:p>
            <a:r>
              <a:rPr lang="fr-FR" dirty="0"/>
              <a:t>Cependant, nous n'avons traité que 52 signalements, car 3 des 55 signalements étaient dans une ZICAD, ce qui a conduit à un rejet. Nous avons mis en place un correctif dans notre programme pour éviter que cela ne se reproduise à l'avenir.</a:t>
            </a:r>
          </a:p>
        </p:txBody>
      </p:sp>
      <p:sp>
        <p:nvSpPr>
          <p:cNvPr id="16"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178" t="2443" r="2420" b="2638"/>
          <a:stretch/>
        </p:blipFill>
        <p:spPr bwMode="auto">
          <a:xfrm>
            <a:off x="3785200" y="1059582"/>
            <a:ext cx="5113020" cy="307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27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b. Résultat statistique</a:t>
            </a:r>
            <a:br>
              <a:rPr lang="fr-FR" dirty="0"/>
            </a:br>
            <a:r>
              <a:rPr lang="fr-FR" dirty="0"/>
              <a:t/>
            </a:r>
            <a:br>
              <a:rPr lang="fr-FR" dirty="0"/>
            </a:br>
            <a:r>
              <a:rPr lang="fr-FR" dirty="0"/>
              <a:t/>
            </a:r>
            <a:br>
              <a:rPr lang="fr-FR" dirty="0"/>
            </a:br>
            <a:endParaRPr lang="fr-FR" dirty="0"/>
          </a:p>
        </p:txBody>
      </p:sp>
      <p:sp>
        <p:nvSpPr>
          <p:cNvPr id="3" name="Espace réservé du pied de page 2"/>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13</a:t>
            </a:fld>
            <a:endParaRPr lang="fr-FR" dirty="0"/>
          </a:p>
        </p:txBody>
      </p:sp>
      <p:sp>
        <p:nvSpPr>
          <p:cNvPr id="12" name="Espace réservé du texte 8"/>
          <p:cNvSpPr txBox="1">
            <a:spLocks/>
          </p:cNvSpPr>
          <p:nvPr/>
        </p:nvSpPr>
        <p:spPr bwMode="gray">
          <a:xfrm>
            <a:off x="323528" y="2508126"/>
            <a:ext cx="2520000" cy="51972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800" dirty="0"/>
          </a:p>
        </p:txBody>
      </p:sp>
      <p:sp>
        <p:nvSpPr>
          <p:cNvPr id="6" name="AutoShape 2" descr="Fichier:Openstreetmap logo.svg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Espace réservé du texte 8"/>
          <p:cNvSpPr>
            <a:spLocks noGrp="1"/>
          </p:cNvSpPr>
          <p:nvPr>
            <p:ph type="body" sz="quarter" idx="14"/>
          </p:nvPr>
        </p:nvSpPr>
        <p:spPr>
          <a:xfrm>
            <a:off x="307974" y="1439407"/>
            <a:ext cx="2823865" cy="412263"/>
          </a:xfrm>
        </p:spPr>
        <p:txBody>
          <a:bodyPr/>
          <a:lstStyle/>
          <a:p>
            <a:r>
              <a:rPr lang="fr-FR" sz="2000" dirty="0" smtClean="0"/>
              <a:t>Approfondissement</a:t>
            </a:r>
            <a:endParaRPr lang="fr-FR" sz="2000" dirty="0"/>
          </a:p>
        </p:txBody>
      </p:sp>
      <p:sp>
        <p:nvSpPr>
          <p:cNvPr id="14" name="Espace réservé du texte 13"/>
          <p:cNvSpPr>
            <a:spLocks noGrp="1"/>
          </p:cNvSpPr>
          <p:nvPr>
            <p:ph type="body" sz="quarter" idx="14"/>
          </p:nvPr>
        </p:nvSpPr>
        <p:spPr>
          <a:xfrm>
            <a:off x="4644008" y="3027852"/>
            <a:ext cx="3816424" cy="1632130"/>
          </a:xfrm>
        </p:spPr>
        <p:txBody>
          <a:bodyPr/>
          <a:lstStyle/>
          <a:p>
            <a:pPr algn="just"/>
            <a:r>
              <a:rPr lang="fr-FR" dirty="0"/>
              <a:t>Nos objectifs se basent sur les signalements </a:t>
            </a:r>
            <a:r>
              <a:rPr lang="fr-FR" b="1" dirty="0" smtClean="0">
                <a:solidFill>
                  <a:srgbClr val="92D050"/>
                </a:solidFill>
              </a:rPr>
              <a:t>'valide'</a:t>
            </a:r>
            <a:r>
              <a:rPr lang="fr-FR" dirty="0" smtClean="0"/>
              <a:t>, </a:t>
            </a:r>
            <a:r>
              <a:rPr lang="fr-FR" dirty="0"/>
              <a:t>sachant que les </a:t>
            </a:r>
            <a:r>
              <a:rPr lang="fr-FR" b="1" dirty="0" smtClean="0">
                <a:solidFill>
                  <a:srgbClr val="008E40"/>
                </a:solidFill>
              </a:rPr>
              <a:t>'valide0</a:t>
            </a:r>
            <a:r>
              <a:rPr lang="fr-FR" b="1" dirty="0">
                <a:solidFill>
                  <a:srgbClr val="005841"/>
                </a:solidFill>
              </a:rPr>
              <a:t>' </a:t>
            </a:r>
            <a:r>
              <a:rPr lang="fr-FR" dirty="0"/>
              <a:t>n'entraînent aucune correction dans la base de données. </a:t>
            </a:r>
            <a:endParaRPr lang="fr-FR" dirty="0" smtClean="0"/>
          </a:p>
          <a:p>
            <a:pPr algn="just"/>
            <a:r>
              <a:rPr lang="fr-FR" dirty="0" smtClean="0"/>
              <a:t>Nous </a:t>
            </a:r>
            <a:r>
              <a:rPr lang="fr-FR" dirty="0"/>
              <a:t>sommes donc environ </a:t>
            </a:r>
            <a:r>
              <a:rPr lang="fr-FR" b="1" dirty="0">
                <a:solidFill>
                  <a:srgbClr val="FF0000"/>
                </a:solidFill>
              </a:rPr>
              <a:t>20% en dessous </a:t>
            </a:r>
            <a:r>
              <a:rPr lang="fr-FR" dirty="0"/>
              <a:t>de nos objectifs. Cependant, cet objectif de 50% n'était qu'une cible que nous nous étions fixée sans prendre en compte réellement les utilisateurs, alors que ce sont eux qui ont la plus grande connaissance sur le sujet. Nous nous sommes donc intéressés à leurs retours.</a:t>
            </a:r>
          </a:p>
        </p:txBody>
      </p:sp>
      <p:sp>
        <p:nvSpPr>
          <p:cNvPr id="16"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637" t="3113" r="12979" b="3334"/>
          <a:stretch/>
        </p:blipFill>
        <p:spPr bwMode="auto">
          <a:xfrm>
            <a:off x="539552" y="2045588"/>
            <a:ext cx="3322320" cy="239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4126" t="3801" r="20623" b="3352"/>
          <a:stretch/>
        </p:blipFill>
        <p:spPr bwMode="auto">
          <a:xfrm>
            <a:off x="4501479" y="195486"/>
            <a:ext cx="3987061"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769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c. Résultat utilisateur </a:t>
            </a:r>
            <a:br>
              <a:rPr lang="fr-FR" dirty="0"/>
            </a:br>
            <a:r>
              <a:rPr lang="fr-FR" dirty="0"/>
              <a:t/>
            </a:r>
            <a:br>
              <a:rPr lang="fr-FR" dirty="0"/>
            </a:br>
            <a:r>
              <a:rPr lang="fr-FR" dirty="0"/>
              <a:t/>
            </a:r>
            <a:br>
              <a:rPr lang="fr-FR" dirty="0"/>
            </a:br>
            <a:r>
              <a:rPr lang="fr-FR" dirty="0"/>
              <a:t/>
            </a:r>
            <a:br>
              <a:rPr lang="fr-FR" dirty="0"/>
            </a:br>
            <a:endParaRPr lang="fr-FR" dirty="0"/>
          </a:p>
        </p:txBody>
      </p:sp>
      <p:sp>
        <p:nvSpPr>
          <p:cNvPr id="3" name="Espace réservé du pied de page 2"/>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14</a:t>
            </a:fld>
            <a:endParaRPr lang="fr-FR" dirty="0"/>
          </a:p>
        </p:txBody>
      </p:sp>
      <p:sp>
        <p:nvSpPr>
          <p:cNvPr id="12" name="Espace réservé du texte 8"/>
          <p:cNvSpPr txBox="1">
            <a:spLocks/>
          </p:cNvSpPr>
          <p:nvPr/>
        </p:nvSpPr>
        <p:spPr bwMode="gray">
          <a:xfrm>
            <a:off x="323528" y="2508126"/>
            <a:ext cx="2520000" cy="51972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800" dirty="0"/>
          </a:p>
        </p:txBody>
      </p:sp>
      <p:sp>
        <p:nvSpPr>
          <p:cNvPr id="6" name="AutoShape 2" descr="Fichier:Openstreetmap logo.svg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Espace réservé du texte 8"/>
          <p:cNvSpPr>
            <a:spLocks noGrp="1"/>
          </p:cNvSpPr>
          <p:nvPr>
            <p:ph type="body" sz="quarter" idx="14"/>
          </p:nvPr>
        </p:nvSpPr>
        <p:spPr>
          <a:xfrm>
            <a:off x="307974" y="1439407"/>
            <a:ext cx="2823865" cy="412263"/>
          </a:xfrm>
        </p:spPr>
        <p:txBody>
          <a:bodyPr/>
          <a:lstStyle/>
          <a:p>
            <a:r>
              <a:rPr lang="fr-FR" sz="2000" dirty="0" smtClean="0"/>
              <a:t>Approfondissement</a:t>
            </a:r>
            <a:endParaRPr lang="fr-FR" sz="2000" dirty="0"/>
          </a:p>
        </p:txBody>
      </p:sp>
      <p:sp>
        <p:nvSpPr>
          <p:cNvPr id="14" name="Espace réservé du texte 13"/>
          <p:cNvSpPr>
            <a:spLocks noGrp="1"/>
          </p:cNvSpPr>
          <p:nvPr>
            <p:ph type="body" sz="quarter" idx="14"/>
          </p:nvPr>
        </p:nvSpPr>
        <p:spPr>
          <a:xfrm>
            <a:off x="179923" y="1951924"/>
            <a:ext cx="3816424" cy="1632130"/>
          </a:xfrm>
        </p:spPr>
        <p:txBody>
          <a:bodyPr/>
          <a:lstStyle/>
          <a:p>
            <a:pPr algn="just"/>
            <a:r>
              <a:rPr lang="fr-FR" dirty="0"/>
              <a:t>L'outil paraît intéressant pour ajouter une plus-value à la carte IGN. </a:t>
            </a:r>
            <a:endParaRPr lang="fr-FR" dirty="0" smtClean="0"/>
          </a:p>
          <a:p>
            <a:pPr algn="just"/>
            <a:r>
              <a:rPr lang="fr-FR" dirty="0" smtClean="0"/>
              <a:t>Cependant</a:t>
            </a:r>
            <a:r>
              <a:rPr lang="fr-FR" dirty="0"/>
              <a:t>, les spécifications de saisie </a:t>
            </a:r>
            <a:r>
              <a:rPr lang="fr-FR" dirty="0" err="1"/>
              <a:t>BDuni</a:t>
            </a:r>
            <a:r>
              <a:rPr lang="fr-FR" dirty="0"/>
              <a:t> et OSM semblent différentes concernant les routes non accessibles à tous les véhicules. Cela nous a été rapporté plusieurs fois.</a:t>
            </a:r>
          </a:p>
        </p:txBody>
      </p:sp>
      <p:sp>
        <p:nvSpPr>
          <p:cNvPr id="16"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pic>
        <p:nvPicPr>
          <p:cNvPr id="3074" name="Picture 2" descr="C:\Users\gbregand\Downloads\specs_impasses.png"/>
          <p:cNvPicPr>
            <a:picLocks noChangeAspect="1" noChangeArrowheads="1"/>
          </p:cNvPicPr>
          <p:nvPr/>
        </p:nvPicPr>
        <p:blipFill rotWithShape="1">
          <a:blip r:embed="rId2">
            <a:extLst>
              <a:ext uri="{28A0092B-C50C-407E-A947-70E740481C1C}">
                <a14:useLocalDpi xmlns:a14="http://schemas.microsoft.com/office/drawing/2010/main" val="0"/>
              </a:ext>
            </a:extLst>
          </a:blip>
          <a:srcRect b="67987"/>
          <a:stretch/>
        </p:blipFill>
        <p:spPr bwMode="auto">
          <a:xfrm>
            <a:off x="4139952" y="2501632"/>
            <a:ext cx="4504138" cy="2089285"/>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p:cNvSpPr/>
          <p:nvPr/>
        </p:nvSpPr>
        <p:spPr>
          <a:xfrm>
            <a:off x="6300193" y="3291830"/>
            <a:ext cx="648072" cy="11521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p:cNvCxnSpPr>
            <a:stCxn id="9" idx="2"/>
            <a:endCxn id="2" idx="0"/>
          </p:cNvCxnSpPr>
          <p:nvPr/>
        </p:nvCxnSpPr>
        <p:spPr>
          <a:xfrm>
            <a:off x="6408204" y="1766888"/>
            <a:ext cx="216025" cy="152494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4932040" y="843558"/>
            <a:ext cx="2952328" cy="923330"/>
          </a:xfrm>
          <a:prstGeom prst="rect">
            <a:avLst/>
          </a:prstGeom>
          <a:noFill/>
        </p:spPr>
        <p:txBody>
          <a:bodyPr wrap="square" rtlCol="0">
            <a:spAutoFit/>
          </a:bodyPr>
          <a:lstStyle/>
          <a:p>
            <a:r>
              <a:rPr lang="fr-FR" dirty="0" smtClean="0"/>
              <a:t>OSM peut ne considère pas ça comme une route alors que la </a:t>
            </a:r>
            <a:r>
              <a:rPr lang="fr-FR" dirty="0" err="1" smtClean="0"/>
              <a:t>BDuni</a:t>
            </a:r>
            <a:r>
              <a:rPr lang="fr-FR" dirty="0" smtClean="0"/>
              <a:t> oui</a:t>
            </a:r>
            <a:endParaRPr lang="fr-FR" dirty="0"/>
          </a:p>
        </p:txBody>
      </p:sp>
    </p:spTree>
    <p:extLst>
      <p:ext uri="{BB962C8B-B14F-4D97-AF65-F5344CB8AC3E}">
        <p14:creationId xmlns:p14="http://schemas.microsoft.com/office/powerpoint/2010/main" val="137417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c. Résultat utilisateur </a:t>
            </a:r>
            <a:br>
              <a:rPr lang="fr-FR" dirty="0"/>
            </a:br>
            <a:r>
              <a:rPr lang="fr-FR" dirty="0"/>
              <a:t/>
            </a:r>
            <a:br>
              <a:rPr lang="fr-FR" dirty="0"/>
            </a:br>
            <a:r>
              <a:rPr lang="fr-FR" dirty="0"/>
              <a:t/>
            </a:r>
            <a:br>
              <a:rPr lang="fr-FR" dirty="0"/>
            </a:br>
            <a:r>
              <a:rPr lang="fr-FR" dirty="0"/>
              <a:t/>
            </a:r>
            <a:br>
              <a:rPr lang="fr-FR" dirty="0"/>
            </a:br>
            <a:endParaRPr lang="fr-FR" dirty="0"/>
          </a:p>
        </p:txBody>
      </p:sp>
      <p:sp>
        <p:nvSpPr>
          <p:cNvPr id="3" name="Espace réservé du pied de page 2"/>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15</a:t>
            </a:fld>
            <a:endParaRPr lang="fr-FR" dirty="0"/>
          </a:p>
        </p:txBody>
      </p:sp>
      <p:sp>
        <p:nvSpPr>
          <p:cNvPr id="12" name="Espace réservé du texte 8"/>
          <p:cNvSpPr txBox="1">
            <a:spLocks/>
          </p:cNvSpPr>
          <p:nvPr/>
        </p:nvSpPr>
        <p:spPr bwMode="gray">
          <a:xfrm>
            <a:off x="323528" y="2508126"/>
            <a:ext cx="2520000" cy="51972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800" dirty="0"/>
          </a:p>
        </p:txBody>
      </p:sp>
      <p:sp>
        <p:nvSpPr>
          <p:cNvPr id="6" name="AutoShape 2" descr="Fichier:Openstreetmap logo.svg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Espace réservé du texte 8"/>
          <p:cNvSpPr>
            <a:spLocks noGrp="1"/>
          </p:cNvSpPr>
          <p:nvPr>
            <p:ph type="body" sz="quarter" idx="14"/>
          </p:nvPr>
        </p:nvSpPr>
        <p:spPr>
          <a:xfrm>
            <a:off x="307974" y="1439407"/>
            <a:ext cx="2823865" cy="412263"/>
          </a:xfrm>
        </p:spPr>
        <p:txBody>
          <a:bodyPr/>
          <a:lstStyle/>
          <a:p>
            <a:r>
              <a:rPr lang="fr-FR" sz="2000" dirty="0" smtClean="0"/>
              <a:t>Approfondissement</a:t>
            </a:r>
            <a:endParaRPr lang="fr-FR" sz="2000" dirty="0"/>
          </a:p>
        </p:txBody>
      </p:sp>
      <p:sp>
        <p:nvSpPr>
          <p:cNvPr id="14" name="Espace réservé du texte 13"/>
          <p:cNvSpPr>
            <a:spLocks noGrp="1"/>
          </p:cNvSpPr>
          <p:nvPr>
            <p:ph type="body" sz="quarter" idx="14"/>
          </p:nvPr>
        </p:nvSpPr>
        <p:spPr>
          <a:xfrm>
            <a:off x="179923" y="1951924"/>
            <a:ext cx="3816424" cy="1632130"/>
          </a:xfrm>
        </p:spPr>
        <p:txBody>
          <a:bodyPr/>
          <a:lstStyle/>
          <a:p>
            <a:pPr algn="just"/>
            <a:r>
              <a:rPr lang="fr-FR" dirty="0"/>
              <a:t>L'outil paraît intéressant pour ajouter une plus-value à la carte IGN. </a:t>
            </a:r>
            <a:endParaRPr lang="fr-FR" dirty="0" smtClean="0"/>
          </a:p>
          <a:p>
            <a:pPr algn="just"/>
            <a:r>
              <a:rPr lang="fr-FR" dirty="0" smtClean="0"/>
              <a:t>Cependant</a:t>
            </a:r>
            <a:r>
              <a:rPr lang="fr-FR" dirty="0"/>
              <a:t>, les spécifications de saisie </a:t>
            </a:r>
            <a:r>
              <a:rPr lang="fr-FR" dirty="0" err="1"/>
              <a:t>BDuni</a:t>
            </a:r>
            <a:r>
              <a:rPr lang="fr-FR" dirty="0"/>
              <a:t> et OSM semblent différentes concernant les routes non accessibles à tous les véhicules. Cela nous a été rapporté plusieurs fois.</a:t>
            </a:r>
          </a:p>
        </p:txBody>
      </p:sp>
      <p:sp>
        <p:nvSpPr>
          <p:cNvPr id="16"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pic>
        <p:nvPicPr>
          <p:cNvPr id="3074" name="Picture 2" descr="C:\Users\gbregand\Downloads\specs_impasses.png"/>
          <p:cNvPicPr>
            <a:picLocks noChangeAspect="1" noChangeArrowheads="1"/>
          </p:cNvPicPr>
          <p:nvPr/>
        </p:nvPicPr>
        <p:blipFill rotWithShape="1">
          <a:blip r:embed="rId2">
            <a:extLst>
              <a:ext uri="{28A0092B-C50C-407E-A947-70E740481C1C}">
                <a14:useLocalDpi xmlns:a14="http://schemas.microsoft.com/office/drawing/2010/main" val="0"/>
              </a:ext>
            </a:extLst>
          </a:blip>
          <a:srcRect b="67987"/>
          <a:stretch/>
        </p:blipFill>
        <p:spPr bwMode="auto">
          <a:xfrm>
            <a:off x="4139952" y="2501632"/>
            <a:ext cx="4504138" cy="2089285"/>
          </a:xfrm>
          <a:prstGeom prst="rect">
            <a:avLst/>
          </a:prstGeom>
          <a:noFill/>
          <a:extLst>
            <a:ext uri="{909E8E84-426E-40DD-AFC4-6F175D3DCCD1}">
              <a14:hiddenFill xmlns:a14="http://schemas.microsoft.com/office/drawing/2010/main">
                <a:solidFill>
                  <a:srgbClr val="FFFFFF"/>
                </a:solidFill>
              </a14:hiddenFill>
            </a:ext>
          </a:extLst>
        </p:spPr>
      </p:pic>
      <p:sp>
        <p:nvSpPr>
          <p:cNvPr id="2" name="Ellipse 1"/>
          <p:cNvSpPr/>
          <p:nvPr/>
        </p:nvSpPr>
        <p:spPr>
          <a:xfrm>
            <a:off x="6732240" y="3275226"/>
            <a:ext cx="648072" cy="11521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p:cNvCxnSpPr>
            <a:stCxn id="9" idx="2"/>
            <a:endCxn id="2" idx="0"/>
          </p:cNvCxnSpPr>
          <p:nvPr/>
        </p:nvCxnSpPr>
        <p:spPr>
          <a:xfrm>
            <a:off x="6408204" y="1766888"/>
            <a:ext cx="648072" cy="15083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4932040" y="843558"/>
            <a:ext cx="2952328" cy="923330"/>
          </a:xfrm>
          <a:prstGeom prst="rect">
            <a:avLst/>
          </a:prstGeom>
          <a:noFill/>
        </p:spPr>
        <p:txBody>
          <a:bodyPr wrap="square" rtlCol="0">
            <a:spAutoFit/>
          </a:bodyPr>
          <a:lstStyle/>
          <a:p>
            <a:r>
              <a:rPr lang="fr-FR" dirty="0" smtClean="0"/>
              <a:t>OSM peut considère ça comme une route alors que la </a:t>
            </a:r>
            <a:r>
              <a:rPr lang="fr-FR" dirty="0" err="1" smtClean="0"/>
              <a:t>BDuni</a:t>
            </a:r>
            <a:r>
              <a:rPr lang="fr-FR" dirty="0" smtClean="0"/>
              <a:t> non</a:t>
            </a:r>
            <a:endParaRPr lang="fr-FR" dirty="0"/>
          </a:p>
        </p:txBody>
      </p:sp>
    </p:spTree>
    <p:extLst>
      <p:ext uri="{BB962C8B-B14F-4D97-AF65-F5344CB8AC3E}">
        <p14:creationId xmlns:p14="http://schemas.microsoft.com/office/powerpoint/2010/main" val="365871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b="13984"/>
          <a:stretch/>
        </p:blipFill>
        <p:spPr>
          <a:xfrm>
            <a:off x="0" y="699542"/>
            <a:ext cx="9144000" cy="4053433"/>
          </a:xfrm>
        </p:spPr>
      </p:pic>
      <p:sp>
        <p:nvSpPr>
          <p:cNvPr id="6" name="Titre 5"/>
          <p:cNvSpPr>
            <a:spLocks noGrp="1"/>
          </p:cNvSpPr>
          <p:nvPr>
            <p:ph type="title"/>
          </p:nvPr>
        </p:nvSpPr>
        <p:spPr/>
        <p:txBody>
          <a:bodyPr/>
          <a:lstStyle/>
          <a:p>
            <a:pPr marL="0" indent="0">
              <a:buNone/>
            </a:pPr>
            <a:r>
              <a:rPr lang="fr-FR" dirty="0">
                <a:effectLst>
                  <a:outerShdw blurRad="38100" dist="38100" dir="2700000" algn="tl">
                    <a:srgbClr val="000000">
                      <a:alpha val="43137"/>
                    </a:srgbClr>
                  </a:outerShdw>
                </a:effectLst>
              </a:rPr>
              <a:t>3. Future mise </a:t>
            </a:r>
            <a:r>
              <a:rPr lang="fr-FR" dirty="0" smtClean="0">
                <a:effectLst>
                  <a:outerShdw blurRad="38100" dist="38100" dir="2700000" algn="tl">
                    <a:srgbClr val="000000">
                      <a:alpha val="43137"/>
                    </a:srgbClr>
                  </a:outerShdw>
                </a:effectLst>
              </a:rPr>
              <a:t>à </a:t>
            </a:r>
            <a:r>
              <a:rPr lang="fr-FR" dirty="0">
                <a:effectLst>
                  <a:outerShdw blurRad="38100" dist="38100" dir="2700000" algn="tl">
                    <a:srgbClr val="000000">
                      <a:alpha val="43137"/>
                    </a:srgbClr>
                  </a:outerShdw>
                </a:effectLst>
              </a:rPr>
              <a:t>jour possible </a:t>
            </a:r>
          </a:p>
        </p:txBody>
      </p:sp>
      <p:sp>
        <p:nvSpPr>
          <p:cNvPr id="5" name="Espace réservé du pied de page 4"/>
          <p:cNvSpPr>
            <a:spLocks noGrp="1"/>
          </p:cNvSpPr>
          <p:nvPr>
            <p:ph type="ftr" sz="quarter" idx="11"/>
          </p:nvPr>
        </p:nvSpPr>
        <p:spPr/>
        <p:txBody>
          <a:bodyPr/>
          <a:lstStyle/>
          <a:p>
            <a:r>
              <a:rPr lang="fr-FR" dirty="0"/>
              <a:t>Institut national de l’information  géographique et forestière</a:t>
            </a:r>
          </a:p>
        </p:txBody>
      </p:sp>
      <p:sp>
        <p:nvSpPr>
          <p:cNvPr id="11" name="Espace réservé du numéro de diapositive 10"/>
          <p:cNvSpPr>
            <a:spLocks noGrp="1"/>
          </p:cNvSpPr>
          <p:nvPr>
            <p:ph type="sldNum" sz="quarter" idx="12"/>
          </p:nvPr>
        </p:nvSpPr>
        <p:spPr/>
        <p:txBody>
          <a:bodyPr/>
          <a:lstStyle/>
          <a:p>
            <a:fld id="{733122C9-A0B9-462F-8757-0847AD287B63}" type="slidenum">
              <a:rPr lang="fr-FR" smtClean="0"/>
              <a:pPr/>
              <a:t>16</a:t>
            </a:fld>
            <a:endParaRPr lang="fr-FR" dirty="0"/>
          </a:p>
        </p:txBody>
      </p:sp>
      <p:sp>
        <p:nvSpPr>
          <p:cNvPr id="8"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spTree>
    <p:extLst>
      <p:ext uri="{BB962C8B-B14F-4D97-AF65-F5344CB8AC3E}">
        <p14:creationId xmlns:p14="http://schemas.microsoft.com/office/powerpoint/2010/main" val="418397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a</a:t>
            </a:r>
            <a:r>
              <a:rPr lang="fr-FR" dirty="0" smtClean="0"/>
              <a:t>. Mise à jour déjà effective </a:t>
            </a:r>
            <a:r>
              <a:rPr lang="fr-FR" dirty="0"/>
              <a:t/>
            </a:r>
            <a:br>
              <a:rPr lang="fr-FR" dirty="0"/>
            </a:br>
            <a:endParaRPr lang="fr-FR" dirty="0"/>
          </a:p>
        </p:txBody>
      </p:sp>
      <p:sp>
        <p:nvSpPr>
          <p:cNvPr id="3" name="Espace réservé du pied de page 2"/>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17</a:t>
            </a:fld>
            <a:endParaRPr lang="fr-FR" dirty="0"/>
          </a:p>
        </p:txBody>
      </p:sp>
      <p:sp>
        <p:nvSpPr>
          <p:cNvPr id="12" name="Espace réservé du texte 8"/>
          <p:cNvSpPr txBox="1">
            <a:spLocks/>
          </p:cNvSpPr>
          <p:nvPr/>
        </p:nvSpPr>
        <p:spPr bwMode="gray">
          <a:xfrm>
            <a:off x="323528" y="2508126"/>
            <a:ext cx="2520000" cy="51972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800" dirty="0"/>
          </a:p>
        </p:txBody>
      </p:sp>
      <p:sp>
        <p:nvSpPr>
          <p:cNvPr id="6" name="AutoShape 2" descr="Fichier:Openstreetmap logo.svg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Espace réservé du texte 8"/>
          <p:cNvSpPr>
            <a:spLocks noGrp="1"/>
          </p:cNvSpPr>
          <p:nvPr>
            <p:ph type="body" sz="quarter" idx="14"/>
          </p:nvPr>
        </p:nvSpPr>
        <p:spPr>
          <a:xfrm>
            <a:off x="307974" y="1439407"/>
            <a:ext cx="2823865" cy="412263"/>
          </a:xfrm>
        </p:spPr>
        <p:txBody>
          <a:bodyPr/>
          <a:lstStyle/>
          <a:p>
            <a:r>
              <a:rPr lang="fr-FR" sz="2000" dirty="0" smtClean="0"/>
              <a:t>ZICAD</a:t>
            </a:r>
            <a:endParaRPr lang="fr-FR" sz="2000" dirty="0"/>
          </a:p>
        </p:txBody>
      </p:sp>
      <p:sp>
        <p:nvSpPr>
          <p:cNvPr id="14" name="Espace réservé du texte 13"/>
          <p:cNvSpPr>
            <a:spLocks noGrp="1"/>
          </p:cNvSpPr>
          <p:nvPr>
            <p:ph type="body" sz="quarter" idx="14"/>
          </p:nvPr>
        </p:nvSpPr>
        <p:spPr>
          <a:xfrm>
            <a:off x="307975" y="1923678"/>
            <a:ext cx="2520000" cy="2574000"/>
          </a:xfrm>
        </p:spPr>
        <p:txBody>
          <a:bodyPr/>
          <a:lstStyle/>
          <a:p>
            <a:pPr algn="just"/>
            <a:r>
              <a:rPr lang="fr-FR" dirty="0"/>
              <a:t>Les signalements OSMOSECRACKER ne peuvent plus être faits lorsque ce dernier est situé dans une ZICAD, afin de limiter les mauvais signalements</a:t>
            </a:r>
          </a:p>
        </p:txBody>
      </p:sp>
      <p:sp>
        <p:nvSpPr>
          <p:cNvPr id="16"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pic>
        <p:nvPicPr>
          <p:cNvPr id="4098" name="Picture 2" descr="Geoportail indique les Zones Interdites à la Captation Aérienne des Données  (ZICAD) - Helicomic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419622"/>
            <a:ext cx="2890292" cy="2890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16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smtClean="0"/>
              <a:t>b. Déploiement test</a:t>
            </a:r>
            <a:r>
              <a:rPr lang="fr-FR" dirty="0"/>
              <a:t/>
            </a:r>
            <a:br>
              <a:rPr lang="fr-FR" dirty="0"/>
            </a:br>
            <a:endParaRPr lang="fr-FR" dirty="0"/>
          </a:p>
        </p:txBody>
      </p:sp>
      <p:sp>
        <p:nvSpPr>
          <p:cNvPr id="3" name="Espace réservé du pied de page 2"/>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18</a:t>
            </a:fld>
            <a:endParaRPr lang="fr-FR" dirty="0"/>
          </a:p>
        </p:txBody>
      </p:sp>
      <p:sp>
        <p:nvSpPr>
          <p:cNvPr id="12" name="Espace réservé du texte 8"/>
          <p:cNvSpPr txBox="1">
            <a:spLocks/>
          </p:cNvSpPr>
          <p:nvPr/>
        </p:nvSpPr>
        <p:spPr bwMode="gray">
          <a:xfrm>
            <a:off x="323528" y="2508126"/>
            <a:ext cx="2520000" cy="51972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800" dirty="0"/>
          </a:p>
        </p:txBody>
      </p:sp>
      <p:sp>
        <p:nvSpPr>
          <p:cNvPr id="6" name="AutoShape 2" descr="Fichier:Openstreetmap logo.svg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Espace réservé du texte 8"/>
          <p:cNvSpPr>
            <a:spLocks noGrp="1"/>
          </p:cNvSpPr>
          <p:nvPr>
            <p:ph type="body" sz="quarter" idx="14"/>
          </p:nvPr>
        </p:nvSpPr>
        <p:spPr>
          <a:xfrm>
            <a:off x="307974" y="1439407"/>
            <a:ext cx="3399930" cy="412263"/>
          </a:xfrm>
        </p:spPr>
        <p:txBody>
          <a:bodyPr/>
          <a:lstStyle/>
          <a:p>
            <a:r>
              <a:rPr lang="fr-FR" sz="2000" dirty="0"/>
              <a:t>Pour connaître les besoins</a:t>
            </a:r>
          </a:p>
        </p:txBody>
      </p:sp>
      <p:sp>
        <p:nvSpPr>
          <p:cNvPr id="14" name="Espace réservé du texte 13"/>
          <p:cNvSpPr>
            <a:spLocks noGrp="1"/>
          </p:cNvSpPr>
          <p:nvPr>
            <p:ph type="body" sz="quarter" idx="14"/>
          </p:nvPr>
        </p:nvSpPr>
        <p:spPr>
          <a:xfrm>
            <a:off x="307974" y="1923678"/>
            <a:ext cx="3903985" cy="2664296"/>
          </a:xfrm>
        </p:spPr>
        <p:txBody>
          <a:bodyPr/>
          <a:lstStyle/>
          <a:p>
            <a:pPr algn="just"/>
            <a:r>
              <a:rPr lang="fr-FR" dirty="0"/>
              <a:t>Un échantillon de 52 est adéquat, mais pour obtenir des informations sur les cas récurrents de mauvais signalements qui pourraient être évités, comme ceux liés aux ZICAD, il serait nécessaire d'avoir un échantillon plus important, pour plusieurs raisons</a:t>
            </a:r>
            <a:r>
              <a:rPr lang="fr-FR" dirty="0" smtClean="0"/>
              <a:t>.</a:t>
            </a:r>
            <a:endParaRPr lang="fr-FR" dirty="0"/>
          </a:p>
          <a:p>
            <a:pPr algn="just"/>
            <a:r>
              <a:rPr lang="fr-FR" dirty="0"/>
              <a:t>Premièrement, comme vous pouvez le constater sur la carte, les signalements sont hétérogènes, et certaines zones sont bien plus desservies que les départements testés</a:t>
            </a:r>
            <a:r>
              <a:rPr lang="fr-FR" dirty="0" smtClean="0"/>
              <a:t>.</a:t>
            </a:r>
            <a:endParaRPr lang="fr-FR" dirty="0"/>
          </a:p>
          <a:p>
            <a:pPr algn="just"/>
            <a:r>
              <a:rPr lang="fr-FR" dirty="0"/>
              <a:t>De plus, nous n'avons testé que 5 départements, les résultats étant concluants, nous voudrions déployer OSMOSCRACKER à l'ensemble du territoire. Nous resterons évidemment attentifs aux retours</a:t>
            </a:r>
            <a:r>
              <a:rPr lang="fr-FR" dirty="0" smtClean="0"/>
              <a:t>.</a:t>
            </a:r>
          </a:p>
          <a:p>
            <a:pPr algn="just"/>
            <a:r>
              <a:rPr lang="fr-FR" dirty="0" smtClean="0"/>
              <a:t>Cette </a:t>
            </a:r>
            <a:r>
              <a:rPr lang="fr-FR" dirty="0"/>
              <a:t>phase de déploiement de test permettra également de déterminer si nous avons réellement besoin d'améliorer le programme ou si l'outil en l'état est satisfaisant.</a:t>
            </a:r>
            <a:endParaRPr lang="fr-FR" dirty="0" smtClean="0"/>
          </a:p>
        </p:txBody>
      </p:sp>
      <p:sp>
        <p:nvSpPr>
          <p:cNvPr id="16"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pic>
        <p:nvPicPr>
          <p:cNvPr id="17" name="Image 16" descr="cid:image001.png@01D9841B.97F1F420"/>
          <p:cNvPicPr/>
          <p:nvPr/>
        </p:nvPicPr>
        <p:blipFill rotWithShape="1">
          <a:blip r:embed="rId2" r:link="rId3">
            <a:extLst>
              <a:ext uri="{28A0092B-C50C-407E-A947-70E740481C1C}">
                <a14:useLocalDpi xmlns:a14="http://schemas.microsoft.com/office/drawing/2010/main" val="0"/>
              </a:ext>
            </a:extLst>
          </a:blip>
          <a:srcRect l="24370" t="16952" b="5154"/>
          <a:stretch/>
        </p:blipFill>
        <p:spPr bwMode="auto">
          <a:xfrm>
            <a:off x="4716016" y="1275606"/>
            <a:ext cx="3888432" cy="3096344"/>
          </a:xfrm>
          <a:prstGeom prst="rect">
            <a:avLst/>
          </a:prstGeom>
          <a:noFill/>
          <a:ln>
            <a:noFill/>
          </a:ln>
        </p:spPr>
      </p:pic>
      <p:sp>
        <p:nvSpPr>
          <p:cNvPr id="8" name="ZoneTexte 7"/>
          <p:cNvSpPr txBox="1"/>
          <p:nvPr/>
        </p:nvSpPr>
        <p:spPr>
          <a:xfrm>
            <a:off x="4716016" y="4371950"/>
            <a:ext cx="3888432" cy="253916"/>
          </a:xfrm>
          <a:prstGeom prst="rect">
            <a:avLst/>
          </a:prstGeom>
          <a:noFill/>
        </p:spPr>
        <p:txBody>
          <a:bodyPr wrap="square" rtlCol="0">
            <a:spAutoFit/>
          </a:bodyPr>
          <a:lstStyle/>
          <a:p>
            <a:r>
              <a:rPr lang="fr-FR" sz="1050" dirty="0" smtClean="0"/>
              <a:t>Carte des potentiels signalements OSMOSECRACKER</a:t>
            </a:r>
            <a:endParaRPr lang="fr-FR" sz="1050" dirty="0"/>
          </a:p>
        </p:txBody>
      </p:sp>
    </p:spTree>
    <p:extLst>
      <p:ext uri="{BB962C8B-B14F-4D97-AF65-F5344CB8AC3E}">
        <p14:creationId xmlns:p14="http://schemas.microsoft.com/office/powerpoint/2010/main" val="109063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6" name="Espace réservé du texte 5"/>
          <p:cNvSpPr>
            <a:spLocks noGrp="1"/>
          </p:cNvSpPr>
          <p:nvPr>
            <p:ph type="body" sz="quarter" idx="13"/>
          </p:nvPr>
        </p:nvSpPr>
        <p:spPr/>
        <p:txBody>
          <a:bodyPr/>
          <a:lstStyle/>
          <a:p>
            <a:r>
              <a:rPr lang="fr-FR" dirty="0" smtClean="0"/>
              <a:t>Merci de votre écoute ( / lecture ;)</a:t>
            </a:r>
          </a:p>
        </p:txBody>
      </p:sp>
      <p:sp>
        <p:nvSpPr>
          <p:cNvPr id="7" name="Espace réservé de la date 6"/>
          <p:cNvSpPr>
            <a:spLocks noGrp="1"/>
          </p:cNvSpPr>
          <p:nvPr>
            <p:ph type="dt" sz="half" idx="10"/>
          </p:nvPr>
        </p:nvSpPr>
        <p:spPr/>
        <p:txBody>
          <a:bodyPr/>
          <a:lstStyle/>
          <a:p>
            <a:pPr algn="r"/>
            <a:r>
              <a:rPr lang="fr-FR" cap="all" dirty="0"/>
              <a:t>06/10/2023</a:t>
            </a:r>
          </a:p>
        </p:txBody>
      </p:sp>
      <p:sp>
        <p:nvSpPr>
          <p:cNvPr id="8" name="Espace réservé du pied de page 7"/>
          <p:cNvSpPr>
            <a:spLocks noGrp="1"/>
          </p:cNvSpPr>
          <p:nvPr>
            <p:ph type="ftr" sz="quarter" idx="11"/>
          </p:nvPr>
        </p:nvSpPr>
        <p:spPr/>
        <p:txBody>
          <a:bodyPr/>
          <a:lstStyle/>
          <a:p>
            <a:r>
              <a:rPr lang="fr-FR" dirty="0"/>
              <a:t>Institut national de l’information  géographique et forestière</a:t>
            </a:r>
          </a:p>
        </p:txBody>
      </p:sp>
      <p:sp>
        <p:nvSpPr>
          <p:cNvPr id="9" name="Espace réservé du numéro de diapositive 8"/>
          <p:cNvSpPr>
            <a:spLocks noGrp="1"/>
          </p:cNvSpPr>
          <p:nvPr>
            <p:ph type="sldNum" sz="quarter" idx="12"/>
          </p:nvPr>
        </p:nvSpPr>
        <p:spPr/>
        <p:txBody>
          <a:bodyPr/>
          <a:lstStyle/>
          <a:p>
            <a:fld id="{733122C9-A0B9-462F-8757-0847AD287B63}" type="slidenum">
              <a:rPr lang="fr-FR" smtClean="0"/>
              <a:pPr/>
              <a:t>19</a:t>
            </a:fld>
            <a:endParaRPr lang="fr-FR" dirty="0"/>
          </a:p>
        </p:txBody>
      </p:sp>
    </p:spTree>
    <p:extLst>
      <p:ext uri="{BB962C8B-B14F-4D97-AF65-F5344CB8AC3E}">
        <p14:creationId xmlns:p14="http://schemas.microsoft.com/office/powerpoint/2010/main" val="850079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6" name="Espace réservé du texte 5"/>
          <p:cNvSpPr>
            <a:spLocks noGrp="1"/>
          </p:cNvSpPr>
          <p:nvPr>
            <p:ph type="body" sz="quarter" idx="13"/>
          </p:nvPr>
        </p:nvSpPr>
        <p:spPr/>
        <p:txBody>
          <a:bodyPr/>
          <a:lstStyle/>
          <a:p>
            <a:r>
              <a:rPr lang="fr-FR" dirty="0" smtClean="0"/>
              <a:t>Résultat </a:t>
            </a:r>
            <a:r>
              <a:rPr lang="fr-FR" dirty="0" err="1" smtClean="0"/>
              <a:t>OSMOSECRacker</a:t>
            </a:r>
            <a:endParaRPr lang="fr-FR" dirty="0" smtClean="0"/>
          </a:p>
          <a:p>
            <a:pPr lvl="1"/>
            <a:r>
              <a:rPr lang="fr-FR" dirty="0" smtClean="0"/>
              <a:t>Résultat et Perspective</a:t>
            </a:r>
            <a:endParaRPr lang="fr-FR" dirty="0"/>
          </a:p>
        </p:txBody>
      </p:sp>
      <p:sp>
        <p:nvSpPr>
          <p:cNvPr id="7" name="Espace réservé de la date 6"/>
          <p:cNvSpPr>
            <a:spLocks noGrp="1"/>
          </p:cNvSpPr>
          <p:nvPr>
            <p:ph type="dt" sz="half" idx="10"/>
          </p:nvPr>
        </p:nvSpPr>
        <p:spPr/>
        <p:txBody>
          <a:bodyPr/>
          <a:lstStyle/>
          <a:p>
            <a:pPr algn="r"/>
            <a:r>
              <a:rPr lang="fr-FR" cap="all" dirty="0"/>
              <a:t>06/10/2023</a:t>
            </a:r>
          </a:p>
        </p:txBody>
      </p:sp>
      <p:sp>
        <p:nvSpPr>
          <p:cNvPr id="8" name="Espace réservé du pied de page 7"/>
          <p:cNvSpPr>
            <a:spLocks noGrp="1"/>
          </p:cNvSpPr>
          <p:nvPr>
            <p:ph type="ftr" sz="quarter" idx="11"/>
          </p:nvPr>
        </p:nvSpPr>
        <p:spPr/>
        <p:txBody>
          <a:bodyPr/>
          <a:lstStyle/>
          <a:p>
            <a:r>
              <a:rPr lang="fr-FR" dirty="0"/>
              <a:t>Institut national de l’information  géographique et forestière</a:t>
            </a:r>
          </a:p>
        </p:txBody>
      </p:sp>
      <p:sp>
        <p:nvSpPr>
          <p:cNvPr id="9" name="Espace réservé du numéro de diapositive 8"/>
          <p:cNvSpPr>
            <a:spLocks noGrp="1"/>
          </p:cNvSpPr>
          <p:nvPr>
            <p:ph type="sldNum" sz="quarter" idx="12"/>
          </p:nvPr>
        </p:nvSpPr>
        <p:spPr/>
        <p:txBody>
          <a:bodyPr/>
          <a:lstStyle/>
          <a:p>
            <a:fld id="{733122C9-A0B9-462F-8757-0847AD287B63}" type="slidenum">
              <a:rPr lang="fr-FR" smtClean="0"/>
              <a:pPr/>
              <a:t>2</a:t>
            </a:fld>
            <a:endParaRPr lang="fr-FR" dirty="0"/>
          </a:p>
        </p:txBody>
      </p:sp>
    </p:spTree>
    <p:extLst>
      <p:ext uri="{BB962C8B-B14F-4D97-AF65-F5344CB8AC3E}">
        <p14:creationId xmlns:p14="http://schemas.microsoft.com/office/powerpoint/2010/main" val="418151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4" name="Espace réservé du pied de page 3"/>
          <p:cNvSpPr>
            <a:spLocks noGrp="1"/>
          </p:cNvSpPr>
          <p:nvPr>
            <p:ph type="ftr" sz="quarter" idx="11"/>
          </p:nvPr>
        </p:nvSpPr>
        <p:spPr/>
        <p:txBody>
          <a:bodyPr/>
          <a:lstStyle/>
          <a:p>
            <a:r>
              <a:rPr lang="fr-FR" dirty="0"/>
              <a:t>Institut national de l’information  géographique et forestière</a:t>
            </a: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20</a:t>
            </a:fld>
            <a:endParaRPr lang="fr-FR" dirty="0"/>
          </a:p>
        </p:txBody>
      </p:sp>
      <p:sp>
        <p:nvSpPr>
          <p:cNvPr id="11" name="Espace réservé du texte 10"/>
          <p:cNvSpPr>
            <a:spLocks noGrp="1"/>
          </p:cNvSpPr>
          <p:nvPr>
            <p:ph type="body" sz="quarter" idx="13"/>
          </p:nvPr>
        </p:nvSpPr>
        <p:spPr>
          <a:xfrm>
            <a:off x="323528" y="1635646"/>
            <a:ext cx="8424000" cy="648072"/>
          </a:xfrm>
        </p:spPr>
        <p:txBody>
          <a:bodyPr/>
          <a:lstStyle/>
          <a:p>
            <a:r>
              <a:rPr lang="fr-FR" dirty="0" smtClean="0">
                <a:solidFill>
                  <a:schemeClr val="tx2">
                    <a:lumMod val="75000"/>
                  </a:schemeClr>
                </a:solidFill>
              </a:rPr>
              <a:t>DOC </a:t>
            </a:r>
            <a:endParaRPr lang="fr-FR" dirty="0">
              <a:solidFill>
                <a:schemeClr val="tx2">
                  <a:lumMod val="75000"/>
                </a:schemeClr>
              </a:solidFill>
            </a:endParaRPr>
          </a:p>
        </p:txBody>
      </p:sp>
      <p:sp>
        <p:nvSpPr>
          <p:cNvPr id="2" name="ZoneTexte 1"/>
          <p:cNvSpPr txBox="1"/>
          <p:nvPr/>
        </p:nvSpPr>
        <p:spPr>
          <a:xfrm>
            <a:off x="395536" y="2211710"/>
            <a:ext cx="8352928" cy="1477328"/>
          </a:xfrm>
          <a:prstGeom prst="rect">
            <a:avLst/>
          </a:prstGeom>
          <a:noFill/>
        </p:spPr>
        <p:txBody>
          <a:bodyPr wrap="square" rtlCol="0">
            <a:spAutoFit/>
          </a:bodyPr>
          <a:lstStyle/>
          <a:p>
            <a:r>
              <a:rPr lang="fr-FR" sz="900" dirty="0">
                <a:hlinkClick r:id="rId2"/>
              </a:rPr>
              <a:t>https://osmose.openstreetmap.fr/fr/map/#zoom=18&amp;lat=45.754633&amp;lon=4.85329&amp;item=xxxx&amp;level=1%2C2%2C3&amp;tags=&amp;fixable=&amp;class=&amp;source</a:t>
            </a:r>
            <a:r>
              <a:rPr lang="fr-FR" sz="900" dirty="0" smtClean="0"/>
              <a:t>= </a:t>
            </a:r>
          </a:p>
          <a:p>
            <a:r>
              <a:rPr lang="fr-FR" sz="900" dirty="0">
                <a:hlinkClick r:id="rId3"/>
              </a:rPr>
              <a:t>https://</a:t>
            </a:r>
            <a:r>
              <a:rPr lang="fr-FR" sz="900" dirty="0" smtClean="0">
                <a:hlinkClick r:id="rId3"/>
              </a:rPr>
              <a:t>fr.m.wikipedia.org/wiki/Fichier:Openstreetmap_logo.svg</a:t>
            </a:r>
            <a:r>
              <a:rPr lang="fr-FR" sz="900" dirty="0" smtClean="0"/>
              <a:t> </a:t>
            </a:r>
          </a:p>
          <a:p>
            <a:r>
              <a:rPr lang="fr-FR" sz="900" dirty="0">
                <a:hlinkClick r:id="rId4"/>
              </a:rPr>
              <a:t>https://</a:t>
            </a:r>
            <a:r>
              <a:rPr lang="fr-FR" sz="900" dirty="0" smtClean="0">
                <a:hlinkClick r:id="rId4"/>
              </a:rPr>
              <a:t>www.flaticon.com/fr/icone-gratuite/base-de-donnees_149749</a:t>
            </a:r>
            <a:r>
              <a:rPr lang="fr-FR" sz="900" dirty="0" smtClean="0"/>
              <a:t> </a:t>
            </a:r>
          </a:p>
          <a:p>
            <a:r>
              <a:rPr lang="fr-FR" sz="900" dirty="0">
                <a:hlinkClick r:id="rId5"/>
              </a:rPr>
              <a:t>https://www.openstreetmap.fr/une-nouvelle-convention-pour-un-partenariat-avec-lign</a:t>
            </a:r>
            <a:r>
              <a:rPr lang="fr-FR" sz="900" dirty="0" smtClean="0">
                <a:hlinkClick r:id="rId5"/>
              </a:rPr>
              <a:t>/</a:t>
            </a:r>
            <a:r>
              <a:rPr lang="fr-FR" sz="900" dirty="0" smtClean="0"/>
              <a:t> </a:t>
            </a:r>
          </a:p>
          <a:p>
            <a:r>
              <a:rPr lang="fr-FR" sz="900" dirty="0">
                <a:hlinkClick r:id="rId6"/>
              </a:rPr>
              <a:t>https://twitter.com/OSM_FR/status/1139460554278547457?ref_src=twsrc%5Etfw%7Ctwcamp%5Etweetembed%7Ctwterm%5E1139460554278547457%7Ctwgr%5E86e7b71a086a71b02fb9771aaacb2d0c6f5b1603%7Ctwcon%5Es1_&amp;</a:t>
            </a:r>
            <a:r>
              <a:rPr lang="fr-FR" sz="900" dirty="0" smtClean="0">
                <a:hlinkClick r:id="rId6"/>
              </a:rPr>
              <a:t>ref_url=https%3A%2F%2Fwww.openstreetmap.fr%2Fsignature-dune-convention-de-partenariat-avec-lign%2F </a:t>
            </a:r>
            <a:endParaRPr lang="fr-FR" sz="900" dirty="0" smtClean="0"/>
          </a:p>
          <a:p>
            <a:r>
              <a:rPr lang="fr-FR" sz="900" dirty="0" smtClean="0">
                <a:hlinkClick r:id="rId7"/>
              </a:rPr>
              <a:t>1    https</a:t>
            </a:r>
            <a:r>
              <a:rPr lang="fr-FR" sz="900" dirty="0">
                <a:hlinkClick r:id="rId7"/>
              </a:rPr>
              <a:t>://</a:t>
            </a:r>
            <a:r>
              <a:rPr lang="fr-FR" sz="900" dirty="0" smtClean="0">
                <a:hlinkClick r:id="rId7"/>
              </a:rPr>
              <a:t>wiki.openstreetmap.org/wiki/FR:Page_principale</a:t>
            </a:r>
            <a:r>
              <a:rPr lang="fr-FR" sz="900" dirty="0" smtClean="0"/>
              <a:t> </a:t>
            </a:r>
          </a:p>
          <a:p>
            <a:pPr marL="228600" indent="-228600">
              <a:buAutoNum type="arabicPlain" startAt="2"/>
            </a:pPr>
            <a:r>
              <a:rPr lang="fr-FR" sz="900" dirty="0" smtClean="0">
                <a:hlinkClick r:id="rId8"/>
              </a:rPr>
              <a:t>https</a:t>
            </a:r>
            <a:r>
              <a:rPr lang="fr-FR" sz="900" dirty="0">
                <a:hlinkClick r:id="rId8"/>
              </a:rPr>
              <a:t>://</a:t>
            </a:r>
            <a:r>
              <a:rPr lang="fr-FR" sz="900" dirty="0" smtClean="0">
                <a:hlinkClick r:id="rId8"/>
              </a:rPr>
              <a:t>wiki.openstreetmap.org/wiki/FR:Osmose</a:t>
            </a:r>
            <a:r>
              <a:rPr lang="fr-FR" sz="900" dirty="0" smtClean="0"/>
              <a:t> </a:t>
            </a:r>
          </a:p>
          <a:p>
            <a:r>
              <a:rPr lang="fr-FR" sz="900" dirty="0">
                <a:hlinkClick r:id="rId9"/>
              </a:rPr>
              <a:t>https://</a:t>
            </a:r>
            <a:r>
              <a:rPr lang="fr-FR" sz="900" dirty="0" smtClean="0">
                <a:hlinkClick r:id="rId9"/>
              </a:rPr>
              <a:t>fr.depositphotos.com/stock-photos/petit-bonhomme-blanc.html</a:t>
            </a:r>
            <a:r>
              <a:rPr lang="fr-FR" sz="900" dirty="0" smtClean="0"/>
              <a:t> </a:t>
            </a:r>
          </a:p>
        </p:txBody>
      </p:sp>
      <p:sp>
        <p:nvSpPr>
          <p:cNvPr id="8"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spTree>
    <p:extLst>
      <p:ext uri="{BB962C8B-B14F-4D97-AF65-F5344CB8AC3E}">
        <p14:creationId xmlns:p14="http://schemas.microsoft.com/office/powerpoint/2010/main" val="169581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Imag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1640" y="3831890"/>
            <a:ext cx="4386634" cy="664980"/>
          </a:xfrm>
          <a:prstGeom prst="rect">
            <a:avLst/>
          </a:prstGeom>
        </p:spPr>
      </p:pic>
      <p:sp>
        <p:nvSpPr>
          <p:cNvPr id="14" name="Rectangle 13"/>
          <p:cNvSpPr/>
          <p:nvPr/>
        </p:nvSpPr>
        <p:spPr bwMode="auto">
          <a:xfrm>
            <a:off x="7816196" y="3962341"/>
            <a:ext cx="540000" cy="2880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95363"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chemeClr val="bg2"/>
                </a:solidFill>
                <a:effectLst/>
                <a:latin typeface="Arial" charset="0"/>
                <a:cs typeface="Arial" charset="0"/>
              </a:rPr>
              <a:t>1 &amp; 2</a:t>
            </a:r>
          </a:p>
        </p:txBody>
      </p:sp>
      <p:sp>
        <p:nvSpPr>
          <p:cNvPr id="15" name="Rectangle 14"/>
          <p:cNvSpPr/>
          <p:nvPr/>
        </p:nvSpPr>
        <p:spPr bwMode="auto">
          <a:xfrm>
            <a:off x="6772484" y="4016341"/>
            <a:ext cx="288000" cy="180000"/>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95363" rtl="0" eaLnBrk="1" fontAlgn="base" latinLnBrk="0" hangingPunct="1">
              <a:lnSpc>
                <a:spcPct val="100000"/>
              </a:lnSpc>
              <a:spcBef>
                <a:spcPct val="0"/>
              </a:spcBef>
              <a:spcAft>
                <a:spcPct val="0"/>
              </a:spcAft>
              <a:buClrTx/>
              <a:buSzTx/>
              <a:buFontTx/>
              <a:buNone/>
              <a:tabLst/>
            </a:pPr>
            <a:endParaRPr kumimoji="0" lang="fr-FR" sz="1400" b="1" i="0" u="none" strike="noStrike" cap="none" normalizeH="0" baseline="0" dirty="0" smtClean="0">
              <a:ln>
                <a:noFill/>
              </a:ln>
              <a:solidFill>
                <a:schemeClr val="accent3"/>
              </a:solidFill>
              <a:effectLst/>
              <a:latin typeface="Arial" charset="0"/>
              <a:cs typeface="Arial" charset="0"/>
            </a:endParaRPr>
          </a:p>
        </p:txBody>
      </p:sp>
      <p:cxnSp>
        <p:nvCxnSpPr>
          <p:cNvPr id="16" name="Connecteur droit 15"/>
          <p:cNvCxnSpPr>
            <a:stCxn id="14" idx="1"/>
            <a:endCxn id="15" idx="3"/>
          </p:cNvCxnSpPr>
          <p:nvPr/>
        </p:nvCxnSpPr>
        <p:spPr bwMode="auto">
          <a:xfrm flipH="1">
            <a:off x="7060484" y="4106341"/>
            <a:ext cx="755712"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Titre 1"/>
          <p:cNvSpPr>
            <a:spLocks noGrp="1"/>
          </p:cNvSpPr>
          <p:nvPr>
            <p:ph type="title"/>
          </p:nvPr>
        </p:nvSpPr>
        <p:spPr/>
        <p:txBody>
          <a:bodyPr/>
          <a:lstStyle/>
          <a:p>
            <a:r>
              <a:rPr lang="fr-FR" smtClean="0"/>
              <a:t>Réduire / Augmenter le niveau de liste</a:t>
            </a:r>
            <a:endParaRPr lang="fr-FR" dirty="0"/>
          </a:p>
        </p:txBody>
      </p:sp>
      <p:sp>
        <p:nvSpPr>
          <p:cNvPr id="3" name="Espace réservé du contenu 2"/>
          <p:cNvSpPr>
            <a:spLocks noGrp="1"/>
          </p:cNvSpPr>
          <p:nvPr>
            <p:ph idx="14"/>
          </p:nvPr>
        </p:nvSpPr>
        <p:spPr/>
        <p:txBody>
          <a:bodyPr/>
          <a:lstStyle/>
          <a:p>
            <a:r>
              <a:rPr lang="fr-FR" dirty="0" smtClean="0"/>
              <a:t>Pour augmenter le niveau de liste :</a:t>
            </a:r>
          </a:p>
          <a:p>
            <a:pPr lvl="2"/>
            <a:r>
              <a:rPr lang="fr-FR" dirty="0" smtClean="0"/>
              <a:t>(Ex. : pour passer du texte de niveau 1 au texte de niveau 2 sur la page suivante)</a:t>
            </a:r>
          </a:p>
          <a:p>
            <a:pPr lvl="2"/>
            <a:r>
              <a:rPr lang="fr-FR" dirty="0" smtClean="0"/>
              <a:t>Sélectionner le texte de niveau 1 sur la page de texte</a:t>
            </a:r>
          </a:p>
          <a:p>
            <a:pPr lvl="2"/>
            <a:r>
              <a:rPr lang="fr-FR" dirty="0" smtClean="0"/>
              <a:t>Menu Accueil / Augmenter le niveau de liste </a:t>
            </a:r>
            <a:r>
              <a:rPr lang="fr-FR" dirty="0" smtClean="0">
                <a:solidFill>
                  <a:schemeClr val="bg2"/>
                </a:solidFill>
              </a:rPr>
              <a:t>(2)</a:t>
            </a:r>
          </a:p>
          <a:p>
            <a:pPr lvl="2"/>
            <a:r>
              <a:rPr lang="fr-FR" dirty="0" smtClean="0"/>
              <a:t>Cette opération permet de passer au niveau de texte suivant</a:t>
            </a:r>
          </a:p>
          <a:p>
            <a:endParaRPr lang="fr-FR" dirty="0" smtClean="0"/>
          </a:p>
          <a:p>
            <a:r>
              <a:rPr lang="fr-FR" dirty="0" smtClean="0"/>
              <a:t>Pour réduire le niveau de liste :</a:t>
            </a:r>
          </a:p>
          <a:p>
            <a:pPr lvl="2"/>
            <a:r>
              <a:rPr lang="fr-FR" dirty="0" smtClean="0"/>
              <a:t>(Ex. : pour passer du texte niveau 2 au texte niveau 1 sur la page suivante)</a:t>
            </a:r>
          </a:p>
          <a:p>
            <a:pPr lvl="2"/>
            <a:r>
              <a:rPr lang="fr-FR" dirty="0" smtClean="0"/>
              <a:t>Sélectionner le texte niveau 2 sur la page de texte</a:t>
            </a:r>
          </a:p>
          <a:p>
            <a:pPr lvl="2"/>
            <a:r>
              <a:rPr lang="fr-FR" dirty="0" smtClean="0"/>
              <a:t>Menu Accueil / Réduire le niveau de liste </a:t>
            </a:r>
            <a:r>
              <a:rPr lang="fr-FR" dirty="0" smtClean="0">
                <a:solidFill>
                  <a:schemeClr val="bg2"/>
                </a:solidFill>
              </a:rPr>
              <a:t>(1)</a:t>
            </a:r>
          </a:p>
          <a:p>
            <a:pPr lvl="2"/>
            <a:r>
              <a:rPr lang="fr-FR" dirty="0" smtClean="0"/>
              <a:t>Cette opération permet de passer au niveau de texte précédent</a:t>
            </a:r>
            <a:endParaRPr lang="fr-FR" dirty="0"/>
          </a:p>
        </p:txBody>
      </p:sp>
      <p:sp>
        <p:nvSpPr>
          <p:cNvPr id="27" name="Espace réservé du texte 26"/>
          <p:cNvSpPr>
            <a:spLocks noGrp="1"/>
          </p:cNvSpPr>
          <p:nvPr>
            <p:ph type="body" sz="quarter" idx="13"/>
          </p:nvPr>
        </p:nvSpPr>
        <p:spPr/>
        <p:txBody>
          <a:bodyPr/>
          <a:lstStyle/>
          <a:p>
            <a:r>
              <a:rPr lang="fr-FR" dirty="0" smtClean="0"/>
              <a:t>Méthodologie</a:t>
            </a:r>
            <a:endParaRPr lang="fr-FR" dirty="0"/>
          </a:p>
        </p:txBody>
      </p:sp>
      <p:sp>
        <p:nvSpPr>
          <p:cNvPr id="4" name="Espace réservé de la date 3"/>
          <p:cNvSpPr>
            <a:spLocks noGrp="1"/>
          </p:cNvSpPr>
          <p:nvPr>
            <p:ph type="dt" sz="half" idx="10"/>
          </p:nvPr>
        </p:nvSpPr>
        <p:spPr/>
        <p:txBody>
          <a:bodyPr/>
          <a:lstStyle/>
          <a:p>
            <a:pPr algn="r"/>
            <a:r>
              <a:rPr lang="fr-FR" cap="all" smtClean="0"/>
              <a:t>XX/XX/XXXX</a:t>
            </a:r>
            <a:endParaRPr lang="fr-FR" cap="all" dirty="0"/>
          </a:p>
        </p:txBody>
      </p:sp>
      <p:sp>
        <p:nvSpPr>
          <p:cNvPr id="5" name="Espace réservé du pied de page 4"/>
          <p:cNvSpPr>
            <a:spLocks noGrp="1"/>
          </p:cNvSpPr>
          <p:nvPr>
            <p:ph type="ftr" sz="quarter" idx="11"/>
          </p:nvPr>
        </p:nvSpPr>
        <p:spPr/>
        <p:txBody>
          <a:bodyPr/>
          <a:lstStyle/>
          <a:p>
            <a:r>
              <a:rPr lang="fr-FR" smtClean="0"/>
              <a:t>Intitulé de la direction/service interministérielle</a:t>
            </a:r>
            <a:endParaRPr lang="fr-FR" dirty="0"/>
          </a:p>
        </p:txBody>
      </p:sp>
      <p:sp>
        <p:nvSpPr>
          <p:cNvPr id="6" name="Espace réservé du numéro de diapositive 5"/>
          <p:cNvSpPr>
            <a:spLocks noGrp="1"/>
          </p:cNvSpPr>
          <p:nvPr>
            <p:ph type="sldNum" sz="quarter" idx="12"/>
          </p:nvPr>
        </p:nvSpPr>
        <p:spPr/>
        <p:txBody>
          <a:bodyPr/>
          <a:lstStyle/>
          <a:p>
            <a:fld id="{733122C9-A0B9-462F-8757-0847AD287B63}" type="slidenum">
              <a:rPr lang="fr-FR" smtClean="0"/>
              <a:pPr/>
              <a:t>21</a:t>
            </a:fld>
            <a:endParaRPr lang="fr-F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smtClean="0"/>
              <a:t>Titre</a:t>
            </a:r>
            <a:endParaRPr lang="fr-FR" dirty="0"/>
          </a:p>
        </p:txBody>
      </p:sp>
      <p:sp>
        <p:nvSpPr>
          <p:cNvPr id="11" name="Espace réservé du contenu 10"/>
          <p:cNvSpPr>
            <a:spLocks noGrp="1"/>
          </p:cNvSpPr>
          <p:nvPr>
            <p:ph idx="14"/>
          </p:nvPr>
        </p:nvSpPr>
        <p:spPr/>
        <p:txBody>
          <a:bodyPr/>
          <a:lstStyle/>
          <a:p>
            <a:r>
              <a:rPr lang="fr-FR" dirty="0" smtClean="0"/>
              <a:t>Texte de niveau 1</a:t>
            </a:r>
          </a:p>
          <a:p>
            <a:pPr lvl="1"/>
            <a:r>
              <a:rPr lang="fr-FR" dirty="0" smtClean="0"/>
              <a:t>Texte de niveau 2</a:t>
            </a:r>
          </a:p>
          <a:p>
            <a:pPr lvl="2"/>
            <a:r>
              <a:rPr lang="fr-FR" dirty="0" smtClean="0"/>
              <a:t>Texte de niveau 3</a:t>
            </a:r>
          </a:p>
          <a:p>
            <a:pPr lvl="3"/>
            <a:r>
              <a:rPr lang="fr-FR" dirty="0" smtClean="0"/>
              <a:t>Texte de niveau 4</a:t>
            </a:r>
          </a:p>
          <a:p>
            <a:pPr lvl="4"/>
            <a:r>
              <a:rPr lang="fr-FR" dirty="0" smtClean="0"/>
              <a:t>Texte de niveau 5</a:t>
            </a:r>
          </a:p>
        </p:txBody>
      </p:sp>
      <p:sp>
        <p:nvSpPr>
          <p:cNvPr id="23" name="Espace réservé du texte 22"/>
          <p:cNvSpPr>
            <a:spLocks noGrp="1"/>
          </p:cNvSpPr>
          <p:nvPr>
            <p:ph type="body" sz="quarter" idx="13"/>
          </p:nvPr>
        </p:nvSpPr>
        <p:spPr/>
        <p:txBody>
          <a:bodyPr/>
          <a:lstStyle/>
          <a:p>
            <a:r>
              <a:rPr lang="fr-FR" smtClean="0"/>
              <a:t>Titre de partie</a:t>
            </a:r>
          </a:p>
          <a:p>
            <a:pPr lvl="1"/>
            <a:r>
              <a:rPr lang="fr-FR" smtClean="0"/>
              <a:t>Sous-titre de partie</a:t>
            </a:r>
            <a:endParaRPr lang="fr-FR" dirty="0"/>
          </a:p>
        </p:txBody>
      </p:sp>
      <p:sp>
        <p:nvSpPr>
          <p:cNvPr id="8" name="Espace réservé de la date 7"/>
          <p:cNvSpPr>
            <a:spLocks noGrp="1"/>
          </p:cNvSpPr>
          <p:nvPr>
            <p:ph type="dt" sz="half" idx="10"/>
          </p:nvPr>
        </p:nvSpPr>
        <p:spPr/>
        <p:txBody>
          <a:bodyPr/>
          <a:lstStyle/>
          <a:p>
            <a:pPr algn="r"/>
            <a:r>
              <a:rPr lang="fr-FR" cap="all" smtClean="0"/>
              <a:t>XX/XX/XXXX</a:t>
            </a:r>
            <a:endParaRPr lang="fr-FR" cap="all" dirty="0"/>
          </a:p>
        </p:txBody>
      </p:sp>
      <p:sp>
        <p:nvSpPr>
          <p:cNvPr id="9" name="Espace réservé du pied de page 8"/>
          <p:cNvSpPr>
            <a:spLocks noGrp="1"/>
          </p:cNvSpPr>
          <p:nvPr>
            <p:ph type="ftr" sz="quarter" idx="11"/>
          </p:nvPr>
        </p:nvSpPr>
        <p:spPr/>
        <p:txBody>
          <a:bodyPr/>
          <a:lstStyle/>
          <a:p>
            <a:r>
              <a:rPr lang="fr-FR" smtClean="0"/>
              <a:t>Intitulé de la direction/service interministérielle</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22</a:t>
            </a:fld>
            <a:endParaRPr lang="fr-FR" dirty="0"/>
          </a:p>
        </p:txBody>
      </p:sp>
    </p:spTree>
    <p:extLst>
      <p:ext uri="{BB962C8B-B14F-4D97-AF65-F5344CB8AC3E}">
        <p14:creationId xmlns:p14="http://schemas.microsoft.com/office/powerpoint/2010/main" val="1221818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r>
              <a:rPr lang="fr-FR" dirty="0" smtClean="0"/>
              <a:t>Couleurs</a:t>
            </a:r>
            <a:endParaRPr lang="fr-FR" dirty="0"/>
          </a:p>
        </p:txBody>
      </p:sp>
      <p:sp>
        <p:nvSpPr>
          <p:cNvPr id="11" name="Espace réservé du contenu 10"/>
          <p:cNvSpPr>
            <a:spLocks noGrp="1"/>
          </p:cNvSpPr>
          <p:nvPr>
            <p:ph idx="14"/>
          </p:nvPr>
        </p:nvSpPr>
        <p:spPr/>
        <p:txBody>
          <a:bodyPr/>
          <a:lstStyle/>
          <a:p>
            <a:r>
              <a:rPr lang="fr-FR" dirty="0" smtClean="0"/>
              <a:t>La palette de couleurs à utiliser est celle présente dans ce modèle.</a:t>
            </a:r>
          </a:p>
        </p:txBody>
      </p:sp>
      <p:sp>
        <p:nvSpPr>
          <p:cNvPr id="23" name="Espace réservé du texte 22"/>
          <p:cNvSpPr>
            <a:spLocks noGrp="1"/>
          </p:cNvSpPr>
          <p:nvPr>
            <p:ph type="body" sz="quarter" idx="13"/>
          </p:nvPr>
        </p:nvSpPr>
        <p:spPr/>
        <p:txBody>
          <a:bodyPr/>
          <a:lstStyle/>
          <a:p>
            <a:r>
              <a:rPr lang="fr-FR" smtClean="0"/>
              <a:t>Titre de partie</a:t>
            </a:r>
          </a:p>
          <a:p>
            <a:pPr lvl="1"/>
            <a:r>
              <a:rPr lang="fr-FR" smtClean="0"/>
              <a:t>Sous-titre de partie</a:t>
            </a:r>
            <a:endParaRPr lang="fr-FR" dirty="0"/>
          </a:p>
        </p:txBody>
      </p:sp>
      <p:sp>
        <p:nvSpPr>
          <p:cNvPr id="8" name="Espace réservé de la date 7"/>
          <p:cNvSpPr>
            <a:spLocks noGrp="1"/>
          </p:cNvSpPr>
          <p:nvPr>
            <p:ph type="dt" sz="half" idx="10"/>
          </p:nvPr>
        </p:nvSpPr>
        <p:spPr/>
        <p:txBody>
          <a:bodyPr/>
          <a:lstStyle/>
          <a:p>
            <a:pPr algn="r"/>
            <a:r>
              <a:rPr lang="fr-FR" cap="all" smtClean="0"/>
              <a:t>XX/XX/XXXX</a:t>
            </a:r>
            <a:endParaRPr lang="fr-FR" cap="all" dirty="0"/>
          </a:p>
        </p:txBody>
      </p:sp>
      <p:sp>
        <p:nvSpPr>
          <p:cNvPr id="9" name="Espace réservé du pied de page 8"/>
          <p:cNvSpPr>
            <a:spLocks noGrp="1"/>
          </p:cNvSpPr>
          <p:nvPr>
            <p:ph type="ftr" sz="quarter" idx="11"/>
          </p:nvPr>
        </p:nvSpPr>
        <p:spPr/>
        <p:txBody>
          <a:bodyPr/>
          <a:lstStyle/>
          <a:p>
            <a:r>
              <a:rPr lang="fr-FR" dirty="0" smtClean="0"/>
              <a:t>Intitulé de la direction/service interministérielle</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23</a:t>
            </a:fld>
            <a:endParaRPr lang="fr-FR" dirty="0"/>
          </a:p>
        </p:txBody>
      </p:sp>
    </p:spTree>
    <p:extLst>
      <p:ext uri="{BB962C8B-B14F-4D97-AF65-F5344CB8AC3E}">
        <p14:creationId xmlns:p14="http://schemas.microsoft.com/office/powerpoint/2010/main" val="2098341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Copier / coller les textes</a:t>
            </a:r>
            <a:endParaRPr lang="fr-FR" dirty="0"/>
          </a:p>
        </p:txBody>
      </p:sp>
      <p:sp>
        <p:nvSpPr>
          <p:cNvPr id="3" name="Espace réservé du contenu 2"/>
          <p:cNvSpPr>
            <a:spLocks noGrp="1"/>
          </p:cNvSpPr>
          <p:nvPr>
            <p:ph idx="14"/>
          </p:nvPr>
        </p:nvSpPr>
        <p:spPr/>
        <p:txBody>
          <a:bodyPr/>
          <a:lstStyle/>
          <a:p>
            <a:r>
              <a:rPr lang="fr-FR" dirty="0" smtClean="0"/>
              <a:t>À partir d’une ancienne présentation</a:t>
            </a:r>
          </a:p>
          <a:p>
            <a:pPr lvl="2"/>
            <a:r>
              <a:rPr lang="fr-FR" dirty="0" smtClean="0"/>
              <a:t>Sélectionner et copier les textes de votre ancienne présentation</a:t>
            </a:r>
          </a:p>
          <a:p>
            <a:pPr lvl="2"/>
            <a:r>
              <a:rPr lang="fr-FR" dirty="0" smtClean="0"/>
              <a:t>Sélectionner la zone texte de la nouvelle présentation</a:t>
            </a:r>
          </a:p>
          <a:p>
            <a:pPr lvl="2"/>
            <a:r>
              <a:rPr lang="fr-FR" dirty="0" smtClean="0"/>
              <a:t>Cliquer sur « Accueil / Coller (sélectionner la petite flèche sous l’icône Coller) / Collage spécial »</a:t>
            </a:r>
          </a:p>
          <a:p>
            <a:pPr lvl="2"/>
            <a:r>
              <a:rPr lang="fr-FR" dirty="0" smtClean="0"/>
              <a:t>Cocher « Coller », « Texte sans mise en forme »  et « OK »</a:t>
            </a:r>
          </a:p>
          <a:p>
            <a:pPr lvl="2"/>
            <a:r>
              <a:rPr lang="fr-FR" dirty="0" smtClean="0"/>
              <a:t>Il faut ensuite appliquer les niveaux de texte à l’aide des outils « Réduire / Augmenter le niveau de liste »</a:t>
            </a:r>
          </a:p>
        </p:txBody>
      </p:sp>
      <p:sp>
        <p:nvSpPr>
          <p:cNvPr id="9" name="Espace réservé du texte 8"/>
          <p:cNvSpPr>
            <a:spLocks noGrp="1"/>
          </p:cNvSpPr>
          <p:nvPr>
            <p:ph type="body" sz="quarter" idx="13"/>
          </p:nvPr>
        </p:nvSpPr>
        <p:spPr/>
        <p:txBody>
          <a:bodyPr/>
          <a:lstStyle/>
          <a:p>
            <a:r>
              <a:rPr lang="fr-FR" dirty="0" smtClean="0"/>
              <a:t>Méthodologie</a:t>
            </a:r>
            <a:endParaRPr lang="fr-FR" dirty="0"/>
          </a:p>
        </p:txBody>
      </p:sp>
      <p:sp>
        <p:nvSpPr>
          <p:cNvPr id="10" name="Espace réservé de la date 9"/>
          <p:cNvSpPr>
            <a:spLocks noGrp="1"/>
          </p:cNvSpPr>
          <p:nvPr>
            <p:ph type="dt" sz="half" idx="10"/>
          </p:nvPr>
        </p:nvSpPr>
        <p:spPr/>
        <p:txBody>
          <a:bodyPr/>
          <a:lstStyle/>
          <a:p>
            <a:pPr algn="r"/>
            <a:r>
              <a:rPr lang="fr-FR" cap="all" smtClean="0"/>
              <a:t>XX/XX/XXXX</a:t>
            </a:r>
            <a:endParaRPr lang="fr-FR" cap="all" dirty="0"/>
          </a:p>
        </p:txBody>
      </p:sp>
      <p:sp>
        <p:nvSpPr>
          <p:cNvPr id="11" name="Espace réservé du pied de page 10"/>
          <p:cNvSpPr>
            <a:spLocks noGrp="1"/>
          </p:cNvSpPr>
          <p:nvPr>
            <p:ph type="ftr" sz="quarter" idx="11"/>
          </p:nvPr>
        </p:nvSpPr>
        <p:spPr/>
        <p:txBody>
          <a:bodyPr/>
          <a:lstStyle/>
          <a:p>
            <a:r>
              <a:rPr lang="fr-FR" smtClean="0"/>
              <a:t>Intitulé de la direction/service interministérielle</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24</a:t>
            </a:fld>
            <a:endParaRPr lang="fr-FR" dirty="0"/>
          </a:p>
        </p:txBody>
      </p:sp>
    </p:spTree>
    <p:extLst>
      <p:ext uri="{BB962C8B-B14F-4D97-AF65-F5344CB8AC3E}">
        <p14:creationId xmlns:p14="http://schemas.microsoft.com/office/powerpoint/2010/main" val="3768855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Modifier les logotypes partenaires</a:t>
            </a:r>
            <a:endParaRPr lang="fr-FR" dirty="0"/>
          </a:p>
        </p:txBody>
      </p:sp>
      <p:sp>
        <p:nvSpPr>
          <p:cNvPr id="3" name="Espace réservé du contenu 2"/>
          <p:cNvSpPr>
            <a:spLocks noGrp="1"/>
          </p:cNvSpPr>
          <p:nvPr>
            <p:ph idx="14"/>
          </p:nvPr>
        </p:nvSpPr>
        <p:spPr/>
        <p:txBody>
          <a:bodyPr/>
          <a:lstStyle/>
          <a:p>
            <a:r>
              <a:rPr lang="fr-FR" dirty="0" smtClean="0"/>
              <a:t>Modifier les logotypes partenaires dans les masques :</a:t>
            </a:r>
          </a:p>
          <a:p>
            <a:pPr lvl="2"/>
            <a:r>
              <a:rPr lang="fr-FR" dirty="0" smtClean="0"/>
              <a:t>Menu « affichage » / « Masque des diapositives »</a:t>
            </a:r>
          </a:p>
          <a:p>
            <a:pPr lvl="2"/>
            <a:r>
              <a:rPr lang="fr-FR" dirty="0" smtClean="0"/>
              <a:t>Les remplacements de logotypes se fera sur les trois premiers masques</a:t>
            </a:r>
          </a:p>
          <a:p>
            <a:pPr lvl="3"/>
            <a:r>
              <a:rPr lang="fr-FR" dirty="0" smtClean="0"/>
              <a:t>Masque 1 correspond aux pages 3, 4, 5 et 6</a:t>
            </a:r>
          </a:p>
          <a:p>
            <a:pPr lvl="3"/>
            <a:r>
              <a:rPr lang="fr-FR" dirty="0" smtClean="0"/>
              <a:t>Masque 2  correspond à la page de couverture 1</a:t>
            </a:r>
          </a:p>
          <a:p>
            <a:pPr lvl="3"/>
            <a:r>
              <a:rPr lang="fr-FR" dirty="0" smtClean="0"/>
              <a:t>Masque 3 correspond à la page de titre 2</a:t>
            </a:r>
          </a:p>
          <a:p>
            <a:pPr lvl="2"/>
            <a:r>
              <a:rPr lang="fr-FR" dirty="0" smtClean="0"/>
              <a:t>Sélectionner l’image d’emplacement du logotype partenaire</a:t>
            </a:r>
          </a:p>
          <a:p>
            <a:pPr lvl="2"/>
            <a:r>
              <a:rPr lang="fr-FR" dirty="0" smtClean="0"/>
              <a:t>Menu « Format » /  « Remplacer l’image »</a:t>
            </a:r>
          </a:p>
          <a:p>
            <a:pPr lvl="2"/>
            <a:r>
              <a:rPr lang="fr-FR" dirty="0" smtClean="0"/>
              <a:t>Choisissez l’image de votre choix</a:t>
            </a:r>
          </a:p>
          <a:p>
            <a:pPr lvl="2"/>
            <a:r>
              <a:rPr lang="fr-FR" dirty="0" smtClean="0"/>
              <a:t>Cliquer sur « Insérer »</a:t>
            </a:r>
          </a:p>
          <a:p>
            <a:pPr lvl="2"/>
            <a:r>
              <a:rPr lang="fr-FR" dirty="0" smtClean="0"/>
              <a:t>Menu « Affichage » / « Normal »</a:t>
            </a:r>
          </a:p>
          <a:p>
            <a:pPr lvl="2"/>
            <a:endParaRPr lang="fr-FR" dirty="0" smtClean="0"/>
          </a:p>
        </p:txBody>
      </p:sp>
      <p:sp>
        <p:nvSpPr>
          <p:cNvPr id="9" name="Espace réservé du texte 8"/>
          <p:cNvSpPr>
            <a:spLocks noGrp="1"/>
          </p:cNvSpPr>
          <p:nvPr>
            <p:ph type="body" sz="quarter" idx="13"/>
          </p:nvPr>
        </p:nvSpPr>
        <p:spPr/>
        <p:txBody>
          <a:bodyPr/>
          <a:lstStyle/>
          <a:p>
            <a:r>
              <a:rPr lang="fr-FR" dirty="0" smtClean="0"/>
              <a:t>Méthodologie</a:t>
            </a:r>
            <a:endParaRPr lang="fr-FR" dirty="0"/>
          </a:p>
        </p:txBody>
      </p:sp>
      <p:sp>
        <p:nvSpPr>
          <p:cNvPr id="10" name="Espace réservé de la date 9"/>
          <p:cNvSpPr>
            <a:spLocks noGrp="1"/>
          </p:cNvSpPr>
          <p:nvPr>
            <p:ph type="dt" sz="half" idx="10"/>
          </p:nvPr>
        </p:nvSpPr>
        <p:spPr/>
        <p:txBody>
          <a:bodyPr/>
          <a:lstStyle/>
          <a:p>
            <a:pPr algn="r"/>
            <a:r>
              <a:rPr lang="fr-FR" cap="all" smtClean="0"/>
              <a:t>XX/XX/XXXX</a:t>
            </a:r>
            <a:endParaRPr lang="fr-FR" cap="all" dirty="0"/>
          </a:p>
        </p:txBody>
      </p:sp>
      <p:sp>
        <p:nvSpPr>
          <p:cNvPr id="11" name="Espace réservé du pied de page 10"/>
          <p:cNvSpPr>
            <a:spLocks noGrp="1"/>
          </p:cNvSpPr>
          <p:nvPr>
            <p:ph type="ftr" sz="quarter" idx="11"/>
          </p:nvPr>
        </p:nvSpPr>
        <p:spPr/>
        <p:txBody>
          <a:bodyPr/>
          <a:lstStyle/>
          <a:p>
            <a:r>
              <a:rPr lang="fr-FR" smtClean="0"/>
              <a:t>Intitulé de la direction/service interministérielle</a:t>
            </a:r>
            <a:endParaRPr lang="fr-FR" dirty="0"/>
          </a:p>
        </p:txBody>
      </p:sp>
      <p:sp>
        <p:nvSpPr>
          <p:cNvPr id="12" name="Espace réservé du numéro de diapositive 11"/>
          <p:cNvSpPr>
            <a:spLocks noGrp="1"/>
          </p:cNvSpPr>
          <p:nvPr>
            <p:ph type="sldNum" sz="quarter" idx="12"/>
          </p:nvPr>
        </p:nvSpPr>
        <p:spPr/>
        <p:txBody>
          <a:bodyPr/>
          <a:lstStyle/>
          <a:p>
            <a:fld id="{733122C9-A0B9-462F-8757-0847AD287B63}" type="slidenum">
              <a:rPr lang="fr-FR" smtClean="0"/>
              <a:pPr/>
              <a:t>25</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4031940" y="2787735"/>
            <a:ext cx="378305" cy="180000"/>
          </a:xfrm>
          <a:prstGeom prst="rect">
            <a:avLst/>
          </a:prstGeom>
        </p:spPr>
      </p:pic>
    </p:spTree>
    <p:extLst>
      <p:ext uri="{BB962C8B-B14F-4D97-AF65-F5344CB8AC3E}">
        <p14:creationId xmlns:p14="http://schemas.microsoft.com/office/powerpoint/2010/main" val="3017356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Sommaire</a:t>
            </a:r>
            <a:endParaRPr lang="fr-FR" dirty="0"/>
          </a:p>
        </p:txBody>
      </p:sp>
      <p:sp>
        <p:nvSpPr>
          <p:cNvPr id="10" name="Espace réservé du texte 9"/>
          <p:cNvSpPr>
            <a:spLocks noGrp="1"/>
          </p:cNvSpPr>
          <p:nvPr>
            <p:ph type="body" sz="quarter" idx="13"/>
          </p:nvPr>
        </p:nvSpPr>
        <p:spPr/>
        <p:txBody>
          <a:bodyPr/>
          <a:lstStyle/>
          <a:p>
            <a:r>
              <a:rPr lang="fr-FR" dirty="0" smtClean="0">
                <a:solidFill>
                  <a:schemeClr val="tx2">
                    <a:lumMod val="75000"/>
                  </a:schemeClr>
                </a:solidFill>
              </a:rPr>
              <a:t>C’est quoi OSMOSE CRAKER ?</a:t>
            </a:r>
          </a:p>
          <a:p>
            <a:pPr lvl="1"/>
            <a:r>
              <a:rPr lang="fr-FR" dirty="0" smtClean="0"/>
              <a:t>C’est quoi OSM et OSMOSE ?</a:t>
            </a:r>
          </a:p>
          <a:p>
            <a:pPr lvl="1"/>
            <a:r>
              <a:rPr lang="fr-FR" dirty="0"/>
              <a:t>Le </a:t>
            </a:r>
            <a:r>
              <a:rPr lang="fr-FR" dirty="0" smtClean="0"/>
              <a:t>Projet</a:t>
            </a:r>
          </a:p>
          <a:p>
            <a:pPr lvl="1"/>
            <a:r>
              <a:rPr lang="fr-FR" dirty="0"/>
              <a:t>Les Production</a:t>
            </a:r>
          </a:p>
        </p:txBody>
      </p:sp>
      <p:sp>
        <p:nvSpPr>
          <p:cNvPr id="11" name="Espace réservé du texte 10"/>
          <p:cNvSpPr>
            <a:spLocks noGrp="1"/>
          </p:cNvSpPr>
          <p:nvPr>
            <p:ph type="body" sz="quarter" idx="14"/>
          </p:nvPr>
        </p:nvSpPr>
        <p:spPr/>
        <p:txBody>
          <a:bodyPr/>
          <a:lstStyle/>
          <a:p>
            <a:pPr>
              <a:buFont typeface="+mj-lt"/>
              <a:buAutoNum type="arabicPeriod" startAt="2"/>
            </a:pPr>
            <a:r>
              <a:rPr lang="fr-FR" dirty="0" smtClean="0">
                <a:solidFill>
                  <a:schemeClr val="tx2">
                    <a:lumMod val="75000"/>
                  </a:schemeClr>
                </a:solidFill>
              </a:rPr>
              <a:t>Résultat </a:t>
            </a:r>
          </a:p>
          <a:p>
            <a:pPr lvl="1"/>
            <a:r>
              <a:rPr lang="fr-FR" dirty="0" smtClean="0"/>
              <a:t>Nos objectifs Initiaux</a:t>
            </a:r>
          </a:p>
          <a:p>
            <a:pPr lvl="1"/>
            <a:r>
              <a:rPr lang="fr-FR" dirty="0" smtClean="0"/>
              <a:t>Résultat statistique</a:t>
            </a:r>
          </a:p>
          <a:p>
            <a:pPr lvl="1"/>
            <a:r>
              <a:rPr lang="fr-FR" dirty="0" smtClean="0"/>
              <a:t>Résultat utilisateur </a:t>
            </a:r>
          </a:p>
        </p:txBody>
      </p:sp>
      <p:sp>
        <p:nvSpPr>
          <p:cNvPr id="21" name="Espace réservé du pied de page 20"/>
          <p:cNvSpPr>
            <a:spLocks noGrp="1"/>
          </p:cNvSpPr>
          <p:nvPr>
            <p:ph type="ftr" sz="quarter" idx="11"/>
          </p:nvPr>
        </p:nvSpPr>
        <p:spPr/>
        <p:txBody>
          <a:bodyPr/>
          <a:lstStyle/>
          <a:p>
            <a:r>
              <a:rPr lang="fr-FR" dirty="0"/>
              <a:t>Institut national de l’information  géographique et forestière</a:t>
            </a:r>
          </a:p>
        </p:txBody>
      </p:sp>
      <p:sp>
        <p:nvSpPr>
          <p:cNvPr id="22" name="Espace réservé du numéro de diapositive 21"/>
          <p:cNvSpPr>
            <a:spLocks noGrp="1"/>
          </p:cNvSpPr>
          <p:nvPr>
            <p:ph type="sldNum" sz="quarter" idx="12"/>
          </p:nvPr>
        </p:nvSpPr>
        <p:spPr/>
        <p:txBody>
          <a:bodyPr/>
          <a:lstStyle/>
          <a:p>
            <a:fld id="{733122C9-A0B9-462F-8757-0847AD287B63}" type="slidenum">
              <a:rPr lang="fr-FR" smtClean="0"/>
              <a:pPr/>
              <a:t>3</a:t>
            </a:fld>
            <a:endParaRPr lang="fr-FR" dirty="0"/>
          </a:p>
        </p:txBody>
      </p:sp>
      <p:sp>
        <p:nvSpPr>
          <p:cNvPr id="3" name="Espace réservé du texte 2"/>
          <p:cNvSpPr>
            <a:spLocks noGrp="1"/>
          </p:cNvSpPr>
          <p:nvPr>
            <p:ph type="body" sz="quarter" idx="15"/>
          </p:nvPr>
        </p:nvSpPr>
        <p:spPr/>
        <p:txBody>
          <a:bodyPr/>
          <a:lstStyle/>
          <a:p>
            <a:pPr marL="0" indent="0">
              <a:buNone/>
            </a:pPr>
            <a:r>
              <a:rPr lang="fr-FR" dirty="0"/>
              <a:t>3. </a:t>
            </a:r>
            <a:r>
              <a:rPr lang="fr-FR" dirty="0" smtClean="0"/>
              <a:t>Future mise a jour possible </a:t>
            </a:r>
          </a:p>
          <a:p>
            <a:pPr lvl="1"/>
            <a:r>
              <a:rPr lang="fr-FR" dirty="0"/>
              <a:t>Mise à jour déjà effective </a:t>
            </a:r>
            <a:endParaRPr lang="fr-FR" dirty="0" smtClean="0"/>
          </a:p>
          <a:p>
            <a:pPr lvl="1"/>
            <a:r>
              <a:rPr lang="fr-FR" dirty="0"/>
              <a:t>Deuxième phase possible de test</a:t>
            </a:r>
          </a:p>
          <a:p>
            <a:pPr marL="0" indent="0">
              <a:buNone/>
            </a:pPr>
            <a:endParaRPr lang="fr-FR" dirty="0"/>
          </a:p>
        </p:txBody>
      </p:sp>
      <p:sp>
        <p:nvSpPr>
          <p:cNvPr id="12" name="Espace réservé de la date 6"/>
          <p:cNvSpPr>
            <a:spLocks noGrp="1"/>
          </p:cNvSpPr>
          <p:nvPr>
            <p:ph type="dt" sz="half" idx="10"/>
          </p:nvPr>
        </p:nvSpPr>
        <p:spPr>
          <a:xfrm>
            <a:off x="7614000" y="4783500"/>
            <a:ext cx="1170000" cy="360000"/>
          </a:xfrm>
        </p:spPr>
        <p:txBody>
          <a:bodyPr/>
          <a:lstStyle/>
          <a:p>
            <a:pPr algn="r"/>
            <a:r>
              <a:rPr lang="fr-FR" cap="all" dirty="0" smtClean="0"/>
              <a:t>06/10/2023</a:t>
            </a:r>
            <a:endParaRPr lang="fr-FR" cap="all" dirty="0"/>
          </a:p>
        </p:txBody>
      </p:sp>
    </p:spTree>
    <p:extLst>
      <p:ext uri="{BB962C8B-B14F-4D97-AF65-F5344CB8AC3E}">
        <p14:creationId xmlns:p14="http://schemas.microsoft.com/office/powerpoint/2010/main" val="275785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pour une image  6"/>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b="13984"/>
          <a:stretch/>
        </p:blipFill>
        <p:spPr>
          <a:xfrm>
            <a:off x="0" y="699542"/>
            <a:ext cx="9144000" cy="4053433"/>
          </a:xfrm>
        </p:spPr>
      </p:pic>
      <p:sp>
        <p:nvSpPr>
          <p:cNvPr id="6" name="Titre 5"/>
          <p:cNvSpPr>
            <a:spLocks noGrp="1"/>
          </p:cNvSpPr>
          <p:nvPr>
            <p:ph type="title"/>
          </p:nvPr>
        </p:nvSpPr>
        <p:spPr/>
        <p:txBody>
          <a:bodyPr/>
          <a:lstStyle/>
          <a:p>
            <a:r>
              <a:rPr lang="fr-FR" dirty="0">
                <a:effectLst>
                  <a:outerShdw blurRad="38100" dist="38100" dir="2700000" algn="tl">
                    <a:srgbClr val="000000">
                      <a:alpha val="43137"/>
                    </a:srgbClr>
                  </a:outerShdw>
                </a:effectLst>
              </a:rPr>
              <a:t>C’est quoi OSMOSE CRAKER </a:t>
            </a:r>
            <a:r>
              <a:rPr lang="fr-FR" dirty="0" smtClean="0">
                <a:effectLst>
                  <a:outerShdw blurRad="38100" dist="38100" dir="2700000" algn="tl">
                    <a:srgbClr val="000000">
                      <a:alpha val="43137"/>
                    </a:srgbClr>
                  </a:outerShdw>
                </a:effectLst>
              </a:rPr>
              <a:t>?</a:t>
            </a:r>
            <a:endParaRPr lang="fr-FR" dirty="0">
              <a:effectLst>
                <a:outerShdw blurRad="38100" dist="38100" dir="2700000" algn="tl">
                  <a:srgbClr val="000000">
                    <a:alpha val="43137"/>
                  </a:srgbClr>
                </a:outerShdw>
              </a:effectLst>
            </a:endParaRPr>
          </a:p>
        </p:txBody>
      </p:sp>
      <p:sp>
        <p:nvSpPr>
          <p:cNvPr id="5" name="Espace réservé du pied de page 4"/>
          <p:cNvSpPr>
            <a:spLocks noGrp="1"/>
          </p:cNvSpPr>
          <p:nvPr>
            <p:ph type="ftr" sz="quarter" idx="11"/>
          </p:nvPr>
        </p:nvSpPr>
        <p:spPr/>
        <p:txBody>
          <a:bodyPr/>
          <a:lstStyle/>
          <a:p>
            <a:r>
              <a:rPr lang="fr-FR" dirty="0"/>
              <a:t>Institut national de l’information  géographique et forestière</a:t>
            </a:r>
          </a:p>
        </p:txBody>
      </p:sp>
      <p:sp>
        <p:nvSpPr>
          <p:cNvPr id="11" name="Espace réservé du numéro de diapositive 10"/>
          <p:cNvSpPr>
            <a:spLocks noGrp="1"/>
          </p:cNvSpPr>
          <p:nvPr>
            <p:ph type="sldNum" sz="quarter" idx="12"/>
          </p:nvPr>
        </p:nvSpPr>
        <p:spPr/>
        <p:txBody>
          <a:bodyPr/>
          <a:lstStyle/>
          <a:p>
            <a:fld id="{733122C9-A0B9-462F-8757-0847AD287B63}" type="slidenum">
              <a:rPr lang="fr-FR" smtClean="0"/>
              <a:pPr/>
              <a:t>4</a:t>
            </a:fld>
            <a:endParaRPr lang="fr-FR" dirty="0"/>
          </a:p>
        </p:txBody>
      </p:sp>
      <p:sp>
        <p:nvSpPr>
          <p:cNvPr id="8"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spTree>
    <p:extLst>
      <p:ext uri="{BB962C8B-B14F-4D97-AF65-F5344CB8AC3E}">
        <p14:creationId xmlns:p14="http://schemas.microsoft.com/office/powerpoint/2010/main" val="110945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a. C’est quoi OSM et OSMOSE ?</a:t>
            </a:r>
          </a:p>
        </p:txBody>
      </p:sp>
      <p:sp>
        <p:nvSpPr>
          <p:cNvPr id="3" name="Espace réservé du pied de page 2"/>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5</a:t>
            </a:fld>
            <a:endParaRPr lang="fr-FR" dirty="0"/>
          </a:p>
        </p:txBody>
      </p:sp>
      <p:sp>
        <p:nvSpPr>
          <p:cNvPr id="12" name="Espace réservé du texte 8"/>
          <p:cNvSpPr txBox="1">
            <a:spLocks/>
          </p:cNvSpPr>
          <p:nvPr/>
        </p:nvSpPr>
        <p:spPr bwMode="gray">
          <a:xfrm>
            <a:off x="323528" y="2508126"/>
            <a:ext cx="2520000" cy="51972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800" dirty="0"/>
          </a:p>
        </p:txBody>
      </p:sp>
      <p:sp>
        <p:nvSpPr>
          <p:cNvPr id="6" name="AutoShape 2" descr="Fichier:Openstreetmap logo.svg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Espace réservé du texte 8"/>
          <p:cNvSpPr>
            <a:spLocks noGrp="1"/>
          </p:cNvSpPr>
          <p:nvPr>
            <p:ph type="body" sz="quarter" idx="14"/>
          </p:nvPr>
        </p:nvSpPr>
        <p:spPr>
          <a:xfrm>
            <a:off x="307975" y="1439407"/>
            <a:ext cx="792088" cy="412263"/>
          </a:xfrm>
        </p:spPr>
        <p:txBody>
          <a:bodyPr/>
          <a:lstStyle/>
          <a:p>
            <a:r>
              <a:rPr lang="fr-FR" sz="2000" dirty="0" smtClean="0"/>
              <a:t>OSM</a:t>
            </a:r>
            <a:endParaRPr lang="fr-FR" sz="2000" dirty="0"/>
          </a:p>
        </p:txBody>
      </p:sp>
      <p:sp>
        <p:nvSpPr>
          <p:cNvPr id="16" name="Espace réservé du texte 8"/>
          <p:cNvSpPr>
            <a:spLocks noGrp="1"/>
          </p:cNvSpPr>
          <p:nvPr>
            <p:ph type="body" sz="quarter" idx="14"/>
          </p:nvPr>
        </p:nvSpPr>
        <p:spPr>
          <a:xfrm>
            <a:off x="3851920" y="1391850"/>
            <a:ext cx="1224136" cy="426309"/>
          </a:xfrm>
        </p:spPr>
        <p:txBody>
          <a:bodyPr anchor="ctr"/>
          <a:lstStyle/>
          <a:p>
            <a:pPr algn="ctr"/>
            <a:r>
              <a:rPr lang="fr-FR" sz="2000" dirty="0" smtClean="0"/>
              <a:t>OSMOSE</a:t>
            </a:r>
            <a:endParaRPr lang="fr-FR" sz="2000" dirty="0"/>
          </a:p>
        </p:txBody>
      </p:sp>
      <p:pic>
        <p:nvPicPr>
          <p:cNvPr id="19" name="Picture 4" descr="Fichier:Openstreetmap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411510"/>
            <a:ext cx="1440160" cy="1440160"/>
          </a:xfrm>
          <a:prstGeom prst="rect">
            <a:avLst/>
          </a:prstGeom>
          <a:noFill/>
          <a:extLst>
            <a:ext uri="{909E8E84-426E-40DD-AFC4-6F175D3DCCD1}">
              <a14:hiddenFill xmlns:a14="http://schemas.microsoft.com/office/drawing/2010/main">
                <a:solidFill>
                  <a:srgbClr val="FFFFFF"/>
                </a:solidFill>
              </a14:hiddenFill>
            </a:ext>
          </a:extLst>
        </p:spPr>
      </p:pic>
      <p:sp>
        <p:nvSpPr>
          <p:cNvPr id="14" name="Espace réservé du texte 13"/>
          <p:cNvSpPr>
            <a:spLocks noGrp="1"/>
          </p:cNvSpPr>
          <p:nvPr>
            <p:ph type="body" sz="quarter" idx="14"/>
          </p:nvPr>
        </p:nvSpPr>
        <p:spPr>
          <a:xfrm>
            <a:off x="323808" y="1869958"/>
            <a:ext cx="2520000" cy="2574000"/>
          </a:xfrm>
        </p:spPr>
        <p:txBody>
          <a:bodyPr/>
          <a:lstStyle/>
          <a:p>
            <a:pPr algn="just"/>
            <a:r>
              <a:rPr lang="fr-FR" dirty="0" smtClean="0"/>
              <a:t>« </a:t>
            </a:r>
            <a:r>
              <a:rPr lang="fr-FR" b="1" dirty="0" smtClean="0"/>
              <a:t>O</a:t>
            </a:r>
            <a:r>
              <a:rPr lang="fr-FR" dirty="0" smtClean="0"/>
              <a:t>pen</a:t>
            </a:r>
            <a:r>
              <a:rPr lang="fr-FR" b="1" dirty="0" smtClean="0"/>
              <a:t>S</a:t>
            </a:r>
            <a:r>
              <a:rPr lang="fr-FR" dirty="0" smtClean="0"/>
              <a:t>treet</a:t>
            </a:r>
            <a:r>
              <a:rPr lang="fr-FR" b="1" dirty="0" smtClean="0"/>
              <a:t>M</a:t>
            </a:r>
            <a:r>
              <a:rPr lang="fr-FR" dirty="0" smtClean="0"/>
              <a:t>ap </a:t>
            </a:r>
            <a:r>
              <a:rPr lang="fr-FR" dirty="0"/>
              <a:t>crée et fournit des données géographiques </a:t>
            </a:r>
            <a:r>
              <a:rPr lang="fr-FR" dirty="0" smtClean="0"/>
              <a:t>libres »</a:t>
            </a:r>
            <a:r>
              <a:rPr lang="fr-FR" dirty="0" smtClean="0">
                <a:hlinkClick r:id="rId3"/>
              </a:rPr>
              <a:t>¹</a:t>
            </a:r>
            <a:r>
              <a:rPr lang="fr-FR" dirty="0" smtClean="0"/>
              <a:t> .</a:t>
            </a:r>
          </a:p>
          <a:p>
            <a:pPr algn="just"/>
            <a:r>
              <a:rPr lang="fr-FR" dirty="0" smtClean="0"/>
              <a:t>OSM a pour </a:t>
            </a:r>
            <a:r>
              <a:rPr lang="fr-FR" b="1" dirty="0" smtClean="0"/>
              <a:t>objectif  de cartographier le monde entier </a:t>
            </a:r>
            <a:r>
              <a:rPr lang="fr-FR" dirty="0" smtClean="0"/>
              <a:t>et pour ce faire il a besoin d’un grand nombre de donnée en open data.</a:t>
            </a:r>
          </a:p>
          <a:p>
            <a:pPr algn="just"/>
            <a:r>
              <a:rPr lang="fr-FR" dirty="0" smtClean="0"/>
              <a:t>En 2019 OSM et l’IGN ont signé une convention pour que OSM ai accès à la BD ortho </a:t>
            </a:r>
            <a:endParaRPr lang="fr-FR" dirty="0"/>
          </a:p>
        </p:txBody>
      </p:sp>
      <p:sp>
        <p:nvSpPr>
          <p:cNvPr id="21" name="Espace réservé du texte 13"/>
          <p:cNvSpPr>
            <a:spLocks noGrp="1"/>
          </p:cNvSpPr>
          <p:nvPr>
            <p:ph type="body" sz="quarter" idx="14"/>
          </p:nvPr>
        </p:nvSpPr>
        <p:spPr>
          <a:xfrm>
            <a:off x="3923928" y="1866131"/>
            <a:ext cx="2520000" cy="2574000"/>
          </a:xfrm>
        </p:spPr>
        <p:txBody>
          <a:bodyPr/>
          <a:lstStyle/>
          <a:p>
            <a:pPr algn="just"/>
            <a:r>
              <a:rPr lang="fr-FR" dirty="0" smtClean="0"/>
              <a:t>«</a:t>
            </a:r>
            <a:r>
              <a:rPr lang="fr-FR" dirty="0"/>
              <a:t>  </a:t>
            </a:r>
            <a:r>
              <a:rPr lang="fr-FR" b="1" dirty="0"/>
              <a:t>O</a:t>
            </a:r>
            <a:r>
              <a:rPr lang="fr-FR" dirty="0"/>
              <a:t>pen</a:t>
            </a:r>
            <a:r>
              <a:rPr lang="fr-FR" b="1" dirty="0"/>
              <a:t>S</a:t>
            </a:r>
            <a:r>
              <a:rPr lang="fr-FR" dirty="0"/>
              <a:t>treet</a:t>
            </a:r>
            <a:r>
              <a:rPr lang="fr-FR" b="1" dirty="0"/>
              <a:t>M</a:t>
            </a:r>
            <a:r>
              <a:rPr lang="fr-FR" dirty="0"/>
              <a:t>ap </a:t>
            </a:r>
            <a:r>
              <a:rPr lang="fr-FR" b="1" dirty="0"/>
              <a:t>O</a:t>
            </a:r>
            <a:r>
              <a:rPr lang="fr-FR" dirty="0"/>
              <a:t>versight </a:t>
            </a:r>
            <a:r>
              <a:rPr lang="fr-FR" b="1" dirty="0"/>
              <a:t>S</a:t>
            </a:r>
            <a:r>
              <a:rPr lang="fr-FR" dirty="0"/>
              <a:t>earch </a:t>
            </a:r>
            <a:r>
              <a:rPr lang="fr-FR" b="1" dirty="0"/>
              <a:t>E</a:t>
            </a:r>
            <a:r>
              <a:rPr lang="fr-FR" dirty="0"/>
              <a:t>ngine, est un des nombreux outils qualité disponibles afin de signaler de possibles problèmes dans les données </a:t>
            </a:r>
            <a:r>
              <a:rPr lang="fr-FR" dirty="0" smtClean="0"/>
              <a:t>OSM »</a:t>
            </a:r>
            <a:r>
              <a:rPr lang="fr-FR" dirty="0" smtClean="0">
                <a:hlinkClick r:id="rId4"/>
              </a:rPr>
              <a:t>²</a:t>
            </a:r>
            <a:endParaRPr lang="fr-FR" dirty="0" smtClean="0"/>
          </a:p>
          <a:p>
            <a:pPr algn="just"/>
            <a:endParaRPr lang="fr-FR" dirty="0"/>
          </a:p>
        </p:txBody>
      </p:sp>
      <p:sp>
        <p:nvSpPr>
          <p:cNvPr id="15"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spTree>
    <p:extLst>
      <p:ext uri="{BB962C8B-B14F-4D97-AF65-F5344CB8AC3E}">
        <p14:creationId xmlns:p14="http://schemas.microsoft.com/office/powerpoint/2010/main" val="428241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b</a:t>
            </a:r>
            <a:r>
              <a:rPr lang="fr-FR" dirty="0" smtClean="0"/>
              <a:t>. Le Projet</a:t>
            </a:r>
            <a:endParaRPr lang="fr-FR" dirty="0"/>
          </a:p>
        </p:txBody>
      </p:sp>
      <p:sp>
        <p:nvSpPr>
          <p:cNvPr id="3" name="Espace réservé du pied de page 2"/>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6</a:t>
            </a:fld>
            <a:endParaRPr lang="fr-FR" dirty="0"/>
          </a:p>
        </p:txBody>
      </p:sp>
      <p:sp>
        <p:nvSpPr>
          <p:cNvPr id="12" name="Espace réservé du texte 8"/>
          <p:cNvSpPr txBox="1">
            <a:spLocks/>
          </p:cNvSpPr>
          <p:nvPr/>
        </p:nvSpPr>
        <p:spPr bwMode="gray">
          <a:xfrm>
            <a:off x="287524" y="1860054"/>
            <a:ext cx="2520000" cy="51972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2800" dirty="0"/>
          </a:p>
        </p:txBody>
      </p:sp>
      <p:sp>
        <p:nvSpPr>
          <p:cNvPr id="6" name="AutoShape 2" descr="Fichier:Openstreetmap logo.svg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8" name="Picture 4" descr="Fichier:Openstreetmap logo.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1475075"/>
            <a:ext cx="1440160" cy="1440160"/>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texte 8"/>
          <p:cNvSpPr>
            <a:spLocks noGrp="1"/>
          </p:cNvSpPr>
          <p:nvPr>
            <p:ph type="body" sz="quarter" idx="14"/>
          </p:nvPr>
        </p:nvSpPr>
        <p:spPr>
          <a:xfrm>
            <a:off x="7236296" y="1062812"/>
            <a:ext cx="1728192" cy="412263"/>
          </a:xfrm>
        </p:spPr>
        <p:txBody>
          <a:bodyPr/>
          <a:lstStyle/>
          <a:p>
            <a:r>
              <a:rPr lang="fr-FR" sz="2000" b="1" dirty="0" smtClean="0"/>
              <a:t>Donnée OSM</a:t>
            </a:r>
            <a:endParaRPr lang="fr-FR" sz="2000" b="1" dirty="0"/>
          </a:p>
        </p:txBody>
      </p:sp>
      <p:pic>
        <p:nvPicPr>
          <p:cNvPr id="1030" name="Picture 6" descr="IGN | Afig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 y="1339166"/>
            <a:ext cx="2405021" cy="1525978"/>
          </a:xfrm>
          <a:prstGeom prst="rect">
            <a:avLst/>
          </a:prstGeom>
          <a:noFill/>
          <a:extLst>
            <a:ext uri="{909E8E84-426E-40DD-AFC4-6F175D3DCCD1}">
              <a14:hiddenFill xmlns:a14="http://schemas.microsoft.com/office/drawing/2010/main">
                <a:solidFill>
                  <a:srgbClr val="FFFFFF"/>
                </a:solidFill>
              </a14:hiddenFill>
            </a:ext>
          </a:extLst>
        </p:spPr>
      </p:pic>
      <p:sp>
        <p:nvSpPr>
          <p:cNvPr id="16" name="Espace réservé du texte 8"/>
          <p:cNvSpPr>
            <a:spLocks noGrp="1"/>
          </p:cNvSpPr>
          <p:nvPr>
            <p:ph type="body" sz="quarter" idx="14"/>
          </p:nvPr>
        </p:nvSpPr>
        <p:spPr>
          <a:xfrm>
            <a:off x="3446721" y="2488926"/>
            <a:ext cx="1224136" cy="426309"/>
          </a:xfrm>
        </p:spPr>
        <p:txBody>
          <a:bodyPr anchor="ctr"/>
          <a:lstStyle/>
          <a:p>
            <a:pPr algn="ctr"/>
            <a:r>
              <a:rPr lang="fr-FR" sz="2000" b="1" dirty="0" smtClean="0"/>
              <a:t>OSMOSE</a:t>
            </a:r>
            <a:endParaRPr lang="fr-FR" sz="2000" b="1" dirty="0"/>
          </a:p>
        </p:txBody>
      </p:sp>
      <p:sp>
        <p:nvSpPr>
          <p:cNvPr id="15" name="Espace réservé du texte 9"/>
          <p:cNvSpPr>
            <a:spLocks noGrp="1"/>
          </p:cNvSpPr>
          <p:nvPr>
            <p:ph type="body" sz="quarter" idx="15"/>
          </p:nvPr>
        </p:nvSpPr>
        <p:spPr>
          <a:xfrm>
            <a:off x="0" y="2787775"/>
            <a:ext cx="2856144" cy="720080"/>
          </a:xfrm>
        </p:spPr>
        <p:txBody>
          <a:bodyPr/>
          <a:lstStyle/>
          <a:p>
            <a:pPr algn="ctr"/>
            <a:r>
              <a:rPr lang="fr-FR" dirty="0" smtClean="0"/>
              <a:t>L’IGN produit des données cartographiques qui intéresse OSM dans leur objectif de cartographié le monde </a:t>
            </a:r>
            <a:endParaRPr lang="fr-FR" dirty="0"/>
          </a:p>
        </p:txBody>
      </p:sp>
      <p:sp>
        <p:nvSpPr>
          <p:cNvPr id="38" name="Espace réservé du texte 9"/>
          <p:cNvSpPr>
            <a:spLocks noGrp="1"/>
          </p:cNvSpPr>
          <p:nvPr>
            <p:ph type="body" sz="quarter" idx="15"/>
          </p:nvPr>
        </p:nvSpPr>
        <p:spPr>
          <a:xfrm>
            <a:off x="2195736" y="1735312"/>
            <a:ext cx="1656184" cy="387284"/>
          </a:xfrm>
        </p:spPr>
        <p:txBody>
          <a:bodyPr/>
          <a:lstStyle/>
          <a:p>
            <a:pPr algn="ctr"/>
            <a:r>
              <a:rPr lang="fr-FR" dirty="0" smtClean="0"/>
              <a:t>Données Géographique public de L’IGN</a:t>
            </a:r>
            <a:endParaRPr lang="fr-FR" dirty="0"/>
          </a:p>
        </p:txBody>
      </p:sp>
      <p:sp>
        <p:nvSpPr>
          <p:cNvPr id="40" name="Espace réservé du texte 9"/>
          <p:cNvSpPr>
            <a:spLocks noGrp="1"/>
          </p:cNvSpPr>
          <p:nvPr>
            <p:ph type="body" sz="quarter" idx="15"/>
          </p:nvPr>
        </p:nvSpPr>
        <p:spPr>
          <a:xfrm>
            <a:off x="6124574" y="1840821"/>
            <a:ext cx="1548172" cy="445768"/>
          </a:xfrm>
        </p:spPr>
        <p:txBody>
          <a:bodyPr/>
          <a:lstStyle/>
          <a:p>
            <a:pPr algn="ctr"/>
            <a:r>
              <a:rPr lang="fr-FR" dirty="0" smtClean="0"/>
              <a:t>Action correctrice sur la base OSM</a:t>
            </a:r>
            <a:endParaRPr lang="fr-FR" dirty="0"/>
          </a:p>
        </p:txBody>
      </p:sp>
      <p:cxnSp>
        <p:nvCxnSpPr>
          <p:cNvPr id="2056" name="Connecteur droit avec flèche 2055"/>
          <p:cNvCxnSpPr>
            <a:stCxn id="74" idx="2"/>
            <a:endCxn id="2077" idx="0"/>
          </p:cNvCxnSpPr>
          <p:nvPr/>
        </p:nvCxnSpPr>
        <p:spPr>
          <a:xfrm flipH="1">
            <a:off x="5267687" y="2536315"/>
            <a:ext cx="1" cy="1161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Espace réservé du texte 9"/>
          <p:cNvSpPr>
            <a:spLocks noGrp="1"/>
          </p:cNvSpPr>
          <p:nvPr>
            <p:ph type="body" sz="quarter" idx="15"/>
          </p:nvPr>
        </p:nvSpPr>
        <p:spPr>
          <a:xfrm>
            <a:off x="5334587" y="2989522"/>
            <a:ext cx="1368153" cy="481436"/>
          </a:xfrm>
        </p:spPr>
        <p:txBody>
          <a:bodyPr/>
          <a:lstStyle/>
          <a:p>
            <a:pPr algn="ctr"/>
            <a:r>
              <a:rPr lang="fr-FR" dirty="0" smtClean="0"/>
              <a:t>Données </a:t>
            </a:r>
            <a:r>
              <a:rPr lang="fr-FR" dirty="0"/>
              <a:t>Faux </a:t>
            </a:r>
            <a:r>
              <a:rPr lang="fr-FR" dirty="0" smtClean="0"/>
              <a:t>positif selon contributeur </a:t>
            </a:r>
            <a:endParaRPr lang="fr-FR" dirty="0"/>
          </a:p>
        </p:txBody>
      </p:sp>
      <p:cxnSp>
        <p:nvCxnSpPr>
          <p:cNvPr id="2061" name="Connecteur en angle 2060"/>
          <p:cNvCxnSpPr/>
          <p:nvPr/>
        </p:nvCxnSpPr>
        <p:spPr>
          <a:xfrm rot="10800000">
            <a:off x="971600" y="3470958"/>
            <a:ext cx="3536919" cy="4450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Espace réservé du texte 9"/>
          <p:cNvSpPr>
            <a:spLocks noGrp="1"/>
          </p:cNvSpPr>
          <p:nvPr>
            <p:ph type="body" sz="quarter" idx="15"/>
          </p:nvPr>
        </p:nvSpPr>
        <p:spPr>
          <a:xfrm>
            <a:off x="4245440" y="4227934"/>
            <a:ext cx="2136845" cy="487002"/>
          </a:xfrm>
        </p:spPr>
        <p:txBody>
          <a:bodyPr/>
          <a:lstStyle/>
          <a:p>
            <a:pPr algn="ctr"/>
            <a:r>
              <a:rPr lang="fr-FR" dirty="0" smtClean="0"/>
              <a:t>Hypothèse données OSM &gt; IGN</a:t>
            </a:r>
          </a:p>
          <a:p>
            <a:pPr algn="ctr"/>
            <a:r>
              <a:rPr lang="fr-FR" dirty="0" smtClean="0"/>
              <a:t>Donc potentiel erreur BD IGN</a:t>
            </a:r>
            <a:endParaRPr lang="fr-FR" dirty="0"/>
          </a:p>
        </p:txBody>
      </p:sp>
      <p:sp>
        <p:nvSpPr>
          <p:cNvPr id="59" name="Espace réservé du texte 9"/>
          <p:cNvSpPr>
            <a:spLocks noGrp="1"/>
          </p:cNvSpPr>
          <p:nvPr>
            <p:ph type="body" sz="quarter" idx="15"/>
          </p:nvPr>
        </p:nvSpPr>
        <p:spPr>
          <a:xfrm>
            <a:off x="7668344" y="2832347"/>
            <a:ext cx="1320060" cy="1130017"/>
          </a:xfrm>
        </p:spPr>
        <p:txBody>
          <a:bodyPr/>
          <a:lstStyle/>
          <a:p>
            <a:pPr algn="ctr"/>
            <a:r>
              <a:rPr lang="fr-FR" dirty="0" smtClean="0"/>
              <a:t>OSM a pour remplir sont objectif récupère le plus de données cartographique possible</a:t>
            </a:r>
            <a:endParaRPr lang="fr-FR" dirty="0"/>
          </a:p>
        </p:txBody>
      </p:sp>
      <p:cxnSp>
        <p:nvCxnSpPr>
          <p:cNvPr id="2068" name="Connecteur en angle 2067"/>
          <p:cNvCxnSpPr>
            <a:stCxn id="13" idx="0"/>
            <a:endCxn id="69" idx="0"/>
          </p:cNvCxnSpPr>
          <p:nvPr/>
        </p:nvCxnSpPr>
        <p:spPr>
          <a:xfrm rot="16200000" flipH="1" flipV="1">
            <a:off x="5703116" y="-581516"/>
            <a:ext cx="752949" cy="4041603"/>
          </a:xfrm>
          <a:prstGeom prst="bentConnector3">
            <a:avLst>
              <a:gd name="adj1" fmla="val -30361"/>
            </a:avLst>
          </a:prstGeom>
          <a:ln>
            <a:tailEnd type="arrow"/>
          </a:ln>
        </p:spPr>
        <p:style>
          <a:lnRef idx="1">
            <a:schemeClr val="accent1"/>
          </a:lnRef>
          <a:fillRef idx="0">
            <a:schemeClr val="accent1"/>
          </a:fillRef>
          <a:effectRef idx="0">
            <a:schemeClr val="accent1"/>
          </a:effectRef>
          <a:fontRef idx="minor">
            <a:schemeClr val="tx1"/>
          </a:fontRef>
        </p:style>
      </p:cxnSp>
      <p:pic>
        <p:nvPicPr>
          <p:cNvPr id="69" name="Picture 9" descr="C:\Users\gbregand\Downloads\base-de-donne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3514" y="1815761"/>
            <a:ext cx="590550" cy="590550"/>
          </a:xfrm>
          <a:prstGeom prst="rect">
            <a:avLst/>
          </a:prstGeom>
          <a:noFill/>
          <a:extLst>
            <a:ext uri="{909E8E84-426E-40DD-AFC4-6F175D3DCCD1}">
              <a14:hiddenFill xmlns:a14="http://schemas.microsoft.com/office/drawing/2010/main">
                <a:solidFill>
                  <a:srgbClr val="FFFFFF"/>
                </a:solidFill>
              </a14:hiddenFill>
            </a:ext>
          </a:extLst>
        </p:spPr>
      </p:pic>
      <p:sp>
        <p:nvSpPr>
          <p:cNvPr id="2077" name="Ellipse 2076"/>
          <p:cNvSpPr/>
          <p:nvPr/>
        </p:nvSpPr>
        <p:spPr>
          <a:xfrm>
            <a:off x="4153088" y="3698213"/>
            <a:ext cx="2229197" cy="435671"/>
          </a:xfrm>
          <a:prstGeom prst="ellipse">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Faux positif</a:t>
            </a:r>
            <a:endParaRPr lang="fr-FR" dirty="0">
              <a:solidFill>
                <a:schemeClr val="tx1"/>
              </a:solidFill>
            </a:endParaRPr>
          </a:p>
        </p:txBody>
      </p:sp>
      <p:sp>
        <p:nvSpPr>
          <p:cNvPr id="79" name="Espace réservé du texte 9"/>
          <p:cNvSpPr>
            <a:spLocks noGrp="1"/>
          </p:cNvSpPr>
          <p:nvPr>
            <p:ph type="body" sz="quarter" idx="15"/>
          </p:nvPr>
        </p:nvSpPr>
        <p:spPr>
          <a:xfrm>
            <a:off x="5004048" y="411510"/>
            <a:ext cx="1656184" cy="387284"/>
          </a:xfrm>
        </p:spPr>
        <p:txBody>
          <a:bodyPr/>
          <a:lstStyle/>
          <a:p>
            <a:pPr algn="ctr"/>
            <a:r>
              <a:rPr lang="fr-FR" dirty="0" smtClean="0"/>
              <a:t>Données Géographique déjà en base OSM</a:t>
            </a:r>
            <a:endParaRPr lang="fr-FR" dirty="0"/>
          </a:p>
        </p:txBody>
      </p:sp>
      <p:cxnSp>
        <p:nvCxnSpPr>
          <p:cNvPr id="46" name="Connecteur droit avec flèche 45"/>
          <p:cNvCxnSpPr>
            <a:stCxn id="1030" idx="3"/>
            <a:endCxn id="69" idx="1"/>
          </p:cNvCxnSpPr>
          <p:nvPr/>
        </p:nvCxnSpPr>
        <p:spPr>
          <a:xfrm>
            <a:off x="2402993" y="2102155"/>
            <a:ext cx="1360521" cy="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74" idx="3"/>
            <a:endCxn id="1028" idx="1"/>
          </p:cNvCxnSpPr>
          <p:nvPr/>
        </p:nvCxnSpPr>
        <p:spPr>
          <a:xfrm>
            <a:off x="6124574" y="2195155"/>
            <a:ext cx="13277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AutoShape 11" descr="Petit bonhomme blanc images libres de droit, photos de Petit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3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8402" y="971167"/>
            <a:ext cx="618571" cy="907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 name="Rectangle 73"/>
          <p:cNvSpPr/>
          <p:nvPr/>
        </p:nvSpPr>
        <p:spPr>
          <a:xfrm>
            <a:off x="4410801" y="1853995"/>
            <a:ext cx="1713773" cy="6823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smtClean="0">
                <a:solidFill>
                  <a:schemeClr val="tx1"/>
                </a:solidFill>
              </a:rPr>
              <a:t>Comparaison</a:t>
            </a:r>
            <a:r>
              <a:rPr lang="fr-FR" sz="1100" dirty="0" smtClean="0">
                <a:solidFill>
                  <a:schemeClr val="tx1"/>
                </a:solidFill>
              </a:rPr>
              <a:t> des données OSM aves les données IGN par un contributeur OSM</a:t>
            </a:r>
            <a:endParaRPr lang="fr-FR" sz="1100" dirty="0">
              <a:solidFill>
                <a:schemeClr val="tx1"/>
              </a:solidFill>
            </a:endParaRPr>
          </a:p>
        </p:txBody>
      </p:sp>
      <p:sp>
        <p:nvSpPr>
          <p:cNvPr id="32" name="Ellipse 31"/>
          <p:cNvSpPr/>
          <p:nvPr/>
        </p:nvSpPr>
        <p:spPr>
          <a:xfrm>
            <a:off x="1763688" y="3627090"/>
            <a:ext cx="1368152" cy="662558"/>
          </a:xfrm>
          <a:prstGeom prst="ellipse">
            <a:avLst/>
          </a:prstGeom>
          <a:solidFill>
            <a:srgbClr val="00B050"/>
          </a:solidFill>
          <a:ln>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u="sng" dirty="0" smtClean="0">
                <a:solidFill>
                  <a:schemeClr val="tx1"/>
                </a:solidFill>
                <a:effectLst>
                  <a:outerShdw blurRad="38100" dist="38100" dir="2700000" algn="tl">
                    <a:srgbClr val="000000">
                      <a:alpha val="43137"/>
                    </a:srgbClr>
                  </a:outerShdw>
                </a:effectLst>
              </a:rPr>
              <a:t>OSMOSE CRACKER</a:t>
            </a:r>
            <a:endParaRPr lang="fr-FR" sz="1200" b="1" u="sng" dirty="0">
              <a:solidFill>
                <a:schemeClr val="tx1"/>
              </a:solidFill>
              <a:effectLst>
                <a:outerShdw blurRad="38100" dist="38100" dir="2700000" algn="tl">
                  <a:srgbClr val="000000">
                    <a:alpha val="43137"/>
                  </a:srgbClr>
                </a:outerShdw>
              </a:effectLst>
            </a:endParaRPr>
          </a:p>
        </p:txBody>
      </p:sp>
      <p:sp>
        <p:nvSpPr>
          <p:cNvPr id="33" name="Espace réservé du texte 9"/>
          <p:cNvSpPr>
            <a:spLocks noGrp="1"/>
          </p:cNvSpPr>
          <p:nvPr>
            <p:ph type="body" sz="quarter" idx="15"/>
          </p:nvPr>
        </p:nvSpPr>
        <p:spPr>
          <a:xfrm>
            <a:off x="1200482" y="4371950"/>
            <a:ext cx="2563032" cy="387284"/>
          </a:xfrm>
        </p:spPr>
        <p:txBody>
          <a:bodyPr/>
          <a:lstStyle/>
          <a:p>
            <a:pPr algn="ctr"/>
            <a:r>
              <a:rPr lang="fr-FR" b="1" dirty="0" smtClean="0">
                <a:solidFill>
                  <a:srgbClr val="008E40"/>
                </a:solidFill>
              </a:rPr>
              <a:t>Faire remonté les données considérai </a:t>
            </a:r>
            <a:r>
              <a:rPr lang="fr-FR" b="1" dirty="0">
                <a:solidFill>
                  <a:srgbClr val="008E40"/>
                </a:solidFill>
              </a:rPr>
              <a:t>fausse par des contributeur </a:t>
            </a:r>
            <a:r>
              <a:rPr lang="fr-FR" b="1" dirty="0" smtClean="0">
                <a:solidFill>
                  <a:srgbClr val="008E40"/>
                </a:solidFill>
              </a:rPr>
              <a:t>OSM</a:t>
            </a:r>
            <a:endParaRPr lang="fr-FR" b="1" dirty="0">
              <a:solidFill>
                <a:srgbClr val="008E40"/>
              </a:solidFill>
            </a:endParaRPr>
          </a:p>
        </p:txBody>
      </p:sp>
      <p:sp>
        <p:nvSpPr>
          <p:cNvPr id="35" name="ZoneTexte 34"/>
          <p:cNvSpPr txBox="1"/>
          <p:nvPr/>
        </p:nvSpPr>
        <p:spPr>
          <a:xfrm>
            <a:off x="3571021" y="3219822"/>
            <a:ext cx="975536" cy="415498"/>
          </a:xfrm>
          <a:prstGeom prst="rect">
            <a:avLst/>
          </a:prstGeom>
          <a:noFill/>
        </p:spPr>
        <p:txBody>
          <a:bodyPr wrap="square" rtlCol="0">
            <a:spAutoFit/>
          </a:bodyPr>
          <a:lstStyle/>
          <a:p>
            <a:r>
              <a:rPr lang="fr-FR" sz="1050" dirty="0" smtClean="0"/>
              <a:t>Reste stocker</a:t>
            </a:r>
            <a:endParaRPr lang="fr-FR" sz="1050" dirty="0"/>
          </a:p>
        </p:txBody>
      </p:sp>
      <p:cxnSp>
        <p:nvCxnSpPr>
          <p:cNvPr id="9" name="Connecteur droit avec flèche 8"/>
          <p:cNvCxnSpPr>
            <a:stCxn id="16" idx="2"/>
            <a:endCxn id="2077" idx="1"/>
          </p:cNvCxnSpPr>
          <p:nvPr/>
        </p:nvCxnSpPr>
        <p:spPr>
          <a:xfrm>
            <a:off x="4058789" y="2915235"/>
            <a:ext cx="420757" cy="84678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4"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sp>
        <p:nvSpPr>
          <p:cNvPr id="2" name="Flèche droite 1"/>
          <p:cNvSpPr/>
          <p:nvPr/>
        </p:nvSpPr>
        <p:spPr>
          <a:xfrm>
            <a:off x="7092280" y="4133884"/>
            <a:ext cx="1584176" cy="526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Fonctionnement</a:t>
            </a:r>
          </a:p>
        </p:txBody>
      </p:sp>
    </p:spTree>
    <p:extLst>
      <p:ext uri="{BB962C8B-B14F-4D97-AF65-F5344CB8AC3E}">
        <p14:creationId xmlns:p14="http://schemas.microsoft.com/office/powerpoint/2010/main" val="6607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b. Le Projet</a:t>
            </a:r>
          </a:p>
        </p:txBody>
      </p:sp>
      <p:sp>
        <p:nvSpPr>
          <p:cNvPr id="3" name="Espace réservé du pied de page 2"/>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7</a:t>
            </a:fld>
            <a:endParaRPr lang="fr-FR" dirty="0"/>
          </a:p>
        </p:txBody>
      </p:sp>
      <p:sp>
        <p:nvSpPr>
          <p:cNvPr id="12" name="Espace réservé du texte 8"/>
          <p:cNvSpPr txBox="1">
            <a:spLocks/>
          </p:cNvSpPr>
          <p:nvPr/>
        </p:nvSpPr>
        <p:spPr bwMode="gray">
          <a:xfrm>
            <a:off x="323528" y="2508126"/>
            <a:ext cx="2520000" cy="51972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fr-FR" sz="2800" dirty="0"/>
          </a:p>
        </p:txBody>
      </p:sp>
      <p:sp>
        <p:nvSpPr>
          <p:cNvPr id="6" name="AutoShape 2" descr="Fichier:Openstreetmap logo.svg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Espace réservé du texte 8"/>
          <p:cNvSpPr>
            <a:spLocks noGrp="1"/>
          </p:cNvSpPr>
          <p:nvPr>
            <p:ph type="body" sz="quarter" idx="14"/>
          </p:nvPr>
        </p:nvSpPr>
        <p:spPr>
          <a:xfrm>
            <a:off x="307974" y="1439407"/>
            <a:ext cx="7000330" cy="412263"/>
          </a:xfrm>
        </p:spPr>
        <p:txBody>
          <a:bodyPr/>
          <a:lstStyle/>
          <a:p>
            <a:r>
              <a:rPr lang="fr-FR" sz="2000" dirty="0" smtClean="0"/>
              <a:t>OSMOSECRAKER Fonctionnement</a:t>
            </a:r>
            <a:endParaRPr lang="fr-FR" sz="2000" dirty="0"/>
          </a:p>
        </p:txBody>
      </p:sp>
      <p:sp>
        <p:nvSpPr>
          <p:cNvPr id="14" name="Espace réservé du texte 13"/>
          <p:cNvSpPr>
            <a:spLocks noGrp="1"/>
          </p:cNvSpPr>
          <p:nvPr>
            <p:ph type="body" sz="quarter" idx="14"/>
          </p:nvPr>
        </p:nvSpPr>
        <p:spPr>
          <a:xfrm>
            <a:off x="307974" y="1923678"/>
            <a:ext cx="7720409" cy="2574000"/>
          </a:xfrm>
        </p:spPr>
        <p:txBody>
          <a:bodyPr/>
          <a:lstStyle/>
          <a:p>
            <a:pPr algn="just"/>
            <a:r>
              <a:rPr lang="fr-FR" sz="1400" dirty="0"/>
              <a:t>L'IGN produit des données géographiques récupérées par OSM dans le but d'améliorer leur base de données. Avant d'être intégrées en base OSM, les données de l'IGN passent par un outil nommé OSMOSE, qui a pour but de comparer la donnée IGN et la donnée OSM. Si OSMOSE remonte une incohérence entre la donnée OSM et la donnée IGN, OSMOSE crée un signalement qui sera vérifié par un contributeur OSM. Si le contributeur considère que la donnée OSM est meilleure, alors le signalement sera stocké comme étant un faux positif. Cela nous a amenés à vouloir connaître ces faux positifs, sachant que en théorie, </a:t>
            </a:r>
            <a:r>
              <a:rPr lang="fr-FR" sz="1400" dirty="0" smtClean="0"/>
              <a:t>(seulement) </a:t>
            </a:r>
            <a:r>
              <a:rPr lang="fr-FR" sz="1400" dirty="0"/>
              <a:t>ce contributeur considère que la donnée OSM est meilleure, ce qui signifie qu'il y a probablement une erreur dans notre base de données. OSMOSECRACKER nous permet donc de remonter les faux positifs d'OSMOSE, qui ont comme base de signalement une comparaison entre la </a:t>
            </a:r>
            <a:r>
              <a:rPr lang="fr-FR" sz="1400" dirty="0" err="1"/>
              <a:t>BDuni</a:t>
            </a:r>
            <a:r>
              <a:rPr lang="fr-FR" sz="1400" dirty="0"/>
              <a:t> et OSM.</a:t>
            </a:r>
          </a:p>
        </p:txBody>
      </p:sp>
      <p:sp>
        <p:nvSpPr>
          <p:cNvPr id="16"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spTree>
    <p:extLst>
      <p:ext uri="{BB962C8B-B14F-4D97-AF65-F5344CB8AC3E}">
        <p14:creationId xmlns:p14="http://schemas.microsoft.com/office/powerpoint/2010/main" val="367285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b. Le Projet</a:t>
            </a:r>
          </a:p>
        </p:txBody>
      </p:sp>
      <p:sp>
        <p:nvSpPr>
          <p:cNvPr id="3" name="Espace réservé du pied de page 2"/>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8</a:t>
            </a:fld>
            <a:endParaRPr lang="fr-FR" dirty="0"/>
          </a:p>
        </p:txBody>
      </p:sp>
      <p:sp>
        <p:nvSpPr>
          <p:cNvPr id="12" name="Espace réservé du texte 8"/>
          <p:cNvSpPr txBox="1">
            <a:spLocks/>
          </p:cNvSpPr>
          <p:nvPr/>
        </p:nvSpPr>
        <p:spPr bwMode="gray">
          <a:xfrm>
            <a:off x="323528" y="2508126"/>
            <a:ext cx="2520000" cy="51972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fr-FR" sz="2800" dirty="0"/>
          </a:p>
        </p:txBody>
      </p:sp>
      <p:sp>
        <p:nvSpPr>
          <p:cNvPr id="6" name="AutoShape 2" descr="Fichier:Openstreetmap logo.svg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Espace réservé du texte 8"/>
          <p:cNvSpPr>
            <a:spLocks noGrp="1"/>
          </p:cNvSpPr>
          <p:nvPr>
            <p:ph type="body" sz="quarter" idx="14"/>
          </p:nvPr>
        </p:nvSpPr>
        <p:spPr>
          <a:xfrm>
            <a:off x="307974" y="1439407"/>
            <a:ext cx="7576394" cy="412263"/>
          </a:xfrm>
        </p:spPr>
        <p:txBody>
          <a:bodyPr/>
          <a:lstStyle/>
          <a:p>
            <a:r>
              <a:rPr lang="fr-FR" sz="2000" dirty="0" smtClean="0"/>
              <a:t>OSMOSECRAKER </a:t>
            </a:r>
            <a:r>
              <a:rPr lang="fr-FR" sz="2000" dirty="0" smtClean="0"/>
              <a:t>Fonctionnement </a:t>
            </a:r>
          </a:p>
          <a:p>
            <a:r>
              <a:rPr lang="fr-FR" sz="2000" dirty="0" smtClean="0"/>
              <a:t>Technique</a:t>
            </a:r>
            <a:endParaRPr lang="fr-FR" sz="2000" dirty="0"/>
          </a:p>
        </p:txBody>
      </p:sp>
      <p:sp>
        <p:nvSpPr>
          <p:cNvPr id="14" name="Espace réservé du texte 13"/>
          <p:cNvSpPr>
            <a:spLocks noGrp="1"/>
          </p:cNvSpPr>
          <p:nvPr>
            <p:ph type="body" sz="quarter" idx="14"/>
          </p:nvPr>
        </p:nvSpPr>
        <p:spPr>
          <a:xfrm>
            <a:off x="323528" y="2283718"/>
            <a:ext cx="5040560" cy="2376264"/>
          </a:xfrm>
        </p:spPr>
        <p:txBody>
          <a:bodyPr/>
          <a:lstStyle/>
          <a:p>
            <a:pPr algn="just"/>
            <a:r>
              <a:rPr lang="fr-FR" sz="1400" dirty="0" smtClean="0"/>
              <a:t>1: Lancement du programme avec de multiple paramètre</a:t>
            </a:r>
            <a:r>
              <a:rPr lang="fr-FR" sz="1400" dirty="0" smtClean="0"/>
              <a:t>.  </a:t>
            </a:r>
          </a:p>
          <a:p>
            <a:pPr algn="just"/>
            <a:r>
              <a:rPr lang="fr-FR" sz="1400" dirty="0" smtClean="0"/>
              <a:t>2: Vérification des connexion au différent serveur</a:t>
            </a:r>
            <a:r>
              <a:rPr lang="fr-FR" sz="1400" dirty="0" smtClean="0"/>
              <a:t>.</a:t>
            </a:r>
          </a:p>
          <a:p>
            <a:pPr algn="just"/>
            <a:r>
              <a:rPr lang="fr-FR" sz="1400" dirty="0" smtClean="0"/>
              <a:t>3: Appel API OSMOSE.</a:t>
            </a:r>
          </a:p>
          <a:p>
            <a:pPr algn="just"/>
            <a:r>
              <a:rPr lang="fr-FR" sz="1400" dirty="0" smtClean="0"/>
              <a:t>4: Récolte de données diverse liée a la données OSMOSE et stockage en base SQL.</a:t>
            </a:r>
          </a:p>
          <a:p>
            <a:pPr algn="just"/>
            <a:r>
              <a:rPr lang="fr-FR" sz="1400" dirty="0" smtClean="0"/>
              <a:t>5: Vérification que la données ne sois pas dans une ZICAD.</a:t>
            </a:r>
          </a:p>
          <a:p>
            <a:pPr algn="just"/>
            <a:r>
              <a:rPr lang="fr-FR" sz="1400" dirty="0" smtClean="0"/>
              <a:t>6: Signalement ESPACECO si ces une nouvel données sinon actualisation du statue </a:t>
            </a:r>
            <a:r>
              <a:rPr lang="fr-FR" sz="1400" dirty="0"/>
              <a:t>ESPACECO </a:t>
            </a:r>
            <a:r>
              <a:rPr lang="fr-FR" sz="1400" dirty="0" smtClean="0"/>
              <a:t>de cette dernier .</a:t>
            </a:r>
            <a:endParaRPr lang="fr-FR" sz="1400" dirty="0" smtClean="0"/>
          </a:p>
        </p:txBody>
      </p:sp>
      <p:sp>
        <p:nvSpPr>
          <p:cNvPr id="16"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pic>
        <p:nvPicPr>
          <p:cNvPr id="10" name="Image 9" descr="Resumer de OSMOSE CRAKER_page-000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4383"/>
            <a:ext cx="3292736" cy="4573591"/>
          </a:xfrm>
          <a:prstGeom prst="rect">
            <a:avLst/>
          </a:prstGeom>
          <a:noFill/>
          <a:ln>
            <a:noFill/>
          </a:ln>
        </p:spPr>
      </p:pic>
      <p:sp>
        <p:nvSpPr>
          <p:cNvPr id="2" name="Ellipse 1"/>
          <p:cNvSpPr/>
          <p:nvPr/>
        </p:nvSpPr>
        <p:spPr>
          <a:xfrm>
            <a:off x="6228184" y="195486"/>
            <a:ext cx="360040" cy="323180"/>
          </a:xfrm>
          <a:prstGeom prst="ellipse">
            <a:avLst/>
          </a:prstGeom>
          <a:solidFill>
            <a:srgbClr val="000000">
              <a:alpha val="5411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15" name="Ellipse 14"/>
          <p:cNvSpPr/>
          <p:nvPr/>
        </p:nvSpPr>
        <p:spPr>
          <a:xfrm>
            <a:off x="7308304" y="186296"/>
            <a:ext cx="360040" cy="323180"/>
          </a:xfrm>
          <a:prstGeom prst="ellipse">
            <a:avLst/>
          </a:prstGeom>
          <a:solidFill>
            <a:srgbClr val="000000">
              <a:alpha val="5411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7" name="Ellipse 16"/>
          <p:cNvSpPr/>
          <p:nvPr/>
        </p:nvSpPr>
        <p:spPr>
          <a:xfrm>
            <a:off x="8100392" y="555526"/>
            <a:ext cx="360040" cy="323180"/>
          </a:xfrm>
          <a:prstGeom prst="ellipse">
            <a:avLst/>
          </a:prstGeom>
          <a:solidFill>
            <a:srgbClr val="000000">
              <a:alpha val="5411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endParaRPr lang="fr-FR" dirty="0"/>
          </a:p>
        </p:txBody>
      </p:sp>
      <p:sp>
        <p:nvSpPr>
          <p:cNvPr id="18" name="Ellipse 17"/>
          <p:cNvSpPr/>
          <p:nvPr/>
        </p:nvSpPr>
        <p:spPr>
          <a:xfrm>
            <a:off x="7380312" y="2215932"/>
            <a:ext cx="360040" cy="323180"/>
          </a:xfrm>
          <a:prstGeom prst="ellipse">
            <a:avLst/>
          </a:prstGeom>
          <a:solidFill>
            <a:srgbClr val="000000">
              <a:alpha val="5411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endParaRPr lang="fr-FR" dirty="0"/>
          </a:p>
        </p:txBody>
      </p:sp>
      <p:sp>
        <p:nvSpPr>
          <p:cNvPr id="19" name="Ellipse 18"/>
          <p:cNvSpPr/>
          <p:nvPr/>
        </p:nvSpPr>
        <p:spPr>
          <a:xfrm>
            <a:off x="8440800" y="3147814"/>
            <a:ext cx="360040" cy="323180"/>
          </a:xfrm>
          <a:prstGeom prst="ellipse">
            <a:avLst/>
          </a:prstGeom>
          <a:solidFill>
            <a:srgbClr val="000000">
              <a:alpha val="5411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a:t>
            </a:r>
            <a:endParaRPr lang="fr-FR" dirty="0"/>
          </a:p>
        </p:txBody>
      </p:sp>
      <p:sp>
        <p:nvSpPr>
          <p:cNvPr id="20" name="Ellipse 19"/>
          <p:cNvSpPr/>
          <p:nvPr/>
        </p:nvSpPr>
        <p:spPr>
          <a:xfrm>
            <a:off x="7884368" y="3867894"/>
            <a:ext cx="360040" cy="323180"/>
          </a:xfrm>
          <a:prstGeom prst="ellipse">
            <a:avLst/>
          </a:prstGeom>
          <a:solidFill>
            <a:srgbClr val="000000">
              <a:alpha val="5411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6</a:t>
            </a:r>
            <a:endParaRPr lang="fr-FR" dirty="0"/>
          </a:p>
        </p:txBody>
      </p:sp>
    </p:spTree>
    <p:extLst>
      <p:ext uri="{BB962C8B-B14F-4D97-AF65-F5344CB8AC3E}">
        <p14:creationId xmlns:p14="http://schemas.microsoft.com/office/powerpoint/2010/main" val="205185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7" grpId="0" animBg="1"/>
      <p:bldP spid="18"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dirty="0"/>
              <a:t>c</a:t>
            </a:r>
            <a:r>
              <a:rPr lang="fr-FR" dirty="0" smtClean="0"/>
              <a:t>. Les Production</a:t>
            </a:r>
            <a:endParaRPr lang="fr-FR" dirty="0"/>
          </a:p>
        </p:txBody>
      </p:sp>
      <p:sp>
        <p:nvSpPr>
          <p:cNvPr id="3" name="Espace réservé du pied de page 2"/>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4" name="Espace réservé du numéro de diapositive 3"/>
          <p:cNvSpPr>
            <a:spLocks noGrp="1"/>
          </p:cNvSpPr>
          <p:nvPr>
            <p:ph type="sldNum" sz="quarter" idx="12"/>
          </p:nvPr>
        </p:nvSpPr>
        <p:spPr/>
        <p:txBody>
          <a:bodyPr/>
          <a:lstStyle/>
          <a:p>
            <a:fld id="{733122C9-A0B9-462F-8757-0847AD287B63}" type="slidenum">
              <a:rPr lang="fr-FR" smtClean="0"/>
              <a:pPr/>
              <a:t>9</a:t>
            </a:fld>
            <a:endParaRPr lang="fr-FR" dirty="0"/>
          </a:p>
        </p:txBody>
      </p:sp>
      <p:sp>
        <p:nvSpPr>
          <p:cNvPr id="12" name="Espace réservé du texte 8"/>
          <p:cNvSpPr txBox="1">
            <a:spLocks/>
          </p:cNvSpPr>
          <p:nvPr/>
        </p:nvSpPr>
        <p:spPr bwMode="gray">
          <a:xfrm>
            <a:off x="323528" y="2508126"/>
            <a:ext cx="2520000" cy="51972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baseline="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fr-FR" sz="2800" dirty="0"/>
          </a:p>
        </p:txBody>
      </p:sp>
      <p:sp>
        <p:nvSpPr>
          <p:cNvPr id="6" name="AutoShape 2" descr="Fichier:Openstreetmap logo.svg — Wikipé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3" name="Espace réservé du texte 8"/>
          <p:cNvSpPr>
            <a:spLocks noGrp="1"/>
          </p:cNvSpPr>
          <p:nvPr>
            <p:ph type="body" sz="quarter" idx="14"/>
          </p:nvPr>
        </p:nvSpPr>
        <p:spPr>
          <a:xfrm>
            <a:off x="307974" y="1439407"/>
            <a:ext cx="2823865" cy="412263"/>
          </a:xfrm>
        </p:spPr>
        <p:txBody>
          <a:bodyPr/>
          <a:lstStyle/>
          <a:p>
            <a:r>
              <a:rPr lang="fr-FR" sz="2000" dirty="0" smtClean="0"/>
              <a:t>OSMOSE CRAKER</a:t>
            </a:r>
            <a:endParaRPr lang="fr-FR" sz="2000" dirty="0"/>
          </a:p>
        </p:txBody>
      </p:sp>
      <p:sp>
        <p:nvSpPr>
          <p:cNvPr id="14" name="Espace réservé du texte 13"/>
          <p:cNvSpPr>
            <a:spLocks noGrp="1"/>
          </p:cNvSpPr>
          <p:nvPr>
            <p:ph type="body" sz="quarter" idx="14"/>
          </p:nvPr>
        </p:nvSpPr>
        <p:spPr>
          <a:xfrm>
            <a:off x="307975" y="1923678"/>
            <a:ext cx="2520000" cy="2574000"/>
          </a:xfrm>
        </p:spPr>
        <p:txBody>
          <a:bodyPr/>
          <a:lstStyle/>
          <a:p>
            <a:pPr algn="just"/>
            <a:r>
              <a:rPr lang="fr-FR" dirty="0"/>
              <a:t>Nous pouvons lancer le programme qui nous rédige des signalements Espace CO de manière </a:t>
            </a:r>
            <a:r>
              <a:rPr lang="fr-FR" dirty="0" smtClean="0"/>
              <a:t>automatique.</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950" y="641256"/>
            <a:ext cx="2446162" cy="3802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Espace réservé de la date 6"/>
          <p:cNvSpPr>
            <a:spLocks noGrp="1"/>
          </p:cNvSpPr>
          <p:nvPr>
            <p:ph type="dt" sz="half" idx="10"/>
          </p:nvPr>
        </p:nvSpPr>
        <p:spPr>
          <a:xfrm>
            <a:off x="7614000" y="4783500"/>
            <a:ext cx="1170000" cy="360000"/>
          </a:xfrm>
        </p:spPr>
        <p:txBody>
          <a:bodyPr/>
          <a:lstStyle/>
          <a:p>
            <a:pPr algn="r"/>
            <a:r>
              <a:rPr lang="fr-FR" cap="all" dirty="0"/>
              <a:t>06/10/2023</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159"/>
          <a:stretch/>
        </p:blipFill>
        <p:spPr bwMode="auto">
          <a:xfrm>
            <a:off x="5504244" y="641256"/>
            <a:ext cx="3604260" cy="357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576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sque ppt_2022">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Masque ppt_2022</Template>
  <TotalTime>10902</TotalTime>
  <Words>1478</Words>
  <Application>Microsoft Office PowerPoint</Application>
  <PresentationFormat>Affichage à l'écran (16:9)</PresentationFormat>
  <Paragraphs>232</Paragraphs>
  <Slides>25</Slides>
  <Notes>0</Notes>
  <HiddenSlides>5</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Masque ppt_2022</vt:lpstr>
      <vt:lpstr>Présentation PowerPoint</vt:lpstr>
      <vt:lpstr>Présentation PowerPoint</vt:lpstr>
      <vt:lpstr>Sommaire</vt:lpstr>
      <vt:lpstr>C’est quoi OSMOSE CRAKER ?</vt:lpstr>
      <vt:lpstr>a. C’est quoi OSM et OSMOSE ?</vt:lpstr>
      <vt:lpstr>b. Le Projet</vt:lpstr>
      <vt:lpstr>b. Le Projet</vt:lpstr>
      <vt:lpstr>b. Le Projet</vt:lpstr>
      <vt:lpstr>c. Les Production</vt:lpstr>
      <vt:lpstr>2. Résultat </vt:lpstr>
      <vt:lpstr>a. Nos objectifs Initiaux </vt:lpstr>
      <vt:lpstr>b. Résultat statistique   </vt:lpstr>
      <vt:lpstr>b. Résultat statistique   </vt:lpstr>
      <vt:lpstr>c. Résultat utilisateur     </vt:lpstr>
      <vt:lpstr>c. Résultat utilisateur     </vt:lpstr>
      <vt:lpstr>3. Future mise à jour possible </vt:lpstr>
      <vt:lpstr>a. Mise à jour déjà effective  </vt:lpstr>
      <vt:lpstr>b. Déploiement test </vt:lpstr>
      <vt:lpstr>Présentation PowerPoint</vt:lpstr>
      <vt:lpstr>Présentation PowerPoint</vt:lpstr>
      <vt:lpstr>Réduire / Augmenter le niveau de liste</vt:lpstr>
      <vt:lpstr>Titre</vt:lpstr>
      <vt:lpstr>Couleurs</vt:lpstr>
      <vt:lpstr>Copier / coller les textes</vt:lpstr>
      <vt:lpstr>Modifier les logotypes partenaires</vt:lpstr>
    </vt:vector>
  </TitlesOfParts>
  <Manager>Client</Manager>
  <Company>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Gabriel Bregand</dc:creator>
  <cp:lastModifiedBy>Gabriel Bregand</cp:lastModifiedBy>
  <cp:revision>74</cp:revision>
  <dcterms:created xsi:type="dcterms:W3CDTF">2023-04-20T06:59:08Z</dcterms:created>
  <dcterms:modified xsi:type="dcterms:W3CDTF">2023-10-30T15:09:18Z</dcterms:modified>
</cp:coreProperties>
</file>