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</a:t>
            </a: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Movie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rental_count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rgbClr val="00CC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41677129207825"/>
          <c:y val="0.29185198084235014"/>
          <c:w val="0.157062930545177"/>
          <c:h val="0.414669691019622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Category per Rental Quartile</a:t>
            </a:r>
          </a:p>
        </c:rich>
      </c:tx>
      <c:layout>
        <c:manualLayout>
          <c:xMode val="edge"/>
          <c:yMode val="edge"/>
          <c:x val="0.22368998961329722"/>
          <c:y val="2.647316382031517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First Quartile</c:v>
          </c:tx>
          <c:spPr>
            <a:solidFill>
              <a:srgbClr val="0070C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(Sheet2!$A$2,Sheet2!$A$6,Sheet2!$A$10,Sheet2!$A$14,Sheet2!$A$18,Sheet2!$A$22)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(Sheet2!$C$2,Sheet2!$C$6,Sheet2!$C$10,Sheet2!$C$14,Sheet2!$C$18,Sheet2!$C$22)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v>Second Quartile</c:v>
          </c:tx>
          <c:spPr>
            <a:solidFill>
              <a:srgbClr val="00B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(Sheet2!$A$2,Sheet2!$A$6,Sheet2!$A$10,Sheet2!$A$14,Sheet2!$A$18,Sheet2!$A$22)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(Sheet2!$C$3,Sheet2!$C$7,Sheet2!$C$11,Sheet2!$C$15,Sheet2!$C$19,Sheet2!$C$23)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v>Third Quartile</c:v>
          </c:tx>
          <c:spPr>
            <a:solidFill>
              <a:srgbClr val="7030A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(Sheet2!$A$2,Sheet2!$A$6,Sheet2!$A$10,Sheet2!$A$14,Sheet2!$A$18,Sheet2!$A$22)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(Sheet2!$C$4,Sheet2!$C$8,Sheet2!$C$12,Sheet2!$C$16,Sheet2!$C$20,Sheet2!$C$24)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</c:ser>
        <c:ser>
          <c:idx val="3"/>
          <c:order val="3"/>
          <c:tx>
            <c:v>Fourth Quartile</c:v>
          </c:tx>
          <c:spPr>
            <a:solidFill>
              <a:srgbClr val="92D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(Sheet2!$A$2,Sheet2!$A$6,Sheet2!$A$10,Sheet2!$A$14,Sheet2!$A$18,Sheet2!$A$22)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(Sheet2!$C$5,Sheet2!$C$9,Sheet2!$C$13,Sheet2!$C$17,Sheet2!$C$21,Sheet2!$C$25)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43973936"/>
        <c:axId val="343974720"/>
      </c:barChart>
      <c:catAx>
        <c:axId val="34397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Movie Category</a:t>
                </a:r>
              </a:p>
            </c:rich>
          </c:tx>
          <c:layout>
            <c:manualLayout>
              <c:xMode val="edge"/>
              <c:yMode val="edge"/>
              <c:x val="0.44720460266054457"/>
              <c:y val="0.88668151804208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3974720"/>
        <c:crosses val="autoZero"/>
        <c:auto val="1"/>
        <c:lblAlgn val="ctr"/>
        <c:lblOffset val="100"/>
        <c:noMultiLvlLbl val="0"/>
      </c:catAx>
      <c:valAx>
        <c:axId val="343974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of Rentals</a:t>
                </a:r>
              </a:p>
            </c:rich>
          </c:tx>
          <c:layout>
            <c:manualLayout>
              <c:xMode val="edge"/>
              <c:yMode val="edge"/>
              <c:x val="2.0202020202020204E-2"/>
              <c:y val="0.305679437575472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439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Rentals between</a:t>
            </a:r>
            <a:r>
              <a:rPr lang="en-US" sz="200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05884104912418"/>
          <c:y val="0.12650020155822025"/>
          <c:w val="0.66563541259470227"/>
          <c:h val="0.71704674853894435"/>
        </c:manualLayout>
      </c:layout>
      <c:barChart>
        <c:barDir val="bar"/>
        <c:grouping val="clustered"/>
        <c:varyColors val="0"/>
        <c:ser>
          <c:idx val="2"/>
          <c:order val="0"/>
          <c:tx>
            <c:v>Store #1</c:v>
          </c:tx>
          <c:spPr>
            <a:solidFill>
              <a:srgbClr val="00B0F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May 2005</c:v>
              </c:pt>
              <c:pt idx="1">
                <c:v> Jun 2005</c:v>
              </c:pt>
              <c:pt idx="2">
                <c:v> Jul 2005</c:v>
              </c:pt>
              <c:pt idx="3">
                <c:v> Aug 2005</c:v>
              </c:pt>
              <c:pt idx="4">
                <c:v> Feb 2006</c:v>
              </c:pt>
            </c:strLit>
          </c:cat>
          <c:val>
            <c:numRef>
              <c:f>(Sheet3!$D$9,Sheet3!$D$6,Sheet3!$D$3,Sheet3!$D$4,Sheet3!$D$11)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</c:ser>
        <c:ser>
          <c:idx val="3"/>
          <c:order val="1"/>
          <c:tx>
            <c:v>Store #2</c:v>
          </c:tx>
          <c:spPr>
            <a:solidFill>
              <a:srgbClr val="7030A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May 2005</c:v>
              </c:pt>
              <c:pt idx="1">
                <c:v> Jun 2005</c:v>
              </c:pt>
              <c:pt idx="2">
                <c:v> Jul 2005</c:v>
              </c:pt>
              <c:pt idx="3">
                <c:v> Aug 2005</c:v>
              </c:pt>
              <c:pt idx="4">
                <c:v> Feb 2006</c:v>
              </c:pt>
            </c:strLit>
          </c:cat>
          <c:val>
            <c:numRef>
              <c:f>(Sheet3!$D$8,Sheet3!$D$7,Sheet3!$D$2,Sheet3!$D$5,Sheet3!$D$10)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5158336"/>
        <c:axId val="505152064"/>
      </c:barChart>
      <c:catAx>
        <c:axId val="50515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</a:t>
                </a:r>
                <a:r>
                  <a:rPr lang="en-US" sz="1400" b="1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Rentals</a:t>
                </a:r>
                <a:r>
                  <a:rPr lang="en-US"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Month</a:t>
                </a:r>
              </a:p>
            </c:rich>
          </c:tx>
          <c:layout>
            <c:manualLayout>
              <c:xMode val="edge"/>
              <c:yMode val="edge"/>
              <c:x val="3.3170718077233416E-2"/>
              <c:y val="0.30690748111536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5152064"/>
        <c:crosses val="autoZero"/>
        <c:auto val="1"/>
        <c:lblAlgn val="ctr"/>
        <c:lblOffset val="100"/>
        <c:noMultiLvlLbl val="0"/>
      </c:catAx>
      <c:valAx>
        <c:axId val="50515206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of Rentals</a:t>
                </a:r>
              </a:p>
            </c:rich>
          </c:tx>
          <c:layout>
            <c:manualLayout>
              <c:xMode val="edge"/>
              <c:yMode val="edge"/>
              <c:x val="0.41843915787122365"/>
              <c:y val="0.90394481403157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51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5124960443774311"/>
          <c:y val="0.3341741727786211"/>
          <c:w val="0.12687913163396949"/>
          <c:h val="0.132720500692140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Top 10 Paying Customers</a:t>
            </a:r>
          </a:p>
        </c:rich>
      </c:tx>
      <c:layout>
        <c:manualLayout>
          <c:xMode val="edge"/>
          <c:yMode val="edge"/>
          <c:x val="0.40127305715858835"/>
          <c:y val="1.5927654170077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463915320428625E-2"/>
          <c:y val="7.4544540411559071E-2"/>
          <c:w val="0.92102020470459889"/>
          <c:h val="0.80340885243132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payment_per_month</c:v>
                </c:pt>
              </c:strCache>
            </c:strRef>
          </c:tx>
          <c:spPr>
            <a:solidFill>
              <a:srgbClr val="00B0F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4"/>
              <c:pt idx="0">
                <c:v>Ana Bradley</c:v>
              </c:pt>
              <c:pt idx="1">
                <c:v> Ana Bradley</c:v>
              </c:pt>
              <c:pt idx="2">
                <c:v> Ana Bradley</c:v>
              </c:pt>
              <c:pt idx="3">
                <c:v> Ana Bradley</c:v>
              </c:pt>
              <c:pt idx="4">
                <c:v> Clara Shaw</c:v>
              </c:pt>
              <c:pt idx="5">
                <c:v> Clara Shaw</c:v>
              </c:pt>
              <c:pt idx="6">
                <c:v> Clara Shaw</c:v>
              </c:pt>
              <c:pt idx="7">
                <c:v> Curtis Irby</c:v>
              </c:pt>
              <c:pt idx="8">
                <c:v> Curtis Irby</c:v>
              </c:pt>
              <c:pt idx="9">
                <c:v> Curtis Irby</c:v>
              </c:pt>
              <c:pt idx="10">
                <c:v> Curtis Irby</c:v>
              </c:pt>
              <c:pt idx="11">
                <c:v> Eleanor Hunt</c:v>
              </c:pt>
              <c:pt idx="12">
                <c:v> Eleanor Hunt</c:v>
              </c:pt>
              <c:pt idx="13">
                <c:v> Eleanor Hunt</c:v>
              </c:pt>
              <c:pt idx="14">
                <c:v> Karl Seal</c:v>
              </c:pt>
              <c:pt idx="15">
                <c:v> Karl Seal</c:v>
              </c:pt>
              <c:pt idx="16">
                <c:v> Karl Seal</c:v>
              </c:pt>
              <c:pt idx="17">
                <c:v> Marcia Dean</c:v>
              </c:pt>
              <c:pt idx="18">
                <c:v> Marcia Dean</c:v>
              </c:pt>
              <c:pt idx="19">
                <c:v> Marcia Dean</c:v>
              </c:pt>
              <c:pt idx="20">
                <c:v> Marcia Dean</c:v>
              </c:pt>
              <c:pt idx="21">
                <c:v> Marion Snyder</c:v>
              </c:pt>
              <c:pt idx="22">
                <c:v> Marion Snyder</c:v>
              </c:pt>
              <c:pt idx="23">
                <c:v> Marion Snyder</c:v>
              </c:pt>
              <c:pt idx="24">
                <c:v> Marion Snyder</c:v>
              </c:pt>
              <c:pt idx="25">
                <c:v> Mike Way</c:v>
              </c:pt>
              <c:pt idx="26">
                <c:v> Mike Way</c:v>
              </c:pt>
              <c:pt idx="27">
                <c:v> Mike Way</c:v>
              </c:pt>
              <c:pt idx="28">
                <c:v> Rhonda Kennedy</c:v>
              </c:pt>
              <c:pt idx="29">
                <c:v> Rhonda Kennedy</c:v>
              </c:pt>
              <c:pt idx="30">
                <c:v> Rhonda Kennedy</c:v>
              </c:pt>
              <c:pt idx="31">
                <c:v> Tommy Collazo</c:v>
              </c:pt>
              <c:pt idx="32">
                <c:v> Tommy Collazo</c:v>
              </c:pt>
              <c:pt idx="33">
                <c:v> Tommy Collazo </c:v>
              </c:pt>
            </c:strLit>
          </c:cat>
          <c:val>
            <c:numRef>
              <c:f>Sheet4!$C$2:$C$35</c:f>
              <c:numCache>
                <c:formatCode>General</c:formatCode>
                <c:ptCount val="34"/>
                <c:pt idx="0">
                  <c:v>4</c:v>
                </c:pt>
                <c:pt idx="1">
                  <c:v>16</c:v>
                </c:pt>
                <c:pt idx="2">
                  <c:v>12</c:v>
                </c:pt>
                <c:pt idx="3">
                  <c:v>1</c:v>
                </c:pt>
                <c:pt idx="4">
                  <c:v>6</c:v>
                </c:pt>
                <c:pt idx="5">
                  <c:v>16</c:v>
                </c:pt>
                <c:pt idx="6">
                  <c:v>18</c:v>
                </c:pt>
                <c:pt idx="7">
                  <c:v>6</c:v>
                </c:pt>
                <c:pt idx="8">
                  <c:v>17</c:v>
                </c:pt>
                <c:pt idx="9">
                  <c:v>14</c:v>
                </c:pt>
                <c:pt idx="10">
                  <c:v>1</c:v>
                </c:pt>
                <c:pt idx="11">
                  <c:v>5</c:v>
                </c:pt>
                <c:pt idx="12">
                  <c:v>18</c:v>
                </c:pt>
                <c:pt idx="13">
                  <c:v>22</c:v>
                </c:pt>
                <c:pt idx="14">
                  <c:v>9</c:v>
                </c:pt>
                <c:pt idx="15">
                  <c:v>13</c:v>
                </c:pt>
                <c:pt idx="16">
                  <c:v>20</c:v>
                </c:pt>
                <c:pt idx="17">
                  <c:v>8</c:v>
                </c:pt>
                <c:pt idx="18">
                  <c:v>10</c:v>
                </c:pt>
                <c:pt idx="19">
                  <c:v>20</c:v>
                </c:pt>
                <c:pt idx="20">
                  <c:v>1</c:v>
                </c:pt>
                <c:pt idx="21">
                  <c:v>8</c:v>
                </c:pt>
                <c:pt idx="22">
                  <c:v>12</c:v>
                </c:pt>
                <c:pt idx="23">
                  <c:v>18</c:v>
                </c:pt>
                <c:pt idx="24">
                  <c:v>1</c:v>
                </c:pt>
                <c:pt idx="25">
                  <c:v>6</c:v>
                </c:pt>
                <c:pt idx="26">
                  <c:v>15</c:v>
                </c:pt>
                <c:pt idx="27">
                  <c:v>12</c:v>
                </c:pt>
                <c:pt idx="28">
                  <c:v>4</c:v>
                </c:pt>
                <c:pt idx="29">
                  <c:v>15</c:v>
                </c:pt>
                <c:pt idx="30">
                  <c:v>19</c:v>
                </c:pt>
                <c:pt idx="31">
                  <c:v>7</c:v>
                </c:pt>
                <c:pt idx="32">
                  <c:v>12</c:v>
                </c:pt>
                <c:pt idx="33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monthly_total</c:v>
                </c:pt>
              </c:strCache>
            </c:strRef>
          </c:tx>
          <c:spPr>
            <a:solidFill>
              <a:srgbClr val="00B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4"/>
              <c:pt idx="0">
                <c:v>Ana Bradley</c:v>
              </c:pt>
              <c:pt idx="1">
                <c:v> Ana Bradley</c:v>
              </c:pt>
              <c:pt idx="2">
                <c:v> Ana Bradley</c:v>
              </c:pt>
              <c:pt idx="3">
                <c:v> Ana Bradley</c:v>
              </c:pt>
              <c:pt idx="4">
                <c:v> Clara Shaw</c:v>
              </c:pt>
              <c:pt idx="5">
                <c:v> Clara Shaw</c:v>
              </c:pt>
              <c:pt idx="6">
                <c:v> Clara Shaw</c:v>
              </c:pt>
              <c:pt idx="7">
                <c:v> Curtis Irby</c:v>
              </c:pt>
              <c:pt idx="8">
                <c:v> Curtis Irby</c:v>
              </c:pt>
              <c:pt idx="9">
                <c:v> Curtis Irby</c:v>
              </c:pt>
              <c:pt idx="10">
                <c:v> Curtis Irby</c:v>
              </c:pt>
              <c:pt idx="11">
                <c:v> Eleanor Hunt</c:v>
              </c:pt>
              <c:pt idx="12">
                <c:v> Eleanor Hunt</c:v>
              </c:pt>
              <c:pt idx="13">
                <c:v> Eleanor Hunt</c:v>
              </c:pt>
              <c:pt idx="14">
                <c:v> Karl Seal</c:v>
              </c:pt>
              <c:pt idx="15">
                <c:v> Karl Seal</c:v>
              </c:pt>
              <c:pt idx="16">
                <c:v> Karl Seal</c:v>
              </c:pt>
              <c:pt idx="17">
                <c:v> Marcia Dean</c:v>
              </c:pt>
              <c:pt idx="18">
                <c:v> Marcia Dean</c:v>
              </c:pt>
              <c:pt idx="19">
                <c:v> Marcia Dean</c:v>
              </c:pt>
              <c:pt idx="20">
                <c:v> Marcia Dean</c:v>
              </c:pt>
              <c:pt idx="21">
                <c:v> Marion Snyder</c:v>
              </c:pt>
              <c:pt idx="22">
                <c:v> Marion Snyder</c:v>
              </c:pt>
              <c:pt idx="23">
                <c:v> Marion Snyder</c:v>
              </c:pt>
              <c:pt idx="24">
                <c:v> Marion Snyder</c:v>
              </c:pt>
              <c:pt idx="25">
                <c:v> Mike Way</c:v>
              </c:pt>
              <c:pt idx="26">
                <c:v> Mike Way</c:v>
              </c:pt>
              <c:pt idx="27">
                <c:v> Mike Way</c:v>
              </c:pt>
              <c:pt idx="28">
                <c:v> Rhonda Kennedy</c:v>
              </c:pt>
              <c:pt idx="29">
                <c:v> Rhonda Kennedy</c:v>
              </c:pt>
              <c:pt idx="30">
                <c:v> Rhonda Kennedy</c:v>
              </c:pt>
              <c:pt idx="31">
                <c:v> Tommy Collazo</c:v>
              </c:pt>
              <c:pt idx="32">
                <c:v> Tommy Collazo</c:v>
              </c:pt>
              <c:pt idx="33">
                <c:v> Tommy Collazo </c:v>
              </c:pt>
            </c:strLit>
          </c:cat>
          <c:val>
            <c:numRef>
              <c:f>Sheet4!$D$2:$D$35</c:f>
              <c:numCache>
                <c:formatCode>General</c:formatCode>
                <c:ptCount val="34"/>
                <c:pt idx="0">
                  <c:v>19.96</c:v>
                </c:pt>
                <c:pt idx="1">
                  <c:v>71.84</c:v>
                </c:pt>
                <c:pt idx="2">
                  <c:v>72.88</c:v>
                </c:pt>
                <c:pt idx="3">
                  <c:v>2.99</c:v>
                </c:pt>
                <c:pt idx="4">
                  <c:v>22.94</c:v>
                </c:pt>
                <c:pt idx="5">
                  <c:v>72.84</c:v>
                </c:pt>
                <c:pt idx="6">
                  <c:v>93.82</c:v>
                </c:pt>
                <c:pt idx="7">
                  <c:v>22.94</c:v>
                </c:pt>
                <c:pt idx="8">
                  <c:v>86.83</c:v>
                </c:pt>
                <c:pt idx="9">
                  <c:v>54.86</c:v>
                </c:pt>
                <c:pt idx="10">
                  <c:v>2.99</c:v>
                </c:pt>
                <c:pt idx="11">
                  <c:v>22.95</c:v>
                </c:pt>
                <c:pt idx="12">
                  <c:v>87.82</c:v>
                </c:pt>
                <c:pt idx="13">
                  <c:v>100.78</c:v>
                </c:pt>
                <c:pt idx="14">
                  <c:v>41.91</c:v>
                </c:pt>
                <c:pt idx="15">
                  <c:v>76.87</c:v>
                </c:pt>
                <c:pt idx="16">
                  <c:v>89.8</c:v>
                </c:pt>
                <c:pt idx="17">
                  <c:v>37.92</c:v>
                </c:pt>
                <c:pt idx="18">
                  <c:v>53.9</c:v>
                </c:pt>
                <c:pt idx="19">
                  <c:v>73.8</c:v>
                </c:pt>
                <c:pt idx="20">
                  <c:v>0.99</c:v>
                </c:pt>
                <c:pt idx="21">
                  <c:v>44.92</c:v>
                </c:pt>
                <c:pt idx="22">
                  <c:v>58.88</c:v>
                </c:pt>
                <c:pt idx="23">
                  <c:v>85.82</c:v>
                </c:pt>
                <c:pt idx="24">
                  <c:v>4.99</c:v>
                </c:pt>
                <c:pt idx="25">
                  <c:v>35.94</c:v>
                </c:pt>
                <c:pt idx="26">
                  <c:v>64.849999999999994</c:v>
                </c:pt>
                <c:pt idx="27">
                  <c:v>61.88</c:v>
                </c:pt>
                <c:pt idx="28">
                  <c:v>19.96</c:v>
                </c:pt>
                <c:pt idx="29">
                  <c:v>74.849999999999994</c:v>
                </c:pt>
                <c:pt idx="30">
                  <c:v>96.81</c:v>
                </c:pt>
                <c:pt idx="31">
                  <c:v>25.93</c:v>
                </c:pt>
                <c:pt idx="32">
                  <c:v>67.88</c:v>
                </c:pt>
                <c:pt idx="33">
                  <c:v>89.82</c:v>
                </c:pt>
              </c:numCache>
            </c:numRef>
          </c:val>
        </c:ser>
        <c:ser>
          <c:idx val="2"/>
          <c:order val="2"/>
          <c:tx>
            <c:strRef>
              <c:f>Sheet4!$F$1</c:f>
              <c:strCache>
                <c:ptCount val="1"/>
                <c:pt idx="0">
                  <c:v>monthly_difference</c:v>
                </c:pt>
              </c:strCache>
            </c:strRef>
          </c:tx>
          <c:spPr>
            <a:solidFill>
              <a:srgbClr val="7030A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4"/>
              <c:pt idx="0">
                <c:v>Ana Bradley</c:v>
              </c:pt>
              <c:pt idx="1">
                <c:v> Ana Bradley</c:v>
              </c:pt>
              <c:pt idx="2">
                <c:v> Ana Bradley</c:v>
              </c:pt>
              <c:pt idx="3">
                <c:v> Ana Bradley</c:v>
              </c:pt>
              <c:pt idx="4">
                <c:v> Clara Shaw</c:v>
              </c:pt>
              <c:pt idx="5">
                <c:v> Clara Shaw</c:v>
              </c:pt>
              <c:pt idx="6">
                <c:v> Clara Shaw</c:v>
              </c:pt>
              <c:pt idx="7">
                <c:v> Curtis Irby</c:v>
              </c:pt>
              <c:pt idx="8">
                <c:v> Curtis Irby</c:v>
              </c:pt>
              <c:pt idx="9">
                <c:v> Curtis Irby</c:v>
              </c:pt>
              <c:pt idx="10">
                <c:v> Curtis Irby</c:v>
              </c:pt>
              <c:pt idx="11">
                <c:v> Eleanor Hunt</c:v>
              </c:pt>
              <c:pt idx="12">
                <c:v> Eleanor Hunt</c:v>
              </c:pt>
              <c:pt idx="13">
                <c:v> Eleanor Hunt</c:v>
              </c:pt>
              <c:pt idx="14">
                <c:v> Karl Seal</c:v>
              </c:pt>
              <c:pt idx="15">
                <c:v> Karl Seal</c:v>
              </c:pt>
              <c:pt idx="16">
                <c:v> Karl Seal</c:v>
              </c:pt>
              <c:pt idx="17">
                <c:v> Marcia Dean</c:v>
              </c:pt>
              <c:pt idx="18">
                <c:v> Marcia Dean</c:v>
              </c:pt>
              <c:pt idx="19">
                <c:v> Marcia Dean</c:v>
              </c:pt>
              <c:pt idx="20">
                <c:v> Marcia Dean</c:v>
              </c:pt>
              <c:pt idx="21">
                <c:v> Marion Snyder</c:v>
              </c:pt>
              <c:pt idx="22">
                <c:v> Marion Snyder</c:v>
              </c:pt>
              <c:pt idx="23">
                <c:v> Marion Snyder</c:v>
              </c:pt>
              <c:pt idx="24">
                <c:v> Marion Snyder</c:v>
              </c:pt>
              <c:pt idx="25">
                <c:v> Mike Way</c:v>
              </c:pt>
              <c:pt idx="26">
                <c:v> Mike Way</c:v>
              </c:pt>
              <c:pt idx="27">
                <c:v> Mike Way</c:v>
              </c:pt>
              <c:pt idx="28">
                <c:v> Rhonda Kennedy</c:v>
              </c:pt>
              <c:pt idx="29">
                <c:v> Rhonda Kennedy</c:v>
              </c:pt>
              <c:pt idx="30">
                <c:v> Rhonda Kennedy</c:v>
              </c:pt>
              <c:pt idx="31">
                <c:v> Tommy Collazo</c:v>
              </c:pt>
              <c:pt idx="32">
                <c:v> Tommy Collazo</c:v>
              </c:pt>
              <c:pt idx="33">
                <c:v> Tommy Collazo </c:v>
              </c:pt>
            </c:strLit>
          </c:cat>
          <c:val>
            <c:numRef>
              <c:f>Sheet4!$F$2:$F$35</c:f>
              <c:numCache>
                <c:formatCode>General</c:formatCode>
                <c:ptCount val="34"/>
                <c:pt idx="0">
                  <c:v>51.88</c:v>
                </c:pt>
                <c:pt idx="1">
                  <c:v>1.04</c:v>
                </c:pt>
                <c:pt idx="2">
                  <c:v>-69.89</c:v>
                </c:pt>
                <c:pt idx="4">
                  <c:v>49.9</c:v>
                </c:pt>
                <c:pt idx="5">
                  <c:v>20.98</c:v>
                </c:pt>
                <c:pt idx="7">
                  <c:v>63.89</c:v>
                </c:pt>
                <c:pt idx="8">
                  <c:v>-31.97</c:v>
                </c:pt>
                <c:pt idx="9">
                  <c:v>-51.87</c:v>
                </c:pt>
                <c:pt idx="11">
                  <c:v>64.87</c:v>
                </c:pt>
                <c:pt idx="12">
                  <c:v>12.96</c:v>
                </c:pt>
                <c:pt idx="14">
                  <c:v>34.96</c:v>
                </c:pt>
                <c:pt idx="15">
                  <c:v>12.93</c:v>
                </c:pt>
                <c:pt idx="17">
                  <c:v>15.98</c:v>
                </c:pt>
                <c:pt idx="18">
                  <c:v>19.899999999999999</c:v>
                </c:pt>
                <c:pt idx="19">
                  <c:v>-72.81</c:v>
                </c:pt>
                <c:pt idx="21">
                  <c:v>13.96</c:v>
                </c:pt>
                <c:pt idx="22">
                  <c:v>26.94</c:v>
                </c:pt>
                <c:pt idx="23">
                  <c:v>-80.83</c:v>
                </c:pt>
                <c:pt idx="25">
                  <c:v>28.91</c:v>
                </c:pt>
                <c:pt idx="26">
                  <c:v>-2.97</c:v>
                </c:pt>
                <c:pt idx="28">
                  <c:v>54.89</c:v>
                </c:pt>
                <c:pt idx="29">
                  <c:v>21.96</c:v>
                </c:pt>
                <c:pt idx="31">
                  <c:v>41.95</c:v>
                </c:pt>
                <c:pt idx="32">
                  <c:v>21.94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4190504"/>
        <c:axId val="484188152"/>
      </c:barChart>
      <c:catAx>
        <c:axId val="484190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 Name</a:t>
                </a:r>
              </a:p>
            </c:rich>
          </c:tx>
          <c:layout>
            <c:manualLayout>
              <c:xMode val="edge"/>
              <c:yMode val="edge"/>
              <c:x val="0.43683573831241412"/>
              <c:y val="0.88500871577766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4188152"/>
        <c:crosses val="autoZero"/>
        <c:auto val="1"/>
        <c:lblAlgn val="ctr"/>
        <c:lblOffset val="100"/>
        <c:noMultiLvlLbl val="0"/>
      </c:catAx>
      <c:valAx>
        <c:axId val="48418815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Payment per Month</a:t>
                </a:r>
              </a:p>
            </c:rich>
          </c:tx>
          <c:layout>
            <c:manualLayout>
              <c:xMode val="edge"/>
              <c:yMode val="edge"/>
              <c:x val="1.8899658975611057E-2"/>
              <c:y val="0.19097304781139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8419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23385890675963"/>
          <c:y val="0.95123040049841556"/>
          <c:w val="0.65515622864343981"/>
          <c:h val="2.9524243013695158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85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9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C351-FE30-4CC8-9FC5-61121B77615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C3F00-D1CC-436F-9C05-1DAD41B9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7" y="116762"/>
            <a:ext cx="8918215" cy="7554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RENTAL COUNT BY </a:t>
            </a:r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CATEGORY</a:t>
            </a:r>
            <a:endParaRPr lang="en-US" sz="4800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7" y="5866000"/>
            <a:ext cx="11759888" cy="830222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We want to understand more about the movies that families are watching. The following categories are considered family movies: Animation, Children, Classics, Comedy, Family, and Music. Create a query that lists each movie category classified and the number of times each movie type has been rented.</a:t>
            </a:r>
            <a:endParaRPr lang="en-US" sz="1600" b="1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9008" y="1362951"/>
            <a:ext cx="3052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this pie graph,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rentals per each movie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 This information is based on what movies families consider to watch.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686813"/>
              </p:ext>
            </p:extLst>
          </p:nvPr>
        </p:nvGraphicFramePr>
        <p:xfrm>
          <a:off x="604911" y="993621"/>
          <a:ext cx="7753477" cy="468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1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7" y="6034084"/>
            <a:ext cx="11759888" cy="66213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Provide a table with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each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movie category, each of the quartiles, and the corresponding count of movies within each combination of movie category for each corresponding rental duration category.</a:t>
            </a:r>
            <a:endParaRPr lang="en-US" sz="1600" b="1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322" y="970443"/>
            <a:ext cx="7596203" cy="47973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54602" y="1137868"/>
            <a:ext cx="3052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this bar graph, we can see the analysis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rentals per movie category based on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four quartiles. The rental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category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over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 In the first quartile, Animation was the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 choice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the second quartile, Children was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choice.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third quartile, Family showed to be the most popular. In the fourth quartile, both Animation and Family were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equally popular. 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566777"/>
              </p:ext>
            </p:extLst>
          </p:nvPr>
        </p:nvGraphicFramePr>
        <p:xfrm>
          <a:off x="450167" y="970443"/>
          <a:ext cx="7800358" cy="479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5575" y="117475"/>
            <a:ext cx="9959096" cy="7540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RENTAL </a:t>
            </a:r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TOTALS</a:t>
            </a:r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 PER QUARTILE</a:t>
            </a:r>
            <a:endParaRPr lang="en-US" sz="4800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5783420"/>
            <a:ext cx="11759888" cy="792605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We want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to see how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the two stores compare in their count of rental orders during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each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month for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all yearly data obtained.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Write a query that returns the store ID, the year and month, and the number of rental orders each store has fulfilled for that month. </a:t>
            </a:r>
            <a:r>
              <a:rPr lang="en-US" sz="1600" b="1" dirty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nclude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a column for each of the following: year, month, store ID, and count of rental orders fulfilled during that month.</a:t>
            </a:r>
            <a:endParaRPr lang="en-US" sz="1600" b="1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322" y="970443"/>
            <a:ext cx="7596203" cy="47973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7481" y="1459840"/>
            <a:ext cx="30522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looking at this bar graph, two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stores and the total monthly rentals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compared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monthly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 totals of Store #1 and Store #2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 much in rental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 between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2005 and February 2006 .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729918"/>
              </p:ext>
            </p:extLst>
          </p:nvPr>
        </p:nvGraphicFramePr>
        <p:xfrm>
          <a:off x="663291" y="979337"/>
          <a:ext cx="7587234" cy="4788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55575" y="117475"/>
            <a:ext cx="9143170" cy="7540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RENTALS BETWEEN TWO STORES</a:t>
            </a:r>
            <a:endParaRPr lang="en-US" sz="4800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7" y="5866000"/>
            <a:ext cx="11759888" cy="73174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For each of the top ten paying customers, find out the difference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between </a:t>
            </a:r>
            <a:r>
              <a:rPr lang="en-US" sz="1600" b="1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monthly payments during February, March, April, and May of 2007. Write a query to compare the payment amounts in each consecutive month. Repeat this for each of the ten paying customers and calculate who paid the most difference in payments. </a:t>
            </a:r>
            <a:endParaRPr lang="en-US" sz="1600" b="1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577" y="970443"/>
            <a:ext cx="8816085" cy="47973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40213" y="1223772"/>
            <a:ext cx="2475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payments between the top ten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customers. According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data, Eleanor Hunt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the top paying customer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Rhonda Kennedy and Clara Shaw are close for second highest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paying customers. Marion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Snyder and Marcia Dean show the most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in monthly payments.</a:t>
            </a:r>
            <a:endParaRPr lang="en-US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5447" y="141918"/>
            <a:ext cx="9143170" cy="754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dirty="0" smtClean="0">
                <a:solidFill>
                  <a:schemeClr val="tx1"/>
                </a:solidFill>
                <a:latin typeface="Lucida Bright" panose="02040602050505020304" pitchFamily="18" charset="0"/>
                <a:cs typeface="Arial" panose="020B0604020202020204" pitchFamily="34" charset="0"/>
              </a:rPr>
              <a:t>TOP TEN PAYING CUSTOMERS</a:t>
            </a:r>
            <a:endParaRPr lang="en-US" sz="4800" dirty="0">
              <a:solidFill>
                <a:schemeClr val="tx1"/>
              </a:solidFill>
              <a:latin typeface="Lucida Bright" panose="020406020505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418178"/>
              </p:ext>
            </p:extLst>
          </p:nvPr>
        </p:nvGraphicFramePr>
        <p:xfrm>
          <a:off x="257576" y="994227"/>
          <a:ext cx="8816085" cy="477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4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950</TotalTime>
  <Words>486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Lucida Bright</vt:lpstr>
      <vt:lpstr>Trebuchet MS</vt:lpstr>
      <vt:lpstr>Wingdings 3</vt:lpstr>
      <vt:lpstr>Facet</vt:lpstr>
      <vt:lpstr>RENTAL COUNT BY CATEGORY</vt:lpstr>
      <vt:lpstr>RENTAL TOTALS PER QUARTILE</vt:lpstr>
      <vt:lpstr>RENTALS BETWEEN TWO STORES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COUNT BY CATEGORY</dc:title>
  <dc:creator>Microsoft account</dc:creator>
  <cp:lastModifiedBy>Microsoft account</cp:lastModifiedBy>
  <cp:revision>19</cp:revision>
  <dcterms:created xsi:type="dcterms:W3CDTF">2021-05-01T23:48:08Z</dcterms:created>
  <dcterms:modified xsi:type="dcterms:W3CDTF">2021-05-06T00:32:07Z</dcterms:modified>
</cp:coreProperties>
</file>