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9" r:id="rId9"/>
    <p:sldId id="271" r:id="rId10"/>
    <p:sldId id="27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A"/>
    <a:srgbClr val="C21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11900"/>
            <a:ext cx="2743200" cy="365125"/>
          </a:xfrm>
        </p:spPr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3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77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3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505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96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9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3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6909"/>
            <a:ext cx="10515600" cy="77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41419"/>
            <a:ext cx="10515600" cy="445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D786-E6D9-4C2C-ACB1-05D1D0CD0FD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0" descr="NW ppt templates v24 copy.jp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70" b="19691"/>
          <a:stretch/>
        </p:blipFill>
        <p:spPr bwMode="auto">
          <a:xfrm>
            <a:off x="10014465" y="6001265"/>
            <a:ext cx="2033373" cy="85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862914" y="1136823"/>
            <a:ext cx="10515600" cy="12357"/>
          </a:xfrm>
          <a:prstGeom prst="line">
            <a:avLst/>
          </a:prstGeom>
          <a:ln w="28575">
            <a:solidFill>
              <a:srgbClr val="C21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3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36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C2161C"/>
        </a:buClr>
        <a:buFont typeface="Arial" panose="020B0604020202020204" pitchFamily="34" charset="0"/>
        <a:buChar char="•"/>
        <a:defRPr sz="28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24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20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18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18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642" y="862872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/>
              <a:t>Releasing new versions of current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660" y="3935669"/>
            <a:ext cx="9144000" cy="2329207"/>
          </a:xfrm>
        </p:spPr>
        <p:txBody>
          <a:bodyPr>
            <a:noAutofit/>
          </a:bodyPr>
          <a:lstStyle/>
          <a:p>
            <a:pPr algn="l"/>
            <a:r>
              <a:rPr lang="en-GB" sz="1800" dirty="0" err="1"/>
              <a:t>NEM</a:t>
            </a:r>
            <a:r>
              <a:rPr lang="en-GB" sz="1800" dirty="0"/>
              <a:t> DA submission: </a:t>
            </a:r>
            <a:r>
              <a:rPr lang="en-GB" sz="1800" i="1" dirty="0"/>
              <a:t>&lt;date&gt;</a:t>
            </a:r>
          </a:p>
          <a:p>
            <a:pPr algn="l"/>
            <a:r>
              <a:rPr lang="en-GB" sz="1800" dirty="0"/>
              <a:t>Status: </a:t>
            </a:r>
            <a:r>
              <a:rPr lang="en-GB" sz="1800" i="1" dirty="0"/>
              <a:t>&lt;draft, submitted, approved&gt;</a:t>
            </a:r>
          </a:p>
          <a:p>
            <a:pPr algn="l"/>
            <a:r>
              <a:rPr lang="en-GB" sz="1800" dirty="0"/>
              <a:t>Document version: </a:t>
            </a:r>
            <a:r>
              <a:rPr lang="en-GB" sz="1800" i="1" dirty="0"/>
              <a:t>&lt;version of this submission&gt;</a:t>
            </a:r>
          </a:p>
          <a:p>
            <a:pPr algn="l"/>
            <a:r>
              <a:rPr lang="en-GB" sz="1800" dirty="0"/>
              <a:t>Author: </a:t>
            </a:r>
            <a:r>
              <a:rPr lang="en-GB" sz="1800" i="1" dirty="0"/>
              <a:t>&lt;name&gt;</a:t>
            </a:r>
          </a:p>
          <a:p>
            <a:pPr algn="l"/>
            <a:r>
              <a:rPr lang="en-GB" sz="1800" dirty="0"/>
              <a:t>Sponsor: </a:t>
            </a:r>
            <a:r>
              <a:rPr lang="en-GB" sz="1800" i="1" dirty="0"/>
              <a:t>&lt;quorum member&gt;</a:t>
            </a:r>
          </a:p>
          <a:p>
            <a:pPr algn="l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949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release new versions of current services</a:t>
            </a:r>
          </a:p>
        </p:txBody>
      </p:sp>
    </p:spTree>
    <p:extLst>
      <p:ext uri="{BB962C8B-B14F-4D97-AF65-F5344CB8AC3E}">
        <p14:creationId xmlns:p14="http://schemas.microsoft.com/office/powerpoint/2010/main" val="73048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 or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evolve services and their contracts (func specs and swaggers) when evolving a existing version:</a:t>
            </a:r>
          </a:p>
          <a:p>
            <a:pPr lvl="1"/>
            <a:r>
              <a:rPr lang="en-GB" dirty="0"/>
              <a:t>A new </a:t>
            </a:r>
            <a:r>
              <a:rPr lang="en-GB" dirty="0">
                <a:solidFill>
                  <a:srgbClr val="00B050"/>
                </a:solidFill>
              </a:rPr>
              <a:t>minor version </a:t>
            </a:r>
            <a:r>
              <a:rPr lang="en-GB" dirty="0"/>
              <a:t>means the service is just being updated and so its interface and func spec. 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r>
              <a:rPr lang="en-GB" dirty="0"/>
              <a:t>A new </a:t>
            </a:r>
            <a:r>
              <a:rPr lang="en-GB" dirty="0">
                <a:solidFill>
                  <a:srgbClr val="FF0000"/>
                </a:solidFill>
              </a:rPr>
              <a:t>major version </a:t>
            </a:r>
            <a:r>
              <a:rPr lang="en-GB" dirty="0"/>
              <a:t>means we are effectively creating a new service. Should we: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Re-implement all current operations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Rebuild them when and if required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3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/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502"/>
            <a:ext cx="10515600" cy="426185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When a new major version is being released, a lot of things can be different and </a:t>
            </a:r>
            <a:r>
              <a:rPr lang="en-GB" dirty="0">
                <a:solidFill>
                  <a:srgbClr val="FF0000"/>
                </a:solidFill>
              </a:rPr>
              <a:t>incompatible</a:t>
            </a:r>
            <a:r>
              <a:rPr lang="en-GB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Exchange Pattern (request-response, fire-and-forget)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Architectural Style (SOAP vs RESTful)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Format (XML, JSON, </a:t>
            </a:r>
            <a:r>
              <a:rPr lang="en-GB" dirty="0" err="1"/>
              <a:t>protobuf</a:t>
            </a:r>
            <a:r>
              <a:rPr lang="en-GB" dirty="0"/>
              <a:t>, …)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Transport (HTTPS, </a:t>
            </a:r>
            <a:r>
              <a:rPr lang="en-GB" dirty="0" err="1"/>
              <a:t>MQ</a:t>
            </a:r>
            <a:r>
              <a:rPr lang="en-GB" dirty="0"/>
              <a:t>, Kafka….)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Headers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Error Handling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615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1: Re-implement everything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EE3CF-12A3-4067-9269-3A8819F92950}"/>
              </a:ext>
            </a:extLst>
          </p:cNvPr>
          <p:cNvSpPr/>
          <p:nvPr/>
        </p:nvSpPr>
        <p:spPr>
          <a:xfrm>
            <a:off x="1140737" y="2770360"/>
            <a:ext cx="2471596" cy="31415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Operation A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Operation B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Operation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E2C8FE-C3F8-4032-9F43-A164FA1A5CF3}"/>
              </a:ext>
            </a:extLst>
          </p:cNvPr>
          <p:cNvSpPr/>
          <p:nvPr/>
        </p:nvSpPr>
        <p:spPr>
          <a:xfrm>
            <a:off x="6589414" y="2770359"/>
            <a:ext cx="2471596" cy="31415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Operation A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rgbClr val="FF0000"/>
                </a:solidFill>
              </a:rPr>
              <a:t>Operation B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rgbClr val="00B050"/>
                </a:solidFill>
              </a:rPr>
              <a:t>Operation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D1656-FB22-4142-8CBA-14D4551875C2}"/>
              </a:ext>
            </a:extLst>
          </p:cNvPr>
          <p:cNvSpPr txBox="1"/>
          <p:nvPr/>
        </p:nvSpPr>
        <p:spPr>
          <a:xfrm>
            <a:off x="7298978" y="2401027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AF3E8-AE70-4E7D-B5C7-9A9D035768FF}"/>
              </a:ext>
            </a:extLst>
          </p:cNvPr>
          <p:cNvSpPr txBox="1"/>
          <p:nvPr/>
        </p:nvSpPr>
        <p:spPr>
          <a:xfrm>
            <a:off x="1850301" y="2401027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F08D2E-820B-49D5-B931-32ED4FA19E63}"/>
              </a:ext>
            </a:extLst>
          </p:cNvPr>
          <p:cNvSpPr/>
          <p:nvPr/>
        </p:nvSpPr>
        <p:spPr>
          <a:xfrm>
            <a:off x="4331329" y="3861301"/>
            <a:ext cx="1539089" cy="76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47BEC-78F7-43EE-9076-02AD462BFDA5}"/>
              </a:ext>
            </a:extLst>
          </p:cNvPr>
          <p:cNvSpPr/>
          <p:nvPr/>
        </p:nvSpPr>
        <p:spPr>
          <a:xfrm>
            <a:off x="7298819" y="6059455"/>
            <a:ext cx="208229" cy="1358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52FA5-5727-4BEB-9E3C-5485CD72A19F}"/>
              </a:ext>
            </a:extLst>
          </p:cNvPr>
          <p:cNvSpPr txBox="1"/>
          <p:nvPr/>
        </p:nvSpPr>
        <p:spPr>
          <a:xfrm>
            <a:off x="7507048" y="5973467"/>
            <a:ext cx="844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Required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E38BC-3F1B-4B98-94E1-2CEA4FE95682}"/>
              </a:ext>
            </a:extLst>
          </p:cNvPr>
          <p:cNvSpPr/>
          <p:nvPr/>
        </p:nvSpPr>
        <p:spPr>
          <a:xfrm>
            <a:off x="7298819" y="6304292"/>
            <a:ext cx="208229" cy="1358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DEB48-EECF-4D21-87A1-134CEA9987D0}"/>
              </a:ext>
            </a:extLst>
          </p:cNvPr>
          <p:cNvSpPr txBox="1"/>
          <p:nvPr/>
        </p:nvSpPr>
        <p:spPr>
          <a:xfrm>
            <a:off x="7507048" y="6218304"/>
            <a:ext cx="11353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Not-required</a:t>
            </a:r>
          </a:p>
        </p:txBody>
      </p:sp>
    </p:spTree>
    <p:extLst>
      <p:ext uri="{BB962C8B-B14F-4D97-AF65-F5344CB8AC3E}">
        <p14:creationId xmlns:p14="http://schemas.microsoft.com/office/powerpoint/2010/main" val="226578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Option 2: Implement what is being required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EE3CF-12A3-4067-9269-3A8819F92950}"/>
              </a:ext>
            </a:extLst>
          </p:cNvPr>
          <p:cNvSpPr/>
          <p:nvPr/>
        </p:nvSpPr>
        <p:spPr>
          <a:xfrm>
            <a:off x="1140737" y="2770360"/>
            <a:ext cx="2471596" cy="31415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Operation A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Operation B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Operation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E2C8FE-C3F8-4032-9F43-A164FA1A5CF3}"/>
              </a:ext>
            </a:extLst>
          </p:cNvPr>
          <p:cNvSpPr/>
          <p:nvPr/>
        </p:nvSpPr>
        <p:spPr>
          <a:xfrm>
            <a:off x="6589414" y="2770359"/>
            <a:ext cx="2471596" cy="31415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2"/>
                </a:solidFill>
              </a:rPr>
              <a:t>Operation A</a:t>
            </a:r>
          </a:p>
          <a:p>
            <a:pPr algn="ctr"/>
            <a:endParaRPr lang="en-GB" sz="2800" dirty="0">
              <a:solidFill>
                <a:schemeClr val="bg2"/>
              </a:solidFill>
            </a:endParaRPr>
          </a:p>
          <a:p>
            <a:pPr algn="ctr"/>
            <a:r>
              <a:rPr lang="en-GB" sz="2800" dirty="0">
                <a:solidFill>
                  <a:schemeClr val="bg2"/>
                </a:solidFill>
              </a:rPr>
              <a:t>Operation B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Operation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D1656-FB22-4142-8CBA-14D4551875C2}"/>
              </a:ext>
            </a:extLst>
          </p:cNvPr>
          <p:cNvSpPr txBox="1"/>
          <p:nvPr/>
        </p:nvSpPr>
        <p:spPr>
          <a:xfrm>
            <a:off x="7298978" y="2401027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AF3E8-AE70-4E7D-B5C7-9A9D035768FF}"/>
              </a:ext>
            </a:extLst>
          </p:cNvPr>
          <p:cNvSpPr txBox="1"/>
          <p:nvPr/>
        </p:nvSpPr>
        <p:spPr>
          <a:xfrm>
            <a:off x="1850301" y="2401027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F08D2E-820B-49D5-B931-32ED4FA19E63}"/>
              </a:ext>
            </a:extLst>
          </p:cNvPr>
          <p:cNvSpPr/>
          <p:nvPr/>
        </p:nvSpPr>
        <p:spPr>
          <a:xfrm>
            <a:off x="4331329" y="3861301"/>
            <a:ext cx="1539089" cy="76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1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5" y="205311"/>
            <a:ext cx="10515600" cy="771697"/>
          </a:xfrm>
        </p:spPr>
        <p:txBody>
          <a:bodyPr/>
          <a:lstStyle/>
          <a:p>
            <a:r>
              <a:rPr lang="en-GB" dirty="0"/>
              <a:t>Evaluation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05213"/>
              </p:ext>
            </p:extLst>
          </p:nvPr>
        </p:nvGraphicFramePr>
        <p:xfrm>
          <a:off x="333635" y="858520"/>
          <a:ext cx="1167126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369">
                  <a:extLst>
                    <a:ext uri="{9D8B030D-6E8A-4147-A177-3AD203B41FA5}">
                      <a16:colId xmlns:a16="http://schemas.microsoft.com/office/drawing/2014/main" val="2102020779"/>
                    </a:ext>
                  </a:extLst>
                </a:gridCol>
                <a:gridCol w="921636">
                  <a:extLst>
                    <a:ext uri="{9D8B030D-6E8A-4147-A177-3AD203B41FA5}">
                      <a16:colId xmlns:a16="http://schemas.microsoft.com/office/drawing/2014/main" val="226077666"/>
                    </a:ext>
                  </a:extLst>
                </a:gridCol>
                <a:gridCol w="2386223">
                  <a:extLst>
                    <a:ext uri="{9D8B030D-6E8A-4147-A177-3AD203B41FA5}">
                      <a16:colId xmlns:a16="http://schemas.microsoft.com/office/drawing/2014/main" val="1615788056"/>
                    </a:ext>
                  </a:extLst>
                </a:gridCol>
                <a:gridCol w="2424516">
                  <a:extLst>
                    <a:ext uri="{9D8B030D-6E8A-4147-A177-3AD203B41FA5}">
                      <a16:colId xmlns:a16="http://schemas.microsoft.com/office/drawing/2014/main" val="4273261606"/>
                    </a:ext>
                  </a:extLst>
                </a:gridCol>
                <a:gridCol w="2424516">
                  <a:extLst>
                    <a:ext uri="{9D8B030D-6E8A-4147-A177-3AD203B41FA5}">
                      <a16:colId xmlns:a16="http://schemas.microsoft.com/office/drawing/2014/main" val="160176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rial Narrow" panose="020B0606020202030204" pitchFamily="34" charset="0"/>
                        </a:rPr>
                        <a:t>Option</a:t>
                      </a:r>
                    </a:p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Narrow" panose="020B0606020202030204" pitchFamily="34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Option 1: Re-implement 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Option</a:t>
                      </a:r>
                      <a:r>
                        <a:rPr lang="en-GB" baseline="0" dirty="0">
                          <a:latin typeface="Arial Narrow" panose="020B0606020202030204" pitchFamily="34" charset="0"/>
                        </a:rPr>
                        <a:t> 2: Implement what is being required</a:t>
                      </a:r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aseline="0" dirty="0">
                          <a:latin typeface="Arial Narrow" panose="020B0606020202030204" pitchFamily="34" charset="0"/>
                        </a:rPr>
                        <a:t>Effort to design/build/deploy/test</a:t>
                      </a:r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2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Effort</a:t>
                      </a:r>
                      <a:r>
                        <a:rPr lang="en-GB" baseline="0" dirty="0">
                          <a:latin typeface="Arial Narrow" panose="020B0606020202030204" pitchFamily="34" charset="0"/>
                        </a:rPr>
                        <a:t> to automate test and deployment</a:t>
                      </a:r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2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Operability</a:t>
                      </a:r>
                      <a:r>
                        <a:rPr lang="en-GB" baseline="0" dirty="0">
                          <a:latin typeface="Arial Narrow" panose="020B0606020202030204" pitchFamily="34" charset="0"/>
                        </a:rPr>
                        <a:t> / e</a:t>
                      </a:r>
                      <a:r>
                        <a:rPr lang="en-GB" dirty="0">
                          <a:latin typeface="Arial Narrow" panose="020B0606020202030204" pitchFamily="34" charset="0"/>
                        </a:rPr>
                        <a:t>ffort to 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Were we to decommission the old version, option 1 would score better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4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7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Ease</a:t>
                      </a:r>
                      <a:r>
                        <a:rPr lang="en-GB" baseline="0" dirty="0">
                          <a:latin typeface="Arial Narrow" panose="020B0606020202030204" pitchFamily="34" charset="0"/>
                        </a:rPr>
                        <a:t> of future change</a:t>
                      </a:r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Usually frequent changes tend to ease future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5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Extent to which</a:t>
                      </a:r>
                      <a:r>
                        <a:rPr lang="en-GB" baseline="0" dirty="0">
                          <a:latin typeface="Arial Narrow" panose="020B0606020202030204" pitchFamily="34" charset="0"/>
                        </a:rPr>
                        <a:t> the option is “proven”</a:t>
                      </a:r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8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59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26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what is being required and move the legacy operations when and if required</a:t>
            </a:r>
          </a:p>
        </p:txBody>
      </p:sp>
    </p:spTree>
    <p:extLst>
      <p:ext uri="{BB962C8B-B14F-4D97-AF65-F5344CB8AC3E}">
        <p14:creationId xmlns:p14="http://schemas.microsoft.com/office/powerpoint/2010/main" val="314603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33877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Stop uplifting functional specifications and swaggers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The documents and contracts are not reflecting the reality as the legacy operations are still implemented by the </a:t>
            </a:r>
            <a:r>
              <a:rPr lang="en-GB"/>
              <a:t>previous versions </a:t>
            </a:r>
            <a:r>
              <a:rPr lang="en-GB" dirty="0"/>
              <a:t>of </a:t>
            </a:r>
            <a:r>
              <a:rPr lang="en-GB"/>
              <a:t>the service.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6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CB1A00BB1048419CAE4DE5B0FBAFE3" ma:contentTypeVersion="0" ma:contentTypeDescription="Create a new document." ma:contentTypeScope="" ma:versionID="c5afc49ac28bb041ffa224c4ea5359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41A0131-4847-4E66-AED5-0BA6E71D23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F4D59C-906D-4119-BF3D-54D12BC94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AFD66FB-32A7-4094-B0A2-9D0645C6517E}">
  <ds:schemaRefs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372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Narrow</vt:lpstr>
      <vt:lpstr>Calibri</vt:lpstr>
      <vt:lpstr>Office Theme</vt:lpstr>
      <vt:lpstr>Releasing new versions of current services</vt:lpstr>
      <vt:lpstr>Summary of Proposal</vt:lpstr>
      <vt:lpstr>Issue or Problem Statement</vt:lpstr>
      <vt:lpstr>Context / Motivation</vt:lpstr>
      <vt:lpstr>Option 1: Re-implement everything</vt:lpstr>
      <vt:lpstr>Option 2: Implement what is being required</vt:lpstr>
      <vt:lpstr>Evaluation</vt:lpstr>
      <vt:lpstr>Recommendation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Schoonderwoerd</dc:creator>
  <cp:lastModifiedBy>Thomas Breheny</cp:lastModifiedBy>
  <cp:revision>29</cp:revision>
  <dcterms:created xsi:type="dcterms:W3CDTF">2017-12-19T09:54:43Z</dcterms:created>
  <dcterms:modified xsi:type="dcterms:W3CDTF">2018-05-31T11:15:06Z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0x01010046CB1A00BB1048419CAE4DE5B0FBAFE3</vt:lpwstr>
  </property>
</Properties>
</file>