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5" r:id="rId5"/>
  </p:sldMasterIdLst>
  <p:notesMasterIdLst>
    <p:notesMasterId r:id="rId43"/>
  </p:notesMasterIdLst>
  <p:handoutMasterIdLst>
    <p:handoutMasterId r:id="rId44"/>
  </p:handoutMasterIdLst>
  <p:sldIdLst>
    <p:sldId id="596" r:id="rId6"/>
    <p:sldId id="793" r:id="rId7"/>
    <p:sldId id="718" r:id="rId8"/>
    <p:sldId id="735" r:id="rId9"/>
    <p:sldId id="849" r:id="rId10"/>
    <p:sldId id="850" r:id="rId11"/>
    <p:sldId id="859" r:id="rId12"/>
    <p:sldId id="860" r:id="rId13"/>
    <p:sldId id="873" r:id="rId14"/>
    <p:sldId id="871" r:id="rId15"/>
    <p:sldId id="872" r:id="rId16"/>
    <p:sldId id="874" r:id="rId17"/>
    <p:sldId id="858" r:id="rId18"/>
    <p:sldId id="864" r:id="rId19"/>
    <p:sldId id="866" r:id="rId20"/>
    <p:sldId id="867" r:id="rId21"/>
    <p:sldId id="868" r:id="rId22"/>
    <p:sldId id="705" r:id="rId23"/>
    <p:sldId id="812" r:id="rId24"/>
    <p:sldId id="801" r:id="rId25"/>
    <p:sldId id="802" r:id="rId26"/>
    <p:sldId id="863" r:id="rId27"/>
    <p:sldId id="803" r:id="rId28"/>
    <p:sldId id="804" r:id="rId29"/>
    <p:sldId id="805" r:id="rId30"/>
    <p:sldId id="806" r:id="rId31"/>
    <p:sldId id="807" r:id="rId32"/>
    <p:sldId id="870" r:id="rId33"/>
    <p:sldId id="869" r:id="rId34"/>
    <p:sldId id="808" r:id="rId35"/>
    <p:sldId id="809" r:id="rId36"/>
    <p:sldId id="810" r:id="rId37"/>
    <p:sldId id="811" r:id="rId38"/>
    <p:sldId id="706" r:id="rId39"/>
    <p:sldId id="831" r:id="rId40"/>
    <p:sldId id="639" r:id="rId41"/>
    <p:sldId id="732" r:id="rId42"/>
  </p:sldIdLst>
  <p:sldSz cx="9144000" cy="6858000" type="screen4x3"/>
  <p:notesSz cx="6858000" cy="10059988"/>
  <p:custDataLst>
    <p:tags r:id="rId45"/>
  </p:custDataLst>
  <p:defaultTextStyle>
    <a:defPPr>
      <a:defRPr lang="en-US"/>
    </a:defPPr>
    <a:lvl1pPr algn="l" rtl="0" fontAlgn="base">
      <a:spcBef>
        <a:spcPct val="0"/>
      </a:spcBef>
      <a:spcAft>
        <a:spcPct val="0"/>
      </a:spcAft>
      <a:defRPr sz="900" i="1" kern="1200">
        <a:solidFill>
          <a:schemeClr val="tx1"/>
        </a:solidFill>
        <a:latin typeface="Arial" charset="0"/>
        <a:ea typeface="+mn-ea"/>
        <a:cs typeface="+mn-cs"/>
      </a:defRPr>
    </a:lvl1pPr>
    <a:lvl2pPr marL="406359" algn="l" rtl="0" fontAlgn="base">
      <a:spcBef>
        <a:spcPct val="0"/>
      </a:spcBef>
      <a:spcAft>
        <a:spcPct val="0"/>
      </a:spcAft>
      <a:defRPr sz="900" i="1" kern="1200">
        <a:solidFill>
          <a:schemeClr val="tx1"/>
        </a:solidFill>
        <a:latin typeface="Arial" charset="0"/>
        <a:ea typeface="+mn-ea"/>
        <a:cs typeface="+mn-cs"/>
      </a:defRPr>
    </a:lvl2pPr>
    <a:lvl3pPr marL="812719" algn="l" rtl="0" fontAlgn="base">
      <a:spcBef>
        <a:spcPct val="0"/>
      </a:spcBef>
      <a:spcAft>
        <a:spcPct val="0"/>
      </a:spcAft>
      <a:defRPr sz="900" i="1" kern="1200">
        <a:solidFill>
          <a:schemeClr val="tx1"/>
        </a:solidFill>
        <a:latin typeface="Arial" charset="0"/>
        <a:ea typeface="+mn-ea"/>
        <a:cs typeface="+mn-cs"/>
      </a:defRPr>
    </a:lvl3pPr>
    <a:lvl4pPr marL="1219078" algn="l" rtl="0" fontAlgn="base">
      <a:spcBef>
        <a:spcPct val="0"/>
      </a:spcBef>
      <a:spcAft>
        <a:spcPct val="0"/>
      </a:spcAft>
      <a:defRPr sz="900" i="1" kern="1200">
        <a:solidFill>
          <a:schemeClr val="tx1"/>
        </a:solidFill>
        <a:latin typeface="Arial" charset="0"/>
        <a:ea typeface="+mn-ea"/>
        <a:cs typeface="+mn-cs"/>
      </a:defRPr>
    </a:lvl4pPr>
    <a:lvl5pPr marL="1625437" algn="l" rtl="0" fontAlgn="base">
      <a:spcBef>
        <a:spcPct val="0"/>
      </a:spcBef>
      <a:spcAft>
        <a:spcPct val="0"/>
      </a:spcAft>
      <a:defRPr sz="900" i="1" kern="1200">
        <a:solidFill>
          <a:schemeClr val="tx1"/>
        </a:solidFill>
        <a:latin typeface="Arial" charset="0"/>
        <a:ea typeface="+mn-ea"/>
        <a:cs typeface="+mn-cs"/>
      </a:defRPr>
    </a:lvl5pPr>
    <a:lvl6pPr marL="2031797" algn="l" defTabSz="812719" rtl="0" eaLnBrk="1" latinLnBrk="0" hangingPunct="1">
      <a:defRPr sz="900" i="1" kern="1200">
        <a:solidFill>
          <a:schemeClr val="tx1"/>
        </a:solidFill>
        <a:latin typeface="Arial" charset="0"/>
        <a:ea typeface="+mn-ea"/>
        <a:cs typeface="+mn-cs"/>
      </a:defRPr>
    </a:lvl6pPr>
    <a:lvl7pPr marL="2438156" algn="l" defTabSz="812719" rtl="0" eaLnBrk="1" latinLnBrk="0" hangingPunct="1">
      <a:defRPr sz="900" i="1" kern="1200">
        <a:solidFill>
          <a:schemeClr val="tx1"/>
        </a:solidFill>
        <a:latin typeface="Arial" charset="0"/>
        <a:ea typeface="+mn-ea"/>
        <a:cs typeface="+mn-cs"/>
      </a:defRPr>
    </a:lvl7pPr>
    <a:lvl8pPr marL="2844516" algn="l" defTabSz="812719" rtl="0" eaLnBrk="1" latinLnBrk="0" hangingPunct="1">
      <a:defRPr sz="900" i="1" kern="1200">
        <a:solidFill>
          <a:schemeClr val="tx1"/>
        </a:solidFill>
        <a:latin typeface="Arial" charset="0"/>
        <a:ea typeface="+mn-ea"/>
        <a:cs typeface="+mn-cs"/>
      </a:defRPr>
    </a:lvl8pPr>
    <a:lvl9pPr marL="3250875" algn="l" defTabSz="812719" rtl="0" eaLnBrk="1" latinLnBrk="0" hangingPunct="1">
      <a:defRPr sz="900"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0">
          <p15:clr>
            <a:srgbClr val="A4A3A4"/>
          </p15:clr>
        </p15:guide>
        <p15:guide id="2" orient="horz" pos="664">
          <p15:clr>
            <a:srgbClr val="A4A3A4"/>
          </p15:clr>
        </p15:guide>
        <p15:guide id="3" pos="5447">
          <p15:clr>
            <a:srgbClr val="A4A3A4"/>
          </p15:clr>
        </p15:guide>
        <p15:guide id="4" pos="296">
          <p15:clr>
            <a:srgbClr val="A4A3A4"/>
          </p15:clr>
        </p15:guide>
        <p15:guide id="5" pos="350">
          <p15:clr>
            <a:srgbClr val="A4A3A4"/>
          </p15:clr>
        </p15:guide>
        <p15:guide id="6" pos="5475">
          <p15:clr>
            <a:srgbClr val="A4A3A4"/>
          </p15:clr>
        </p15:guide>
      </p15:sldGuideLst>
    </p:ext>
    <p:ext uri="{2D200454-40CA-4A62-9FC3-DE9A4176ACB9}">
      <p15:notesGuideLst xmlns:p15="http://schemas.microsoft.com/office/powerpoint/2012/main">
        <p15:guide id="1" orient="horz" pos="3169"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un Heal" initials="SH" lastIdx="5" clrIdx="0">
    <p:extLst/>
  </p:cmAuthor>
  <p:cmAuthor id="2" name="Neil Mulholland" initials="NM" lastIdx="1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B9CDE5"/>
    <a:srgbClr val="A9A9A9"/>
    <a:srgbClr val="DDD9C3"/>
    <a:srgbClr val="B8CBE3"/>
    <a:srgbClr val="F2F2F2"/>
    <a:srgbClr val="205766"/>
    <a:srgbClr val="31859C"/>
    <a:srgbClr val="F0F5FA"/>
    <a:srgbClr val="007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8" autoAdjust="0"/>
    <p:restoredTop sz="86426" autoAdjust="0"/>
  </p:normalViewPr>
  <p:slideViewPr>
    <p:cSldViewPr snapToGrid="0" snapToObjects="1">
      <p:cViewPr varScale="1">
        <p:scale>
          <a:sx n="69" d="100"/>
          <a:sy n="69" d="100"/>
        </p:scale>
        <p:origin x="1500" y="72"/>
      </p:cViewPr>
      <p:guideLst>
        <p:guide orient="horz" pos="3810"/>
        <p:guide orient="horz" pos="664"/>
        <p:guide pos="5447"/>
        <p:guide pos="296"/>
        <p:guide pos="350"/>
        <p:guide pos="5475"/>
      </p:guideLst>
    </p:cSldViewPr>
  </p:slideViewPr>
  <p:outlineViewPr>
    <p:cViewPr>
      <p:scale>
        <a:sx n="33" d="100"/>
        <a:sy n="33" d="100"/>
      </p:scale>
      <p:origin x="0" y="-7848"/>
    </p:cViewPr>
  </p:outlineViewPr>
  <p:notesTextViewPr>
    <p:cViewPr>
      <p:scale>
        <a:sx n="100" d="100"/>
        <a:sy n="100" d="100"/>
      </p:scale>
      <p:origin x="0" y="0"/>
    </p:cViewPr>
  </p:notesTextViewPr>
  <p:sorterViewPr>
    <p:cViewPr>
      <p:scale>
        <a:sx n="56" d="100"/>
        <a:sy n="56" d="100"/>
      </p:scale>
      <p:origin x="0" y="-7492"/>
    </p:cViewPr>
  </p:sorterViewPr>
  <p:notesViewPr>
    <p:cSldViewPr snapToGrid="0" snapToObjects="1">
      <p:cViewPr varScale="1">
        <p:scale>
          <a:sx n="51" d="100"/>
          <a:sy n="51" d="100"/>
        </p:scale>
        <p:origin x="-1968" y="-90"/>
      </p:cViewPr>
      <p:guideLst>
        <p:guide orient="horz" pos="3169"/>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906" cy="502999"/>
          </a:xfrm>
          <a:prstGeom prst="rect">
            <a:avLst/>
          </a:prstGeom>
          <a:noFill/>
          <a:ln w="9525">
            <a:noFill/>
            <a:miter lim="800000"/>
            <a:headEnd/>
            <a:tailEnd/>
          </a:ln>
          <a:effectLst/>
        </p:spPr>
        <p:txBody>
          <a:bodyPr vert="horz" wrap="square" lIns="91079" tIns="45539" rIns="91079" bIns="45539" numCol="1" anchor="t" anchorCtr="0" compatLnSpc="1">
            <a:prstTxWarp prst="textNoShape">
              <a:avLst/>
            </a:prstTxWarp>
          </a:bodyPr>
          <a:lstStyle>
            <a:lvl1pPr algn="l" defTabSz="903472">
              <a:defRPr sz="1200" i="0"/>
            </a:lvl1pPr>
          </a:lstStyle>
          <a:p>
            <a:pPr>
              <a:defRPr/>
            </a:pPr>
            <a:endParaRPr lang="en-US" dirty="0"/>
          </a:p>
        </p:txBody>
      </p:sp>
      <p:sp>
        <p:nvSpPr>
          <p:cNvPr id="33795" name="Rectangle 3"/>
          <p:cNvSpPr>
            <a:spLocks noGrp="1" noChangeArrowheads="1"/>
          </p:cNvSpPr>
          <p:nvPr>
            <p:ph type="dt" sz="quarter" idx="1"/>
          </p:nvPr>
        </p:nvSpPr>
        <p:spPr bwMode="auto">
          <a:xfrm>
            <a:off x="3884513" y="0"/>
            <a:ext cx="2971906" cy="502999"/>
          </a:xfrm>
          <a:prstGeom prst="rect">
            <a:avLst/>
          </a:prstGeom>
          <a:noFill/>
          <a:ln w="9525">
            <a:noFill/>
            <a:miter lim="800000"/>
            <a:headEnd/>
            <a:tailEnd/>
          </a:ln>
          <a:effectLst/>
        </p:spPr>
        <p:txBody>
          <a:bodyPr vert="horz" wrap="square" lIns="91079" tIns="45539" rIns="91079" bIns="45539" numCol="1" anchor="t" anchorCtr="0" compatLnSpc="1">
            <a:prstTxWarp prst="textNoShape">
              <a:avLst/>
            </a:prstTxWarp>
          </a:bodyPr>
          <a:lstStyle>
            <a:lvl1pPr algn="r" defTabSz="903472">
              <a:defRPr sz="1200" i="0"/>
            </a:lvl1pPr>
          </a:lstStyle>
          <a:p>
            <a:pPr>
              <a:defRPr/>
            </a:pPr>
            <a:endParaRPr lang="en-US" dirty="0"/>
          </a:p>
        </p:txBody>
      </p:sp>
      <p:sp>
        <p:nvSpPr>
          <p:cNvPr id="33796" name="Rectangle 4"/>
          <p:cNvSpPr>
            <a:spLocks noGrp="1" noChangeArrowheads="1"/>
          </p:cNvSpPr>
          <p:nvPr>
            <p:ph type="ftr" sz="quarter" idx="2"/>
          </p:nvPr>
        </p:nvSpPr>
        <p:spPr bwMode="auto">
          <a:xfrm>
            <a:off x="0" y="9555398"/>
            <a:ext cx="2971906" cy="502999"/>
          </a:xfrm>
          <a:prstGeom prst="rect">
            <a:avLst/>
          </a:prstGeom>
          <a:noFill/>
          <a:ln w="9525">
            <a:noFill/>
            <a:miter lim="800000"/>
            <a:headEnd/>
            <a:tailEnd/>
          </a:ln>
          <a:effectLst/>
        </p:spPr>
        <p:txBody>
          <a:bodyPr vert="horz" wrap="square" lIns="91079" tIns="45539" rIns="91079" bIns="45539" numCol="1" anchor="b" anchorCtr="0" compatLnSpc="1">
            <a:prstTxWarp prst="textNoShape">
              <a:avLst/>
            </a:prstTxWarp>
          </a:bodyPr>
          <a:lstStyle>
            <a:lvl1pPr algn="l" defTabSz="903472">
              <a:defRPr sz="1200" i="0"/>
            </a:lvl1pPr>
          </a:lstStyle>
          <a:p>
            <a:pPr>
              <a:defRPr/>
            </a:pPr>
            <a:endParaRPr lang="en-US" dirty="0"/>
          </a:p>
        </p:txBody>
      </p:sp>
      <p:sp>
        <p:nvSpPr>
          <p:cNvPr id="33797" name="Rectangle 5"/>
          <p:cNvSpPr>
            <a:spLocks noGrp="1" noChangeArrowheads="1"/>
          </p:cNvSpPr>
          <p:nvPr>
            <p:ph type="sldNum" sz="quarter" idx="3"/>
          </p:nvPr>
        </p:nvSpPr>
        <p:spPr bwMode="auto">
          <a:xfrm>
            <a:off x="3884513" y="9555398"/>
            <a:ext cx="2971906" cy="502999"/>
          </a:xfrm>
          <a:prstGeom prst="rect">
            <a:avLst/>
          </a:prstGeom>
          <a:noFill/>
          <a:ln w="9525">
            <a:noFill/>
            <a:miter lim="800000"/>
            <a:headEnd/>
            <a:tailEnd/>
          </a:ln>
          <a:effectLst/>
        </p:spPr>
        <p:txBody>
          <a:bodyPr vert="horz" wrap="square" lIns="91079" tIns="45539" rIns="91079" bIns="45539" numCol="1" anchor="b" anchorCtr="0" compatLnSpc="1">
            <a:prstTxWarp prst="textNoShape">
              <a:avLst/>
            </a:prstTxWarp>
          </a:bodyPr>
          <a:lstStyle>
            <a:lvl1pPr algn="r" defTabSz="903472">
              <a:defRPr sz="1200" i="0"/>
            </a:lvl1pPr>
          </a:lstStyle>
          <a:p>
            <a:pPr>
              <a:defRPr/>
            </a:pPr>
            <a:fld id="{55321F9C-6A9A-48E5-82AB-E41E7CA073FF}" type="slidenum">
              <a:rPr lang="en-US"/>
              <a:pPr>
                <a:defRPr/>
              </a:pPr>
              <a:t>‹#›</a:t>
            </a:fld>
            <a:endParaRPr lang="en-US" dirty="0"/>
          </a:p>
        </p:txBody>
      </p:sp>
    </p:spTree>
    <p:extLst>
      <p:ext uri="{BB962C8B-B14F-4D97-AF65-F5344CB8AC3E}">
        <p14:creationId xmlns:p14="http://schemas.microsoft.com/office/powerpoint/2010/main" val="1997926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906" cy="502999"/>
          </a:xfrm>
          <a:prstGeom prst="rect">
            <a:avLst/>
          </a:prstGeom>
          <a:noFill/>
          <a:ln w="9525">
            <a:noFill/>
            <a:miter lim="800000"/>
            <a:headEnd/>
            <a:tailEnd/>
          </a:ln>
          <a:effectLst/>
        </p:spPr>
        <p:txBody>
          <a:bodyPr vert="horz" wrap="square" lIns="91069" tIns="45534" rIns="91069" bIns="45534" numCol="1" anchor="t" anchorCtr="0" compatLnSpc="1">
            <a:prstTxWarp prst="textNoShape">
              <a:avLst/>
            </a:prstTxWarp>
          </a:bodyPr>
          <a:lstStyle>
            <a:lvl1pPr algn="l" defTabSz="903472">
              <a:defRPr sz="1200" i="0"/>
            </a:lvl1pPr>
          </a:lstStyle>
          <a:p>
            <a:pPr>
              <a:defRPr/>
            </a:pPr>
            <a:endParaRPr lang="en-US" dirty="0"/>
          </a:p>
        </p:txBody>
      </p:sp>
      <p:sp>
        <p:nvSpPr>
          <p:cNvPr id="8195" name="Rectangle 3"/>
          <p:cNvSpPr>
            <a:spLocks noGrp="1" noChangeArrowheads="1"/>
          </p:cNvSpPr>
          <p:nvPr>
            <p:ph type="dt" idx="1"/>
          </p:nvPr>
        </p:nvSpPr>
        <p:spPr bwMode="auto">
          <a:xfrm>
            <a:off x="3884513" y="0"/>
            <a:ext cx="2971906" cy="502999"/>
          </a:xfrm>
          <a:prstGeom prst="rect">
            <a:avLst/>
          </a:prstGeom>
          <a:noFill/>
          <a:ln w="9525">
            <a:noFill/>
            <a:miter lim="800000"/>
            <a:headEnd/>
            <a:tailEnd/>
          </a:ln>
          <a:effectLst/>
        </p:spPr>
        <p:txBody>
          <a:bodyPr vert="horz" wrap="square" lIns="91069" tIns="45534" rIns="91069" bIns="45534" numCol="1" anchor="t" anchorCtr="0" compatLnSpc="1">
            <a:prstTxWarp prst="textNoShape">
              <a:avLst/>
            </a:prstTxWarp>
          </a:bodyPr>
          <a:lstStyle>
            <a:lvl1pPr algn="r" defTabSz="903472">
              <a:defRPr sz="1200" i="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914400" y="754063"/>
            <a:ext cx="5029200" cy="37734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4852" y="4778495"/>
            <a:ext cx="5488298" cy="4526995"/>
          </a:xfrm>
          <a:prstGeom prst="rect">
            <a:avLst/>
          </a:prstGeom>
          <a:noFill/>
          <a:ln w="9525">
            <a:noFill/>
            <a:miter lim="800000"/>
            <a:headEnd/>
            <a:tailEnd/>
          </a:ln>
          <a:effectLst/>
        </p:spPr>
        <p:txBody>
          <a:bodyPr vert="horz" wrap="square" lIns="91069" tIns="45534" rIns="91069" bIns="4553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555398"/>
            <a:ext cx="2971906" cy="502999"/>
          </a:xfrm>
          <a:prstGeom prst="rect">
            <a:avLst/>
          </a:prstGeom>
          <a:noFill/>
          <a:ln w="9525">
            <a:noFill/>
            <a:miter lim="800000"/>
            <a:headEnd/>
            <a:tailEnd/>
          </a:ln>
          <a:effectLst/>
        </p:spPr>
        <p:txBody>
          <a:bodyPr vert="horz" wrap="square" lIns="91069" tIns="45534" rIns="91069" bIns="45534" numCol="1" anchor="b" anchorCtr="0" compatLnSpc="1">
            <a:prstTxWarp prst="textNoShape">
              <a:avLst/>
            </a:prstTxWarp>
          </a:bodyPr>
          <a:lstStyle>
            <a:lvl1pPr algn="l" defTabSz="903472">
              <a:defRPr sz="1200" i="0"/>
            </a:lvl1pPr>
          </a:lstStyle>
          <a:p>
            <a:pPr>
              <a:defRPr/>
            </a:pPr>
            <a:endParaRPr lang="en-US" dirty="0"/>
          </a:p>
        </p:txBody>
      </p:sp>
      <p:sp>
        <p:nvSpPr>
          <p:cNvPr id="8199" name="Rectangle 7"/>
          <p:cNvSpPr>
            <a:spLocks noGrp="1" noChangeArrowheads="1"/>
          </p:cNvSpPr>
          <p:nvPr>
            <p:ph type="sldNum" sz="quarter" idx="5"/>
          </p:nvPr>
        </p:nvSpPr>
        <p:spPr bwMode="auto">
          <a:xfrm>
            <a:off x="3884513" y="9555398"/>
            <a:ext cx="2971906" cy="502999"/>
          </a:xfrm>
          <a:prstGeom prst="rect">
            <a:avLst/>
          </a:prstGeom>
          <a:noFill/>
          <a:ln w="9525">
            <a:noFill/>
            <a:miter lim="800000"/>
            <a:headEnd/>
            <a:tailEnd/>
          </a:ln>
          <a:effectLst/>
        </p:spPr>
        <p:txBody>
          <a:bodyPr vert="horz" wrap="square" lIns="91069" tIns="45534" rIns="91069" bIns="45534" numCol="1" anchor="b" anchorCtr="0" compatLnSpc="1">
            <a:prstTxWarp prst="textNoShape">
              <a:avLst/>
            </a:prstTxWarp>
          </a:bodyPr>
          <a:lstStyle>
            <a:lvl1pPr algn="r" defTabSz="903472">
              <a:defRPr sz="1200" i="0"/>
            </a:lvl1pPr>
          </a:lstStyle>
          <a:p>
            <a:pPr>
              <a:defRPr/>
            </a:pPr>
            <a:fld id="{418B1A8A-ED73-411B-9074-3EEDA9E047CD}" type="slidenum">
              <a:rPr lang="en-US"/>
              <a:pPr>
                <a:defRPr/>
              </a:pPr>
              <a:t>‹#›</a:t>
            </a:fld>
            <a:endParaRPr lang="en-US" dirty="0"/>
          </a:p>
        </p:txBody>
      </p:sp>
    </p:spTree>
    <p:extLst>
      <p:ext uri="{BB962C8B-B14F-4D97-AF65-F5344CB8AC3E}">
        <p14:creationId xmlns:p14="http://schemas.microsoft.com/office/powerpoint/2010/main" val="819998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06359" algn="l" rtl="0" eaLnBrk="0" fontAlgn="base" hangingPunct="0">
      <a:spcBef>
        <a:spcPct val="30000"/>
      </a:spcBef>
      <a:spcAft>
        <a:spcPct val="0"/>
      </a:spcAft>
      <a:defRPr sz="1100" kern="1200">
        <a:solidFill>
          <a:schemeClr val="tx1"/>
        </a:solidFill>
        <a:latin typeface="Arial" charset="0"/>
        <a:ea typeface="+mn-ea"/>
        <a:cs typeface="+mn-cs"/>
      </a:defRPr>
    </a:lvl2pPr>
    <a:lvl3pPr marL="812719" algn="l" rtl="0" eaLnBrk="0" fontAlgn="base" hangingPunct="0">
      <a:spcBef>
        <a:spcPct val="30000"/>
      </a:spcBef>
      <a:spcAft>
        <a:spcPct val="0"/>
      </a:spcAft>
      <a:defRPr sz="1100" kern="1200">
        <a:solidFill>
          <a:schemeClr val="tx1"/>
        </a:solidFill>
        <a:latin typeface="Arial" charset="0"/>
        <a:ea typeface="+mn-ea"/>
        <a:cs typeface="+mn-cs"/>
      </a:defRPr>
    </a:lvl3pPr>
    <a:lvl4pPr marL="1219078" algn="l" rtl="0" eaLnBrk="0" fontAlgn="base" hangingPunct="0">
      <a:spcBef>
        <a:spcPct val="30000"/>
      </a:spcBef>
      <a:spcAft>
        <a:spcPct val="0"/>
      </a:spcAft>
      <a:defRPr sz="1100" kern="1200">
        <a:solidFill>
          <a:schemeClr val="tx1"/>
        </a:solidFill>
        <a:latin typeface="Arial" charset="0"/>
        <a:ea typeface="+mn-ea"/>
        <a:cs typeface="+mn-cs"/>
      </a:defRPr>
    </a:lvl4pPr>
    <a:lvl5pPr marL="1625437" algn="l" rtl="0" eaLnBrk="0" fontAlgn="base" hangingPunct="0">
      <a:spcBef>
        <a:spcPct val="30000"/>
      </a:spcBef>
      <a:spcAft>
        <a:spcPct val="0"/>
      </a:spcAft>
      <a:defRPr sz="1100" kern="1200">
        <a:solidFill>
          <a:schemeClr val="tx1"/>
        </a:solidFill>
        <a:latin typeface="Arial" charset="0"/>
        <a:ea typeface="+mn-ea"/>
        <a:cs typeface="+mn-cs"/>
      </a:defRPr>
    </a:lvl5pPr>
    <a:lvl6pPr marL="2031797" algn="l" defTabSz="812719" rtl="0" eaLnBrk="1" latinLnBrk="0" hangingPunct="1">
      <a:defRPr sz="1100" kern="1200">
        <a:solidFill>
          <a:schemeClr val="tx1"/>
        </a:solidFill>
        <a:latin typeface="+mn-lt"/>
        <a:ea typeface="+mn-ea"/>
        <a:cs typeface="+mn-cs"/>
      </a:defRPr>
    </a:lvl6pPr>
    <a:lvl7pPr marL="2438156" algn="l" defTabSz="812719" rtl="0" eaLnBrk="1" latinLnBrk="0" hangingPunct="1">
      <a:defRPr sz="1100" kern="1200">
        <a:solidFill>
          <a:schemeClr val="tx1"/>
        </a:solidFill>
        <a:latin typeface="+mn-lt"/>
        <a:ea typeface="+mn-ea"/>
        <a:cs typeface="+mn-cs"/>
      </a:defRPr>
    </a:lvl7pPr>
    <a:lvl8pPr marL="2844516" algn="l" defTabSz="812719" rtl="0" eaLnBrk="1" latinLnBrk="0" hangingPunct="1">
      <a:defRPr sz="1100" kern="1200">
        <a:solidFill>
          <a:schemeClr val="tx1"/>
        </a:solidFill>
        <a:latin typeface="+mn-lt"/>
        <a:ea typeface="+mn-ea"/>
        <a:cs typeface="+mn-cs"/>
      </a:defRPr>
    </a:lvl8pPr>
    <a:lvl9pPr marL="3250875" algn="l" defTabSz="81271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2685928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rPr>
              <a:pPr>
                <a:defRPr/>
              </a:pPr>
              <a:t>27</a:t>
            </a:fld>
            <a:endParaRPr lang="en-US" dirty="0">
              <a:solidFill>
                <a:prstClr val="black"/>
              </a:solidFill>
            </a:endParaRPr>
          </a:p>
        </p:txBody>
      </p:sp>
    </p:spTree>
    <p:extLst>
      <p:ext uri="{BB962C8B-B14F-4D97-AF65-F5344CB8AC3E}">
        <p14:creationId xmlns:p14="http://schemas.microsoft.com/office/powerpoint/2010/main" val="105083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latin typeface="Calibri"/>
              </a:rPr>
              <a:pPr>
                <a:defRPr/>
              </a:pPr>
              <a:t>30</a:t>
            </a:fld>
            <a:endParaRPr lang="en-US" dirty="0">
              <a:solidFill>
                <a:prstClr val="black"/>
              </a:solidFill>
              <a:latin typeface="Calibri"/>
            </a:endParaRPr>
          </a:p>
        </p:txBody>
      </p:sp>
    </p:spTree>
    <p:extLst>
      <p:ext uri="{BB962C8B-B14F-4D97-AF65-F5344CB8AC3E}">
        <p14:creationId xmlns:p14="http://schemas.microsoft.com/office/powerpoint/2010/main" val="13168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latin typeface="Calibri"/>
              </a:rPr>
              <a:pPr>
                <a:defRPr/>
              </a:pPr>
              <a:t>31</a:t>
            </a:fld>
            <a:endParaRPr lang="en-US" dirty="0">
              <a:solidFill>
                <a:prstClr val="black"/>
              </a:solidFill>
              <a:latin typeface="Calibri"/>
            </a:endParaRPr>
          </a:p>
        </p:txBody>
      </p:sp>
    </p:spTree>
    <p:extLst>
      <p:ext uri="{BB962C8B-B14F-4D97-AF65-F5344CB8AC3E}">
        <p14:creationId xmlns:p14="http://schemas.microsoft.com/office/powerpoint/2010/main" val="422240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32</a:t>
            </a:fld>
            <a:endParaRPr lang="en-US" dirty="0"/>
          </a:p>
        </p:txBody>
      </p:sp>
    </p:spTree>
    <p:extLst>
      <p:ext uri="{BB962C8B-B14F-4D97-AF65-F5344CB8AC3E}">
        <p14:creationId xmlns:p14="http://schemas.microsoft.com/office/powerpoint/2010/main" val="154257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33</a:t>
            </a:fld>
            <a:endParaRPr lang="en-US" dirty="0"/>
          </a:p>
        </p:txBody>
      </p:sp>
    </p:spTree>
    <p:extLst>
      <p:ext uri="{BB962C8B-B14F-4D97-AF65-F5344CB8AC3E}">
        <p14:creationId xmlns:p14="http://schemas.microsoft.com/office/powerpoint/2010/main" val="65907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3</a:t>
            </a:fld>
            <a:endParaRPr lang="en-US" dirty="0"/>
          </a:p>
        </p:txBody>
      </p:sp>
    </p:spTree>
    <p:extLst>
      <p:ext uri="{BB962C8B-B14F-4D97-AF65-F5344CB8AC3E}">
        <p14:creationId xmlns:p14="http://schemas.microsoft.com/office/powerpoint/2010/main" val="116862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5</a:t>
            </a:fld>
            <a:endParaRPr lang="en-US" dirty="0"/>
          </a:p>
        </p:txBody>
      </p:sp>
    </p:spTree>
    <p:extLst>
      <p:ext uri="{BB962C8B-B14F-4D97-AF65-F5344CB8AC3E}">
        <p14:creationId xmlns:p14="http://schemas.microsoft.com/office/powerpoint/2010/main" val="294457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8</a:t>
            </a:fld>
            <a:endParaRPr lang="en-US" dirty="0"/>
          </a:p>
        </p:txBody>
      </p:sp>
    </p:spTree>
    <p:extLst>
      <p:ext uri="{BB962C8B-B14F-4D97-AF65-F5344CB8AC3E}">
        <p14:creationId xmlns:p14="http://schemas.microsoft.com/office/powerpoint/2010/main" val="299730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9</a:t>
            </a:fld>
            <a:endParaRPr lang="en-US" dirty="0"/>
          </a:p>
        </p:txBody>
      </p:sp>
    </p:spTree>
    <p:extLst>
      <p:ext uri="{BB962C8B-B14F-4D97-AF65-F5344CB8AC3E}">
        <p14:creationId xmlns:p14="http://schemas.microsoft.com/office/powerpoint/2010/main" val="168093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10</a:t>
            </a:fld>
            <a:endParaRPr lang="en-US" dirty="0"/>
          </a:p>
        </p:txBody>
      </p:sp>
    </p:spTree>
    <p:extLst>
      <p:ext uri="{BB962C8B-B14F-4D97-AF65-F5344CB8AC3E}">
        <p14:creationId xmlns:p14="http://schemas.microsoft.com/office/powerpoint/2010/main" val="171805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pPr>
                <a:defRPr/>
              </a:pPr>
              <a:t>13</a:t>
            </a:fld>
            <a:endParaRPr lang="en-US" dirty="0"/>
          </a:p>
        </p:txBody>
      </p:sp>
    </p:spTree>
    <p:extLst>
      <p:ext uri="{BB962C8B-B14F-4D97-AF65-F5344CB8AC3E}">
        <p14:creationId xmlns:p14="http://schemas.microsoft.com/office/powerpoint/2010/main" val="338029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rPr>
              <a:pPr>
                <a:defRPr/>
              </a:pPr>
              <a:t>25</a:t>
            </a:fld>
            <a:endParaRPr lang="en-US" dirty="0">
              <a:solidFill>
                <a:prstClr val="black"/>
              </a:solidFill>
            </a:endParaRPr>
          </a:p>
        </p:txBody>
      </p:sp>
    </p:spTree>
    <p:extLst>
      <p:ext uri="{BB962C8B-B14F-4D97-AF65-F5344CB8AC3E}">
        <p14:creationId xmlns:p14="http://schemas.microsoft.com/office/powerpoint/2010/main" val="92578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8B1A8A-ED73-411B-9074-3EEDA9E047CD}"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1419509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2941579" y="6019801"/>
            <a:ext cx="5762625" cy="400050"/>
          </a:xfrm>
          <a:prstGeom prst="rect">
            <a:avLst/>
          </a:prstGeom>
          <a:noFill/>
          <a:ln w="9525">
            <a:noFill/>
            <a:miter lim="800000"/>
            <a:headEnd/>
            <a:tailEnd/>
          </a:ln>
          <a:effectLst/>
        </p:spPr>
      </p:pic>
      <p:pic>
        <p:nvPicPr>
          <p:cNvPr id="1027" name="Picture 3"/>
          <p:cNvPicPr>
            <a:picLocks noChangeAspect="1" noChangeArrowheads="1"/>
          </p:cNvPicPr>
          <p:nvPr userDrawn="1"/>
        </p:nvPicPr>
        <p:blipFill>
          <a:blip r:embed="rId3" cstate="print"/>
          <a:srcRect/>
          <a:stretch>
            <a:fillRect/>
          </a:stretch>
        </p:blipFill>
        <p:spPr bwMode="auto">
          <a:xfrm>
            <a:off x="445105" y="805081"/>
            <a:ext cx="8286750" cy="381000"/>
          </a:xfrm>
          <a:prstGeom prst="rect">
            <a:avLst/>
          </a:prstGeom>
          <a:noFill/>
          <a:ln w="9525">
            <a:noFill/>
            <a:miter lim="800000"/>
            <a:headEnd/>
            <a:tailEnd/>
          </a:ln>
          <a:effectLst/>
        </p:spPr>
      </p:pic>
      <p:sp>
        <p:nvSpPr>
          <p:cNvPr id="4" name="Text Box 47"/>
          <p:cNvSpPr txBox="1">
            <a:spLocks noChangeArrowheads="1"/>
          </p:cNvSpPr>
          <p:nvPr userDrawn="1"/>
        </p:nvSpPr>
        <p:spPr bwMode="auto">
          <a:xfrm>
            <a:off x="5645789" y="4536"/>
            <a:ext cx="3121915" cy="233947"/>
          </a:xfrm>
          <a:prstGeom prst="rect">
            <a:avLst/>
          </a:prstGeom>
          <a:noFill/>
          <a:ln w="9525">
            <a:noFill/>
            <a:miter lim="800000"/>
            <a:headEnd/>
            <a:tailEnd/>
          </a:ln>
          <a:effectLst/>
        </p:spPr>
        <p:txBody>
          <a:bodyPr lIns="79285" tIns="39642" rIns="79285" bIns="39642">
            <a:spAutoFit/>
          </a:bodyPr>
          <a:lstStyle/>
          <a:p>
            <a:pPr algn="r" defTabSz="794377">
              <a:defRPr/>
            </a:pPr>
            <a:r>
              <a:rPr lang="en-GB" sz="1000" b="1" i="0" dirty="0">
                <a:solidFill>
                  <a:srgbClr val="C0C0C0"/>
                </a:solidFill>
                <a:latin typeface="Calibri" pitchFamily="34" charset="0"/>
              </a:rPr>
              <a:t>STRICTLY PRIVATE &amp; CONFIDENTIAL</a:t>
            </a:r>
          </a:p>
        </p:txBody>
      </p:sp>
      <p:pic>
        <p:nvPicPr>
          <p:cNvPr id="7" name="Picture 7" descr="Logo-small"/>
          <p:cNvPicPr>
            <a:picLocks noChangeAspect="1" noChangeArrowheads="1"/>
          </p:cNvPicPr>
          <p:nvPr userDrawn="1"/>
        </p:nvPicPr>
        <p:blipFill>
          <a:blip r:embed="rId4" cstate="print"/>
          <a:srcRect l="16589" t="15686" r="29449" b="26849"/>
          <a:stretch>
            <a:fillRect/>
          </a:stretch>
        </p:blipFill>
        <p:spPr bwMode="auto">
          <a:xfrm>
            <a:off x="2832973" y="4177394"/>
            <a:ext cx="2134138" cy="1864178"/>
          </a:xfrm>
          <a:prstGeom prst="rect">
            <a:avLst/>
          </a:prstGeom>
          <a:noFill/>
          <a:ln w="9525">
            <a:noFill/>
            <a:miter lim="800000"/>
            <a:headEnd/>
            <a:tailEnd/>
          </a:ln>
        </p:spPr>
      </p:pic>
      <p:pic>
        <p:nvPicPr>
          <p:cNvPr id="8" name="Picture 3"/>
          <p:cNvPicPr>
            <a:picLocks noChangeAspect="1" noChangeArrowheads="1"/>
          </p:cNvPicPr>
          <p:nvPr userDrawn="1"/>
        </p:nvPicPr>
        <p:blipFill>
          <a:blip r:embed="rId5" cstate="print"/>
          <a:srcRect l="4852" t="20313" r="4315"/>
          <a:stretch>
            <a:fillRect/>
          </a:stretch>
        </p:blipFill>
        <p:spPr bwMode="auto">
          <a:xfrm>
            <a:off x="5219767" y="4630965"/>
            <a:ext cx="3521058" cy="512535"/>
          </a:xfrm>
          <a:prstGeom prst="rect">
            <a:avLst/>
          </a:prstGeom>
          <a:noFill/>
          <a:ln w="9525">
            <a:noFill/>
            <a:miter lim="800000"/>
            <a:headEnd/>
            <a:tailEnd/>
          </a:ln>
        </p:spPr>
      </p:pic>
      <p:cxnSp>
        <p:nvCxnSpPr>
          <p:cNvPr id="9" name="Straight Connector 12"/>
          <p:cNvCxnSpPr>
            <a:cxnSpLocks noChangeShapeType="1"/>
          </p:cNvCxnSpPr>
          <p:nvPr userDrawn="1"/>
        </p:nvCxnSpPr>
        <p:spPr bwMode="auto">
          <a:xfrm flipV="1">
            <a:off x="5281588" y="4630965"/>
            <a:ext cx="3389354" cy="1511"/>
          </a:xfrm>
          <a:prstGeom prst="line">
            <a:avLst/>
          </a:prstGeom>
          <a:noFill/>
          <a:ln w="19050" algn="ctr">
            <a:solidFill>
              <a:srgbClr val="7094C4"/>
            </a:solidFill>
            <a:round/>
            <a:headEnd/>
            <a:tailEnd/>
          </a:ln>
        </p:spPr>
      </p:cxnSp>
      <p:pic>
        <p:nvPicPr>
          <p:cNvPr id="10" name="Picture 2"/>
          <p:cNvPicPr>
            <a:picLocks noChangeAspect="1" noChangeArrowheads="1"/>
          </p:cNvPicPr>
          <p:nvPr userDrawn="1"/>
        </p:nvPicPr>
        <p:blipFill>
          <a:blip r:embed="rId6" cstate="print"/>
          <a:srcRect l="12172" t="37294" r="12491" b="37801"/>
          <a:stretch>
            <a:fillRect/>
          </a:stretch>
        </p:blipFill>
        <p:spPr bwMode="auto">
          <a:xfrm>
            <a:off x="2548063" y="5937251"/>
            <a:ext cx="2720085" cy="677333"/>
          </a:xfrm>
          <a:prstGeom prst="rect">
            <a:avLst/>
          </a:prstGeom>
          <a:noFill/>
          <a:ln w="9525">
            <a:noFill/>
            <a:miter lim="800000"/>
            <a:headEnd/>
            <a:tailEnd/>
          </a:ln>
        </p:spPr>
      </p:pic>
      <p:sp>
        <p:nvSpPr>
          <p:cNvPr id="4125" name="Rectangle 29"/>
          <p:cNvSpPr>
            <a:spLocks noGrp="1" noChangeArrowheads="1"/>
          </p:cNvSpPr>
          <p:nvPr>
            <p:ph type="ctrTitle"/>
          </p:nvPr>
        </p:nvSpPr>
        <p:spPr>
          <a:xfrm>
            <a:off x="2612571" y="2004999"/>
            <a:ext cx="5972360" cy="715130"/>
          </a:xfrm>
        </p:spPr>
        <p:txBody>
          <a:bodyPr anchor="t"/>
          <a:lstStyle>
            <a:lvl1pPr>
              <a:defRPr sz="2700">
                <a:solidFill>
                  <a:srgbClr val="003366"/>
                </a:solidFill>
                <a:latin typeface="Calibri" pitchFamily="34" charset="0"/>
              </a:defRPr>
            </a:lvl1pPr>
          </a:lstStyle>
          <a:p>
            <a:r>
              <a:rPr lang="en-US" dirty="0"/>
              <a:t>Click to edit Master title style</a:t>
            </a:r>
          </a:p>
        </p:txBody>
      </p:sp>
      <p:sp>
        <p:nvSpPr>
          <p:cNvPr id="4128" name="Rectangle 32"/>
          <p:cNvSpPr>
            <a:spLocks noGrp="1" noChangeArrowheads="1"/>
          </p:cNvSpPr>
          <p:nvPr>
            <p:ph type="subTitle" idx="1"/>
          </p:nvPr>
        </p:nvSpPr>
        <p:spPr>
          <a:xfrm>
            <a:off x="2612572" y="2744320"/>
            <a:ext cx="5972359" cy="722690"/>
          </a:xfrm>
        </p:spPr>
        <p:txBody>
          <a:bodyPr/>
          <a:lstStyle>
            <a:lvl1pPr marL="0" indent="0">
              <a:buFont typeface="Wingdings" pitchFamily="2" charset="2"/>
              <a:buNone/>
              <a:defRPr sz="2000">
                <a:solidFill>
                  <a:srgbClr val="003366"/>
                </a:solidFill>
                <a:latin typeface="Calibri" pitchFamily="34" charset="0"/>
              </a:defRPr>
            </a:lvl1pPr>
          </a:lstStyle>
          <a:p>
            <a:r>
              <a:rPr lang="en-US"/>
              <a:t>Click to enter subtitle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cstate="print"/>
          <a:srcRect l="4852" t="20313" r="4315"/>
          <a:stretch>
            <a:fillRect/>
          </a:stretch>
        </p:blipFill>
        <p:spPr bwMode="auto">
          <a:xfrm>
            <a:off x="413926" y="6227537"/>
            <a:ext cx="2482212" cy="359833"/>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67"/>
              </a:spcBef>
              <a:buClr>
                <a:srgbClr val="003366"/>
              </a:buClr>
              <a:defRPr sz="1600">
                <a:latin typeface="Calibri" pitchFamily="34" charset="0"/>
              </a:defRPr>
            </a:lvl1pPr>
            <a:lvl2pPr>
              <a:defRPr sz="1400">
                <a:latin typeface="Calibri" pitchFamily="34" charset="0"/>
              </a:defRPr>
            </a:lvl2pPr>
            <a:lvl3pPr>
              <a:defRPr sz="1200">
                <a:latin typeface="Calibri" pitchFamily="34" charset="0"/>
              </a:defRPr>
            </a:lvl3pPr>
            <a:lvl4pPr>
              <a:defRPr sz="1100">
                <a:latin typeface="Calibri" pitchFamily="34" charset="0"/>
              </a:defRPr>
            </a:lvl4pPr>
            <a:lvl5pPr>
              <a:defRPr sz="14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5"/>
          <p:cNvSpPr>
            <a:spLocks noGrp="1"/>
          </p:cNvSpPr>
          <p:nvPr>
            <p:ph type="sldNum" sz="quarter" idx="10"/>
          </p:nvPr>
        </p:nvSpPr>
        <p:spPr/>
        <p:txBody>
          <a:bodyPr/>
          <a:lstStyle>
            <a:lvl1pPr algn="r">
              <a:defRPr/>
            </a:lvl1pPr>
          </a:lstStyle>
          <a:p>
            <a:pPr>
              <a:defRPr/>
            </a:pPr>
            <a:fld id="{823DA9DC-13AA-41D1-8B24-97A58698192C}"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srcRect l="4852" t="20313" r="4315"/>
          <a:stretch>
            <a:fillRect/>
          </a:stretch>
        </p:blipFill>
        <p:spPr bwMode="auto">
          <a:xfrm>
            <a:off x="413926" y="6227537"/>
            <a:ext cx="2482212" cy="359833"/>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lgn="r">
              <a:defRPr/>
            </a:lvl1pPr>
          </a:lstStyle>
          <a:p>
            <a:pPr>
              <a:defRPr/>
            </a:pPr>
            <a:fld id="{80B63E34-ABEA-4774-8902-259D6AE7381A}" type="slidenum">
              <a:rPr lang="en-US"/>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0E5D1DD6-2F3F-4D05-B2CB-B67F4E95C7E3}" type="slidenum">
              <a:rPr lang="en-GB"/>
              <a:pPr/>
              <a:t>‹#›</a:t>
            </a:fld>
            <a:endParaRPr lang="en-GB" dirty="0"/>
          </a:p>
        </p:txBody>
      </p:sp>
    </p:spTree>
    <p:extLst>
      <p:ext uri="{BB962C8B-B14F-4D97-AF65-F5344CB8AC3E}">
        <p14:creationId xmlns:p14="http://schemas.microsoft.com/office/powerpoint/2010/main" val="32574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2941579" y="6019801"/>
            <a:ext cx="5762625" cy="400050"/>
          </a:xfrm>
          <a:prstGeom prst="rect">
            <a:avLst/>
          </a:prstGeom>
          <a:noFill/>
          <a:ln w="9525">
            <a:noFill/>
            <a:miter lim="800000"/>
            <a:headEnd/>
            <a:tailEnd/>
          </a:ln>
          <a:effectLst/>
        </p:spPr>
      </p:pic>
      <p:pic>
        <p:nvPicPr>
          <p:cNvPr id="1027" name="Picture 3"/>
          <p:cNvPicPr>
            <a:picLocks noChangeAspect="1" noChangeArrowheads="1"/>
          </p:cNvPicPr>
          <p:nvPr userDrawn="1"/>
        </p:nvPicPr>
        <p:blipFill>
          <a:blip r:embed="rId3" cstate="print"/>
          <a:srcRect/>
          <a:stretch>
            <a:fillRect/>
          </a:stretch>
        </p:blipFill>
        <p:spPr bwMode="auto">
          <a:xfrm>
            <a:off x="445105" y="805081"/>
            <a:ext cx="8286750" cy="381000"/>
          </a:xfrm>
          <a:prstGeom prst="rect">
            <a:avLst/>
          </a:prstGeom>
          <a:noFill/>
          <a:ln w="9525">
            <a:noFill/>
            <a:miter lim="800000"/>
            <a:headEnd/>
            <a:tailEnd/>
          </a:ln>
          <a:effectLst/>
        </p:spPr>
      </p:pic>
      <p:sp>
        <p:nvSpPr>
          <p:cNvPr id="4" name="Text Box 47"/>
          <p:cNvSpPr txBox="1">
            <a:spLocks noChangeArrowheads="1"/>
          </p:cNvSpPr>
          <p:nvPr userDrawn="1"/>
        </p:nvSpPr>
        <p:spPr bwMode="auto">
          <a:xfrm>
            <a:off x="5645789" y="4536"/>
            <a:ext cx="3121915" cy="233947"/>
          </a:xfrm>
          <a:prstGeom prst="rect">
            <a:avLst/>
          </a:prstGeom>
          <a:noFill/>
          <a:ln w="9525">
            <a:noFill/>
            <a:miter lim="800000"/>
            <a:headEnd/>
            <a:tailEnd/>
          </a:ln>
          <a:effectLst/>
        </p:spPr>
        <p:txBody>
          <a:bodyPr lIns="79285" tIns="39642" rIns="79285" bIns="39642">
            <a:spAutoFit/>
          </a:bodyPr>
          <a:lstStyle/>
          <a:p>
            <a:pPr algn="r" defTabSz="794377">
              <a:defRPr/>
            </a:pPr>
            <a:r>
              <a:rPr lang="en-GB" sz="1000" b="1" i="0" dirty="0">
                <a:solidFill>
                  <a:srgbClr val="C0C0C0"/>
                </a:solidFill>
                <a:latin typeface="Calibri" pitchFamily="34" charset="0"/>
              </a:rPr>
              <a:t>STRICTLY PRIVATE &amp; CONFIDENTIAL</a:t>
            </a:r>
          </a:p>
        </p:txBody>
      </p:sp>
      <p:pic>
        <p:nvPicPr>
          <p:cNvPr id="7" name="Picture 7" descr="Logo-small"/>
          <p:cNvPicPr>
            <a:picLocks noChangeAspect="1" noChangeArrowheads="1"/>
          </p:cNvPicPr>
          <p:nvPr userDrawn="1"/>
        </p:nvPicPr>
        <p:blipFill>
          <a:blip r:embed="rId4" cstate="print"/>
          <a:srcRect l="16589" t="15686" r="29449" b="26849"/>
          <a:stretch>
            <a:fillRect/>
          </a:stretch>
        </p:blipFill>
        <p:spPr bwMode="auto">
          <a:xfrm>
            <a:off x="2832973" y="4177394"/>
            <a:ext cx="2134138" cy="1864178"/>
          </a:xfrm>
          <a:prstGeom prst="rect">
            <a:avLst/>
          </a:prstGeom>
          <a:noFill/>
          <a:ln w="9525">
            <a:noFill/>
            <a:miter lim="800000"/>
            <a:headEnd/>
            <a:tailEnd/>
          </a:ln>
        </p:spPr>
      </p:pic>
      <p:pic>
        <p:nvPicPr>
          <p:cNvPr id="8" name="Picture 3"/>
          <p:cNvPicPr>
            <a:picLocks noChangeAspect="1" noChangeArrowheads="1"/>
          </p:cNvPicPr>
          <p:nvPr userDrawn="1"/>
        </p:nvPicPr>
        <p:blipFill>
          <a:blip r:embed="rId5" cstate="print"/>
          <a:srcRect l="4852" t="20313" r="4315"/>
          <a:stretch>
            <a:fillRect/>
          </a:stretch>
        </p:blipFill>
        <p:spPr bwMode="auto">
          <a:xfrm>
            <a:off x="5219767" y="4630965"/>
            <a:ext cx="3521058" cy="512535"/>
          </a:xfrm>
          <a:prstGeom prst="rect">
            <a:avLst/>
          </a:prstGeom>
          <a:noFill/>
          <a:ln w="9525">
            <a:noFill/>
            <a:miter lim="800000"/>
            <a:headEnd/>
            <a:tailEnd/>
          </a:ln>
        </p:spPr>
      </p:pic>
      <p:cxnSp>
        <p:nvCxnSpPr>
          <p:cNvPr id="9" name="Straight Connector 12"/>
          <p:cNvCxnSpPr>
            <a:cxnSpLocks noChangeShapeType="1"/>
          </p:cNvCxnSpPr>
          <p:nvPr userDrawn="1"/>
        </p:nvCxnSpPr>
        <p:spPr bwMode="auto">
          <a:xfrm flipV="1">
            <a:off x="5281588" y="4630965"/>
            <a:ext cx="3389354" cy="1511"/>
          </a:xfrm>
          <a:prstGeom prst="line">
            <a:avLst/>
          </a:prstGeom>
          <a:noFill/>
          <a:ln w="19050" algn="ctr">
            <a:solidFill>
              <a:srgbClr val="7094C4"/>
            </a:solidFill>
            <a:round/>
            <a:headEnd/>
            <a:tailEnd/>
          </a:ln>
        </p:spPr>
      </p:cxnSp>
      <p:pic>
        <p:nvPicPr>
          <p:cNvPr id="10" name="Picture 2"/>
          <p:cNvPicPr>
            <a:picLocks noChangeAspect="1" noChangeArrowheads="1"/>
          </p:cNvPicPr>
          <p:nvPr userDrawn="1"/>
        </p:nvPicPr>
        <p:blipFill>
          <a:blip r:embed="rId6" cstate="print"/>
          <a:srcRect l="12172" t="37294" r="12491" b="37801"/>
          <a:stretch>
            <a:fillRect/>
          </a:stretch>
        </p:blipFill>
        <p:spPr bwMode="auto">
          <a:xfrm>
            <a:off x="2548063" y="5937251"/>
            <a:ext cx="2720085" cy="677333"/>
          </a:xfrm>
          <a:prstGeom prst="rect">
            <a:avLst/>
          </a:prstGeom>
          <a:noFill/>
          <a:ln w="9525">
            <a:noFill/>
            <a:miter lim="800000"/>
            <a:headEnd/>
            <a:tailEnd/>
          </a:ln>
        </p:spPr>
      </p:pic>
      <p:sp>
        <p:nvSpPr>
          <p:cNvPr id="4125" name="Rectangle 29"/>
          <p:cNvSpPr>
            <a:spLocks noGrp="1" noChangeArrowheads="1"/>
          </p:cNvSpPr>
          <p:nvPr>
            <p:ph type="ctrTitle"/>
          </p:nvPr>
        </p:nvSpPr>
        <p:spPr>
          <a:xfrm>
            <a:off x="2612571" y="2004999"/>
            <a:ext cx="5972360" cy="715130"/>
          </a:xfrm>
        </p:spPr>
        <p:txBody>
          <a:bodyPr anchor="t"/>
          <a:lstStyle>
            <a:lvl1pPr>
              <a:defRPr sz="2700">
                <a:solidFill>
                  <a:srgbClr val="003366"/>
                </a:solidFill>
                <a:latin typeface="Calibri" pitchFamily="34" charset="0"/>
              </a:defRPr>
            </a:lvl1pPr>
          </a:lstStyle>
          <a:p>
            <a:r>
              <a:rPr lang="en-US" dirty="0"/>
              <a:t>Click to edit Master title style</a:t>
            </a:r>
          </a:p>
        </p:txBody>
      </p:sp>
      <p:sp>
        <p:nvSpPr>
          <p:cNvPr id="4128" name="Rectangle 32"/>
          <p:cNvSpPr>
            <a:spLocks noGrp="1" noChangeArrowheads="1"/>
          </p:cNvSpPr>
          <p:nvPr>
            <p:ph type="subTitle" idx="1"/>
          </p:nvPr>
        </p:nvSpPr>
        <p:spPr>
          <a:xfrm>
            <a:off x="2612572" y="2744320"/>
            <a:ext cx="5972359" cy="722690"/>
          </a:xfrm>
        </p:spPr>
        <p:txBody>
          <a:bodyPr/>
          <a:lstStyle>
            <a:lvl1pPr marL="0" indent="0">
              <a:buFont typeface="Wingdings" pitchFamily="2" charset="2"/>
              <a:buNone/>
              <a:defRPr sz="2000">
                <a:solidFill>
                  <a:srgbClr val="003366"/>
                </a:solidFill>
                <a:latin typeface="Calibri" pitchFamily="34" charset="0"/>
              </a:defRPr>
            </a:lvl1pPr>
          </a:lstStyle>
          <a:p>
            <a:r>
              <a:rPr lang="en-US"/>
              <a:t>Click to enter subtitle</a:t>
            </a:r>
          </a:p>
        </p:txBody>
      </p:sp>
    </p:spTree>
    <p:extLst>
      <p:ext uri="{BB962C8B-B14F-4D97-AF65-F5344CB8AC3E}">
        <p14:creationId xmlns:p14="http://schemas.microsoft.com/office/powerpoint/2010/main" val="17888952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cstate="print"/>
          <a:srcRect l="4852" t="20313" r="4315"/>
          <a:stretch>
            <a:fillRect/>
          </a:stretch>
        </p:blipFill>
        <p:spPr bwMode="auto">
          <a:xfrm>
            <a:off x="413926" y="6227537"/>
            <a:ext cx="2482212" cy="359833"/>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67"/>
              </a:spcBef>
              <a:buClr>
                <a:srgbClr val="003366"/>
              </a:buClr>
              <a:defRPr sz="1600">
                <a:latin typeface="Calibri" pitchFamily="34" charset="0"/>
              </a:defRPr>
            </a:lvl1pPr>
            <a:lvl2pPr>
              <a:defRPr sz="1400">
                <a:latin typeface="Calibri" pitchFamily="34" charset="0"/>
              </a:defRPr>
            </a:lvl2pPr>
            <a:lvl3pPr>
              <a:defRPr sz="1200">
                <a:latin typeface="Calibri" pitchFamily="34" charset="0"/>
              </a:defRPr>
            </a:lvl3pPr>
            <a:lvl4pPr>
              <a:defRPr sz="1100">
                <a:latin typeface="Calibri" pitchFamily="34" charset="0"/>
              </a:defRPr>
            </a:lvl4pPr>
            <a:lvl5pPr>
              <a:defRPr sz="14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5"/>
          <p:cNvSpPr>
            <a:spLocks noGrp="1"/>
          </p:cNvSpPr>
          <p:nvPr>
            <p:ph type="sldNum" sz="quarter" idx="10"/>
          </p:nvPr>
        </p:nvSpPr>
        <p:spPr/>
        <p:txBody>
          <a:bodyPr/>
          <a:lstStyle>
            <a:lvl1pPr algn="r">
              <a:defRPr/>
            </a:lvl1pPr>
          </a:lstStyle>
          <a:p>
            <a:pPr>
              <a:defRPr/>
            </a:pPr>
            <a:fld id="{823DA9DC-13AA-41D1-8B24-97A58698192C}" type="slidenum">
              <a:rPr lang="en-US"/>
              <a:pPr>
                <a:defRPr/>
              </a:pPr>
              <a:t>‹#›</a:t>
            </a:fld>
            <a:endParaRPr lang="en-US" dirty="0"/>
          </a:p>
        </p:txBody>
      </p:sp>
    </p:spTree>
    <p:extLst>
      <p:ext uri="{BB962C8B-B14F-4D97-AF65-F5344CB8AC3E}">
        <p14:creationId xmlns:p14="http://schemas.microsoft.com/office/powerpoint/2010/main" val="138467608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srcRect l="4852" t="20313" r="4315"/>
          <a:stretch>
            <a:fillRect/>
          </a:stretch>
        </p:blipFill>
        <p:spPr bwMode="auto">
          <a:xfrm>
            <a:off x="413926" y="6227537"/>
            <a:ext cx="2482212" cy="359833"/>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lgn="r">
              <a:defRPr/>
            </a:lvl1pPr>
          </a:lstStyle>
          <a:p>
            <a:pPr>
              <a:defRPr/>
            </a:pPr>
            <a:fld id="{80B63E34-ABEA-4774-8902-259D6AE7381A}" type="slidenum">
              <a:rPr lang="en-US"/>
              <a:pPr>
                <a:defRPr/>
              </a:pPr>
              <a:t>‹#›</a:t>
            </a:fld>
            <a:endParaRPr lang="en-US" dirty="0"/>
          </a:p>
        </p:txBody>
      </p:sp>
    </p:spTree>
    <p:extLst>
      <p:ext uri="{BB962C8B-B14F-4D97-AF65-F5344CB8AC3E}">
        <p14:creationId xmlns:p14="http://schemas.microsoft.com/office/powerpoint/2010/main" val="26143985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0E5D1DD6-2F3F-4D05-B2CB-B67F4E95C7E3}" type="slidenum">
              <a:rPr lang="en-GB"/>
              <a:pPr/>
              <a:t>‹#›</a:t>
            </a:fld>
            <a:endParaRPr lang="en-GB" dirty="0"/>
          </a:p>
        </p:txBody>
      </p:sp>
    </p:spTree>
    <p:extLst>
      <p:ext uri="{BB962C8B-B14F-4D97-AF65-F5344CB8AC3E}">
        <p14:creationId xmlns:p14="http://schemas.microsoft.com/office/powerpoint/2010/main" val="1159331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6" cstate="print"/>
          <a:srcRect/>
          <a:stretch>
            <a:fillRect/>
          </a:stretch>
        </p:blipFill>
        <p:spPr bwMode="auto">
          <a:xfrm>
            <a:off x="2954279" y="6013450"/>
            <a:ext cx="5762625" cy="4000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cstate="print"/>
          <a:srcRect/>
          <a:stretch>
            <a:fillRect/>
          </a:stretch>
        </p:blipFill>
        <p:spPr bwMode="auto">
          <a:xfrm>
            <a:off x="442854" y="814766"/>
            <a:ext cx="8286750" cy="447675"/>
          </a:xfrm>
          <a:prstGeom prst="rect">
            <a:avLst/>
          </a:prstGeom>
          <a:noFill/>
          <a:ln w="9525">
            <a:noFill/>
            <a:miter lim="800000"/>
            <a:headEnd/>
            <a:tailEnd/>
          </a:ln>
          <a:effectLst/>
        </p:spPr>
      </p:pic>
      <p:sp>
        <p:nvSpPr>
          <p:cNvPr id="1026" name="Rectangle 2"/>
          <p:cNvSpPr>
            <a:spLocks noGrp="1" noChangeArrowheads="1"/>
          </p:cNvSpPr>
          <p:nvPr>
            <p:ph type="title"/>
          </p:nvPr>
        </p:nvSpPr>
        <p:spPr bwMode="auto">
          <a:xfrm>
            <a:off x="448868" y="255513"/>
            <a:ext cx="8144127" cy="669773"/>
          </a:xfrm>
          <a:prstGeom prst="rect">
            <a:avLst/>
          </a:prstGeom>
          <a:noFill/>
          <a:ln w="9525">
            <a:noFill/>
            <a:miter lim="800000"/>
            <a:headEnd/>
            <a:tailEnd/>
          </a:ln>
        </p:spPr>
        <p:txBody>
          <a:bodyPr vert="horz" wrap="square" lIns="84710" tIns="42354" rIns="84710" bIns="4235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48868" y="1516441"/>
            <a:ext cx="8146815" cy="4496405"/>
          </a:xfrm>
          <a:prstGeom prst="rect">
            <a:avLst/>
          </a:prstGeom>
          <a:noFill/>
          <a:ln w="9525">
            <a:noFill/>
            <a:miter lim="800000"/>
            <a:headEnd/>
            <a:tailEnd/>
          </a:ln>
        </p:spPr>
        <p:txBody>
          <a:bodyPr vert="horz" wrap="square" lIns="84710" tIns="42354" rIns="84710" bIns="423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30" name="Rectangle 6"/>
          <p:cNvSpPr>
            <a:spLocks noGrp="1" noChangeArrowheads="1"/>
          </p:cNvSpPr>
          <p:nvPr>
            <p:ph type="sldNum" sz="quarter" idx="4"/>
          </p:nvPr>
        </p:nvSpPr>
        <p:spPr bwMode="auto">
          <a:xfrm>
            <a:off x="8285239" y="6114143"/>
            <a:ext cx="369576" cy="278190"/>
          </a:xfrm>
          <a:prstGeom prst="rect">
            <a:avLst/>
          </a:prstGeom>
          <a:noFill/>
          <a:ln w="9525">
            <a:noFill/>
            <a:miter lim="800000"/>
            <a:headEnd/>
            <a:tailEnd/>
          </a:ln>
          <a:effectLst/>
        </p:spPr>
        <p:txBody>
          <a:bodyPr vert="horz" wrap="square" lIns="84710" tIns="42354" rIns="84710" bIns="42354" numCol="1" anchor="t" anchorCtr="0" compatLnSpc="1">
            <a:prstTxWarp prst="textNoShape">
              <a:avLst/>
            </a:prstTxWarp>
          </a:bodyPr>
          <a:lstStyle>
            <a:lvl1pPr algn="ctr">
              <a:defRPr sz="1000" b="1" i="0">
                <a:solidFill>
                  <a:srgbClr val="000080"/>
                </a:solidFill>
                <a:latin typeface="Calibri" pitchFamily="34" charset="0"/>
              </a:defRPr>
            </a:lvl1pPr>
          </a:lstStyle>
          <a:p>
            <a:pPr>
              <a:defRPr/>
            </a:pPr>
            <a:fld id="{C9BB8CF3-CCDF-4B81-9B29-137723D517D8}" type="slidenum">
              <a:rPr lang="en-US"/>
              <a:pPr>
                <a:defRPr/>
              </a:pPr>
              <a:t>‹#›</a:t>
            </a:fld>
            <a:endParaRPr lang="en-US" dirty="0"/>
          </a:p>
        </p:txBody>
      </p:sp>
      <p:sp>
        <p:nvSpPr>
          <p:cNvPr id="1069" name="Text Box 45"/>
          <p:cNvSpPr txBox="1">
            <a:spLocks noChangeArrowheads="1"/>
          </p:cNvSpPr>
          <p:nvPr/>
        </p:nvSpPr>
        <p:spPr bwMode="auto">
          <a:xfrm>
            <a:off x="5645789" y="4536"/>
            <a:ext cx="3121915" cy="264724"/>
          </a:xfrm>
          <a:prstGeom prst="rect">
            <a:avLst/>
          </a:prstGeom>
          <a:noFill/>
          <a:ln w="9525">
            <a:noFill/>
            <a:miter lim="800000"/>
            <a:headEnd/>
            <a:tailEnd/>
          </a:ln>
          <a:effectLst/>
        </p:spPr>
        <p:txBody>
          <a:bodyPr lIns="79285" tIns="39642" rIns="79285" bIns="39642">
            <a:spAutoFit/>
          </a:bodyPr>
          <a:lstStyle/>
          <a:p>
            <a:pPr algn="r" defTabSz="794377">
              <a:defRPr/>
            </a:pPr>
            <a:r>
              <a:rPr lang="en-GB" sz="1200" b="1" i="0" dirty="0">
                <a:solidFill>
                  <a:srgbClr val="C0C0C0"/>
                </a:solidFill>
                <a:latin typeface="Calibri" pitchFamily="34" charset="0"/>
              </a:rPr>
              <a:t>PRIVATE &amp; CONFIDENTIAL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ransition>
    <p:fade/>
  </p:transition>
  <p:hf hdr="0" ftr="0" dt="0"/>
  <p:txStyles>
    <p:titleStyle>
      <a:lvl1pPr algn="l" defTabSz="846582" rtl="0" eaLnBrk="0" fontAlgn="base" hangingPunct="0">
        <a:spcBef>
          <a:spcPct val="0"/>
        </a:spcBef>
        <a:spcAft>
          <a:spcPct val="0"/>
        </a:spcAft>
        <a:defRPr sz="2500">
          <a:solidFill>
            <a:srgbClr val="003366"/>
          </a:solidFill>
          <a:latin typeface="Calibri" pitchFamily="34" charset="0"/>
          <a:ea typeface="+mj-ea"/>
          <a:cs typeface="+mj-cs"/>
        </a:defRPr>
      </a:lvl1pPr>
      <a:lvl2pPr algn="l" defTabSz="846582" rtl="0" eaLnBrk="0" fontAlgn="base" hangingPunct="0">
        <a:spcBef>
          <a:spcPct val="0"/>
        </a:spcBef>
        <a:spcAft>
          <a:spcPct val="0"/>
        </a:spcAft>
        <a:defRPr sz="2500">
          <a:solidFill>
            <a:srgbClr val="003366"/>
          </a:solidFill>
          <a:latin typeface="Calibri" pitchFamily="34" charset="0"/>
        </a:defRPr>
      </a:lvl2pPr>
      <a:lvl3pPr algn="l" defTabSz="846582" rtl="0" eaLnBrk="0" fontAlgn="base" hangingPunct="0">
        <a:spcBef>
          <a:spcPct val="0"/>
        </a:spcBef>
        <a:spcAft>
          <a:spcPct val="0"/>
        </a:spcAft>
        <a:defRPr sz="2500">
          <a:solidFill>
            <a:srgbClr val="003366"/>
          </a:solidFill>
          <a:latin typeface="Calibri" pitchFamily="34" charset="0"/>
        </a:defRPr>
      </a:lvl3pPr>
      <a:lvl4pPr algn="l" defTabSz="846582" rtl="0" eaLnBrk="0" fontAlgn="base" hangingPunct="0">
        <a:spcBef>
          <a:spcPct val="0"/>
        </a:spcBef>
        <a:spcAft>
          <a:spcPct val="0"/>
        </a:spcAft>
        <a:defRPr sz="2500">
          <a:solidFill>
            <a:srgbClr val="003366"/>
          </a:solidFill>
          <a:latin typeface="Calibri" pitchFamily="34" charset="0"/>
        </a:defRPr>
      </a:lvl4pPr>
      <a:lvl5pPr algn="l" defTabSz="846582" rtl="0" eaLnBrk="0" fontAlgn="base" hangingPunct="0">
        <a:spcBef>
          <a:spcPct val="0"/>
        </a:spcBef>
        <a:spcAft>
          <a:spcPct val="0"/>
        </a:spcAft>
        <a:defRPr sz="2500">
          <a:solidFill>
            <a:srgbClr val="003366"/>
          </a:solidFill>
          <a:latin typeface="Calibri" pitchFamily="34" charset="0"/>
        </a:defRPr>
      </a:lvl5pPr>
      <a:lvl6pPr marL="406359" algn="l" defTabSz="846582" rtl="0" fontAlgn="base">
        <a:spcBef>
          <a:spcPct val="0"/>
        </a:spcBef>
        <a:spcAft>
          <a:spcPct val="0"/>
        </a:spcAft>
        <a:defRPr sz="2000">
          <a:solidFill>
            <a:srgbClr val="000080"/>
          </a:solidFill>
          <a:latin typeface="Tahoma" pitchFamily="34" charset="0"/>
        </a:defRPr>
      </a:lvl6pPr>
      <a:lvl7pPr marL="812719" algn="l" defTabSz="846582" rtl="0" fontAlgn="base">
        <a:spcBef>
          <a:spcPct val="0"/>
        </a:spcBef>
        <a:spcAft>
          <a:spcPct val="0"/>
        </a:spcAft>
        <a:defRPr sz="2000">
          <a:solidFill>
            <a:srgbClr val="000080"/>
          </a:solidFill>
          <a:latin typeface="Tahoma" pitchFamily="34" charset="0"/>
        </a:defRPr>
      </a:lvl7pPr>
      <a:lvl8pPr marL="1219078" algn="l" defTabSz="846582" rtl="0" fontAlgn="base">
        <a:spcBef>
          <a:spcPct val="0"/>
        </a:spcBef>
        <a:spcAft>
          <a:spcPct val="0"/>
        </a:spcAft>
        <a:defRPr sz="2000">
          <a:solidFill>
            <a:srgbClr val="000080"/>
          </a:solidFill>
          <a:latin typeface="Tahoma" pitchFamily="34" charset="0"/>
        </a:defRPr>
      </a:lvl8pPr>
      <a:lvl9pPr marL="1625437" algn="l" defTabSz="846582" rtl="0" fontAlgn="base">
        <a:spcBef>
          <a:spcPct val="0"/>
        </a:spcBef>
        <a:spcAft>
          <a:spcPct val="0"/>
        </a:spcAft>
        <a:defRPr sz="2000">
          <a:solidFill>
            <a:srgbClr val="000080"/>
          </a:solidFill>
          <a:latin typeface="Tahoma" pitchFamily="34" charset="0"/>
        </a:defRPr>
      </a:lvl9pPr>
    </p:titleStyle>
    <p:bodyStyle>
      <a:lvl1pPr marL="255386" indent="-255386" algn="l" defTabSz="846582" rtl="0" eaLnBrk="0" fontAlgn="base" hangingPunct="0">
        <a:spcBef>
          <a:spcPct val="120000"/>
        </a:spcBef>
        <a:spcAft>
          <a:spcPct val="0"/>
        </a:spcAft>
        <a:buClr>
          <a:srgbClr val="000080"/>
        </a:buClr>
        <a:buSzPct val="80000"/>
        <a:buFont typeface="Wingdings" pitchFamily="2" charset="2"/>
        <a:buChar char="n"/>
        <a:defRPr sz="1200">
          <a:solidFill>
            <a:schemeClr val="tx1"/>
          </a:solidFill>
          <a:latin typeface="Calibri" pitchFamily="34" charset="0"/>
          <a:ea typeface="+mn-ea"/>
          <a:cs typeface="+mn-cs"/>
        </a:defRPr>
      </a:lvl1pPr>
      <a:lvl2pPr marL="503717" indent="-246920" algn="l" defTabSz="846582" rtl="0" eaLnBrk="0" fontAlgn="base" hangingPunct="0">
        <a:spcBef>
          <a:spcPct val="40000"/>
        </a:spcBef>
        <a:spcAft>
          <a:spcPct val="0"/>
        </a:spcAft>
        <a:buClr>
          <a:srgbClr val="000080"/>
        </a:buClr>
        <a:buSzPct val="65000"/>
        <a:buFont typeface="Wingdings 3" pitchFamily="18" charset="2"/>
        <a:buChar char="u"/>
        <a:defRPr sz="1200">
          <a:solidFill>
            <a:schemeClr val="tx1"/>
          </a:solidFill>
          <a:latin typeface="Calibri" pitchFamily="34" charset="0"/>
        </a:defRPr>
      </a:lvl2pPr>
      <a:lvl3pPr marL="759102" indent="-253975" algn="l" defTabSz="846582" rtl="0" eaLnBrk="0" fontAlgn="base" hangingPunct="0">
        <a:spcBef>
          <a:spcPct val="25000"/>
        </a:spcBef>
        <a:spcAft>
          <a:spcPct val="0"/>
        </a:spcAft>
        <a:buClr>
          <a:srgbClr val="000080"/>
        </a:buClr>
        <a:buSzPct val="95000"/>
        <a:buFont typeface="Wingdings 2" pitchFamily="18" charset="2"/>
        <a:buChar char=""/>
        <a:defRPr sz="1200">
          <a:solidFill>
            <a:schemeClr val="tx1"/>
          </a:solidFill>
          <a:latin typeface="Calibri" pitchFamily="34" charset="0"/>
        </a:defRPr>
      </a:lvl3pPr>
      <a:lvl4pPr marL="997556" indent="-237043" algn="l" defTabSz="846582" rtl="0" eaLnBrk="0" fontAlgn="base" hangingPunct="0">
        <a:spcBef>
          <a:spcPct val="20000"/>
        </a:spcBef>
        <a:spcAft>
          <a:spcPct val="0"/>
        </a:spcAft>
        <a:buClr>
          <a:srgbClr val="000080"/>
        </a:buClr>
        <a:buChar char="–"/>
        <a:defRPr sz="1200">
          <a:solidFill>
            <a:schemeClr val="tx1"/>
          </a:solidFill>
          <a:latin typeface="Calibri" pitchFamily="34" charset="0"/>
        </a:defRPr>
      </a:lvl4pPr>
      <a:lvl5pPr marL="1906221" indent="-213057" algn="l" defTabSz="846582" rtl="0" eaLnBrk="0" fontAlgn="base" hangingPunct="0">
        <a:spcBef>
          <a:spcPct val="20000"/>
        </a:spcBef>
        <a:spcAft>
          <a:spcPct val="0"/>
        </a:spcAft>
        <a:buChar char="–"/>
        <a:defRPr sz="1000">
          <a:solidFill>
            <a:schemeClr val="accent2"/>
          </a:solidFill>
          <a:latin typeface="+mn-lt"/>
        </a:defRPr>
      </a:lvl5pPr>
      <a:lvl6pPr marL="2312580" indent="-213057" algn="l" defTabSz="846582" rtl="0" fontAlgn="base">
        <a:spcBef>
          <a:spcPct val="20000"/>
        </a:spcBef>
        <a:spcAft>
          <a:spcPct val="0"/>
        </a:spcAft>
        <a:buChar char="–"/>
        <a:defRPr sz="1000">
          <a:solidFill>
            <a:schemeClr val="accent2"/>
          </a:solidFill>
          <a:latin typeface="+mn-lt"/>
        </a:defRPr>
      </a:lvl6pPr>
      <a:lvl7pPr marL="2718940" indent="-213057" algn="l" defTabSz="846582" rtl="0" fontAlgn="base">
        <a:spcBef>
          <a:spcPct val="20000"/>
        </a:spcBef>
        <a:spcAft>
          <a:spcPct val="0"/>
        </a:spcAft>
        <a:buChar char="–"/>
        <a:defRPr sz="1000">
          <a:solidFill>
            <a:schemeClr val="accent2"/>
          </a:solidFill>
          <a:latin typeface="+mn-lt"/>
        </a:defRPr>
      </a:lvl7pPr>
      <a:lvl8pPr marL="3125299" indent="-213057" algn="l" defTabSz="846582" rtl="0" fontAlgn="base">
        <a:spcBef>
          <a:spcPct val="20000"/>
        </a:spcBef>
        <a:spcAft>
          <a:spcPct val="0"/>
        </a:spcAft>
        <a:buChar char="–"/>
        <a:defRPr sz="1000">
          <a:solidFill>
            <a:schemeClr val="accent2"/>
          </a:solidFill>
          <a:latin typeface="+mn-lt"/>
        </a:defRPr>
      </a:lvl8pPr>
      <a:lvl9pPr marL="3531658" indent="-213057" algn="l" defTabSz="846582" rtl="0" fontAlgn="base">
        <a:spcBef>
          <a:spcPct val="20000"/>
        </a:spcBef>
        <a:spcAft>
          <a:spcPct val="0"/>
        </a:spcAft>
        <a:buChar char="–"/>
        <a:defRPr sz="1000">
          <a:solidFill>
            <a:schemeClr val="accent2"/>
          </a:solidFill>
          <a:latin typeface="+mn-lt"/>
        </a:defRPr>
      </a:lvl9pPr>
    </p:bodyStyle>
    <p:otherStyle>
      <a:defPPr>
        <a:defRPr lang="en-US"/>
      </a:defPPr>
      <a:lvl1pPr marL="0" algn="l" defTabSz="812719" rtl="0" eaLnBrk="1" latinLnBrk="0" hangingPunct="1">
        <a:defRPr sz="1600" kern="1200">
          <a:solidFill>
            <a:schemeClr val="tx1"/>
          </a:solidFill>
          <a:latin typeface="+mn-lt"/>
          <a:ea typeface="+mn-ea"/>
          <a:cs typeface="+mn-cs"/>
        </a:defRPr>
      </a:lvl1pPr>
      <a:lvl2pPr marL="406359" algn="l" defTabSz="812719" rtl="0" eaLnBrk="1" latinLnBrk="0" hangingPunct="1">
        <a:defRPr sz="1600" kern="1200">
          <a:solidFill>
            <a:schemeClr val="tx1"/>
          </a:solidFill>
          <a:latin typeface="+mn-lt"/>
          <a:ea typeface="+mn-ea"/>
          <a:cs typeface="+mn-cs"/>
        </a:defRPr>
      </a:lvl2pPr>
      <a:lvl3pPr marL="812719" algn="l" defTabSz="812719" rtl="0" eaLnBrk="1" latinLnBrk="0" hangingPunct="1">
        <a:defRPr sz="1600" kern="1200">
          <a:solidFill>
            <a:schemeClr val="tx1"/>
          </a:solidFill>
          <a:latin typeface="+mn-lt"/>
          <a:ea typeface="+mn-ea"/>
          <a:cs typeface="+mn-cs"/>
        </a:defRPr>
      </a:lvl3pPr>
      <a:lvl4pPr marL="1219078" algn="l" defTabSz="812719" rtl="0" eaLnBrk="1" latinLnBrk="0" hangingPunct="1">
        <a:defRPr sz="1600" kern="1200">
          <a:solidFill>
            <a:schemeClr val="tx1"/>
          </a:solidFill>
          <a:latin typeface="+mn-lt"/>
          <a:ea typeface="+mn-ea"/>
          <a:cs typeface="+mn-cs"/>
        </a:defRPr>
      </a:lvl4pPr>
      <a:lvl5pPr marL="1625437" algn="l" defTabSz="812719" rtl="0" eaLnBrk="1" latinLnBrk="0" hangingPunct="1">
        <a:defRPr sz="1600" kern="1200">
          <a:solidFill>
            <a:schemeClr val="tx1"/>
          </a:solidFill>
          <a:latin typeface="+mn-lt"/>
          <a:ea typeface="+mn-ea"/>
          <a:cs typeface="+mn-cs"/>
        </a:defRPr>
      </a:lvl5pPr>
      <a:lvl6pPr marL="2031797" algn="l" defTabSz="812719" rtl="0" eaLnBrk="1" latinLnBrk="0" hangingPunct="1">
        <a:defRPr sz="1600" kern="1200">
          <a:solidFill>
            <a:schemeClr val="tx1"/>
          </a:solidFill>
          <a:latin typeface="+mn-lt"/>
          <a:ea typeface="+mn-ea"/>
          <a:cs typeface="+mn-cs"/>
        </a:defRPr>
      </a:lvl6pPr>
      <a:lvl7pPr marL="2438156" algn="l" defTabSz="812719" rtl="0" eaLnBrk="1" latinLnBrk="0" hangingPunct="1">
        <a:defRPr sz="1600" kern="1200">
          <a:solidFill>
            <a:schemeClr val="tx1"/>
          </a:solidFill>
          <a:latin typeface="+mn-lt"/>
          <a:ea typeface="+mn-ea"/>
          <a:cs typeface="+mn-cs"/>
        </a:defRPr>
      </a:lvl7pPr>
      <a:lvl8pPr marL="2844516" algn="l" defTabSz="812719" rtl="0" eaLnBrk="1" latinLnBrk="0" hangingPunct="1">
        <a:defRPr sz="1600" kern="1200">
          <a:solidFill>
            <a:schemeClr val="tx1"/>
          </a:solidFill>
          <a:latin typeface="+mn-lt"/>
          <a:ea typeface="+mn-ea"/>
          <a:cs typeface="+mn-cs"/>
        </a:defRPr>
      </a:lvl8pPr>
      <a:lvl9pPr marL="3250875" algn="l" defTabSz="812719"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6" cstate="print"/>
          <a:srcRect/>
          <a:stretch>
            <a:fillRect/>
          </a:stretch>
        </p:blipFill>
        <p:spPr bwMode="auto">
          <a:xfrm>
            <a:off x="2954279" y="6013450"/>
            <a:ext cx="5762625" cy="400050"/>
          </a:xfrm>
          <a:prstGeom prst="rect">
            <a:avLst/>
          </a:prstGeom>
          <a:noFill/>
          <a:ln w="9525">
            <a:noFill/>
            <a:miter lim="800000"/>
            <a:headEnd/>
            <a:tailEnd/>
          </a:ln>
          <a:effectLst/>
        </p:spPr>
      </p:pic>
      <p:sp>
        <p:nvSpPr>
          <p:cNvPr id="1026" name="Rectangle 2"/>
          <p:cNvSpPr>
            <a:spLocks noGrp="1" noChangeArrowheads="1"/>
          </p:cNvSpPr>
          <p:nvPr>
            <p:ph type="title"/>
          </p:nvPr>
        </p:nvSpPr>
        <p:spPr bwMode="auto">
          <a:xfrm>
            <a:off x="448868" y="255513"/>
            <a:ext cx="8144127" cy="669773"/>
          </a:xfrm>
          <a:prstGeom prst="rect">
            <a:avLst/>
          </a:prstGeom>
          <a:noFill/>
          <a:ln w="9525">
            <a:noFill/>
            <a:miter lim="800000"/>
            <a:headEnd/>
            <a:tailEnd/>
          </a:ln>
        </p:spPr>
        <p:txBody>
          <a:bodyPr vert="horz" wrap="square" lIns="84710" tIns="42354" rIns="84710" bIns="4235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48868" y="1516441"/>
            <a:ext cx="8146815" cy="4496405"/>
          </a:xfrm>
          <a:prstGeom prst="rect">
            <a:avLst/>
          </a:prstGeom>
          <a:noFill/>
          <a:ln w="9525">
            <a:noFill/>
            <a:miter lim="800000"/>
            <a:headEnd/>
            <a:tailEnd/>
          </a:ln>
        </p:spPr>
        <p:txBody>
          <a:bodyPr vert="horz" wrap="square" lIns="84710" tIns="42354" rIns="84710" bIns="423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30" name="Rectangle 6"/>
          <p:cNvSpPr>
            <a:spLocks noGrp="1" noChangeArrowheads="1"/>
          </p:cNvSpPr>
          <p:nvPr>
            <p:ph type="sldNum" sz="quarter" idx="4"/>
          </p:nvPr>
        </p:nvSpPr>
        <p:spPr bwMode="auto">
          <a:xfrm>
            <a:off x="8285239" y="6114143"/>
            <a:ext cx="369576" cy="278190"/>
          </a:xfrm>
          <a:prstGeom prst="rect">
            <a:avLst/>
          </a:prstGeom>
          <a:noFill/>
          <a:ln w="9525">
            <a:noFill/>
            <a:miter lim="800000"/>
            <a:headEnd/>
            <a:tailEnd/>
          </a:ln>
          <a:effectLst/>
        </p:spPr>
        <p:txBody>
          <a:bodyPr vert="horz" wrap="square" lIns="84710" tIns="42354" rIns="84710" bIns="42354" numCol="1" anchor="t" anchorCtr="0" compatLnSpc="1">
            <a:prstTxWarp prst="textNoShape">
              <a:avLst/>
            </a:prstTxWarp>
          </a:bodyPr>
          <a:lstStyle>
            <a:lvl1pPr algn="ctr">
              <a:defRPr sz="1000" b="1" i="0">
                <a:solidFill>
                  <a:srgbClr val="000080"/>
                </a:solidFill>
                <a:latin typeface="Calibri" pitchFamily="34" charset="0"/>
              </a:defRPr>
            </a:lvl1pPr>
          </a:lstStyle>
          <a:p>
            <a:pPr>
              <a:defRPr/>
            </a:pPr>
            <a:fld id="{C9BB8CF3-CCDF-4B81-9B29-137723D517D8}" type="slidenum">
              <a:rPr lang="en-US"/>
              <a:pPr>
                <a:defRPr/>
              </a:pPr>
              <a:t>‹#›</a:t>
            </a:fld>
            <a:endParaRPr lang="en-US" dirty="0"/>
          </a:p>
        </p:txBody>
      </p:sp>
      <p:sp>
        <p:nvSpPr>
          <p:cNvPr id="1069" name="Text Box 45"/>
          <p:cNvSpPr txBox="1">
            <a:spLocks noChangeArrowheads="1"/>
          </p:cNvSpPr>
          <p:nvPr/>
        </p:nvSpPr>
        <p:spPr bwMode="auto">
          <a:xfrm>
            <a:off x="5645789" y="4536"/>
            <a:ext cx="3121915" cy="264724"/>
          </a:xfrm>
          <a:prstGeom prst="rect">
            <a:avLst/>
          </a:prstGeom>
          <a:noFill/>
          <a:ln w="9525">
            <a:noFill/>
            <a:miter lim="800000"/>
            <a:headEnd/>
            <a:tailEnd/>
          </a:ln>
          <a:effectLst/>
        </p:spPr>
        <p:txBody>
          <a:bodyPr lIns="79285" tIns="39642" rIns="79285" bIns="39642">
            <a:spAutoFit/>
          </a:bodyPr>
          <a:lstStyle/>
          <a:p>
            <a:pPr algn="r" defTabSz="794377">
              <a:defRPr/>
            </a:pPr>
            <a:r>
              <a:rPr lang="en-GB" sz="1200" b="1" i="0" dirty="0">
                <a:solidFill>
                  <a:srgbClr val="C0C0C0"/>
                </a:solidFill>
                <a:latin typeface="Calibri" pitchFamily="34" charset="0"/>
              </a:rPr>
              <a:t>PRIVATE &amp; CONFIDENTIAL</a:t>
            </a:r>
          </a:p>
        </p:txBody>
      </p:sp>
    </p:spTree>
    <p:extLst>
      <p:ext uri="{BB962C8B-B14F-4D97-AF65-F5344CB8AC3E}">
        <p14:creationId xmlns:p14="http://schemas.microsoft.com/office/powerpoint/2010/main" val="22832694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ransition>
    <p:fade/>
  </p:transition>
  <p:hf hdr="0" ftr="0" dt="0"/>
  <p:txStyles>
    <p:titleStyle>
      <a:lvl1pPr algn="l" defTabSz="846582" rtl="0" eaLnBrk="0" fontAlgn="base" hangingPunct="0">
        <a:spcBef>
          <a:spcPct val="0"/>
        </a:spcBef>
        <a:spcAft>
          <a:spcPct val="0"/>
        </a:spcAft>
        <a:defRPr sz="2500">
          <a:solidFill>
            <a:srgbClr val="003366"/>
          </a:solidFill>
          <a:latin typeface="Calibri" pitchFamily="34" charset="0"/>
          <a:ea typeface="+mj-ea"/>
          <a:cs typeface="+mj-cs"/>
        </a:defRPr>
      </a:lvl1pPr>
      <a:lvl2pPr algn="l" defTabSz="846582" rtl="0" eaLnBrk="0" fontAlgn="base" hangingPunct="0">
        <a:spcBef>
          <a:spcPct val="0"/>
        </a:spcBef>
        <a:spcAft>
          <a:spcPct val="0"/>
        </a:spcAft>
        <a:defRPr sz="2500">
          <a:solidFill>
            <a:srgbClr val="003366"/>
          </a:solidFill>
          <a:latin typeface="Calibri" pitchFamily="34" charset="0"/>
        </a:defRPr>
      </a:lvl2pPr>
      <a:lvl3pPr algn="l" defTabSz="846582" rtl="0" eaLnBrk="0" fontAlgn="base" hangingPunct="0">
        <a:spcBef>
          <a:spcPct val="0"/>
        </a:spcBef>
        <a:spcAft>
          <a:spcPct val="0"/>
        </a:spcAft>
        <a:defRPr sz="2500">
          <a:solidFill>
            <a:srgbClr val="003366"/>
          </a:solidFill>
          <a:latin typeface="Calibri" pitchFamily="34" charset="0"/>
        </a:defRPr>
      </a:lvl3pPr>
      <a:lvl4pPr algn="l" defTabSz="846582" rtl="0" eaLnBrk="0" fontAlgn="base" hangingPunct="0">
        <a:spcBef>
          <a:spcPct val="0"/>
        </a:spcBef>
        <a:spcAft>
          <a:spcPct val="0"/>
        </a:spcAft>
        <a:defRPr sz="2500">
          <a:solidFill>
            <a:srgbClr val="003366"/>
          </a:solidFill>
          <a:latin typeface="Calibri" pitchFamily="34" charset="0"/>
        </a:defRPr>
      </a:lvl4pPr>
      <a:lvl5pPr algn="l" defTabSz="846582" rtl="0" eaLnBrk="0" fontAlgn="base" hangingPunct="0">
        <a:spcBef>
          <a:spcPct val="0"/>
        </a:spcBef>
        <a:spcAft>
          <a:spcPct val="0"/>
        </a:spcAft>
        <a:defRPr sz="2500">
          <a:solidFill>
            <a:srgbClr val="003366"/>
          </a:solidFill>
          <a:latin typeface="Calibri" pitchFamily="34" charset="0"/>
        </a:defRPr>
      </a:lvl5pPr>
      <a:lvl6pPr marL="406359" algn="l" defTabSz="846582" rtl="0" fontAlgn="base">
        <a:spcBef>
          <a:spcPct val="0"/>
        </a:spcBef>
        <a:spcAft>
          <a:spcPct val="0"/>
        </a:spcAft>
        <a:defRPr sz="2000">
          <a:solidFill>
            <a:srgbClr val="000080"/>
          </a:solidFill>
          <a:latin typeface="Tahoma" pitchFamily="34" charset="0"/>
        </a:defRPr>
      </a:lvl6pPr>
      <a:lvl7pPr marL="812719" algn="l" defTabSz="846582" rtl="0" fontAlgn="base">
        <a:spcBef>
          <a:spcPct val="0"/>
        </a:spcBef>
        <a:spcAft>
          <a:spcPct val="0"/>
        </a:spcAft>
        <a:defRPr sz="2000">
          <a:solidFill>
            <a:srgbClr val="000080"/>
          </a:solidFill>
          <a:latin typeface="Tahoma" pitchFamily="34" charset="0"/>
        </a:defRPr>
      </a:lvl7pPr>
      <a:lvl8pPr marL="1219078" algn="l" defTabSz="846582" rtl="0" fontAlgn="base">
        <a:spcBef>
          <a:spcPct val="0"/>
        </a:spcBef>
        <a:spcAft>
          <a:spcPct val="0"/>
        </a:spcAft>
        <a:defRPr sz="2000">
          <a:solidFill>
            <a:srgbClr val="000080"/>
          </a:solidFill>
          <a:latin typeface="Tahoma" pitchFamily="34" charset="0"/>
        </a:defRPr>
      </a:lvl8pPr>
      <a:lvl9pPr marL="1625437" algn="l" defTabSz="846582" rtl="0" fontAlgn="base">
        <a:spcBef>
          <a:spcPct val="0"/>
        </a:spcBef>
        <a:spcAft>
          <a:spcPct val="0"/>
        </a:spcAft>
        <a:defRPr sz="2000">
          <a:solidFill>
            <a:srgbClr val="000080"/>
          </a:solidFill>
          <a:latin typeface="Tahoma" pitchFamily="34" charset="0"/>
        </a:defRPr>
      </a:lvl9pPr>
    </p:titleStyle>
    <p:bodyStyle>
      <a:lvl1pPr marL="255386" indent="-255386" algn="l" defTabSz="846582" rtl="0" eaLnBrk="0" fontAlgn="base" hangingPunct="0">
        <a:spcBef>
          <a:spcPct val="120000"/>
        </a:spcBef>
        <a:spcAft>
          <a:spcPct val="0"/>
        </a:spcAft>
        <a:buClr>
          <a:srgbClr val="000080"/>
        </a:buClr>
        <a:buSzPct val="80000"/>
        <a:buFont typeface="Wingdings" pitchFamily="2" charset="2"/>
        <a:buChar char="n"/>
        <a:defRPr sz="1200">
          <a:solidFill>
            <a:schemeClr val="tx1"/>
          </a:solidFill>
          <a:latin typeface="Calibri" pitchFamily="34" charset="0"/>
          <a:ea typeface="+mn-ea"/>
          <a:cs typeface="+mn-cs"/>
        </a:defRPr>
      </a:lvl1pPr>
      <a:lvl2pPr marL="503717" indent="-246920" algn="l" defTabSz="846582" rtl="0" eaLnBrk="0" fontAlgn="base" hangingPunct="0">
        <a:spcBef>
          <a:spcPct val="40000"/>
        </a:spcBef>
        <a:spcAft>
          <a:spcPct val="0"/>
        </a:spcAft>
        <a:buClr>
          <a:srgbClr val="000080"/>
        </a:buClr>
        <a:buSzPct val="65000"/>
        <a:buFont typeface="Wingdings 3" pitchFamily="18" charset="2"/>
        <a:buChar char="u"/>
        <a:defRPr sz="1200">
          <a:solidFill>
            <a:schemeClr val="tx1"/>
          </a:solidFill>
          <a:latin typeface="Calibri" pitchFamily="34" charset="0"/>
        </a:defRPr>
      </a:lvl2pPr>
      <a:lvl3pPr marL="759102" indent="-253975" algn="l" defTabSz="846582" rtl="0" eaLnBrk="0" fontAlgn="base" hangingPunct="0">
        <a:spcBef>
          <a:spcPct val="25000"/>
        </a:spcBef>
        <a:spcAft>
          <a:spcPct val="0"/>
        </a:spcAft>
        <a:buClr>
          <a:srgbClr val="000080"/>
        </a:buClr>
        <a:buSzPct val="95000"/>
        <a:buFont typeface="Wingdings 2" pitchFamily="18" charset="2"/>
        <a:buChar char=""/>
        <a:defRPr sz="1200">
          <a:solidFill>
            <a:schemeClr val="tx1"/>
          </a:solidFill>
          <a:latin typeface="Calibri" pitchFamily="34" charset="0"/>
        </a:defRPr>
      </a:lvl3pPr>
      <a:lvl4pPr marL="997556" indent="-237043" algn="l" defTabSz="846582" rtl="0" eaLnBrk="0" fontAlgn="base" hangingPunct="0">
        <a:spcBef>
          <a:spcPct val="20000"/>
        </a:spcBef>
        <a:spcAft>
          <a:spcPct val="0"/>
        </a:spcAft>
        <a:buClr>
          <a:srgbClr val="000080"/>
        </a:buClr>
        <a:buChar char="–"/>
        <a:defRPr sz="1200">
          <a:solidFill>
            <a:schemeClr val="tx1"/>
          </a:solidFill>
          <a:latin typeface="Calibri" pitchFamily="34" charset="0"/>
        </a:defRPr>
      </a:lvl4pPr>
      <a:lvl5pPr marL="1906221" indent="-213057" algn="l" defTabSz="846582" rtl="0" eaLnBrk="0" fontAlgn="base" hangingPunct="0">
        <a:spcBef>
          <a:spcPct val="20000"/>
        </a:spcBef>
        <a:spcAft>
          <a:spcPct val="0"/>
        </a:spcAft>
        <a:buChar char="–"/>
        <a:defRPr sz="1000">
          <a:solidFill>
            <a:schemeClr val="accent2"/>
          </a:solidFill>
          <a:latin typeface="+mn-lt"/>
        </a:defRPr>
      </a:lvl5pPr>
      <a:lvl6pPr marL="2312580" indent="-213057" algn="l" defTabSz="846582" rtl="0" fontAlgn="base">
        <a:spcBef>
          <a:spcPct val="20000"/>
        </a:spcBef>
        <a:spcAft>
          <a:spcPct val="0"/>
        </a:spcAft>
        <a:buChar char="–"/>
        <a:defRPr sz="1000">
          <a:solidFill>
            <a:schemeClr val="accent2"/>
          </a:solidFill>
          <a:latin typeface="+mn-lt"/>
        </a:defRPr>
      </a:lvl6pPr>
      <a:lvl7pPr marL="2718940" indent="-213057" algn="l" defTabSz="846582" rtl="0" fontAlgn="base">
        <a:spcBef>
          <a:spcPct val="20000"/>
        </a:spcBef>
        <a:spcAft>
          <a:spcPct val="0"/>
        </a:spcAft>
        <a:buChar char="–"/>
        <a:defRPr sz="1000">
          <a:solidFill>
            <a:schemeClr val="accent2"/>
          </a:solidFill>
          <a:latin typeface="+mn-lt"/>
        </a:defRPr>
      </a:lvl7pPr>
      <a:lvl8pPr marL="3125299" indent="-213057" algn="l" defTabSz="846582" rtl="0" fontAlgn="base">
        <a:spcBef>
          <a:spcPct val="20000"/>
        </a:spcBef>
        <a:spcAft>
          <a:spcPct val="0"/>
        </a:spcAft>
        <a:buChar char="–"/>
        <a:defRPr sz="1000">
          <a:solidFill>
            <a:schemeClr val="accent2"/>
          </a:solidFill>
          <a:latin typeface="+mn-lt"/>
        </a:defRPr>
      </a:lvl8pPr>
      <a:lvl9pPr marL="3531658" indent="-213057" algn="l" defTabSz="846582" rtl="0" fontAlgn="base">
        <a:spcBef>
          <a:spcPct val="20000"/>
        </a:spcBef>
        <a:spcAft>
          <a:spcPct val="0"/>
        </a:spcAft>
        <a:buChar char="–"/>
        <a:defRPr sz="1000">
          <a:solidFill>
            <a:schemeClr val="accent2"/>
          </a:solidFill>
          <a:latin typeface="+mn-lt"/>
        </a:defRPr>
      </a:lvl9pPr>
    </p:bodyStyle>
    <p:otherStyle>
      <a:defPPr>
        <a:defRPr lang="en-US"/>
      </a:defPPr>
      <a:lvl1pPr marL="0" algn="l" defTabSz="812719" rtl="0" eaLnBrk="1" latinLnBrk="0" hangingPunct="1">
        <a:defRPr sz="1600" kern="1200">
          <a:solidFill>
            <a:schemeClr val="tx1"/>
          </a:solidFill>
          <a:latin typeface="+mn-lt"/>
          <a:ea typeface="+mn-ea"/>
          <a:cs typeface="+mn-cs"/>
        </a:defRPr>
      </a:lvl1pPr>
      <a:lvl2pPr marL="406359" algn="l" defTabSz="812719" rtl="0" eaLnBrk="1" latinLnBrk="0" hangingPunct="1">
        <a:defRPr sz="1600" kern="1200">
          <a:solidFill>
            <a:schemeClr val="tx1"/>
          </a:solidFill>
          <a:latin typeface="+mn-lt"/>
          <a:ea typeface="+mn-ea"/>
          <a:cs typeface="+mn-cs"/>
        </a:defRPr>
      </a:lvl2pPr>
      <a:lvl3pPr marL="812719" algn="l" defTabSz="812719" rtl="0" eaLnBrk="1" latinLnBrk="0" hangingPunct="1">
        <a:defRPr sz="1600" kern="1200">
          <a:solidFill>
            <a:schemeClr val="tx1"/>
          </a:solidFill>
          <a:latin typeface="+mn-lt"/>
          <a:ea typeface="+mn-ea"/>
          <a:cs typeface="+mn-cs"/>
        </a:defRPr>
      </a:lvl3pPr>
      <a:lvl4pPr marL="1219078" algn="l" defTabSz="812719" rtl="0" eaLnBrk="1" latinLnBrk="0" hangingPunct="1">
        <a:defRPr sz="1600" kern="1200">
          <a:solidFill>
            <a:schemeClr val="tx1"/>
          </a:solidFill>
          <a:latin typeface="+mn-lt"/>
          <a:ea typeface="+mn-ea"/>
          <a:cs typeface="+mn-cs"/>
        </a:defRPr>
      </a:lvl4pPr>
      <a:lvl5pPr marL="1625437" algn="l" defTabSz="812719" rtl="0" eaLnBrk="1" latinLnBrk="0" hangingPunct="1">
        <a:defRPr sz="1600" kern="1200">
          <a:solidFill>
            <a:schemeClr val="tx1"/>
          </a:solidFill>
          <a:latin typeface="+mn-lt"/>
          <a:ea typeface="+mn-ea"/>
          <a:cs typeface="+mn-cs"/>
        </a:defRPr>
      </a:lvl5pPr>
      <a:lvl6pPr marL="2031797" algn="l" defTabSz="812719" rtl="0" eaLnBrk="1" latinLnBrk="0" hangingPunct="1">
        <a:defRPr sz="1600" kern="1200">
          <a:solidFill>
            <a:schemeClr val="tx1"/>
          </a:solidFill>
          <a:latin typeface="+mn-lt"/>
          <a:ea typeface="+mn-ea"/>
          <a:cs typeface="+mn-cs"/>
        </a:defRPr>
      </a:lvl6pPr>
      <a:lvl7pPr marL="2438156" algn="l" defTabSz="812719" rtl="0" eaLnBrk="1" latinLnBrk="0" hangingPunct="1">
        <a:defRPr sz="1600" kern="1200">
          <a:solidFill>
            <a:schemeClr val="tx1"/>
          </a:solidFill>
          <a:latin typeface="+mn-lt"/>
          <a:ea typeface="+mn-ea"/>
          <a:cs typeface="+mn-cs"/>
        </a:defRPr>
      </a:lvl7pPr>
      <a:lvl8pPr marL="2844516" algn="l" defTabSz="812719" rtl="0" eaLnBrk="1" latinLnBrk="0" hangingPunct="1">
        <a:defRPr sz="1600" kern="1200">
          <a:solidFill>
            <a:schemeClr val="tx1"/>
          </a:solidFill>
          <a:latin typeface="+mn-lt"/>
          <a:ea typeface="+mn-ea"/>
          <a:cs typeface="+mn-cs"/>
        </a:defRPr>
      </a:lvl8pPr>
      <a:lvl9pPr marL="3250875" algn="l" defTabSz="81271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so-architecture.org/ieee-1471/c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244" y="2152409"/>
            <a:ext cx="6542304" cy="715130"/>
          </a:xfrm>
        </p:spPr>
        <p:txBody>
          <a:bodyPr/>
          <a:lstStyle/>
          <a:p>
            <a:pPr algn="r"/>
            <a:r>
              <a:rPr lang="en-GB" sz="3600" dirty="0"/>
              <a:t>NSL High Level Method</a:t>
            </a:r>
            <a:br>
              <a:rPr lang="en-GB" sz="3600" dirty="0"/>
            </a:br>
            <a:r>
              <a:rPr lang="en-GB" sz="2800" dirty="0"/>
              <a:t>v.1.14</a:t>
            </a:r>
            <a:br>
              <a:rPr lang="en-GB" sz="2800" dirty="0"/>
            </a:br>
            <a:r>
              <a:rPr lang="en-GB" sz="2800" dirty="0"/>
              <a:t>(Final)</a:t>
            </a:r>
            <a:br>
              <a:rPr lang="en-GB" sz="3600" dirty="0"/>
            </a:br>
            <a:br>
              <a:rPr lang="en-GB" sz="3600" dirty="0"/>
            </a:br>
            <a:br>
              <a:rPr lang="en-GB" sz="3600" dirty="0"/>
            </a:br>
            <a:br>
              <a:rPr lang="en-GB" sz="2000" dirty="0"/>
            </a:br>
            <a:endParaRPr lang="en-GB" sz="2000" dirty="0"/>
          </a:p>
        </p:txBody>
      </p:sp>
    </p:spTree>
    <p:extLst>
      <p:ext uri="{BB962C8B-B14F-4D97-AF65-F5344CB8AC3E}">
        <p14:creationId xmlns:p14="http://schemas.microsoft.com/office/powerpoint/2010/main" val="15630020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248597"/>
              </p:ext>
            </p:extLst>
          </p:nvPr>
        </p:nvGraphicFramePr>
        <p:xfrm>
          <a:off x="138733" y="925288"/>
          <a:ext cx="8801081" cy="5161582"/>
        </p:xfrm>
        <a:graphic>
          <a:graphicData uri="http://schemas.openxmlformats.org/drawingml/2006/table">
            <a:tbl>
              <a:tblPr>
                <a:tableStyleId>{5C22544A-7EE6-4342-B048-85BDC9FD1C3A}</a:tableStyleId>
              </a:tblPr>
              <a:tblGrid>
                <a:gridCol w="558748">
                  <a:extLst>
                    <a:ext uri="{9D8B030D-6E8A-4147-A177-3AD203B41FA5}">
                      <a16:colId xmlns:a16="http://schemas.microsoft.com/office/drawing/2014/main" val="20000"/>
                    </a:ext>
                  </a:extLst>
                </a:gridCol>
                <a:gridCol w="695584">
                  <a:extLst>
                    <a:ext uri="{9D8B030D-6E8A-4147-A177-3AD203B41FA5}">
                      <a16:colId xmlns:a16="http://schemas.microsoft.com/office/drawing/2014/main" val="20001"/>
                    </a:ext>
                  </a:extLst>
                </a:gridCol>
                <a:gridCol w="362859">
                  <a:extLst>
                    <a:ext uri="{9D8B030D-6E8A-4147-A177-3AD203B41FA5}">
                      <a16:colId xmlns:a16="http://schemas.microsoft.com/office/drawing/2014/main" val="20002"/>
                    </a:ext>
                  </a:extLst>
                </a:gridCol>
                <a:gridCol w="3056804">
                  <a:extLst>
                    <a:ext uri="{9D8B030D-6E8A-4147-A177-3AD203B41FA5}">
                      <a16:colId xmlns:a16="http://schemas.microsoft.com/office/drawing/2014/main" val="20003"/>
                    </a:ext>
                  </a:extLst>
                </a:gridCol>
                <a:gridCol w="3640502">
                  <a:extLst>
                    <a:ext uri="{9D8B030D-6E8A-4147-A177-3AD203B41FA5}">
                      <a16:colId xmlns:a16="http://schemas.microsoft.com/office/drawing/2014/main" val="20004"/>
                    </a:ext>
                  </a:extLst>
                </a:gridCol>
                <a:gridCol w="486584">
                  <a:extLst>
                    <a:ext uri="{9D8B030D-6E8A-4147-A177-3AD203B41FA5}">
                      <a16:colId xmlns:a16="http://schemas.microsoft.com/office/drawing/2014/main" val="20005"/>
                    </a:ext>
                  </a:extLst>
                </a:gridCol>
              </a:tblGrid>
              <a:tr h="118705">
                <a:tc>
                  <a:txBody>
                    <a:bodyPr/>
                    <a:lstStyle/>
                    <a:p>
                      <a:pPr algn="ctr" fontAlgn="b"/>
                      <a:r>
                        <a:rPr lang="en-GB" sz="800" u="none" strike="noStrike" dirty="0">
                          <a:solidFill>
                            <a:schemeClr val="bg1"/>
                          </a:solidFill>
                          <a:effectLst/>
                          <a:latin typeface="+mn-lt"/>
                        </a:rPr>
                        <a:t>C / L / P</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a:solidFill>
                            <a:schemeClr val="bg1"/>
                          </a:solidFill>
                          <a:effectLst/>
                          <a:latin typeface="+mn-lt"/>
                        </a:rPr>
                        <a:t>Domain</a:t>
                      </a:r>
                      <a:endParaRPr lang="en-GB" sz="800" b="0" i="0" u="none" strike="noStrike">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dirty="0">
                          <a:solidFill>
                            <a:schemeClr val="bg1"/>
                          </a:solidFill>
                          <a:effectLst/>
                          <a:latin typeface="+mn-lt"/>
                        </a:rPr>
                        <a:t>Night Ref</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dirty="0">
                          <a:solidFill>
                            <a:schemeClr val="bg1"/>
                          </a:solidFill>
                          <a:effectLst/>
                          <a:latin typeface="+mn-lt"/>
                        </a:rPr>
                        <a:t>Task</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b="0" i="0" u="none" strike="noStrike" dirty="0">
                          <a:solidFill>
                            <a:schemeClr val="bg1"/>
                          </a:solidFill>
                          <a:effectLst/>
                          <a:latin typeface="+mn-lt"/>
                          <a:cs typeface="Arial" panose="020B0604020202020204" pitchFamily="34" charset="0"/>
                        </a:rPr>
                        <a:t>NSL Method Reference</a:t>
                      </a:r>
                    </a:p>
                  </a:txBody>
                  <a:tcPr marL="1861" marR="1861" marT="1861" marB="0" anchor="b">
                    <a:solidFill>
                      <a:schemeClr val="accent1">
                        <a:lumMod val="75000"/>
                      </a:schemeClr>
                    </a:solidFill>
                  </a:tcPr>
                </a:tc>
                <a:tc>
                  <a:txBody>
                    <a:bodyPr/>
                    <a:lstStyle/>
                    <a:p>
                      <a:pPr algn="ctr" fontAlgn="b"/>
                      <a:r>
                        <a:rPr lang="en-GB" sz="800" b="0" i="0" u="none" strike="noStrike" dirty="0">
                          <a:solidFill>
                            <a:schemeClr val="bg1"/>
                          </a:solidFill>
                          <a:effectLst/>
                          <a:latin typeface="+mn-lt"/>
                        </a:rPr>
                        <a:t>Method Ref</a:t>
                      </a:r>
                    </a:p>
                  </a:txBody>
                  <a:tcPr marL="1861" marR="1861" marT="1861" marB="0" anchor="b">
                    <a:solidFill>
                      <a:schemeClr val="accent1">
                        <a:lumMod val="75000"/>
                      </a:schemeClr>
                    </a:solidFill>
                  </a:tcPr>
                </a:tc>
                <a:extLst>
                  <a:ext uri="{0D108BD9-81ED-4DB2-BD59-A6C34878D82A}">
                    <a16:rowId xmlns:a16="http://schemas.microsoft.com/office/drawing/2014/main" val="10000"/>
                  </a:ext>
                </a:extLst>
              </a:tr>
              <a:tr h="118705">
                <a:tc>
                  <a:txBody>
                    <a:bodyPr/>
                    <a:lstStyle/>
                    <a:p>
                      <a:pPr algn="ctr" fontAlgn="b"/>
                      <a:r>
                        <a:rPr lang="en-GB" sz="800" u="none" strike="noStrike" dirty="0">
                          <a:effectLst/>
                          <a:latin typeface="+mn-lt"/>
                        </a:rPr>
                        <a:t>C</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23</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impact on applications</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impacted applications, interfaces (UI, Batch Interfaces, APIs, Services) and application services</a:t>
                      </a:r>
                    </a:p>
                    <a:p>
                      <a:pPr marL="0" marR="0" indent="0" algn="l" defTabSz="812719" rtl="0" eaLnBrk="1" fontAlgn="b" latinLnBrk="0" hangingPunct="1">
                        <a:lnSpc>
                          <a:spcPct val="100000"/>
                        </a:lnSpc>
                        <a:spcBef>
                          <a:spcPts val="0"/>
                        </a:spcBef>
                        <a:spcAft>
                          <a:spcPts val="0"/>
                        </a:spcAft>
                        <a:buClrTx/>
                        <a:buSzTx/>
                        <a:buFontTx/>
                        <a:buNone/>
                        <a:tabLst/>
                        <a:defRPr/>
                      </a:pPr>
                      <a:r>
                        <a:rPr lang="en-US" sz="800" i="0" dirty="0">
                          <a:solidFill>
                            <a:srgbClr val="000000"/>
                          </a:solidFill>
                          <a:latin typeface="+mn-lt"/>
                          <a:ea typeface="Microsoft YaHei" pitchFamily="34" charset="-122"/>
                          <a:cs typeface="Arial" panose="020B0604020202020204" pitchFamily="34" charset="0"/>
                        </a:rPr>
                        <a:t>Make amendments to the model depicting Application Landscape</a:t>
                      </a:r>
                      <a:endParaRPr lang="en-GB" sz="800" i="0" dirty="0">
                        <a:solidFill>
                          <a:srgbClr val="000000"/>
                        </a:solidFill>
                        <a:latin typeface="+mn-lt"/>
                        <a:ea typeface="Microsoft YaHei" pitchFamily="34" charset="-122"/>
                        <a:cs typeface="Arial" panose="020B0604020202020204" pitchFamily="34" charset="0"/>
                      </a:endParaRP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1"/>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24</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applications &amp; interfaces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impacted applications, interfaces (UI, Batch Interfaces, APIs, Services) and application services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2"/>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25</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application behaviour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impacted applications, interfaces (UI, Batch Interfaces, APIs, Services) and application services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3"/>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26</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system use cases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impacted applications, interfaces (UI, Batch Interfaces, APIs, Services) and application services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4"/>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27</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application &amp; interfaces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Make amendments to Interfaces (interface model/ catalogue)</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Enhance Intra-application Interface models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5"/>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28</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behaviour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impacted applications, interfaces (UI, Batch Interfaces, APIs, Services) and application services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6"/>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29</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system use cases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Make amendments to Interfaces (interface model/ catalogue)</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7"/>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30</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behaviour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Elaborate inter-application interface by providing details such as transport mechanism, communication protocol, ports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8"/>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31</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Inter-operability detailed (TBC)</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Elaborate inter-application interface by providing details such as transport mechanism, communication protocol, ports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9"/>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Application</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32</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interfaces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Elaborate inter-application interface by providing details such as transport mechanism, communication protocol, ports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0"/>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dirty="0">
                          <a:effectLst/>
                          <a:latin typeface="+mn-lt"/>
                        </a:rPr>
                        <a:t>Application</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33</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dirty="0">
                          <a:effectLst/>
                          <a:latin typeface="+mn-lt"/>
                        </a:rPr>
                        <a:t>Model module decomposition</a:t>
                      </a:r>
                      <a:endParaRPr lang="en-GB"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cs typeface="Arial" panose="020B0604020202020204" pitchFamily="34" charset="0"/>
                        </a:rPr>
                        <a:t>Decompose Application components used in Application Architecture into modules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Create module decomposition view to overlay facades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deployment model</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1"/>
                  </a:ext>
                </a:extLst>
              </a:tr>
              <a:tr h="118705">
                <a:tc>
                  <a:txBody>
                    <a:bodyPr/>
                    <a:lstStyle/>
                    <a:p>
                      <a:pPr algn="ctr" fontAlgn="b"/>
                      <a:r>
                        <a:rPr lang="en-GB" sz="800" u="none" strike="noStrike" dirty="0">
                          <a:effectLst/>
                          <a:latin typeface="+mn-lt"/>
                        </a:rPr>
                        <a:t>C</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dirty="0">
                          <a:effectLst/>
                          <a:latin typeface="+mn-lt"/>
                        </a:rPr>
                        <a:t>Data</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34</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Identify impacted Business Information Model entities</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impact and model amendments to Business Objects</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2"/>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35</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logical data entities &amp; flows (including CRUDA)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Impacted Logical Data Model elements (Entities or attributes)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Associate Applications with Data Model elements using CRUD</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3"/>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36</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data management processes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and model impacts to Data Management Processes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4"/>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37</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logical data entities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Make amendments to impacted Logical Data Model elements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Define Data Security Classification</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5"/>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38</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data management processes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and model impacts to Data Management Processes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6"/>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39</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logical data flows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Create data flow diagrams and data lineage view</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7"/>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40</a:t>
                      </a:r>
                      <a:endParaRPr lang="en-GB" sz="800" b="0" i="0" u="none" strike="noStrike">
                        <a:solidFill>
                          <a:srgbClr val="000000"/>
                        </a:solidFill>
                        <a:effectLst/>
                        <a:latin typeface="+mn-lt"/>
                      </a:endParaRPr>
                    </a:p>
                  </a:txBody>
                  <a:tcPr marL="1861" marR="1861" marT="1861" marB="0" anchor="b"/>
                </a:tc>
                <a:tc>
                  <a:txBody>
                    <a:bodyPr/>
                    <a:lstStyle/>
                    <a:p>
                      <a:pPr algn="l" fontAlgn="t"/>
                      <a:r>
                        <a:rPr lang="en-US" sz="800" u="none" strike="noStrike">
                          <a:effectLst/>
                          <a:latin typeface="+mn-lt"/>
                        </a:rPr>
                        <a:t>Map business  to technical logical models</a:t>
                      </a:r>
                      <a:br>
                        <a:rPr lang="en-US" sz="800" u="none" strike="noStrike">
                          <a:effectLst/>
                          <a:latin typeface="+mn-lt"/>
                        </a:rPr>
                      </a:br>
                      <a:endParaRPr lang="en-US" sz="800" b="0" i="0" u="none" strike="noStrike">
                        <a:solidFill>
                          <a:srgbClr val="000000"/>
                        </a:solidFill>
                        <a:effectLst/>
                        <a:latin typeface="+mn-lt"/>
                      </a:endParaRPr>
                    </a:p>
                  </a:txBody>
                  <a:tcPr marL="1861" marR="1861" marT="1861" marB="0"/>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Make amendments to impacted Logical Data Model elements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Enhance logical data model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8"/>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41</a:t>
                      </a:r>
                      <a:endParaRPr lang="en-GB" sz="800" b="0" i="0" u="none" strike="noStrike">
                        <a:solidFill>
                          <a:srgbClr val="000000"/>
                        </a:solidFill>
                        <a:effectLst/>
                        <a:latin typeface="+mn-lt"/>
                      </a:endParaRPr>
                    </a:p>
                  </a:txBody>
                  <a:tcPr marL="1861" marR="1861" marT="1861" marB="0" anchor="b"/>
                </a:tc>
                <a:tc>
                  <a:txBody>
                    <a:bodyPr/>
                    <a:lstStyle/>
                    <a:p>
                      <a:pPr algn="l" fontAlgn="t"/>
                      <a:r>
                        <a:rPr lang="en-US" sz="800" u="none" strike="noStrike">
                          <a:effectLst/>
                          <a:latin typeface="+mn-lt"/>
                        </a:rPr>
                        <a:t>Map logical data to physical data</a:t>
                      </a:r>
                      <a:endParaRPr lang="en-US" sz="800" b="0" i="0" u="none" strike="noStrike">
                        <a:solidFill>
                          <a:srgbClr val="000000"/>
                        </a:solidFill>
                        <a:effectLst/>
                        <a:latin typeface="+mn-lt"/>
                      </a:endParaRPr>
                    </a:p>
                  </a:txBody>
                  <a:tcPr marL="1861" marR="1861" marT="1861" marB="0"/>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Analyse System  Data Requirements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Produce (or generate) Physical Data Model from Logical Data Model</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Create data security design </a:t>
                      </a:r>
                    </a:p>
                  </a:txBody>
                  <a:tcPr marL="1861" marR="1861" marT="1861" marB="0" anchor="b"/>
                </a:tc>
                <a:tc>
                  <a:txBody>
                    <a:bodyPr/>
                    <a:lstStyle/>
                    <a:p>
                      <a:pPr algn="l" fontAlgn="b"/>
                      <a:endParaRPr lang="pt-BR"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9"/>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42</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physical data flows (including data lineage)</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Elaborate physical data flow between applications to indicate LDM entities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Produce Data lineage view</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20"/>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Data</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43</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data management processes - detailed (further iteration)</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Model detailed changes to Data Management Processes</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21"/>
                  </a:ext>
                </a:extLst>
              </a:tr>
            </a:tbl>
          </a:graphicData>
        </a:graphic>
      </p:graphicFrame>
      <p:sp>
        <p:nvSpPr>
          <p:cNvPr id="6" name="Title 1"/>
          <p:cNvSpPr>
            <a:spLocks noGrp="1"/>
          </p:cNvSpPr>
          <p:nvPr>
            <p:ph type="title"/>
          </p:nvPr>
        </p:nvSpPr>
        <p:spPr>
          <a:xfrm>
            <a:off x="448868" y="255513"/>
            <a:ext cx="8490946" cy="669773"/>
          </a:xfrm>
        </p:spPr>
        <p:txBody>
          <a:bodyPr/>
          <a:lstStyle/>
          <a:p>
            <a:r>
              <a:rPr lang="en-GB" dirty="0"/>
              <a:t>Mapping NSL Method Tasks to the CDM Method Tasks (Contd.)</a:t>
            </a:r>
          </a:p>
        </p:txBody>
      </p:sp>
    </p:spTree>
    <p:extLst>
      <p:ext uri="{BB962C8B-B14F-4D97-AF65-F5344CB8AC3E}">
        <p14:creationId xmlns:p14="http://schemas.microsoft.com/office/powerpoint/2010/main" val="3085454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96562488"/>
              </p:ext>
            </p:extLst>
          </p:nvPr>
        </p:nvGraphicFramePr>
        <p:xfrm>
          <a:off x="262010" y="925286"/>
          <a:ext cx="8260552" cy="4432845"/>
        </p:xfrm>
        <a:graphic>
          <a:graphicData uri="http://schemas.openxmlformats.org/drawingml/2006/table">
            <a:tbl>
              <a:tblPr>
                <a:tableStyleId>{5C22544A-7EE6-4342-B048-85BDC9FD1C3A}</a:tableStyleId>
              </a:tblPr>
              <a:tblGrid>
                <a:gridCol w="524431">
                  <a:extLst>
                    <a:ext uri="{9D8B030D-6E8A-4147-A177-3AD203B41FA5}">
                      <a16:colId xmlns:a16="http://schemas.microsoft.com/office/drawing/2014/main" val="20000"/>
                    </a:ext>
                  </a:extLst>
                </a:gridCol>
                <a:gridCol w="652864">
                  <a:extLst>
                    <a:ext uri="{9D8B030D-6E8A-4147-A177-3AD203B41FA5}">
                      <a16:colId xmlns:a16="http://schemas.microsoft.com/office/drawing/2014/main" val="20001"/>
                    </a:ext>
                  </a:extLst>
                </a:gridCol>
                <a:gridCol w="340575">
                  <a:extLst>
                    <a:ext uri="{9D8B030D-6E8A-4147-A177-3AD203B41FA5}">
                      <a16:colId xmlns:a16="http://schemas.microsoft.com/office/drawing/2014/main" val="20002"/>
                    </a:ext>
                  </a:extLst>
                </a:gridCol>
                <a:gridCol w="2160749">
                  <a:extLst>
                    <a:ext uri="{9D8B030D-6E8A-4147-A177-3AD203B41FA5}">
                      <a16:colId xmlns:a16="http://schemas.microsoft.com/office/drawing/2014/main" val="20003"/>
                    </a:ext>
                  </a:extLst>
                </a:gridCol>
                <a:gridCol w="3294672">
                  <a:extLst>
                    <a:ext uri="{9D8B030D-6E8A-4147-A177-3AD203B41FA5}">
                      <a16:colId xmlns:a16="http://schemas.microsoft.com/office/drawing/2014/main" val="20004"/>
                    </a:ext>
                  </a:extLst>
                </a:gridCol>
                <a:gridCol w="1287261">
                  <a:extLst>
                    <a:ext uri="{9D8B030D-6E8A-4147-A177-3AD203B41FA5}">
                      <a16:colId xmlns:a16="http://schemas.microsoft.com/office/drawing/2014/main" val="20005"/>
                    </a:ext>
                  </a:extLst>
                </a:gridCol>
              </a:tblGrid>
              <a:tr h="126943">
                <a:tc>
                  <a:txBody>
                    <a:bodyPr/>
                    <a:lstStyle/>
                    <a:p>
                      <a:pPr algn="ctr" fontAlgn="b"/>
                      <a:r>
                        <a:rPr lang="en-GB" sz="800" u="none" strike="noStrike" dirty="0">
                          <a:solidFill>
                            <a:schemeClr val="bg1"/>
                          </a:solidFill>
                          <a:effectLst/>
                          <a:latin typeface="+mn-lt"/>
                        </a:rPr>
                        <a:t>C / L / P</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a:solidFill>
                            <a:schemeClr val="bg1"/>
                          </a:solidFill>
                          <a:effectLst/>
                          <a:latin typeface="+mn-lt"/>
                        </a:rPr>
                        <a:t>Domain</a:t>
                      </a:r>
                      <a:endParaRPr lang="en-GB" sz="800" b="0" i="0" u="none" strike="noStrike">
                        <a:solidFill>
                          <a:schemeClr val="bg1"/>
                        </a:solidFill>
                        <a:effectLst/>
                        <a:latin typeface="+mn-lt"/>
                      </a:endParaRP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u="none" strike="noStrike" dirty="0">
                          <a:solidFill>
                            <a:schemeClr val="bg1"/>
                          </a:solidFill>
                          <a:effectLst/>
                          <a:latin typeface="+mn-lt"/>
                        </a:rPr>
                        <a:t>Night Ref</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dirty="0">
                          <a:solidFill>
                            <a:schemeClr val="bg1"/>
                          </a:solidFill>
                          <a:effectLst/>
                          <a:latin typeface="+mn-lt"/>
                        </a:rPr>
                        <a:t>Task</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b="0" i="0" u="none" strike="noStrike" dirty="0">
                          <a:solidFill>
                            <a:schemeClr val="bg1"/>
                          </a:solidFill>
                          <a:effectLst/>
                          <a:latin typeface="+mn-lt"/>
                        </a:rPr>
                        <a:t>NSL Method Reference</a:t>
                      </a: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b="0" i="0" u="none" strike="noStrike" dirty="0">
                          <a:solidFill>
                            <a:schemeClr val="bg1"/>
                          </a:solidFill>
                          <a:effectLst/>
                          <a:latin typeface="+mn-lt"/>
                        </a:rPr>
                        <a:t>Method Ref</a:t>
                      </a:r>
                    </a:p>
                  </a:txBody>
                  <a:tcPr marL="1861" marR="1861" marT="1861" marB="0" anchor="b">
                    <a:solidFill>
                      <a:schemeClr val="accent1">
                        <a:lumMod val="75000"/>
                      </a:schemeClr>
                    </a:solidFill>
                  </a:tcPr>
                </a:tc>
                <a:extLst>
                  <a:ext uri="{0D108BD9-81ED-4DB2-BD59-A6C34878D82A}">
                    <a16:rowId xmlns:a16="http://schemas.microsoft.com/office/drawing/2014/main" val="10000"/>
                  </a:ext>
                </a:extLst>
              </a:tr>
              <a:tr h="253886">
                <a:tc>
                  <a:txBody>
                    <a:bodyPr/>
                    <a:lstStyle/>
                    <a:p>
                      <a:pPr algn="ctr" fontAlgn="b"/>
                      <a:r>
                        <a:rPr lang="en-GB" sz="800" u="none" strike="noStrike" dirty="0">
                          <a:effectLst/>
                          <a:latin typeface="+mn-lt"/>
                        </a:rPr>
                        <a:t>C</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44</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Identify impact on business services</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manual, automated, and system assisted Business process steps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Align Business Services with Industry Services Models (where appropriate)</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1"/>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45</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business services, application &amp; platform services</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US" sz="800" i="0" dirty="0">
                          <a:solidFill>
                            <a:prstClr val="black"/>
                          </a:solidFill>
                          <a:latin typeface="+mn-lt"/>
                        </a:rPr>
                        <a:t>Identify  the impacted Technical Services exposed by applications</a:t>
                      </a:r>
                      <a:endParaRPr lang="en-GB" sz="800" i="0" dirty="0">
                        <a:solidFill>
                          <a:prstClr val="black"/>
                        </a:solidFill>
                        <a:latin typeface="+mn-lt"/>
                      </a:endParaRP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2"/>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46</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Identify data entities for services &amp; system use cases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US" sz="800" i="0" dirty="0">
                          <a:solidFill>
                            <a:prstClr val="black"/>
                          </a:solidFill>
                          <a:latin typeface="+mn-lt"/>
                        </a:rPr>
                        <a:t>Identify data entities associated with services</a:t>
                      </a:r>
                      <a:endParaRPr lang="en-GB" sz="800" i="0" dirty="0">
                        <a:solidFill>
                          <a:prstClr val="black"/>
                        </a:solidFill>
                        <a:latin typeface="+mn-lt"/>
                      </a:endParaRP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3"/>
                  </a:ext>
                </a:extLst>
              </a:tr>
              <a:tr h="253886">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47</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service contracts</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US" sz="800" i="0" dirty="0">
                          <a:solidFill>
                            <a:prstClr val="black"/>
                          </a:solidFill>
                          <a:latin typeface="+mn-lt"/>
                        </a:rPr>
                        <a:t>Define service contracts to align with requirement of business services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4"/>
                  </a:ext>
                </a:extLst>
              </a:tr>
              <a:tr h="126943">
                <a:tc>
                  <a:txBody>
                    <a:bodyPr/>
                    <a:lstStyle/>
                    <a:p>
                      <a:pPr algn="ctr" fontAlgn="b"/>
                      <a:r>
                        <a:rPr lang="en-GB" sz="800" b="0" i="0" u="none" strike="noStrike" dirty="0">
                          <a:solidFill>
                            <a:schemeClr val="dk1"/>
                          </a:solidFill>
                          <a:effectLst/>
                          <a:latin typeface="+mn-lt"/>
                        </a:rPr>
                        <a:t>L</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48</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Identify data entities for services &amp; system use cases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US" sz="800" i="0" dirty="0">
                          <a:solidFill>
                            <a:prstClr val="black"/>
                          </a:solidFill>
                          <a:latin typeface="+mn-lt"/>
                        </a:rPr>
                        <a:t>Identify data entities associated with services</a:t>
                      </a:r>
                      <a:endParaRPr lang="en-GB" sz="800" i="0" dirty="0">
                        <a:solidFill>
                          <a:prstClr val="black"/>
                        </a:solidFill>
                        <a:latin typeface="+mn-lt"/>
                      </a:endParaRP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5"/>
                  </a:ext>
                </a:extLst>
              </a:tr>
              <a:tr h="126943">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49</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Define service specifications &amp; schema</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Analyse Service Requirements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Define service consumers and  service provider interaction </a:t>
                      </a:r>
                    </a:p>
                    <a:p>
                      <a:pPr algn="l" fontAlgn="b"/>
                      <a:endParaRPr lang="en-GB" sz="800" b="0" i="0" u="none" strike="noStrike" dirty="0">
                        <a:solidFill>
                          <a:srgbClr val="000000"/>
                        </a:solidFill>
                        <a:effectLst/>
                        <a:latin typeface="+mn-lt"/>
                      </a:endParaRP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6"/>
                  </a:ext>
                </a:extLst>
              </a:tr>
              <a:tr h="253886">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50</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service design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Create Service Contract Specs (WSDL)</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Create schemas for data payload schema (XSD)</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Create Service Design Model</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Harvest Service Artefacts to Service Repository</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7"/>
                  </a:ext>
                </a:extLst>
              </a:tr>
              <a:tr h="126943">
                <a:tc>
                  <a:txBody>
                    <a:bodyPr/>
                    <a:lstStyle/>
                    <a:p>
                      <a:pPr algn="ctr" fontAlgn="b"/>
                      <a:r>
                        <a:rPr lang="en-GB" sz="800" u="none" strike="noStrike">
                          <a:effectLst/>
                          <a:latin typeface="+mn-lt"/>
                        </a:rPr>
                        <a:t>C</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51</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impact on infrastructure</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Impacted Logical Data Model elements (Entities or attributes)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8"/>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52</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logical topology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Create or amend logical infrastructure models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9"/>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53</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logical topology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communication between application elements, infrastructure elements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logical topology and design Infrastructure Elements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0"/>
                  </a:ext>
                </a:extLst>
              </a:tr>
              <a:tr h="253886">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54</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dirty="0">
                          <a:effectLst/>
                          <a:latin typeface="+mn-lt"/>
                        </a:rPr>
                        <a:t>Model physical topology - initial</a:t>
                      </a:r>
                      <a:endParaRPr lang="en-GB"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Identify technology stack corresponding to the infrastructure elements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Create or amend physical infrastructure models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chemeClr val="tx1"/>
                          </a:solidFill>
                          <a:latin typeface="+mn-lt"/>
                          <a:ea typeface="Microsoft YaHei" pitchFamily="34" charset="-122"/>
                        </a:rPr>
                        <a:t>Model Infrastructure Security Design</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1"/>
                  </a:ext>
                </a:extLst>
              </a:tr>
              <a:tr h="253886">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55</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dirty="0">
                          <a:effectLst/>
                          <a:latin typeface="+mn-lt"/>
                        </a:rPr>
                        <a:t>Model physical topology - detailed</a:t>
                      </a:r>
                      <a:endParaRPr lang="en-GB"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Analyse requirements and elaborate NFRs to include solution availability, resilience, DR, infra monitoring &amp; administration and licensing requirements </a:t>
                      </a:r>
                      <a:endParaRPr lang="en-US" sz="800" b="0" i="0" u="none" strike="noStrike" dirty="0">
                        <a:solidFill>
                          <a:srgbClr val="000000"/>
                        </a:solidFill>
                        <a:effectLst/>
                        <a:latin typeface="+mn-lt"/>
                        <a:ea typeface="+mn-ea"/>
                      </a:endParaRP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Review available capacity and finalise infrastructure sizing against NFRs</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chemeClr val="tx1"/>
                          </a:solidFill>
                          <a:latin typeface="+mn-lt"/>
                          <a:ea typeface="Microsoft YaHei" pitchFamily="34" charset="-122"/>
                        </a:rPr>
                        <a:t>Model interaction between physical infrastructure and enterprise-wide system management, monitoring and administration tooling</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2"/>
                  </a:ext>
                </a:extLst>
              </a:tr>
              <a:tr h="126943">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Infrastructure</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56</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dirty="0">
                          <a:effectLst/>
                          <a:latin typeface="+mn-lt"/>
                        </a:rPr>
                        <a:t>Model physical deployment</a:t>
                      </a:r>
                      <a:endParaRPr lang="en-GB"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Produce Physical Infrastructure Deployment Model</a:t>
                      </a:r>
                      <a:endParaRPr lang="en-GB" sz="800" i="0" dirty="0">
                        <a:solidFill>
                          <a:srgbClr val="000000"/>
                        </a:solidFill>
                        <a:latin typeface="+mn-lt"/>
                        <a:ea typeface="Microsoft YaHei" pitchFamily="34" charset="-122"/>
                      </a:endParaRP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3"/>
                  </a:ext>
                </a:extLst>
              </a:tr>
            </a:tbl>
          </a:graphicData>
        </a:graphic>
      </p:graphicFrame>
      <p:sp>
        <p:nvSpPr>
          <p:cNvPr id="7" name="Title 1"/>
          <p:cNvSpPr>
            <a:spLocks noGrp="1"/>
          </p:cNvSpPr>
          <p:nvPr>
            <p:ph type="title"/>
          </p:nvPr>
        </p:nvSpPr>
        <p:spPr>
          <a:xfrm>
            <a:off x="448868" y="255513"/>
            <a:ext cx="8490946" cy="669773"/>
          </a:xfrm>
        </p:spPr>
        <p:txBody>
          <a:bodyPr/>
          <a:lstStyle/>
          <a:p>
            <a:r>
              <a:rPr lang="en-GB" dirty="0"/>
              <a:t>Mapping NSL Method Tasks to the CDM Method Tasks (Contd.)</a:t>
            </a:r>
          </a:p>
        </p:txBody>
      </p:sp>
    </p:spTree>
    <p:extLst>
      <p:ext uri="{BB962C8B-B14F-4D97-AF65-F5344CB8AC3E}">
        <p14:creationId xmlns:p14="http://schemas.microsoft.com/office/powerpoint/2010/main" val="37609465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8790289"/>
              </p:ext>
            </p:extLst>
          </p:nvPr>
        </p:nvGraphicFramePr>
        <p:xfrm>
          <a:off x="262010" y="925286"/>
          <a:ext cx="8260552" cy="3916328"/>
        </p:xfrm>
        <a:graphic>
          <a:graphicData uri="http://schemas.openxmlformats.org/drawingml/2006/table">
            <a:tbl>
              <a:tblPr>
                <a:tableStyleId>{5C22544A-7EE6-4342-B048-85BDC9FD1C3A}</a:tableStyleId>
              </a:tblPr>
              <a:tblGrid>
                <a:gridCol w="524431">
                  <a:extLst>
                    <a:ext uri="{9D8B030D-6E8A-4147-A177-3AD203B41FA5}">
                      <a16:colId xmlns:a16="http://schemas.microsoft.com/office/drawing/2014/main" val="20000"/>
                    </a:ext>
                  </a:extLst>
                </a:gridCol>
                <a:gridCol w="652864">
                  <a:extLst>
                    <a:ext uri="{9D8B030D-6E8A-4147-A177-3AD203B41FA5}">
                      <a16:colId xmlns:a16="http://schemas.microsoft.com/office/drawing/2014/main" val="20001"/>
                    </a:ext>
                  </a:extLst>
                </a:gridCol>
                <a:gridCol w="340575">
                  <a:extLst>
                    <a:ext uri="{9D8B030D-6E8A-4147-A177-3AD203B41FA5}">
                      <a16:colId xmlns:a16="http://schemas.microsoft.com/office/drawing/2014/main" val="20002"/>
                    </a:ext>
                  </a:extLst>
                </a:gridCol>
                <a:gridCol w="1906749">
                  <a:extLst>
                    <a:ext uri="{9D8B030D-6E8A-4147-A177-3AD203B41FA5}">
                      <a16:colId xmlns:a16="http://schemas.microsoft.com/office/drawing/2014/main" val="20003"/>
                    </a:ext>
                  </a:extLst>
                </a:gridCol>
                <a:gridCol w="3548672">
                  <a:extLst>
                    <a:ext uri="{9D8B030D-6E8A-4147-A177-3AD203B41FA5}">
                      <a16:colId xmlns:a16="http://schemas.microsoft.com/office/drawing/2014/main" val="20004"/>
                    </a:ext>
                  </a:extLst>
                </a:gridCol>
                <a:gridCol w="1287261">
                  <a:extLst>
                    <a:ext uri="{9D8B030D-6E8A-4147-A177-3AD203B41FA5}">
                      <a16:colId xmlns:a16="http://schemas.microsoft.com/office/drawing/2014/main" val="20005"/>
                    </a:ext>
                  </a:extLst>
                </a:gridCol>
              </a:tblGrid>
              <a:tr h="126943">
                <a:tc>
                  <a:txBody>
                    <a:bodyPr/>
                    <a:lstStyle/>
                    <a:p>
                      <a:pPr algn="ctr" fontAlgn="b"/>
                      <a:r>
                        <a:rPr lang="en-GB" sz="800" u="none" strike="noStrike" dirty="0">
                          <a:solidFill>
                            <a:schemeClr val="bg1"/>
                          </a:solidFill>
                          <a:effectLst/>
                          <a:latin typeface="+mn-lt"/>
                        </a:rPr>
                        <a:t>C / L / P</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a:solidFill>
                            <a:schemeClr val="bg1"/>
                          </a:solidFill>
                          <a:effectLst/>
                          <a:latin typeface="+mn-lt"/>
                        </a:rPr>
                        <a:t>Domain</a:t>
                      </a:r>
                      <a:endParaRPr lang="en-GB" sz="800" b="0" i="0" u="none" strike="noStrike">
                        <a:solidFill>
                          <a:schemeClr val="bg1"/>
                        </a:solidFill>
                        <a:effectLst/>
                        <a:latin typeface="+mn-lt"/>
                      </a:endParaRP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u="none" strike="noStrike" dirty="0">
                          <a:solidFill>
                            <a:schemeClr val="bg1"/>
                          </a:solidFill>
                          <a:effectLst/>
                          <a:latin typeface="+mn-lt"/>
                        </a:rPr>
                        <a:t>Night Ref</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dirty="0">
                          <a:solidFill>
                            <a:schemeClr val="bg1"/>
                          </a:solidFill>
                          <a:effectLst/>
                          <a:latin typeface="+mn-lt"/>
                        </a:rPr>
                        <a:t>Task</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b="0" i="0" u="none" strike="noStrike" dirty="0">
                          <a:solidFill>
                            <a:schemeClr val="bg1"/>
                          </a:solidFill>
                          <a:effectLst/>
                          <a:latin typeface="+mn-lt"/>
                        </a:rPr>
                        <a:t>NSL Method Reference</a:t>
                      </a: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b="0" i="0" u="none" strike="noStrike" dirty="0">
                          <a:solidFill>
                            <a:schemeClr val="bg1"/>
                          </a:solidFill>
                          <a:effectLst/>
                          <a:latin typeface="+mn-lt"/>
                        </a:rPr>
                        <a:t>Method Ref</a:t>
                      </a:r>
                    </a:p>
                  </a:txBody>
                  <a:tcPr marL="1861" marR="1861" marT="1861" marB="0" anchor="b">
                    <a:solidFill>
                      <a:schemeClr val="accent1">
                        <a:lumMod val="75000"/>
                      </a:schemeClr>
                    </a:solidFill>
                  </a:tcPr>
                </a:tc>
                <a:extLst>
                  <a:ext uri="{0D108BD9-81ED-4DB2-BD59-A6C34878D82A}">
                    <a16:rowId xmlns:a16="http://schemas.microsoft.com/office/drawing/2014/main" val="10000"/>
                  </a:ext>
                </a:extLst>
              </a:tr>
              <a:tr h="126943">
                <a:tc>
                  <a:txBody>
                    <a:bodyPr/>
                    <a:lstStyle/>
                    <a:p>
                      <a:pPr algn="ctr" fontAlgn="b"/>
                      <a:r>
                        <a:rPr lang="en-GB" sz="800" u="none" strike="noStrike" dirty="0">
                          <a:effectLst/>
                          <a:latin typeface="+mn-lt"/>
                        </a:rPr>
                        <a:t>C</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Security</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57</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Identify impacts to key policies (e.g. PCI DSS)</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threats, vulnerabilities and risks against Fraud and Financial crime and document mitigation measures</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1"/>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Security</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58</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Apply security lens across all domains - initial</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Identity and Access Management</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Access and document changes to Application security (including monitoring and administration, logging.) </a:t>
                      </a:r>
                      <a:endParaRPr lang="en-GB" sz="800" i="0" dirty="0">
                        <a:solidFill>
                          <a:srgbClr val="000000"/>
                        </a:solidFill>
                        <a:latin typeface="+mn-lt"/>
                        <a:ea typeface="Microsoft YaHei" pitchFamily="34" charset="-122"/>
                      </a:endParaRP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Access  and document changes to Infrastructure security </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Information security</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Service security</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2"/>
                  </a:ext>
                </a:extLst>
              </a:tr>
              <a:tr h="126943">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Security</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59</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Apply security lens across all domains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Identity and Access Management</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Access and document changes to Application security (including monitoring and administration, logging.) </a:t>
                      </a:r>
                      <a:endParaRPr lang="en-GB" sz="800" i="0" dirty="0">
                        <a:solidFill>
                          <a:srgbClr val="000000"/>
                        </a:solidFill>
                        <a:latin typeface="+mn-lt"/>
                        <a:ea typeface="Microsoft YaHei" pitchFamily="34" charset="-122"/>
                      </a:endParaRP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Access  and document changes to Infrastructure security </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Information security</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Service security</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identify the impact to security architecture mandated by regulatory compliance</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3"/>
                  </a:ext>
                </a:extLst>
              </a:tr>
              <a:tr h="126943">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Security</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60</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Apply security lens across all domains - detailed (further iteration)</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Identity and Access Management</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prstClr val="black"/>
                          </a:solidFill>
                          <a:latin typeface="+mn-lt"/>
                        </a:rPr>
                        <a:t>Access and document changes to Application security (including monitoring and administration, logging.) </a:t>
                      </a:r>
                      <a:endParaRPr lang="en-GB" sz="800" i="0" dirty="0">
                        <a:solidFill>
                          <a:srgbClr val="000000"/>
                        </a:solidFill>
                        <a:latin typeface="+mn-lt"/>
                        <a:ea typeface="Microsoft YaHei" pitchFamily="34" charset="-122"/>
                      </a:endParaRP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Access  and document changes to Infrastructure security </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Information security</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identify the impact to security architecture mandated by regulatory compliance</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Assess and document changes to cryptographic mechanisms</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4"/>
                  </a:ext>
                </a:extLst>
              </a:tr>
              <a:tr h="222038">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Op Risk &amp; Control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61</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Identify impacts of change on operational risks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Identify impacts of risk on Business Goals and Outcomes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5"/>
                  </a:ext>
                </a:extLst>
              </a:tr>
              <a:tr h="222038">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Op Risk &amp; Control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62</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Identify impacts of change on operational risks - detailed</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Define mitigation plans to address risks based on the organisation’s Risk management framework</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6"/>
                  </a:ext>
                </a:extLst>
              </a:tr>
              <a:tr h="222038">
                <a:tc>
                  <a:txBody>
                    <a:bodyPr/>
                    <a:lstStyle/>
                    <a:p>
                      <a:pPr algn="ctr" fontAlgn="b"/>
                      <a:r>
                        <a:rPr lang="en-GB" sz="800" u="none" strike="noStrike" dirty="0">
                          <a:effectLst/>
                          <a:latin typeface="+mn-lt"/>
                        </a:rPr>
                        <a:t>P</a:t>
                      </a:r>
                      <a:endParaRPr lang="en-GB" sz="800" b="0" i="0" u="none" strike="noStrike" dirty="0">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Op Risk &amp; Control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63</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Identify impacts of change on operational risks - detailed (further iteration)</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rPr>
                        <a:t>Design changes to policies and procedures to address risks based on the organisation’s Risk management framework</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7"/>
                  </a:ext>
                </a:extLst>
              </a:tr>
            </a:tbl>
          </a:graphicData>
        </a:graphic>
      </p:graphicFrame>
      <p:sp>
        <p:nvSpPr>
          <p:cNvPr id="6" name="Title 1"/>
          <p:cNvSpPr>
            <a:spLocks noGrp="1"/>
          </p:cNvSpPr>
          <p:nvPr>
            <p:ph type="title"/>
          </p:nvPr>
        </p:nvSpPr>
        <p:spPr>
          <a:xfrm>
            <a:off x="448868" y="255513"/>
            <a:ext cx="8490946" cy="669773"/>
          </a:xfrm>
        </p:spPr>
        <p:txBody>
          <a:bodyPr/>
          <a:lstStyle/>
          <a:p>
            <a:r>
              <a:rPr lang="en-GB" dirty="0"/>
              <a:t>Mapping NSL Method Tasks to the CDM Method Tasks (Contd.)</a:t>
            </a:r>
          </a:p>
        </p:txBody>
      </p:sp>
    </p:spTree>
    <p:extLst>
      <p:ext uri="{BB962C8B-B14F-4D97-AF65-F5344CB8AC3E}">
        <p14:creationId xmlns:p14="http://schemas.microsoft.com/office/powerpoint/2010/main" val="29756150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13</a:t>
            </a:fld>
            <a:endParaRPr lang="en-US" dirty="0"/>
          </a:p>
        </p:txBody>
      </p:sp>
      <p:sp>
        <p:nvSpPr>
          <p:cNvPr id="401" name="Title 1"/>
          <p:cNvSpPr>
            <a:spLocks noGrp="1"/>
          </p:cNvSpPr>
          <p:nvPr>
            <p:ph type="title"/>
          </p:nvPr>
        </p:nvSpPr>
        <p:spPr>
          <a:xfrm>
            <a:off x="448868" y="156363"/>
            <a:ext cx="8144127" cy="669773"/>
          </a:xfrm>
        </p:spPr>
        <p:txBody>
          <a:bodyPr/>
          <a:lstStyle/>
          <a:p>
            <a:r>
              <a:rPr lang="en-GB" dirty="0"/>
              <a:t>Sequence of tasks in the Method (Baseline) –</a:t>
            </a:r>
            <a:br>
              <a:rPr lang="en-GB" dirty="0"/>
            </a:br>
            <a:r>
              <a:rPr lang="en-GB" sz="1800" dirty="0"/>
              <a:t>Domains and Conceptual, Logical, Physical Separation of Tasks</a:t>
            </a:r>
          </a:p>
        </p:txBody>
      </p:sp>
      <p:sp>
        <p:nvSpPr>
          <p:cNvPr id="415" name="Rectangle 414"/>
          <p:cNvSpPr/>
          <p:nvPr/>
        </p:nvSpPr>
        <p:spPr>
          <a:xfrm>
            <a:off x="182119" y="5478213"/>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16" name="Chevron 415"/>
          <p:cNvSpPr/>
          <p:nvPr/>
        </p:nvSpPr>
        <p:spPr>
          <a:xfrm>
            <a:off x="2159226" y="1294356"/>
            <a:ext cx="4165234" cy="289618"/>
          </a:xfrm>
          <a:prstGeom prst="chevron">
            <a:avLst/>
          </a:prstGeom>
          <a:solidFill>
            <a:srgbClr val="083065">
              <a:lumMod val="40000"/>
              <a:lumOff val="60000"/>
            </a:srgbClr>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Arial"/>
                <a:ea typeface="+mn-ea"/>
                <a:cs typeface="+mn-cs"/>
              </a:rPr>
              <a:t>Logical</a:t>
            </a:r>
          </a:p>
        </p:txBody>
      </p:sp>
      <p:sp>
        <p:nvSpPr>
          <p:cNvPr id="417" name="Chevron 416"/>
          <p:cNvSpPr/>
          <p:nvPr/>
        </p:nvSpPr>
        <p:spPr>
          <a:xfrm>
            <a:off x="6187555" y="1292769"/>
            <a:ext cx="2695448" cy="289618"/>
          </a:xfrm>
          <a:prstGeom prst="chevron">
            <a:avLst/>
          </a:prstGeom>
          <a:solidFill>
            <a:srgbClr val="083065">
              <a:lumMod val="60000"/>
              <a:lumOff val="40000"/>
            </a:srgbClr>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Arial"/>
                <a:ea typeface="+mn-ea"/>
                <a:cs typeface="+mn-cs"/>
              </a:rPr>
              <a:t>Physical</a:t>
            </a:r>
          </a:p>
        </p:txBody>
      </p:sp>
      <p:sp>
        <p:nvSpPr>
          <p:cNvPr id="418" name="Rectangle 417"/>
          <p:cNvSpPr/>
          <p:nvPr/>
        </p:nvSpPr>
        <p:spPr>
          <a:xfrm>
            <a:off x="182119" y="1925437"/>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19" name="Rectangle 418"/>
          <p:cNvSpPr/>
          <p:nvPr/>
        </p:nvSpPr>
        <p:spPr>
          <a:xfrm>
            <a:off x="182119" y="2429493"/>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20" name="Rectangle 419"/>
          <p:cNvSpPr/>
          <p:nvPr/>
        </p:nvSpPr>
        <p:spPr>
          <a:xfrm>
            <a:off x="182119" y="2933549"/>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21" name="Rectangle 420"/>
          <p:cNvSpPr/>
          <p:nvPr/>
        </p:nvSpPr>
        <p:spPr>
          <a:xfrm>
            <a:off x="262086" y="2033449"/>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Process</a:t>
            </a:r>
          </a:p>
        </p:txBody>
      </p:sp>
      <p:sp>
        <p:nvSpPr>
          <p:cNvPr id="422" name="Rectangle 421"/>
          <p:cNvSpPr/>
          <p:nvPr/>
        </p:nvSpPr>
        <p:spPr>
          <a:xfrm>
            <a:off x="262086" y="2537505"/>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Business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(including Customer Experience)</a:t>
            </a:r>
          </a:p>
        </p:txBody>
      </p:sp>
      <p:sp>
        <p:nvSpPr>
          <p:cNvPr id="423" name="Rectangle 422"/>
          <p:cNvSpPr/>
          <p:nvPr/>
        </p:nvSpPr>
        <p:spPr>
          <a:xfrm>
            <a:off x="262086" y="3041561"/>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Application</a:t>
            </a:r>
          </a:p>
        </p:txBody>
      </p:sp>
      <p:sp>
        <p:nvSpPr>
          <p:cNvPr id="424" name="Rectangle 423"/>
          <p:cNvSpPr/>
          <p:nvPr/>
        </p:nvSpPr>
        <p:spPr>
          <a:xfrm>
            <a:off x="182119" y="3456331"/>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25" name="Rectangle 424"/>
          <p:cNvSpPr/>
          <p:nvPr/>
        </p:nvSpPr>
        <p:spPr>
          <a:xfrm>
            <a:off x="262086" y="3545617"/>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Data</a:t>
            </a:r>
          </a:p>
        </p:txBody>
      </p:sp>
      <p:sp>
        <p:nvSpPr>
          <p:cNvPr id="426" name="Rectangle 425"/>
          <p:cNvSpPr/>
          <p:nvPr/>
        </p:nvSpPr>
        <p:spPr>
          <a:xfrm>
            <a:off x="182119" y="3894600"/>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27" name="Rectangle 426"/>
          <p:cNvSpPr/>
          <p:nvPr/>
        </p:nvSpPr>
        <p:spPr>
          <a:xfrm>
            <a:off x="262086" y="4049673"/>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Services</a:t>
            </a:r>
          </a:p>
        </p:txBody>
      </p:sp>
      <p:sp>
        <p:nvSpPr>
          <p:cNvPr id="428" name="Rectangle 427"/>
          <p:cNvSpPr/>
          <p:nvPr/>
        </p:nvSpPr>
        <p:spPr>
          <a:xfrm>
            <a:off x="182119" y="4445717"/>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29" name="Rectangle 428"/>
          <p:cNvSpPr/>
          <p:nvPr/>
        </p:nvSpPr>
        <p:spPr>
          <a:xfrm>
            <a:off x="262086" y="4553729"/>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Infrastructure</a:t>
            </a:r>
          </a:p>
        </p:txBody>
      </p:sp>
      <p:sp>
        <p:nvSpPr>
          <p:cNvPr id="430" name="Rectangle 429"/>
          <p:cNvSpPr/>
          <p:nvPr/>
        </p:nvSpPr>
        <p:spPr>
          <a:xfrm>
            <a:off x="182119" y="4949773"/>
            <a:ext cx="8889874" cy="504056"/>
          </a:xfrm>
          <a:prstGeom prst="rect">
            <a:avLst/>
          </a:prstGeom>
          <a:gradFill rotWithShape="1">
            <a:gsLst>
              <a:gs pos="0">
                <a:srgbClr val="888C8A">
                  <a:tint val="100000"/>
                  <a:shade val="100000"/>
                  <a:satMod val="130000"/>
                </a:srgbClr>
              </a:gs>
              <a:gs pos="100000">
                <a:srgbClr val="888C8A">
                  <a:tint val="50000"/>
                  <a:shade val="100000"/>
                  <a:satMod val="350000"/>
                </a:srgbClr>
              </a:gs>
            </a:gsLst>
            <a:lin ang="16200000" scaled="0"/>
          </a:gra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31" name="Rectangle 430"/>
          <p:cNvSpPr/>
          <p:nvPr/>
        </p:nvSpPr>
        <p:spPr>
          <a:xfrm>
            <a:off x="262086" y="5057785"/>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Security</a:t>
            </a:r>
          </a:p>
        </p:txBody>
      </p:sp>
      <p:sp>
        <p:nvSpPr>
          <p:cNvPr id="432" name="Rectangle 431"/>
          <p:cNvSpPr/>
          <p:nvPr/>
        </p:nvSpPr>
        <p:spPr>
          <a:xfrm>
            <a:off x="1054155" y="1264196"/>
            <a:ext cx="1414741" cy="4734478"/>
          </a:xfrm>
          <a:prstGeom prst="rect">
            <a:avLst/>
          </a:prstGeom>
          <a:noFill/>
          <a:ln w="28575" cap="flat" cmpd="sng" algn="ctr">
            <a:solidFill>
              <a:srgbClr val="CD0920"/>
            </a:solidFill>
            <a:prstDash val="dashDot"/>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33" name="Rectangle 432"/>
          <p:cNvSpPr/>
          <p:nvPr/>
        </p:nvSpPr>
        <p:spPr>
          <a:xfrm>
            <a:off x="2468896" y="1259058"/>
            <a:ext cx="4226833" cy="4734477"/>
          </a:xfrm>
          <a:prstGeom prst="rect">
            <a:avLst/>
          </a:prstGeom>
          <a:noFill/>
          <a:ln w="28575" cap="flat" cmpd="sng" algn="ctr">
            <a:solidFill>
              <a:srgbClr val="CD0920"/>
            </a:solidFill>
            <a:prstDash val="dashDot"/>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34" name="Rectangle 433"/>
          <p:cNvSpPr/>
          <p:nvPr/>
        </p:nvSpPr>
        <p:spPr>
          <a:xfrm>
            <a:off x="6695729" y="1259058"/>
            <a:ext cx="2448271" cy="4734477"/>
          </a:xfrm>
          <a:prstGeom prst="rect">
            <a:avLst/>
          </a:prstGeom>
          <a:noFill/>
          <a:ln w="28575" cap="flat" cmpd="sng" algn="ctr">
            <a:solidFill>
              <a:srgbClr val="CD0920"/>
            </a:solidFill>
            <a:prstDash val="dashDot"/>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35" name="Rectangle 434"/>
          <p:cNvSpPr/>
          <p:nvPr/>
        </p:nvSpPr>
        <p:spPr>
          <a:xfrm rot="16200000">
            <a:off x="-1623823" y="3565476"/>
            <a:ext cx="3529978" cy="217686"/>
          </a:xfrm>
          <a:prstGeom prst="rect">
            <a:avLst/>
          </a:prstGeom>
          <a:solidFill>
            <a:srgbClr val="FFFFFF"/>
          </a:solidFill>
          <a:ln w="9525"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83065"/>
                </a:solidFill>
                <a:effectLst/>
                <a:uLnTx/>
                <a:uFillTx/>
                <a:latin typeface="Arial"/>
                <a:ea typeface="+mn-ea"/>
                <a:cs typeface="+mn-cs"/>
              </a:rPr>
              <a:t>Architecture and Design domains</a:t>
            </a:r>
          </a:p>
        </p:txBody>
      </p:sp>
      <p:sp>
        <p:nvSpPr>
          <p:cNvPr id="436" name="Right Arrow 435"/>
          <p:cNvSpPr/>
          <p:nvPr/>
        </p:nvSpPr>
        <p:spPr>
          <a:xfrm>
            <a:off x="935089" y="720352"/>
            <a:ext cx="7949452" cy="504056"/>
          </a:xfrm>
          <a:prstGeom prst="rightArrow">
            <a:avLst/>
          </a:prstGeom>
          <a:solidFill>
            <a:srgbClr val="FFFFFF"/>
          </a:solidFill>
          <a:ln w="9525"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83065"/>
                </a:solidFill>
                <a:effectLst/>
                <a:uLnTx/>
                <a:uFillTx/>
                <a:latin typeface="Arial"/>
                <a:ea typeface="+mn-ea"/>
                <a:cs typeface="+mn-cs"/>
              </a:rPr>
              <a:t>Architecture &amp; </a:t>
            </a:r>
            <a:r>
              <a:rPr kumimoji="0" lang="en-GB" sz="1400" b="0" i="0" u="none" strike="noStrike" kern="0" cap="none" spc="0" normalizeH="0" baseline="0" noProof="0">
                <a:ln>
                  <a:noFill/>
                </a:ln>
                <a:solidFill>
                  <a:srgbClr val="083065"/>
                </a:solidFill>
                <a:effectLst/>
                <a:uLnTx/>
                <a:uFillTx/>
                <a:latin typeface="Arial"/>
                <a:ea typeface="+mn-ea"/>
                <a:cs typeface="+mn-cs"/>
              </a:rPr>
              <a:t>Design Method</a:t>
            </a:r>
            <a:endParaRPr kumimoji="0" lang="en-GB" sz="1400" b="0" i="0" u="none" strike="noStrike" kern="0" cap="none" spc="0" normalizeH="0" baseline="0" noProof="0" dirty="0">
              <a:ln>
                <a:noFill/>
              </a:ln>
              <a:solidFill>
                <a:srgbClr val="083065"/>
              </a:solidFill>
              <a:effectLst/>
              <a:uLnTx/>
              <a:uFillTx/>
              <a:latin typeface="Arial"/>
              <a:ea typeface="+mn-ea"/>
              <a:cs typeface="+mn-cs"/>
            </a:endParaRPr>
          </a:p>
        </p:txBody>
      </p:sp>
      <p:sp>
        <p:nvSpPr>
          <p:cNvPr id="437" name="Rectangle 436"/>
          <p:cNvSpPr/>
          <p:nvPr/>
        </p:nvSpPr>
        <p:spPr>
          <a:xfrm>
            <a:off x="2529151" y="2998475"/>
            <a:ext cx="610013" cy="380526"/>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applications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&amp; interfaces-initial</a:t>
            </a:r>
          </a:p>
        </p:txBody>
      </p:sp>
      <p:sp>
        <p:nvSpPr>
          <p:cNvPr id="438" name="Rectangle 437"/>
          <p:cNvSpPr/>
          <p:nvPr/>
        </p:nvSpPr>
        <p:spPr>
          <a:xfrm>
            <a:off x="3079940" y="4512135"/>
            <a:ext cx="731524" cy="379605"/>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logical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topology-initial</a:t>
            </a:r>
          </a:p>
        </p:txBody>
      </p:sp>
      <p:sp>
        <p:nvSpPr>
          <p:cNvPr id="439" name="Rectangle 438"/>
          <p:cNvSpPr/>
          <p:nvPr/>
        </p:nvSpPr>
        <p:spPr>
          <a:xfrm>
            <a:off x="3062931" y="5057785"/>
            <a:ext cx="748533" cy="34918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Apply security lens across all domains-initial</a:t>
            </a:r>
          </a:p>
        </p:txBody>
      </p:sp>
      <p:sp>
        <p:nvSpPr>
          <p:cNvPr id="440" name="Rounded Rectangle 439"/>
          <p:cNvSpPr/>
          <p:nvPr/>
        </p:nvSpPr>
        <p:spPr>
          <a:xfrm>
            <a:off x="2225106" y="1978894"/>
            <a:ext cx="209750" cy="3409528"/>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Architecture Overview – Gateway to Initiate</a:t>
            </a:r>
          </a:p>
        </p:txBody>
      </p:sp>
      <p:sp>
        <p:nvSpPr>
          <p:cNvPr id="441" name="Rectangle 440"/>
          <p:cNvSpPr/>
          <p:nvPr/>
        </p:nvSpPr>
        <p:spPr>
          <a:xfrm>
            <a:off x="3470324" y="4007753"/>
            <a:ext cx="792088" cy="365954"/>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data entities for services &amp; system use cases-initial</a:t>
            </a:r>
          </a:p>
        </p:txBody>
      </p:sp>
      <p:sp>
        <p:nvSpPr>
          <p:cNvPr id="442" name="Rounded Rectangle 441"/>
          <p:cNvSpPr/>
          <p:nvPr/>
        </p:nvSpPr>
        <p:spPr>
          <a:xfrm>
            <a:off x="6441183" y="2007306"/>
            <a:ext cx="182538" cy="889248"/>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FFFFFF"/>
                </a:solidFill>
                <a:effectLst/>
                <a:uLnTx/>
                <a:uFillTx/>
                <a:latin typeface="Arial"/>
                <a:ea typeface="+mn-ea"/>
                <a:cs typeface="+mn-cs"/>
              </a:rPr>
              <a:t>HLOD</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443" name="Rectangle 442"/>
          <p:cNvSpPr/>
          <p:nvPr/>
        </p:nvSpPr>
        <p:spPr>
          <a:xfrm>
            <a:off x="4863680" y="4004399"/>
            <a:ext cx="607913" cy="375224"/>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service contracts</a:t>
            </a:r>
          </a:p>
        </p:txBody>
      </p:sp>
      <p:sp>
        <p:nvSpPr>
          <p:cNvPr id="444" name="Rectangle 443"/>
          <p:cNvSpPr/>
          <p:nvPr/>
        </p:nvSpPr>
        <p:spPr>
          <a:xfrm>
            <a:off x="5602433" y="4520780"/>
            <a:ext cx="589240" cy="370960"/>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physical topology-initial</a:t>
            </a:r>
          </a:p>
        </p:txBody>
      </p:sp>
      <p:sp>
        <p:nvSpPr>
          <p:cNvPr id="445" name="Rectangle 444"/>
          <p:cNvSpPr/>
          <p:nvPr/>
        </p:nvSpPr>
        <p:spPr>
          <a:xfrm>
            <a:off x="5165559" y="5057784"/>
            <a:ext cx="738082" cy="335733"/>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Apply security lens across all domains-detailed</a:t>
            </a:r>
          </a:p>
        </p:txBody>
      </p:sp>
      <p:sp>
        <p:nvSpPr>
          <p:cNvPr id="446" name="Rounded Rectangle 445"/>
          <p:cNvSpPr/>
          <p:nvPr/>
        </p:nvSpPr>
        <p:spPr>
          <a:xfrm>
            <a:off x="6441185" y="4510417"/>
            <a:ext cx="182536" cy="444624"/>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FFFFFF"/>
                </a:solidFill>
                <a:effectLst/>
                <a:uLnTx/>
                <a:uFillTx/>
                <a:latin typeface="Arial"/>
                <a:ea typeface="+mn-ea"/>
                <a:cs typeface="+mn-cs"/>
              </a:rPr>
              <a:t>HLID</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447" name="Rounded Rectangle 446"/>
          <p:cNvSpPr/>
          <p:nvPr/>
        </p:nvSpPr>
        <p:spPr>
          <a:xfrm>
            <a:off x="6441184" y="3001465"/>
            <a:ext cx="182537" cy="1372243"/>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High Level Design</a:t>
            </a:r>
          </a:p>
        </p:txBody>
      </p:sp>
      <p:sp>
        <p:nvSpPr>
          <p:cNvPr id="448" name="Rounded Rectangle 447"/>
          <p:cNvSpPr/>
          <p:nvPr/>
        </p:nvSpPr>
        <p:spPr>
          <a:xfrm>
            <a:off x="8817187" y="4504270"/>
            <a:ext cx="182798" cy="450771"/>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DID</a:t>
            </a:r>
          </a:p>
        </p:txBody>
      </p:sp>
      <p:sp>
        <p:nvSpPr>
          <p:cNvPr id="449" name="Rounded Rectangle 448"/>
          <p:cNvSpPr/>
          <p:nvPr/>
        </p:nvSpPr>
        <p:spPr>
          <a:xfrm>
            <a:off x="8815908" y="3007380"/>
            <a:ext cx="184077" cy="1372243"/>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Functional Spec (DD)</a:t>
            </a:r>
          </a:p>
        </p:txBody>
      </p:sp>
      <p:sp>
        <p:nvSpPr>
          <p:cNvPr id="450" name="Rounded Rectangle 449"/>
          <p:cNvSpPr/>
          <p:nvPr/>
        </p:nvSpPr>
        <p:spPr>
          <a:xfrm>
            <a:off x="4341822" y="1979895"/>
            <a:ext cx="175169" cy="3409528"/>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Outline Solution – Gateway to Define</a:t>
            </a:r>
          </a:p>
        </p:txBody>
      </p:sp>
      <p:cxnSp>
        <p:nvCxnSpPr>
          <p:cNvPr id="451" name="Straight Connector 450"/>
          <p:cNvCxnSpPr>
            <a:stCxn id="442" idx="2"/>
            <a:endCxn id="447" idx="0"/>
          </p:cNvCxnSpPr>
          <p:nvPr/>
        </p:nvCxnSpPr>
        <p:spPr>
          <a:xfrm>
            <a:off x="6532452" y="2896554"/>
            <a:ext cx="1" cy="104911"/>
          </a:xfrm>
          <a:prstGeom prst="line">
            <a:avLst/>
          </a:prstGeom>
          <a:noFill/>
          <a:ln w="25400" cap="flat" cmpd="sng" algn="ctr">
            <a:solidFill>
              <a:srgbClr val="FFFFFF">
                <a:lumMod val="95000"/>
              </a:srgbClr>
            </a:solidFill>
            <a:prstDash val="solid"/>
          </a:ln>
          <a:effectLst>
            <a:outerShdw blurRad="40000" dist="20000" dir="5400000" rotWithShape="0">
              <a:srgbClr val="000000">
                <a:alpha val="38000"/>
              </a:srgbClr>
            </a:outerShdw>
          </a:effectLst>
        </p:spPr>
      </p:cxnSp>
      <p:cxnSp>
        <p:nvCxnSpPr>
          <p:cNvPr id="452" name="Straight Connector 451"/>
          <p:cNvCxnSpPr>
            <a:stCxn id="447" idx="2"/>
            <a:endCxn id="446" idx="0"/>
          </p:cNvCxnSpPr>
          <p:nvPr/>
        </p:nvCxnSpPr>
        <p:spPr>
          <a:xfrm>
            <a:off x="6532453" y="4373708"/>
            <a:ext cx="0" cy="136709"/>
          </a:xfrm>
          <a:prstGeom prst="line">
            <a:avLst/>
          </a:prstGeom>
          <a:noFill/>
          <a:ln w="25400" cap="flat" cmpd="sng" algn="ctr">
            <a:solidFill>
              <a:srgbClr val="FFFFFF">
                <a:lumMod val="95000"/>
              </a:srgbClr>
            </a:solidFill>
            <a:prstDash val="solid"/>
          </a:ln>
          <a:effectLst>
            <a:outerShdw blurRad="40000" dist="20000" dir="5400000" rotWithShape="0">
              <a:srgbClr val="000000">
                <a:alpha val="38000"/>
              </a:srgbClr>
            </a:outerShdw>
          </a:effectLst>
        </p:spPr>
      </p:cxnSp>
      <p:cxnSp>
        <p:nvCxnSpPr>
          <p:cNvPr id="453" name="Straight Connector 452"/>
          <p:cNvCxnSpPr>
            <a:stCxn id="449" idx="2"/>
            <a:endCxn id="448" idx="0"/>
          </p:cNvCxnSpPr>
          <p:nvPr/>
        </p:nvCxnSpPr>
        <p:spPr>
          <a:xfrm>
            <a:off x="8907947" y="4379623"/>
            <a:ext cx="639" cy="124647"/>
          </a:xfrm>
          <a:prstGeom prst="line">
            <a:avLst/>
          </a:prstGeom>
          <a:noFill/>
          <a:ln w="25400" cap="flat" cmpd="sng" algn="ctr">
            <a:solidFill>
              <a:srgbClr val="FFFFFF">
                <a:lumMod val="95000"/>
              </a:srgbClr>
            </a:solidFill>
            <a:prstDash val="solid"/>
          </a:ln>
          <a:effectLst>
            <a:outerShdw blurRad="40000" dist="20000" dir="5400000" rotWithShape="0">
              <a:srgbClr val="000000">
                <a:alpha val="38000"/>
              </a:srgbClr>
            </a:outerShdw>
          </a:effectLst>
        </p:spPr>
      </p:cxnSp>
      <p:sp>
        <p:nvSpPr>
          <p:cNvPr id="454" name="Pentagon 453"/>
          <p:cNvSpPr/>
          <p:nvPr/>
        </p:nvSpPr>
        <p:spPr>
          <a:xfrm>
            <a:off x="1111068" y="1294356"/>
            <a:ext cx="1218914" cy="289618"/>
          </a:xfrm>
          <a:prstGeom prst="homePlate">
            <a:avLst/>
          </a:prstGeom>
          <a:solidFill>
            <a:srgbClr val="083065">
              <a:lumMod val="20000"/>
              <a:lumOff val="80000"/>
            </a:srgbClr>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Arial"/>
                <a:ea typeface="+mn-ea"/>
                <a:cs typeface="+mn-cs"/>
              </a:rPr>
              <a:t>Conceptual</a:t>
            </a:r>
          </a:p>
        </p:txBody>
      </p:sp>
      <p:sp>
        <p:nvSpPr>
          <p:cNvPr id="455" name="Rectangle 454"/>
          <p:cNvSpPr/>
          <p:nvPr/>
        </p:nvSpPr>
        <p:spPr>
          <a:xfrm>
            <a:off x="5581573" y="4018063"/>
            <a:ext cx="610100" cy="366987"/>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data entities for services &amp; system use cases-detailed</a:t>
            </a:r>
          </a:p>
        </p:txBody>
      </p:sp>
      <p:pic>
        <p:nvPicPr>
          <p:cNvPr id="45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66" y="807639"/>
            <a:ext cx="749018" cy="617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7" name="Oval 456"/>
          <p:cNvSpPr/>
          <p:nvPr/>
        </p:nvSpPr>
        <p:spPr>
          <a:xfrm rot="19889725">
            <a:off x="156110" y="737547"/>
            <a:ext cx="170970" cy="481765"/>
          </a:xfrm>
          <a:prstGeom prst="ellipse">
            <a:avLst/>
          </a:prstGeom>
          <a:noFill/>
          <a:ln w="15875" cap="flat" cmpd="sng" algn="ctr">
            <a:solidFill>
              <a:srgbClr val="FF0000"/>
            </a:solidFill>
            <a:prstDash val="solid"/>
          </a:ln>
          <a:effectLst>
            <a:outerShdw blurRad="40000" dist="23000" dir="5400000" rotWithShape="0">
              <a:srgbClr val="000000">
                <a:alpha val="35000"/>
              </a:srgbClr>
            </a:outerShdw>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endParaRPr>
          </a:p>
        </p:txBody>
      </p:sp>
      <p:sp>
        <p:nvSpPr>
          <p:cNvPr id="458" name="Rounded Rectangle 457"/>
          <p:cNvSpPr/>
          <p:nvPr/>
        </p:nvSpPr>
        <p:spPr>
          <a:xfrm rot="5400000">
            <a:off x="1225803" y="1529382"/>
            <a:ext cx="254011" cy="477471"/>
          </a:xfrm>
          <a:prstGeom prst="roundRect">
            <a:avLst/>
          </a:prstGeom>
          <a:solidFill>
            <a:srgbClr val="00B05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a:ln>
                  <a:noFill/>
                </a:ln>
                <a:solidFill>
                  <a:srgbClr val="FFFFFF"/>
                </a:solidFill>
                <a:effectLst/>
                <a:uLnTx/>
                <a:uFillTx/>
                <a:latin typeface="Arial"/>
                <a:ea typeface="+mn-ea"/>
                <a:cs typeface="+mn-cs"/>
              </a:rPr>
              <a:t>Business Needs Statement</a:t>
            </a:r>
          </a:p>
        </p:txBody>
      </p:sp>
      <p:sp>
        <p:nvSpPr>
          <p:cNvPr id="459" name="Rounded Rectangle 458"/>
          <p:cNvSpPr/>
          <p:nvPr/>
        </p:nvSpPr>
        <p:spPr>
          <a:xfrm rot="5400000">
            <a:off x="1978865" y="1462225"/>
            <a:ext cx="259622" cy="601592"/>
          </a:xfrm>
          <a:prstGeom prst="roundRect">
            <a:avLst/>
          </a:prstGeom>
          <a:solidFill>
            <a:srgbClr val="00B05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a:ln>
                  <a:noFill/>
                </a:ln>
                <a:solidFill>
                  <a:srgbClr val="FFFFFF"/>
                </a:solidFill>
                <a:effectLst/>
                <a:uLnTx/>
                <a:uFillTx/>
                <a:latin typeface="Arial"/>
                <a:ea typeface="+mn-ea"/>
                <a:cs typeface="+mn-cs"/>
              </a:rPr>
              <a:t>Outline Requirements</a:t>
            </a:r>
          </a:p>
        </p:txBody>
      </p:sp>
      <p:cxnSp>
        <p:nvCxnSpPr>
          <p:cNvPr id="460" name="Straight Arrow Connector 459"/>
          <p:cNvCxnSpPr>
            <a:stCxn id="458" idx="0"/>
            <a:endCxn id="459" idx="2"/>
          </p:cNvCxnSpPr>
          <p:nvPr/>
        </p:nvCxnSpPr>
        <p:spPr>
          <a:xfrm flipV="1">
            <a:off x="1591544" y="1763021"/>
            <a:ext cx="216336" cy="5097"/>
          </a:xfrm>
          <a:prstGeom prst="straightConnector1">
            <a:avLst/>
          </a:prstGeom>
          <a:noFill/>
          <a:ln w="25400" cap="flat" cmpd="sng" algn="ctr">
            <a:solidFill>
              <a:srgbClr val="888C8A"/>
            </a:solidFill>
            <a:prstDash val="solid"/>
            <a:headEnd type="arrow" w="med" len="med"/>
            <a:tailEnd type="none" w="med" len="med"/>
          </a:ln>
          <a:effectLst>
            <a:outerShdw blurRad="40000" dist="20000" dir="5400000" rotWithShape="0">
              <a:srgbClr val="000000">
                <a:alpha val="38000"/>
              </a:srgbClr>
            </a:outerShdw>
          </a:effectLst>
        </p:spPr>
      </p:cxnSp>
      <p:sp>
        <p:nvSpPr>
          <p:cNvPr id="461" name="Rounded Rectangle 460"/>
          <p:cNvSpPr/>
          <p:nvPr/>
        </p:nvSpPr>
        <p:spPr>
          <a:xfrm rot="5400000">
            <a:off x="3420295" y="898417"/>
            <a:ext cx="259622" cy="1733791"/>
          </a:xfrm>
          <a:prstGeom prst="roundRect">
            <a:avLst/>
          </a:prstGeom>
          <a:solidFill>
            <a:srgbClr val="00B05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a:ln>
                  <a:noFill/>
                </a:ln>
                <a:solidFill>
                  <a:srgbClr val="FFFFFF"/>
                </a:solidFill>
                <a:effectLst/>
                <a:uLnTx/>
                <a:uFillTx/>
                <a:latin typeface="Arial"/>
                <a:ea typeface="+mn-ea"/>
                <a:cs typeface="+mn-cs"/>
              </a:rPr>
              <a:t>High Level Requirements</a:t>
            </a:r>
          </a:p>
        </p:txBody>
      </p:sp>
      <p:sp>
        <p:nvSpPr>
          <p:cNvPr id="462" name="Rounded Rectangle 461"/>
          <p:cNvSpPr/>
          <p:nvPr/>
        </p:nvSpPr>
        <p:spPr>
          <a:xfrm rot="5400000">
            <a:off x="5526544" y="725938"/>
            <a:ext cx="259622" cy="2078749"/>
          </a:xfrm>
          <a:prstGeom prst="roundRect">
            <a:avLst/>
          </a:prstGeom>
          <a:solidFill>
            <a:srgbClr val="00B05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a:ln>
                  <a:noFill/>
                </a:ln>
                <a:solidFill>
                  <a:srgbClr val="FFFFFF"/>
                </a:solidFill>
                <a:effectLst/>
                <a:uLnTx/>
                <a:uFillTx/>
                <a:latin typeface="Arial"/>
                <a:ea typeface="+mn-ea"/>
                <a:cs typeface="+mn-cs"/>
              </a:rPr>
              <a:t>Detailed</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a:ln>
                  <a:noFill/>
                </a:ln>
                <a:solidFill>
                  <a:srgbClr val="FFFFFF"/>
                </a:solidFill>
                <a:effectLst/>
                <a:uLnTx/>
                <a:uFillTx/>
                <a:latin typeface="Arial"/>
                <a:ea typeface="+mn-ea"/>
                <a:cs typeface="+mn-cs"/>
              </a:rPr>
              <a:t>Requirements</a:t>
            </a:r>
          </a:p>
        </p:txBody>
      </p:sp>
      <p:cxnSp>
        <p:nvCxnSpPr>
          <p:cNvPr id="463" name="Straight Arrow Connector 462"/>
          <p:cNvCxnSpPr>
            <a:stCxn id="459" idx="0"/>
            <a:endCxn id="461" idx="2"/>
          </p:cNvCxnSpPr>
          <p:nvPr/>
        </p:nvCxnSpPr>
        <p:spPr>
          <a:xfrm>
            <a:off x="2409472" y="1763021"/>
            <a:ext cx="273739" cy="2292"/>
          </a:xfrm>
          <a:prstGeom prst="straightConnector1">
            <a:avLst/>
          </a:prstGeom>
          <a:noFill/>
          <a:ln w="25400" cap="flat" cmpd="sng" algn="ctr">
            <a:solidFill>
              <a:srgbClr val="888C8A"/>
            </a:solidFill>
            <a:prstDash val="solid"/>
            <a:headEnd type="arrow" w="med" len="med"/>
            <a:tailEnd type="none" w="med" len="med"/>
          </a:ln>
          <a:effectLst>
            <a:outerShdw blurRad="40000" dist="20000" dir="5400000" rotWithShape="0">
              <a:srgbClr val="000000">
                <a:alpha val="38000"/>
              </a:srgbClr>
            </a:outerShdw>
          </a:effectLst>
        </p:spPr>
      </p:cxnSp>
      <p:cxnSp>
        <p:nvCxnSpPr>
          <p:cNvPr id="464" name="Straight Arrow Connector 463"/>
          <p:cNvCxnSpPr>
            <a:stCxn id="461" idx="0"/>
            <a:endCxn id="462" idx="2"/>
          </p:cNvCxnSpPr>
          <p:nvPr/>
        </p:nvCxnSpPr>
        <p:spPr>
          <a:xfrm>
            <a:off x="4417002" y="1765313"/>
            <a:ext cx="199979" cy="0"/>
          </a:xfrm>
          <a:prstGeom prst="straightConnector1">
            <a:avLst/>
          </a:prstGeom>
          <a:noFill/>
          <a:ln w="25400" cap="flat" cmpd="sng" algn="ctr">
            <a:solidFill>
              <a:srgbClr val="888C8A"/>
            </a:solidFill>
            <a:prstDash val="solid"/>
            <a:headEnd type="arrow" w="med" len="med"/>
            <a:tailEnd type="none" w="med" len="med"/>
          </a:ln>
          <a:effectLst>
            <a:outerShdw blurRad="40000" dist="20000" dir="5400000" rotWithShape="0">
              <a:srgbClr val="000000">
                <a:alpha val="38000"/>
              </a:srgbClr>
            </a:outerShdw>
          </a:effectLst>
        </p:spPr>
      </p:cxnSp>
      <p:sp>
        <p:nvSpPr>
          <p:cNvPr id="465" name="Rectangle 464"/>
          <p:cNvSpPr/>
          <p:nvPr/>
        </p:nvSpPr>
        <p:spPr>
          <a:xfrm>
            <a:off x="262839" y="5586225"/>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Op Risk &amp; Control</a:t>
            </a:r>
          </a:p>
        </p:txBody>
      </p:sp>
      <p:grpSp>
        <p:nvGrpSpPr>
          <p:cNvPr id="466" name="Group 465"/>
          <p:cNvGrpSpPr/>
          <p:nvPr/>
        </p:nvGrpSpPr>
        <p:grpSpPr>
          <a:xfrm>
            <a:off x="1111068" y="1991216"/>
            <a:ext cx="487456" cy="385094"/>
            <a:chOff x="1462148" y="1716943"/>
            <a:chExt cx="682540" cy="289996"/>
          </a:xfrm>
        </p:grpSpPr>
        <p:sp>
          <p:nvSpPr>
            <p:cNvPr id="467" name="Rectangle 466"/>
            <p:cNvSpPr/>
            <p:nvPr/>
          </p:nvSpPr>
          <p:spPr>
            <a:xfrm>
              <a:off x="1462148" y="1718907"/>
              <a:ext cx="68254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impacted L1-3 processes</a:t>
              </a:r>
            </a:p>
          </p:txBody>
        </p:sp>
        <p:sp>
          <p:nvSpPr>
            <p:cNvPr id="468" name="Rectangle 467"/>
            <p:cNvSpPr/>
            <p:nvPr/>
          </p:nvSpPr>
          <p:spPr>
            <a:xfrm>
              <a:off x="1462758" y="1716943"/>
              <a:ext cx="154059" cy="77925"/>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a:t>
              </a:r>
            </a:p>
          </p:txBody>
        </p:sp>
      </p:grpSp>
      <p:grpSp>
        <p:nvGrpSpPr>
          <p:cNvPr id="469" name="Group 468"/>
          <p:cNvGrpSpPr/>
          <p:nvPr/>
        </p:nvGrpSpPr>
        <p:grpSpPr>
          <a:xfrm>
            <a:off x="1626310" y="1999935"/>
            <a:ext cx="532916" cy="376375"/>
            <a:chOff x="2203391" y="1719052"/>
            <a:chExt cx="589369" cy="288651"/>
          </a:xfrm>
        </p:grpSpPr>
        <p:sp>
          <p:nvSpPr>
            <p:cNvPr id="470" name="Rectangle 469"/>
            <p:cNvSpPr/>
            <p:nvPr/>
          </p:nvSpPr>
          <p:spPr>
            <a:xfrm>
              <a:off x="2205548" y="1719671"/>
              <a:ext cx="587212"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impacted business rules</a:t>
              </a:r>
            </a:p>
          </p:txBody>
        </p:sp>
        <p:sp>
          <p:nvSpPr>
            <p:cNvPr id="471" name="Rectangle 470"/>
            <p:cNvSpPr/>
            <p:nvPr/>
          </p:nvSpPr>
          <p:spPr>
            <a:xfrm>
              <a:off x="2203391" y="1719052"/>
              <a:ext cx="154059" cy="77925"/>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a:t>
              </a:r>
            </a:p>
          </p:txBody>
        </p:sp>
      </p:grpSp>
      <p:grpSp>
        <p:nvGrpSpPr>
          <p:cNvPr id="472" name="Group 471"/>
          <p:cNvGrpSpPr/>
          <p:nvPr/>
        </p:nvGrpSpPr>
        <p:grpSpPr>
          <a:xfrm>
            <a:off x="2503827" y="1993824"/>
            <a:ext cx="635337" cy="377221"/>
            <a:chOff x="3202731" y="1697710"/>
            <a:chExt cx="593225" cy="293225"/>
          </a:xfrm>
        </p:grpSpPr>
        <p:sp>
          <p:nvSpPr>
            <p:cNvPr id="473" name="Rectangle 472"/>
            <p:cNvSpPr/>
            <p:nvPr/>
          </p:nvSpPr>
          <p:spPr>
            <a:xfrm>
              <a:off x="3202731" y="1702903"/>
              <a:ext cx="593225"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to-be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L4 processes using</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as-is baseline</a:t>
              </a:r>
            </a:p>
          </p:txBody>
        </p:sp>
        <p:sp>
          <p:nvSpPr>
            <p:cNvPr id="474" name="Rectangle 473"/>
            <p:cNvSpPr/>
            <p:nvPr/>
          </p:nvSpPr>
          <p:spPr>
            <a:xfrm>
              <a:off x="3202984" y="169771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a:t>
              </a:r>
            </a:p>
          </p:txBody>
        </p:sp>
      </p:grpSp>
      <p:grpSp>
        <p:nvGrpSpPr>
          <p:cNvPr id="475" name="Group 474"/>
          <p:cNvGrpSpPr/>
          <p:nvPr/>
        </p:nvGrpSpPr>
        <p:grpSpPr>
          <a:xfrm>
            <a:off x="3174030" y="1999797"/>
            <a:ext cx="592589" cy="370540"/>
            <a:chOff x="3890337" y="1697710"/>
            <a:chExt cx="559713" cy="293225"/>
          </a:xfrm>
        </p:grpSpPr>
        <p:sp>
          <p:nvSpPr>
            <p:cNvPr id="476" name="Rectangle 475"/>
            <p:cNvSpPr/>
            <p:nvPr/>
          </p:nvSpPr>
          <p:spPr>
            <a:xfrm>
              <a:off x="3890337" y="1702903"/>
              <a:ext cx="559713"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business use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cases- initial</a:t>
              </a:r>
            </a:p>
          </p:txBody>
        </p:sp>
        <p:sp>
          <p:nvSpPr>
            <p:cNvPr id="477" name="Rectangle 476"/>
            <p:cNvSpPr/>
            <p:nvPr/>
          </p:nvSpPr>
          <p:spPr>
            <a:xfrm>
              <a:off x="3890337" y="169771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a:t>
              </a:r>
            </a:p>
          </p:txBody>
        </p:sp>
      </p:grpSp>
      <p:grpSp>
        <p:nvGrpSpPr>
          <p:cNvPr id="478" name="Group 477"/>
          <p:cNvGrpSpPr/>
          <p:nvPr/>
        </p:nvGrpSpPr>
        <p:grpSpPr>
          <a:xfrm>
            <a:off x="3811465" y="2012332"/>
            <a:ext cx="507364" cy="363978"/>
            <a:chOff x="4472533" y="1697710"/>
            <a:chExt cx="446825" cy="293225"/>
          </a:xfrm>
        </p:grpSpPr>
        <p:sp>
          <p:nvSpPr>
            <p:cNvPr id="479" name="Rectangle 478"/>
            <p:cNvSpPr/>
            <p:nvPr/>
          </p:nvSpPr>
          <p:spPr>
            <a:xfrm>
              <a:off x="4472534" y="1702903"/>
              <a:ext cx="44682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business rules–initial</a:t>
              </a:r>
            </a:p>
          </p:txBody>
        </p:sp>
        <p:sp>
          <p:nvSpPr>
            <p:cNvPr id="480" name="Rectangle 479"/>
            <p:cNvSpPr/>
            <p:nvPr/>
          </p:nvSpPr>
          <p:spPr>
            <a:xfrm>
              <a:off x="4472533" y="169771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a:t>
              </a:r>
            </a:p>
          </p:txBody>
        </p:sp>
      </p:grpSp>
      <p:grpSp>
        <p:nvGrpSpPr>
          <p:cNvPr id="481" name="Group 480"/>
          <p:cNvGrpSpPr/>
          <p:nvPr/>
        </p:nvGrpSpPr>
        <p:grpSpPr>
          <a:xfrm>
            <a:off x="4646031" y="2018778"/>
            <a:ext cx="609538" cy="357532"/>
            <a:chOff x="5237255" y="1695503"/>
            <a:chExt cx="577790" cy="295432"/>
          </a:xfrm>
        </p:grpSpPr>
        <p:sp>
          <p:nvSpPr>
            <p:cNvPr id="482" name="Rectangle 481"/>
            <p:cNvSpPr/>
            <p:nvPr/>
          </p:nvSpPr>
          <p:spPr>
            <a:xfrm>
              <a:off x="5238170" y="1702903"/>
              <a:ext cx="576875"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business use cases -detailed</a:t>
              </a:r>
            </a:p>
          </p:txBody>
        </p:sp>
        <p:sp>
          <p:nvSpPr>
            <p:cNvPr id="483" name="Rectangle 482"/>
            <p:cNvSpPr/>
            <p:nvPr/>
          </p:nvSpPr>
          <p:spPr>
            <a:xfrm>
              <a:off x="5237255" y="169550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6</a:t>
              </a:r>
            </a:p>
          </p:txBody>
        </p:sp>
      </p:grpSp>
      <p:grpSp>
        <p:nvGrpSpPr>
          <p:cNvPr id="484" name="Group 483"/>
          <p:cNvGrpSpPr/>
          <p:nvPr/>
        </p:nvGrpSpPr>
        <p:grpSpPr>
          <a:xfrm>
            <a:off x="5296027" y="2028256"/>
            <a:ext cx="535606" cy="348054"/>
            <a:chOff x="5974438" y="1697710"/>
            <a:chExt cx="577033" cy="293225"/>
          </a:xfrm>
        </p:grpSpPr>
        <p:sp>
          <p:nvSpPr>
            <p:cNvPr id="485" name="Rectangle 484"/>
            <p:cNvSpPr/>
            <p:nvPr/>
          </p:nvSpPr>
          <p:spPr>
            <a:xfrm>
              <a:off x="5974438" y="1702903"/>
              <a:ext cx="577033"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business</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rules-detailed</a:t>
              </a:r>
            </a:p>
          </p:txBody>
        </p:sp>
        <p:sp>
          <p:nvSpPr>
            <p:cNvPr id="486" name="Rectangle 485"/>
            <p:cNvSpPr/>
            <p:nvPr/>
          </p:nvSpPr>
          <p:spPr>
            <a:xfrm>
              <a:off x="5974438" y="169771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7</a:t>
              </a:r>
            </a:p>
          </p:txBody>
        </p:sp>
      </p:grpSp>
      <p:grpSp>
        <p:nvGrpSpPr>
          <p:cNvPr id="487" name="Group 486"/>
          <p:cNvGrpSpPr/>
          <p:nvPr/>
        </p:nvGrpSpPr>
        <p:grpSpPr>
          <a:xfrm>
            <a:off x="6783459" y="2037148"/>
            <a:ext cx="560342" cy="345138"/>
            <a:chOff x="7061159" y="1700626"/>
            <a:chExt cx="592141" cy="290309"/>
          </a:xfrm>
        </p:grpSpPr>
        <p:sp>
          <p:nvSpPr>
            <p:cNvPr id="488" name="Rectangle 487"/>
            <p:cNvSpPr/>
            <p:nvPr/>
          </p:nvSpPr>
          <p:spPr>
            <a:xfrm>
              <a:off x="7062950" y="1702903"/>
              <a:ext cx="59035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Map business rules to master data source</a:t>
              </a:r>
            </a:p>
          </p:txBody>
        </p:sp>
        <p:sp>
          <p:nvSpPr>
            <p:cNvPr id="489" name="Rectangle 488"/>
            <p:cNvSpPr/>
            <p:nvPr/>
          </p:nvSpPr>
          <p:spPr>
            <a:xfrm>
              <a:off x="7061159" y="170062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9</a:t>
              </a:r>
            </a:p>
          </p:txBody>
        </p:sp>
      </p:grpSp>
      <p:grpSp>
        <p:nvGrpSpPr>
          <p:cNvPr id="490" name="Group 489"/>
          <p:cNvGrpSpPr/>
          <p:nvPr/>
        </p:nvGrpSpPr>
        <p:grpSpPr>
          <a:xfrm>
            <a:off x="7378194" y="2034232"/>
            <a:ext cx="757693" cy="348054"/>
            <a:chOff x="8146077" y="1697710"/>
            <a:chExt cx="884689" cy="293371"/>
          </a:xfrm>
        </p:grpSpPr>
        <p:sp>
          <p:nvSpPr>
            <p:cNvPr id="491" name="Rectangle 490"/>
            <p:cNvSpPr/>
            <p:nvPr/>
          </p:nvSpPr>
          <p:spPr>
            <a:xfrm>
              <a:off x="8146077" y="1703049"/>
              <a:ext cx="884689"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Initiate business readiness (procedures, training material </a:t>
              </a:r>
              <a:r>
                <a:rPr kumimoji="0" lang="en-GB" sz="500" b="0" i="0" u="none" strike="noStrike" kern="0" cap="none" spc="0" normalizeH="0" baseline="0" noProof="0" dirty="0" err="1">
                  <a:ln>
                    <a:noFill/>
                  </a:ln>
                  <a:solidFill>
                    <a:srgbClr val="083065"/>
                  </a:solidFill>
                  <a:effectLst/>
                  <a:uLnTx/>
                  <a:uFillTx/>
                  <a:latin typeface="Arial"/>
                  <a:ea typeface="+mn-ea"/>
                  <a:cs typeface="+mn-cs"/>
                </a:rPr>
                <a:t>etc</a:t>
              </a:r>
              <a:r>
                <a:rPr kumimoji="0" lang="en-GB" sz="500" b="0" i="0" u="none" strike="noStrike" kern="0" cap="none" spc="0" normalizeH="0" baseline="0" noProof="0" dirty="0">
                  <a:ln>
                    <a:noFill/>
                  </a:ln>
                  <a:solidFill>
                    <a:srgbClr val="083065"/>
                  </a:solidFill>
                  <a:effectLst/>
                  <a:uLnTx/>
                  <a:uFillTx/>
                  <a:latin typeface="Arial"/>
                  <a:ea typeface="+mn-ea"/>
                  <a:cs typeface="+mn-cs"/>
                </a:rPr>
                <a:t>)</a:t>
              </a:r>
            </a:p>
          </p:txBody>
        </p:sp>
        <p:sp>
          <p:nvSpPr>
            <p:cNvPr id="492" name="Rectangle 491"/>
            <p:cNvSpPr/>
            <p:nvPr/>
          </p:nvSpPr>
          <p:spPr>
            <a:xfrm>
              <a:off x="8204087" y="169771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10</a:t>
              </a:r>
            </a:p>
          </p:txBody>
        </p:sp>
      </p:grpSp>
      <p:grpSp>
        <p:nvGrpSpPr>
          <p:cNvPr id="493" name="Group 492"/>
          <p:cNvGrpSpPr/>
          <p:nvPr/>
        </p:nvGrpSpPr>
        <p:grpSpPr>
          <a:xfrm>
            <a:off x="1111068" y="2468446"/>
            <a:ext cx="487456" cy="426780"/>
            <a:chOff x="1458473" y="2199828"/>
            <a:chExt cx="686215" cy="289186"/>
          </a:xfrm>
        </p:grpSpPr>
        <p:sp>
          <p:nvSpPr>
            <p:cNvPr id="494" name="Rectangle 493"/>
            <p:cNvSpPr/>
            <p:nvPr/>
          </p:nvSpPr>
          <p:spPr>
            <a:xfrm>
              <a:off x="1462704" y="2200982"/>
              <a:ext cx="68198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domain model impacts</a:t>
              </a:r>
            </a:p>
          </p:txBody>
        </p:sp>
        <p:sp>
          <p:nvSpPr>
            <p:cNvPr id="495" name="Rectangle 494"/>
            <p:cNvSpPr/>
            <p:nvPr/>
          </p:nvSpPr>
          <p:spPr>
            <a:xfrm>
              <a:off x="1458473" y="219982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12</a:t>
              </a:r>
            </a:p>
          </p:txBody>
        </p:sp>
      </p:grpSp>
      <p:grpSp>
        <p:nvGrpSpPr>
          <p:cNvPr id="496" name="Group 495"/>
          <p:cNvGrpSpPr/>
          <p:nvPr/>
        </p:nvGrpSpPr>
        <p:grpSpPr>
          <a:xfrm>
            <a:off x="1633565" y="2477534"/>
            <a:ext cx="525661" cy="417692"/>
            <a:chOff x="2176438" y="2200982"/>
            <a:chExt cx="648072" cy="288032"/>
          </a:xfrm>
        </p:grpSpPr>
        <p:sp>
          <p:nvSpPr>
            <p:cNvPr id="497" name="Rectangle 496"/>
            <p:cNvSpPr/>
            <p:nvPr/>
          </p:nvSpPr>
          <p:spPr>
            <a:xfrm>
              <a:off x="2176438" y="2200982"/>
              <a:ext cx="648072"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impacts on customer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experience</a:t>
              </a:r>
            </a:p>
          </p:txBody>
        </p:sp>
        <p:sp>
          <p:nvSpPr>
            <p:cNvPr id="498" name="Rectangle 497"/>
            <p:cNvSpPr/>
            <p:nvPr/>
          </p:nvSpPr>
          <p:spPr>
            <a:xfrm>
              <a:off x="2179513" y="220456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13</a:t>
              </a:r>
            </a:p>
          </p:txBody>
        </p:sp>
      </p:grpSp>
      <p:grpSp>
        <p:nvGrpSpPr>
          <p:cNvPr id="499" name="Group 498"/>
          <p:cNvGrpSpPr/>
          <p:nvPr/>
        </p:nvGrpSpPr>
        <p:grpSpPr>
          <a:xfrm>
            <a:off x="2514990" y="2482735"/>
            <a:ext cx="624174" cy="403467"/>
            <a:chOff x="3214293" y="2204569"/>
            <a:chExt cx="802601" cy="288032"/>
          </a:xfrm>
        </p:grpSpPr>
        <p:sp>
          <p:nvSpPr>
            <p:cNvPr id="500" name="Rectangle 499"/>
            <p:cNvSpPr/>
            <p:nvPr/>
          </p:nvSpPr>
          <p:spPr>
            <a:xfrm>
              <a:off x="3214293" y="2204569"/>
              <a:ext cx="802601"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happy path &amp; known exception customer journeys</a:t>
              </a:r>
            </a:p>
          </p:txBody>
        </p:sp>
        <p:sp>
          <p:nvSpPr>
            <p:cNvPr id="501" name="Rectangle 500"/>
            <p:cNvSpPr/>
            <p:nvPr/>
          </p:nvSpPr>
          <p:spPr>
            <a:xfrm>
              <a:off x="3217306" y="220456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14</a:t>
              </a:r>
            </a:p>
          </p:txBody>
        </p:sp>
      </p:grpSp>
      <p:grpSp>
        <p:nvGrpSpPr>
          <p:cNvPr id="502" name="Group 501"/>
          <p:cNvGrpSpPr/>
          <p:nvPr/>
        </p:nvGrpSpPr>
        <p:grpSpPr>
          <a:xfrm>
            <a:off x="3174030" y="2489223"/>
            <a:ext cx="579414" cy="402971"/>
            <a:chOff x="4108865" y="2187153"/>
            <a:chExt cx="780838" cy="296496"/>
          </a:xfrm>
        </p:grpSpPr>
        <p:sp>
          <p:nvSpPr>
            <p:cNvPr id="503" name="Rectangle 502"/>
            <p:cNvSpPr/>
            <p:nvPr/>
          </p:nvSpPr>
          <p:spPr>
            <a:xfrm>
              <a:off x="4108865" y="2195617"/>
              <a:ext cx="780838"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impact to organisation-initial</a:t>
              </a:r>
            </a:p>
          </p:txBody>
        </p:sp>
        <p:sp>
          <p:nvSpPr>
            <p:cNvPr id="504" name="Rectangle 503"/>
            <p:cNvSpPr/>
            <p:nvPr/>
          </p:nvSpPr>
          <p:spPr>
            <a:xfrm>
              <a:off x="4110076" y="218715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15</a:t>
              </a:r>
            </a:p>
          </p:txBody>
        </p:sp>
      </p:grpSp>
      <p:grpSp>
        <p:nvGrpSpPr>
          <p:cNvPr id="505" name="Group 504"/>
          <p:cNvGrpSpPr/>
          <p:nvPr/>
        </p:nvGrpSpPr>
        <p:grpSpPr>
          <a:xfrm>
            <a:off x="3811466" y="2489222"/>
            <a:ext cx="507364" cy="402971"/>
            <a:chOff x="3225621" y="2536911"/>
            <a:chExt cx="961483" cy="144016"/>
          </a:xfrm>
        </p:grpSpPr>
        <p:sp>
          <p:nvSpPr>
            <p:cNvPr id="506" name="Rectangle 505"/>
            <p:cNvSpPr/>
            <p:nvPr/>
          </p:nvSpPr>
          <p:spPr>
            <a:xfrm>
              <a:off x="3225621" y="2536911"/>
              <a:ext cx="961483" cy="144016"/>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Model wireframes-</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initial</a:t>
              </a:r>
            </a:p>
          </p:txBody>
        </p:sp>
        <p:sp>
          <p:nvSpPr>
            <p:cNvPr id="507" name="Rectangle 506"/>
            <p:cNvSpPr/>
            <p:nvPr/>
          </p:nvSpPr>
          <p:spPr>
            <a:xfrm>
              <a:off x="3229343" y="2538477"/>
              <a:ext cx="290031" cy="32108"/>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16</a:t>
              </a:r>
            </a:p>
          </p:txBody>
        </p:sp>
      </p:grpSp>
      <p:grpSp>
        <p:nvGrpSpPr>
          <p:cNvPr id="508" name="Group 507"/>
          <p:cNvGrpSpPr/>
          <p:nvPr/>
        </p:nvGrpSpPr>
        <p:grpSpPr>
          <a:xfrm>
            <a:off x="4646908" y="2491200"/>
            <a:ext cx="608661" cy="395002"/>
            <a:chOff x="5292085" y="2198726"/>
            <a:chExt cx="733112" cy="290288"/>
          </a:xfrm>
        </p:grpSpPr>
        <p:sp>
          <p:nvSpPr>
            <p:cNvPr id="509" name="Rectangle 508"/>
            <p:cNvSpPr/>
            <p:nvPr/>
          </p:nvSpPr>
          <p:spPr>
            <a:xfrm>
              <a:off x="5294608" y="2200982"/>
              <a:ext cx="730589"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exception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path customer journeys</a:t>
              </a:r>
            </a:p>
          </p:txBody>
        </p:sp>
        <p:sp>
          <p:nvSpPr>
            <p:cNvPr id="510" name="Rectangle 509"/>
            <p:cNvSpPr/>
            <p:nvPr/>
          </p:nvSpPr>
          <p:spPr>
            <a:xfrm>
              <a:off x="5292085" y="219872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17</a:t>
              </a:r>
            </a:p>
          </p:txBody>
        </p:sp>
      </p:grpSp>
      <p:grpSp>
        <p:nvGrpSpPr>
          <p:cNvPr id="511" name="Group 510"/>
          <p:cNvGrpSpPr/>
          <p:nvPr/>
        </p:nvGrpSpPr>
        <p:grpSpPr>
          <a:xfrm>
            <a:off x="5286201" y="2493456"/>
            <a:ext cx="545432" cy="392746"/>
            <a:chOff x="6056997" y="2198726"/>
            <a:chExt cx="508329" cy="290288"/>
          </a:xfrm>
        </p:grpSpPr>
        <p:sp>
          <p:nvSpPr>
            <p:cNvPr id="512" name="Rectangle 511"/>
            <p:cNvSpPr/>
            <p:nvPr/>
          </p:nvSpPr>
          <p:spPr>
            <a:xfrm>
              <a:off x="6056997" y="2200982"/>
              <a:ext cx="508329"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impact to organisation- detailed</a:t>
              </a:r>
            </a:p>
          </p:txBody>
        </p:sp>
        <p:sp>
          <p:nvSpPr>
            <p:cNvPr id="513" name="Rectangle 512"/>
            <p:cNvSpPr/>
            <p:nvPr/>
          </p:nvSpPr>
          <p:spPr>
            <a:xfrm>
              <a:off x="6056997" y="219872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18</a:t>
              </a:r>
            </a:p>
          </p:txBody>
        </p:sp>
      </p:grpSp>
      <p:grpSp>
        <p:nvGrpSpPr>
          <p:cNvPr id="514" name="Group 513"/>
          <p:cNvGrpSpPr/>
          <p:nvPr/>
        </p:nvGrpSpPr>
        <p:grpSpPr>
          <a:xfrm>
            <a:off x="5891119" y="2500731"/>
            <a:ext cx="516577" cy="391467"/>
            <a:chOff x="5454841" y="2529478"/>
            <a:chExt cx="1003493" cy="138501"/>
          </a:xfrm>
        </p:grpSpPr>
        <p:sp>
          <p:nvSpPr>
            <p:cNvPr id="515" name="Rectangle 514"/>
            <p:cNvSpPr/>
            <p:nvPr/>
          </p:nvSpPr>
          <p:spPr>
            <a:xfrm>
              <a:off x="5454841" y="2530995"/>
              <a:ext cx="1003493" cy="136984"/>
            </a:xfrm>
            <a:prstGeom prst="rect">
              <a:avLst/>
            </a:prstGeom>
            <a:solidFill>
              <a:srgbClr val="FFFFFF"/>
            </a:solidFill>
            <a:ln w="9525" cap="flat" cmpd="sng" algn="ctr">
              <a:solidFill>
                <a:srgbClr val="083065"/>
              </a:solidFill>
              <a:prstDash val="solid"/>
            </a:ln>
            <a:effectLst/>
          </p:spPr>
          <p:txBody>
            <a:bodyPr lIns="0" tIns="36000" rIns="3600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wireframes- detailed    </a:t>
              </a:r>
            </a:p>
          </p:txBody>
        </p:sp>
        <p:sp>
          <p:nvSpPr>
            <p:cNvPr id="516" name="Rectangle 515"/>
            <p:cNvSpPr/>
            <p:nvPr/>
          </p:nvSpPr>
          <p:spPr>
            <a:xfrm>
              <a:off x="5455070" y="2529478"/>
              <a:ext cx="303857" cy="34727"/>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19</a:t>
              </a:r>
            </a:p>
          </p:txBody>
        </p:sp>
      </p:grpSp>
      <p:grpSp>
        <p:nvGrpSpPr>
          <p:cNvPr id="517" name="Group 516"/>
          <p:cNvGrpSpPr/>
          <p:nvPr/>
        </p:nvGrpSpPr>
        <p:grpSpPr>
          <a:xfrm>
            <a:off x="6778410" y="2496508"/>
            <a:ext cx="565391" cy="400044"/>
            <a:chOff x="7066531" y="2195046"/>
            <a:chExt cx="578494" cy="293968"/>
          </a:xfrm>
        </p:grpSpPr>
        <p:sp>
          <p:nvSpPr>
            <p:cNvPr id="518" name="Rectangle 517"/>
            <p:cNvSpPr/>
            <p:nvPr/>
          </p:nvSpPr>
          <p:spPr>
            <a:xfrm>
              <a:off x="7066531" y="2200982"/>
              <a:ext cx="57849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customer journeys-detailed</a:t>
              </a:r>
            </a:p>
          </p:txBody>
        </p:sp>
        <p:sp>
          <p:nvSpPr>
            <p:cNvPr id="519" name="Rectangle 518"/>
            <p:cNvSpPr/>
            <p:nvPr/>
          </p:nvSpPr>
          <p:spPr>
            <a:xfrm>
              <a:off x="7066531" y="219504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20</a:t>
              </a:r>
            </a:p>
          </p:txBody>
        </p:sp>
      </p:grpSp>
      <p:grpSp>
        <p:nvGrpSpPr>
          <p:cNvPr id="520" name="Group 519"/>
          <p:cNvGrpSpPr/>
          <p:nvPr/>
        </p:nvGrpSpPr>
        <p:grpSpPr>
          <a:xfrm>
            <a:off x="7390195" y="2505019"/>
            <a:ext cx="745694" cy="390208"/>
            <a:chOff x="7956743" y="2197728"/>
            <a:chExt cx="745694" cy="291286"/>
          </a:xfrm>
        </p:grpSpPr>
        <p:sp>
          <p:nvSpPr>
            <p:cNvPr id="521" name="Rectangle 520"/>
            <p:cNvSpPr/>
            <p:nvPr/>
          </p:nvSpPr>
          <p:spPr>
            <a:xfrm>
              <a:off x="7956743" y="2200982"/>
              <a:ext cx="74569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Initiate business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readiness (recruitment,  training needs </a:t>
              </a:r>
              <a:r>
                <a:rPr kumimoji="0" lang="en-GB" sz="500" b="0" i="0" u="none" strike="noStrike" kern="0" cap="none" spc="0" normalizeH="0" baseline="0" noProof="0" dirty="0" err="1">
                  <a:ln>
                    <a:noFill/>
                  </a:ln>
                  <a:solidFill>
                    <a:srgbClr val="083065"/>
                  </a:solidFill>
                  <a:effectLst/>
                  <a:uLnTx/>
                  <a:uFillTx/>
                  <a:latin typeface="Arial"/>
                  <a:ea typeface="+mn-ea"/>
                  <a:cs typeface="+mn-cs"/>
                </a:rPr>
                <a:t>etc</a:t>
              </a:r>
              <a:r>
                <a:rPr kumimoji="0" lang="en-GB" sz="500" b="0" i="0" u="none" strike="noStrike" kern="0" cap="none" spc="0" normalizeH="0" baseline="0" noProof="0" dirty="0">
                  <a:ln>
                    <a:noFill/>
                  </a:ln>
                  <a:solidFill>
                    <a:srgbClr val="083065"/>
                  </a:solidFill>
                  <a:effectLst/>
                  <a:uLnTx/>
                  <a:uFillTx/>
                  <a:latin typeface="Arial"/>
                  <a:ea typeface="+mn-ea"/>
                  <a:cs typeface="+mn-cs"/>
                </a:rPr>
                <a:t>)</a:t>
              </a:r>
            </a:p>
          </p:txBody>
        </p:sp>
        <p:sp>
          <p:nvSpPr>
            <p:cNvPr id="522" name="Rectangle 521"/>
            <p:cNvSpPr/>
            <p:nvPr/>
          </p:nvSpPr>
          <p:spPr>
            <a:xfrm>
              <a:off x="7960116" y="219772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21</a:t>
              </a:r>
            </a:p>
          </p:txBody>
        </p:sp>
      </p:grpSp>
      <p:grpSp>
        <p:nvGrpSpPr>
          <p:cNvPr id="523" name="Group 522"/>
          <p:cNvGrpSpPr/>
          <p:nvPr/>
        </p:nvGrpSpPr>
        <p:grpSpPr>
          <a:xfrm>
            <a:off x="8155189" y="2509378"/>
            <a:ext cx="628772" cy="387176"/>
            <a:chOff x="7064165" y="2523963"/>
            <a:chExt cx="1075622" cy="144016"/>
          </a:xfrm>
        </p:grpSpPr>
        <p:sp>
          <p:nvSpPr>
            <p:cNvPr id="524" name="Rectangle 523"/>
            <p:cNvSpPr/>
            <p:nvPr/>
          </p:nvSpPr>
          <p:spPr>
            <a:xfrm>
              <a:off x="7064165" y="2523963"/>
              <a:ext cx="1075622" cy="144016"/>
            </a:xfrm>
            <a:prstGeom prst="rect">
              <a:avLst/>
            </a:prstGeom>
            <a:solidFill>
              <a:srgbClr val="FFFFFF"/>
            </a:solidFill>
            <a:ln w="9525" cap="flat" cmpd="sng" algn="ctr">
              <a:solidFill>
                <a:srgbClr val="083065"/>
              </a:solidFill>
              <a:prstDash val="solid"/>
            </a:ln>
            <a:effectLst/>
          </p:spPr>
          <p:txBody>
            <a:bodyPr lIns="0" tIns="36000" rIns="3600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wireframes-detailed (further iteration)</a:t>
              </a:r>
            </a:p>
          </p:txBody>
        </p:sp>
        <p:sp>
          <p:nvSpPr>
            <p:cNvPr id="525" name="Rectangle 524"/>
            <p:cNvSpPr/>
            <p:nvPr/>
          </p:nvSpPr>
          <p:spPr>
            <a:xfrm>
              <a:off x="7065717" y="2526279"/>
              <a:ext cx="288154" cy="39472"/>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22</a:t>
              </a:r>
            </a:p>
          </p:txBody>
        </p:sp>
      </p:grpSp>
      <p:grpSp>
        <p:nvGrpSpPr>
          <p:cNvPr id="526" name="Group 525"/>
          <p:cNvGrpSpPr/>
          <p:nvPr/>
        </p:nvGrpSpPr>
        <p:grpSpPr>
          <a:xfrm>
            <a:off x="1341486" y="2986667"/>
            <a:ext cx="697144" cy="392334"/>
            <a:chOff x="1520996" y="2705309"/>
            <a:chExt cx="786748" cy="359459"/>
          </a:xfrm>
        </p:grpSpPr>
        <p:sp>
          <p:nvSpPr>
            <p:cNvPr id="527" name="Rectangle 526"/>
            <p:cNvSpPr/>
            <p:nvPr/>
          </p:nvSpPr>
          <p:spPr>
            <a:xfrm>
              <a:off x="1520996" y="2705309"/>
              <a:ext cx="786748" cy="359459"/>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 on applications</a:t>
              </a:r>
            </a:p>
          </p:txBody>
        </p:sp>
        <p:sp>
          <p:nvSpPr>
            <p:cNvPr id="528" name="Rectangle 527"/>
            <p:cNvSpPr/>
            <p:nvPr/>
          </p:nvSpPr>
          <p:spPr>
            <a:xfrm>
              <a:off x="1522273" y="270530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23</a:t>
              </a:r>
            </a:p>
          </p:txBody>
        </p:sp>
      </p:grpSp>
      <p:sp>
        <p:nvSpPr>
          <p:cNvPr id="529" name="Rectangle 528"/>
          <p:cNvSpPr/>
          <p:nvPr/>
        </p:nvSpPr>
        <p:spPr>
          <a:xfrm>
            <a:off x="2529151" y="3000571"/>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24</a:t>
            </a:r>
          </a:p>
        </p:txBody>
      </p:sp>
      <p:grpSp>
        <p:nvGrpSpPr>
          <p:cNvPr id="530" name="Group 529"/>
          <p:cNvGrpSpPr/>
          <p:nvPr/>
        </p:nvGrpSpPr>
        <p:grpSpPr>
          <a:xfrm>
            <a:off x="3174030" y="2998525"/>
            <a:ext cx="585069" cy="385938"/>
            <a:chOff x="3792711" y="2717698"/>
            <a:chExt cx="606841" cy="330808"/>
          </a:xfrm>
        </p:grpSpPr>
        <p:sp>
          <p:nvSpPr>
            <p:cNvPr id="531" name="Rectangle 530"/>
            <p:cNvSpPr/>
            <p:nvPr/>
          </p:nvSpPr>
          <p:spPr>
            <a:xfrm>
              <a:off x="3795956" y="2719398"/>
              <a:ext cx="603596" cy="32910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application behaviour-initial </a:t>
              </a:r>
            </a:p>
          </p:txBody>
        </p:sp>
        <p:sp>
          <p:nvSpPr>
            <p:cNvPr id="532" name="Rectangle 531"/>
            <p:cNvSpPr/>
            <p:nvPr/>
          </p:nvSpPr>
          <p:spPr>
            <a:xfrm>
              <a:off x="3792711" y="271769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25</a:t>
              </a:r>
            </a:p>
          </p:txBody>
        </p:sp>
      </p:grpSp>
      <p:grpSp>
        <p:nvGrpSpPr>
          <p:cNvPr id="533" name="Group 532"/>
          <p:cNvGrpSpPr/>
          <p:nvPr/>
        </p:nvGrpSpPr>
        <p:grpSpPr>
          <a:xfrm>
            <a:off x="3811465" y="2998525"/>
            <a:ext cx="507365" cy="392711"/>
            <a:chOff x="4428633" y="2716216"/>
            <a:chExt cx="490723" cy="332290"/>
          </a:xfrm>
        </p:grpSpPr>
        <p:sp>
          <p:nvSpPr>
            <p:cNvPr id="534" name="Rectangle 533"/>
            <p:cNvSpPr/>
            <p:nvPr/>
          </p:nvSpPr>
          <p:spPr>
            <a:xfrm>
              <a:off x="4428633" y="2719398"/>
              <a:ext cx="490723" cy="32910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system use cases-initial</a:t>
              </a:r>
            </a:p>
          </p:txBody>
        </p:sp>
        <p:sp>
          <p:nvSpPr>
            <p:cNvPr id="535" name="Rectangle 534"/>
            <p:cNvSpPr/>
            <p:nvPr/>
          </p:nvSpPr>
          <p:spPr>
            <a:xfrm>
              <a:off x="4429585" y="271621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26</a:t>
              </a:r>
            </a:p>
          </p:txBody>
        </p:sp>
      </p:grpSp>
      <p:grpSp>
        <p:nvGrpSpPr>
          <p:cNvPr id="536" name="Group 535"/>
          <p:cNvGrpSpPr/>
          <p:nvPr/>
        </p:nvGrpSpPr>
        <p:grpSpPr>
          <a:xfrm>
            <a:off x="4646908" y="3002737"/>
            <a:ext cx="608661" cy="391062"/>
            <a:chOff x="5301219" y="2714717"/>
            <a:chExt cx="659893" cy="348536"/>
          </a:xfrm>
        </p:grpSpPr>
        <p:sp>
          <p:nvSpPr>
            <p:cNvPr id="537" name="Rectangle 536"/>
            <p:cNvSpPr/>
            <p:nvPr/>
          </p:nvSpPr>
          <p:spPr>
            <a:xfrm>
              <a:off x="5301219" y="2722660"/>
              <a:ext cx="659893" cy="340593"/>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application        &amp; interfaces-detailed</a:t>
              </a:r>
            </a:p>
          </p:txBody>
        </p:sp>
        <p:sp>
          <p:nvSpPr>
            <p:cNvPr id="538" name="Rectangle 537"/>
            <p:cNvSpPr/>
            <p:nvPr/>
          </p:nvSpPr>
          <p:spPr>
            <a:xfrm>
              <a:off x="5303628" y="2714717"/>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27</a:t>
              </a:r>
            </a:p>
          </p:txBody>
        </p:sp>
      </p:grpSp>
      <p:grpSp>
        <p:nvGrpSpPr>
          <p:cNvPr id="539" name="Group 538"/>
          <p:cNvGrpSpPr/>
          <p:nvPr/>
        </p:nvGrpSpPr>
        <p:grpSpPr>
          <a:xfrm>
            <a:off x="5318870" y="3006367"/>
            <a:ext cx="512763" cy="387431"/>
            <a:chOff x="6030938" y="2723109"/>
            <a:chExt cx="574962" cy="340144"/>
          </a:xfrm>
        </p:grpSpPr>
        <p:sp>
          <p:nvSpPr>
            <p:cNvPr id="540" name="Rectangle 539"/>
            <p:cNvSpPr/>
            <p:nvPr/>
          </p:nvSpPr>
          <p:spPr>
            <a:xfrm>
              <a:off x="6030938" y="2725838"/>
              <a:ext cx="574962" cy="337415"/>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behaviour-initial</a:t>
              </a:r>
            </a:p>
          </p:txBody>
        </p:sp>
        <p:sp>
          <p:nvSpPr>
            <p:cNvPr id="541" name="Rectangle 540"/>
            <p:cNvSpPr/>
            <p:nvPr/>
          </p:nvSpPr>
          <p:spPr>
            <a:xfrm>
              <a:off x="6033120" y="272310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28</a:t>
              </a:r>
            </a:p>
          </p:txBody>
        </p:sp>
      </p:grpSp>
      <p:grpSp>
        <p:nvGrpSpPr>
          <p:cNvPr id="542" name="Group 541"/>
          <p:cNvGrpSpPr/>
          <p:nvPr/>
        </p:nvGrpSpPr>
        <p:grpSpPr>
          <a:xfrm>
            <a:off x="6740311" y="2998475"/>
            <a:ext cx="459474" cy="395274"/>
            <a:chOff x="7005752" y="2709164"/>
            <a:chExt cx="467528" cy="354089"/>
          </a:xfrm>
        </p:grpSpPr>
        <p:sp>
          <p:nvSpPr>
            <p:cNvPr id="543" name="Rectangle 542"/>
            <p:cNvSpPr/>
            <p:nvPr/>
          </p:nvSpPr>
          <p:spPr>
            <a:xfrm>
              <a:off x="7005752" y="2711015"/>
              <a:ext cx="467528" cy="35223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behaviour-detailed</a:t>
              </a:r>
            </a:p>
          </p:txBody>
        </p:sp>
        <p:sp>
          <p:nvSpPr>
            <p:cNvPr id="544" name="Rectangle 543"/>
            <p:cNvSpPr/>
            <p:nvPr/>
          </p:nvSpPr>
          <p:spPr>
            <a:xfrm>
              <a:off x="7005752" y="270916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30</a:t>
              </a:r>
            </a:p>
          </p:txBody>
        </p:sp>
      </p:grpSp>
      <p:grpSp>
        <p:nvGrpSpPr>
          <p:cNvPr id="545" name="Group 544"/>
          <p:cNvGrpSpPr/>
          <p:nvPr/>
        </p:nvGrpSpPr>
        <p:grpSpPr>
          <a:xfrm>
            <a:off x="7243382" y="3000429"/>
            <a:ext cx="532467" cy="398803"/>
            <a:chOff x="7490966" y="2711015"/>
            <a:chExt cx="533832" cy="352237"/>
          </a:xfrm>
        </p:grpSpPr>
        <p:sp>
          <p:nvSpPr>
            <p:cNvPr id="546" name="Rectangle 545"/>
            <p:cNvSpPr/>
            <p:nvPr/>
          </p:nvSpPr>
          <p:spPr>
            <a:xfrm>
              <a:off x="7492331" y="2711015"/>
              <a:ext cx="532467" cy="352237"/>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Interoperability–detailed [</a:t>
              </a:r>
              <a:r>
                <a:rPr kumimoji="0" lang="en-GB" sz="500" b="0" i="0" u="none" strike="noStrike" kern="0" cap="none" spc="0" normalizeH="0" baseline="0" noProof="0" dirty="0" err="1">
                  <a:ln>
                    <a:noFill/>
                  </a:ln>
                  <a:solidFill>
                    <a:srgbClr val="083065"/>
                  </a:solidFill>
                  <a:effectLst/>
                  <a:uLnTx/>
                  <a:uFillTx/>
                  <a:latin typeface="Arial"/>
                  <a:ea typeface="+mn-ea"/>
                  <a:cs typeface="+mn-cs"/>
                </a:rPr>
                <a:t>TBC</a:t>
              </a:r>
              <a:r>
                <a:rPr kumimoji="0" lang="en-GB" sz="500" b="0" i="0" u="none" strike="noStrike" kern="0" cap="none" spc="0" normalizeH="0" baseline="0" noProof="0" dirty="0">
                  <a:ln>
                    <a:noFill/>
                  </a:ln>
                  <a:solidFill>
                    <a:srgbClr val="083065"/>
                  </a:solidFill>
                  <a:effectLst/>
                  <a:uLnTx/>
                  <a:uFillTx/>
                  <a:latin typeface="Arial"/>
                  <a:ea typeface="+mn-ea"/>
                  <a:cs typeface="+mn-cs"/>
                </a:rPr>
                <a:t>]</a:t>
              </a:r>
            </a:p>
          </p:txBody>
        </p:sp>
        <p:sp>
          <p:nvSpPr>
            <p:cNvPr id="547" name="Rectangle 546"/>
            <p:cNvSpPr/>
            <p:nvPr/>
          </p:nvSpPr>
          <p:spPr>
            <a:xfrm>
              <a:off x="7490966" y="271209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31</a:t>
              </a:r>
            </a:p>
          </p:txBody>
        </p:sp>
      </p:grpSp>
      <p:grpSp>
        <p:nvGrpSpPr>
          <p:cNvPr id="548" name="Group 547"/>
          <p:cNvGrpSpPr/>
          <p:nvPr/>
        </p:nvGrpSpPr>
        <p:grpSpPr>
          <a:xfrm>
            <a:off x="7804879" y="2998475"/>
            <a:ext cx="434422" cy="400758"/>
            <a:chOff x="8042994" y="2709164"/>
            <a:chExt cx="489198" cy="354088"/>
          </a:xfrm>
        </p:grpSpPr>
        <p:sp>
          <p:nvSpPr>
            <p:cNvPr id="549" name="Rectangle 548"/>
            <p:cNvSpPr/>
            <p:nvPr/>
          </p:nvSpPr>
          <p:spPr>
            <a:xfrm>
              <a:off x="8042994" y="2711016"/>
              <a:ext cx="489198" cy="352236"/>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interfaces-detailed</a:t>
              </a:r>
            </a:p>
          </p:txBody>
        </p:sp>
        <p:sp>
          <p:nvSpPr>
            <p:cNvPr id="550" name="Rectangle 549"/>
            <p:cNvSpPr/>
            <p:nvPr/>
          </p:nvSpPr>
          <p:spPr>
            <a:xfrm>
              <a:off x="8042994" y="270916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32</a:t>
              </a:r>
            </a:p>
          </p:txBody>
        </p:sp>
      </p:grpSp>
      <p:grpSp>
        <p:nvGrpSpPr>
          <p:cNvPr id="551" name="Group 550"/>
          <p:cNvGrpSpPr/>
          <p:nvPr/>
        </p:nvGrpSpPr>
        <p:grpSpPr>
          <a:xfrm>
            <a:off x="8288173" y="2986667"/>
            <a:ext cx="495788" cy="412566"/>
            <a:chOff x="8553400" y="2709113"/>
            <a:chExt cx="561206" cy="354138"/>
          </a:xfrm>
        </p:grpSpPr>
        <p:sp>
          <p:nvSpPr>
            <p:cNvPr id="552" name="Rectangle 551"/>
            <p:cNvSpPr/>
            <p:nvPr/>
          </p:nvSpPr>
          <p:spPr>
            <a:xfrm>
              <a:off x="8557592" y="2711017"/>
              <a:ext cx="557014" cy="352234"/>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module decomposition</a:t>
              </a:r>
            </a:p>
          </p:txBody>
        </p:sp>
        <p:sp>
          <p:nvSpPr>
            <p:cNvPr id="553" name="Rectangle 552"/>
            <p:cNvSpPr/>
            <p:nvPr/>
          </p:nvSpPr>
          <p:spPr>
            <a:xfrm>
              <a:off x="8553400" y="270911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33</a:t>
              </a:r>
            </a:p>
          </p:txBody>
        </p:sp>
      </p:grpSp>
      <p:grpSp>
        <p:nvGrpSpPr>
          <p:cNvPr id="554" name="Group 553"/>
          <p:cNvGrpSpPr/>
          <p:nvPr/>
        </p:nvGrpSpPr>
        <p:grpSpPr>
          <a:xfrm>
            <a:off x="1335869" y="3492004"/>
            <a:ext cx="702761" cy="393182"/>
            <a:chOff x="1844839" y="3215071"/>
            <a:chExt cx="803905" cy="288032"/>
          </a:xfrm>
        </p:grpSpPr>
        <p:sp>
          <p:nvSpPr>
            <p:cNvPr id="555" name="Rectangle 554"/>
            <p:cNvSpPr/>
            <p:nvPr/>
          </p:nvSpPr>
          <p:spPr>
            <a:xfrm>
              <a:off x="1847042" y="3215071"/>
              <a:ext cx="801702"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impacted Business Information Model entities</a:t>
              </a:r>
            </a:p>
          </p:txBody>
        </p:sp>
        <p:sp>
          <p:nvSpPr>
            <p:cNvPr id="556" name="Rectangle 555"/>
            <p:cNvSpPr/>
            <p:nvPr/>
          </p:nvSpPr>
          <p:spPr>
            <a:xfrm>
              <a:off x="1844839" y="3215865"/>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34</a:t>
              </a:r>
            </a:p>
          </p:txBody>
        </p:sp>
      </p:grpSp>
      <p:grpSp>
        <p:nvGrpSpPr>
          <p:cNvPr id="557" name="Group 556"/>
          <p:cNvGrpSpPr/>
          <p:nvPr/>
        </p:nvGrpSpPr>
        <p:grpSpPr>
          <a:xfrm>
            <a:off x="2550302" y="3506196"/>
            <a:ext cx="850517" cy="378989"/>
            <a:chOff x="3562577" y="3200907"/>
            <a:chExt cx="996529" cy="288032"/>
          </a:xfrm>
        </p:grpSpPr>
        <p:sp>
          <p:nvSpPr>
            <p:cNvPr id="558" name="Rectangle 557"/>
            <p:cNvSpPr/>
            <p:nvPr/>
          </p:nvSpPr>
          <p:spPr>
            <a:xfrm>
              <a:off x="3564632" y="3200907"/>
              <a:ext cx="99447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Model logical data entities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&amp; data flows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(including </a:t>
              </a:r>
              <a:r>
                <a:rPr kumimoji="0" lang="en-GB" sz="500" b="0" i="0" u="none" strike="noStrike" kern="0" cap="none" spc="0" normalizeH="0" baseline="0" noProof="0" dirty="0" err="1">
                  <a:ln>
                    <a:noFill/>
                  </a:ln>
                  <a:solidFill>
                    <a:srgbClr val="083065"/>
                  </a:solidFill>
                  <a:effectLst/>
                  <a:uLnTx/>
                  <a:uFillTx/>
                  <a:latin typeface="Arial"/>
                  <a:ea typeface="+mn-ea"/>
                  <a:cs typeface="+mn-cs"/>
                </a:rPr>
                <a:t>CRUDA</a:t>
              </a:r>
              <a:r>
                <a:rPr kumimoji="0" lang="en-GB" sz="500" b="0" i="0" u="none" strike="noStrike" kern="0" cap="none" spc="0" normalizeH="0" baseline="0" noProof="0" dirty="0">
                  <a:ln>
                    <a:noFill/>
                  </a:ln>
                  <a:solidFill>
                    <a:srgbClr val="083065"/>
                  </a:solidFill>
                  <a:effectLst/>
                  <a:uLnTx/>
                  <a:uFillTx/>
                  <a:latin typeface="Arial"/>
                  <a:ea typeface="+mn-ea"/>
                  <a:cs typeface="+mn-cs"/>
                </a:rPr>
                <a:t>)-initial</a:t>
              </a:r>
            </a:p>
          </p:txBody>
        </p:sp>
        <p:sp>
          <p:nvSpPr>
            <p:cNvPr id="559" name="Rectangle 558"/>
            <p:cNvSpPr/>
            <p:nvPr/>
          </p:nvSpPr>
          <p:spPr>
            <a:xfrm>
              <a:off x="3562577" y="3200907"/>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35</a:t>
              </a:r>
            </a:p>
          </p:txBody>
        </p:sp>
      </p:grpSp>
      <p:grpSp>
        <p:nvGrpSpPr>
          <p:cNvPr id="560" name="Group 559"/>
          <p:cNvGrpSpPr/>
          <p:nvPr/>
        </p:nvGrpSpPr>
        <p:grpSpPr>
          <a:xfrm>
            <a:off x="5534600" y="3504611"/>
            <a:ext cx="412748" cy="377594"/>
            <a:chOff x="5696928" y="3222966"/>
            <a:chExt cx="578771" cy="289933"/>
          </a:xfrm>
        </p:grpSpPr>
        <p:sp>
          <p:nvSpPr>
            <p:cNvPr id="561" name="Rectangle 560"/>
            <p:cNvSpPr/>
            <p:nvPr/>
          </p:nvSpPr>
          <p:spPr>
            <a:xfrm>
              <a:off x="5702919" y="3224867"/>
              <a:ext cx="57278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logical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data flows-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detailed </a:t>
              </a:r>
            </a:p>
          </p:txBody>
        </p:sp>
        <p:sp>
          <p:nvSpPr>
            <p:cNvPr id="562" name="Rectangle 561"/>
            <p:cNvSpPr/>
            <p:nvPr/>
          </p:nvSpPr>
          <p:spPr>
            <a:xfrm>
              <a:off x="5696928" y="3222966"/>
              <a:ext cx="164833" cy="78967"/>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39</a:t>
              </a:r>
            </a:p>
          </p:txBody>
        </p:sp>
      </p:grpSp>
      <p:grpSp>
        <p:nvGrpSpPr>
          <p:cNvPr id="563" name="Group 562"/>
          <p:cNvGrpSpPr/>
          <p:nvPr/>
        </p:nvGrpSpPr>
        <p:grpSpPr>
          <a:xfrm>
            <a:off x="6749229" y="3519233"/>
            <a:ext cx="594572" cy="357599"/>
            <a:chOff x="6936239" y="3199968"/>
            <a:chExt cx="737295" cy="288032"/>
          </a:xfrm>
        </p:grpSpPr>
        <p:sp>
          <p:nvSpPr>
            <p:cNvPr id="564" name="Rectangle 563"/>
            <p:cNvSpPr/>
            <p:nvPr/>
          </p:nvSpPr>
          <p:spPr>
            <a:xfrm>
              <a:off x="6936239" y="3199968"/>
              <a:ext cx="737295"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Map logical data to physical data</a:t>
              </a:r>
            </a:p>
          </p:txBody>
        </p:sp>
        <p:sp>
          <p:nvSpPr>
            <p:cNvPr id="565" name="Rectangle 564"/>
            <p:cNvSpPr/>
            <p:nvPr/>
          </p:nvSpPr>
          <p:spPr>
            <a:xfrm>
              <a:off x="6936239" y="3206560"/>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41</a:t>
              </a:r>
            </a:p>
          </p:txBody>
        </p:sp>
      </p:grpSp>
      <p:grpSp>
        <p:nvGrpSpPr>
          <p:cNvPr id="566" name="Group 565"/>
          <p:cNvGrpSpPr/>
          <p:nvPr/>
        </p:nvGrpSpPr>
        <p:grpSpPr>
          <a:xfrm>
            <a:off x="7403496" y="3518519"/>
            <a:ext cx="732393" cy="354873"/>
            <a:chOff x="8286343" y="3213284"/>
            <a:chExt cx="771113" cy="289025"/>
          </a:xfrm>
        </p:grpSpPr>
        <p:sp>
          <p:nvSpPr>
            <p:cNvPr id="567" name="Rectangle 566"/>
            <p:cNvSpPr/>
            <p:nvPr/>
          </p:nvSpPr>
          <p:spPr>
            <a:xfrm>
              <a:off x="8287593" y="3214277"/>
              <a:ext cx="769863"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physical data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flows (including data lineage)</a:t>
              </a:r>
            </a:p>
          </p:txBody>
        </p:sp>
        <p:sp>
          <p:nvSpPr>
            <p:cNvPr id="568" name="Rectangle 567"/>
            <p:cNvSpPr/>
            <p:nvPr/>
          </p:nvSpPr>
          <p:spPr>
            <a:xfrm>
              <a:off x="8286343" y="321328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42</a:t>
              </a:r>
            </a:p>
          </p:txBody>
        </p:sp>
      </p:grpSp>
      <p:grpSp>
        <p:nvGrpSpPr>
          <p:cNvPr id="569" name="Group 568"/>
          <p:cNvGrpSpPr/>
          <p:nvPr/>
        </p:nvGrpSpPr>
        <p:grpSpPr>
          <a:xfrm>
            <a:off x="1334172" y="4010260"/>
            <a:ext cx="687849" cy="374790"/>
            <a:chOff x="1668974" y="3719127"/>
            <a:chExt cx="802405" cy="291338"/>
          </a:xfrm>
        </p:grpSpPr>
        <p:sp>
          <p:nvSpPr>
            <p:cNvPr id="570" name="Rectangle 569"/>
            <p:cNvSpPr/>
            <p:nvPr/>
          </p:nvSpPr>
          <p:spPr>
            <a:xfrm>
              <a:off x="1670954" y="3722433"/>
              <a:ext cx="800425"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 on business services</a:t>
              </a:r>
            </a:p>
          </p:txBody>
        </p:sp>
        <p:sp>
          <p:nvSpPr>
            <p:cNvPr id="571" name="Rectangle 570"/>
            <p:cNvSpPr/>
            <p:nvPr/>
          </p:nvSpPr>
          <p:spPr>
            <a:xfrm>
              <a:off x="1668974" y="3719127"/>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44</a:t>
              </a:r>
            </a:p>
          </p:txBody>
        </p:sp>
      </p:grpSp>
      <p:grpSp>
        <p:nvGrpSpPr>
          <p:cNvPr id="572" name="Group 571"/>
          <p:cNvGrpSpPr/>
          <p:nvPr/>
        </p:nvGrpSpPr>
        <p:grpSpPr>
          <a:xfrm>
            <a:off x="2561508" y="4007753"/>
            <a:ext cx="839311" cy="365955"/>
            <a:chOff x="3293427" y="3683122"/>
            <a:chExt cx="744897" cy="365955"/>
          </a:xfrm>
        </p:grpSpPr>
        <p:sp>
          <p:nvSpPr>
            <p:cNvPr id="573" name="Rectangle 572"/>
            <p:cNvSpPr/>
            <p:nvPr/>
          </p:nvSpPr>
          <p:spPr>
            <a:xfrm>
              <a:off x="3296816" y="3683123"/>
              <a:ext cx="741508" cy="365954"/>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business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services, application &amp; platform services</a:t>
              </a:r>
            </a:p>
          </p:txBody>
        </p:sp>
        <p:sp>
          <p:nvSpPr>
            <p:cNvPr id="574" name="Rectangle 573"/>
            <p:cNvSpPr/>
            <p:nvPr/>
          </p:nvSpPr>
          <p:spPr>
            <a:xfrm>
              <a:off x="3293427" y="3683122"/>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45</a:t>
              </a:r>
            </a:p>
          </p:txBody>
        </p:sp>
      </p:grpSp>
      <p:sp>
        <p:nvSpPr>
          <p:cNvPr id="575" name="Rectangle 574"/>
          <p:cNvSpPr/>
          <p:nvPr/>
        </p:nvSpPr>
        <p:spPr>
          <a:xfrm>
            <a:off x="3463842" y="400775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46</a:t>
            </a:r>
          </a:p>
        </p:txBody>
      </p:sp>
      <p:sp>
        <p:nvSpPr>
          <p:cNvPr id="576" name="Rectangle 575"/>
          <p:cNvSpPr/>
          <p:nvPr/>
        </p:nvSpPr>
        <p:spPr>
          <a:xfrm>
            <a:off x="4866013" y="400439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47</a:t>
            </a:r>
          </a:p>
        </p:txBody>
      </p:sp>
      <p:sp>
        <p:nvSpPr>
          <p:cNvPr id="577" name="Rectangle 576"/>
          <p:cNvSpPr/>
          <p:nvPr/>
        </p:nvSpPr>
        <p:spPr>
          <a:xfrm>
            <a:off x="5575604" y="401322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48</a:t>
            </a:r>
          </a:p>
        </p:txBody>
      </p:sp>
      <p:grpSp>
        <p:nvGrpSpPr>
          <p:cNvPr id="578" name="Group 577"/>
          <p:cNvGrpSpPr/>
          <p:nvPr/>
        </p:nvGrpSpPr>
        <p:grpSpPr>
          <a:xfrm>
            <a:off x="6908626" y="4007308"/>
            <a:ext cx="723207" cy="366399"/>
            <a:chOff x="7182121" y="3718166"/>
            <a:chExt cx="723207" cy="288993"/>
          </a:xfrm>
        </p:grpSpPr>
        <p:sp>
          <p:nvSpPr>
            <p:cNvPr id="579" name="Rectangle 578"/>
            <p:cNvSpPr/>
            <p:nvPr/>
          </p:nvSpPr>
          <p:spPr>
            <a:xfrm>
              <a:off x="7185248" y="3719127"/>
              <a:ext cx="72008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Define service specifications &amp; schema</a:t>
              </a:r>
            </a:p>
          </p:txBody>
        </p:sp>
        <p:sp>
          <p:nvSpPr>
            <p:cNvPr id="580" name="Rectangle 579"/>
            <p:cNvSpPr/>
            <p:nvPr/>
          </p:nvSpPr>
          <p:spPr>
            <a:xfrm>
              <a:off x="7182121" y="371816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49</a:t>
              </a:r>
            </a:p>
          </p:txBody>
        </p:sp>
      </p:grpSp>
      <p:grpSp>
        <p:nvGrpSpPr>
          <p:cNvPr id="581" name="Group 580"/>
          <p:cNvGrpSpPr/>
          <p:nvPr/>
        </p:nvGrpSpPr>
        <p:grpSpPr>
          <a:xfrm>
            <a:off x="7798074" y="4004118"/>
            <a:ext cx="769863" cy="359239"/>
            <a:chOff x="8278967" y="3701733"/>
            <a:chExt cx="769863" cy="288032"/>
          </a:xfrm>
        </p:grpSpPr>
        <p:sp>
          <p:nvSpPr>
            <p:cNvPr id="582" name="Rectangle 581"/>
            <p:cNvSpPr/>
            <p:nvPr/>
          </p:nvSpPr>
          <p:spPr>
            <a:xfrm>
              <a:off x="8278967" y="3701733"/>
              <a:ext cx="769863"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service design- detailed</a:t>
              </a:r>
            </a:p>
          </p:txBody>
        </p:sp>
        <p:sp>
          <p:nvSpPr>
            <p:cNvPr id="583" name="Rectangle 582"/>
            <p:cNvSpPr/>
            <p:nvPr/>
          </p:nvSpPr>
          <p:spPr>
            <a:xfrm>
              <a:off x="8278967" y="370268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50</a:t>
              </a:r>
            </a:p>
          </p:txBody>
        </p:sp>
      </p:grpSp>
      <p:grpSp>
        <p:nvGrpSpPr>
          <p:cNvPr id="584" name="Group 583"/>
          <p:cNvGrpSpPr/>
          <p:nvPr/>
        </p:nvGrpSpPr>
        <p:grpSpPr>
          <a:xfrm>
            <a:off x="1327752" y="4497257"/>
            <a:ext cx="694269" cy="373256"/>
            <a:chOff x="1662554" y="4221704"/>
            <a:chExt cx="808825" cy="288032"/>
          </a:xfrm>
        </p:grpSpPr>
        <p:sp>
          <p:nvSpPr>
            <p:cNvPr id="585" name="Rectangle 584"/>
            <p:cNvSpPr/>
            <p:nvPr/>
          </p:nvSpPr>
          <p:spPr>
            <a:xfrm>
              <a:off x="1664647" y="4221704"/>
              <a:ext cx="806732"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 on infrastructure</a:t>
              </a:r>
            </a:p>
          </p:txBody>
        </p:sp>
        <p:sp>
          <p:nvSpPr>
            <p:cNvPr id="586" name="Rectangle 585"/>
            <p:cNvSpPr/>
            <p:nvPr/>
          </p:nvSpPr>
          <p:spPr>
            <a:xfrm>
              <a:off x="1662554" y="4223183"/>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51</a:t>
              </a:r>
            </a:p>
          </p:txBody>
        </p:sp>
      </p:grpSp>
      <p:sp>
        <p:nvSpPr>
          <p:cNvPr id="587" name="Rectangle 586"/>
          <p:cNvSpPr/>
          <p:nvPr/>
        </p:nvSpPr>
        <p:spPr>
          <a:xfrm>
            <a:off x="3075228" y="4510417"/>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52</a:t>
            </a:r>
          </a:p>
        </p:txBody>
      </p:sp>
      <p:grpSp>
        <p:nvGrpSpPr>
          <p:cNvPr id="588" name="Group 587"/>
          <p:cNvGrpSpPr/>
          <p:nvPr/>
        </p:nvGrpSpPr>
        <p:grpSpPr>
          <a:xfrm>
            <a:off x="4863680" y="4512799"/>
            <a:ext cx="607913" cy="378941"/>
            <a:chOff x="5338184" y="4221704"/>
            <a:chExt cx="622928" cy="293703"/>
          </a:xfrm>
        </p:grpSpPr>
        <p:sp>
          <p:nvSpPr>
            <p:cNvPr id="589" name="Rectangle 588"/>
            <p:cNvSpPr/>
            <p:nvPr/>
          </p:nvSpPr>
          <p:spPr>
            <a:xfrm>
              <a:off x="5338184" y="4227375"/>
              <a:ext cx="622928"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logical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topology-detailed  </a:t>
              </a:r>
            </a:p>
          </p:txBody>
        </p:sp>
        <p:sp>
          <p:nvSpPr>
            <p:cNvPr id="590" name="Rectangle 589"/>
            <p:cNvSpPr/>
            <p:nvPr/>
          </p:nvSpPr>
          <p:spPr>
            <a:xfrm>
              <a:off x="5341949" y="422170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53</a:t>
              </a:r>
            </a:p>
          </p:txBody>
        </p:sp>
      </p:grpSp>
      <p:sp>
        <p:nvSpPr>
          <p:cNvPr id="591" name="Rectangle 590"/>
          <p:cNvSpPr/>
          <p:nvPr/>
        </p:nvSpPr>
        <p:spPr>
          <a:xfrm>
            <a:off x="5605566" y="452410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54</a:t>
            </a:r>
          </a:p>
        </p:txBody>
      </p:sp>
      <p:grpSp>
        <p:nvGrpSpPr>
          <p:cNvPr id="592" name="Group 591"/>
          <p:cNvGrpSpPr/>
          <p:nvPr/>
        </p:nvGrpSpPr>
        <p:grpSpPr>
          <a:xfrm>
            <a:off x="6934691" y="4524106"/>
            <a:ext cx="697142" cy="367634"/>
            <a:chOff x="7322753" y="4227049"/>
            <a:chExt cx="697142" cy="288359"/>
          </a:xfrm>
        </p:grpSpPr>
        <p:sp>
          <p:nvSpPr>
            <p:cNvPr id="593" name="Rectangle 592"/>
            <p:cNvSpPr/>
            <p:nvPr/>
          </p:nvSpPr>
          <p:spPr>
            <a:xfrm>
              <a:off x="7322753" y="4227376"/>
              <a:ext cx="697142"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physical topology-detailed</a:t>
              </a:r>
            </a:p>
          </p:txBody>
        </p:sp>
        <p:sp>
          <p:nvSpPr>
            <p:cNvPr id="594" name="Rectangle 593"/>
            <p:cNvSpPr/>
            <p:nvPr/>
          </p:nvSpPr>
          <p:spPr>
            <a:xfrm>
              <a:off x="7327827" y="4227049"/>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55</a:t>
              </a:r>
            </a:p>
          </p:txBody>
        </p:sp>
      </p:grpSp>
      <p:grpSp>
        <p:nvGrpSpPr>
          <p:cNvPr id="595" name="Group 594"/>
          <p:cNvGrpSpPr/>
          <p:nvPr/>
        </p:nvGrpSpPr>
        <p:grpSpPr>
          <a:xfrm>
            <a:off x="7811723" y="4525187"/>
            <a:ext cx="756214" cy="366553"/>
            <a:chOff x="8301242" y="4224944"/>
            <a:chExt cx="756214" cy="290463"/>
          </a:xfrm>
        </p:grpSpPr>
        <p:sp>
          <p:nvSpPr>
            <p:cNvPr id="596" name="Rectangle 595"/>
            <p:cNvSpPr/>
            <p:nvPr/>
          </p:nvSpPr>
          <p:spPr>
            <a:xfrm>
              <a:off x="8301242" y="4227375"/>
              <a:ext cx="756214"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physical deployment</a:t>
              </a:r>
            </a:p>
          </p:txBody>
        </p:sp>
        <p:sp>
          <p:nvSpPr>
            <p:cNvPr id="597" name="Rectangle 596"/>
            <p:cNvSpPr/>
            <p:nvPr/>
          </p:nvSpPr>
          <p:spPr>
            <a:xfrm>
              <a:off x="8301242" y="4224944"/>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56</a:t>
              </a:r>
            </a:p>
          </p:txBody>
        </p:sp>
      </p:grpSp>
      <p:grpSp>
        <p:nvGrpSpPr>
          <p:cNvPr id="598" name="Group 597"/>
          <p:cNvGrpSpPr/>
          <p:nvPr/>
        </p:nvGrpSpPr>
        <p:grpSpPr>
          <a:xfrm>
            <a:off x="1320541" y="5057785"/>
            <a:ext cx="718089" cy="354750"/>
            <a:chOff x="1655343" y="4721677"/>
            <a:chExt cx="816035" cy="288032"/>
          </a:xfrm>
        </p:grpSpPr>
        <p:sp>
          <p:nvSpPr>
            <p:cNvPr id="599" name="Rectangle 598"/>
            <p:cNvSpPr/>
            <p:nvPr/>
          </p:nvSpPr>
          <p:spPr>
            <a:xfrm>
              <a:off x="1656727" y="4721677"/>
              <a:ext cx="814651"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 of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key policies (e.g. PCI DSS)</a:t>
              </a:r>
            </a:p>
          </p:txBody>
        </p:sp>
        <p:sp>
          <p:nvSpPr>
            <p:cNvPr id="600" name="Rectangle 599"/>
            <p:cNvSpPr/>
            <p:nvPr/>
          </p:nvSpPr>
          <p:spPr>
            <a:xfrm>
              <a:off x="1655343" y="4723592"/>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57</a:t>
              </a:r>
            </a:p>
          </p:txBody>
        </p:sp>
      </p:grpSp>
      <p:sp>
        <p:nvSpPr>
          <p:cNvPr id="601" name="Rectangle 600"/>
          <p:cNvSpPr/>
          <p:nvPr/>
        </p:nvSpPr>
        <p:spPr>
          <a:xfrm>
            <a:off x="3062134" y="5057785"/>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58</a:t>
            </a:r>
          </a:p>
        </p:txBody>
      </p:sp>
      <p:sp>
        <p:nvSpPr>
          <p:cNvPr id="602" name="Rectangle 601"/>
          <p:cNvSpPr/>
          <p:nvPr/>
        </p:nvSpPr>
        <p:spPr>
          <a:xfrm>
            <a:off x="5159914" y="5063345"/>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59</a:t>
            </a:r>
          </a:p>
        </p:txBody>
      </p:sp>
      <p:grpSp>
        <p:nvGrpSpPr>
          <p:cNvPr id="603" name="Group 602"/>
          <p:cNvGrpSpPr/>
          <p:nvPr/>
        </p:nvGrpSpPr>
        <p:grpSpPr>
          <a:xfrm>
            <a:off x="4535489" y="3509774"/>
            <a:ext cx="449154" cy="375412"/>
            <a:chOff x="5299555" y="3221063"/>
            <a:chExt cx="576424" cy="289934"/>
          </a:xfrm>
        </p:grpSpPr>
        <p:sp>
          <p:nvSpPr>
            <p:cNvPr id="604" name="Rectangle 603"/>
            <p:cNvSpPr/>
            <p:nvPr/>
          </p:nvSpPr>
          <p:spPr>
            <a:xfrm>
              <a:off x="5303199" y="3222965"/>
              <a:ext cx="57278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logical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data entities- detailed</a:t>
              </a:r>
            </a:p>
          </p:txBody>
        </p:sp>
        <p:sp>
          <p:nvSpPr>
            <p:cNvPr id="605" name="Rectangle 604"/>
            <p:cNvSpPr/>
            <p:nvPr/>
          </p:nvSpPr>
          <p:spPr>
            <a:xfrm>
              <a:off x="5299555" y="3221063"/>
              <a:ext cx="159932"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37</a:t>
              </a:r>
            </a:p>
          </p:txBody>
        </p:sp>
      </p:grpSp>
      <p:sp>
        <p:nvSpPr>
          <p:cNvPr id="606" name="Rectangle 605"/>
          <p:cNvSpPr/>
          <p:nvPr/>
        </p:nvSpPr>
        <p:spPr>
          <a:xfrm>
            <a:off x="262086" y="1621297"/>
            <a:ext cx="740894" cy="288032"/>
          </a:xfrm>
          <a:prstGeom prst="rect">
            <a:avLst/>
          </a:prstGeom>
          <a:solidFill>
            <a:srgbClr val="FFFFFF"/>
          </a:solidFill>
          <a:ln w="25400" cap="flat" cmpd="sng" algn="ctr">
            <a:solidFill>
              <a:srgbClr val="083065"/>
            </a:solidFill>
            <a:prstDash val="solid"/>
          </a:ln>
          <a:effectLst/>
        </p:spPr>
        <p:txBody>
          <a:bodyPr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083065"/>
                </a:solidFill>
                <a:effectLst/>
                <a:uLnTx/>
                <a:uFillTx/>
                <a:latin typeface="Arial"/>
                <a:ea typeface="+mn-ea"/>
                <a:cs typeface="+mn-cs"/>
              </a:rPr>
              <a:t>Requirements</a:t>
            </a:r>
          </a:p>
        </p:txBody>
      </p:sp>
      <p:grpSp>
        <p:nvGrpSpPr>
          <p:cNvPr id="607" name="Group 606"/>
          <p:cNvGrpSpPr/>
          <p:nvPr/>
        </p:nvGrpSpPr>
        <p:grpSpPr>
          <a:xfrm>
            <a:off x="3460335" y="3510150"/>
            <a:ext cx="802077" cy="375035"/>
            <a:chOff x="3792711" y="2717698"/>
            <a:chExt cx="629452" cy="330808"/>
          </a:xfrm>
        </p:grpSpPr>
        <p:sp>
          <p:nvSpPr>
            <p:cNvPr id="608" name="Rectangle 607"/>
            <p:cNvSpPr/>
            <p:nvPr/>
          </p:nvSpPr>
          <p:spPr>
            <a:xfrm>
              <a:off x="3795956" y="2719398"/>
              <a:ext cx="626207" cy="32910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data management processes-initial </a:t>
              </a:r>
            </a:p>
          </p:txBody>
        </p:sp>
        <p:sp>
          <p:nvSpPr>
            <p:cNvPr id="609" name="Rectangle 608"/>
            <p:cNvSpPr/>
            <p:nvPr/>
          </p:nvSpPr>
          <p:spPr>
            <a:xfrm>
              <a:off x="3792711" y="271769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36</a:t>
              </a:r>
            </a:p>
          </p:txBody>
        </p:sp>
      </p:grpSp>
      <p:grpSp>
        <p:nvGrpSpPr>
          <p:cNvPr id="610" name="Group 609"/>
          <p:cNvGrpSpPr/>
          <p:nvPr/>
        </p:nvGrpSpPr>
        <p:grpSpPr>
          <a:xfrm>
            <a:off x="5039545" y="3507027"/>
            <a:ext cx="443643" cy="372948"/>
            <a:chOff x="3779653" y="2711523"/>
            <a:chExt cx="486856" cy="329108"/>
          </a:xfrm>
        </p:grpSpPr>
        <p:sp>
          <p:nvSpPr>
            <p:cNvPr id="611" name="Rectangle 610"/>
            <p:cNvSpPr/>
            <p:nvPr/>
          </p:nvSpPr>
          <p:spPr>
            <a:xfrm>
              <a:off x="3779653" y="2711523"/>
              <a:ext cx="486856" cy="32910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data </a:t>
              </a:r>
              <a:r>
                <a:rPr kumimoji="0" lang="en-GB" sz="500" b="0" i="0" u="none" strike="noStrike" kern="0" cap="none" spc="0" normalizeH="0" baseline="0" noProof="0" dirty="0" err="1">
                  <a:ln>
                    <a:noFill/>
                  </a:ln>
                  <a:solidFill>
                    <a:srgbClr val="083065"/>
                  </a:solidFill>
                  <a:effectLst/>
                  <a:uLnTx/>
                  <a:uFillTx/>
                  <a:latin typeface="Arial"/>
                  <a:ea typeface="+mn-ea"/>
                  <a:cs typeface="+mn-cs"/>
                </a:rPr>
                <a:t>mgt</a:t>
              </a:r>
              <a:r>
                <a:rPr kumimoji="0" lang="en-GB" sz="500" b="0" i="0" u="none" strike="noStrike" kern="0" cap="none" spc="0" normalizeH="0" baseline="0" noProof="0" dirty="0">
                  <a:ln>
                    <a:noFill/>
                  </a:ln>
                  <a:solidFill>
                    <a:srgbClr val="083065"/>
                  </a:solidFill>
                  <a:effectLst/>
                  <a:uLnTx/>
                  <a:uFillTx/>
                  <a:latin typeface="Arial"/>
                  <a:ea typeface="+mn-ea"/>
                  <a:cs typeface="+mn-cs"/>
                </a:rPr>
                <a:t> processes-detailed </a:t>
              </a:r>
            </a:p>
          </p:txBody>
        </p:sp>
        <p:sp>
          <p:nvSpPr>
            <p:cNvPr id="612" name="Rectangle 611"/>
            <p:cNvSpPr/>
            <p:nvPr/>
          </p:nvSpPr>
          <p:spPr>
            <a:xfrm>
              <a:off x="3792909" y="271769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38</a:t>
              </a:r>
            </a:p>
          </p:txBody>
        </p:sp>
      </p:grpSp>
      <p:grpSp>
        <p:nvGrpSpPr>
          <p:cNvPr id="613" name="Group 612"/>
          <p:cNvGrpSpPr/>
          <p:nvPr/>
        </p:nvGrpSpPr>
        <p:grpSpPr>
          <a:xfrm>
            <a:off x="3097320" y="5565036"/>
            <a:ext cx="718089" cy="354750"/>
            <a:chOff x="1655343" y="4721677"/>
            <a:chExt cx="816035" cy="288032"/>
          </a:xfrm>
        </p:grpSpPr>
        <p:sp>
          <p:nvSpPr>
            <p:cNvPr id="614" name="Rectangle 613"/>
            <p:cNvSpPr/>
            <p:nvPr/>
          </p:nvSpPr>
          <p:spPr>
            <a:xfrm>
              <a:off x="1656727" y="4721677"/>
              <a:ext cx="814651"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impacts of change on operational risks-initial</a:t>
              </a:r>
            </a:p>
          </p:txBody>
        </p:sp>
        <p:sp>
          <p:nvSpPr>
            <p:cNvPr id="615" name="Rectangle 614"/>
            <p:cNvSpPr/>
            <p:nvPr/>
          </p:nvSpPr>
          <p:spPr>
            <a:xfrm>
              <a:off x="1655343" y="4723592"/>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61</a:t>
              </a:r>
            </a:p>
          </p:txBody>
        </p:sp>
      </p:grpSp>
      <p:sp>
        <p:nvSpPr>
          <p:cNvPr id="616" name="Rectangle 615"/>
          <p:cNvSpPr/>
          <p:nvPr/>
        </p:nvSpPr>
        <p:spPr>
          <a:xfrm>
            <a:off x="5186770" y="5567395"/>
            <a:ext cx="716871" cy="354750"/>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impacts of change on operational risks-detailed</a:t>
            </a:r>
          </a:p>
        </p:txBody>
      </p:sp>
      <p:sp>
        <p:nvSpPr>
          <p:cNvPr id="617" name="Rectangle 616"/>
          <p:cNvSpPr/>
          <p:nvPr/>
        </p:nvSpPr>
        <p:spPr>
          <a:xfrm>
            <a:off x="5192009" y="5565036"/>
            <a:ext cx="135568" cy="9597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62</a:t>
            </a:r>
          </a:p>
        </p:txBody>
      </p:sp>
      <p:sp>
        <p:nvSpPr>
          <p:cNvPr id="618" name="Rectangle 617"/>
          <p:cNvSpPr/>
          <p:nvPr/>
        </p:nvSpPr>
        <p:spPr>
          <a:xfrm>
            <a:off x="7371750" y="5572957"/>
            <a:ext cx="836147" cy="34918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Identify impacts of change on operational risks – detailed (further iteration)</a:t>
            </a:r>
          </a:p>
        </p:txBody>
      </p:sp>
      <p:sp>
        <p:nvSpPr>
          <p:cNvPr id="619" name="Rectangle 618"/>
          <p:cNvSpPr/>
          <p:nvPr/>
        </p:nvSpPr>
        <p:spPr>
          <a:xfrm>
            <a:off x="7371750" y="5039234"/>
            <a:ext cx="836147" cy="34918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Apply security lens across </a:t>
            </a:r>
            <a:r>
              <a:rPr kumimoji="0" lang="en-GB" sz="500" b="0" i="0" u="none" strike="noStrike" kern="0" cap="none" spc="0" normalizeH="0" baseline="0" noProof="0">
                <a:ln>
                  <a:noFill/>
                </a:ln>
                <a:solidFill>
                  <a:srgbClr val="083065"/>
                </a:solidFill>
                <a:effectLst/>
                <a:uLnTx/>
                <a:uFillTx/>
                <a:latin typeface="Arial"/>
                <a:ea typeface="+mn-ea"/>
                <a:cs typeface="+mn-cs"/>
              </a:rPr>
              <a:t>all domains-detailed </a:t>
            </a:r>
          </a:p>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a:ln>
                  <a:noFill/>
                </a:ln>
                <a:solidFill>
                  <a:srgbClr val="083065"/>
                </a:solidFill>
                <a:effectLst/>
                <a:uLnTx/>
                <a:uFillTx/>
                <a:latin typeface="Arial"/>
                <a:ea typeface="+mn-ea"/>
                <a:cs typeface="+mn-cs"/>
              </a:rPr>
              <a:t>(</a:t>
            </a:r>
            <a:r>
              <a:rPr kumimoji="0" lang="en-GB" sz="500" b="0" i="0" u="none" strike="noStrike" kern="0" cap="none" spc="0" normalizeH="0" baseline="0" noProof="0" dirty="0">
                <a:ln>
                  <a:noFill/>
                </a:ln>
                <a:solidFill>
                  <a:srgbClr val="083065"/>
                </a:solidFill>
                <a:effectLst/>
                <a:uLnTx/>
                <a:uFillTx/>
                <a:latin typeface="Arial"/>
                <a:ea typeface="+mn-ea"/>
                <a:cs typeface="+mn-cs"/>
              </a:rPr>
              <a:t>further iteration)</a:t>
            </a:r>
          </a:p>
        </p:txBody>
      </p:sp>
      <p:sp>
        <p:nvSpPr>
          <p:cNvPr id="620" name="Rectangle 619"/>
          <p:cNvSpPr/>
          <p:nvPr/>
        </p:nvSpPr>
        <p:spPr>
          <a:xfrm>
            <a:off x="7378194" y="5573821"/>
            <a:ext cx="135568" cy="9597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63</a:t>
            </a:r>
          </a:p>
        </p:txBody>
      </p:sp>
      <p:sp>
        <p:nvSpPr>
          <p:cNvPr id="621" name="Rectangle 620"/>
          <p:cNvSpPr/>
          <p:nvPr/>
        </p:nvSpPr>
        <p:spPr>
          <a:xfrm>
            <a:off x="7376907" y="5039234"/>
            <a:ext cx="135568" cy="9597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60</a:t>
            </a:r>
          </a:p>
        </p:txBody>
      </p:sp>
      <p:sp>
        <p:nvSpPr>
          <p:cNvPr id="622" name="Rectangle 621"/>
          <p:cNvSpPr/>
          <p:nvPr/>
        </p:nvSpPr>
        <p:spPr>
          <a:xfrm>
            <a:off x="5873859" y="3012014"/>
            <a:ext cx="533838" cy="387219"/>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system use cases-detailed</a:t>
            </a:r>
          </a:p>
        </p:txBody>
      </p:sp>
      <p:sp>
        <p:nvSpPr>
          <p:cNvPr id="623" name="Rectangle 622"/>
          <p:cNvSpPr/>
          <p:nvPr/>
        </p:nvSpPr>
        <p:spPr>
          <a:xfrm>
            <a:off x="5831633" y="3009475"/>
            <a:ext cx="137393" cy="88757"/>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29</a:t>
            </a:r>
          </a:p>
        </p:txBody>
      </p:sp>
      <p:sp>
        <p:nvSpPr>
          <p:cNvPr id="675" name="Rectangle 674"/>
          <p:cNvSpPr/>
          <p:nvPr/>
        </p:nvSpPr>
        <p:spPr>
          <a:xfrm>
            <a:off x="5994885" y="3501165"/>
            <a:ext cx="385340" cy="366987"/>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  Map bus to tech logical models</a:t>
            </a:r>
          </a:p>
        </p:txBody>
      </p:sp>
      <p:sp>
        <p:nvSpPr>
          <p:cNvPr id="676" name="Rectangle 675"/>
          <p:cNvSpPr/>
          <p:nvPr/>
        </p:nvSpPr>
        <p:spPr>
          <a:xfrm>
            <a:off x="6006740" y="3502658"/>
            <a:ext cx="117550" cy="99671"/>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40</a:t>
            </a:r>
          </a:p>
        </p:txBody>
      </p:sp>
      <p:sp>
        <p:nvSpPr>
          <p:cNvPr id="677" name="Rectangle 676"/>
          <p:cNvSpPr/>
          <p:nvPr/>
        </p:nvSpPr>
        <p:spPr>
          <a:xfrm>
            <a:off x="5871315" y="2038329"/>
            <a:ext cx="536382" cy="342431"/>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L5 processes (manual &amp; system assist)</a:t>
            </a:r>
          </a:p>
        </p:txBody>
      </p:sp>
      <p:sp>
        <p:nvSpPr>
          <p:cNvPr id="678" name="Rectangle 677"/>
          <p:cNvSpPr/>
          <p:nvPr/>
        </p:nvSpPr>
        <p:spPr>
          <a:xfrm>
            <a:off x="5907682" y="2034420"/>
            <a:ext cx="139975" cy="92641"/>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8</a:t>
            </a:r>
          </a:p>
        </p:txBody>
      </p:sp>
      <p:grpSp>
        <p:nvGrpSpPr>
          <p:cNvPr id="679" name="Group 678"/>
          <p:cNvGrpSpPr/>
          <p:nvPr/>
        </p:nvGrpSpPr>
        <p:grpSpPr>
          <a:xfrm>
            <a:off x="8162978" y="2037148"/>
            <a:ext cx="620983" cy="345138"/>
            <a:chOff x="7061159" y="1700626"/>
            <a:chExt cx="592140" cy="290309"/>
          </a:xfrm>
        </p:grpSpPr>
        <p:sp>
          <p:nvSpPr>
            <p:cNvPr id="680" name="Rectangle 679"/>
            <p:cNvSpPr/>
            <p:nvPr/>
          </p:nvSpPr>
          <p:spPr>
            <a:xfrm>
              <a:off x="7062949" y="1702903"/>
              <a:ext cx="590350" cy="288032"/>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Detailed process design- impact on SLA/elapsed time</a:t>
              </a:r>
            </a:p>
          </p:txBody>
        </p:sp>
        <p:sp>
          <p:nvSpPr>
            <p:cNvPr id="681" name="Rectangle 680"/>
            <p:cNvSpPr/>
            <p:nvPr/>
          </p:nvSpPr>
          <p:spPr>
            <a:xfrm>
              <a:off x="7061159" y="1700626"/>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11</a:t>
              </a:r>
            </a:p>
          </p:txBody>
        </p:sp>
      </p:grpSp>
      <p:grpSp>
        <p:nvGrpSpPr>
          <p:cNvPr id="683" name="Group 682"/>
          <p:cNvGrpSpPr/>
          <p:nvPr/>
        </p:nvGrpSpPr>
        <p:grpSpPr>
          <a:xfrm>
            <a:off x="8187803" y="3504597"/>
            <a:ext cx="596158" cy="372948"/>
            <a:chOff x="3779653" y="2711523"/>
            <a:chExt cx="486856" cy="329108"/>
          </a:xfrm>
        </p:grpSpPr>
        <p:sp>
          <p:nvSpPr>
            <p:cNvPr id="684" name="Rectangle 683"/>
            <p:cNvSpPr/>
            <p:nvPr/>
          </p:nvSpPr>
          <p:spPr>
            <a:xfrm>
              <a:off x="3779653" y="2711523"/>
              <a:ext cx="486856" cy="329108"/>
            </a:xfrm>
            <a:prstGeom prst="rect">
              <a:avLst/>
            </a:prstGeom>
            <a:solidFill>
              <a:srgbClr val="FFFFFF"/>
            </a:solidFill>
            <a:ln w="9525" cap="flat" cmpd="sng" algn="ctr">
              <a:solidFill>
                <a:srgbClr val="083065"/>
              </a:solidFill>
              <a:prstDash val="solid"/>
            </a:ln>
            <a:effectLst/>
          </p:spPr>
          <p:txBody>
            <a:bodyPr lIns="0" tIns="3600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a:ln>
                    <a:noFill/>
                  </a:ln>
                  <a:solidFill>
                    <a:srgbClr val="083065"/>
                  </a:solidFill>
                  <a:effectLst/>
                  <a:uLnTx/>
                  <a:uFillTx/>
                  <a:latin typeface="Arial"/>
                  <a:ea typeface="+mn-ea"/>
                  <a:cs typeface="+mn-cs"/>
                </a:rPr>
                <a:t>Model data </a:t>
              </a:r>
              <a:r>
                <a:rPr kumimoji="0" lang="en-GB" sz="500" b="0" i="0" u="none" strike="noStrike" kern="0" cap="none" spc="0" normalizeH="0" baseline="0" noProof="0" dirty="0" err="1">
                  <a:ln>
                    <a:noFill/>
                  </a:ln>
                  <a:solidFill>
                    <a:srgbClr val="083065"/>
                  </a:solidFill>
                  <a:effectLst/>
                  <a:uLnTx/>
                  <a:uFillTx/>
                  <a:latin typeface="Arial"/>
                  <a:ea typeface="+mn-ea"/>
                  <a:cs typeface="+mn-cs"/>
                </a:rPr>
                <a:t>mgt</a:t>
              </a:r>
              <a:r>
                <a:rPr kumimoji="0" lang="en-GB" sz="500" b="0" i="0" u="none" strike="noStrike" kern="0" cap="none" spc="0" normalizeH="0" baseline="0" noProof="0" dirty="0">
                  <a:ln>
                    <a:noFill/>
                  </a:ln>
                  <a:solidFill>
                    <a:srgbClr val="083065"/>
                  </a:solidFill>
                  <a:effectLst/>
                  <a:uLnTx/>
                  <a:uFillTx/>
                  <a:latin typeface="Arial"/>
                  <a:ea typeface="+mn-ea"/>
                  <a:cs typeface="+mn-cs"/>
                </a:rPr>
                <a:t> processes-detailed (further iteration) </a:t>
              </a:r>
            </a:p>
          </p:txBody>
        </p:sp>
        <p:sp>
          <p:nvSpPr>
            <p:cNvPr id="686" name="Rectangle 685"/>
            <p:cNvSpPr/>
            <p:nvPr/>
          </p:nvSpPr>
          <p:spPr>
            <a:xfrm>
              <a:off x="3779653" y="2717698"/>
              <a:ext cx="154059" cy="77924"/>
            </a:xfrm>
            <a:prstGeom prst="rect">
              <a:avLst/>
            </a:prstGeom>
            <a:solidFill>
              <a:srgbClr val="6B6AA1">
                <a:lumMod val="20000"/>
                <a:lumOff val="80000"/>
              </a:srgbClr>
            </a:solidFill>
            <a:ln w="9525" cap="flat" cmpd="sng" algn="ctr">
              <a:solidFill>
                <a:srgbClr val="888C8A">
                  <a:shade val="95000"/>
                  <a:satMod val="105000"/>
                </a:srgbClr>
              </a:solidFill>
              <a:prstDash val="solid"/>
            </a:ln>
            <a:effectLst/>
          </p:spPr>
          <p:txBody>
            <a:bodyPr lIns="0" tIns="0" rIns="0" bIns="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500" b="1" i="0" u="none" strike="noStrike" kern="0" cap="none" spc="0" normalizeH="0" baseline="0" noProof="0" dirty="0">
                  <a:ln>
                    <a:noFill/>
                  </a:ln>
                  <a:solidFill>
                    <a:srgbClr val="083065"/>
                  </a:solidFill>
                  <a:effectLst/>
                  <a:uLnTx/>
                  <a:uFillTx/>
                  <a:latin typeface="Arial"/>
                  <a:ea typeface="+mn-ea"/>
                  <a:cs typeface="+mn-cs"/>
                </a:rPr>
                <a:t>43</a:t>
              </a:r>
            </a:p>
          </p:txBody>
        </p:sp>
      </p:grpSp>
      <p:sp>
        <p:nvSpPr>
          <p:cNvPr id="687" name="Rounded Rectangle 686"/>
          <p:cNvSpPr/>
          <p:nvPr/>
        </p:nvSpPr>
        <p:spPr>
          <a:xfrm>
            <a:off x="8817447" y="1993824"/>
            <a:ext cx="182538" cy="889248"/>
          </a:xfrm>
          <a:prstGeom prst="roundRect">
            <a:avLst/>
          </a:prstGeom>
          <a:solidFill>
            <a:srgbClr val="002060"/>
          </a:solidFill>
          <a:ln w="9525" cap="flat" cmpd="sng" algn="ctr">
            <a:solidFill>
              <a:srgbClr val="888C8A">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FFFFFF"/>
                </a:solidFill>
                <a:effectLst/>
                <a:uLnTx/>
                <a:uFillTx/>
                <a:latin typeface="Arial"/>
                <a:ea typeface="+mn-ea"/>
                <a:cs typeface="+mn-cs"/>
              </a:rPr>
              <a:t>DOD</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cxnSp>
        <p:nvCxnSpPr>
          <p:cNvPr id="688" name="Straight Connector 687"/>
          <p:cNvCxnSpPr>
            <a:stCxn id="687" idx="2"/>
            <a:endCxn id="449" idx="0"/>
          </p:cNvCxnSpPr>
          <p:nvPr/>
        </p:nvCxnSpPr>
        <p:spPr>
          <a:xfrm flipH="1">
            <a:off x="8907947" y="2883072"/>
            <a:ext cx="769" cy="124308"/>
          </a:xfrm>
          <a:prstGeom prst="line">
            <a:avLst/>
          </a:prstGeom>
          <a:noFill/>
          <a:ln w="25400" cap="flat" cmpd="sng" algn="ctr">
            <a:solidFill>
              <a:srgbClr val="FFFFFF">
                <a:lumMod val="95000"/>
              </a:srgbClr>
            </a:solidFill>
            <a:prstDash val="solid"/>
          </a:ln>
          <a:effectLst>
            <a:outerShdw blurRad="40000" dist="20000" dir="5400000" rotWithShape="0">
              <a:srgbClr val="000000">
                <a:alpha val="38000"/>
              </a:srgbClr>
            </a:outerShdw>
          </a:effectLst>
        </p:spPr>
      </p:cxnSp>
      <p:sp>
        <p:nvSpPr>
          <p:cNvPr id="5" name="TextBox 4"/>
          <p:cNvSpPr txBox="1"/>
          <p:nvPr/>
        </p:nvSpPr>
        <p:spPr>
          <a:xfrm>
            <a:off x="7183898" y="6143454"/>
            <a:ext cx="928459" cy="230832"/>
          </a:xfrm>
          <a:prstGeom prst="rect">
            <a:avLst/>
          </a:prstGeom>
          <a:noFill/>
        </p:spPr>
        <p:txBody>
          <a:bodyPr wrap="none" rtlCol="0">
            <a:spAutoFit/>
          </a:bodyPr>
          <a:lstStyle/>
          <a:p>
            <a:r>
              <a:rPr lang="en-GB" dirty="0"/>
              <a:t>Night Sky v1.1</a:t>
            </a:r>
          </a:p>
        </p:txBody>
      </p:sp>
      <p:sp>
        <p:nvSpPr>
          <p:cNvPr id="689" name="TextBox 688"/>
          <p:cNvSpPr txBox="1"/>
          <p:nvPr/>
        </p:nvSpPr>
        <p:spPr>
          <a:xfrm>
            <a:off x="2805424" y="6039260"/>
            <a:ext cx="3884397" cy="369332"/>
          </a:xfrm>
          <a:prstGeom prst="rect">
            <a:avLst/>
          </a:prstGeom>
          <a:noFill/>
        </p:spPr>
        <p:txBody>
          <a:bodyPr wrap="none" rtlCol="0">
            <a:spAutoFit/>
          </a:bodyPr>
          <a:lstStyle/>
          <a:p>
            <a:r>
              <a:rPr lang="en-GB" dirty="0"/>
              <a:t>Note: Definitions of these tasks along with inputs, outputs and roles is in </a:t>
            </a:r>
          </a:p>
          <a:p>
            <a:r>
              <a:rPr lang="en-GB" dirty="0"/>
              <a:t>The documented method in Rational Method Composer</a:t>
            </a:r>
          </a:p>
        </p:txBody>
      </p:sp>
    </p:spTree>
    <p:extLst>
      <p:ext uri="{BB962C8B-B14F-4D97-AF65-F5344CB8AC3E}">
        <p14:creationId xmlns:p14="http://schemas.microsoft.com/office/powerpoint/2010/main" val="151966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68" y="112576"/>
            <a:ext cx="8144127" cy="669773"/>
          </a:xfrm>
        </p:spPr>
        <p:txBody>
          <a:bodyPr/>
          <a:lstStyle/>
          <a:p>
            <a:r>
              <a:rPr lang="en-US" sz="2400" dirty="0"/>
              <a:t>The NSL Method Object Meta Model</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14</a:t>
            </a:fld>
            <a:endParaRPr lang="en-US" dirty="0"/>
          </a:p>
        </p:txBody>
      </p:sp>
      <p:sp>
        <p:nvSpPr>
          <p:cNvPr id="6" name="TextBox 5"/>
          <p:cNvSpPr txBox="1"/>
          <p:nvPr/>
        </p:nvSpPr>
        <p:spPr>
          <a:xfrm>
            <a:off x="497953" y="936444"/>
            <a:ext cx="6763390" cy="261610"/>
          </a:xfrm>
          <a:prstGeom prst="rect">
            <a:avLst/>
          </a:prstGeom>
          <a:noFill/>
        </p:spPr>
        <p:txBody>
          <a:bodyPr wrap="none" rtlCol="0">
            <a:spAutoFit/>
          </a:bodyPr>
          <a:lstStyle/>
          <a:p>
            <a:r>
              <a:rPr lang="en-US" sz="1100" i="0" dirty="0">
                <a:solidFill>
                  <a:prstClr val="black"/>
                </a:solidFill>
                <a:latin typeface="Calibri" panose="020F0502020204030204" pitchFamily="34" charset="0"/>
              </a:rPr>
              <a:t>The Object Metamodel highlights the key elements of the Architecture and Design lifecycle and their relationships. </a:t>
            </a:r>
          </a:p>
        </p:txBody>
      </p:sp>
      <p:sp>
        <p:nvSpPr>
          <p:cNvPr id="3" name="Rectangle 2"/>
          <p:cNvSpPr/>
          <p:nvPr/>
        </p:nvSpPr>
        <p:spPr bwMode="auto">
          <a:xfrm>
            <a:off x="1047721" y="1438845"/>
            <a:ext cx="3721100" cy="16938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3988"/>
          <a:stretch/>
        </p:blipFill>
        <p:spPr>
          <a:xfrm>
            <a:off x="338593" y="899160"/>
            <a:ext cx="8010414" cy="5870303"/>
          </a:xfrm>
          <a:prstGeom prst="rect">
            <a:avLst/>
          </a:prstGeom>
        </p:spPr>
      </p:pic>
    </p:spTree>
    <p:extLst>
      <p:ext uri="{BB962C8B-B14F-4D97-AF65-F5344CB8AC3E}">
        <p14:creationId xmlns:p14="http://schemas.microsoft.com/office/powerpoint/2010/main" val="10555464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Meta Model Entities Description</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06258830"/>
              </p:ext>
            </p:extLst>
          </p:nvPr>
        </p:nvGraphicFramePr>
        <p:xfrm>
          <a:off x="350520" y="921364"/>
          <a:ext cx="8587739" cy="5251384"/>
        </p:xfrm>
        <a:graphic>
          <a:graphicData uri="http://schemas.openxmlformats.org/drawingml/2006/table">
            <a:tbl>
              <a:tblPr firstRow="1" bandRow="1">
                <a:tableStyleId>{5C22544A-7EE6-4342-B048-85BDC9FD1C3A}</a:tableStyleId>
              </a:tblPr>
              <a:tblGrid>
                <a:gridCol w="1481841">
                  <a:extLst>
                    <a:ext uri="{9D8B030D-6E8A-4147-A177-3AD203B41FA5}">
                      <a16:colId xmlns:a16="http://schemas.microsoft.com/office/drawing/2014/main" val="20000"/>
                    </a:ext>
                  </a:extLst>
                </a:gridCol>
                <a:gridCol w="6221979">
                  <a:extLst>
                    <a:ext uri="{9D8B030D-6E8A-4147-A177-3AD203B41FA5}">
                      <a16:colId xmlns:a16="http://schemas.microsoft.com/office/drawing/2014/main" val="20001"/>
                    </a:ext>
                  </a:extLst>
                </a:gridCol>
                <a:gridCol w="883919">
                  <a:extLst>
                    <a:ext uri="{9D8B030D-6E8A-4147-A177-3AD203B41FA5}">
                      <a16:colId xmlns:a16="http://schemas.microsoft.com/office/drawing/2014/main" val="20002"/>
                    </a:ext>
                  </a:extLst>
                </a:gridCol>
              </a:tblGrid>
              <a:tr h="75530">
                <a:tc>
                  <a:txBody>
                    <a:bodyPr/>
                    <a:lstStyle/>
                    <a:p>
                      <a:pPr algn="ctr" fontAlgn="b"/>
                      <a:r>
                        <a:rPr lang="en-GB" sz="900" u="none" strike="noStrike" dirty="0" err="1">
                          <a:effectLst/>
                        </a:rPr>
                        <a:t>Metamodel</a:t>
                      </a:r>
                      <a:r>
                        <a:rPr lang="en-GB" sz="900" u="none" strike="noStrike" dirty="0">
                          <a:effectLst/>
                        </a:rPr>
                        <a:t> Entity</a:t>
                      </a:r>
                      <a:endParaRPr lang="en-GB" sz="900" b="0" i="0" u="none" strike="noStrike" dirty="0">
                        <a:solidFill>
                          <a:srgbClr val="000000"/>
                        </a:solidFill>
                        <a:effectLst/>
                        <a:latin typeface="Calibri" panose="020F0502020204030204" pitchFamily="34" charset="0"/>
                      </a:endParaRPr>
                    </a:p>
                  </a:txBody>
                  <a:tcPr marL="2312" marR="2312" marT="2312" marB="0" anchor="b"/>
                </a:tc>
                <a:tc>
                  <a:txBody>
                    <a:bodyPr/>
                    <a:lstStyle/>
                    <a:p>
                      <a:pPr algn="ctr" fontAlgn="b"/>
                      <a:r>
                        <a:rPr lang="en-GB" sz="900" u="none" strike="noStrike">
                          <a:effectLst/>
                        </a:rPr>
                        <a:t>Description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ctr" fontAlgn="b"/>
                      <a:r>
                        <a:rPr lang="en-GB" sz="900" u="none" strike="noStrike" dirty="0">
                          <a:effectLst/>
                        </a:rPr>
                        <a:t>Reference</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0"/>
                  </a:ext>
                </a:extLst>
              </a:tr>
              <a:tr h="148544">
                <a:tc>
                  <a:txBody>
                    <a:bodyPr/>
                    <a:lstStyle/>
                    <a:p>
                      <a:pPr algn="l" fontAlgn="ctr"/>
                      <a:r>
                        <a:rPr lang="en-GB" sz="900" u="none" strike="noStrike" dirty="0">
                          <a:effectLst/>
                        </a:rPr>
                        <a:t>Business User/Team</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A person or team within the </a:t>
                      </a:r>
                      <a:r>
                        <a:rPr lang="en-US" sz="900" u="none" strike="noStrike" dirty="0" err="1">
                          <a:effectLst/>
                        </a:rPr>
                        <a:t>organisation</a:t>
                      </a:r>
                      <a:r>
                        <a:rPr lang="en-US" sz="900" u="none" strike="noStrike" dirty="0">
                          <a:effectLst/>
                        </a:rPr>
                        <a:t> that has a role that initiates or interacts with activities; for example, a sales representative who travels to visit customers or debt collection team who collect the debt from customers.</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1"/>
                  </a:ext>
                </a:extLst>
              </a:tr>
              <a:tr h="219039">
                <a:tc>
                  <a:txBody>
                    <a:bodyPr/>
                    <a:lstStyle/>
                    <a:p>
                      <a:pPr algn="l" fontAlgn="b"/>
                      <a:r>
                        <a:rPr lang="en-GB" sz="900" u="none" strike="noStrike">
                          <a:effectLst/>
                        </a:rPr>
                        <a:t>Business Roles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The usual or expected function of a business user or the part somebody or something plays in a particular action or event. An business user may have a number of roles.</a:t>
                      </a:r>
                      <a:br>
                        <a:rPr lang="en-US" sz="900" u="none" strike="noStrike">
                          <a:effectLst/>
                        </a:rPr>
                      </a:b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2"/>
                  </a:ext>
                </a:extLst>
              </a:tr>
              <a:tr h="146026">
                <a:tc>
                  <a:txBody>
                    <a:bodyPr/>
                    <a:lstStyle/>
                    <a:p>
                      <a:pPr algn="l" fontAlgn="b"/>
                      <a:r>
                        <a:rPr lang="en-GB" sz="900" u="none" strike="noStrike">
                          <a:effectLst/>
                        </a:rPr>
                        <a:t>Business Organisation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self-contained unit of resources with goals, objectives, and measures. Business Organisation (or Organisation units) may include external parties and business partner organisations.</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3"/>
                  </a:ext>
                </a:extLst>
              </a:tr>
              <a:tr h="73013">
                <a:tc>
                  <a:txBody>
                    <a:bodyPr/>
                    <a:lstStyle/>
                    <a:p>
                      <a:pPr algn="l" fontAlgn="b"/>
                      <a:r>
                        <a:rPr lang="en-GB" sz="900" u="none" strike="noStrike">
                          <a:effectLst/>
                        </a:rPr>
                        <a:t>Business Location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place where business activity takes place and can be hierarchically decomposed.</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4"/>
                  </a:ext>
                </a:extLst>
              </a:tr>
              <a:tr h="219039">
                <a:tc>
                  <a:txBody>
                    <a:bodyPr/>
                    <a:lstStyle/>
                    <a:p>
                      <a:pPr algn="l" fontAlgn="b"/>
                      <a:r>
                        <a:rPr lang="en-GB" sz="900" u="none" strike="noStrike">
                          <a:effectLst/>
                        </a:rPr>
                        <a:t>Business Capabilities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business-focused outcome that is delivered by the completion of one or more work packages. Using a capability-based planning approach, change activities can be sequenced and grouped in order to provide continuous and incremental business value.</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5"/>
                  </a:ext>
                </a:extLst>
              </a:tr>
              <a:tr h="146026">
                <a:tc>
                  <a:txBody>
                    <a:bodyPr/>
                    <a:lstStyle/>
                    <a:p>
                      <a:pPr algn="l" fontAlgn="b"/>
                      <a:r>
                        <a:rPr lang="en-GB" sz="900" u="none" strike="noStrike">
                          <a:effectLst/>
                        </a:rPr>
                        <a:t>Business Function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Delivers business capabilities closely aligned to an organisation, but not necessarily explicitly governed by the organisation. Also referred to as "business function".</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6"/>
                  </a:ext>
                </a:extLst>
              </a:tr>
              <a:tr h="135268">
                <a:tc>
                  <a:txBody>
                    <a:bodyPr/>
                    <a:lstStyle/>
                    <a:p>
                      <a:pPr algn="l" fontAlgn="b"/>
                      <a:r>
                        <a:rPr lang="en-GB" sz="900" u="none" strike="noStrike">
                          <a:effectLst/>
                        </a:rPr>
                        <a:t>Business Services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Supports business capabilities through an explicitly defined interface and is explicitly governed by an </a:t>
                      </a:r>
                      <a:r>
                        <a:rPr lang="en-US" sz="900" u="none" strike="noStrike" dirty="0" err="1">
                          <a:effectLst/>
                        </a:rPr>
                        <a:t>organisation</a:t>
                      </a:r>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7"/>
                  </a:ext>
                </a:extLst>
              </a:tr>
              <a:tr h="73013">
                <a:tc>
                  <a:txBody>
                    <a:bodyPr/>
                    <a:lstStyle/>
                    <a:p>
                      <a:pPr algn="l" fontAlgn="b"/>
                      <a:r>
                        <a:rPr lang="en-GB" sz="900" u="none" strike="noStrike">
                          <a:effectLst/>
                        </a:rPr>
                        <a:t>IFW APM Process Flows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marL="0" marR="0" lvl="1" indent="0" algn="l" defTabSz="812719" rtl="0" eaLnBrk="1" fontAlgn="b" latinLnBrk="0" hangingPunct="1">
                        <a:lnSpc>
                          <a:spcPct val="100000"/>
                        </a:lnSpc>
                        <a:spcBef>
                          <a:spcPts val="0"/>
                        </a:spcBef>
                        <a:spcAft>
                          <a:spcPts val="0"/>
                        </a:spcAft>
                        <a:buClrTx/>
                        <a:buSzTx/>
                        <a:buFontTx/>
                        <a:buNone/>
                        <a:tabLst/>
                        <a:defRPr/>
                      </a:pPr>
                      <a:r>
                        <a:rPr lang="en-GB" sz="900" u="none" strike="noStrike" dirty="0">
                          <a:effectLst/>
                        </a:rPr>
                        <a:t> IFW Analysis Process Model (APM) Process flows </a:t>
                      </a:r>
                      <a:r>
                        <a:rPr lang="en-GB" sz="900" i="0" dirty="0">
                          <a:latin typeface="Calibri" panose="020F0502020204030204" pitchFamily="34" charset="0"/>
                        </a:rPr>
                        <a:t>provide banking business processes content to address areas such as business process reengineering</a:t>
                      </a:r>
                    </a:p>
                  </a:txBody>
                  <a:tcPr marL="2312" marR="2312" marT="2312" marB="0" anchor="ctr"/>
                </a:tc>
                <a:tc>
                  <a:txBody>
                    <a:bodyPr/>
                    <a:lstStyle/>
                    <a:p>
                      <a:pPr algn="l" fontAlgn="b"/>
                      <a:r>
                        <a:rPr lang="en-GB" sz="900" u="none" strike="noStrike" dirty="0">
                          <a:effectLst/>
                        </a:rPr>
                        <a:t> IBM</a:t>
                      </a:r>
                      <a:r>
                        <a:rPr lang="en-GB" sz="900" u="none" strike="noStrike" baseline="0" dirty="0">
                          <a:effectLst/>
                        </a:rPr>
                        <a:t> IFW</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8"/>
                  </a:ext>
                </a:extLst>
              </a:tr>
              <a:tr h="73013">
                <a:tc>
                  <a:txBody>
                    <a:bodyPr/>
                    <a:lstStyle/>
                    <a:p>
                      <a:pPr algn="l" fontAlgn="b"/>
                      <a:r>
                        <a:rPr lang="en-GB" sz="900" u="none" strike="noStrike">
                          <a:effectLst/>
                        </a:rPr>
                        <a:t>Customer Journey</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Customer journeys are the step by step activities that a customer experiences to reach their goal. </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RMC</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9"/>
                  </a:ext>
                </a:extLst>
              </a:tr>
              <a:tr h="365066">
                <a:tc>
                  <a:txBody>
                    <a:bodyPr/>
                    <a:lstStyle/>
                    <a:p>
                      <a:pPr algn="l" fontAlgn="b"/>
                      <a:r>
                        <a:rPr lang="en-GB" sz="900" u="none" strike="noStrike">
                          <a:effectLst/>
                        </a:rPr>
                        <a:t>Business Process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process represents flow of control between or within functions and/or services (depends on the granularity of definition).</a:t>
                      </a:r>
                      <a:br>
                        <a:rPr lang="en-US" sz="900" u="none" strike="noStrike">
                          <a:effectLst/>
                        </a:rPr>
                      </a:br>
                      <a:r>
                        <a:rPr lang="en-US" sz="900" u="none" strike="noStrike">
                          <a:effectLst/>
                        </a:rPr>
                        <a:t>Business Processes represent a sequence of activities that together achieve a specified outcome, can be decomposed into sub-processes, and can show operation of a function or service (at next level of detail). Processes may also be used to link or compose organizations, functions, services, and processes.</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0"/>
                  </a:ext>
                </a:extLst>
              </a:tr>
              <a:tr h="73013">
                <a:tc>
                  <a:txBody>
                    <a:bodyPr/>
                    <a:lstStyle/>
                    <a:p>
                      <a:pPr algn="l" fontAlgn="b"/>
                      <a:r>
                        <a:rPr lang="en-GB" sz="900" u="none" strike="noStrike">
                          <a:effectLst/>
                        </a:rPr>
                        <a:t>Manual Business Process Steps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The steps that are involved in a business process though performed manually by a human actor. This also includes</a:t>
                      </a:r>
                      <a:r>
                        <a:rPr lang="en-US" sz="900" u="none" strike="noStrike" baseline="0" dirty="0">
                          <a:effectLst/>
                        </a:rPr>
                        <a:t> the manual part of a system assisted process.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1"/>
                  </a:ext>
                </a:extLst>
              </a:tr>
              <a:tr h="73013">
                <a:tc>
                  <a:txBody>
                    <a:bodyPr/>
                    <a:lstStyle/>
                    <a:p>
                      <a:pPr algn="l" fontAlgn="b"/>
                      <a:r>
                        <a:rPr lang="en-GB" sz="900" u="none" strike="noStrike">
                          <a:effectLst/>
                        </a:rPr>
                        <a:t>Automatable Business Process Steps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The steps that are involved in a business process and performed automatically by a system or collection of systems. These also include the automatable part of a system assisted process.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2"/>
                  </a:ext>
                </a:extLst>
              </a:tr>
              <a:tr h="73013">
                <a:tc>
                  <a:txBody>
                    <a:bodyPr/>
                    <a:lstStyle/>
                    <a:p>
                      <a:pPr algn="l" fontAlgn="b"/>
                      <a:r>
                        <a:rPr lang="en-GB" sz="900" u="none" strike="noStrike">
                          <a:effectLst/>
                        </a:rPr>
                        <a:t>Business Rules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It is a rule that defines or constrains some aspect of business and always resolves to either true or false. Business rules are intended to assert business structure or to control or influence the behavior of the business.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Business Rules Group</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3"/>
                  </a:ext>
                </a:extLst>
              </a:tr>
              <a:tr h="73013">
                <a:tc>
                  <a:txBody>
                    <a:bodyPr/>
                    <a:lstStyle/>
                    <a:p>
                      <a:pPr algn="l" fontAlgn="b"/>
                      <a:r>
                        <a:rPr lang="en-GB" sz="900" u="none" strike="noStrike">
                          <a:effectLst/>
                        </a:rPr>
                        <a:t>Operational Risk</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Its is "the risk of a change in value caused by the fact that actual losses, incurred for inadequate or failed internal processes, people and systems, or from external events (including legal risk), differ from the expected losses". </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Basel II</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4"/>
                  </a:ext>
                </a:extLst>
              </a:tr>
              <a:tr h="292053">
                <a:tc>
                  <a:txBody>
                    <a:bodyPr/>
                    <a:lstStyle/>
                    <a:p>
                      <a:pPr algn="l" fontAlgn="b"/>
                      <a:r>
                        <a:rPr lang="en-GB" sz="900" u="none" strike="noStrike">
                          <a:effectLst/>
                        </a:rPr>
                        <a:t>Control</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decision-making step with accompanying decision logic used to determine execution approach for a process or to ensure that a process complies with governance criteria. For example, a sign-off control on the purchase request processing process that checks whether the total value of the request is within the sign-off limits of the requester, or whether it needs escalating to higher authority.</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5"/>
                  </a:ext>
                </a:extLst>
              </a:tr>
              <a:tr h="73013">
                <a:tc>
                  <a:txBody>
                    <a:bodyPr/>
                    <a:lstStyle/>
                    <a:p>
                      <a:pPr algn="l" fontAlgn="b"/>
                      <a:r>
                        <a:rPr lang="en-GB" sz="900" u="none" strike="noStrike">
                          <a:effectLst/>
                        </a:rPr>
                        <a:t>IFW IDM Interface Definitions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IFW</a:t>
                      </a:r>
                      <a:r>
                        <a:rPr lang="en-GB" sz="900" u="none" strike="noStrike" baseline="0" dirty="0">
                          <a:effectLst/>
                        </a:rPr>
                        <a:t> Interface Definition Model (IDM) </a:t>
                      </a:r>
                      <a:r>
                        <a:rPr lang="en-GB" sz="900" i="0" dirty="0">
                          <a:latin typeface="Arial" panose="020B0604020202020204" pitchFamily="34" charset="0"/>
                          <a:cs typeface="Arial" panose="020B0604020202020204" pitchFamily="34" charset="0"/>
                        </a:rPr>
                        <a:t>provide business services descriptions</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312" marR="2312" marT="2312" marB="0" anchor="ctr"/>
                </a:tc>
                <a:tc>
                  <a:txBody>
                    <a:bodyPr/>
                    <a:lstStyle/>
                    <a:p>
                      <a:pPr algn="l" fontAlgn="b"/>
                      <a:r>
                        <a:rPr lang="en-GB" sz="900" u="none" strike="noStrike" dirty="0">
                          <a:effectLst/>
                        </a:rPr>
                        <a:t> IBM IFW</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161648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Meta Model Entities Description (Contd.)</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24329460"/>
              </p:ext>
            </p:extLst>
          </p:nvPr>
        </p:nvGraphicFramePr>
        <p:xfrm>
          <a:off x="281940" y="857138"/>
          <a:ext cx="8587739" cy="5265256"/>
        </p:xfrm>
        <a:graphic>
          <a:graphicData uri="http://schemas.openxmlformats.org/drawingml/2006/table">
            <a:tbl>
              <a:tblPr firstRow="1" bandRow="1">
                <a:tableStyleId>{5C22544A-7EE6-4342-B048-85BDC9FD1C3A}</a:tableStyleId>
              </a:tblPr>
              <a:tblGrid>
                <a:gridCol w="1481841">
                  <a:extLst>
                    <a:ext uri="{9D8B030D-6E8A-4147-A177-3AD203B41FA5}">
                      <a16:colId xmlns:a16="http://schemas.microsoft.com/office/drawing/2014/main" val="20000"/>
                    </a:ext>
                  </a:extLst>
                </a:gridCol>
                <a:gridCol w="6221979">
                  <a:extLst>
                    <a:ext uri="{9D8B030D-6E8A-4147-A177-3AD203B41FA5}">
                      <a16:colId xmlns:a16="http://schemas.microsoft.com/office/drawing/2014/main" val="20001"/>
                    </a:ext>
                  </a:extLst>
                </a:gridCol>
                <a:gridCol w="883919">
                  <a:extLst>
                    <a:ext uri="{9D8B030D-6E8A-4147-A177-3AD203B41FA5}">
                      <a16:colId xmlns:a16="http://schemas.microsoft.com/office/drawing/2014/main" val="20002"/>
                    </a:ext>
                  </a:extLst>
                </a:gridCol>
              </a:tblGrid>
              <a:tr h="75530">
                <a:tc>
                  <a:txBody>
                    <a:bodyPr/>
                    <a:lstStyle/>
                    <a:p>
                      <a:pPr algn="ctr" fontAlgn="b"/>
                      <a:r>
                        <a:rPr lang="en-GB" sz="900" u="none" strike="noStrike" dirty="0" err="1">
                          <a:effectLst/>
                        </a:rPr>
                        <a:t>Metamodel</a:t>
                      </a:r>
                      <a:r>
                        <a:rPr lang="en-GB" sz="900" u="none" strike="noStrike" dirty="0">
                          <a:effectLst/>
                        </a:rPr>
                        <a:t> Entity</a:t>
                      </a:r>
                      <a:endParaRPr lang="en-GB" sz="900" b="0" i="0" u="none" strike="noStrike" dirty="0">
                        <a:solidFill>
                          <a:srgbClr val="000000"/>
                        </a:solidFill>
                        <a:effectLst/>
                        <a:latin typeface="Calibri" panose="020F0502020204030204" pitchFamily="34" charset="0"/>
                      </a:endParaRPr>
                    </a:p>
                  </a:txBody>
                  <a:tcPr marL="2312" marR="2312" marT="2312" marB="0" anchor="b"/>
                </a:tc>
                <a:tc>
                  <a:txBody>
                    <a:bodyPr/>
                    <a:lstStyle/>
                    <a:p>
                      <a:pPr algn="ctr" fontAlgn="b"/>
                      <a:r>
                        <a:rPr lang="en-GB" sz="900" u="none" strike="noStrike">
                          <a:effectLst/>
                        </a:rPr>
                        <a:t>Description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ctr" fontAlgn="b"/>
                      <a:r>
                        <a:rPr lang="en-GB" sz="900" u="none" strike="noStrike" dirty="0">
                          <a:effectLst/>
                        </a:rPr>
                        <a:t>Reference</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0"/>
                  </a:ext>
                </a:extLst>
              </a:tr>
              <a:tr h="73013">
                <a:tc>
                  <a:txBody>
                    <a:bodyPr/>
                    <a:lstStyle/>
                    <a:p>
                      <a:pPr algn="l" fontAlgn="b"/>
                      <a:r>
                        <a:rPr lang="en-GB" sz="900" u="none" strike="noStrike" dirty="0">
                          <a:effectLst/>
                        </a:rPr>
                        <a:t>Application Interfaces (APIs or SOA)</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Application interfaces allow exchange of data between application components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GB" sz="900" u="none" strike="noStrike" dirty="0" err="1">
                          <a:effectLst/>
                        </a:rPr>
                        <a:t>Togaf</a:t>
                      </a:r>
                      <a:r>
                        <a:rPr lang="en-GB" sz="900" u="none" strike="noStrike" dirty="0">
                          <a:effectLst/>
                        </a:rPr>
                        <a:t> Content </a:t>
                      </a:r>
                      <a:r>
                        <a:rPr lang="en-GB" sz="900" u="none" strike="noStrike" dirty="0" err="1">
                          <a:effectLst/>
                        </a:rPr>
                        <a:t>Meta</a:t>
                      </a:r>
                      <a:r>
                        <a:rPr lang="en-GB" sz="900" u="none" strike="noStrike" baseline="0" dirty="0" err="1">
                          <a:effectLst/>
                        </a:rPr>
                        <a:t>model</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1"/>
                  </a:ext>
                </a:extLst>
              </a:tr>
              <a:tr h="73013">
                <a:tc>
                  <a:txBody>
                    <a:bodyPr/>
                    <a:lstStyle/>
                    <a:p>
                      <a:pPr algn="l" fontAlgn="b"/>
                      <a:r>
                        <a:rPr lang="en-GB" sz="900" u="none" strike="noStrike">
                          <a:effectLst/>
                        </a:rPr>
                        <a:t>Application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An application is a logical representation of a system that enables</a:t>
                      </a:r>
                      <a:r>
                        <a:rPr lang="en-GB" sz="900" u="none" strike="noStrike" baseline="0" dirty="0">
                          <a:effectLst/>
                        </a:rPr>
                        <a:t> one or more business capabilities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err="1">
                          <a:effectLst/>
                        </a:rPr>
                        <a:t>Togaf</a:t>
                      </a:r>
                      <a:r>
                        <a:rPr lang="en-GB" sz="900" u="none" strike="noStrike" dirty="0">
                          <a:effectLst/>
                        </a:rPr>
                        <a:t> Content </a:t>
                      </a:r>
                      <a:r>
                        <a:rPr lang="en-GB" sz="900" u="none" strike="noStrike" dirty="0" err="1">
                          <a:effectLst/>
                        </a:rPr>
                        <a:t>Metamodel</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2"/>
                  </a:ext>
                </a:extLst>
              </a:tr>
              <a:tr h="146026">
                <a:tc>
                  <a:txBody>
                    <a:bodyPr/>
                    <a:lstStyle/>
                    <a:p>
                      <a:pPr algn="l" fontAlgn="b"/>
                      <a:r>
                        <a:rPr lang="en-GB" sz="900" u="none" strike="noStrike" dirty="0">
                          <a:effectLst/>
                        </a:rPr>
                        <a:t>Application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An encapsulation of application functionality aligned to implementation structure. For example, a loan processing application.</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err="1">
                          <a:effectLst/>
                        </a:rPr>
                        <a:t>Togaf</a:t>
                      </a:r>
                      <a:r>
                        <a:rPr lang="en-GB" sz="900" u="none" strike="noStrike" dirty="0">
                          <a:effectLst/>
                        </a:rPr>
                        <a:t> Content </a:t>
                      </a:r>
                      <a:r>
                        <a:rPr lang="en-GB" sz="900" u="none" strike="noStrike" dirty="0" err="1">
                          <a:effectLst/>
                        </a:rPr>
                        <a:t>Metamodel</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3"/>
                  </a:ext>
                </a:extLst>
              </a:tr>
              <a:tr h="73013">
                <a:tc>
                  <a:txBody>
                    <a:bodyPr/>
                    <a:lstStyle/>
                    <a:p>
                      <a:pPr algn="l" fontAlgn="b"/>
                      <a:r>
                        <a:rPr lang="en-GB" sz="900" u="none" strike="noStrike">
                          <a:effectLst/>
                        </a:rPr>
                        <a:t>Business Object</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An encapsulation of data that is </a:t>
                      </a:r>
                      <a:r>
                        <a:rPr lang="en-US" sz="900" u="none" strike="noStrike" dirty="0" err="1">
                          <a:effectLst/>
                        </a:rPr>
                        <a:t>recognised</a:t>
                      </a:r>
                      <a:r>
                        <a:rPr lang="en-US" sz="900" u="none" strike="noStrike" dirty="0">
                          <a:effectLst/>
                        </a:rPr>
                        <a:t> by a business domain expert as a thing.</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err="1">
                          <a:effectLst/>
                        </a:rPr>
                        <a:t>Togaf</a:t>
                      </a:r>
                      <a:r>
                        <a:rPr lang="en-GB" sz="900" u="none" strike="noStrike" dirty="0">
                          <a:effectLst/>
                        </a:rPr>
                        <a:t> Content </a:t>
                      </a:r>
                      <a:r>
                        <a:rPr lang="en-GB" sz="900" u="none" strike="noStrike" dirty="0" err="1">
                          <a:effectLst/>
                        </a:rPr>
                        <a:t>Metamodel</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4"/>
                  </a:ext>
                </a:extLst>
              </a:tr>
              <a:tr h="73013">
                <a:tc>
                  <a:txBody>
                    <a:bodyPr/>
                    <a:lstStyle/>
                    <a:p>
                      <a:pPr algn="l" fontAlgn="b"/>
                      <a:r>
                        <a:rPr lang="en-GB" sz="900" u="none" strike="noStrike">
                          <a:effectLst/>
                        </a:rPr>
                        <a:t>IFW BoM</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IFW Business Object Model (BOM) </a:t>
                      </a:r>
                      <a:r>
                        <a:rPr lang="en-GB" sz="900" i="0" dirty="0">
                          <a:latin typeface="Calibri" panose="020F0502020204030204" pitchFamily="34" charset="0"/>
                        </a:rPr>
                        <a:t>provides banking data content to address areas such as enterprise-wide view of information</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IBM IFW</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5"/>
                  </a:ext>
                </a:extLst>
              </a:tr>
              <a:tr h="73013">
                <a:tc>
                  <a:txBody>
                    <a:bodyPr/>
                    <a:lstStyle/>
                    <a:p>
                      <a:pPr algn="l" fontAlgn="b"/>
                      <a:r>
                        <a:rPr lang="en-GB" sz="900" u="none" strike="noStrike">
                          <a:effectLst/>
                        </a:rPr>
                        <a:t>Data Model</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Data Model supports the development of information systems by providing the definition and format of data.</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6"/>
                  </a:ext>
                </a:extLst>
              </a:tr>
              <a:tr h="73013">
                <a:tc>
                  <a:txBody>
                    <a:bodyPr/>
                    <a:lstStyle/>
                    <a:p>
                      <a:pPr algn="l" fontAlgn="b"/>
                      <a:r>
                        <a:rPr lang="en-GB" sz="900" u="none" strike="noStrike" dirty="0">
                          <a:effectLst/>
                        </a:rPr>
                        <a:t>Business Information Model (BIM)</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BIM is conceptual data model, it is a </a:t>
                      </a:r>
                      <a:r>
                        <a:rPr lang="en-US" sz="900" u="none" strike="noStrike" dirty="0" err="1">
                          <a:effectLst/>
                        </a:rPr>
                        <a:t>specialised</a:t>
                      </a:r>
                      <a:r>
                        <a:rPr lang="en-US" sz="900" u="none" strike="noStrike" dirty="0">
                          <a:effectLst/>
                        </a:rPr>
                        <a:t> form of Data Model, hence shares </a:t>
                      </a:r>
                      <a:r>
                        <a:rPr lang="en-US" sz="900" u="none" strike="noStrike" dirty="0" err="1">
                          <a:effectLst/>
                        </a:rPr>
                        <a:t>generalisation</a:t>
                      </a:r>
                      <a:r>
                        <a:rPr lang="en-US" sz="900" u="none" strike="noStrike" dirty="0">
                          <a:effectLst/>
                        </a:rPr>
                        <a:t> relation with Data Model.</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7"/>
                  </a:ext>
                </a:extLst>
              </a:tr>
              <a:tr h="73013">
                <a:tc>
                  <a:txBody>
                    <a:bodyPr/>
                    <a:lstStyle/>
                    <a:p>
                      <a:pPr algn="l" fontAlgn="b"/>
                      <a:r>
                        <a:rPr lang="en-GB" sz="900" u="none" strike="noStrike">
                          <a:effectLst/>
                        </a:rPr>
                        <a:t>Logical Data Model (LDM)</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Logical data model, is a </a:t>
                      </a:r>
                      <a:r>
                        <a:rPr lang="en-US" sz="900" u="none" strike="noStrike" dirty="0" err="1">
                          <a:effectLst/>
                        </a:rPr>
                        <a:t>specialised</a:t>
                      </a:r>
                      <a:r>
                        <a:rPr lang="en-US" sz="900" u="none" strike="noStrike" dirty="0">
                          <a:effectLst/>
                        </a:rPr>
                        <a:t> form of Data Model that elaborate the conceptual data model and shares </a:t>
                      </a:r>
                      <a:r>
                        <a:rPr lang="en-US" sz="900" u="none" strike="noStrike" dirty="0" err="1">
                          <a:effectLst/>
                        </a:rPr>
                        <a:t>generalisation</a:t>
                      </a:r>
                      <a:r>
                        <a:rPr lang="en-US" sz="900" u="none" strike="noStrike" dirty="0">
                          <a:effectLst/>
                        </a:rPr>
                        <a:t> relation with Data Model.</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8"/>
                  </a:ext>
                </a:extLst>
              </a:tr>
              <a:tr h="73013">
                <a:tc>
                  <a:txBody>
                    <a:bodyPr/>
                    <a:lstStyle/>
                    <a:p>
                      <a:pPr algn="l" fontAlgn="b"/>
                      <a:r>
                        <a:rPr lang="en-GB" sz="900" u="none" strike="noStrike">
                          <a:effectLst/>
                        </a:rPr>
                        <a:t>Physical Data Model</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Physical data model, it is a </a:t>
                      </a:r>
                      <a:r>
                        <a:rPr lang="en-US" sz="900" u="none" strike="noStrike" dirty="0" err="1">
                          <a:effectLst/>
                        </a:rPr>
                        <a:t>specialised</a:t>
                      </a:r>
                      <a:r>
                        <a:rPr lang="en-US" sz="900" u="none" strike="noStrike" dirty="0">
                          <a:effectLst/>
                        </a:rPr>
                        <a:t> form of Data Model that shares </a:t>
                      </a:r>
                      <a:r>
                        <a:rPr lang="en-US" sz="900" u="none" strike="noStrike" dirty="0" err="1">
                          <a:effectLst/>
                        </a:rPr>
                        <a:t>generalisation</a:t>
                      </a:r>
                      <a:r>
                        <a:rPr lang="en-US" sz="900" u="none" strike="noStrike" dirty="0">
                          <a:effectLst/>
                        </a:rPr>
                        <a:t> relation with Data Model. It is a</a:t>
                      </a:r>
                      <a:r>
                        <a:rPr lang="en-US" sz="900" u="none" strike="noStrike" baseline="0" dirty="0">
                          <a:effectLst/>
                        </a:rPr>
                        <a:t> </a:t>
                      </a:r>
                      <a:r>
                        <a:rPr lang="en-US" sz="900" u="none" strike="noStrike" dirty="0">
                          <a:effectLst/>
                        </a:rPr>
                        <a:t>representation of a data design which takes into account</a:t>
                      </a:r>
                      <a:r>
                        <a:rPr lang="en-US" sz="900" u="none" strike="noStrike" baseline="0" dirty="0">
                          <a:effectLst/>
                        </a:rPr>
                        <a:t> of </a:t>
                      </a:r>
                      <a:r>
                        <a:rPr lang="en-US" sz="900" u="none" strike="noStrike" dirty="0">
                          <a:effectLst/>
                        </a:rPr>
                        <a:t>the facilities and constraints of a given database management system.</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9"/>
                  </a:ext>
                </a:extLst>
              </a:tr>
              <a:tr h="73013">
                <a:tc>
                  <a:txBody>
                    <a:bodyPr/>
                    <a:lstStyle/>
                    <a:p>
                      <a:pPr algn="l" fontAlgn="b"/>
                      <a:r>
                        <a:rPr lang="en-GB" sz="900" u="none" strike="noStrike">
                          <a:effectLst/>
                        </a:rPr>
                        <a:t>Infrastructure Node (Logical)</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dirty="0">
                          <a:solidFill>
                            <a:prstClr val="black"/>
                          </a:solidFill>
                          <a:latin typeface="Times-Roman"/>
                        </a:rPr>
                        <a:t>A node is defined as a computational resource upon which artifacts may be stored or deployed for execution.</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GB" sz="900" u="none" strike="noStrike" dirty="0" err="1">
                          <a:effectLst/>
                        </a:rPr>
                        <a:t>Archimate</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0"/>
                  </a:ext>
                </a:extLst>
              </a:tr>
              <a:tr h="73013">
                <a:tc>
                  <a:txBody>
                    <a:bodyPr/>
                    <a:lstStyle/>
                    <a:p>
                      <a:pPr algn="l" fontAlgn="b"/>
                      <a:r>
                        <a:rPr lang="en-GB" sz="900" u="none" strike="noStrike">
                          <a:effectLst/>
                        </a:rPr>
                        <a:t>Physical Infrastructure</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The Physical Infrastructure is the environment</a:t>
                      </a:r>
                      <a:r>
                        <a:rPr lang="en-GB" sz="900" u="none" strike="noStrike" baseline="0" dirty="0">
                          <a:effectLst/>
                        </a:rPr>
                        <a:t> to support </a:t>
                      </a:r>
                      <a:r>
                        <a:rPr lang="en-US" sz="900" dirty="0">
                          <a:solidFill>
                            <a:srgbClr val="1A1718"/>
                          </a:solidFill>
                          <a:latin typeface="ArialMT"/>
                        </a:rPr>
                        <a:t>the growing interdependency between IT systems and business applications. This includes network design and management strategies and support more demanding service level requirements</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1"/>
                  </a:ext>
                </a:extLst>
              </a:tr>
              <a:tr h="73013">
                <a:tc>
                  <a:txBody>
                    <a:bodyPr/>
                    <a:lstStyle/>
                    <a:p>
                      <a:pPr algn="l" fontAlgn="b"/>
                      <a:r>
                        <a:rPr lang="en-GB" sz="900" u="none" strike="noStrike">
                          <a:effectLst/>
                        </a:rPr>
                        <a:t>Artefacts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rtl="0"/>
                      <a:r>
                        <a:rPr lang="en-GB" sz="900" u="none" strike="noStrike" dirty="0">
                          <a:effectLst/>
                        </a:rPr>
                        <a:t> </a:t>
                      </a:r>
                      <a:r>
                        <a:rPr lang="en-US" sz="900" b="0" i="0" u="none" strike="noStrike" baseline="0" dirty="0">
                          <a:solidFill>
                            <a:srgbClr val="000000"/>
                          </a:solidFill>
                          <a:latin typeface="Calibri" panose="020F0502020204030204" pitchFamily="34" charset="0"/>
                        </a:rPr>
                        <a:t>A logical or physical element of an asset. A logical asset is a container of at least one physical artefact. Physical artefacts correspond to a file on a file system and represent a workspace product</a:t>
                      </a:r>
                      <a:endParaRPr lang="en-US" sz="900" b="0" i="1" u="none" strike="noStrike" baseline="0" dirty="0">
                        <a:solidFill>
                          <a:srgbClr val="000000"/>
                        </a:solidFill>
                        <a:latin typeface="Calibri" panose="020F0502020204030204" pitchFamily="34" charset="0"/>
                      </a:endParaRPr>
                    </a:p>
                  </a:txBody>
                  <a:tcPr marL="2312" marR="2312" marT="2312" marB="0" anchor="ctr"/>
                </a:tc>
                <a:tc>
                  <a:txBody>
                    <a:bodyPr/>
                    <a:lstStyle/>
                    <a:p>
                      <a:pPr algn="l" fontAlgn="b"/>
                      <a:r>
                        <a:rPr lang="en-GB" sz="900" u="none" strike="noStrike" dirty="0">
                          <a:effectLst/>
                        </a:rPr>
                        <a:t> Reuse Strategy</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2"/>
                  </a:ext>
                </a:extLst>
              </a:tr>
              <a:tr h="73013">
                <a:tc>
                  <a:txBody>
                    <a:bodyPr/>
                    <a:lstStyle/>
                    <a:p>
                      <a:pPr algn="l" fontAlgn="b"/>
                      <a:r>
                        <a:rPr lang="en-GB" sz="900" u="none" strike="noStrike">
                          <a:effectLst/>
                        </a:rPr>
                        <a:t>Middleware</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3"/>
                  </a:ext>
                </a:extLst>
              </a:tr>
              <a:tr h="73013">
                <a:tc>
                  <a:txBody>
                    <a:bodyPr/>
                    <a:lstStyle/>
                    <a:p>
                      <a:pPr algn="l" fontAlgn="b"/>
                      <a:r>
                        <a:rPr lang="en-GB" sz="900" u="none" strike="noStrike">
                          <a:effectLst/>
                        </a:rPr>
                        <a:t>End-user devices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4"/>
                  </a:ext>
                </a:extLst>
              </a:tr>
              <a:tr h="73013">
                <a:tc>
                  <a:txBody>
                    <a:bodyPr/>
                    <a:lstStyle/>
                    <a:p>
                      <a:pPr algn="l" fontAlgn="b"/>
                      <a:r>
                        <a:rPr lang="en-GB" sz="900" u="none" strike="noStrike">
                          <a:effectLst/>
                        </a:rPr>
                        <a:t>Operating System</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5"/>
                  </a:ext>
                </a:extLst>
              </a:tr>
              <a:tr h="73013">
                <a:tc>
                  <a:txBody>
                    <a:bodyPr/>
                    <a:lstStyle/>
                    <a:p>
                      <a:pPr algn="l" fontAlgn="b"/>
                      <a:r>
                        <a:rPr lang="en-GB" sz="900" u="none" strike="noStrike">
                          <a:effectLst/>
                        </a:rPr>
                        <a:t>Storage</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6"/>
                  </a:ext>
                </a:extLst>
              </a:tr>
              <a:tr h="73013">
                <a:tc>
                  <a:txBody>
                    <a:bodyPr/>
                    <a:lstStyle/>
                    <a:p>
                      <a:pPr algn="l" fontAlgn="b"/>
                      <a:r>
                        <a:rPr lang="en-GB" sz="900" u="none" strike="noStrike">
                          <a:effectLst/>
                        </a:rPr>
                        <a:t>Network</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7"/>
                  </a:ext>
                </a:extLst>
              </a:tr>
              <a:tr h="73013">
                <a:tc>
                  <a:txBody>
                    <a:bodyPr/>
                    <a:lstStyle/>
                    <a:p>
                      <a:pPr algn="l" fontAlgn="b"/>
                      <a:r>
                        <a:rPr lang="en-GB" sz="900" u="none" strike="noStrike">
                          <a:effectLst/>
                        </a:rPr>
                        <a:t>Virtualisation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8"/>
                  </a:ext>
                </a:extLst>
              </a:tr>
              <a:tr h="73013">
                <a:tc>
                  <a:txBody>
                    <a:bodyPr/>
                    <a:lstStyle/>
                    <a:p>
                      <a:pPr algn="l" fontAlgn="b"/>
                      <a:r>
                        <a:rPr lang="en-GB" sz="900" u="none" strike="noStrike">
                          <a:effectLst/>
                        </a:rPr>
                        <a:t>Data Centers Location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dirty="0">
                          <a:solidFill>
                            <a:srgbClr val="262626"/>
                          </a:solidFill>
                          <a:latin typeface="Times-Roman"/>
                        </a:rPr>
                        <a:t>A data </a:t>
                      </a:r>
                      <a:r>
                        <a:rPr lang="en-US" sz="900" dirty="0" err="1">
                          <a:solidFill>
                            <a:srgbClr val="262626"/>
                          </a:solidFill>
                          <a:latin typeface="Times-Roman"/>
                        </a:rPr>
                        <a:t>centre</a:t>
                      </a:r>
                      <a:r>
                        <a:rPr lang="en-US" sz="900" dirty="0">
                          <a:solidFill>
                            <a:srgbClr val="262626"/>
                          </a:solidFill>
                          <a:latin typeface="Times-Roman"/>
                        </a:rPr>
                        <a:t> is a dedicated space where companies can keep and operate most of the ICT infrastructure that supports their business. This would be the servers and storage equipment that run application software and process and store data and content.</a:t>
                      </a:r>
                      <a:r>
                        <a:rPr lang="en-US" sz="900" baseline="0" dirty="0">
                          <a:solidFill>
                            <a:srgbClr val="262626"/>
                          </a:solidFill>
                          <a:latin typeface="Times-Roman"/>
                        </a:rPr>
                        <a:t> The location where the data </a:t>
                      </a:r>
                      <a:r>
                        <a:rPr lang="en-US" sz="900" baseline="0" dirty="0" err="1">
                          <a:solidFill>
                            <a:srgbClr val="262626"/>
                          </a:solidFill>
                          <a:latin typeface="Times-Roman"/>
                        </a:rPr>
                        <a:t>centre</a:t>
                      </a:r>
                      <a:r>
                        <a:rPr lang="en-US" sz="900" baseline="0" dirty="0">
                          <a:solidFill>
                            <a:srgbClr val="262626"/>
                          </a:solidFill>
                          <a:latin typeface="Times-Roman"/>
                        </a:rPr>
                        <a:t> is built varies from in-house to an external facility located strategically to safeguard it from normal natural disasters and forces of nature.</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19"/>
                  </a:ext>
                </a:extLst>
              </a:tr>
              <a:tr h="73013">
                <a:tc>
                  <a:txBody>
                    <a:bodyPr/>
                    <a:lstStyle/>
                    <a:p>
                      <a:pPr algn="l" fontAlgn="b"/>
                      <a:r>
                        <a:rPr lang="en-GB" sz="900" u="none" strike="noStrike">
                          <a:effectLst/>
                        </a:rPr>
                        <a:t>Servers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20"/>
                  </a:ext>
                </a:extLst>
              </a:tr>
              <a:tr h="73013">
                <a:tc>
                  <a:txBody>
                    <a:bodyPr/>
                    <a:lstStyle/>
                    <a:p>
                      <a:pPr algn="l" fontAlgn="b"/>
                      <a:r>
                        <a:rPr lang="en-GB" sz="900" u="none" strike="noStrike">
                          <a:effectLst/>
                        </a:rPr>
                        <a:t>Deployable Artifacts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Application</a:t>
                      </a:r>
                      <a:r>
                        <a:rPr lang="en-GB" sz="900" u="none" strike="noStrike" baseline="0" dirty="0">
                          <a:effectLst/>
                        </a:rPr>
                        <a:t> modules packaged as artefacts that are installable on a designated infrastructure component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21"/>
                  </a:ext>
                </a:extLst>
              </a:tr>
              <a:tr h="73013">
                <a:tc>
                  <a:txBody>
                    <a:bodyPr/>
                    <a:lstStyle/>
                    <a:p>
                      <a:pPr algn="l" fontAlgn="b"/>
                      <a:r>
                        <a:rPr lang="en-GB" sz="900" u="none" strike="noStrike">
                          <a:effectLst/>
                        </a:rPr>
                        <a:t>Modules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dirty="0">
                          <a:solidFill>
                            <a:srgbClr val="1F1F1F"/>
                          </a:solidFill>
                          <a:latin typeface="LucidaGrande"/>
                        </a:rPr>
                        <a:t>A modular application is an application that is divided into a set of loosely coupled functional units (named modules) that can be integrated into a larger application</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MDN</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399761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Meta Model Entities Description (Contd.)</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3191913"/>
              </p:ext>
            </p:extLst>
          </p:nvPr>
        </p:nvGraphicFramePr>
        <p:xfrm>
          <a:off x="281940" y="857138"/>
          <a:ext cx="8587739" cy="2075896"/>
        </p:xfrm>
        <a:graphic>
          <a:graphicData uri="http://schemas.openxmlformats.org/drawingml/2006/table">
            <a:tbl>
              <a:tblPr firstRow="1" bandRow="1">
                <a:tableStyleId>{5C22544A-7EE6-4342-B048-85BDC9FD1C3A}</a:tableStyleId>
              </a:tblPr>
              <a:tblGrid>
                <a:gridCol w="1481841">
                  <a:extLst>
                    <a:ext uri="{9D8B030D-6E8A-4147-A177-3AD203B41FA5}">
                      <a16:colId xmlns:a16="http://schemas.microsoft.com/office/drawing/2014/main" val="20000"/>
                    </a:ext>
                  </a:extLst>
                </a:gridCol>
                <a:gridCol w="6221979">
                  <a:extLst>
                    <a:ext uri="{9D8B030D-6E8A-4147-A177-3AD203B41FA5}">
                      <a16:colId xmlns:a16="http://schemas.microsoft.com/office/drawing/2014/main" val="20001"/>
                    </a:ext>
                  </a:extLst>
                </a:gridCol>
                <a:gridCol w="883919">
                  <a:extLst>
                    <a:ext uri="{9D8B030D-6E8A-4147-A177-3AD203B41FA5}">
                      <a16:colId xmlns:a16="http://schemas.microsoft.com/office/drawing/2014/main" val="20002"/>
                    </a:ext>
                  </a:extLst>
                </a:gridCol>
              </a:tblGrid>
              <a:tr h="75530">
                <a:tc>
                  <a:txBody>
                    <a:bodyPr/>
                    <a:lstStyle/>
                    <a:p>
                      <a:pPr algn="ctr" fontAlgn="b"/>
                      <a:r>
                        <a:rPr lang="en-GB" sz="900" u="none" strike="noStrike" dirty="0" err="1">
                          <a:effectLst/>
                        </a:rPr>
                        <a:t>Metamodel</a:t>
                      </a:r>
                      <a:r>
                        <a:rPr lang="en-GB" sz="900" u="none" strike="noStrike" dirty="0">
                          <a:effectLst/>
                        </a:rPr>
                        <a:t> Entity</a:t>
                      </a:r>
                      <a:endParaRPr lang="en-GB" sz="900" b="0" i="0" u="none" strike="noStrike" dirty="0">
                        <a:solidFill>
                          <a:srgbClr val="000000"/>
                        </a:solidFill>
                        <a:effectLst/>
                        <a:latin typeface="Calibri" panose="020F0502020204030204" pitchFamily="34" charset="0"/>
                      </a:endParaRPr>
                    </a:p>
                  </a:txBody>
                  <a:tcPr marL="2312" marR="2312" marT="2312" marB="0" anchor="b"/>
                </a:tc>
                <a:tc>
                  <a:txBody>
                    <a:bodyPr/>
                    <a:lstStyle/>
                    <a:p>
                      <a:pPr algn="ctr" fontAlgn="b"/>
                      <a:r>
                        <a:rPr lang="en-GB" sz="900" u="none" strike="noStrike">
                          <a:effectLst/>
                        </a:rPr>
                        <a:t>Description</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ctr" fontAlgn="b"/>
                      <a:r>
                        <a:rPr lang="en-GB" sz="900" u="none" strike="noStrike" dirty="0">
                          <a:effectLst/>
                        </a:rPr>
                        <a:t>Reference</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0"/>
                  </a:ext>
                </a:extLst>
              </a:tr>
              <a:tr h="219039">
                <a:tc>
                  <a:txBody>
                    <a:bodyPr/>
                    <a:lstStyle/>
                    <a:p>
                      <a:pPr algn="l" fontAlgn="b"/>
                      <a:r>
                        <a:rPr lang="en-GB" sz="900" u="none" strike="noStrike" dirty="0">
                          <a:effectLst/>
                        </a:rPr>
                        <a:t>Stakeholder</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Stakeholders are individuals, groups or organizations holding Concerns for the System of Interest. Examples of stakeholders: client, owner, user, consumer, supplier, designer, maintainer, auditor, CEO, certification authority, architect.</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sng" strike="noStrike">
                          <a:effectLst/>
                          <a:hlinkClick r:id="rId2"/>
                        </a:rPr>
                        <a:t>http://www.iso-architecture.org/ieee-1471/cm/</a:t>
                      </a:r>
                      <a:endParaRPr lang="en-GB" sz="900" b="0" i="0" u="sng" strike="noStrike">
                        <a:solidFill>
                          <a:srgbClr val="0000FF"/>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1"/>
                  </a:ext>
                </a:extLst>
              </a:tr>
              <a:tr h="219039">
                <a:tc>
                  <a:txBody>
                    <a:bodyPr/>
                    <a:lstStyle/>
                    <a:p>
                      <a:pPr algn="l" fontAlgn="b"/>
                      <a:r>
                        <a:rPr lang="en-GB" sz="900" u="none" strike="noStrike">
                          <a:effectLst/>
                        </a:rPr>
                        <a:t>Concerns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a:effectLst/>
                        </a:rPr>
                        <a:t>A Concern is any interest in the system. The term derives from the phrase “separation of concerns” as originally coined by Edsgar Dijkstra. Examples of concerns: (system) purpose, functionality, structure, behavior, cost, supportability, safety, interoperability.</a:t>
                      </a:r>
                      <a:endParaRPr lang="en-US"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sng" strike="noStrike">
                          <a:effectLst/>
                          <a:hlinkClick r:id="rId2"/>
                        </a:rPr>
                        <a:t>http://www.iso-architecture.org/ieee-1471/cm/</a:t>
                      </a:r>
                      <a:endParaRPr lang="en-GB" sz="900" b="0" i="0" u="sng" strike="noStrike">
                        <a:solidFill>
                          <a:srgbClr val="0000FF"/>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2"/>
                  </a:ext>
                </a:extLst>
              </a:tr>
              <a:tr h="73013">
                <a:tc>
                  <a:txBody>
                    <a:bodyPr/>
                    <a:lstStyle/>
                    <a:p>
                      <a:pPr algn="l" fontAlgn="b"/>
                      <a:r>
                        <a:rPr lang="en-GB" sz="900" u="none" strike="noStrike">
                          <a:effectLst/>
                        </a:rPr>
                        <a:t>Assessment</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b="0" dirty="0">
                          <a:solidFill>
                            <a:srgbClr val="393939"/>
                          </a:solidFill>
                          <a:latin typeface="ArialMT"/>
                        </a:rPr>
                        <a:t>A Business Assessment is designed to provide an objective view of your business, financially and operationally.</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3"/>
                  </a:ext>
                </a:extLst>
              </a:tr>
              <a:tr h="146026">
                <a:tc>
                  <a:txBody>
                    <a:bodyPr/>
                    <a:lstStyle/>
                    <a:p>
                      <a:pPr algn="l" fontAlgn="b"/>
                      <a:r>
                        <a:rPr lang="en-GB" sz="900" u="none" strike="noStrike">
                          <a:effectLst/>
                        </a:rPr>
                        <a:t>Business Goal</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A high-level statement of intent or direction for an </a:t>
                      </a:r>
                      <a:r>
                        <a:rPr lang="en-US" sz="900" u="none" strike="noStrike" dirty="0" err="1">
                          <a:effectLst/>
                        </a:rPr>
                        <a:t>organisation</a:t>
                      </a:r>
                      <a:r>
                        <a:rPr lang="en-US" sz="900" u="none" strike="noStrike" dirty="0">
                          <a:effectLst/>
                        </a:rPr>
                        <a:t>. Typically used to measure success of an </a:t>
                      </a:r>
                      <a:r>
                        <a:rPr lang="en-US" sz="900" u="none" strike="noStrike" dirty="0" err="1">
                          <a:effectLst/>
                        </a:rPr>
                        <a:t>organisation</a:t>
                      </a:r>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Togaf Content Metamodel</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4"/>
                  </a:ext>
                </a:extLst>
              </a:tr>
              <a:tr h="73013">
                <a:tc>
                  <a:txBody>
                    <a:bodyPr/>
                    <a:lstStyle/>
                    <a:p>
                      <a:pPr algn="l" fontAlgn="b"/>
                      <a:r>
                        <a:rPr lang="en-GB" sz="900" u="none" strike="noStrike">
                          <a:effectLst/>
                        </a:rPr>
                        <a:t>Non Functional Requirements</a:t>
                      </a:r>
                      <a:endParaRPr lang="en-GB" sz="900" b="0" i="0" u="none" strike="noStrike">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The non-functional requirement elaborates a performance characteristic required of the system.</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5"/>
                  </a:ext>
                </a:extLst>
              </a:tr>
              <a:tr h="73013">
                <a:tc>
                  <a:txBody>
                    <a:bodyPr/>
                    <a:lstStyle/>
                    <a:p>
                      <a:pPr algn="l" fontAlgn="b"/>
                      <a:r>
                        <a:rPr lang="en-GB" sz="900" u="none" strike="noStrike" dirty="0">
                          <a:effectLst/>
                        </a:rPr>
                        <a:t>Project Requirement</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a:effectLst/>
                        </a:rPr>
                        <a:t> </a:t>
                      </a:r>
                      <a:r>
                        <a:rPr lang="en-US" sz="900" u="none" strike="noStrike" dirty="0">
                          <a:effectLst/>
                        </a:rPr>
                        <a:t>The Project Requirements documents the operations and activities that a system must be able to perform.</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a:effectLst/>
                        </a:rPr>
                        <a:t> </a:t>
                      </a:r>
                      <a:endParaRPr lang="en-GB" sz="900" b="0" i="0" u="none" strike="noStrike">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6"/>
                  </a:ext>
                </a:extLst>
              </a:tr>
              <a:tr h="146026">
                <a:tc>
                  <a:txBody>
                    <a:bodyPr/>
                    <a:lstStyle/>
                    <a:p>
                      <a:pPr algn="l" fontAlgn="b"/>
                      <a:r>
                        <a:rPr lang="en-GB" sz="900" u="none" strike="noStrike" dirty="0">
                          <a:effectLst/>
                        </a:rPr>
                        <a:t>Architecture Principle</a:t>
                      </a:r>
                      <a:endParaRPr lang="en-GB"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US" sz="900" u="none" strike="noStrike" dirty="0">
                          <a:effectLst/>
                        </a:rPr>
                        <a:t>A qualitative statement of intent that should be met by the architecture and has at least a supporting rationale and a measure of importance.</a:t>
                      </a:r>
                      <a:endParaRPr lang="en-US" sz="900" b="0" i="0" u="none" strike="noStrike" dirty="0">
                        <a:solidFill>
                          <a:srgbClr val="000000"/>
                        </a:solidFill>
                        <a:effectLst/>
                        <a:latin typeface="Calibri" panose="020F0502020204030204" pitchFamily="34" charset="0"/>
                      </a:endParaRPr>
                    </a:p>
                  </a:txBody>
                  <a:tcPr marL="2312" marR="2312" marT="2312" marB="0" anchor="ctr"/>
                </a:tc>
                <a:tc>
                  <a:txBody>
                    <a:bodyPr/>
                    <a:lstStyle/>
                    <a:p>
                      <a:pPr algn="l" fontAlgn="b"/>
                      <a:r>
                        <a:rPr lang="en-GB" sz="900" u="none" strike="noStrike" dirty="0" err="1">
                          <a:effectLst/>
                        </a:rPr>
                        <a:t>Togaf</a:t>
                      </a:r>
                      <a:r>
                        <a:rPr lang="en-GB" sz="900" u="none" strike="noStrike" dirty="0">
                          <a:effectLst/>
                        </a:rPr>
                        <a:t> Content </a:t>
                      </a:r>
                      <a:r>
                        <a:rPr lang="en-GB" sz="900" u="none" strike="noStrike" dirty="0" err="1">
                          <a:effectLst/>
                        </a:rPr>
                        <a:t>Metamodel</a:t>
                      </a:r>
                      <a:endParaRPr lang="en-GB" sz="900" b="0" i="0" u="none" strike="noStrike" dirty="0">
                        <a:solidFill>
                          <a:srgbClr val="000000"/>
                        </a:solidFill>
                        <a:effectLst/>
                        <a:latin typeface="Calibri" panose="020F0502020204030204" pitchFamily="34" charset="0"/>
                      </a:endParaRPr>
                    </a:p>
                  </a:txBody>
                  <a:tcPr marL="2312" marR="2312" marT="2312"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843694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15156" y="1716537"/>
            <a:ext cx="3868281" cy="784830"/>
          </a:xfrm>
          <a:prstGeom prst="rect">
            <a:avLst/>
          </a:prstGeom>
          <a:solidFill>
            <a:schemeClr val="bg1">
              <a:lumMod val="95000"/>
            </a:schemeClr>
          </a:solidFill>
        </p:spPr>
        <p:txBody>
          <a:bodyPr wrap="square">
            <a:spAutoFit/>
          </a:bodyPr>
          <a:lstStyle/>
          <a:p>
            <a:pPr algn="just"/>
            <a:r>
              <a:rPr lang="en-US" i="0" dirty="0">
                <a:solidFill>
                  <a:prstClr val="black"/>
                </a:solidFill>
                <a:latin typeface="Calibri" panose="020F0502020204030204" pitchFamily="34" charset="0"/>
              </a:rPr>
              <a:t>The focus of Pass 1 is to elicit and address architecturally significant requirements to a level where the impact on various architectural elements are identified and assessed. It provides adequate detail to estimate a high level view of complexity, cost and time required to </a:t>
            </a:r>
            <a:r>
              <a:rPr lang="en-GB" i="0" dirty="0">
                <a:solidFill>
                  <a:prstClr val="black"/>
                </a:solidFill>
                <a:latin typeface="Calibri" panose="020F0502020204030204" pitchFamily="34" charset="0"/>
              </a:rPr>
              <a:t>realise</a:t>
            </a:r>
            <a:r>
              <a:rPr lang="en-US" i="0" dirty="0">
                <a:solidFill>
                  <a:prstClr val="black"/>
                </a:solidFill>
                <a:latin typeface="Calibri" panose="020F0502020204030204" pitchFamily="34" charset="0"/>
              </a:rPr>
              <a:t> the programme objectives.</a:t>
            </a:r>
            <a:endParaRPr lang="en-US" dirty="0">
              <a:latin typeface="Calibri" panose="020F0502020204030204" pitchFamily="34" charset="0"/>
            </a:endParaRPr>
          </a:p>
        </p:txBody>
      </p:sp>
      <p:sp>
        <p:nvSpPr>
          <p:cNvPr id="28" name="Rectangle 27"/>
          <p:cNvSpPr/>
          <p:nvPr/>
        </p:nvSpPr>
        <p:spPr>
          <a:xfrm>
            <a:off x="4739655" y="1569287"/>
            <a:ext cx="3768241" cy="923330"/>
          </a:xfrm>
          <a:prstGeom prst="rect">
            <a:avLst/>
          </a:prstGeom>
          <a:solidFill>
            <a:schemeClr val="bg1">
              <a:lumMod val="95000"/>
            </a:schemeClr>
          </a:solidFill>
        </p:spPr>
        <p:txBody>
          <a:bodyPr wrap="square">
            <a:spAutoFit/>
          </a:bodyPr>
          <a:lstStyle/>
          <a:p>
            <a:pPr algn="just"/>
            <a:r>
              <a:rPr lang="en-US" i="0" dirty="0">
                <a:solidFill>
                  <a:prstClr val="black"/>
                </a:solidFill>
                <a:latin typeface="Calibri" panose="020F0502020204030204" pitchFamily="34" charset="0"/>
              </a:rPr>
              <a:t>Pass 2 elaborates the models and artefacts created during Pass 1 addressing all functional and non functional requirements and completes the remainder of the lifecycle up to Design being completed.</a:t>
            </a:r>
          </a:p>
          <a:p>
            <a:pPr algn="just"/>
            <a:endParaRPr lang="en-US" dirty="0">
              <a:latin typeface="Calibri" panose="020F0502020204030204" pitchFamily="34" charset="0"/>
            </a:endParaRPr>
          </a:p>
          <a:p>
            <a:pPr algn="just"/>
            <a:r>
              <a:rPr lang="en-US" dirty="0">
                <a:latin typeface="Calibri" panose="020F0502020204030204" pitchFamily="34" charset="0"/>
              </a:rPr>
              <a:t>This approach avoids rework, and wasted effort as all Pass 1 artefacts are evolved to produce the final artefacts.</a:t>
            </a:r>
          </a:p>
        </p:txBody>
      </p:sp>
      <p:cxnSp>
        <p:nvCxnSpPr>
          <p:cNvPr id="18" name="Straight Arrow Connector 17"/>
          <p:cNvCxnSpPr/>
          <p:nvPr/>
        </p:nvCxnSpPr>
        <p:spPr bwMode="auto">
          <a:xfrm>
            <a:off x="615157" y="5420521"/>
            <a:ext cx="8123326" cy="0"/>
          </a:xfrm>
          <a:prstGeom prst="straightConnector1">
            <a:avLst/>
          </a:prstGeom>
          <a:noFill/>
          <a:ln w="28575" cap="flat" cmpd="sng" algn="ctr">
            <a:solidFill>
              <a:schemeClr val="tx1"/>
            </a:solidFill>
            <a:prstDash val="solid"/>
            <a:round/>
            <a:headEnd type="none" w="med" len="med"/>
            <a:tailEnd type="arrow"/>
          </a:ln>
          <a:effectLst/>
        </p:spPr>
      </p:cxnSp>
      <p:sp>
        <p:nvSpPr>
          <p:cNvPr id="32" name="Isosceles Triangle 31"/>
          <p:cNvSpPr/>
          <p:nvPr/>
        </p:nvSpPr>
        <p:spPr bwMode="auto">
          <a:xfrm rot="10800000">
            <a:off x="2422213" y="4988530"/>
            <a:ext cx="375778" cy="385211"/>
          </a:xfrm>
          <a:prstGeom prst="triangl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GB" sz="1000" i="1" dirty="0">
              <a:solidFill>
                <a:prstClr val="black"/>
              </a:solidFill>
              <a:latin typeface="Calibri" panose="020F0502020204030204" pitchFamily="34" charset="0"/>
            </a:endParaRPr>
          </a:p>
        </p:txBody>
      </p:sp>
      <p:sp>
        <p:nvSpPr>
          <p:cNvPr id="35" name="Isosceles Triangle 34"/>
          <p:cNvSpPr/>
          <p:nvPr/>
        </p:nvSpPr>
        <p:spPr bwMode="auto">
          <a:xfrm rot="10800000">
            <a:off x="6451832" y="4976401"/>
            <a:ext cx="375778" cy="385211"/>
          </a:xfrm>
          <a:prstGeom prst="triangl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GB" sz="1000" i="1"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GB" dirty="0"/>
              <a:t>N-pass Model (2-pass shown as an illustration)</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18</a:t>
            </a:fld>
            <a:endParaRPr lang="en-US" dirty="0"/>
          </a:p>
        </p:txBody>
      </p:sp>
      <p:sp>
        <p:nvSpPr>
          <p:cNvPr id="31" name="TextBox 30"/>
          <p:cNvSpPr txBox="1"/>
          <p:nvPr/>
        </p:nvSpPr>
        <p:spPr>
          <a:xfrm>
            <a:off x="7727514" y="5209990"/>
            <a:ext cx="950901" cy="230832"/>
          </a:xfrm>
          <a:prstGeom prst="rect">
            <a:avLst/>
          </a:prstGeom>
          <a:noFill/>
        </p:spPr>
        <p:txBody>
          <a:bodyPr wrap="none" rtlCol="0">
            <a:spAutoFit/>
          </a:bodyPr>
          <a:lstStyle/>
          <a:p>
            <a:pPr fontAlgn="base">
              <a:spcBef>
                <a:spcPct val="0"/>
              </a:spcBef>
              <a:spcAft>
                <a:spcPct val="0"/>
              </a:spcAft>
            </a:pPr>
            <a:r>
              <a:rPr lang="en-GB" sz="900" b="1" i="1" dirty="0">
                <a:solidFill>
                  <a:prstClr val="black"/>
                </a:solidFill>
                <a:latin typeface="Calibri" panose="020F0502020204030204" pitchFamily="34" charset="0"/>
              </a:rPr>
              <a:t>Project Lifecycle</a:t>
            </a:r>
          </a:p>
        </p:txBody>
      </p:sp>
      <p:sp>
        <p:nvSpPr>
          <p:cNvPr id="33" name="TextBox 32"/>
          <p:cNvSpPr txBox="1"/>
          <p:nvPr/>
        </p:nvSpPr>
        <p:spPr>
          <a:xfrm>
            <a:off x="2110054" y="5378421"/>
            <a:ext cx="1008609" cy="369332"/>
          </a:xfrm>
          <a:prstGeom prst="rect">
            <a:avLst/>
          </a:prstGeom>
          <a:noFill/>
        </p:spPr>
        <p:txBody>
          <a:bodyPr wrap="none" rtlCol="0">
            <a:spAutoFit/>
          </a:bodyPr>
          <a:lstStyle/>
          <a:p>
            <a:pPr algn="ctr" fontAlgn="base">
              <a:spcBef>
                <a:spcPct val="0"/>
              </a:spcBef>
              <a:spcAft>
                <a:spcPct val="0"/>
              </a:spcAft>
            </a:pPr>
            <a:r>
              <a:rPr lang="en-GB" sz="900" i="0" dirty="0">
                <a:solidFill>
                  <a:prstClr val="black"/>
                </a:solidFill>
                <a:latin typeface="Calibri" panose="020F0502020204030204" pitchFamily="34" charset="0"/>
              </a:rPr>
              <a:t>Overview Models</a:t>
            </a:r>
          </a:p>
          <a:p>
            <a:pPr algn="ctr" fontAlgn="base">
              <a:spcBef>
                <a:spcPct val="0"/>
              </a:spcBef>
              <a:spcAft>
                <a:spcPct val="0"/>
              </a:spcAft>
            </a:pPr>
            <a:r>
              <a:rPr lang="en-GB" i="0" dirty="0">
                <a:solidFill>
                  <a:prstClr val="black"/>
                </a:solidFill>
                <a:latin typeface="Calibri" panose="020F0502020204030204" pitchFamily="34" charset="0"/>
              </a:rPr>
              <a:t>PASS 1</a:t>
            </a:r>
            <a:endParaRPr lang="en-GB" sz="900" i="0" dirty="0">
              <a:solidFill>
                <a:prstClr val="black"/>
              </a:solidFill>
              <a:latin typeface="Calibri" panose="020F0502020204030204" pitchFamily="34" charset="0"/>
            </a:endParaRPr>
          </a:p>
        </p:txBody>
      </p:sp>
      <p:sp>
        <p:nvSpPr>
          <p:cNvPr id="36" name="TextBox 35"/>
          <p:cNvSpPr txBox="1"/>
          <p:nvPr/>
        </p:nvSpPr>
        <p:spPr>
          <a:xfrm>
            <a:off x="6241671" y="5400410"/>
            <a:ext cx="837088" cy="369332"/>
          </a:xfrm>
          <a:prstGeom prst="rect">
            <a:avLst/>
          </a:prstGeom>
          <a:noFill/>
        </p:spPr>
        <p:txBody>
          <a:bodyPr wrap="none" rtlCol="0">
            <a:spAutoFit/>
          </a:bodyPr>
          <a:lstStyle/>
          <a:p>
            <a:pPr algn="ctr" fontAlgn="base">
              <a:spcBef>
                <a:spcPct val="0"/>
              </a:spcBef>
              <a:spcAft>
                <a:spcPct val="0"/>
              </a:spcAft>
            </a:pPr>
            <a:r>
              <a:rPr lang="en-GB" sz="900" i="0" dirty="0">
                <a:solidFill>
                  <a:prstClr val="black"/>
                </a:solidFill>
                <a:latin typeface="Calibri" panose="020F0502020204030204" pitchFamily="34" charset="0"/>
              </a:rPr>
              <a:t>Detail Models</a:t>
            </a:r>
          </a:p>
          <a:p>
            <a:pPr algn="ctr" fontAlgn="base">
              <a:spcBef>
                <a:spcPct val="0"/>
              </a:spcBef>
              <a:spcAft>
                <a:spcPct val="0"/>
              </a:spcAft>
            </a:pPr>
            <a:r>
              <a:rPr lang="en-GB" i="0" dirty="0">
                <a:solidFill>
                  <a:prstClr val="black"/>
                </a:solidFill>
                <a:latin typeface="Calibri" panose="020F0502020204030204" pitchFamily="34" charset="0"/>
              </a:rPr>
              <a:t>PASS 2</a:t>
            </a:r>
            <a:endParaRPr lang="en-GB" sz="900" i="0" dirty="0">
              <a:solidFill>
                <a:prstClr val="black"/>
              </a:solidFill>
              <a:latin typeface="Calibri" panose="020F0502020204030204" pitchFamily="34" charset="0"/>
            </a:endParaRPr>
          </a:p>
        </p:txBody>
      </p:sp>
      <p:sp>
        <p:nvSpPr>
          <p:cNvPr id="112" name="Isosceles Triangle 111"/>
          <p:cNvSpPr/>
          <p:nvPr/>
        </p:nvSpPr>
        <p:spPr bwMode="auto">
          <a:xfrm flipV="1">
            <a:off x="4265712" y="5124512"/>
            <a:ext cx="256217" cy="228762"/>
          </a:xfrm>
          <a:prstGeom prst="triangle">
            <a:avLst/>
          </a:prstGeom>
          <a:solidFill>
            <a:schemeClr val="accent3">
              <a:lumMod val="75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GB" sz="1000" i="1" dirty="0">
              <a:solidFill>
                <a:prstClr val="black"/>
              </a:solidFill>
              <a:latin typeface="Calibri" panose="020F0502020204030204" pitchFamily="34" charset="0"/>
            </a:endParaRPr>
          </a:p>
        </p:txBody>
      </p:sp>
      <p:sp>
        <p:nvSpPr>
          <p:cNvPr id="113" name="TextBox 112"/>
          <p:cNvSpPr txBox="1"/>
          <p:nvPr/>
        </p:nvSpPr>
        <p:spPr>
          <a:xfrm>
            <a:off x="4593255" y="4746430"/>
            <a:ext cx="600581" cy="369332"/>
          </a:xfrm>
          <a:prstGeom prst="rect">
            <a:avLst/>
          </a:prstGeom>
          <a:noFill/>
        </p:spPr>
        <p:txBody>
          <a:bodyPr wrap="square" rtlCol="0">
            <a:spAutoFit/>
          </a:bodyPr>
          <a:lstStyle/>
          <a:p>
            <a:pPr fontAlgn="base">
              <a:spcBef>
                <a:spcPct val="0"/>
              </a:spcBef>
              <a:spcAft>
                <a:spcPct val="0"/>
              </a:spcAft>
            </a:pPr>
            <a:r>
              <a:rPr lang="en-GB" sz="900" i="0" dirty="0">
                <a:solidFill>
                  <a:prstClr val="black"/>
                </a:solidFill>
                <a:latin typeface="Calibri" panose="020F0502020204030204" pitchFamily="34" charset="0"/>
              </a:rPr>
              <a:t>Financial Gate</a:t>
            </a:r>
          </a:p>
        </p:txBody>
      </p:sp>
      <p:sp>
        <p:nvSpPr>
          <p:cNvPr id="24" name="Rounded Rectangle 23"/>
          <p:cNvSpPr/>
          <p:nvPr/>
        </p:nvSpPr>
        <p:spPr bwMode="auto">
          <a:xfrm>
            <a:off x="5100079" y="2508842"/>
            <a:ext cx="3079285" cy="2597407"/>
          </a:xfrm>
          <a:prstGeom prst="roundRect">
            <a:avLst>
              <a:gd name="adj" fmla="val 3259"/>
            </a:avLst>
          </a:prstGeom>
          <a:solidFill>
            <a:schemeClr val="bg1">
              <a:lumMod val="95000"/>
            </a:schemeClr>
          </a:solidFill>
          <a:ln w="19050" cap="flat" cmpd="sng" algn="ctr">
            <a:solidFill>
              <a:schemeClr val="tx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 name="Rounded Rectangle 2"/>
          <p:cNvSpPr/>
          <p:nvPr/>
        </p:nvSpPr>
        <p:spPr bwMode="auto">
          <a:xfrm>
            <a:off x="1060749" y="2508842"/>
            <a:ext cx="3098707" cy="2613790"/>
          </a:xfrm>
          <a:prstGeom prst="roundRect">
            <a:avLst>
              <a:gd name="adj" fmla="val 3259"/>
            </a:avLst>
          </a:prstGeom>
          <a:solidFill>
            <a:schemeClr val="bg1">
              <a:lumMod val="95000"/>
            </a:schemeClr>
          </a:solidFill>
          <a:ln w="19050" cap="flat" cmpd="sng" algn="ctr">
            <a:solidFill>
              <a:schemeClr val="tx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12" name="Rectangle 11"/>
          <p:cNvSpPr/>
          <p:nvPr/>
        </p:nvSpPr>
        <p:spPr>
          <a:xfrm>
            <a:off x="4655240" y="5378406"/>
            <a:ext cx="732581" cy="707886"/>
          </a:xfrm>
          <a:prstGeom prst="rect">
            <a:avLst/>
          </a:prstGeom>
        </p:spPr>
        <p:txBody>
          <a:bodyPr wrap="square">
            <a:spAutoFit/>
          </a:bodyPr>
          <a:lstStyle/>
          <a:p>
            <a:r>
              <a:rPr lang="en-US" sz="800" i="0" dirty="0">
                <a:solidFill>
                  <a:prstClr val="black"/>
                </a:solidFill>
                <a:latin typeface="Calibri" panose="020F0502020204030204" pitchFamily="34" charset="0"/>
              </a:rPr>
              <a:t>High level estimate of </a:t>
            </a:r>
          </a:p>
          <a:p>
            <a:r>
              <a:rPr lang="en-US" sz="800" i="0" dirty="0">
                <a:solidFill>
                  <a:prstClr val="black"/>
                </a:solidFill>
                <a:latin typeface="Calibri" panose="020F0502020204030204" pitchFamily="34" charset="0"/>
              </a:rPr>
              <a:t>cost, timeline and complexity</a:t>
            </a:r>
            <a:endParaRPr lang="en-US" sz="800" i="0" dirty="0">
              <a:latin typeface="Calibri" panose="020F0502020204030204" pitchFamily="34" charset="0"/>
            </a:endParaRPr>
          </a:p>
        </p:txBody>
      </p:sp>
      <p:grpSp>
        <p:nvGrpSpPr>
          <p:cNvPr id="123" name="Group 122"/>
          <p:cNvGrpSpPr/>
          <p:nvPr/>
        </p:nvGrpSpPr>
        <p:grpSpPr>
          <a:xfrm>
            <a:off x="739471" y="5639331"/>
            <a:ext cx="311257" cy="484728"/>
            <a:chOff x="552453" y="5556489"/>
            <a:chExt cx="187024" cy="428445"/>
          </a:xfrm>
        </p:grpSpPr>
        <p:sp>
          <p:nvSpPr>
            <p:cNvPr id="124" name="Rectangle 123"/>
            <p:cNvSpPr/>
            <p:nvPr/>
          </p:nvSpPr>
          <p:spPr bwMode="auto">
            <a:xfrm>
              <a:off x="552453" y="5556489"/>
              <a:ext cx="187024" cy="400596"/>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800" b="1" i="0" dirty="0">
                <a:solidFill>
                  <a:prstClr val="black"/>
                </a:solidFill>
              </a:endParaRPr>
            </a:p>
          </p:txBody>
        </p:sp>
        <p:sp>
          <p:nvSpPr>
            <p:cNvPr id="145" name="Rectangle 144"/>
            <p:cNvSpPr/>
            <p:nvPr/>
          </p:nvSpPr>
          <p:spPr bwMode="auto">
            <a:xfrm>
              <a:off x="552453" y="5766749"/>
              <a:ext cx="187024" cy="218185"/>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800" i="0" dirty="0">
                <a:solidFill>
                  <a:prstClr val="black"/>
                </a:solidFill>
              </a:endParaRPr>
            </a:p>
          </p:txBody>
        </p:sp>
        <p:cxnSp>
          <p:nvCxnSpPr>
            <p:cNvPr id="146" name="Straight Connector 145"/>
            <p:cNvCxnSpPr>
              <a:stCxn id="124" idx="3"/>
              <a:endCxn id="124" idx="1"/>
            </p:cNvCxnSpPr>
            <p:nvPr/>
          </p:nvCxnSpPr>
          <p:spPr bwMode="auto">
            <a:xfrm flipH="1">
              <a:off x="552453" y="5756787"/>
              <a:ext cx="187024" cy="0"/>
            </a:xfrm>
            <a:prstGeom prst="line">
              <a:avLst/>
            </a:prstGeom>
            <a:noFill/>
            <a:ln w="6350" cap="flat" cmpd="sng" algn="ctr">
              <a:solidFill>
                <a:schemeClr val="tx1"/>
              </a:solidFill>
              <a:prstDash val="dash"/>
              <a:round/>
              <a:headEnd type="none" w="med" len="med"/>
              <a:tailEnd type="none" w="med" len="med"/>
            </a:ln>
            <a:effectLst/>
          </p:spPr>
        </p:cxnSp>
      </p:grpSp>
      <p:sp>
        <p:nvSpPr>
          <p:cNvPr id="147" name="TextBox 146"/>
          <p:cNvSpPr txBox="1"/>
          <p:nvPr/>
        </p:nvSpPr>
        <p:spPr>
          <a:xfrm>
            <a:off x="1050728" y="5840865"/>
            <a:ext cx="2558657" cy="369332"/>
          </a:xfrm>
          <a:prstGeom prst="rect">
            <a:avLst/>
          </a:prstGeom>
          <a:noFill/>
        </p:spPr>
        <p:txBody>
          <a:bodyPr wrap="square" rtlCol="0">
            <a:spAutoFit/>
          </a:bodyPr>
          <a:lstStyle/>
          <a:p>
            <a:r>
              <a:rPr lang="en-US" i="0" dirty="0">
                <a:latin typeface="Calibri" panose="020F0502020204030204" pitchFamily="34" charset="0"/>
              </a:rPr>
              <a:t>Illustrated how much of the task is completed in each domain for a PASS</a:t>
            </a:r>
          </a:p>
        </p:txBody>
      </p:sp>
      <p:sp>
        <p:nvSpPr>
          <p:cNvPr id="135" name="Rectangle 134"/>
          <p:cNvSpPr/>
          <p:nvPr/>
        </p:nvSpPr>
        <p:spPr>
          <a:xfrm>
            <a:off x="506462" y="847288"/>
            <a:ext cx="8086533" cy="861774"/>
          </a:xfrm>
          <a:prstGeom prst="rect">
            <a:avLst/>
          </a:prstGeom>
        </p:spPr>
        <p:txBody>
          <a:bodyPr wrap="square">
            <a:spAutoFit/>
          </a:bodyPr>
          <a:lstStyle/>
          <a:p>
            <a:pPr algn="just"/>
            <a:r>
              <a:rPr lang="en-US" sz="1000" i="0" dirty="0">
                <a:solidFill>
                  <a:prstClr val="black"/>
                </a:solidFill>
                <a:latin typeface="Calibri" panose="020F0502020204030204" pitchFamily="34" charset="0"/>
              </a:rPr>
              <a:t>The Defender Method iteratively builds the solution architecture and design. These iterations result in deliverables which align with the needs of most </a:t>
            </a:r>
            <a:r>
              <a:rPr lang="en-GB" sz="1000" i="0" dirty="0">
                <a:solidFill>
                  <a:prstClr val="black"/>
                </a:solidFill>
                <a:latin typeface="Calibri" panose="020F0502020204030204" pitchFamily="34" charset="0"/>
              </a:rPr>
              <a:t>organisations</a:t>
            </a:r>
            <a:r>
              <a:rPr lang="en-US" sz="1000" i="0" dirty="0">
                <a:solidFill>
                  <a:prstClr val="black"/>
                </a:solidFill>
                <a:latin typeface="Calibri" panose="020F0502020204030204" pitchFamily="34" charset="0"/>
              </a:rPr>
              <a:t> to determine  a high level estimate of cost, timeline and risk of a project (Financial Checkpoints) before proceeding to detailed definitions. They further align with defined Architecture and Design gates to confirm the solution conforms with architecture/design principles and standards while enabling strategic building blocks of the Organisation’s target architecture. Although a 2-pass model is shown, </a:t>
            </a:r>
            <a:r>
              <a:rPr lang="en-US" sz="1000" b="1" dirty="0">
                <a:solidFill>
                  <a:prstClr val="black"/>
                </a:solidFill>
                <a:latin typeface="Calibri" panose="020F0502020204030204" pitchFamily="34" charset="0"/>
              </a:rPr>
              <a:t>the number of passes would vary with each Organisation.</a:t>
            </a:r>
            <a:r>
              <a:rPr lang="en-US" sz="1000" dirty="0">
                <a:solidFill>
                  <a:prstClr val="black"/>
                </a:solidFill>
                <a:latin typeface="Calibri" panose="020F0502020204030204" pitchFamily="34" charset="0"/>
              </a:rPr>
              <a:t> </a:t>
            </a:r>
          </a:p>
        </p:txBody>
      </p:sp>
      <p:grpSp>
        <p:nvGrpSpPr>
          <p:cNvPr id="7" name="Group 6"/>
          <p:cNvGrpSpPr/>
          <p:nvPr/>
        </p:nvGrpSpPr>
        <p:grpSpPr>
          <a:xfrm>
            <a:off x="472675" y="3316747"/>
            <a:ext cx="473776" cy="498990"/>
            <a:chOff x="258052" y="3074463"/>
            <a:chExt cx="788302" cy="830254"/>
          </a:xfrm>
          <a:solidFill>
            <a:schemeClr val="tx2"/>
          </a:solidFill>
        </p:grpSpPr>
        <p:sp>
          <p:nvSpPr>
            <p:cNvPr id="6" name="Curved Right Arrow 5"/>
            <p:cNvSpPr/>
            <p:nvPr/>
          </p:nvSpPr>
          <p:spPr bwMode="auto">
            <a:xfrm>
              <a:off x="258052" y="3113733"/>
              <a:ext cx="357105" cy="790984"/>
            </a:xfrm>
            <a:prstGeom prst="curvedRightArrow">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9" name="Curved Right Arrow 28"/>
            <p:cNvSpPr/>
            <p:nvPr/>
          </p:nvSpPr>
          <p:spPr bwMode="auto">
            <a:xfrm flipH="1" flipV="1">
              <a:off x="689249" y="3074463"/>
              <a:ext cx="357105" cy="790984"/>
            </a:xfrm>
            <a:prstGeom prst="curvedRightArrow">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grpSp>
      <p:grpSp>
        <p:nvGrpSpPr>
          <p:cNvPr id="30" name="Group 29"/>
          <p:cNvGrpSpPr/>
          <p:nvPr/>
        </p:nvGrpSpPr>
        <p:grpSpPr>
          <a:xfrm>
            <a:off x="4568726" y="3290942"/>
            <a:ext cx="473776" cy="498990"/>
            <a:chOff x="258052" y="3074463"/>
            <a:chExt cx="788302" cy="830254"/>
          </a:xfrm>
          <a:solidFill>
            <a:schemeClr val="tx2"/>
          </a:solidFill>
        </p:grpSpPr>
        <p:sp>
          <p:nvSpPr>
            <p:cNvPr id="34" name="Curved Right Arrow 33"/>
            <p:cNvSpPr/>
            <p:nvPr/>
          </p:nvSpPr>
          <p:spPr bwMode="auto">
            <a:xfrm>
              <a:off x="258052" y="3113733"/>
              <a:ext cx="357105" cy="790984"/>
            </a:xfrm>
            <a:prstGeom prst="curvedRightArrow">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7" name="Curved Right Arrow 36"/>
            <p:cNvSpPr/>
            <p:nvPr/>
          </p:nvSpPr>
          <p:spPr bwMode="auto">
            <a:xfrm flipH="1" flipV="1">
              <a:off x="689249" y="3074463"/>
              <a:ext cx="357105" cy="790984"/>
            </a:xfrm>
            <a:prstGeom prst="curvedRightArrow">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grpSp>
      <p:sp>
        <p:nvSpPr>
          <p:cNvPr id="8" name="TextBox 7"/>
          <p:cNvSpPr txBox="1"/>
          <p:nvPr/>
        </p:nvSpPr>
        <p:spPr>
          <a:xfrm>
            <a:off x="420184" y="3451522"/>
            <a:ext cx="595035" cy="230832"/>
          </a:xfrm>
          <a:prstGeom prst="rect">
            <a:avLst/>
          </a:prstGeom>
          <a:noFill/>
        </p:spPr>
        <p:txBody>
          <a:bodyPr wrap="none" rtlCol="0">
            <a:spAutoFit/>
          </a:bodyPr>
          <a:lstStyle/>
          <a:p>
            <a:r>
              <a:rPr lang="en-US" dirty="0"/>
              <a:t>Iterative</a:t>
            </a:r>
          </a:p>
        </p:txBody>
      </p:sp>
      <p:sp>
        <p:nvSpPr>
          <p:cNvPr id="38" name="TextBox 37"/>
          <p:cNvSpPr txBox="1"/>
          <p:nvPr/>
        </p:nvSpPr>
        <p:spPr>
          <a:xfrm>
            <a:off x="4519700" y="3430001"/>
            <a:ext cx="595035" cy="230832"/>
          </a:xfrm>
          <a:prstGeom prst="rect">
            <a:avLst/>
          </a:prstGeom>
          <a:noFill/>
        </p:spPr>
        <p:txBody>
          <a:bodyPr wrap="none" rtlCol="0">
            <a:spAutoFit/>
          </a:bodyPr>
          <a:lstStyle/>
          <a:p>
            <a:r>
              <a:rPr lang="en-US" dirty="0"/>
              <a:t>Iterative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32" y="2592050"/>
            <a:ext cx="2980944" cy="2493264"/>
          </a:xfrm>
          <a:prstGeom prst="rect">
            <a:avLst/>
          </a:prstGeom>
        </p:spPr>
      </p:pic>
      <p:sp>
        <p:nvSpPr>
          <p:cNvPr id="5" name="TextBox 4"/>
          <p:cNvSpPr txBox="1"/>
          <p:nvPr/>
        </p:nvSpPr>
        <p:spPr>
          <a:xfrm>
            <a:off x="1211047" y="4656054"/>
            <a:ext cx="631904" cy="307777"/>
          </a:xfrm>
          <a:prstGeom prst="rect">
            <a:avLst/>
          </a:prstGeom>
          <a:solidFill>
            <a:srgbClr val="F2F2F2"/>
          </a:solidFill>
        </p:spPr>
        <p:txBody>
          <a:bodyPr wrap="none" rtlCol="0">
            <a:spAutoFit/>
          </a:bodyPr>
          <a:lstStyle/>
          <a:p>
            <a:pPr algn="ctr"/>
            <a:r>
              <a:rPr lang="en-US" sz="700" b="1" i="0" dirty="0">
                <a:latin typeface="Calibri" panose="020F0502020204030204" pitchFamily="34" charset="0"/>
              </a:rPr>
              <a:t>Application </a:t>
            </a:r>
          </a:p>
          <a:p>
            <a:pPr algn="ctr"/>
            <a:r>
              <a:rPr lang="en-US" sz="700" b="1" i="0" dirty="0">
                <a:latin typeface="Calibri" panose="020F0502020204030204" pitchFamily="34" charset="0"/>
              </a:rPr>
              <a:t>Design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079" y="2587935"/>
            <a:ext cx="2938272" cy="2395728"/>
          </a:xfrm>
          <a:prstGeom prst="rect">
            <a:avLst/>
          </a:prstGeom>
        </p:spPr>
      </p:pic>
      <p:sp>
        <p:nvSpPr>
          <p:cNvPr id="26" name="TextBox 25"/>
          <p:cNvSpPr txBox="1"/>
          <p:nvPr/>
        </p:nvSpPr>
        <p:spPr>
          <a:xfrm>
            <a:off x="5235962" y="4590578"/>
            <a:ext cx="631904" cy="307777"/>
          </a:xfrm>
          <a:prstGeom prst="rect">
            <a:avLst/>
          </a:prstGeom>
          <a:solidFill>
            <a:srgbClr val="B8CBE3"/>
          </a:solidFill>
        </p:spPr>
        <p:txBody>
          <a:bodyPr wrap="none" rtlCol="0">
            <a:spAutoFit/>
          </a:bodyPr>
          <a:lstStyle/>
          <a:p>
            <a:pPr algn="ctr"/>
            <a:r>
              <a:rPr lang="en-US" sz="700" b="1" i="0" dirty="0">
                <a:latin typeface="Calibri" panose="020F0502020204030204" pitchFamily="34" charset="0"/>
              </a:rPr>
              <a:t>Application </a:t>
            </a:r>
          </a:p>
          <a:p>
            <a:pPr algn="ctr"/>
            <a:r>
              <a:rPr lang="en-US" sz="700" b="1" i="0" dirty="0">
                <a:latin typeface="Calibri" panose="020F0502020204030204" pitchFamily="34" charset="0"/>
              </a:rPr>
              <a:t>Design</a:t>
            </a:r>
          </a:p>
        </p:txBody>
      </p:sp>
      <p:sp>
        <p:nvSpPr>
          <p:cNvPr id="39" name="Isosceles Triangle 38"/>
          <p:cNvSpPr/>
          <p:nvPr/>
        </p:nvSpPr>
        <p:spPr bwMode="auto">
          <a:xfrm flipV="1">
            <a:off x="4655240" y="5122632"/>
            <a:ext cx="256217" cy="228762"/>
          </a:xfrm>
          <a:prstGeom prst="triangle">
            <a:avLst/>
          </a:prstGeom>
          <a:solidFill>
            <a:schemeClr val="accent3">
              <a:lumMod val="5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GB" sz="1000" i="1" dirty="0">
              <a:solidFill>
                <a:prstClr val="black"/>
              </a:solidFill>
              <a:latin typeface="Calibri" panose="020F0502020204030204" pitchFamily="34" charset="0"/>
            </a:endParaRPr>
          </a:p>
        </p:txBody>
      </p:sp>
      <p:sp>
        <p:nvSpPr>
          <p:cNvPr id="40" name="TextBox 39"/>
          <p:cNvSpPr txBox="1"/>
          <p:nvPr/>
        </p:nvSpPr>
        <p:spPr>
          <a:xfrm>
            <a:off x="3983999" y="4747768"/>
            <a:ext cx="600581" cy="369332"/>
          </a:xfrm>
          <a:prstGeom prst="rect">
            <a:avLst/>
          </a:prstGeom>
          <a:noFill/>
        </p:spPr>
        <p:txBody>
          <a:bodyPr wrap="square" rtlCol="0">
            <a:spAutoFit/>
          </a:bodyPr>
          <a:lstStyle/>
          <a:p>
            <a:pPr algn="r" fontAlgn="base">
              <a:spcBef>
                <a:spcPct val="0"/>
              </a:spcBef>
              <a:spcAft>
                <a:spcPct val="0"/>
              </a:spcAft>
            </a:pPr>
            <a:r>
              <a:rPr lang="en-GB" sz="900" i="0" dirty="0">
                <a:solidFill>
                  <a:prstClr val="black"/>
                </a:solidFill>
                <a:latin typeface="Calibri" panose="020F0502020204030204" pitchFamily="34" charset="0"/>
              </a:rPr>
              <a:t>Design Gate</a:t>
            </a:r>
          </a:p>
        </p:txBody>
      </p:sp>
      <p:sp>
        <p:nvSpPr>
          <p:cNvPr id="41" name="Rectangle 40"/>
          <p:cNvSpPr/>
          <p:nvPr/>
        </p:nvSpPr>
        <p:spPr>
          <a:xfrm>
            <a:off x="3811698" y="5395736"/>
            <a:ext cx="732581" cy="830997"/>
          </a:xfrm>
          <a:prstGeom prst="rect">
            <a:avLst/>
          </a:prstGeom>
        </p:spPr>
        <p:txBody>
          <a:bodyPr wrap="square">
            <a:spAutoFit/>
          </a:bodyPr>
          <a:lstStyle/>
          <a:p>
            <a:pPr algn="r"/>
            <a:r>
              <a:rPr lang="en-US" sz="800" i="0" dirty="0">
                <a:solidFill>
                  <a:prstClr val="black"/>
                </a:solidFill>
                <a:latin typeface="Calibri" panose="020F0502020204030204" pitchFamily="34" charset="0"/>
              </a:rPr>
              <a:t>Alignment to Architecture/Design Principles, Patterns &amp; Standards</a:t>
            </a:r>
            <a:endParaRPr lang="en-US" sz="800" i="0" dirty="0">
              <a:latin typeface="Calibri" panose="020F0502020204030204" pitchFamily="34" charset="0"/>
            </a:endParaRPr>
          </a:p>
        </p:txBody>
      </p:sp>
    </p:spTree>
    <p:extLst>
      <p:ext uri="{BB962C8B-B14F-4D97-AF65-F5344CB8AC3E}">
        <p14:creationId xmlns:p14="http://schemas.microsoft.com/office/powerpoint/2010/main" val="2519172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34312"/>
            <a:ext cx="5181600" cy="3389376"/>
          </a:xfrm>
          <a:prstGeom prst="rect">
            <a:avLst/>
          </a:prstGeom>
        </p:spPr>
      </p:pic>
      <p:sp>
        <p:nvSpPr>
          <p:cNvPr id="2" name="Title 1"/>
          <p:cNvSpPr>
            <a:spLocks noGrp="1"/>
          </p:cNvSpPr>
          <p:nvPr>
            <p:ph type="title"/>
          </p:nvPr>
        </p:nvSpPr>
        <p:spPr/>
        <p:txBody>
          <a:bodyPr/>
          <a:lstStyle/>
          <a:p>
            <a:r>
              <a:rPr lang="en-US" dirty="0"/>
              <a:t>How to read a task card</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19</a:t>
            </a:fld>
            <a:endParaRPr lang="en-US" sz="900" dirty="0"/>
          </a:p>
        </p:txBody>
      </p:sp>
      <p:sp>
        <p:nvSpPr>
          <p:cNvPr id="15" name="TextBox 14"/>
          <p:cNvSpPr txBox="1"/>
          <p:nvPr/>
        </p:nvSpPr>
        <p:spPr>
          <a:xfrm>
            <a:off x="448868" y="944217"/>
            <a:ext cx="3494518" cy="954107"/>
          </a:xfrm>
          <a:prstGeom prst="rect">
            <a:avLst/>
          </a:prstGeom>
          <a:noFill/>
        </p:spPr>
        <p:txBody>
          <a:bodyPr wrap="square" rtlCol="0">
            <a:spAutoFit/>
          </a:bodyPr>
          <a:lstStyle/>
          <a:p>
            <a:r>
              <a:rPr lang="en-GB" sz="800" b="1" dirty="0">
                <a:latin typeface="Calibri" panose="020F0502020204030204" pitchFamily="34" charset="0"/>
              </a:rPr>
              <a:t>Roles:</a:t>
            </a:r>
          </a:p>
          <a:p>
            <a:r>
              <a:rPr lang="en-GB" sz="800" dirty="0">
                <a:latin typeface="Calibri" panose="020F0502020204030204" pitchFamily="34" charset="0"/>
              </a:rPr>
              <a:t>Roles that are involved in this task card are listed.</a:t>
            </a:r>
          </a:p>
          <a:p>
            <a:r>
              <a:rPr lang="en-GB" sz="800" dirty="0">
                <a:latin typeface="Calibri" panose="020F0502020204030204" pitchFamily="34" charset="0"/>
              </a:rPr>
              <a:t>The Role in BOLD is the primary role responsible for this overall task card. The ‘Consult’ are roles that play a part in delivering the tasks and outcomes listed as part of the Method Outputs. However the task card does not specify which roles come together to complete each of the tasks and which outcomes are delivered as a result. </a:t>
            </a:r>
          </a:p>
        </p:txBody>
      </p:sp>
      <p:sp>
        <p:nvSpPr>
          <p:cNvPr id="61" name="TextBox 60"/>
          <p:cNvSpPr txBox="1"/>
          <p:nvPr/>
        </p:nvSpPr>
        <p:spPr>
          <a:xfrm>
            <a:off x="211560" y="3127299"/>
            <a:ext cx="1773092" cy="707886"/>
          </a:xfrm>
          <a:prstGeom prst="rect">
            <a:avLst/>
          </a:prstGeom>
          <a:noFill/>
        </p:spPr>
        <p:txBody>
          <a:bodyPr wrap="square" rtlCol="0">
            <a:spAutoFit/>
          </a:bodyPr>
          <a:lstStyle/>
          <a:p>
            <a:r>
              <a:rPr lang="en-GB" sz="800" b="1" dirty="0">
                <a:latin typeface="Calibri" panose="020F0502020204030204" pitchFamily="34" charset="0"/>
              </a:rPr>
              <a:t>Inputs:</a:t>
            </a:r>
          </a:p>
          <a:p>
            <a:r>
              <a:rPr lang="en-GB" sz="800" dirty="0">
                <a:latin typeface="Calibri" panose="020F0502020204030204" pitchFamily="34" charset="0"/>
              </a:rPr>
              <a:t>Inputs can be either Program/ Project Inputs or Method Inputs that have been delivered by a previous Task Card.</a:t>
            </a:r>
          </a:p>
        </p:txBody>
      </p:sp>
      <p:sp>
        <p:nvSpPr>
          <p:cNvPr id="64" name="TextBox 63"/>
          <p:cNvSpPr txBox="1"/>
          <p:nvPr/>
        </p:nvSpPr>
        <p:spPr>
          <a:xfrm>
            <a:off x="1150238" y="5237063"/>
            <a:ext cx="3922290" cy="954107"/>
          </a:xfrm>
          <a:prstGeom prst="rect">
            <a:avLst/>
          </a:prstGeom>
          <a:noFill/>
        </p:spPr>
        <p:txBody>
          <a:bodyPr wrap="square" rtlCol="0">
            <a:spAutoFit/>
          </a:bodyPr>
          <a:lstStyle/>
          <a:p>
            <a:r>
              <a:rPr lang="en-GB" sz="800" b="1" dirty="0">
                <a:latin typeface="Calibri" panose="020F0502020204030204" pitchFamily="34" charset="0"/>
              </a:rPr>
              <a:t>Guidance and Notes:</a:t>
            </a:r>
          </a:p>
          <a:p>
            <a:r>
              <a:rPr lang="en-GB" sz="800" dirty="0">
                <a:latin typeface="Calibri" panose="020F0502020204030204" pitchFamily="34" charset="0"/>
              </a:rPr>
              <a:t>CDM approaches the description of Architecture and design as an iterative process. The concept of passes of the Method adds sufficient Architecture and design detail through every pass as is necessary to feed into defined Project Gates for estimation and feasibility analysis. The number of passes is determined by the organisation. Tasks are split either completely or partially at each pass depending on availability of information and clarity of requirements.</a:t>
            </a:r>
          </a:p>
        </p:txBody>
      </p:sp>
      <p:sp>
        <p:nvSpPr>
          <p:cNvPr id="9" name="TextBox 8"/>
          <p:cNvSpPr txBox="1"/>
          <p:nvPr/>
        </p:nvSpPr>
        <p:spPr>
          <a:xfrm>
            <a:off x="4316845" y="944217"/>
            <a:ext cx="1773092" cy="461665"/>
          </a:xfrm>
          <a:prstGeom prst="rect">
            <a:avLst/>
          </a:prstGeom>
          <a:noFill/>
        </p:spPr>
        <p:txBody>
          <a:bodyPr wrap="square" rtlCol="0">
            <a:spAutoFit/>
          </a:bodyPr>
          <a:lstStyle/>
          <a:p>
            <a:r>
              <a:rPr lang="en-GB" sz="800" b="1" dirty="0">
                <a:latin typeface="Calibri" panose="020F0502020204030204" pitchFamily="34" charset="0"/>
              </a:rPr>
              <a:t>Purpose:</a:t>
            </a:r>
          </a:p>
          <a:p>
            <a:r>
              <a:rPr lang="en-GB" sz="800" dirty="0">
                <a:latin typeface="Calibri" panose="020F0502020204030204" pitchFamily="34" charset="0"/>
              </a:rPr>
              <a:t>Brief description of the purpose of this task card in its entirety.</a:t>
            </a:r>
          </a:p>
        </p:txBody>
      </p:sp>
      <p:sp>
        <p:nvSpPr>
          <p:cNvPr id="10" name="TextBox 9"/>
          <p:cNvSpPr txBox="1"/>
          <p:nvPr/>
        </p:nvSpPr>
        <p:spPr>
          <a:xfrm>
            <a:off x="7235570" y="1978558"/>
            <a:ext cx="1773092" cy="1692771"/>
          </a:xfrm>
          <a:prstGeom prst="rect">
            <a:avLst/>
          </a:prstGeom>
          <a:noFill/>
        </p:spPr>
        <p:txBody>
          <a:bodyPr wrap="square" rtlCol="0">
            <a:spAutoFit/>
          </a:bodyPr>
          <a:lstStyle/>
          <a:p>
            <a:r>
              <a:rPr lang="en-GB" sz="800" b="1" dirty="0">
                <a:latin typeface="Calibri" panose="020F0502020204030204" pitchFamily="34" charset="0"/>
              </a:rPr>
              <a:t>Method Outputs:</a:t>
            </a:r>
          </a:p>
          <a:p>
            <a:r>
              <a:rPr lang="en-GB" sz="800" dirty="0">
                <a:latin typeface="Calibri" panose="020F0502020204030204" pitchFamily="34" charset="0"/>
              </a:rPr>
              <a:t>List of Architecture Artefacts created. These artefacts are iteratively elaborated as necessary to describe the architecture and design in more detail. These Method Outputs may become Method inputs in subsequent task cards. </a:t>
            </a:r>
          </a:p>
          <a:p>
            <a:endParaRPr lang="en-GB" sz="800" dirty="0">
              <a:latin typeface="Calibri" panose="020F0502020204030204" pitchFamily="34" charset="0"/>
            </a:endParaRPr>
          </a:p>
          <a:p>
            <a:r>
              <a:rPr lang="en-GB" sz="800" dirty="0">
                <a:latin typeface="Calibri" panose="020F0502020204030204" pitchFamily="34" charset="0"/>
              </a:rPr>
              <a:t>The Method Outputs will normally be included as part of a larger deliverable required at defined gates of the organisation’s change lifecycle.</a:t>
            </a:r>
          </a:p>
        </p:txBody>
      </p:sp>
      <p:sp>
        <p:nvSpPr>
          <p:cNvPr id="11" name="TextBox 10"/>
          <p:cNvSpPr txBox="1"/>
          <p:nvPr/>
        </p:nvSpPr>
        <p:spPr>
          <a:xfrm>
            <a:off x="7235570" y="4390677"/>
            <a:ext cx="1773092" cy="1692771"/>
          </a:xfrm>
          <a:prstGeom prst="rect">
            <a:avLst/>
          </a:prstGeom>
          <a:noFill/>
        </p:spPr>
        <p:txBody>
          <a:bodyPr wrap="square" rtlCol="0">
            <a:spAutoFit/>
          </a:bodyPr>
          <a:lstStyle/>
          <a:p>
            <a:r>
              <a:rPr lang="en-GB" sz="800" b="1" dirty="0">
                <a:latin typeface="Calibri" panose="020F0502020204030204" pitchFamily="34" charset="0"/>
              </a:rPr>
              <a:t>Tasks:</a:t>
            </a:r>
          </a:p>
          <a:p>
            <a:r>
              <a:rPr lang="en-GB" sz="800" dirty="0">
                <a:latin typeface="Calibri" panose="020F0502020204030204" pitchFamily="34" charset="0"/>
              </a:rPr>
              <a:t>High level task steps that elaborate the Architecture and Design Description to a sufficient level of detail. They provide coverage of the Architecture &amp; Design activities performed by that domain which are practically necessary to deliver the solution in a comprehensive manner.</a:t>
            </a:r>
          </a:p>
          <a:p>
            <a:r>
              <a:rPr lang="en-GB" sz="800" dirty="0">
                <a:latin typeface="Calibri" panose="020F0502020204030204" pitchFamily="34" charset="0"/>
              </a:rPr>
              <a:t>These high level tasks are further decomposed into activities to cover the necessary work to be undertaken by the primary role of the task card.</a:t>
            </a:r>
          </a:p>
        </p:txBody>
      </p:sp>
      <p:sp>
        <p:nvSpPr>
          <p:cNvPr id="13" name="TextBox 12"/>
          <p:cNvSpPr txBox="1"/>
          <p:nvPr/>
        </p:nvSpPr>
        <p:spPr>
          <a:xfrm>
            <a:off x="6349023" y="1115042"/>
            <a:ext cx="2076519" cy="707886"/>
          </a:xfrm>
          <a:prstGeom prst="rect">
            <a:avLst/>
          </a:prstGeom>
          <a:noFill/>
        </p:spPr>
        <p:txBody>
          <a:bodyPr wrap="square" rtlCol="0">
            <a:spAutoFit/>
          </a:bodyPr>
          <a:lstStyle/>
          <a:p>
            <a:r>
              <a:rPr lang="en-GB" sz="800" b="1" dirty="0">
                <a:latin typeface="Calibri" panose="020F0502020204030204" pitchFamily="34" charset="0"/>
              </a:rPr>
              <a:t>Enterprise Continuum Inputs:</a:t>
            </a:r>
          </a:p>
          <a:p>
            <a:r>
              <a:rPr lang="en-GB" sz="800" dirty="0">
                <a:latin typeface="Calibri" panose="020F0502020204030204" pitchFamily="34" charset="0"/>
              </a:rPr>
              <a:t>List of inputs that represent architecture and design assets from a reusable source that help progress the quality of the solution and improve the productivity of the design effort.</a:t>
            </a:r>
          </a:p>
        </p:txBody>
      </p:sp>
      <p:cxnSp>
        <p:nvCxnSpPr>
          <p:cNvPr id="5" name="Straight Arrow Connector 4"/>
          <p:cNvCxnSpPr/>
          <p:nvPr/>
        </p:nvCxnSpPr>
        <p:spPr bwMode="auto">
          <a:xfrm>
            <a:off x="1330779" y="1872510"/>
            <a:ext cx="689882" cy="356340"/>
          </a:xfrm>
          <a:prstGeom prst="straightConnector1">
            <a:avLst/>
          </a:prstGeom>
          <a:noFill/>
          <a:ln w="9525"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flipH="1">
            <a:off x="4694464" y="1405882"/>
            <a:ext cx="179615" cy="572676"/>
          </a:xfrm>
          <a:prstGeom prst="straightConnector1">
            <a:avLst/>
          </a:prstGeom>
          <a:noFill/>
          <a:ln w="9525" cap="flat" cmpd="sng" algn="ctr">
            <a:solidFill>
              <a:schemeClr val="tx1"/>
            </a:solidFill>
            <a:prstDash val="solid"/>
            <a:round/>
            <a:headEnd type="none" w="med" len="med"/>
            <a:tailEnd type="triangle"/>
          </a:ln>
          <a:effectLst/>
        </p:spPr>
      </p:cxnSp>
      <p:cxnSp>
        <p:nvCxnSpPr>
          <p:cNvPr id="16" name="Straight Arrow Connector 15"/>
          <p:cNvCxnSpPr>
            <a:stCxn id="13" idx="1"/>
          </p:cNvCxnSpPr>
          <p:nvPr/>
        </p:nvCxnSpPr>
        <p:spPr bwMode="auto">
          <a:xfrm flipH="1">
            <a:off x="6157810" y="1468985"/>
            <a:ext cx="191213" cy="1061944"/>
          </a:xfrm>
          <a:prstGeom prst="straightConnector1">
            <a:avLst/>
          </a:prstGeom>
          <a:noFill/>
          <a:ln w="9525" cap="flat" cmpd="sng" algn="ctr">
            <a:solidFill>
              <a:schemeClr val="tx1"/>
            </a:solidFill>
            <a:prstDash val="solid"/>
            <a:round/>
            <a:headEnd type="none" w="med" len="med"/>
            <a:tailEnd type="triangle"/>
          </a:ln>
          <a:effectLst/>
        </p:spPr>
      </p:cxnSp>
      <p:cxnSp>
        <p:nvCxnSpPr>
          <p:cNvPr id="18" name="Straight Arrow Connector 17"/>
          <p:cNvCxnSpPr>
            <a:stCxn id="10" idx="2"/>
          </p:cNvCxnSpPr>
          <p:nvPr/>
        </p:nvCxnSpPr>
        <p:spPr bwMode="auto">
          <a:xfrm flipH="1">
            <a:off x="7025368" y="3671329"/>
            <a:ext cx="1096748" cy="163856"/>
          </a:xfrm>
          <a:prstGeom prst="straightConnector1">
            <a:avLst/>
          </a:prstGeom>
          <a:noFill/>
          <a:ln w="9525" cap="flat" cmpd="sng" algn="ctr">
            <a:solidFill>
              <a:schemeClr val="tx1"/>
            </a:solidFill>
            <a:prstDash val="solid"/>
            <a:round/>
            <a:headEnd type="none" w="med" len="med"/>
            <a:tailEnd type="triangle"/>
          </a:ln>
          <a:effectLst/>
        </p:spPr>
      </p:cxnSp>
      <p:cxnSp>
        <p:nvCxnSpPr>
          <p:cNvPr id="20" name="Straight Arrow Connector 19"/>
          <p:cNvCxnSpPr>
            <a:stCxn id="11" idx="0"/>
          </p:cNvCxnSpPr>
          <p:nvPr/>
        </p:nvCxnSpPr>
        <p:spPr bwMode="auto">
          <a:xfrm flipH="1" flipV="1">
            <a:off x="6157810" y="4078061"/>
            <a:ext cx="1964306" cy="312616"/>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p:cNvCxnSpPr>
            <a:stCxn id="61" idx="2"/>
          </p:cNvCxnSpPr>
          <p:nvPr/>
        </p:nvCxnSpPr>
        <p:spPr bwMode="auto">
          <a:xfrm flipV="1">
            <a:off x="1098106" y="3671329"/>
            <a:ext cx="886546" cy="163856"/>
          </a:xfrm>
          <a:prstGeom prst="straightConnector1">
            <a:avLst/>
          </a:prstGeom>
          <a:noFill/>
          <a:ln w="9525" cap="flat" cmpd="sng" algn="ctr">
            <a:solidFill>
              <a:schemeClr val="tx1"/>
            </a:solidFill>
            <a:prstDash val="solid"/>
            <a:round/>
            <a:headEnd type="none" w="med" len="med"/>
            <a:tailEnd type="triangle"/>
          </a:ln>
          <a:effectLst/>
        </p:spPr>
      </p:cxnSp>
      <p:cxnSp>
        <p:nvCxnSpPr>
          <p:cNvPr id="24" name="Straight Arrow Connector 23"/>
          <p:cNvCxnSpPr>
            <a:stCxn id="61" idx="2"/>
          </p:cNvCxnSpPr>
          <p:nvPr/>
        </p:nvCxnSpPr>
        <p:spPr bwMode="auto">
          <a:xfrm>
            <a:off x="1098106" y="3835185"/>
            <a:ext cx="886546" cy="463311"/>
          </a:xfrm>
          <a:prstGeom prst="straightConnector1">
            <a:avLst/>
          </a:prstGeom>
          <a:noFill/>
          <a:ln w="9525"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flipV="1">
            <a:off x="1538968" y="4878161"/>
            <a:ext cx="481693" cy="358902"/>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129886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 Control</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2</a:t>
            </a:fld>
            <a:endParaRPr lang="en-US" dirty="0"/>
          </a:p>
        </p:txBody>
      </p:sp>
      <p:sp>
        <p:nvSpPr>
          <p:cNvPr id="10" name="Rectangle 9"/>
          <p:cNvSpPr/>
          <p:nvPr/>
        </p:nvSpPr>
        <p:spPr>
          <a:xfrm>
            <a:off x="546316" y="960122"/>
            <a:ext cx="1315488" cy="276999"/>
          </a:xfrm>
          <a:prstGeom prst="rect">
            <a:avLst/>
          </a:prstGeom>
        </p:spPr>
        <p:txBody>
          <a:bodyPr wrap="none">
            <a:spAutoFit/>
          </a:bodyPr>
          <a:lstStyle/>
          <a:p>
            <a:r>
              <a:rPr lang="en-GB" sz="1200" b="1" i="0" dirty="0"/>
              <a:t>Version</a:t>
            </a:r>
            <a:r>
              <a:rPr lang="en-GB" sz="1200" b="1" dirty="0"/>
              <a:t> </a:t>
            </a:r>
            <a:r>
              <a:rPr lang="en-GB" sz="1200" b="1" i="0" dirty="0"/>
              <a:t>History</a:t>
            </a:r>
            <a:endParaRPr lang="en-GB" sz="1200" i="0" dirty="0"/>
          </a:p>
        </p:txBody>
      </p:sp>
      <p:graphicFrame>
        <p:nvGraphicFramePr>
          <p:cNvPr id="6" name="Table 5"/>
          <p:cNvGraphicFramePr>
            <a:graphicFrameLocks noGrp="1"/>
          </p:cNvGraphicFramePr>
          <p:nvPr>
            <p:extLst>
              <p:ext uri="{D42A27DB-BD31-4B8C-83A1-F6EECF244321}">
                <p14:modId xmlns:p14="http://schemas.microsoft.com/office/powerpoint/2010/main" val="1018544733"/>
              </p:ext>
            </p:extLst>
          </p:nvPr>
        </p:nvGraphicFramePr>
        <p:xfrm>
          <a:off x="656751" y="1329887"/>
          <a:ext cx="7998064" cy="4651339"/>
        </p:xfrm>
        <a:graphic>
          <a:graphicData uri="http://schemas.openxmlformats.org/drawingml/2006/table">
            <a:tbl>
              <a:tblPr firstRow="1" firstCol="1" lastRow="1" lastCol="1" bandRow="1" bandCol="1"/>
              <a:tblGrid>
                <a:gridCol w="1363252">
                  <a:extLst>
                    <a:ext uri="{9D8B030D-6E8A-4147-A177-3AD203B41FA5}">
                      <a16:colId xmlns:a16="http://schemas.microsoft.com/office/drawing/2014/main" val="20000"/>
                    </a:ext>
                  </a:extLst>
                </a:gridCol>
                <a:gridCol w="1363252">
                  <a:extLst>
                    <a:ext uri="{9D8B030D-6E8A-4147-A177-3AD203B41FA5}">
                      <a16:colId xmlns:a16="http://schemas.microsoft.com/office/drawing/2014/main" val="20001"/>
                    </a:ext>
                  </a:extLst>
                </a:gridCol>
                <a:gridCol w="1363892">
                  <a:extLst>
                    <a:ext uri="{9D8B030D-6E8A-4147-A177-3AD203B41FA5}">
                      <a16:colId xmlns:a16="http://schemas.microsoft.com/office/drawing/2014/main" val="20002"/>
                    </a:ext>
                  </a:extLst>
                </a:gridCol>
                <a:gridCol w="3907668">
                  <a:extLst>
                    <a:ext uri="{9D8B030D-6E8A-4147-A177-3AD203B41FA5}">
                      <a16:colId xmlns:a16="http://schemas.microsoft.com/office/drawing/2014/main" val="20003"/>
                    </a:ext>
                  </a:extLst>
                </a:gridCol>
              </a:tblGrid>
              <a:tr h="262219">
                <a:tc>
                  <a:txBody>
                    <a:bodyPr/>
                    <a:lstStyle/>
                    <a:p>
                      <a:pPr>
                        <a:spcBef>
                          <a:spcPts val="600"/>
                        </a:spcBef>
                        <a:spcAft>
                          <a:spcPts val="0"/>
                        </a:spcAft>
                      </a:pPr>
                      <a:r>
                        <a:rPr lang="en-GB" sz="900" b="0" dirty="0">
                          <a:solidFill>
                            <a:srgbClr val="FFFFFF"/>
                          </a:solidFill>
                          <a:effectLst/>
                          <a:latin typeface="Trebuchet MS"/>
                          <a:ea typeface="Times New Roman"/>
                          <a:cs typeface="Times New Roman"/>
                        </a:rPr>
                        <a:t>Version</a:t>
                      </a:r>
                      <a:endParaRPr lang="en-GB" sz="90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spcBef>
                          <a:spcPts val="600"/>
                        </a:spcBef>
                        <a:spcAft>
                          <a:spcPts val="0"/>
                        </a:spcAft>
                      </a:pPr>
                      <a:r>
                        <a:rPr lang="en-GB" sz="900" b="0">
                          <a:solidFill>
                            <a:srgbClr val="FFFFFF"/>
                          </a:solidFill>
                          <a:effectLst/>
                          <a:latin typeface="Trebuchet MS"/>
                          <a:ea typeface="Times New Roman"/>
                          <a:cs typeface="Times New Roman"/>
                        </a:rPr>
                        <a:t>Date Issued</a:t>
                      </a:r>
                      <a:endParaRPr lang="en-GB" sz="90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spcBef>
                          <a:spcPts val="600"/>
                        </a:spcBef>
                        <a:spcAft>
                          <a:spcPts val="0"/>
                        </a:spcAft>
                      </a:pPr>
                      <a:r>
                        <a:rPr lang="en-GB" sz="900" b="0">
                          <a:solidFill>
                            <a:srgbClr val="FFFFFF"/>
                          </a:solidFill>
                          <a:effectLst/>
                          <a:latin typeface="Trebuchet MS"/>
                          <a:ea typeface="Times New Roman"/>
                          <a:cs typeface="Times New Roman"/>
                        </a:rPr>
                        <a:t>Issued to</a:t>
                      </a:r>
                      <a:endParaRPr lang="en-GB" sz="90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spcBef>
                          <a:spcPts val="600"/>
                        </a:spcBef>
                        <a:spcAft>
                          <a:spcPts val="0"/>
                        </a:spcAft>
                      </a:pPr>
                      <a:r>
                        <a:rPr lang="en-GB" sz="900" b="0">
                          <a:solidFill>
                            <a:srgbClr val="FFFFFF"/>
                          </a:solidFill>
                          <a:effectLst/>
                          <a:latin typeface="Trebuchet MS"/>
                          <a:ea typeface="Times New Roman"/>
                          <a:cs typeface="Times New Roman"/>
                        </a:rPr>
                        <a:t>Reason for New Version</a:t>
                      </a:r>
                      <a:endParaRPr lang="en-GB" sz="90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extLst>
                  <a:ext uri="{0D108BD9-81ED-4DB2-BD59-A6C34878D82A}">
                    <a16:rowId xmlns:a16="http://schemas.microsoft.com/office/drawing/2014/main" val="10000"/>
                  </a:ext>
                </a:extLst>
              </a:tr>
              <a:tr h="219604">
                <a:tc>
                  <a:txBody>
                    <a:bodyPr/>
                    <a:lstStyle/>
                    <a:p>
                      <a:pPr>
                        <a:spcBef>
                          <a:spcPts val="600"/>
                        </a:spcBef>
                        <a:spcAft>
                          <a:spcPts val="0"/>
                        </a:spcAft>
                      </a:pPr>
                      <a:r>
                        <a:rPr lang="en-GB" sz="900" b="0" dirty="0">
                          <a:effectLst/>
                          <a:latin typeface="Trebuchet MS"/>
                          <a:ea typeface="Times New Roman"/>
                          <a:cs typeface="Times New Roman"/>
                        </a:rPr>
                        <a:t>V1.0</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17.06.2014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Application Solution Definition Workshop Participants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600"/>
                        </a:spcBef>
                        <a:spcAft>
                          <a:spcPts val="0"/>
                        </a:spcAft>
                        <a:buClrTx/>
                        <a:buSzTx/>
                        <a:buFontTx/>
                        <a:buNone/>
                        <a:tabLst/>
                        <a:defRPr/>
                      </a:pPr>
                      <a:r>
                        <a:rPr lang="en-GB" sz="900" b="0" dirty="0">
                          <a:effectLst/>
                          <a:latin typeface="Trebuchet MS"/>
                          <a:ea typeface="Times New Roman"/>
                          <a:cs typeface="Times New Roman"/>
                        </a:rPr>
                        <a:t>Adapted Native CDM pack for the Application Solution</a:t>
                      </a:r>
                      <a:r>
                        <a:rPr lang="en-GB" sz="900" b="0" baseline="0" dirty="0">
                          <a:effectLst/>
                          <a:latin typeface="Trebuchet MS"/>
                          <a:ea typeface="Times New Roman"/>
                          <a:cs typeface="Times New Roman"/>
                        </a:rPr>
                        <a:t> Definition Workshop adding in a Scenario (Account Closure), Pass 1 models for the scenario in all domains and Pass 2 model for Application Architecture </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1"/>
                  </a:ext>
                </a:extLst>
              </a:tr>
              <a:tr h="219604">
                <a:tc>
                  <a:txBody>
                    <a:bodyPr/>
                    <a:lstStyle/>
                    <a:p>
                      <a:pPr>
                        <a:spcBef>
                          <a:spcPts val="600"/>
                        </a:spcBef>
                        <a:spcAft>
                          <a:spcPts val="0"/>
                        </a:spcAft>
                      </a:pPr>
                      <a:r>
                        <a:rPr lang="en-GB" sz="900" b="0" dirty="0">
                          <a:effectLst/>
                          <a:latin typeface="Trebuchet MS"/>
                          <a:ea typeface="Times New Roman"/>
                          <a:cs typeface="Times New Roman"/>
                        </a:rPr>
                        <a:t>V1.1</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19.06.2014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Business Solutions Definition</a:t>
                      </a:r>
                      <a:r>
                        <a:rPr lang="en-GB" sz="900" b="0" baseline="0" dirty="0">
                          <a:effectLst/>
                          <a:latin typeface="Trebuchet MS"/>
                          <a:ea typeface="Times New Roman"/>
                          <a:cs typeface="Times New Roman"/>
                        </a:rPr>
                        <a:t> Workshop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600"/>
                        </a:spcBef>
                        <a:spcAft>
                          <a:spcPts val="0"/>
                        </a:spcAft>
                        <a:buClrTx/>
                        <a:buSzTx/>
                        <a:buFontTx/>
                        <a:buNone/>
                        <a:tabLst/>
                        <a:defRPr/>
                      </a:pPr>
                      <a:r>
                        <a:rPr lang="en-GB" sz="900" b="0" dirty="0">
                          <a:effectLst/>
                          <a:latin typeface="Trebuchet MS"/>
                          <a:ea typeface="Times New Roman"/>
                          <a:cs typeface="Times New Roman"/>
                        </a:rPr>
                        <a:t>Added slides for Depicting Business Solutions </a:t>
                      </a:r>
                      <a:r>
                        <a:rPr lang="en-GB" sz="900" b="0" dirty="0" err="1">
                          <a:effectLst/>
                          <a:latin typeface="Trebuchet MS"/>
                          <a:ea typeface="Times New Roman"/>
                          <a:cs typeface="Times New Roman"/>
                        </a:rPr>
                        <a:t>Modeling</a:t>
                      </a:r>
                      <a:r>
                        <a:rPr lang="en-GB" sz="900" b="0" dirty="0">
                          <a:effectLst/>
                          <a:latin typeface="Trebuchet MS"/>
                          <a:ea typeface="Times New Roman"/>
                          <a:cs typeface="Times New Roman"/>
                        </a:rPr>
                        <a:t> elements</a:t>
                      </a:r>
                      <a:r>
                        <a:rPr lang="en-GB" sz="900" b="0" baseline="0" dirty="0">
                          <a:effectLst/>
                          <a:latin typeface="Trebuchet MS"/>
                          <a:ea typeface="Times New Roman"/>
                          <a:cs typeface="Times New Roman"/>
                        </a:rPr>
                        <a:t> under the business process (5 slides)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2"/>
                  </a:ext>
                </a:extLst>
              </a:tr>
              <a:tr h="219604">
                <a:tc>
                  <a:txBody>
                    <a:bodyPr/>
                    <a:lstStyle/>
                    <a:p>
                      <a:pPr>
                        <a:spcBef>
                          <a:spcPts val="600"/>
                        </a:spcBef>
                        <a:spcAft>
                          <a:spcPts val="0"/>
                        </a:spcAft>
                      </a:pPr>
                      <a:r>
                        <a:rPr lang="en-GB" sz="900" b="0" dirty="0">
                          <a:effectLst/>
                          <a:latin typeface="Trebuchet MS"/>
                          <a:ea typeface="Times New Roman"/>
                          <a:cs typeface="Times New Roman"/>
                        </a:rPr>
                        <a:t>V1.2</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19.06.2014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812719" rtl="0" eaLnBrk="1" fontAlgn="auto" latinLnBrk="0" hangingPunct="1">
                        <a:lnSpc>
                          <a:spcPct val="100000"/>
                        </a:lnSpc>
                        <a:spcBef>
                          <a:spcPts val="600"/>
                        </a:spcBef>
                        <a:spcAft>
                          <a:spcPts val="0"/>
                        </a:spcAft>
                        <a:buClrTx/>
                        <a:buSzTx/>
                        <a:buFontTx/>
                        <a:buNone/>
                        <a:tabLst/>
                        <a:defRPr/>
                      </a:pPr>
                      <a:r>
                        <a:rPr lang="en-GB" sz="900" b="0" dirty="0">
                          <a:effectLst/>
                          <a:latin typeface="Trebuchet MS"/>
                          <a:ea typeface="Times New Roman"/>
                          <a:cs typeface="Times New Roman"/>
                        </a:rPr>
                        <a:t>Business Solutions Definition</a:t>
                      </a:r>
                      <a:r>
                        <a:rPr lang="en-GB" sz="900" b="0" baseline="0" dirty="0">
                          <a:effectLst/>
                          <a:latin typeface="Trebuchet MS"/>
                          <a:ea typeface="Times New Roman"/>
                          <a:cs typeface="Times New Roman"/>
                        </a:rPr>
                        <a:t> Workshop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600"/>
                        </a:spcBef>
                        <a:spcAft>
                          <a:spcPts val="0"/>
                        </a:spcAft>
                        <a:buClrTx/>
                        <a:buSzTx/>
                        <a:buFontTx/>
                        <a:buNone/>
                        <a:tabLst/>
                        <a:defRPr/>
                      </a:pPr>
                      <a:r>
                        <a:rPr lang="en-GB" sz="900" b="0" dirty="0">
                          <a:effectLst/>
                          <a:latin typeface="Trebuchet MS"/>
                          <a:ea typeface="Times New Roman"/>
                          <a:cs typeface="Times New Roman"/>
                        </a:rPr>
                        <a:t>Added a task</a:t>
                      </a:r>
                      <a:r>
                        <a:rPr lang="en-GB" sz="900" b="0" baseline="0" dirty="0">
                          <a:effectLst/>
                          <a:latin typeface="Trebuchet MS"/>
                          <a:ea typeface="Times New Roman"/>
                          <a:cs typeface="Times New Roman"/>
                        </a:rPr>
                        <a:t> view of the method with complete task description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3"/>
                  </a:ext>
                </a:extLst>
              </a:tr>
              <a:tr h="219604">
                <a:tc>
                  <a:txBody>
                    <a:bodyPr/>
                    <a:lstStyle/>
                    <a:p>
                      <a:pPr>
                        <a:spcBef>
                          <a:spcPts val="600"/>
                        </a:spcBef>
                        <a:spcAft>
                          <a:spcPts val="0"/>
                        </a:spcAft>
                      </a:pPr>
                      <a:r>
                        <a:rPr lang="en-GB" sz="900" b="0" dirty="0">
                          <a:effectLst/>
                          <a:latin typeface="Trebuchet MS"/>
                          <a:ea typeface="Times New Roman"/>
                          <a:cs typeface="Times New Roman"/>
                        </a:rPr>
                        <a:t>V1.3</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23.06.2014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Information</a:t>
                      </a:r>
                      <a:r>
                        <a:rPr lang="en-GB" sz="900" b="0" baseline="0" dirty="0">
                          <a:effectLst/>
                          <a:latin typeface="Trebuchet MS"/>
                          <a:ea typeface="Times New Roman"/>
                          <a:cs typeface="Times New Roman"/>
                        </a:rPr>
                        <a:t> Architecture SDW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Included</a:t>
                      </a:r>
                      <a:r>
                        <a:rPr lang="en-GB" sz="900" b="0" baseline="0" dirty="0">
                          <a:effectLst/>
                          <a:latin typeface="Trebuchet MS"/>
                          <a:ea typeface="Times New Roman"/>
                          <a:cs typeface="Times New Roman"/>
                        </a:rPr>
                        <a:t> slides for Information Architecture Workshop</a:t>
                      </a:r>
                      <a:endParaRPr lang="en-GB" sz="900" b="0" dirty="0">
                        <a:effectLst/>
                        <a:latin typeface="Trebuchet MS"/>
                        <a:ea typeface="Times New Roman"/>
                        <a:cs typeface="Times New Roman"/>
                      </a:endParaRPr>
                    </a:p>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Updates all</a:t>
                      </a:r>
                      <a:r>
                        <a:rPr lang="en-GB" sz="900" b="0" baseline="0" dirty="0">
                          <a:effectLst/>
                          <a:latin typeface="Trebuchet MS"/>
                          <a:ea typeface="Times New Roman"/>
                          <a:cs typeface="Times New Roman"/>
                        </a:rPr>
                        <a:t> task cards for input/ output consistency</a:t>
                      </a:r>
                    </a:p>
                    <a:p>
                      <a:pPr marL="0" marR="0" indent="0" algn="l" defTabSz="1083620" rtl="0" eaLnBrk="1" fontAlgn="auto" latinLnBrk="0" hangingPunct="1">
                        <a:lnSpc>
                          <a:spcPct val="100000"/>
                        </a:lnSpc>
                        <a:spcBef>
                          <a:spcPts val="0"/>
                        </a:spcBef>
                        <a:spcAft>
                          <a:spcPts val="0"/>
                        </a:spcAft>
                        <a:buClrTx/>
                        <a:buSzTx/>
                        <a:buFontTx/>
                        <a:buNone/>
                        <a:tabLst/>
                        <a:defRPr/>
                      </a:pPr>
                      <a:r>
                        <a:rPr lang="en-GB" sz="900" b="0" baseline="0" dirty="0">
                          <a:effectLst/>
                          <a:latin typeface="Trebuchet MS"/>
                          <a:ea typeface="Times New Roman"/>
                          <a:cs typeface="Times New Roman"/>
                        </a:rPr>
                        <a:t>Split inputs to Program and Model inputs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4"/>
                  </a:ext>
                </a:extLst>
              </a:tr>
              <a:tr h="219604">
                <a:tc>
                  <a:txBody>
                    <a:bodyPr/>
                    <a:lstStyle/>
                    <a:p>
                      <a:pPr>
                        <a:spcBef>
                          <a:spcPts val="600"/>
                        </a:spcBef>
                        <a:spcAft>
                          <a:spcPts val="0"/>
                        </a:spcAft>
                      </a:pPr>
                      <a:r>
                        <a:rPr lang="en-GB" sz="900" b="0" dirty="0">
                          <a:effectLst/>
                          <a:latin typeface="Trebuchet MS"/>
                          <a:ea typeface="Times New Roman"/>
                          <a:cs typeface="Times New Roman"/>
                        </a:rPr>
                        <a:t>V1.4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26.06.2014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SOA Architecture</a:t>
                      </a:r>
                      <a:r>
                        <a:rPr lang="en-GB" sz="900" b="0" baseline="0" dirty="0">
                          <a:effectLst/>
                          <a:latin typeface="Trebuchet MS"/>
                          <a:ea typeface="Times New Roman"/>
                          <a:cs typeface="Times New Roman"/>
                        </a:rPr>
                        <a:t> SDW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a:t>
                      </a:r>
                      <a:r>
                        <a:rPr lang="en-GB" sz="900" b="0" baseline="0" dirty="0">
                          <a:effectLst/>
                          <a:latin typeface="Trebuchet MS"/>
                          <a:ea typeface="Times New Roman"/>
                          <a:cs typeface="Times New Roman"/>
                        </a:rPr>
                        <a:t> included to cover Service Architecture and Design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5"/>
                  </a:ext>
                </a:extLst>
              </a:tr>
              <a:tr h="219604">
                <a:tc>
                  <a:txBody>
                    <a:bodyPr/>
                    <a:lstStyle/>
                    <a:p>
                      <a:pPr>
                        <a:spcBef>
                          <a:spcPts val="600"/>
                        </a:spcBef>
                        <a:spcAft>
                          <a:spcPts val="0"/>
                        </a:spcAft>
                      </a:pPr>
                      <a:r>
                        <a:rPr lang="en-GB" sz="900" b="0" dirty="0">
                          <a:effectLst/>
                          <a:latin typeface="Trebuchet MS"/>
                          <a:ea typeface="Times New Roman"/>
                          <a:cs typeface="Times New Roman"/>
                        </a:rPr>
                        <a:t>V1.5</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27.06.2014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Infrastructure</a:t>
                      </a:r>
                      <a:r>
                        <a:rPr lang="en-GB" sz="900" b="0" baseline="0" dirty="0">
                          <a:effectLst/>
                          <a:latin typeface="Trebuchet MS"/>
                          <a:ea typeface="Times New Roman"/>
                          <a:cs typeface="Times New Roman"/>
                        </a:rPr>
                        <a:t> SDW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included to cover Infrastructure</a:t>
                      </a:r>
                      <a:r>
                        <a:rPr lang="en-GB" sz="900" b="0" baseline="0" dirty="0">
                          <a:effectLst/>
                          <a:latin typeface="Trebuchet MS"/>
                          <a:ea typeface="Times New Roman"/>
                          <a:cs typeface="Times New Roman"/>
                        </a:rPr>
                        <a:t> Architecture and Design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6"/>
                  </a:ext>
                </a:extLst>
              </a:tr>
              <a:tr h="219604">
                <a:tc>
                  <a:txBody>
                    <a:bodyPr/>
                    <a:lstStyle/>
                    <a:p>
                      <a:pPr>
                        <a:spcBef>
                          <a:spcPts val="600"/>
                        </a:spcBef>
                        <a:spcAft>
                          <a:spcPts val="0"/>
                        </a:spcAft>
                      </a:pPr>
                      <a:r>
                        <a:rPr lang="en-GB" sz="900" b="0" dirty="0">
                          <a:effectLst/>
                          <a:latin typeface="Trebuchet MS"/>
                          <a:ea typeface="Times New Roman"/>
                          <a:cs typeface="Times New Roman"/>
                        </a:rPr>
                        <a:t>V1.6</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01.07.2014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Security SDW</a:t>
                      </a:r>
                      <a:r>
                        <a:rPr lang="en-GB" sz="900" b="0" baseline="0" dirty="0">
                          <a:effectLst/>
                          <a:latin typeface="Trebuchet MS"/>
                          <a:ea typeface="Times New Roman"/>
                          <a:cs typeface="Times New Roman"/>
                        </a:rPr>
                        <a:t>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included to cover Security </a:t>
                      </a:r>
                      <a:r>
                        <a:rPr lang="en-GB" sz="900" b="0" baseline="0" dirty="0">
                          <a:effectLst/>
                          <a:latin typeface="Trebuchet MS"/>
                          <a:ea typeface="Times New Roman"/>
                          <a:cs typeface="Times New Roman"/>
                        </a:rPr>
                        <a:t>Architecture and Design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7"/>
                  </a:ext>
                </a:extLst>
              </a:tr>
              <a:tr h="219604">
                <a:tc>
                  <a:txBody>
                    <a:bodyPr/>
                    <a:lstStyle/>
                    <a:p>
                      <a:pPr>
                        <a:spcBef>
                          <a:spcPts val="600"/>
                        </a:spcBef>
                        <a:spcAft>
                          <a:spcPts val="0"/>
                        </a:spcAft>
                      </a:pPr>
                      <a:r>
                        <a:rPr lang="en-GB" sz="900" b="0" dirty="0">
                          <a:effectLst/>
                          <a:latin typeface="Trebuchet MS"/>
                          <a:ea typeface="Times New Roman"/>
                          <a:cs typeface="Times New Roman"/>
                        </a:rPr>
                        <a:t>V1.7</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02.07.2014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Business</a:t>
                      </a:r>
                      <a:r>
                        <a:rPr lang="en-GB" sz="900" b="0" baseline="0" dirty="0">
                          <a:effectLst/>
                          <a:latin typeface="Trebuchet MS"/>
                          <a:ea typeface="Times New Roman"/>
                          <a:cs typeface="Times New Roman"/>
                        </a:rPr>
                        <a:t> Process SDW Participants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included to cover Business Process </a:t>
                      </a:r>
                      <a:r>
                        <a:rPr lang="en-GB" sz="900" b="0" baseline="0" dirty="0">
                          <a:effectLst/>
                          <a:latin typeface="Trebuchet MS"/>
                          <a:ea typeface="Times New Roman"/>
                          <a:cs typeface="Times New Roman"/>
                        </a:rPr>
                        <a:t>Architecture and Design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8"/>
                  </a:ext>
                </a:extLst>
              </a:tr>
              <a:tr h="219604">
                <a:tc>
                  <a:txBody>
                    <a:bodyPr/>
                    <a:lstStyle/>
                    <a:p>
                      <a:pPr>
                        <a:spcBef>
                          <a:spcPts val="600"/>
                        </a:spcBef>
                        <a:spcAft>
                          <a:spcPts val="0"/>
                        </a:spcAft>
                      </a:pPr>
                      <a:r>
                        <a:rPr lang="en-GB" sz="900" b="0" dirty="0">
                          <a:effectLst/>
                          <a:latin typeface="Trebuchet MS"/>
                          <a:ea typeface="Times New Roman"/>
                          <a:cs typeface="Times New Roman"/>
                        </a:rPr>
                        <a:t>V1.8</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03.07.2014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Technical Design SDW Participants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included to cover Technical </a:t>
                      </a:r>
                      <a:r>
                        <a:rPr lang="en-GB" sz="900" b="0" baseline="0" dirty="0">
                          <a:effectLst/>
                          <a:latin typeface="Trebuchet MS"/>
                          <a:ea typeface="Times New Roman"/>
                          <a:cs typeface="Times New Roman"/>
                        </a:rPr>
                        <a:t>Design</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9"/>
                  </a:ext>
                </a:extLst>
              </a:tr>
              <a:tr h="219604">
                <a:tc>
                  <a:txBody>
                    <a:bodyPr/>
                    <a:lstStyle/>
                    <a:p>
                      <a:pPr>
                        <a:spcBef>
                          <a:spcPts val="600"/>
                        </a:spcBef>
                        <a:spcAft>
                          <a:spcPts val="0"/>
                        </a:spcAft>
                      </a:pPr>
                      <a:r>
                        <a:rPr lang="en-GB" sz="900" b="0" dirty="0">
                          <a:effectLst/>
                          <a:latin typeface="Trebuchet MS"/>
                          <a:ea typeface="Times New Roman"/>
                          <a:cs typeface="Times New Roman"/>
                        </a:rPr>
                        <a:t>V1.9</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09.07.2014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Business Process 2 SDW Participants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updated from</a:t>
                      </a:r>
                      <a:r>
                        <a:rPr lang="en-GB" sz="900" b="0" baseline="0" dirty="0">
                          <a:effectLst/>
                          <a:latin typeface="Trebuchet MS"/>
                          <a:ea typeface="Times New Roman"/>
                          <a:cs typeface="Times New Roman"/>
                        </a:rPr>
                        <a:t> previous workshops</a:t>
                      </a:r>
                      <a:endParaRPr lang="en-GB" sz="900" b="0" dirty="0">
                        <a:effectLst/>
                        <a:latin typeface="Trebuchet MS"/>
                        <a:ea typeface="Times New Roman"/>
                        <a:cs typeface="Times New Roman"/>
                      </a:endParaRP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0"/>
                  </a:ext>
                </a:extLst>
              </a:tr>
              <a:tr h="219604">
                <a:tc>
                  <a:txBody>
                    <a:bodyPr/>
                    <a:lstStyle/>
                    <a:p>
                      <a:pPr>
                        <a:spcBef>
                          <a:spcPts val="600"/>
                        </a:spcBef>
                        <a:spcAft>
                          <a:spcPts val="0"/>
                        </a:spcAft>
                      </a:pPr>
                      <a:r>
                        <a:rPr lang="en-GB" sz="900" b="0" dirty="0">
                          <a:effectLst/>
                          <a:latin typeface="Trebuchet MS"/>
                          <a:ea typeface="Times New Roman"/>
                          <a:cs typeface="Times New Roman"/>
                        </a:rPr>
                        <a:t>V1.10</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11.07.12014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Customer Centricity</a:t>
                      </a:r>
                      <a:r>
                        <a:rPr lang="en-GB" sz="900" b="0" baseline="0" dirty="0">
                          <a:effectLst/>
                          <a:latin typeface="Trebuchet MS"/>
                          <a:ea typeface="Times New Roman"/>
                          <a:cs typeface="Times New Roman"/>
                        </a:rPr>
                        <a:t> </a:t>
                      </a:r>
                      <a:r>
                        <a:rPr lang="en-GB" sz="900" b="0" dirty="0">
                          <a:effectLst/>
                          <a:latin typeface="Trebuchet MS"/>
                          <a:ea typeface="Times New Roman"/>
                          <a:cs typeface="Times New Roman"/>
                        </a:rPr>
                        <a:t>SDW Participants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dirty="0">
                          <a:effectLst/>
                          <a:latin typeface="Trebuchet MS"/>
                          <a:ea typeface="Times New Roman"/>
                          <a:cs typeface="Times New Roman"/>
                        </a:rPr>
                        <a:t>Slides updated from</a:t>
                      </a:r>
                      <a:r>
                        <a:rPr lang="en-GB" sz="900" b="0" baseline="0" dirty="0">
                          <a:effectLst/>
                          <a:latin typeface="Trebuchet MS"/>
                          <a:ea typeface="Times New Roman"/>
                          <a:cs typeface="Times New Roman"/>
                        </a:rPr>
                        <a:t> previous workshops and added Customer Journey slides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1"/>
                  </a:ext>
                </a:extLst>
              </a:tr>
              <a:tr h="219604">
                <a:tc>
                  <a:txBody>
                    <a:bodyPr/>
                    <a:lstStyle/>
                    <a:p>
                      <a:pPr>
                        <a:spcBef>
                          <a:spcPts val="600"/>
                        </a:spcBef>
                        <a:spcAft>
                          <a:spcPts val="0"/>
                        </a:spcAft>
                      </a:pPr>
                      <a:r>
                        <a:rPr lang="en-GB" sz="900" b="0" dirty="0">
                          <a:effectLst/>
                          <a:latin typeface="Trebuchet MS"/>
                          <a:ea typeface="Times New Roman"/>
                          <a:cs typeface="Times New Roman"/>
                        </a:rPr>
                        <a:t>V1.11</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15.07.2014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End to End Workshop</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baseline="0" dirty="0">
                          <a:effectLst/>
                          <a:latin typeface="Trebuchet MS"/>
                          <a:ea typeface="Times New Roman"/>
                          <a:cs typeface="Times New Roman"/>
                        </a:rPr>
                        <a:t>Slides added to describe journey and where we have landed with the method in RMC</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2"/>
                  </a:ext>
                </a:extLst>
              </a:tr>
              <a:tr h="219604">
                <a:tc>
                  <a:txBody>
                    <a:bodyPr/>
                    <a:lstStyle/>
                    <a:p>
                      <a:pPr>
                        <a:spcBef>
                          <a:spcPts val="600"/>
                        </a:spcBef>
                        <a:spcAft>
                          <a:spcPts val="0"/>
                        </a:spcAft>
                      </a:pPr>
                      <a:r>
                        <a:rPr lang="en-GB" sz="900" b="0" dirty="0">
                          <a:effectLst/>
                          <a:latin typeface="Trebuchet MS"/>
                          <a:ea typeface="Times New Roman"/>
                          <a:cs typeface="Times New Roman"/>
                        </a:rPr>
                        <a:t>v.1.12 – v1.13</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24.07.2014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Internal</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baseline="0" dirty="0">
                          <a:effectLst/>
                          <a:latin typeface="Trebuchet MS"/>
                          <a:ea typeface="Times New Roman"/>
                          <a:cs typeface="Times New Roman"/>
                        </a:rPr>
                        <a:t>Updates to reflect changes to the framework (adding Operational risk and control) post the end to end workshop</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3"/>
                  </a:ext>
                </a:extLst>
              </a:tr>
              <a:tr h="219604">
                <a:tc>
                  <a:txBody>
                    <a:bodyPr/>
                    <a:lstStyle/>
                    <a:p>
                      <a:pPr>
                        <a:spcBef>
                          <a:spcPts val="600"/>
                        </a:spcBef>
                        <a:spcAft>
                          <a:spcPts val="0"/>
                        </a:spcAft>
                      </a:pPr>
                      <a:r>
                        <a:rPr lang="en-GB" sz="900" b="0" dirty="0">
                          <a:effectLst/>
                          <a:latin typeface="Trebuchet MS"/>
                          <a:ea typeface="Times New Roman"/>
                          <a:cs typeface="Times New Roman"/>
                        </a:rPr>
                        <a:t>V1.14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31.07.2014</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Bef>
                          <a:spcPts val="600"/>
                        </a:spcBef>
                        <a:spcAft>
                          <a:spcPts val="0"/>
                        </a:spcAft>
                      </a:pPr>
                      <a:r>
                        <a:rPr lang="en-GB" sz="900" b="0" dirty="0">
                          <a:effectLst/>
                          <a:latin typeface="Trebuchet MS"/>
                          <a:ea typeface="Times New Roman"/>
                          <a:cs typeface="Times New Roman"/>
                        </a:rPr>
                        <a:t>Design Authority</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indent="0" algn="l" defTabSz="1083620" rtl="0" eaLnBrk="1" fontAlgn="auto" latinLnBrk="0" hangingPunct="1">
                        <a:lnSpc>
                          <a:spcPct val="100000"/>
                        </a:lnSpc>
                        <a:spcBef>
                          <a:spcPts val="0"/>
                        </a:spcBef>
                        <a:spcAft>
                          <a:spcPts val="0"/>
                        </a:spcAft>
                        <a:buClrTx/>
                        <a:buSzTx/>
                        <a:buFontTx/>
                        <a:buNone/>
                        <a:tabLst/>
                        <a:defRPr/>
                      </a:pPr>
                      <a:r>
                        <a:rPr lang="en-GB" sz="900" b="0" baseline="0" dirty="0">
                          <a:effectLst/>
                          <a:latin typeface="Trebuchet MS"/>
                          <a:ea typeface="Times New Roman"/>
                          <a:cs typeface="Times New Roman"/>
                        </a:rPr>
                        <a:t>NSL Meta Model included with description of objects. Updated task cards to reflect final changes.</a:t>
                      </a:r>
                    </a:p>
                  </a:txBody>
                  <a:tcPr marL="74295" marR="74295"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18560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2485789"/>
            <a:ext cx="2253625" cy="24279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52500" fontAlgn="base">
              <a:spcBef>
                <a:spcPct val="0"/>
              </a:spcBef>
              <a:spcAft>
                <a:spcPct val="0"/>
              </a:spcAft>
            </a:pPr>
            <a:endParaRPr lang="en-US" sz="1000" i="0" dirty="0">
              <a:solidFill>
                <a:prstClr val="black"/>
              </a:solidFill>
              <a:latin typeface="Calibri" panose="020F0502020204030204" pitchFamily="34" charset="0"/>
            </a:endParaRPr>
          </a:p>
          <a:p>
            <a:pPr defTabSz="952500" fontAlgn="base">
              <a:spcBef>
                <a:spcPct val="0"/>
              </a:spcBef>
              <a:spcAft>
                <a:spcPct val="0"/>
              </a:spcAft>
            </a:pPr>
            <a:r>
              <a:rPr lang="en-US" sz="1000" i="0" dirty="0">
                <a:solidFill>
                  <a:prstClr val="black"/>
                </a:solidFill>
                <a:latin typeface="Calibri" panose="020F0502020204030204" pitchFamily="34" charset="0"/>
              </a:rPr>
              <a:t>Stakeholder Concerns</a:t>
            </a:r>
          </a:p>
          <a:p>
            <a:pPr defTabSz="952500" fontAlgn="base">
              <a:spcBef>
                <a:spcPct val="0"/>
              </a:spcBef>
              <a:spcAft>
                <a:spcPct val="0"/>
              </a:spcAft>
            </a:pPr>
            <a:r>
              <a:rPr lang="en-US" sz="1000" i="0" dirty="0">
                <a:solidFill>
                  <a:prstClr val="black"/>
                </a:solidFill>
                <a:latin typeface="Calibri" panose="020F0502020204030204" pitchFamily="34" charset="0"/>
              </a:rPr>
              <a:t>Business Drivers</a:t>
            </a:r>
          </a:p>
          <a:p>
            <a:pPr defTabSz="952500" fontAlgn="base">
              <a:spcBef>
                <a:spcPct val="0"/>
              </a:spcBef>
              <a:spcAft>
                <a:spcPct val="0"/>
              </a:spcAft>
            </a:pPr>
            <a:r>
              <a:rPr lang="en-US" sz="1000" i="0" dirty="0">
                <a:solidFill>
                  <a:prstClr val="black"/>
                </a:solidFill>
                <a:latin typeface="Calibri" panose="020F0502020204030204" pitchFamily="34" charset="0"/>
              </a:rPr>
              <a:t>Business Strategy</a:t>
            </a:r>
          </a:p>
          <a:p>
            <a:pPr defTabSz="952500" fontAlgn="base">
              <a:spcBef>
                <a:spcPct val="0"/>
              </a:spcBef>
              <a:spcAft>
                <a:spcPct val="0"/>
              </a:spcAft>
            </a:pPr>
            <a:r>
              <a:rPr lang="en-US" sz="1000" i="0" dirty="0">
                <a:solidFill>
                  <a:prstClr val="black"/>
                </a:solidFill>
                <a:latin typeface="Calibri" panose="020F0502020204030204" pitchFamily="34" charset="0"/>
              </a:rPr>
              <a:t>Project Portfolio</a:t>
            </a:r>
          </a:p>
          <a:p>
            <a:pPr defTabSz="952500" fontAlgn="base">
              <a:spcBef>
                <a:spcPct val="0"/>
              </a:spcBef>
              <a:spcAft>
                <a:spcPct val="0"/>
              </a:spcAft>
            </a:pPr>
            <a:r>
              <a:rPr lang="en-US" sz="1000" i="0" dirty="0">
                <a:solidFill>
                  <a:prstClr val="black"/>
                </a:solidFill>
                <a:latin typeface="Calibri" panose="020F0502020204030204" pitchFamily="34" charset="0"/>
              </a:rPr>
              <a:t>Program Initiation Document/ Business Case</a:t>
            </a: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Business Motivation</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20</a:t>
            </a:fld>
            <a:endParaRPr lang="en-US" sz="900" dirty="0"/>
          </a:p>
        </p:txBody>
      </p:sp>
      <p:sp>
        <p:nvSpPr>
          <p:cNvPr id="14" name="AutoShape 45"/>
          <p:cNvSpPr>
            <a:spLocks noChangeArrowheads="1"/>
          </p:cNvSpPr>
          <p:nvPr/>
        </p:nvSpPr>
        <p:spPr bwMode="auto">
          <a:xfrm>
            <a:off x="2998105" y="2733895"/>
            <a:ext cx="3978428" cy="202259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Document Business Motivation</a:t>
            </a:r>
          </a:p>
        </p:txBody>
      </p:sp>
      <p:sp>
        <p:nvSpPr>
          <p:cNvPr id="41" name="Rectangle 40"/>
          <p:cNvSpPr/>
          <p:nvPr/>
        </p:nvSpPr>
        <p:spPr bwMode="auto">
          <a:xfrm>
            <a:off x="553719" y="4936157"/>
            <a:ext cx="8101096" cy="13380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4" name="TextBox 53"/>
          <p:cNvSpPr txBox="1"/>
          <p:nvPr/>
        </p:nvSpPr>
        <p:spPr>
          <a:xfrm>
            <a:off x="2817171" y="1165549"/>
            <a:ext cx="4308107" cy="507831"/>
          </a:xfrm>
          <a:prstGeom prst="rect">
            <a:avLst/>
          </a:prstGeom>
          <a:noFill/>
        </p:spPr>
        <p:txBody>
          <a:bodyPr wrap="square" rtlCol="0">
            <a:spAutoFit/>
          </a:bodyPr>
          <a:lstStyle/>
          <a:p>
            <a:pPr defTabSz="914400" fontAlgn="base">
              <a:spcBef>
                <a:spcPct val="0"/>
              </a:spcBef>
              <a:spcAft>
                <a:spcPct val="0"/>
              </a:spcAft>
            </a:pPr>
            <a:r>
              <a:rPr lang="en-US" sz="900" i="0" dirty="0">
                <a:solidFill>
                  <a:prstClr val="black"/>
                </a:solidFill>
                <a:latin typeface="Calibri" panose="020F0502020204030204" pitchFamily="34" charset="0"/>
              </a:rPr>
              <a:t>The motivation extension is intended to allow additional structured modeling of the drivers, goals, and objectives that influence an </a:t>
            </a:r>
            <a:r>
              <a:rPr lang="en-US" sz="900" i="0" dirty="0" err="1">
                <a:solidFill>
                  <a:prstClr val="black"/>
                </a:solidFill>
                <a:latin typeface="Calibri" panose="020F0502020204030204" pitchFamily="34" charset="0"/>
              </a:rPr>
              <a:t>organisation</a:t>
            </a:r>
            <a:r>
              <a:rPr lang="en-US" sz="900" i="0" dirty="0">
                <a:solidFill>
                  <a:prstClr val="black"/>
                </a:solidFill>
                <a:latin typeface="Calibri" panose="020F0502020204030204" pitchFamily="34" charset="0"/>
              </a:rPr>
              <a:t> to provide business services to its customers. </a:t>
            </a:r>
          </a:p>
        </p:txBody>
      </p:sp>
      <p:sp>
        <p:nvSpPr>
          <p:cNvPr id="55" name="Rectangle 54"/>
          <p:cNvSpPr/>
          <p:nvPr/>
        </p:nvSpPr>
        <p:spPr>
          <a:xfrm>
            <a:off x="1101706" y="1111209"/>
            <a:ext cx="1673236" cy="1000274"/>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Business Architect</a:t>
            </a:r>
          </a:p>
          <a:p>
            <a:pPr defTabSz="914400" fontAlgn="base">
              <a:spcBef>
                <a:spcPct val="0"/>
              </a:spcBef>
              <a:spcAft>
                <a:spcPct val="0"/>
              </a:spcAft>
            </a:pPr>
            <a:r>
              <a:rPr lang="en-US" sz="900" i="0" dirty="0">
                <a:solidFill>
                  <a:prstClr val="black"/>
                </a:solidFill>
                <a:latin typeface="Calibri" panose="020F0502020204030204" pitchFamily="34" charset="0"/>
              </a:rPr>
              <a:t>Enterprise Architect (Consult)</a:t>
            </a:r>
            <a:endParaRPr lang="en-US" sz="900" b="1"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Business Stakeholders (Consult)</a:t>
            </a:r>
          </a:p>
          <a:p>
            <a:pPr defTabSz="914400" fontAlgn="base">
              <a:spcBef>
                <a:spcPct val="0"/>
              </a:spcBef>
              <a:spcAft>
                <a:spcPct val="0"/>
              </a:spcAft>
            </a:pPr>
            <a:r>
              <a:rPr lang="en-US" i="0" dirty="0">
                <a:solidFill>
                  <a:prstClr val="black"/>
                </a:solidFill>
                <a:latin typeface="Calibri" panose="020F0502020204030204" pitchFamily="34" charset="0"/>
              </a:rPr>
              <a:t>Business Analyst (accountable for functional/ non-functional requirements)</a:t>
            </a:r>
            <a:r>
              <a:rPr lang="en-US" sz="900" i="0" dirty="0">
                <a:solidFill>
                  <a:prstClr val="black"/>
                </a:solidFill>
                <a:latin typeface="Calibri" panose="020F0502020204030204" pitchFamily="34" charset="0"/>
              </a:rPr>
              <a:t> </a:t>
            </a:r>
          </a:p>
        </p:txBody>
      </p:sp>
      <p:sp>
        <p:nvSpPr>
          <p:cNvPr id="56" name="AutoShape 45"/>
          <p:cNvSpPr>
            <a:spLocks noChangeArrowheads="1"/>
          </p:cNvSpPr>
          <p:nvPr/>
        </p:nvSpPr>
        <p:spPr bwMode="auto">
          <a:xfrm>
            <a:off x="3441891" y="1914241"/>
            <a:ext cx="654665" cy="492309"/>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Architecture Continuum</a:t>
            </a:r>
          </a:p>
        </p:txBody>
      </p:sp>
      <p:sp>
        <p:nvSpPr>
          <p:cNvPr id="57" name="AutoShape 45"/>
          <p:cNvSpPr>
            <a:spLocks noChangeArrowheads="1"/>
          </p:cNvSpPr>
          <p:nvPr/>
        </p:nvSpPr>
        <p:spPr bwMode="auto">
          <a:xfrm>
            <a:off x="5488845" y="1919884"/>
            <a:ext cx="654665" cy="492309"/>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Architecture Principles</a:t>
            </a:r>
          </a:p>
        </p:txBody>
      </p:sp>
      <p:sp>
        <p:nvSpPr>
          <p:cNvPr id="58" name="AutoShape 45"/>
          <p:cNvSpPr>
            <a:spLocks noChangeArrowheads="1"/>
          </p:cNvSpPr>
          <p:nvPr/>
        </p:nvSpPr>
        <p:spPr bwMode="auto">
          <a:xfrm>
            <a:off x="4462491" y="1909982"/>
            <a:ext cx="654665" cy="492309"/>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Architecture Patterns</a:t>
            </a:r>
          </a:p>
        </p:txBody>
      </p:sp>
      <p:sp>
        <p:nvSpPr>
          <p:cNvPr id="59" name="Rounded Rectangle 58"/>
          <p:cNvSpPr/>
          <p:nvPr/>
        </p:nvSpPr>
        <p:spPr bwMode="auto">
          <a:xfrm>
            <a:off x="7290317" y="3599008"/>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Functional Requirements (Project)</a:t>
            </a:r>
          </a:p>
        </p:txBody>
      </p:sp>
      <p:sp>
        <p:nvSpPr>
          <p:cNvPr id="60" name="Rounded Rectangle 59"/>
          <p:cNvSpPr/>
          <p:nvPr/>
        </p:nvSpPr>
        <p:spPr bwMode="auto">
          <a:xfrm>
            <a:off x="7290263" y="4218500"/>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Non Functional Requirements (Project)</a:t>
            </a:r>
          </a:p>
        </p:txBody>
      </p:sp>
      <p:sp>
        <p:nvSpPr>
          <p:cNvPr id="61" name="Rounded Rectangle 60"/>
          <p:cNvSpPr/>
          <p:nvPr/>
        </p:nvSpPr>
        <p:spPr bwMode="auto">
          <a:xfrm>
            <a:off x="7284121" y="2996846"/>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Project Architecture </a:t>
            </a:r>
          </a:p>
          <a:p>
            <a:pPr algn="ctr" defTabSz="952500"/>
            <a:r>
              <a:rPr lang="en-US" i="0" dirty="0">
                <a:solidFill>
                  <a:prstClr val="black"/>
                </a:solidFill>
                <a:latin typeface="Calibri" panose="020F0502020204030204" pitchFamily="34" charset="0"/>
              </a:rPr>
              <a:t>Views</a:t>
            </a:r>
          </a:p>
        </p:txBody>
      </p:sp>
      <p:sp>
        <p:nvSpPr>
          <p:cNvPr id="62" name="Rounded Rectangle 61"/>
          <p:cNvSpPr/>
          <p:nvPr/>
        </p:nvSpPr>
        <p:spPr bwMode="auto">
          <a:xfrm>
            <a:off x="7290318" y="2402291"/>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Project Architecture Principles</a:t>
            </a:r>
          </a:p>
        </p:txBody>
      </p:sp>
      <p:sp>
        <p:nvSpPr>
          <p:cNvPr id="63" name="AutoShape 45"/>
          <p:cNvSpPr>
            <a:spLocks noChangeArrowheads="1"/>
          </p:cNvSpPr>
          <p:nvPr/>
        </p:nvSpPr>
        <p:spPr bwMode="auto">
          <a:xfrm>
            <a:off x="3123939" y="3327531"/>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black"/>
                </a:solidFill>
                <a:latin typeface="Calibri" panose="020F0502020204030204" pitchFamily="34" charset="0"/>
              </a:rPr>
              <a:t>Identify architecturally significant requirements</a:t>
            </a:r>
            <a:endParaRPr lang="en-GB" sz="900" i="0" dirty="0">
              <a:solidFill>
                <a:srgbClr val="000000"/>
              </a:solidFill>
              <a:latin typeface="Calibri" panose="020F0502020204030204" pitchFamily="34" charset="0"/>
              <a:ea typeface="Microsoft YaHei" pitchFamily="34" charset="-122"/>
            </a:endParaRPr>
          </a:p>
        </p:txBody>
      </p:sp>
      <p:sp>
        <p:nvSpPr>
          <p:cNvPr id="64" name="AutoShape 45"/>
          <p:cNvSpPr>
            <a:spLocks noChangeArrowheads="1"/>
          </p:cNvSpPr>
          <p:nvPr/>
        </p:nvSpPr>
        <p:spPr bwMode="auto">
          <a:xfrm>
            <a:off x="3123939" y="3668043"/>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key architecture principles for the programme/project</a:t>
            </a:r>
          </a:p>
        </p:txBody>
      </p:sp>
      <p:sp>
        <p:nvSpPr>
          <p:cNvPr id="65" name="AutoShape 45"/>
          <p:cNvSpPr>
            <a:spLocks noChangeArrowheads="1"/>
          </p:cNvSpPr>
          <p:nvPr/>
        </p:nvSpPr>
        <p:spPr bwMode="auto">
          <a:xfrm>
            <a:off x="3123939" y="2987019"/>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Program Objectives (reference PID/ Business Case) and Business Goals</a:t>
            </a:r>
          </a:p>
        </p:txBody>
      </p:sp>
      <p:sp>
        <p:nvSpPr>
          <p:cNvPr id="66" name="AutoShape 45"/>
          <p:cNvSpPr>
            <a:spLocks noChangeArrowheads="1"/>
          </p:cNvSpPr>
          <p:nvPr/>
        </p:nvSpPr>
        <p:spPr bwMode="auto">
          <a:xfrm>
            <a:off x="3123939" y="4008555"/>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project relevant views catalogue</a:t>
            </a:r>
          </a:p>
        </p:txBody>
      </p:sp>
      <p:sp>
        <p:nvSpPr>
          <p:cNvPr id="35" name="AutoShape 45"/>
          <p:cNvSpPr>
            <a:spLocks noChangeArrowheads="1"/>
          </p:cNvSpPr>
          <p:nvPr/>
        </p:nvSpPr>
        <p:spPr bwMode="auto">
          <a:xfrm>
            <a:off x="3123939" y="4349068"/>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Elaborate Functional and Non-functional requirements</a:t>
            </a:r>
          </a:p>
        </p:txBody>
      </p:sp>
      <p:sp>
        <p:nvSpPr>
          <p:cNvPr id="36" name="TextBox 35"/>
          <p:cNvSpPr txBox="1"/>
          <p:nvPr/>
        </p:nvSpPr>
        <p:spPr>
          <a:xfrm>
            <a:off x="552241" y="5146814"/>
            <a:ext cx="8102574" cy="507831"/>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1: </a:t>
            </a:r>
            <a:r>
              <a:rPr lang="en-US" sz="900" i="0" dirty="0">
                <a:solidFill>
                  <a:prstClr val="black"/>
                </a:solidFill>
                <a:latin typeface="Calibri" panose="020F0502020204030204" pitchFamily="34" charset="0"/>
              </a:rPr>
              <a:t>Start with defining program objectives and business goals that should drive requirements (both functional and non-functional). Based on the requirements assess the impacted architecture aspect areas (application, information, infra etc.). Based on the impact on the architecture aspect area define views that are relevant to the project and stakeholders’ expectations. </a:t>
            </a:r>
          </a:p>
        </p:txBody>
      </p:sp>
      <p:sp>
        <p:nvSpPr>
          <p:cNvPr id="37" name="TextBox 36"/>
          <p:cNvSpPr txBox="1"/>
          <p:nvPr/>
        </p:nvSpPr>
        <p:spPr>
          <a:xfrm>
            <a:off x="544582" y="5599576"/>
            <a:ext cx="8102574" cy="707886"/>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2: </a:t>
            </a:r>
            <a:r>
              <a:rPr lang="en-US" sz="900" i="0" dirty="0">
                <a:solidFill>
                  <a:prstClr val="black"/>
                </a:solidFill>
                <a:latin typeface="Calibri" panose="020F0502020204030204" pitchFamily="34" charset="0"/>
              </a:rPr>
              <a:t>You may want to revisit this phase to elaborate functional and non-functional requirements.</a:t>
            </a:r>
          </a:p>
          <a:p>
            <a:pPr defTabSz="914400" fontAlgn="base">
              <a:spcBef>
                <a:spcPct val="0"/>
              </a:spcBef>
              <a:spcAft>
                <a:spcPct val="0"/>
              </a:spcAft>
            </a:pPr>
            <a:endParaRPr lang="en-US" sz="700" i="0" dirty="0">
              <a:solidFill>
                <a:prstClr val="black"/>
              </a:solidFill>
              <a:latin typeface="Calibri" panose="020F0502020204030204" pitchFamily="34" charset="0"/>
            </a:endParaRPr>
          </a:p>
          <a:p>
            <a:r>
              <a:rPr lang="en-US" sz="800" dirty="0">
                <a:latin typeface="Calibri" panose="020F0502020204030204" pitchFamily="34" charset="0"/>
              </a:rPr>
              <a:t>“Architecturally significant requirements are a subset of the requirements that need to be satisfied before the architecture can be considered "stable". Typically, these are requirements that are technically challenging, technically constraining, or central to the system's purpose. These requirements also have a material bearing on the cost and timeline required to meet program objectives.” – courtesy Integrated Architecture Framework</a:t>
            </a:r>
            <a:endParaRPr lang="en-US" sz="800" i="0" dirty="0">
              <a:solidFill>
                <a:prstClr val="black"/>
              </a:solidFill>
              <a:latin typeface="Calibri" panose="020F0502020204030204" pitchFamily="34" charset="0"/>
            </a:endParaRPr>
          </a:p>
        </p:txBody>
      </p:sp>
      <p:sp>
        <p:nvSpPr>
          <p:cNvPr id="38" name="TextBox 37"/>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39" name="TextBox 38"/>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40" name="TextBox 39"/>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43" name="TextBox 42"/>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Outputs</a:t>
            </a:r>
          </a:p>
        </p:txBody>
      </p:sp>
      <p:sp>
        <p:nvSpPr>
          <p:cNvPr id="53" name="TextBox 52"/>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67" name="TextBox 66"/>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sp>
        <p:nvSpPr>
          <p:cNvPr id="68" name="TextBox 67"/>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sp>
        <p:nvSpPr>
          <p:cNvPr id="69" name="Rounded Rectangle 68"/>
          <p:cNvSpPr/>
          <p:nvPr/>
        </p:nvSpPr>
        <p:spPr bwMode="auto">
          <a:xfrm>
            <a:off x="7284122" y="1823946"/>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Program Objectives </a:t>
            </a:r>
          </a:p>
          <a:p>
            <a:pPr algn="ctr" defTabSz="952500"/>
            <a:r>
              <a:rPr lang="en-US" i="0" dirty="0">
                <a:solidFill>
                  <a:prstClr val="black"/>
                </a:solidFill>
                <a:latin typeface="Calibri" panose="020F0502020204030204" pitchFamily="34" charset="0"/>
              </a:rPr>
              <a:t>&amp; Goals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52" name="Rounded Rectangle 51"/>
          <p:cNvSpPr/>
          <p:nvPr/>
        </p:nvSpPr>
        <p:spPr bwMode="auto">
          <a:xfrm>
            <a:off x="7290318" y="1220854"/>
            <a:ext cx="1221785" cy="5400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Motivation Model</a:t>
            </a:r>
          </a:p>
        </p:txBody>
      </p:sp>
    </p:spTree>
    <p:extLst>
      <p:ext uri="{BB962C8B-B14F-4D97-AF65-F5344CB8AC3E}">
        <p14:creationId xmlns:p14="http://schemas.microsoft.com/office/powerpoint/2010/main" val="9956949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1" name="Rectangle 30"/>
          <p:cNvSpPr/>
          <p:nvPr/>
        </p:nvSpPr>
        <p:spPr bwMode="auto">
          <a:xfrm>
            <a:off x="553719" y="2485790"/>
            <a:ext cx="2252147" cy="183701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52500">
              <a:spcAft>
                <a:spcPts val="300"/>
              </a:spcAft>
            </a:pPr>
            <a:endParaRPr lang="en-US" sz="1000" i="0" dirty="0">
              <a:solidFill>
                <a:prstClr val="black"/>
              </a:solidFill>
              <a:latin typeface="Calibri" panose="020F0502020204030204" pitchFamily="34" charset="0"/>
            </a:endParaRPr>
          </a:p>
          <a:p>
            <a:pPr defTabSz="952500">
              <a:spcAft>
                <a:spcPts val="300"/>
              </a:spcAft>
            </a:pPr>
            <a:r>
              <a:rPr lang="en-US" sz="1000" i="0" dirty="0">
                <a:solidFill>
                  <a:prstClr val="black"/>
                </a:solidFill>
                <a:latin typeface="Calibri" panose="020F0502020204030204" pitchFamily="34" charset="0"/>
              </a:rPr>
              <a:t>Program Objectives &amp; Goals</a:t>
            </a:r>
          </a:p>
          <a:p>
            <a:pPr defTabSz="952500">
              <a:spcAft>
                <a:spcPts val="300"/>
              </a:spcAft>
            </a:pPr>
            <a:r>
              <a:rPr lang="en-US" sz="1000" i="0" dirty="0">
                <a:solidFill>
                  <a:prstClr val="black"/>
                </a:solidFill>
                <a:latin typeface="Calibri" panose="020F0502020204030204" pitchFamily="34" charset="0"/>
              </a:rPr>
              <a:t>Functional Requirements</a:t>
            </a:r>
          </a:p>
          <a:p>
            <a:pPr defTabSz="952500">
              <a:spcAft>
                <a:spcPts val="300"/>
              </a:spcAft>
            </a:pPr>
            <a:r>
              <a:rPr lang="en-US" sz="1000" i="0" dirty="0">
                <a:solidFill>
                  <a:prstClr val="black"/>
                </a:solidFill>
                <a:latin typeface="Calibri" panose="020F0502020204030204" pitchFamily="34" charset="0"/>
              </a:rPr>
              <a:t>Non-functional Requirements</a:t>
            </a:r>
          </a:p>
          <a:p>
            <a:pPr defTabSz="952500">
              <a:spcAft>
                <a:spcPts val="300"/>
              </a:spcAft>
            </a:pPr>
            <a:r>
              <a:rPr lang="en-US" sz="1000" i="0" dirty="0">
                <a:solidFill>
                  <a:prstClr val="black"/>
                </a:solidFill>
                <a:latin typeface="Calibri" panose="020F0502020204030204" pitchFamily="34" charset="0"/>
              </a:rPr>
              <a:t>Project Architecture Principles</a:t>
            </a:r>
          </a:p>
          <a:p>
            <a:pPr defTabSz="952500">
              <a:spcAft>
                <a:spcPts val="300"/>
              </a:spcAft>
            </a:pPr>
            <a:r>
              <a:rPr lang="en-US" sz="1000" i="0" dirty="0">
                <a:solidFill>
                  <a:prstClr val="black"/>
                </a:solidFill>
                <a:latin typeface="Calibri" panose="020F0502020204030204" pitchFamily="34" charset="0"/>
              </a:rPr>
              <a:t>Project Architecture Views</a:t>
            </a:r>
          </a:p>
          <a:p>
            <a:pPr defTabSz="952500">
              <a:spcAft>
                <a:spcPts val="300"/>
              </a:spcAft>
            </a:pPr>
            <a:r>
              <a:rPr lang="en-US" sz="1000" i="0" dirty="0">
                <a:solidFill>
                  <a:prstClr val="black"/>
                </a:solidFill>
                <a:latin typeface="Calibri" panose="020F0502020204030204" pitchFamily="34" charset="0"/>
              </a:rPr>
              <a:t>Business Drivers</a:t>
            </a:r>
          </a:p>
          <a:p>
            <a:pPr defTabSz="952500">
              <a:spcAft>
                <a:spcPts val="300"/>
              </a:spcAft>
            </a:pPr>
            <a:r>
              <a:rPr lang="en-US" sz="1000" i="0" dirty="0">
                <a:solidFill>
                  <a:prstClr val="black"/>
                </a:solidFill>
                <a:latin typeface="Calibri" panose="020F0502020204030204" pitchFamily="34" charset="0"/>
              </a:rPr>
              <a:t>Stakeholder Map</a:t>
            </a:r>
          </a:p>
          <a:p>
            <a:pPr defTabSz="952500">
              <a:spcAft>
                <a:spcPts val="300"/>
              </a:spcAft>
            </a:pPr>
            <a:r>
              <a:rPr lang="en-US" sz="1000" i="0" dirty="0">
                <a:solidFill>
                  <a:prstClr val="black"/>
                </a:solidFill>
                <a:latin typeface="Calibri" panose="020F0502020204030204" pitchFamily="34" charset="0"/>
              </a:rPr>
              <a:t>Glossary</a:t>
            </a:r>
          </a:p>
          <a:p>
            <a:pPr defTabSz="952500">
              <a:spcAft>
                <a:spcPts val="300"/>
              </a:spcAft>
            </a:pPr>
            <a:endParaRPr lang="en-US" sz="1000" i="0" dirty="0">
              <a:solidFill>
                <a:prstClr val="black"/>
              </a:solidFill>
              <a:latin typeface="Calibri" panose="020F0502020204030204" pitchFamily="34" charset="0"/>
            </a:endParaRP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Business Architecture (Business)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21</a:t>
            </a:fld>
            <a:endParaRPr lang="en-US" sz="900" dirty="0"/>
          </a:p>
        </p:txBody>
      </p:sp>
      <p:sp>
        <p:nvSpPr>
          <p:cNvPr id="10" name="TextBox 9"/>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11" name="TextBox 10"/>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14" name="AutoShape 45"/>
          <p:cNvSpPr>
            <a:spLocks noChangeArrowheads="1"/>
          </p:cNvSpPr>
          <p:nvPr/>
        </p:nvSpPr>
        <p:spPr bwMode="auto">
          <a:xfrm>
            <a:off x="2998105" y="2733895"/>
            <a:ext cx="3978428" cy="202259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Business Architecture Tasks (Business)</a:t>
            </a:r>
          </a:p>
        </p:txBody>
      </p:sp>
      <p:sp>
        <p:nvSpPr>
          <p:cNvPr id="15" name="AutoShape 45"/>
          <p:cNvSpPr>
            <a:spLocks noChangeArrowheads="1"/>
          </p:cNvSpPr>
          <p:nvPr/>
        </p:nvSpPr>
        <p:spPr bwMode="auto">
          <a:xfrm>
            <a:off x="3123937" y="2917446"/>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Assess Impact and model amendments to Business Roles (Organisation, Stakeholder and Actors)</a:t>
            </a:r>
          </a:p>
        </p:txBody>
      </p:sp>
      <p:sp>
        <p:nvSpPr>
          <p:cNvPr id="19" name="AutoShape 45"/>
          <p:cNvSpPr>
            <a:spLocks noChangeArrowheads="1"/>
          </p:cNvSpPr>
          <p:nvPr/>
        </p:nvSpPr>
        <p:spPr bwMode="auto">
          <a:xfrm>
            <a:off x="3123937" y="3293481"/>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to relevant Customer Journeys</a:t>
            </a:r>
          </a:p>
        </p:txBody>
      </p:sp>
      <p:sp>
        <p:nvSpPr>
          <p:cNvPr id="27" name="TextBox 26"/>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Outputs</a:t>
            </a:r>
          </a:p>
        </p:txBody>
      </p:sp>
      <p:sp>
        <p:nvSpPr>
          <p:cNvPr id="35" name="AutoShape 45"/>
          <p:cNvSpPr>
            <a:spLocks noChangeArrowheads="1"/>
          </p:cNvSpPr>
          <p:nvPr/>
        </p:nvSpPr>
        <p:spPr bwMode="auto">
          <a:xfrm>
            <a:off x="3123937" y="3669516"/>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to Business Objects (Conceptual Information Model)</a:t>
            </a:r>
          </a:p>
        </p:txBody>
      </p:sp>
      <p:sp>
        <p:nvSpPr>
          <p:cNvPr id="38" name="AutoShape 45"/>
          <p:cNvSpPr>
            <a:spLocks noChangeArrowheads="1"/>
          </p:cNvSpPr>
          <p:nvPr/>
        </p:nvSpPr>
        <p:spPr bwMode="auto">
          <a:xfrm>
            <a:off x="3123937" y="4045551"/>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manual and automatable Business process steps</a:t>
            </a:r>
          </a:p>
        </p:txBody>
      </p:sp>
      <p:sp>
        <p:nvSpPr>
          <p:cNvPr id="43" name="Rectangle 42"/>
          <p:cNvSpPr/>
          <p:nvPr/>
        </p:nvSpPr>
        <p:spPr>
          <a:xfrm>
            <a:off x="1080795" y="1094751"/>
            <a:ext cx="1686911" cy="1277273"/>
          </a:xfrm>
          <a:prstGeom prst="rect">
            <a:avLst/>
          </a:prstGeom>
        </p:spPr>
        <p:txBody>
          <a:bodyPr wrap="square">
            <a:spAutoFit/>
          </a:bodyPr>
          <a:lstStyle/>
          <a:p>
            <a:r>
              <a:rPr lang="en-US" sz="1400" b="1" i="0" dirty="0">
                <a:latin typeface="Calibri" panose="020F0502020204030204" pitchFamily="34" charset="0"/>
              </a:rPr>
              <a:t>Business Architect</a:t>
            </a:r>
          </a:p>
          <a:p>
            <a:r>
              <a:rPr lang="en-US" i="0" dirty="0">
                <a:latin typeface="Calibri" panose="020F0502020204030204" pitchFamily="34" charset="0"/>
              </a:rPr>
              <a:t>Process Architect (Consult)</a:t>
            </a:r>
          </a:p>
          <a:p>
            <a:r>
              <a:rPr lang="en-US" i="0" dirty="0">
                <a:latin typeface="Calibri" panose="020F0502020204030204" pitchFamily="34" charset="0"/>
              </a:rPr>
              <a:t>Enterprise Architect (Consult)</a:t>
            </a:r>
          </a:p>
          <a:p>
            <a:r>
              <a:rPr lang="en-US" i="0" dirty="0">
                <a:latin typeface="Calibri" panose="020F0502020204030204" pitchFamily="34" charset="0"/>
              </a:rPr>
              <a:t>Application Architect (Consult)</a:t>
            </a:r>
          </a:p>
          <a:p>
            <a:r>
              <a:rPr lang="en-US" i="0" dirty="0">
                <a:solidFill>
                  <a:prstClr val="black"/>
                </a:solidFill>
                <a:latin typeface="Calibri" panose="020F0502020204030204" pitchFamily="34" charset="0"/>
              </a:rPr>
              <a:t>Information </a:t>
            </a:r>
            <a:r>
              <a:rPr lang="en-US" i="0" dirty="0">
                <a:latin typeface="Calibri" panose="020F0502020204030204" pitchFamily="34" charset="0"/>
              </a:rPr>
              <a:t>Architect (Consult)</a:t>
            </a:r>
          </a:p>
          <a:p>
            <a:r>
              <a:rPr lang="en-US" i="0" dirty="0">
                <a:latin typeface="Calibri" panose="020F0502020204030204" pitchFamily="34" charset="0"/>
              </a:rPr>
              <a:t>Service Architect (Consult)</a:t>
            </a:r>
          </a:p>
          <a:p>
            <a:r>
              <a:rPr lang="en-US" i="0" dirty="0">
                <a:latin typeface="Calibri" panose="020F0502020204030204" pitchFamily="34" charset="0"/>
              </a:rPr>
              <a:t>Security Architect (Consult)</a:t>
            </a:r>
          </a:p>
          <a:p>
            <a:endParaRPr lang="en-US" b="1" i="0" dirty="0">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5" name="TextBox 4"/>
          <p:cNvSpPr txBox="1"/>
          <p:nvPr/>
        </p:nvSpPr>
        <p:spPr>
          <a:xfrm>
            <a:off x="552241" y="5097498"/>
            <a:ext cx="8102574" cy="230832"/>
          </a:xfrm>
          <a:prstGeom prst="rect">
            <a:avLst/>
          </a:prstGeom>
          <a:noFill/>
        </p:spPr>
        <p:txBody>
          <a:bodyPr wrap="square" rtlCol="0">
            <a:spAutoFit/>
          </a:bodyPr>
          <a:lstStyle/>
          <a:p>
            <a:r>
              <a:rPr lang="en-US" b="1" i="0" dirty="0">
                <a:latin typeface="Calibri" panose="020F0502020204030204" pitchFamily="34" charset="0"/>
              </a:rPr>
              <a:t>Pass 1: </a:t>
            </a:r>
            <a:r>
              <a:rPr lang="en-US" i="0" dirty="0">
                <a:latin typeface="Calibri" panose="020F0502020204030204" pitchFamily="34" charset="0"/>
              </a:rPr>
              <a:t>Identify the impacts to Customer Journeys, Business Roles, associated business processes and objects. Model the impacted Customer Journeys.</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sp>
        <p:nvSpPr>
          <p:cNvPr id="53" name="TextBox 52"/>
          <p:cNvSpPr txBox="1"/>
          <p:nvPr/>
        </p:nvSpPr>
        <p:spPr>
          <a:xfrm>
            <a:off x="544582" y="5451628"/>
            <a:ext cx="8102574" cy="369332"/>
          </a:xfrm>
          <a:prstGeom prst="rect">
            <a:avLst/>
          </a:prstGeom>
          <a:noFill/>
        </p:spPr>
        <p:txBody>
          <a:bodyPr wrap="square" rtlCol="0">
            <a:spAutoFit/>
          </a:bodyPr>
          <a:lstStyle/>
          <a:p>
            <a:r>
              <a:rPr lang="en-US" b="1" i="0" dirty="0">
                <a:latin typeface="Calibri" panose="020F0502020204030204" pitchFamily="34" charset="0"/>
              </a:rPr>
              <a:t>Pass 2: </a:t>
            </a:r>
            <a:r>
              <a:rPr lang="en-US" i="0" dirty="0">
                <a:latin typeface="Calibri" panose="020F0502020204030204" pitchFamily="34" charset="0"/>
              </a:rPr>
              <a:t>Model the changes to Business Role to accommodate new ways of working while addressing impacts to customer experience. Detail the impacts to Business objects and address the impacts of those changes on business integration points. </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GB" i="0" dirty="0">
                <a:latin typeface="Calibri" panose="020F0502020204030204" pitchFamily="34" charset="0"/>
              </a:rPr>
              <a:t>To identify the impact of changes to the architecture on the Business’s ability to fulfil the Business Strategy and Drivers.</a:t>
            </a:r>
          </a:p>
        </p:txBody>
      </p:sp>
      <p:sp>
        <p:nvSpPr>
          <p:cNvPr id="55" name="Rounded Rectangle 54"/>
          <p:cNvSpPr/>
          <p:nvPr/>
        </p:nvSpPr>
        <p:spPr bwMode="auto">
          <a:xfrm>
            <a:off x="7268813" y="2487423"/>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GB" i="0" dirty="0">
                <a:solidFill>
                  <a:prstClr val="black"/>
                </a:solidFill>
                <a:latin typeface="Calibri" panose="020F0502020204030204" pitchFamily="34" charset="0"/>
              </a:rPr>
              <a:t>Organisation</a:t>
            </a:r>
            <a:r>
              <a:rPr lang="en-US" i="0" dirty="0">
                <a:solidFill>
                  <a:prstClr val="black"/>
                </a:solidFill>
                <a:latin typeface="Calibri" panose="020F0502020204030204" pitchFamily="34" charset="0"/>
              </a:rPr>
              <a:t>-Actor Catalogue</a:t>
            </a:r>
          </a:p>
        </p:txBody>
      </p:sp>
      <p:sp>
        <p:nvSpPr>
          <p:cNvPr id="56" name="Rounded Rectangle 55"/>
          <p:cNvSpPr/>
          <p:nvPr/>
        </p:nvSpPr>
        <p:spPr bwMode="auto">
          <a:xfrm>
            <a:off x="7275035" y="4239410"/>
            <a:ext cx="1230023"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Role Catalogue</a:t>
            </a:r>
          </a:p>
          <a:p>
            <a:pPr algn="ctr" defTabSz="952500"/>
            <a:r>
              <a:rPr lang="en-US" i="0" dirty="0">
                <a:solidFill>
                  <a:prstClr val="black"/>
                </a:solidFill>
                <a:latin typeface="Calibri" panose="020F0502020204030204" pitchFamily="34" charset="0"/>
              </a:rPr>
              <a:t>(Impacted Business Roles)</a:t>
            </a:r>
          </a:p>
        </p:txBody>
      </p:sp>
      <p:sp>
        <p:nvSpPr>
          <p:cNvPr id="57" name="Rounded Rectangle 56"/>
          <p:cNvSpPr/>
          <p:nvPr/>
        </p:nvSpPr>
        <p:spPr bwMode="auto">
          <a:xfrm>
            <a:off x="7275035" y="309479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Service Catalogue</a:t>
            </a:r>
          </a:p>
        </p:txBody>
      </p:sp>
      <p:sp>
        <p:nvSpPr>
          <p:cNvPr id="58" name="Rounded Rectangle 57"/>
          <p:cNvSpPr/>
          <p:nvPr/>
        </p:nvSpPr>
        <p:spPr bwMode="auto">
          <a:xfrm>
            <a:off x="7275035" y="1330629"/>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Process Model</a:t>
            </a:r>
          </a:p>
          <a:p>
            <a:pPr algn="ctr" defTabSz="952500"/>
            <a:r>
              <a:rPr lang="en-US" i="0" dirty="0">
                <a:solidFill>
                  <a:prstClr val="black"/>
                </a:solidFill>
                <a:latin typeface="Calibri" panose="020F0502020204030204" pitchFamily="34" charset="0"/>
              </a:rPr>
              <a:t>(Impacted Business Processes)</a:t>
            </a:r>
          </a:p>
        </p:txBody>
      </p:sp>
      <p:sp>
        <p:nvSpPr>
          <p:cNvPr id="59" name="Rounded Rectangle 58"/>
          <p:cNvSpPr/>
          <p:nvPr/>
        </p:nvSpPr>
        <p:spPr bwMode="auto">
          <a:xfrm>
            <a:off x="7279306" y="1914035"/>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Customer Journey Model</a:t>
            </a:r>
          </a:p>
        </p:txBody>
      </p:sp>
      <p:sp>
        <p:nvSpPr>
          <p:cNvPr id="60" name="Rounded Rectangle 59"/>
          <p:cNvSpPr/>
          <p:nvPr/>
        </p:nvSpPr>
        <p:spPr bwMode="auto">
          <a:xfrm>
            <a:off x="7275035" y="365898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Conceptual Information Model</a:t>
            </a:r>
          </a:p>
        </p:txBody>
      </p:sp>
      <p:sp>
        <p:nvSpPr>
          <p:cNvPr id="61" name="AutoShape 45"/>
          <p:cNvSpPr>
            <a:spLocks noChangeArrowheads="1"/>
          </p:cNvSpPr>
          <p:nvPr/>
        </p:nvSpPr>
        <p:spPr bwMode="auto">
          <a:xfrm>
            <a:off x="3536619"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Services Catalogue</a:t>
            </a:r>
          </a:p>
        </p:txBody>
      </p:sp>
      <p:sp>
        <p:nvSpPr>
          <p:cNvPr id="62" name="AutoShape 45"/>
          <p:cNvSpPr>
            <a:spLocks noChangeArrowheads="1"/>
          </p:cNvSpPr>
          <p:nvPr/>
        </p:nvSpPr>
        <p:spPr bwMode="auto">
          <a:xfrm>
            <a:off x="4937829" y="1915877"/>
            <a:ext cx="739641" cy="47063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Organisational Model</a:t>
            </a:r>
          </a:p>
        </p:txBody>
      </p:sp>
      <p:sp>
        <p:nvSpPr>
          <p:cNvPr id="63" name="AutoShape 45"/>
          <p:cNvSpPr>
            <a:spLocks noChangeArrowheads="1"/>
          </p:cNvSpPr>
          <p:nvPr/>
        </p:nvSpPr>
        <p:spPr bwMode="auto">
          <a:xfrm>
            <a:off x="4237224"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Process Catalogue </a:t>
            </a:r>
          </a:p>
        </p:txBody>
      </p:sp>
      <p:sp>
        <p:nvSpPr>
          <p:cNvPr id="64" name="AutoShape 45"/>
          <p:cNvSpPr>
            <a:spLocks noChangeArrowheads="1"/>
          </p:cNvSpPr>
          <p:nvPr/>
        </p:nvSpPr>
        <p:spPr bwMode="auto">
          <a:xfrm>
            <a:off x="5739104" y="1910236"/>
            <a:ext cx="648000"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Architecture Principles</a:t>
            </a:r>
          </a:p>
        </p:txBody>
      </p:sp>
      <p:sp>
        <p:nvSpPr>
          <p:cNvPr id="65" name="Snip Single Corner Rectangle 64"/>
          <p:cNvSpPr/>
          <p:nvPr/>
        </p:nvSpPr>
        <p:spPr bwMode="auto">
          <a:xfrm>
            <a:off x="2898985" y="1892478"/>
            <a:ext cx="576000" cy="49403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prstClr val="white"/>
                </a:solidFill>
                <a:latin typeface="Calibri" panose="020F0502020204030204" pitchFamily="34" charset="0"/>
                <a:ea typeface="Microsoft YaHei" pitchFamily="34" charset="-122"/>
              </a:rPr>
              <a:t>Role Catalogue</a:t>
            </a:r>
          </a:p>
        </p:txBody>
      </p:sp>
      <p:sp>
        <p:nvSpPr>
          <p:cNvPr id="66" name="AutoShape 45"/>
          <p:cNvSpPr>
            <a:spLocks noChangeArrowheads="1"/>
          </p:cNvSpPr>
          <p:nvPr/>
        </p:nvSpPr>
        <p:spPr bwMode="auto">
          <a:xfrm>
            <a:off x="6448737"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Industry</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Services</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Model(s)</a:t>
            </a:r>
          </a:p>
        </p:txBody>
      </p:sp>
      <p:sp>
        <p:nvSpPr>
          <p:cNvPr id="68" name="Rectangle 67"/>
          <p:cNvSpPr/>
          <p:nvPr/>
        </p:nvSpPr>
        <p:spPr bwMode="auto">
          <a:xfrm>
            <a:off x="551599" y="4349099"/>
            <a:ext cx="2253625" cy="562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Motivation Model</a:t>
            </a:r>
          </a:p>
        </p:txBody>
      </p:sp>
      <p:sp>
        <p:nvSpPr>
          <p:cNvPr id="69" name="TextBox 68"/>
          <p:cNvSpPr txBox="1"/>
          <p:nvPr/>
        </p:nvSpPr>
        <p:spPr>
          <a:xfrm>
            <a:off x="559195" y="435233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2788729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1" name="Rectangle 30"/>
          <p:cNvSpPr/>
          <p:nvPr/>
        </p:nvSpPr>
        <p:spPr bwMode="auto">
          <a:xfrm>
            <a:off x="553719" y="2485790"/>
            <a:ext cx="2252147" cy="183701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52500">
              <a:spcAft>
                <a:spcPts val="300"/>
              </a:spcAft>
            </a:pPr>
            <a:endParaRPr lang="en-US" sz="1000" i="0" dirty="0">
              <a:solidFill>
                <a:prstClr val="black"/>
              </a:solidFill>
              <a:latin typeface="Calibri" panose="020F0502020204030204" pitchFamily="34" charset="0"/>
            </a:endParaRPr>
          </a:p>
          <a:p>
            <a:pPr defTabSz="952500">
              <a:spcAft>
                <a:spcPts val="300"/>
              </a:spcAft>
            </a:pPr>
            <a:r>
              <a:rPr lang="en-US" sz="1000" i="0" dirty="0">
                <a:solidFill>
                  <a:prstClr val="black"/>
                </a:solidFill>
                <a:latin typeface="Calibri" panose="020F0502020204030204" pitchFamily="34" charset="0"/>
              </a:rPr>
              <a:t>Program Objectives &amp; Goals</a:t>
            </a:r>
          </a:p>
          <a:p>
            <a:pPr defTabSz="952500">
              <a:spcAft>
                <a:spcPts val="300"/>
              </a:spcAft>
            </a:pPr>
            <a:r>
              <a:rPr lang="en-US" sz="1000" i="0" dirty="0">
                <a:solidFill>
                  <a:prstClr val="black"/>
                </a:solidFill>
                <a:latin typeface="Calibri" panose="020F0502020204030204" pitchFamily="34" charset="0"/>
              </a:rPr>
              <a:t>Functional Requirements</a:t>
            </a:r>
          </a:p>
          <a:p>
            <a:pPr defTabSz="952500">
              <a:spcAft>
                <a:spcPts val="300"/>
              </a:spcAft>
            </a:pPr>
            <a:r>
              <a:rPr lang="en-US" sz="1000" i="0" dirty="0">
                <a:solidFill>
                  <a:prstClr val="black"/>
                </a:solidFill>
                <a:latin typeface="Calibri" panose="020F0502020204030204" pitchFamily="34" charset="0"/>
              </a:rPr>
              <a:t>Non-functional Requirements</a:t>
            </a:r>
          </a:p>
          <a:p>
            <a:pPr defTabSz="952500">
              <a:spcAft>
                <a:spcPts val="300"/>
              </a:spcAft>
            </a:pPr>
            <a:r>
              <a:rPr lang="en-US" sz="1000" i="0" dirty="0">
                <a:solidFill>
                  <a:prstClr val="black"/>
                </a:solidFill>
                <a:latin typeface="Calibri" panose="020F0502020204030204" pitchFamily="34" charset="0"/>
              </a:rPr>
              <a:t>Project Architecture Principles</a:t>
            </a:r>
          </a:p>
          <a:p>
            <a:pPr defTabSz="952500">
              <a:spcAft>
                <a:spcPts val="300"/>
              </a:spcAft>
            </a:pPr>
            <a:r>
              <a:rPr lang="en-US" sz="1000" i="0" dirty="0">
                <a:solidFill>
                  <a:prstClr val="black"/>
                </a:solidFill>
                <a:latin typeface="Calibri" panose="020F0502020204030204" pitchFamily="34" charset="0"/>
              </a:rPr>
              <a:t>Project Architecture Views</a:t>
            </a:r>
          </a:p>
          <a:p>
            <a:pPr defTabSz="952500">
              <a:spcAft>
                <a:spcPts val="300"/>
              </a:spcAft>
            </a:pPr>
            <a:r>
              <a:rPr lang="en-US" sz="1000" i="0" dirty="0">
                <a:solidFill>
                  <a:prstClr val="black"/>
                </a:solidFill>
                <a:latin typeface="Calibri" panose="020F0502020204030204" pitchFamily="34" charset="0"/>
              </a:rPr>
              <a:t>Business Drivers</a:t>
            </a:r>
          </a:p>
          <a:p>
            <a:pPr defTabSz="952500">
              <a:spcAft>
                <a:spcPts val="300"/>
              </a:spcAft>
            </a:pPr>
            <a:r>
              <a:rPr lang="en-US" sz="1000" i="0" dirty="0">
                <a:solidFill>
                  <a:prstClr val="black"/>
                </a:solidFill>
                <a:latin typeface="Calibri" panose="020F0502020204030204" pitchFamily="34" charset="0"/>
              </a:rPr>
              <a:t>Stakeholder Map</a:t>
            </a:r>
          </a:p>
          <a:p>
            <a:pPr defTabSz="952500">
              <a:spcAft>
                <a:spcPts val="300"/>
              </a:spcAft>
            </a:pPr>
            <a:r>
              <a:rPr lang="en-US" sz="1000" i="0" dirty="0">
                <a:solidFill>
                  <a:prstClr val="black"/>
                </a:solidFill>
                <a:latin typeface="Calibri" panose="020F0502020204030204" pitchFamily="34" charset="0"/>
              </a:rPr>
              <a:t>Glossary</a:t>
            </a:r>
          </a:p>
          <a:p>
            <a:pPr defTabSz="952500">
              <a:spcAft>
                <a:spcPts val="300"/>
              </a:spcAft>
            </a:pPr>
            <a:endParaRPr lang="en-US" sz="1000" i="0" dirty="0">
              <a:solidFill>
                <a:prstClr val="black"/>
              </a:solidFill>
              <a:latin typeface="Calibri" panose="020F0502020204030204" pitchFamily="34" charset="0"/>
            </a:endParaRP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Business Architecture (Process)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22</a:t>
            </a:fld>
            <a:endParaRPr lang="en-US" sz="900" dirty="0"/>
          </a:p>
        </p:txBody>
      </p:sp>
      <p:sp>
        <p:nvSpPr>
          <p:cNvPr id="10" name="TextBox 9"/>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11" name="TextBox 10"/>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14" name="AutoShape 45"/>
          <p:cNvSpPr>
            <a:spLocks noChangeArrowheads="1"/>
          </p:cNvSpPr>
          <p:nvPr/>
        </p:nvSpPr>
        <p:spPr bwMode="auto">
          <a:xfrm>
            <a:off x="2998105" y="2733895"/>
            <a:ext cx="3978428" cy="202259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Business Architecture Tasks (Process)</a:t>
            </a:r>
          </a:p>
        </p:txBody>
      </p:sp>
      <p:sp>
        <p:nvSpPr>
          <p:cNvPr id="19" name="AutoShape 45"/>
          <p:cNvSpPr>
            <a:spLocks noChangeArrowheads="1"/>
          </p:cNvSpPr>
          <p:nvPr/>
        </p:nvSpPr>
        <p:spPr bwMode="auto">
          <a:xfrm>
            <a:off x="3123937" y="3013523"/>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to Business Processes and Business Rules</a:t>
            </a:r>
          </a:p>
        </p:txBody>
      </p:sp>
      <p:sp>
        <p:nvSpPr>
          <p:cNvPr id="27" name="TextBox 26"/>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Outputs</a:t>
            </a:r>
          </a:p>
        </p:txBody>
      </p:sp>
      <p:sp>
        <p:nvSpPr>
          <p:cNvPr id="35" name="AutoShape 45"/>
          <p:cNvSpPr>
            <a:spLocks noChangeArrowheads="1"/>
          </p:cNvSpPr>
          <p:nvPr/>
        </p:nvSpPr>
        <p:spPr bwMode="auto">
          <a:xfrm>
            <a:off x="3123937" y="3438445"/>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to Business Objects (Conceptual Information Model)</a:t>
            </a:r>
          </a:p>
        </p:txBody>
      </p:sp>
      <p:sp>
        <p:nvSpPr>
          <p:cNvPr id="38" name="AutoShape 45"/>
          <p:cNvSpPr>
            <a:spLocks noChangeArrowheads="1"/>
          </p:cNvSpPr>
          <p:nvPr/>
        </p:nvSpPr>
        <p:spPr bwMode="auto">
          <a:xfrm>
            <a:off x="3123937" y="3852121"/>
            <a:ext cx="3726000" cy="14810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manual, automated and system assisted Business activities</a:t>
            </a:r>
          </a:p>
        </p:txBody>
      </p:sp>
      <p:sp>
        <p:nvSpPr>
          <p:cNvPr id="39" name="AutoShape 45"/>
          <p:cNvSpPr>
            <a:spLocks noChangeArrowheads="1"/>
          </p:cNvSpPr>
          <p:nvPr/>
        </p:nvSpPr>
        <p:spPr bwMode="auto">
          <a:xfrm>
            <a:off x="3108224" y="4140638"/>
            <a:ext cx="3726000" cy="17498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Align Business Services with Industry Services Models (where appropriate)</a:t>
            </a:r>
          </a:p>
        </p:txBody>
      </p:sp>
      <p:sp>
        <p:nvSpPr>
          <p:cNvPr id="43" name="Rectangle 42"/>
          <p:cNvSpPr/>
          <p:nvPr/>
        </p:nvSpPr>
        <p:spPr>
          <a:xfrm>
            <a:off x="1080795" y="1094751"/>
            <a:ext cx="1686911" cy="1277273"/>
          </a:xfrm>
          <a:prstGeom prst="rect">
            <a:avLst/>
          </a:prstGeom>
        </p:spPr>
        <p:txBody>
          <a:bodyPr wrap="square">
            <a:spAutoFit/>
          </a:bodyPr>
          <a:lstStyle/>
          <a:p>
            <a:r>
              <a:rPr lang="en-US" sz="1400" b="1" i="0" dirty="0">
                <a:latin typeface="Calibri" panose="020F0502020204030204" pitchFamily="34" charset="0"/>
              </a:rPr>
              <a:t>Business Architect</a:t>
            </a:r>
          </a:p>
          <a:p>
            <a:r>
              <a:rPr lang="en-US" i="0" dirty="0">
                <a:latin typeface="Calibri" panose="020F0502020204030204" pitchFamily="34" charset="0"/>
              </a:rPr>
              <a:t>Process Architect (Consult)</a:t>
            </a:r>
          </a:p>
          <a:p>
            <a:r>
              <a:rPr lang="en-US" i="0" dirty="0">
                <a:latin typeface="Calibri" panose="020F0502020204030204" pitchFamily="34" charset="0"/>
              </a:rPr>
              <a:t>Enterprise Architect (Consult)</a:t>
            </a:r>
          </a:p>
          <a:p>
            <a:r>
              <a:rPr lang="en-US" i="0" dirty="0">
                <a:latin typeface="Calibri" panose="020F0502020204030204" pitchFamily="34" charset="0"/>
              </a:rPr>
              <a:t>Application Architect (Consult)</a:t>
            </a:r>
          </a:p>
          <a:p>
            <a:r>
              <a:rPr lang="en-US" i="0" dirty="0">
                <a:solidFill>
                  <a:prstClr val="black"/>
                </a:solidFill>
                <a:latin typeface="Calibri" panose="020F0502020204030204" pitchFamily="34" charset="0"/>
              </a:rPr>
              <a:t>Information </a:t>
            </a:r>
            <a:r>
              <a:rPr lang="en-US" i="0" dirty="0">
                <a:latin typeface="Calibri" panose="020F0502020204030204" pitchFamily="34" charset="0"/>
              </a:rPr>
              <a:t>Architect (Consult)</a:t>
            </a:r>
          </a:p>
          <a:p>
            <a:r>
              <a:rPr lang="en-US" i="0" dirty="0">
                <a:latin typeface="Calibri" panose="020F0502020204030204" pitchFamily="34" charset="0"/>
              </a:rPr>
              <a:t>Service Architect (Consult)</a:t>
            </a:r>
          </a:p>
          <a:p>
            <a:r>
              <a:rPr lang="en-US" i="0" dirty="0">
                <a:latin typeface="Calibri" panose="020F0502020204030204" pitchFamily="34" charset="0"/>
              </a:rPr>
              <a:t>Security Architect (Consult)</a:t>
            </a:r>
          </a:p>
          <a:p>
            <a:endParaRPr lang="en-US" b="1" i="0" dirty="0">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5" name="TextBox 4"/>
          <p:cNvSpPr txBox="1"/>
          <p:nvPr/>
        </p:nvSpPr>
        <p:spPr>
          <a:xfrm>
            <a:off x="552241" y="5097498"/>
            <a:ext cx="8102574" cy="369332"/>
          </a:xfrm>
          <a:prstGeom prst="rect">
            <a:avLst/>
          </a:prstGeom>
          <a:noFill/>
        </p:spPr>
        <p:txBody>
          <a:bodyPr wrap="square" rtlCol="0">
            <a:spAutoFit/>
          </a:bodyPr>
          <a:lstStyle/>
          <a:p>
            <a:r>
              <a:rPr lang="en-US" b="1" i="0" dirty="0">
                <a:latin typeface="Calibri" panose="020F0502020204030204" pitchFamily="34" charset="0"/>
              </a:rPr>
              <a:t>Pass 1: </a:t>
            </a:r>
            <a:r>
              <a:rPr lang="en-US" i="0" dirty="0">
                <a:latin typeface="Calibri" panose="020F0502020204030204" pitchFamily="34" charset="0"/>
              </a:rPr>
              <a:t>Identify the impacts to Business processes, objects and services. Model the impacted Business Processes as well as the manual, system-assisted and automatable business activities.</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sp>
        <p:nvSpPr>
          <p:cNvPr id="53" name="TextBox 52"/>
          <p:cNvSpPr txBox="1"/>
          <p:nvPr/>
        </p:nvSpPr>
        <p:spPr>
          <a:xfrm>
            <a:off x="544582" y="5451628"/>
            <a:ext cx="8102574" cy="369332"/>
          </a:xfrm>
          <a:prstGeom prst="rect">
            <a:avLst/>
          </a:prstGeom>
          <a:noFill/>
        </p:spPr>
        <p:txBody>
          <a:bodyPr wrap="square" rtlCol="0">
            <a:spAutoFit/>
          </a:bodyPr>
          <a:lstStyle/>
          <a:p>
            <a:r>
              <a:rPr lang="en-US" b="1" i="0" dirty="0">
                <a:latin typeface="Calibri" panose="020F0502020204030204" pitchFamily="34" charset="0"/>
              </a:rPr>
              <a:t>Pass 2: </a:t>
            </a:r>
            <a:r>
              <a:rPr lang="en-US" i="0" dirty="0">
                <a:latin typeface="Calibri" panose="020F0502020204030204" pitchFamily="34" charset="0"/>
              </a:rPr>
              <a:t>Model the changes to Business Processes to accommodate new ways of working. Detail the impacts to Business objects and address the impacts of those changes on business integration points. Align the Business Services against Industry Services Models (where appropriate)</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GB" i="0" dirty="0">
                <a:latin typeface="Calibri" panose="020F0502020204030204" pitchFamily="34" charset="0"/>
              </a:rPr>
              <a:t>To identify the impact and required architectural changes on the people, processes, services and technology to fulfil the Business Strategy and Drivers.</a:t>
            </a:r>
          </a:p>
        </p:txBody>
      </p:sp>
      <p:sp>
        <p:nvSpPr>
          <p:cNvPr id="56" name="Rounded Rectangle 55"/>
          <p:cNvSpPr/>
          <p:nvPr/>
        </p:nvSpPr>
        <p:spPr bwMode="auto">
          <a:xfrm>
            <a:off x="7273619" y="3338340"/>
            <a:ext cx="1230023"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Role Catalogue</a:t>
            </a:r>
          </a:p>
          <a:p>
            <a:pPr algn="ctr" defTabSz="952500"/>
            <a:r>
              <a:rPr lang="en-US" i="0" dirty="0">
                <a:solidFill>
                  <a:prstClr val="black"/>
                </a:solidFill>
                <a:latin typeface="Calibri" panose="020F0502020204030204" pitchFamily="34" charset="0"/>
              </a:rPr>
              <a:t>(Impacted Business Roles)</a:t>
            </a:r>
          </a:p>
        </p:txBody>
      </p:sp>
      <p:sp>
        <p:nvSpPr>
          <p:cNvPr id="57" name="Rounded Rectangle 56"/>
          <p:cNvSpPr/>
          <p:nvPr/>
        </p:nvSpPr>
        <p:spPr bwMode="auto">
          <a:xfrm>
            <a:off x="7275035" y="2015161"/>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Service Catalogue</a:t>
            </a:r>
          </a:p>
        </p:txBody>
      </p:sp>
      <p:sp>
        <p:nvSpPr>
          <p:cNvPr id="58" name="Rounded Rectangle 57"/>
          <p:cNvSpPr/>
          <p:nvPr/>
        </p:nvSpPr>
        <p:spPr bwMode="auto">
          <a:xfrm>
            <a:off x="7275035" y="1330629"/>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Process Model</a:t>
            </a:r>
          </a:p>
          <a:p>
            <a:pPr algn="ctr" defTabSz="952500"/>
            <a:r>
              <a:rPr lang="en-US" i="0" dirty="0">
                <a:solidFill>
                  <a:prstClr val="black"/>
                </a:solidFill>
                <a:latin typeface="Calibri" panose="020F0502020204030204" pitchFamily="34" charset="0"/>
              </a:rPr>
              <a:t>(Impacted Business Processes)</a:t>
            </a:r>
          </a:p>
        </p:txBody>
      </p:sp>
      <p:sp>
        <p:nvSpPr>
          <p:cNvPr id="60" name="Rounded Rectangle 59"/>
          <p:cNvSpPr/>
          <p:nvPr/>
        </p:nvSpPr>
        <p:spPr bwMode="auto">
          <a:xfrm>
            <a:off x="7275035" y="2695257"/>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Conceptual Information Model</a:t>
            </a:r>
          </a:p>
        </p:txBody>
      </p:sp>
      <p:sp>
        <p:nvSpPr>
          <p:cNvPr id="61" name="AutoShape 45"/>
          <p:cNvSpPr>
            <a:spLocks noChangeArrowheads="1"/>
          </p:cNvSpPr>
          <p:nvPr/>
        </p:nvSpPr>
        <p:spPr bwMode="auto">
          <a:xfrm>
            <a:off x="3536619"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Services Catalogue</a:t>
            </a:r>
          </a:p>
        </p:txBody>
      </p:sp>
      <p:sp>
        <p:nvSpPr>
          <p:cNvPr id="62" name="AutoShape 45"/>
          <p:cNvSpPr>
            <a:spLocks noChangeArrowheads="1"/>
          </p:cNvSpPr>
          <p:nvPr/>
        </p:nvSpPr>
        <p:spPr bwMode="auto">
          <a:xfrm>
            <a:off x="4937829" y="1915877"/>
            <a:ext cx="739641" cy="47063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Organisational Model</a:t>
            </a:r>
          </a:p>
        </p:txBody>
      </p:sp>
      <p:sp>
        <p:nvSpPr>
          <p:cNvPr id="63" name="AutoShape 45"/>
          <p:cNvSpPr>
            <a:spLocks noChangeArrowheads="1"/>
          </p:cNvSpPr>
          <p:nvPr/>
        </p:nvSpPr>
        <p:spPr bwMode="auto">
          <a:xfrm>
            <a:off x="4237224"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Process Catalogue </a:t>
            </a:r>
          </a:p>
        </p:txBody>
      </p:sp>
      <p:sp>
        <p:nvSpPr>
          <p:cNvPr id="64" name="AutoShape 45"/>
          <p:cNvSpPr>
            <a:spLocks noChangeArrowheads="1"/>
          </p:cNvSpPr>
          <p:nvPr/>
        </p:nvSpPr>
        <p:spPr bwMode="auto">
          <a:xfrm>
            <a:off x="5739104" y="1910236"/>
            <a:ext cx="648000"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Architecture Principles</a:t>
            </a:r>
          </a:p>
        </p:txBody>
      </p:sp>
      <p:sp>
        <p:nvSpPr>
          <p:cNvPr id="65" name="Snip Single Corner Rectangle 64"/>
          <p:cNvSpPr/>
          <p:nvPr/>
        </p:nvSpPr>
        <p:spPr bwMode="auto">
          <a:xfrm>
            <a:off x="2898985" y="1892478"/>
            <a:ext cx="576000" cy="49403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prstClr val="white"/>
                </a:solidFill>
                <a:latin typeface="Calibri" panose="020F0502020204030204" pitchFamily="34" charset="0"/>
                <a:ea typeface="Microsoft YaHei" pitchFamily="34" charset="-122"/>
              </a:rPr>
              <a:t>Role Catalogue</a:t>
            </a:r>
          </a:p>
        </p:txBody>
      </p:sp>
      <p:sp>
        <p:nvSpPr>
          <p:cNvPr id="66" name="AutoShape 45"/>
          <p:cNvSpPr>
            <a:spLocks noChangeArrowheads="1"/>
          </p:cNvSpPr>
          <p:nvPr/>
        </p:nvSpPr>
        <p:spPr bwMode="auto">
          <a:xfrm>
            <a:off x="6448737"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Industry</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Services</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Model(s)</a:t>
            </a:r>
          </a:p>
        </p:txBody>
      </p:sp>
      <p:sp>
        <p:nvSpPr>
          <p:cNvPr id="68" name="Rectangle 67"/>
          <p:cNvSpPr/>
          <p:nvPr/>
        </p:nvSpPr>
        <p:spPr bwMode="auto">
          <a:xfrm>
            <a:off x="551599" y="4349099"/>
            <a:ext cx="2253625" cy="562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Motivation Model</a:t>
            </a:r>
          </a:p>
          <a:p>
            <a:pPr defTabSz="952500">
              <a:spcAft>
                <a:spcPts val="100"/>
              </a:spcAft>
            </a:pPr>
            <a:r>
              <a:rPr lang="en-US" i="0" dirty="0">
                <a:latin typeface="Calibri" panose="020F0502020204030204" pitchFamily="34" charset="0"/>
              </a:rPr>
              <a:t>Business Rules Catalogue</a:t>
            </a:r>
          </a:p>
        </p:txBody>
      </p:sp>
      <p:sp>
        <p:nvSpPr>
          <p:cNvPr id="69" name="TextBox 68"/>
          <p:cNvSpPr txBox="1"/>
          <p:nvPr/>
        </p:nvSpPr>
        <p:spPr>
          <a:xfrm>
            <a:off x="559195" y="435233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
        <p:nvSpPr>
          <p:cNvPr id="71" name="AutoShape 45"/>
          <p:cNvSpPr>
            <a:spLocks noChangeArrowheads="1"/>
          </p:cNvSpPr>
          <p:nvPr/>
        </p:nvSpPr>
        <p:spPr bwMode="auto">
          <a:xfrm>
            <a:off x="3123937" y="4485866"/>
            <a:ext cx="3726000" cy="1923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Model Business Use cases for Level 4 Business Processes </a:t>
            </a:r>
          </a:p>
        </p:txBody>
      </p:sp>
    </p:spTree>
    <p:extLst>
      <p:ext uri="{BB962C8B-B14F-4D97-AF65-F5344CB8AC3E}">
        <p14:creationId xmlns:p14="http://schemas.microsoft.com/office/powerpoint/2010/main" val="18772348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1" name="Rectangle 30"/>
          <p:cNvSpPr/>
          <p:nvPr/>
        </p:nvSpPr>
        <p:spPr bwMode="auto">
          <a:xfrm>
            <a:off x="553719" y="2485790"/>
            <a:ext cx="2251505" cy="1807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300"/>
              </a:spcAft>
            </a:pPr>
            <a:r>
              <a:rPr lang="en-US" i="0" dirty="0">
                <a:latin typeface="Calibri" panose="020F0502020204030204" pitchFamily="34" charset="0"/>
              </a:rPr>
              <a:t>Stakeholder Map</a:t>
            </a:r>
          </a:p>
          <a:p>
            <a:pPr defTabSz="952500">
              <a:spcAft>
                <a:spcPts val="300"/>
              </a:spcAft>
            </a:pPr>
            <a:r>
              <a:rPr lang="en-US" i="0" dirty="0">
                <a:latin typeface="Calibri" panose="020F0502020204030204" pitchFamily="34" charset="0"/>
              </a:rPr>
              <a:t>Gap Analysis on Business Architecture </a:t>
            </a:r>
            <a:r>
              <a:rPr lang="en-US" dirty="0">
                <a:latin typeface="Calibri" panose="020F0502020204030204" pitchFamily="34" charset="0"/>
              </a:rPr>
              <a:t>(Optional Output from gap analysis by Business Architecture when considering Packaged Applications)</a:t>
            </a:r>
          </a:p>
          <a:p>
            <a:pPr defTabSz="952500">
              <a:spcAft>
                <a:spcPts val="300"/>
              </a:spcAft>
            </a:pPr>
            <a:r>
              <a:rPr lang="en-US" i="0" dirty="0">
                <a:latin typeface="Calibri" panose="020F0502020204030204" pitchFamily="34" charset="0"/>
              </a:rPr>
              <a:t>Functional Requirements</a:t>
            </a:r>
          </a:p>
          <a:p>
            <a:pPr defTabSz="952500">
              <a:spcAft>
                <a:spcPts val="300"/>
              </a:spcAft>
            </a:pPr>
            <a:r>
              <a:rPr lang="en-US" i="0" dirty="0">
                <a:latin typeface="Calibri" panose="020F0502020204030204" pitchFamily="34" charset="0"/>
              </a:rPr>
              <a:t>Non-functional Requirements</a:t>
            </a:r>
          </a:p>
          <a:p>
            <a:pPr defTabSz="952500">
              <a:spcAft>
                <a:spcPts val="300"/>
              </a:spcAft>
            </a:pPr>
            <a:r>
              <a:rPr lang="en-US" i="0" dirty="0">
                <a:latin typeface="Calibri" panose="020F0502020204030204" pitchFamily="34" charset="0"/>
              </a:rPr>
              <a:t>Project Architecture Principles</a:t>
            </a:r>
          </a:p>
          <a:p>
            <a:pPr defTabSz="952500">
              <a:spcAft>
                <a:spcPts val="300"/>
              </a:spcAft>
            </a:pPr>
            <a:r>
              <a:rPr lang="en-US" i="0" dirty="0">
                <a:latin typeface="Calibri" panose="020F0502020204030204" pitchFamily="34" charset="0"/>
              </a:rPr>
              <a:t>Glossary</a:t>
            </a:r>
          </a:p>
          <a:p>
            <a:pPr defTabSz="952500">
              <a:spcAft>
                <a:spcPts val="100"/>
              </a:spcAft>
            </a:pPr>
            <a:endParaRPr lang="en-US" i="0" dirty="0">
              <a:latin typeface="Calibri" panose="020F0502020204030204" pitchFamily="34" charset="0"/>
            </a:endParaRP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Application Architecture</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23</a:t>
            </a:fld>
            <a:endParaRPr lang="en-US" sz="900" dirty="0"/>
          </a:p>
        </p:txBody>
      </p:sp>
      <p:sp>
        <p:nvSpPr>
          <p:cNvPr id="41" name="Rectangle 40"/>
          <p:cNvSpPr/>
          <p:nvPr/>
        </p:nvSpPr>
        <p:spPr bwMode="auto">
          <a:xfrm>
            <a:off x="553719" y="4943414"/>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 name="TextBox 4"/>
          <p:cNvSpPr txBox="1"/>
          <p:nvPr/>
        </p:nvSpPr>
        <p:spPr>
          <a:xfrm>
            <a:off x="552241" y="5104755"/>
            <a:ext cx="8102574" cy="369332"/>
          </a:xfrm>
          <a:prstGeom prst="rect">
            <a:avLst/>
          </a:prstGeom>
          <a:noFill/>
        </p:spPr>
        <p:txBody>
          <a:bodyPr wrap="square" rtlCol="0">
            <a:spAutoFit/>
          </a:bodyPr>
          <a:lstStyle/>
          <a:p>
            <a:r>
              <a:rPr lang="en-US" b="1" i="0" dirty="0">
                <a:latin typeface="Calibri" panose="020F0502020204030204" pitchFamily="34" charset="0"/>
              </a:rPr>
              <a:t>Pass 1: </a:t>
            </a:r>
            <a:r>
              <a:rPr lang="en-US" altLang="ja-JP" i="0" dirty="0">
                <a:latin typeface="Calibri" panose="020F0502020204030204" pitchFamily="34" charset="0"/>
              </a:rPr>
              <a:t>Identify key subsystems and components within scope and a high level assessment of the impact on them with the view to estimating the high level complexity, cost and timelines required to </a:t>
            </a:r>
            <a:r>
              <a:rPr lang="en-GB" altLang="ja-JP" i="0" dirty="0">
                <a:latin typeface="Calibri" panose="020F0502020204030204" pitchFamily="34" charset="0"/>
              </a:rPr>
              <a:t>realise</a:t>
            </a:r>
            <a:r>
              <a:rPr lang="en-US" altLang="ja-JP" i="0" dirty="0">
                <a:latin typeface="Calibri" panose="020F0502020204030204" pitchFamily="34" charset="0"/>
              </a:rPr>
              <a:t> program/project objectives.</a:t>
            </a:r>
            <a:endParaRPr lang="en-US" i="0" dirty="0">
              <a:latin typeface="Calibri" panose="020F0502020204030204" pitchFamily="34" charset="0"/>
            </a:endParaRP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3" name="TextBox 52"/>
          <p:cNvSpPr txBox="1"/>
          <p:nvPr/>
        </p:nvSpPr>
        <p:spPr>
          <a:xfrm>
            <a:off x="544582" y="5458885"/>
            <a:ext cx="8102574" cy="600164"/>
          </a:xfrm>
          <a:prstGeom prst="rect">
            <a:avLst/>
          </a:prstGeom>
          <a:noFill/>
        </p:spPr>
        <p:txBody>
          <a:bodyPr wrap="square" rtlCol="0">
            <a:spAutoFit/>
          </a:bodyPr>
          <a:lstStyle/>
          <a:p>
            <a:r>
              <a:rPr lang="en-US" b="1" i="0" dirty="0">
                <a:latin typeface="Calibri" panose="020F0502020204030204" pitchFamily="34" charset="0"/>
              </a:rPr>
              <a:t>Pass 2: </a:t>
            </a:r>
            <a:r>
              <a:rPr lang="en-US" i="0" dirty="0">
                <a:latin typeface="Calibri" panose="020F0502020204030204" pitchFamily="34" charset="0"/>
              </a:rPr>
              <a:t>Elaborate the application models created in the first pass, identifying the </a:t>
            </a:r>
            <a:r>
              <a:rPr lang="en-US" altLang="ja-JP" i="0" dirty="0">
                <a:latin typeface="Calibri" panose="020F0502020204030204" pitchFamily="34" charset="0"/>
              </a:rPr>
              <a:t>interfaces that the key subsystems and components </a:t>
            </a:r>
            <a:r>
              <a:rPr lang="en-US" altLang="ja-JP" b="1" dirty="0">
                <a:latin typeface="Calibri" panose="020F0502020204030204" pitchFamily="34" charset="0"/>
              </a:rPr>
              <a:t>provide</a:t>
            </a:r>
            <a:r>
              <a:rPr lang="ja-JP" altLang="en-US" i="0" dirty="0">
                <a:latin typeface="Calibri" panose="020F0502020204030204" pitchFamily="34" charset="0"/>
              </a:rPr>
              <a:t> </a:t>
            </a:r>
            <a:r>
              <a:rPr lang="en-US" altLang="ja-JP" i="0" dirty="0">
                <a:latin typeface="Calibri" panose="020F0502020204030204" pitchFamily="34" charset="0"/>
              </a:rPr>
              <a:t>and </a:t>
            </a:r>
            <a:r>
              <a:rPr lang="en-US" altLang="ja-JP" b="1" dirty="0">
                <a:latin typeface="Calibri" panose="020F0502020204030204" pitchFamily="34" charset="0"/>
              </a:rPr>
              <a:t>require</a:t>
            </a:r>
            <a:r>
              <a:rPr lang="en-US" altLang="ja-JP" i="0" dirty="0">
                <a:latin typeface="Calibri" panose="020F0502020204030204" pitchFamily="34" charset="0"/>
              </a:rPr>
              <a:t>. This pass should model adequate architecture detail to </a:t>
            </a:r>
            <a:r>
              <a:rPr lang="en-GB" altLang="ja-JP" i="0" dirty="0">
                <a:latin typeface="Calibri" panose="020F0502020204030204" pitchFamily="34" charset="0"/>
              </a:rPr>
              <a:t>realise</a:t>
            </a:r>
            <a:r>
              <a:rPr lang="en-US" altLang="ja-JP" i="0" dirty="0">
                <a:latin typeface="Calibri" panose="020F0502020204030204" pitchFamily="34" charset="0"/>
              </a:rPr>
              <a:t> a solution and meet program/project objectives.</a:t>
            </a:r>
          </a:p>
          <a:p>
            <a:endParaRPr lang="en-US" sz="600" i="0" dirty="0">
              <a:latin typeface="Calibri" panose="020F0502020204030204" pitchFamily="34" charset="0"/>
            </a:endParaRPr>
          </a:p>
          <a:p>
            <a:r>
              <a:rPr lang="en-US" b="1" i="0" dirty="0">
                <a:latin typeface="Calibri" panose="020F0502020204030204" pitchFamily="34" charset="0"/>
              </a:rPr>
              <a:t>Note:</a:t>
            </a:r>
            <a:r>
              <a:rPr lang="en-US" i="0" dirty="0">
                <a:latin typeface="Calibri" panose="020F0502020204030204" pitchFamily="34" charset="0"/>
              </a:rPr>
              <a:t> </a:t>
            </a:r>
            <a:r>
              <a:rPr lang="en-GB" i="0" dirty="0">
                <a:latin typeface="Calibri" panose="020F0502020204030204" pitchFamily="34" charset="0"/>
              </a:rPr>
              <a:t>Architecture Decisions are local to projects and are a key artefact that is reviewed throughout the CDM lifecycle for the project.</a:t>
            </a:r>
            <a:endParaRPr lang="en-US" i="0" dirty="0">
              <a:latin typeface="Calibri" panose="020F0502020204030204" pitchFamily="34" charset="0"/>
            </a:endParaRP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US" altLang="ja-JP" i="0" dirty="0">
                <a:latin typeface="Calibri" panose="020F0502020204030204" pitchFamily="34" charset="0"/>
              </a:rPr>
              <a:t>To identify the key subsystems and components of the system in scope while specifying and detailing their relationships and the information they manage.</a:t>
            </a:r>
            <a:endParaRPr lang="en-US" i="0" dirty="0">
              <a:latin typeface="Calibri" panose="020F0502020204030204" pitchFamily="34" charset="0"/>
            </a:endParaRPr>
          </a:p>
        </p:txBody>
      </p:sp>
      <p:sp>
        <p:nvSpPr>
          <p:cNvPr id="55" name="Rectangle 54"/>
          <p:cNvSpPr/>
          <p:nvPr/>
        </p:nvSpPr>
        <p:spPr>
          <a:xfrm>
            <a:off x="1067255" y="1103571"/>
            <a:ext cx="1868650" cy="1000274"/>
          </a:xfrm>
          <a:prstGeom prst="rect">
            <a:avLst/>
          </a:prstGeom>
        </p:spPr>
        <p:txBody>
          <a:bodyPr wrap="square">
            <a:spAutoFit/>
          </a:bodyPr>
          <a:lstStyle/>
          <a:p>
            <a:r>
              <a:rPr lang="en-US" sz="1400" b="1" i="0" dirty="0">
                <a:latin typeface="Calibri" panose="020F0502020204030204" pitchFamily="34" charset="0"/>
              </a:rPr>
              <a:t>Application Architect</a:t>
            </a:r>
          </a:p>
          <a:p>
            <a:r>
              <a:rPr lang="en-US" i="0" dirty="0">
                <a:latin typeface="Calibri" panose="020F0502020204030204" pitchFamily="34" charset="0"/>
              </a:rPr>
              <a:t>Business Architect (Consult)</a:t>
            </a:r>
          </a:p>
          <a:p>
            <a:r>
              <a:rPr lang="en-US" i="0" dirty="0">
                <a:solidFill>
                  <a:prstClr val="black"/>
                </a:solidFill>
                <a:latin typeface="Calibri" panose="020F0502020204030204" pitchFamily="34" charset="0"/>
              </a:rPr>
              <a:t>Information </a:t>
            </a:r>
            <a:r>
              <a:rPr lang="en-US" i="0" dirty="0">
                <a:latin typeface="Calibri" panose="020F0502020204030204" pitchFamily="34" charset="0"/>
              </a:rPr>
              <a:t>Architect (Consult)</a:t>
            </a:r>
          </a:p>
          <a:p>
            <a:r>
              <a:rPr lang="en-US" i="0" dirty="0">
                <a:latin typeface="Calibri" panose="020F0502020204030204" pitchFamily="34" charset="0"/>
              </a:rPr>
              <a:t>Service Architect (Consult)</a:t>
            </a:r>
          </a:p>
          <a:p>
            <a:r>
              <a:rPr lang="en-US" i="0" dirty="0">
                <a:latin typeface="Calibri" panose="020F0502020204030204" pitchFamily="34" charset="0"/>
              </a:rPr>
              <a:t>Security Architect (Consult)</a:t>
            </a:r>
          </a:p>
          <a:p>
            <a:endParaRPr lang="en-US" i="0" dirty="0">
              <a:latin typeface="Calibri" panose="020F0502020204030204" pitchFamily="34" charset="0"/>
            </a:endParaRPr>
          </a:p>
        </p:txBody>
      </p:sp>
      <p:sp>
        <p:nvSpPr>
          <p:cNvPr id="56" name="AutoShape 45"/>
          <p:cNvSpPr>
            <a:spLocks noChangeArrowheads="1"/>
          </p:cNvSpPr>
          <p:nvPr/>
        </p:nvSpPr>
        <p:spPr bwMode="auto">
          <a:xfrm>
            <a:off x="3003091" y="2894000"/>
            <a:ext cx="3985872" cy="1636499"/>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91440" rIns="91440" bIns="9144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Application Architecture Tasks</a:t>
            </a:r>
          </a:p>
        </p:txBody>
      </p:sp>
      <p:sp>
        <p:nvSpPr>
          <p:cNvPr id="57" name="AutoShape 45"/>
          <p:cNvSpPr>
            <a:spLocks noChangeArrowheads="1"/>
          </p:cNvSpPr>
          <p:nvPr/>
        </p:nvSpPr>
        <p:spPr bwMode="auto">
          <a:xfrm>
            <a:off x="3137691" y="3180422"/>
            <a:ext cx="3680268" cy="30273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impacted application and application web services</a:t>
            </a:r>
          </a:p>
          <a:p>
            <a:pPr defTabSz="449263" hangingPunct="0">
              <a:spcBef>
                <a:spcPts val="0"/>
              </a:spcBef>
              <a:buClr>
                <a:srgbClr val="000000"/>
              </a:buClr>
              <a:buSzPct val="100000"/>
              <a:buFont typeface="Times New Roman" pitchFamily="18" charset="0"/>
              <a:buNone/>
              <a:tabLst>
                <a:tab pos="723900" algn="l"/>
              </a:tabLst>
            </a:pPr>
            <a:endParaRPr lang="en-GB" i="0" dirty="0">
              <a:solidFill>
                <a:srgbClr val="000000"/>
              </a:solidFill>
              <a:latin typeface="Calibri" panose="020F0502020204030204" pitchFamily="34" charset="0"/>
              <a:ea typeface="Microsoft YaHei" pitchFamily="34" charset="-122"/>
            </a:endParaRPr>
          </a:p>
          <a:p>
            <a:pPr defTabSz="449263" hangingPunct="0">
              <a:spcBef>
                <a:spcPts val="0"/>
              </a:spcBef>
              <a:buClr>
                <a:srgbClr val="000000"/>
              </a:buClr>
              <a:buSzPct val="100000"/>
              <a:buFont typeface="Times New Roman" pitchFamily="18" charset="0"/>
              <a:buNone/>
              <a:tabLst>
                <a:tab pos="723900" algn="l"/>
              </a:tabLst>
            </a:pPr>
            <a:endParaRPr lang="en-GB" i="0" dirty="0">
              <a:solidFill>
                <a:srgbClr val="000000"/>
              </a:solidFill>
              <a:latin typeface="Calibri" panose="020F0502020204030204" pitchFamily="34" charset="0"/>
              <a:ea typeface="Microsoft YaHei" pitchFamily="34" charset="-122"/>
            </a:endParaRPr>
          </a:p>
        </p:txBody>
      </p:sp>
      <p:sp>
        <p:nvSpPr>
          <p:cNvPr id="58" name="AutoShape 45"/>
          <p:cNvSpPr>
            <a:spLocks noChangeArrowheads="1"/>
          </p:cNvSpPr>
          <p:nvPr/>
        </p:nvSpPr>
        <p:spPr bwMode="auto">
          <a:xfrm>
            <a:off x="3137691" y="3557023"/>
            <a:ext cx="3680268" cy="16006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Assess the impact on Interfaces (interface model/ catalogue)</a:t>
            </a:r>
          </a:p>
        </p:txBody>
      </p:sp>
      <p:sp>
        <p:nvSpPr>
          <p:cNvPr id="59" name="AutoShape 45"/>
          <p:cNvSpPr>
            <a:spLocks noChangeArrowheads="1"/>
          </p:cNvSpPr>
          <p:nvPr/>
        </p:nvSpPr>
        <p:spPr bwMode="auto">
          <a:xfrm>
            <a:off x="3133215" y="3775636"/>
            <a:ext cx="3680268" cy="18813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rPr>
              <a:t>Realise</a:t>
            </a:r>
            <a:r>
              <a:rPr lang="en-US" i="0" dirty="0">
                <a:solidFill>
                  <a:srgbClr val="000000"/>
                </a:solidFill>
                <a:latin typeface="Calibri" panose="020F0502020204030204" pitchFamily="34" charset="0"/>
              </a:rPr>
              <a:t> interface in the application model</a:t>
            </a:r>
            <a:endParaRPr lang="en-GB" i="0" dirty="0">
              <a:solidFill>
                <a:srgbClr val="000000"/>
              </a:solidFill>
              <a:latin typeface="Calibri" panose="020F0502020204030204" pitchFamily="34" charset="0"/>
              <a:ea typeface="Microsoft YaHei" pitchFamily="34" charset="-122"/>
            </a:endParaRPr>
          </a:p>
        </p:txBody>
      </p:sp>
      <p:sp>
        <p:nvSpPr>
          <p:cNvPr id="60" name="AutoShape 45"/>
          <p:cNvSpPr>
            <a:spLocks noChangeArrowheads="1"/>
          </p:cNvSpPr>
          <p:nvPr/>
        </p:nvSpPr>
        <p:spPr bwMode="auto">
          <a:xfrm>
            <a:off x="3128125" y="4037931"/>
            <a:ext cx="3680268" cy="17844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srgbClr val="000000"/>
                </a:solidFill>
                <a:latin typeface="Calibri" panose="020F0502020204030204" pitchFamily="34" charset="0"/>
                <a:ea typeface="Microsoft YaHei" pitchFamily="34" charset="-122"/>
              </a:rPr>
              <a:t>Make amendments to the model depicting Application Landscape</a:t>
            </a:r>
            <a:endParaRPr lang="en-GB" i="0" dirty="0">
              <a:solidFill>
                <a:srgbClr val="000000"/>
              </a:solidFill>
              <a:latin typeface="Calibri" panose="020F0502020204030204" pitchFamily="34" charset="0"/>
              <a:ea typeface="Microsoft YaHei" pitchFamily="34" charset="-122"/>
            </a:endParaRPr>
          </a:p>
        </p:txBody>
      </p:sp>
      <p:sp>
        <p:nvSpPr>
          <p:cNvPr id="62" name="Rounded Rectangle 61"/>
          <p:cNvSpPr/>
          <p:nvPr/>
        </p:nvSpPr>
        <p:spPr bwMode="auto">
          <a:xfrm>
            <a:off x="7316018" y="2077521"/>
            <a:ext cx="1205975"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rPr>
              <a:t>Application Model</a:t>
            </a:r>
          </a:p>
        </p:txBody>
      </p:sp>
      <p:sp>
        <p:nvSpPr>
          <p:cNvPr id="63" name="Rounded Rectangle 62"/>
          <p:cNvSpPr/>
          <p:nvPr/>
        </p:nvSpPr>
        <p:spPr bwMode="auto">
          <a:xfrm>
            <a:off x="7328601" y="2906205"/>
            <a:ext cx="1205975"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rPr>
              <a:t>Interface Model</a:t>
            </a:r>
          </a:p>
        </p:txBody>
      </p:sp>
      <p:sp>
        <p:nvSpPr>
          <p:cNvPr id="65" name="AutoShape 45"/>
          <p:cNvSpPr>
            <a:spLocks noChangeArrowheads="1"/>
          </p:cNvSpPr>
          <p:nvPr/>
        </p:nvSpPr>
        <p:spPr bwMode="auto">
          <a:xfrm>
            <a:off x="2915712" y="1880745"/>
            <a:ext cx="632846" cy="52542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chemeClr val="bg1"/>
                </a:solidFill>
                <a:latin typeface="Calibri" panose="020F0502020204030204" pitchFamily="34" charset="0"/>
                <a:ea typeface="Microsoft YaHei" pitchFamily="34" charset="-122"/>
              </a:rPr>
              <a:t>Application Portfolio</a:t>
            </a:r>
          </a:p>
        </p:txBody>
      </p:sp>
      <p:sp>
        <p:nvSpPr>
          <p:cNvPr id="66" name="AutoShape 45"/>
          <p:cNvSpPr>
            <a:spLocks noChangeArrowheads="1"/>
          </p:cNvSpPr>
          <p:nvPr/>
        </p:nvSpPr>
        <p:spPr bwMode="auto">
          <a:xfrm>
            <a:off x="4671448" y="1892383"/>
            <a:ext cx="632846" cy="51920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chemeClr val="bg1"/>
                </a:solidFill>
                <a:latin typeface="Calibri" panose="020F0502020204030204" pitchFamily="34" charset="0"/>
                <a:ea typeface="Microsoft YaHei" pitchFamily="34" charset="-122"/>
              </a:rPr>
              <a:t>Service Repository</a:t>
            </a:r>
          </a:p>
        </p:txBody>
      </p:sp>
      <p:sp>
        <p:nvSpPr>
          <p:cNvPr id="67" name="AutoShape 45"/>
          <p:cNvSpPr>
            <a:spLocks noChangeArrowheads="1"/>
          </p:cNvSpPr>
          <p:nvPr/>
        </p:nvSpPr>
        <p:spPr bwMode="auto">
          <a:xfrm>
            <a:off x="3795521" y="1886060"/>
            <a:ext cx="632846" cy="52542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chemeClr val="bg1"/>
                </a:solidFill>
                <a:latin typeface="Calibri" panose="020F0502020204030204" pitchFamily="34" charset="0"/>
                <a:ea typeface="Microsoft YaHei" pitchFamily="34" charset="-122"/>
              </a:rPr>
              <a:t>Business Process Catalogue </a:t>
            </a:r>
          </a:p>
        </p:txBody>
      </p:sp>
      <p:sp>
        <p:nvSpPr>
          <p:cNvPr id="68" name="AutoShape 45"/>
          <p:cNvSpPr>
            <a:spLocks noChangeArrowheads="1"/>
          </p:cNvSpPr>
          <p:nvPr/>
        </p:nvSpPr>
        <p:spPr bwMode="auto">
          <a:xfrm>
            <a:off x="5547375" y="1880745"/>
            <a:ext cx="632846" cy="52542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chemeClr val="bg1"/>
                </a:solidFill>
                <a:latin typeface="Calibri" panose="020F0502020204030204" pitchFamily="34" charset="0"/>
                <a:ea typeface="Microsoft YaHei" pitchFamily="34" charset="-122"/>
              </a:rPr>
              <a:t>Business Process &amp; Application Matrix </a:t>
            </a:r>
          </a:p>
        </p:txBody>
      </p:sp>
      <p:sp>
        <p:nvSpPr>
          <p:cNvPr id="69" name="AutoShape 45"/>
          <p:cNvSpPr>
            <a:spLocks noChangeArrowheads="1"/>
          </p:cNvSpPr>
          <p:nvPr/>
        </p:nvSpPr>
        <p:spPr bwMode="auto">
          <a:xfrm>
            <a:off x="6366164" y="1889221"/>
            <a:ext cx="689984" cy="52542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chemeClr val="bg1"/>
                </a:solidFill>
                <a:latin typeface="Calibri" panose="020F0502020204030204" pitchFamily="34" charset="0"/>
                <a:ea typeface="Microsoft YaHei" pitchFamily="34" charset="-122"/>
              </a:rPr>
              <a:t>Architecture Patterns, Standards, Principles </a:t>
            </a:r>
          </a:p>
        </p:txBody>
      </p:sp>
      <p:sp>
        <p:nvSpPr>
          <p:cNvPr id="40" name="Rounded Rectangle 39"/>
          <p:cNvSpPr/>
          <p:nvPr/>
        </p:nvSpPr>
        <p:spPr bwMode="auto">
          <a:xfrm>
            <a:off x="7316018" y="1270356"/>
            <a:ext cx="1218558"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Architecture Decisions</a:t>
            </a:r>
          </a:p>
        </p:txBody>
      </p:sp>
      <p:sp>
        <p:nvSpPr>
          <p:cNvPr id="43" name="TextBox 42"/>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70" name="TextBox 69"/>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71" name="TextBox 70"/>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72" name="TextBox 71"/>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Outputs</a:t>
            </a:r>
          </a:p>
        </p:txBody>
      </p:sp>
      <p:sp>
        <p:nvSpPr>
          <p:cNvPr id="73" name="TextBox 72"/>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sp>
        <p:nvSpPr>
          <p:cNvPr id="74" name="TextBox 73"/>
          <p:cNvSpPr txBox="1"/>
          <p:nvPr/>
        </p:nvSpPr>
        <p:spPr>
          <a:xfrm>
            <a:off x="555534" y="494503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75" name="TextBox 74"/>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grpSp>
      <p:sp>
        <p:nvSpPr>
          <p:cNvPr id="44" name="AutoShape 45"/>
          <p:cNvSpPr>
            <a:spLocks noChangeArrowheads="1"/>
          </p:cNvSpPr>
          <p:nvPr/>
        </p:nvSpPr>
        <p:spPr bwMode="auto">
          <a:xfrm>
            <a:off x="3137691" y="4303358"/>
            <a:ext cx="3680268" cy="17844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srgbClr val="000000"/>
                </a:solidFill>
                <a:latin typeface="Calibri" panose="020F0502020204030204" pitchFamily="34" charset="0"/>
                <a:ea typeface="Microsoft YaHei" pitchFamily="34" charset="-122"/>
              </a:rPr>
              <a:t>Associate with Data Objects</a:t>
            </a:r>
            <a:endParaRPr lang="en-GB" i="0" dirty="0">
              <a:solidFill>
                <a:srgbClr val="000000"/>
              </a:solidFill>
              <a:latin typeface="Calibri" panose="020F0502020204030204" pitchFamily="34" charset="0"/>
              <a:ea typeface="Microsoft YaHei" pitchFamily="34" charset="-122"/>
            </a:endParaRPr>
          </a:p>
        </p:txBody>
      </p:sp>
      <p:sp>
        <p:nvSpPr>
          <p:cNvPr id="50" name="Rectangle 49"/>
          <p:cNvSpPr/>
          <p:nvPr/>
        </p:nvSpPr>
        <p:spPr bwMode="auto">
          <a:xfrm>
            <a:off x="551599" y="4322022"/>
            <a:ext cx="2253625" cy="5894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Process Model</a:t>
            </a:r>
          </a:p>
          <a:p>
            <a:pPr defTabSz="952500">
              <a:spcAft>
                <a:spcPts val="100"/>
              </a:spcAft>
            </a:pPr>
            <a:r>
              <a:rPr lang="en-US" i="0" dirty="0">
                <a:latin typeface="Calibri" panose="020F0502020204030204" pitchFamily="34" charset="0"/>
              </a:rPr>
              <a:t>Application Security Model</a:t>
            </a:r>
          </a:p>
        </p:txBody>
      </p:sp>
      <p:sp>
        <p:nvSpPr>
          <p:cNvPr id="52" name="TextBox 51"/>
          <p:cNvSpPr txBox="1"/>
          <p:nvPr/>
        </p:nvSpPr>
        <p:spPr>
          <a:xfrm>
            <a:off x="559195" y="4322022"/>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10385518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2485789"/>
            <a:ext cx="2253625" cy="16996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ts val="300"/>
              </a:spcAft>
            </a:pPr>
            <a:endParaRPr lang="en-US" sz="900" i="0" dirty="0">
              <a:solidFill>
                <a:prstClr val="black"/>
              </a:solidFill>
              <a:latin typeface="Calibri" panose="020F0502020204030204" pitchFamily="34" charset="0"/>
            </a:endParaRPr>
          </a:p>
          <a:p>
            <a:pPr defTabSz="952500">
              <a:spcAft>
                <a:spcPts val="300"/>
              </a:spcAft>
            </a:pPr>
            <a:r>
              <a:rPr lang="en-US" i="0" dirty="0">
                <a:solidFill>
                  <a:prstClr val="black"/>
                </a:solidFill>
                <a:latin typeface="Calibri" panose="020F0502020204030204" pitchFamily="34" charset="0"/>
              </a:rPr>
              <a:t>Architecture Decisions</a:t>
            </a:r>
            <a:endParaRPr lang="en-US" sz="900" i="0" dirty="0">
              <a:solidFill>
                <a:prstClr val="black"/>
              </a:solidFill>
              <a:latin typeface="Calibri" panose="020F0502020204030204" pitchFamily="34" charset="0"/>
            </a:endParaRPr>
          </a:p>
          <a:p>
            <a:pPr defTabSz="952500" fontAlgn="base">
              <a:spcBef>
                <a:spcPct val="0"/>
              </a:spcBef>
              <a:spcAft>
                <a:spcPts val="300"/>
              </a:spcAft>
            </a:pPr>
            <a:r>
              <a:rPr lang="en-US" sz="900" i="0" dirty="0">
                <a:solidFill>
                  <a:prstClr val="black"/>
                </a:solidFill>
                <a:latin typeface="Calibri" panose="020F0502020204030204" pitchFamily="34" charset="0"/>
              </a:rPr>
              <a:t>Stakeholder Map</a:t>
            </a:r>
          </a:p>
          <a:p>
            <a:pPr defTabSz="952500" fontAlgn="base">
              <a:spcBef>
                <a:spcPct val="0"/>
              </a:spcBef>
              <a:spcAft>
                <a:spcPts val="300"/>
              </a:spcAft>
            </a:pPr>
            <a:r>
              <a:rPr lang="en-US" sz="900" i="0" dirty="0">
                <a:solidFill>
                  <a:prstClr val="black"/>
                </a:solidFill>
                <a:latin typeface="Calibri" panose="020F0502020204030204" pitchFamily="34" charset="0"/>
              </a:rPr>
              <a:t>Functional Requirements</a:t>
            </a:r>
          </a:p>
          <a:p>
            <a:pPr defTabSz="952500" fontAlgn="base">
              <a:spcBef>
                <a:spcPct val="0"/>
              </a:spcBef>
              <a:spcAft>
                <a:spcPts val="300"/>
              </a:spcAft>
            </a:pPr>
            <a:r>
              <a:rPr lang="en-US" sz="900" i="0" dirty="0">
                <a:solidFill>
                  <a:prstClr val="black"/>
                </a:solidFill>
                <a:latin typeface="Calibri" panose="020F0502020204030204" pitchFamily="34" charset="0"/>
              </a:rPr>
              <a:t>Non Functional Requirements</a:t>
            </a:r>
          </a:p>
          <a:p>
            <a:pPr defTabSz="952500" fontAlgn="base">
              <a:spcBef>
                <a:spcPct val="0"/>
              </a:spcBef>
              <a:spcAft>
                <a:spcPts val="100"/>
              </a:spcAft>
            </a:pPr>
            <a:r>
              <a:rPr lang="en-US" sz="900" i="0" dirty="0">
                <a:solidFill>
                  <a:prstClr val="black"/>
                </a:solidFill>
                <a:latin typeface="Calibri" panose="020F0502020204030204" pitchFamily="34" charset="0"/>
              </a:rPr>
              <a:t>Project Architecture Principles</a:t>
            </a:r>
          </a:p>
          <a:p>
            <a:pPr defTabSz="952500" fontAlgn="base">
              <a:spcBef>
                <a:spcPct val="0"/>
              </a:spcBef>
              <a:spcAft>
                <a:spcPts val="100"/>
              </a:spcAft>
            </a:pPr>
            <a:r>
              <a:rPr lang="en-US" sz="9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Information Architecture</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24</a:t>
            </a:fld>
            <a:endParaRPr lang="en-US" sz="900" dirty="0"/>
          </a:p>
        </p:txBody>
      </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 name="TextBox 4"/>
          <p:cNvSpPr txBox="1"/>
          <p:nvPr/>
        </p:nvSpPr>
        <p:spPr>
          <a:xfrm>
            <a:off x="552241" y="5097498"/>
            <a:ext cx="8102574" cy="2308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1: </a:t>
            </a:r>
            <a:r>
              <a:rPr lang="en-US" sz="900" i="0" dirty="0">
                <a:solidFill>
                  <a:prstClr val="black"/>
                </a:solidFill>
                <a:latin typeface="Calibri" panose="020F0502020204030204" pitchFamily="34" charset="0"/>
              </a:rPr>
              <a:t>T</a:t>
            </a:r>
            <a:r>
              <a:rPr lang="en-US" altLang="ja-JP" sz="900" i="0" dirty="0">
                <a:solidFill>
                  <a:prstClr val="black"/>
                </a:solidFill>
                <a:latin typeface="Calibri" panose="020F0502020204030204" pitchFamily="34" charset="0"/>
              </a:rPr>
              <a:t>his pass results in the identification of the impacted information architecture elements and defines the Logical Data Model.</a:t>
            </a:r>
            <a:endParaRPr lang="en-US" sz="900" i="0" dirty="0">
              <a:solidFill>
                <a:prstClr val="black"/>
              </a:solidFill>
              <a:latin typeface="Calibri" panose="020F0502020204030204" pitchFamily="34" charset="0"/>
            </a:endParaRP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3" name="TextBox 52"/>
          <p:cNvSpPr txBox="1"/>
          <p:nvPr/>
        </p:nvSpPr>
        <p:spPr>
          <a:xfrm>
            <a:off x="544582" y="5451628"/>
            <a:ext cx="8102574" cy="3693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2: </a:t>
            </a:r>
            <a:r>
              <a:rPr lang="en-US" altLang="ja-JP" sz="900" i="0" dirty="0">
                <a:solidFill>
                  <a:prstClr val="black"/>
                </a:solidFill>
                <a:latin typeface="Calibri" panose="020F0502020204030204" pitchFamily="34" charset="0"/>
              </a:rPr>
              <a:t>Determine any new entities or attributes are required, existing entities or attributes are to be removed, or existing entities or attributes are to be changed. Consider the inter-entity and make the changes  required. Model the Data Application Interactions, Data Flows and Data Lineage.</a:t>
            </a:r>
            <a:endParaRPr lang="en-US" sz="900" i="0" dirty="0">
              <a:solidFill>
                <a:prstClr val="black"/>
              </a:solidFill>
              <a:latin typeface="Calibri" panose="020F0502020204030204" pitchFamily="34" charset="0"/>
            </a:endParaRPr>
          </a:p>
        </p:txBody>
      </p:sp>
      <p:sp>
        <p:nvSpPr>
          <p:cNvPr id="54" name="TextBox 53"/>
          <p:cNvSpPr txBox="1"/>
          <p:nvPr/>
        </p:nvSpPr>
        <p:spPr>
          <a:xfrm>
            <a:off x="2817171" y="1131682"/>
            <a:ext cx="4308107" cy="369332"/>
          </a:xfrm>
          <a:prstGeom prst="rect">
            <a:avLst/>
          </a:prstGeom>
          <a:noFill/>
        </p:spPr>
        <p:txBody>
          <a:bodyPr wrap="square" rtlCol="0">
            <a:spAutoFit/>
          </a:bodyPr>
          <a:lstStyle/>
          <a:p>
            <a:pPr defTabSz="914400" fontAlgn="base">
              <a:spcBef>
                <a:spcPct val="0"/>
              </a:spcBef>
              <a:spcAft>
                <a:spcPct val="0"/>
              </a:spcAft>
            </a:pPr>
            <a:r>
              <a:rPr lang="en-US" altLang="ja-JP" sz="900" i="0" dirty="0">
                <a:solidFill>
                  <a:prstClr val="black"/>
                </a:solidFill>
                <a:latin typeface="Calibri" panose="020F0502020204030204" pitchFamily="34" charset="0"/>
              </a:rPr>
              <a:t>To identify and detail the information architecture</a:t>
            </a:r>
            <a:r>
              <a:rPr lang="ja-JP" altLang="en-US" sz="900" i="0" dirty="0">
                <a:solidFill>
                  <a:prstClr val="black"/>
                </a:solidFill>
                <a:latin typeface="Calibri" panose="020F0502020204030204" pitchFamily="34" charset="0"/>
              </a:rPr>
              <a:t> </a:t>
            </a:r>
            <a:r>
              <a:rPr lang="en-US" altLang="ja-JP" sz="900" i="0" dirty="0">
                <a:solidFill>
                  <a:prstClr val="black"/>
                </a:solidFill>
                <a:latin typeface="Calibri" panose="020F0502020204030204" pitchFamily="34" charset="0"/>
              </a:rPr>
              <a:t>elements This activity also ensures alignment of the solutions with the Information Strategy defined for the </a:t>
            </a:r>
            <a:r>
              <a:rPr lang="en-GB" altLang="ja-JP" sz="900" i="0" dirty="0">
                <a:solidFill>
                  <a:prstClr val="black"/>
                </a:solidFill>
                <a:latin typeface="Calibri" panose="020F0502020204030204" pitchFamily="34" charset="0"/>
              </a:rPr>
              <a:t>organisation</a:t>
            </a:r>
            <a:r>
              <a:rPr lang="en-US" altLang="ja-JP" sz="900" i="0" dirty="0">
                <a:solidFill>
                  <a:prstClr val="black"/>
                </a:solidFill>
                <a:latin typeface="Calibri" panose="020F0502020204030204" pitchFamily="34" charset="0"/>
              </a:rPr>
              <a:t>.</a:t>
            </a:r>
            <a:endParaRPr lang="en-US" sz="800" i="0" dirty="0">
              <a:solidFill>
                <a:prstClr val="black"/>
              </a:solidFill>
              <a:latin typeface="Calibri" panose="020F0502020204030204" pitchFamily="34" charset="0"/>
            </a:endParaRPr>
          </a:p>
        </p:txBody>
      </p:sp>
      <p:sp>
        <p:nvSpPr>
          <p:cNvPr id="56" name="AutoShape 45"/>
          <p:cNvSpPr>
            <a:spLocks noChangeArrowheads="1"/>
          </p:cNvSpPr>
          <p:nvPr/>
        </p:nvSpPr>
        <p:spPr bwMode="auto">
          <a:xfrm>
            <a:off x="3030859" y="2678368"/>
            <a:ext cx="3985872" cy="219256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91440" rIns="91440" bIns="9144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Information Architecture Tasks</a:t>
            </a:r>
          </a:p>
        </p:txBody>
      </p:sp>
      <p:sp>
        <p:nvSpPr>
          <p:cNvPr id="40" name="Rectangle 39"/>
          <p:cNvSpPr/>
          <p:nvPr/>
        </p:nvSpPr>
        <p:spPr>
          <a:xfrm>
            <a:off x="1066096" y="1115388"/>
            <a:ext cx="1708251" cy="1077218"/>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Information Architect</a:t>
            </a:r>
          </a:p>
          <a:p>
            <a:pPr defTabSz="914400" fontAlgn="base">
              <a:spcBef>
                <a:spcPct val="0"/>
              </a:spcBef>
              <a:spcAft>
                <a:spcPct val="0"/>
              </a:spcAft>
            </a:pPr>
            <a:r>
              <a:rPr lang="en-US" sz="900" i="0" dirty="0">
                <a:solidFill>
                  <a:prstClr val="black"/>
                </a:solidFill>
                <a:latin typeface="Calibri" panose="020F0502020204030204" pitchFamily="34" charset="0"/>
              </a:rPr>
              <a:t>Business Architect (Consult)</a:t>
            </a:r>
          </a:p>
          <a:p>
            <a:pPr defTabSz="914400" fontAlgn="base">
              <a:spcBef>
                <a:spcPct val="0"/>
              </a:spcBef>
              <a:spcAft>
                <a:spcPct val="0"/>
              </a:spcAft>
            </a:pPr>
            <a:r>
              <a:rPr lang="en-US" sz="900" i="0" dirty="0">
                <a:solidFill>
                  <a:prstClr val="black"/>
                </a:solidFill>
                <a:latin typeface="Calibri" panose="020F0502020204030204" pitchFamily="34" charset="0"/>
              </a:rPr>
              <a:t>Application Architect (Consult) </a:t>
            </a:r>
          </a:p>
          <a:p>
            <a:pPr defTabSz="914400" fontAlgn="base">
              <a:spcBef>
                <a:spcPct val="0"/>
              </a:spcBef>
              <a:spcAft>
                <a:spcPct val="0"/>
              </a:spcAft>
            </a:pPr>
            <a:r>
              <a:rPr lang="en-US" sz="900" i="0" dirty="0">
                <a:solidFill>
                  <a:prstClr val="black"/>
                </a:solidFill>
                <a:latin typeface="Calibri" panose="020F0502020204030204" pitchFamily="34" charset="0"/>
              </a:rPr>
              <a:t>Security Architect (Consult)</a:t>
            </a:r>
          </a:p>
          <a:p>
            <a:pPr defTabSz="914400" fontAlgn="base">
              <a:spcBef>
                <a:spcPct val="0"/>
              </a:spcBef>
              <a:spcAft>
                <a:spcPct val="0"/>
              </a:spcAft>
            </a:pPr>
            <a:r>
              <a:rPr lang="en-US" sz="900" i="0" dirty="0">
                <a:solidFill>
                  <a:prstClr val="black"/>
                </a:solidFill>
                <a:latin typeface="Calibri" panose="020F0502020204030204" pitchFamily="34" charset="0"/>
              </a:rPr>
              <a:t>Service Architect (Consult)</a:t>
            </a:r>
          </a:p>
        </p:txBody>
      </p:sp>
      <p:sp>
        <p:nvSpPr>
          <p:cNvPr id="43" name="AutoShape 45"/>
          <p:cNvSpPr>
            <a:spLocks noChangeArrowheads="1"/>
          </p:cNvSpPr>
          <p:nvPr/>
        </p:nvSpPr>
        <p:spPr bwMode="auto">
          <a:xfrm>
            <a:off x="3136105" y="1890443"/>
            <a:ext cx="663522"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Business Object Model</a:t>
            </a:r>
          </a:p>
        </p:txBody>
      </p:sp>
      <p:sp>
        <p:nvSpPr>
          <p:cNvPr id="70" name="AutoShape 45"/>
          <p:cNvSpPr>
            <a:spLocks noChangeArrowheads="1"/>
          </p:cNvSpPr>
          <p:nvPr/>
        </p:nvSpPr>
        <p:spPr bwMode="auto">
          <a:xfrm>
            <a:off x="4699928" y="1902081"/>
            <a:ext cx="663522" cy="49179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Data Entity Catalogue</a:t>
            </a:r>
          </a:p>
        </p:txBody>
      </p:sp>
      <p:sp>
        <p:nvSpPr>
          <p:cNvPr id="71" name="AutoShape 45"/>
          <p:cNvSpPr>
            <a:spLocks noChangeArrowheads="1"/>
          </p:cNvSpPr>
          <p:nvPr/>
        </p:nvSpPr>
        <p:spPr bwMode="auto">
          <a:xfrm>
            <a:off x="3857867" y="1895758"/>
            <a:ext cx="801895"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Data meta-Model</a:t>
            </a:r>
          </a:p>
        </p:txBody>
      </p:sp>
      <p:sp>
        <p:nvSpPr>
          <p:cNvPr id="72" name="AutoShape 45"/>
          <p:cNvSpPr>
            <a:spLocks noChangeArrowheads="1"/>
          </p:cNvSpPr>
          <p:nvPr/>
        </p:nvSpPr>
        <p:spPr bwMode="auto">
          <a:xfrm>
            <a:off x="5429098" y="1890443"/>
            <a:ext cx="663522"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Industry Models</a:t>
            </a:r>
          </a:p>
        </p:txBody>
      </p:sp>
      <p:sp>
        <p:nvSpPr>
          <p:cNvPr id="73" name="AutoShape 45"/>
          <p:cNvSpPr>
            <a:spLocks noChangeArrowheads="1"/>
          </p:cNvSpPr>
          <p:nvPr/>
        </p:nvSpPr>
        <p:spPr bwMode="auto">
          <a:xfrm>
            <a:off x="6145948" y="1896086"/>
            <a:ext cx="663522"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Enterprise Information Principles</a:t>
            </a:r>
          </a:p>
        </p:txBody>
      </p:sp>
      <p:sp>
        <p:nvSpPr>
          <p:cNvPr id="79" name="AutoShape 45"/>
          <p:cNvSpPr>
            <a:spLocks noChangeArrowheads="1"/>
          </p:cNvSpPr>
          <p:nvPr/>
        </p:nvSpPr>
        <p:spPr bwMode="auto">
          <a:xfrm>
            <a:off x="3174581" y="2963038"/>
            <a:ext cx="3671145"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Identify Impacted Logical Data Model elements (Entities or attributes)</a:t>
            </a:r>
          </a:p>
        </p:txBody>
      </p:sp>
      <p:sp>
        <p:nvSpPr>
          <p:cNvPr id="80" name="AutoShape 45"/>
          <p:cNvSpPr>
            <a:spLocks noChangeArrowheads="1"/>
          </p:cNvSpPr>
          <p:nvPr/>
        </p:nvSpPr>
        <p:spPr bwMode="auto">
          <a:xfrm>
            <a:off x="3174581" y="3302494"/>
            <a:ext cx="3671145"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Make amendments to impacted Logical Data Model elements</a:t>
            </a:r>
          </a:p>
        </p:txBody>
      </p:sp>
      <p:sp>
        <p:nvSpPr>
          <p:cNvPr id="81" name="AutoShape 45"/>
          <p:cNvSpPr>
            <a:spLocks noChangeArrowheads="1"/>
          </p:cNvSpPr>
          <p:nvPr/>
        </p:nvSpPr>
        <p:spPr bwMode="auto">
          <a:xfrm>
            <a:off x="3174581" y="3981406"/>
            <a:ext cx="3671145"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Data Security Classification</a:t>
            </a:r>
          </a:p>
        </p:txBody>
      </p:sp>
      <p:sp>
        <p:nvSpPr>
          <p:cNvPr id="82" name="AutoShape 45"/>
          <p:cNvSpPr>
            <a:spLocks noChangeArrowheads="1"/>
          </p:cNvSpPr>
          <p:nvPr/>
        </p:nvSpPr>
        <p:spPr bwMode="auto">
          <a:xfrm>
            <a:off x="3174581" y="4320862"/>
            <a:ext cx="3671145"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Create data flow diagrams and data lineage view</a:t>
            </a:r>
          </a:p>
        </p:txBody>
      </p:sp>
      <p:sp>
        <p:nvSpPr>
          <p:cNvPr id="85" name="Rounded Rectangle 84"/>
          <p:cNvSpPr/>
          <p:nvPr/>
        </p:nvSpPr>
        <p:spPr bwMode="auto">
          <a:xfrm>
            <a:off x="7334265" y="2029467"/>
            <a:ext cx="1208574"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Data Flow Diagram</a:t>
            </a:r>
          </a:p>
        </p:txBody>
      </p:sp>
      <p:sp>
        <p:nvSpPr>
          <p:cNvPr id="87" name="Rounded Rectangle 86"/>
          <p:cNvSpPr/>
          <p:nvPr/>
        </p:nvSpPr>
        <p:spPr bwMode="auto">
          <a:xfrm>
            <a:off x="7345554" y="2816201"/>
            <a:ext cx="1208574"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Data Application Interaction Diagram</a:t>
            </a:r>
          </a:p>
        </p:txBody>
      </p:sp>
      <p:sp>
        <p:nvSpPr>
          <p:cNvPr id="88" name="Rounded Rectangle 87"/>
          <p:cNvSpPr/>
          <p:nvPr/>
        </p:nvSpPr>
        <p:spPr bwMode="auto">
          <a:xfrm>
            <a:off x="7322722" y="1269025"/>
            <a:ext cx="1208574" cy="540934"/>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Logical Data Model</a:t>
            </a:r>
          </a:p>
        </p:txBody>
      </p:sp>
      <p:sp>
        <p:nvSpPr>
          <p:cNvPr id="55" name="AutoShape 45"/>
          <p:cNvSpPr>
            <a:spLocks noChangeArrowheads="1"/>
          </p:cNvSpPr>
          <p:nvPr/>
        </p:nvSpPr>
        <p:spPr bwMode="auto">
          <a:xfrm>
            <a:off x="3182154" y="3641950"/>
            <a:ext cx="3671145"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Associate Applications with Data Model elements using CRUD</a:t>
            </a:r>
          </a:p>
        </p:txBody>
      </p:sp>
      <p:sp>
        <p:nvSpPr>
          <p:cNvPr id="58" name="TextBox 57"/>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59" name="TextBox 58"/>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defTabSz="914400" fontAlgn="base">
              <a:spcBef>
                <a:spcPct val="0"/>
              </a:spcBef>
              <a:spcAft>
                <a:spcPct val="0"/>
              </a:spcAft>
            </a:pPr>
            <a:r>
              <a:rPr lang="en-US" sz="900" i="0" dirty="0">
                <a:solidFill>
                  <a:prstClr val="black"/>
                </a:solidFill>
                <a:latin typeface="Calibri" panose="020F0502020204030204" pitchFamily="34" charset="0"/>
              </a:rPr>
              <a:t>Enterprise Continuum Inputs</a:t>
            </a:r>
          </a:p>
        </p:txBody>
      </p:sp>
      <p:sp>
        <p:nvSpPr>
          <p:cNvPr id="60" name="TextBox 59"/>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61" name="TextBox 60"/>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Model Outputs</a:t>
            </a:r>
          </a:p>
        </p:txBody>
      </p:sp>
      <p:sp>
        <p:nvSpPr>
          <p:cNvPr id="62" name="TextBox 61"/>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sp>
        <p:nvSpPr>
          <p:cNvPr id="63" name="TextBox 62"/>
          <p:cNvSpPr txBox="1"/>
          <p:nvPr/>
        </p:nvSpPr>
        <p:spPr>
          <a:xfrm>
            <a:off x="555534" y="494503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64" name="TextBox 63"/>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44" name="Rounded Rectangle 43"/>
          <p:cNvSpPr/>
          <p:nvPr/>
        </p:nvSpPr>
        <p:spPr bwMode="auto">
          <a:xfrm>
            <a:off x="7345554" y="3668006"/>
            <a:ext cx="1208574"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Data Lineage View</a:t>
            </a:r>
          </a:p>
        </p:txBody>
      </p:sp>
      <p:sp>
        <p:nvSpPr>
          <p:cNvPr id="52" name="Rectangle 51"/>
          <p:cNvSpPr/>
          <p:nvPr/>
        </p:nvSpPr>
        <p:spPr bwMode="auto">
          <a:xfrm>
            <a:off x="551599" y="4207320"/>
            <a:ext cx="2253625" cy="7041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Process Model</a:t>
            </a:r>
          </a:p>
          <a:p>
            <a:pPr defTabSz="952500">
              <a:spcAft>
                <a:spcPts val="100"/>
              </a:spcAft>
            </a:pPr>
            <a:r>
              <a:rPr lang="en-US" i="0" dirty="0">
                <a:latin typeface="Calibri" panose="020F0502020204030204" pitchFamily="34" charset="0"/>
              </a:rPr>
              <a:t>Application Model</a:t>
            </a:r>
          </a:p>
          <a:p>
            <a:pPr defTabSz="952500">
              <a:spcAft>
                <a:spcPts val="100"/>
              </a:spcAft>
            </a:pPr>
            <a:r>
              <a:rPr lang="en-US" i="0" dirty="0">
                <a:latin typeface="Calibri" panose="020F0502020204030204" pitchFamily="34" charset="0"/>
              </a:rPr>
              <a:t>Information Security Model</a:t>
            </a:r>
          </a:p>
        </p:txBody>
      </p:sp>
      <p:sp>
        <p:nvSpPr>
          <p:cNvPr id="57" name="TextBox 56"/>
          <p:cNvSpPr txBox="1"/>
          <p:nvPr/>
        </p:nvSpPr>
        <p:spPr>
          <a:xfrm>
            <a:off x="559195" y="4196355"/>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30846934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2485790"/>
            <a:ext cx="2253625" cy="12318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ts val="300"/>
              </a:spcAft>
            </a:pPr>
            <a:endParaRPr lang="en-US" sz="900" i="0" dirty="0">
              <a:solidFill>
                <a:prstClr val="black"/>
              </a:solidFill>
              <a:latin typeface="Calibri" panose="020F0502020204030204" pitchFamily="34" charset="0"/>
            </a:endParaRPr>
          </a:p>
          <a:p>
            <a:pPr defTabSz="952500">
              <a:spcAft>
                <a:spcPts val="100"/>
              </a:spcAft>
            </a:pPr>
            <a:r>
              <a:rPr lang="en-US" i="0" dirty="0">
                <a:solidFill>
                  <a:prstClr val="black"/>
                </a:solidFill>
                <a:latin typeface="Calibri" panose="020F0502020204030204" pitchFamily="34" charset="0"/>
              </a:rPr>
              <a:t>Architecture Decisions</a:t>
            </a:r>
          </a:p>
          <a:p>
            <a:pPr defTabSz="952500" fontAlgn="base">
              <a:spcBef>
                <a:spcPct val="0"/>
              </a:spcBef>
              <a:spcAft>
                <a:spcPts val="100"/>
              </a:spcAft>
            </a:pPr>
            <a:r>
              <a:rPr lang="en-US" sz="900" i="0" dirty="0">
                <a:solidFill>
                  <a:prstClr val="black"/>
                </a:solidFill>
                <a:latin typeface="Calibri" panose="020F0502020204030204" pitchFamily="34" charset="0"/>
              </a:rPr>
              <a:t>Stakeholder Map</a:t>
            </a:r>
          </a:p>
          <a:p>
            <a:pPr defTabSz="952500" fontAlgn="base">
              <a:spcBef>
                <a:spcPct val="0"/>
              </a:spcBef>
              <a:spcAft>
                <a:spcPts val="100"/>
              </a:spcAft>
            </a:pPr>
            <a:r>
              <a:rPr lang="en-US" sz="900" i="0" dirty="0">
                <a:solidFill>
                  <a:prstClr val="black"/>
                </a:solidFill>
                <a:latin typeface="Calibri" panose="020F0502020204030204" pitchFamily="34" charset="0"/>
              </a:rPr>
              <a:t>Functional Requirements</a:t>
            </a:r>
          </a:p>
          <a:p>
            <a:pPr defTabSz="952500" fontAlgn="base">
              <a:spcBef>
                <a:spcPct val="0"/>
              </a:spcBef>
              <a:spcAft>
                <a:spcPts val="100"/>
              </a:spcAft>
            </a:pPr>
            <a:r>
              <a:rPr lang="en-US" sz="900" i="0" dirty="0">
                <a:solidFill>
                  <a:prstClr val="black"/>
                </a:solidFill>
                <a:latin typeface="Calibri" panose="020F0502020204030204" pitchFamily="34" charset="0"/>
              </a:rPr>
              <a:t>Non-functional Requirements</a:t>
            </a:r>
          </a:p>
          <a:p>
            <a:pPr defTabSz="952500">
              <a:spcAft>
                <a:spcPts val="100"/>
              </a:spcAft>
            </a:pPr>
            <a:r>
              <a:rPr lang="en-US" i="0" dirty="0">
                <a:solidFill>
                  <a:prstClr val="black"/>
                </a:solidFill>
                <a:latin typeface="Calibri" panose="020F0502020204030204" pitchFamily="34" charset="0"/>
              </a:rPr>
              <a:t>Project Architecture Principles</a:t>
            </a:r>
          </a:p>
          <a:p>
            <a:pPr defTabSz="952500" fontAlgn="base">
              <a:spcBef>
                <a:spcPct val="0"/>
              </a:spcBef>
              <a:spcAft>
                <a:spcPts val="100"/>
              </a:spcAft>
            </a:pPr>
            <a:r>
              <a:rPr lang="en-US" sz="9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Infrastructure Architecture</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25</a:t>
            </a:fld>
            <a:endParaRPr lang="en-US" sz="900" dirty="0"/>
          </a:p>
        </p:txBody>
      </p:sp>
      <p:sp>
        <p:nvSpPr>
          <p:cNvPr id="41" name="Rectangle 40"/>
          <p:cNvSpPr/>
          <p:nvPr/>
        </p:nvSpPr>
        <p:spPr bwMode="auto">
          <a:xfrm>
            <a:off x="553719" y="4936157"/>
            <a:ext cx="8101096" cy="88480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 name="TextBox 4"/>
          <p:cNvSpPr txBox="1"/>
          <p:nvPr/>
        </p:nvSpPr>
        <p:spPr>
          <a:xfrm>
            <a:off x="552241" y="5097498"/>
            <a:ext cx="8102574" cy="2308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1: </a:t>
            </a:r>
            <a:r>
              <a:rPr lang="en-GB" sz="900" i="0" dirty="0">
                <a:solidFill>
                  <a:prstClr val="black"/>
                </a:solidFill>
                <a:latin typeface="Calibri" panose="020F0502020204030204" pitchFamily="34" charset="0"/>
              </a:rPr>
              <a:t>The scope of Pass 1 is on location, security zones, nodes and application hosting (deployment) and communication between them</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3" name="TextBox 52"/>
          <p:cNvSpPr txBox="1"/>
          <p:nvPr/>
        </p:nvSpPr>
        <p:spPr>
          <a:xfrm>
            <a:off x="544582" y="5451628"/>
            <a:ext cx="8102574" cy="2308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2: </a:t>
            </a:r>
            <a:r>
              <a:rPr lang="en-US" sz="900" i="0" dirty="0">
                <a:solidFill>
                  <a:prstClr val="black"/>
                </a:solidFill>
                <a:latin typeface="Calibri" panose="020F0502020204030204" pitchFamily="34" charset="0"/>
              </a:rPr>
              <a:t>Elaborates and adds aspects of technology stack, physical communication and data centers</a:t>
            </a:r>
          </a:p>
        </p:txBody>
      </p:sp>
      <p:sp>
        <p:nvSpPr>
          <p:cNvPr id="54" name="TextBox 53"/>
          <p:cNvSpPr txBox="1"/>
          <p:nvPr/>
        </p:nvSpPr>
        <p:spPr>
          <a:xfrm>
            <a:off x="2817171" y="1165549"/>
            <a:ext cx="4308107" cy="369332"/>
          </a:xfrm>
          <a:prstGeom prst="rect">
            <a:avLst/>
          </a:prstGeom>
          <a:noFill/>
        </p:spPr>
        <p:txBody>
          <a:bodyPr wrap="square" rtlCol="0">
            <a:spAutoFit/>
          </a:bodyPr>
          <a:lstStyle/>
          <a:p>
            <a:pPr defTabSz="914400" fontAlgn="base">
              <a:spcBef>
                <a:spcPct val="0"/>
              </a:spcBef>
              <a:spcAft>
                <a:spcPct val="0"/>
              </a:spcAft>
            </a:pPr>
            <a:r>
              <a:rPr lang="en-GB" sz="900" i="0" dirty="0">
                <a:solidFill>
                  <a:prstClr val="black"/>
                </a:solidFill>
                <a:latin typeface="Calibri" panose="020F0502020204030204" pitchFamily="34" charset="0"/>
              </a:rPr>
              <a:t>Identify the changes to infrastructure landscape by the project to satisfy non-functional and functional requirements.</a:t>
            </a:r>
            <a:endParaRPr lang="en-US" sz="900" i="0" dirty="0">
              <a:solidFill>
                <a:prstClr val="black"/>
              </a:solidFill>
              <a:latin typeface="Calibri" panose="020F0502020204030204" pitchFamily="34" charset="0"/>
            </a:endParaRPr>
          </a:p>
        </p:txBody>
      </p:sp>
      <p:sp>
        <p:nvSpPr>
          <p:cNvPr id="56" name="AutoShape 45"/>
          <p:cNvSpPr>
            <a:spLocks noChangeArrowheads="1"/>
          </p:cNvSpPr>
          <p:nvPr/>
        </p:nvSpPr>
        <p:spPr bwMode="auto">
          <a:xfrm>
            <a:off x="3030859" y="2690697"/>
            <a:ext cx="3985872" cy="2173049"/>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Infrastructure Architecture Tasks</a:t>
            </a:r>
          </a:p>
        </p:txBody>
      </p:sp>
      <p:sp>
        <p:nvSpPr>
          <p:cNvPr id="55" name="Rectangle 54"/>
          <p:cNvSpPr/>
          <p:nvPr/>
        </p:nvSpPr>
        <p:spPr>
          <a:xfrm>
            <a:off x="968937" y="1114053"/>
            <a:ext cx="2061922" cy="723275"/>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Infrastructure Architect</a:t>
            </a:r>
            <a:endParaRPr lang="en-US" sz="14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Application Architect (Consult) </a:t>
            </a:r>
          </a:p>
          <a:p>
            <a:r>
              <a:rPr lang="en-US" i="0" dirty="0">
                <a:solidFill>
                  <a:prstClr val="black"/>
                </a:solidFill>
                <a:latin typeface="Calibri" panose="020F0502020204030204" pitchFamily="34" charset="0"/>
              </a:rPr>
              <a:t>Information Architect </a:t>
            </a:r>
            <a:r>
              <a:rPr lang="en-US" sz="900" i="0" dirty="0">
                <a:solidFill>
                  <a:prstClr val="black"/>
                </a:solidFill>
                <a:latin typeface="Calibri" panose="020F0502020204030204" pitchFamily="34" charset="0"/>
              </a:rPr>
              <a:t>(Consult)</a:t>
            </a:r>
          </a:p>
          <a:p>
            <a:pPr defTabSz="914400" fontAlgn="base">
              <a:spcBef>
                <a:spcPct val="0"/>
              </a:spcBef>
              <a:spcAft>
                <a:spcPct val="0"/>
              </a:spcAft>
            </a:pPr>
            <a:r>
              <a:rPr lang="en-US" sz="900" i="0" dirty="0">
                <a:solidFill>
                  <a:prstClr val="black"/>
                </a:solidFill>
                <a:latin typeface="Calibri" panose="020F0502020204030204" pitchFamily="34" charset="0"/>
              </a:rPr>
              <a:t>Security Architect (Consult)</a:t>
            </a:r>
          </a:p>
        </p:txBody>
      </p:sp>
      <p:sp>
        <p:nvSpPr>
          <p:cNvPr id="57" name="Rounded Rectangle 56"/>
          <p:cNvSpPr/>
          <p:nvPr/>
        </p:nvSpPr>
        <p:spPr bwMode="auto">
          <a:xfrm>
            <a:off x="7320807" y="2144604"/>
            <a:ext cx="1210490"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Physical Infrastructure Model</a:t>
            </a:r>
          </a:p>
        </p:txBody>
      </p:sp>
      <p:sp>
        <p:nvSpPr>
          <p:cNvPr id="59" name="Rounded Rectangle 58"/>
          <p:cNvSpPr/>
          <p:nvPr/>
        </p:nvSpPr>
        <p:spPr bwMode="auto">
          <a:xfrm>
            <a:off x="7308476" y="1274433"/>
            <a:ext cx="1210490"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Logical Infrastructure Model</a:t>
            </a:r>
          </a:p>
        </p:txBody>
      </p:sp>
      <p:sp>
        <p:nvSpPr>
          <p:cNvPr id="60" name="Rounded Rectangle 59"/>
          <p:cNvSpPr/>
          <p:nvPr/>
        </p:nvSpPr>
        <p:spPr bwMode="auto">
          <a:xfrm>
            <a:off x="7321060" y="3036077"/>
            <a:ext cx="1210490"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Technology Portfolio Catalogue</a:t>
            </a:r>
          </a:p>
        </p:txBody>
      </p:sp>
      <p:sp>
        <p:nvSpPr>
          <p:cNvPr id="61" name="AutoShape 45"/>
          <p:cNvSpPr>
            <a:spLocks noChangeArrowheads="1"/>
          </p:cNvSpPr>
          <p:nvPr/>
        </p:nvSpPr>
        <p:spPr bwMode="auto">
          <a:xfrm>
            <a:off x="2830525" y="1880841"/>
            <a:ext cx="1040995"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Infrastructure Services Catalogue</a:t>
            </a:r>
          </a:p>
        </p:txBody>
      </p:sp>
      <p:sp>
        <p:nvSpPr>
          <p:cNvPr id="63" name="AutoShape 45"/>
          <p:cNvSpPr>
            <a:spLocks noChangeArrowheads="1"/>
          </p:cNvSpPr>
          <p:nvPr/>
        </p:nvSpPr>
        <p:spPr bwMode="auto">
          <a:xfrm>
            <a:off x="4009546" y="1886156"/>
            <a:ext cx="956910"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Infrastructure Reference Model</a:t>
            </a:r>
          </a:p>
        </p:txBody>
      </p:sp>
      <p:sp>
        <p:nvSpPr>
          <p:cNvPr id="64" name="AutoShape 45"/>
          <p:cNvSpPr>
            <a:spLocks noChangeArrowheads="1"/>
          </p:cNvSpPr>
          <p:nvPr/>
        </p:nvSpPr>
        <p:spPr bwMode="auto">
          <a:xfrm>
            <a:off x="6141717" y="1914035"/>
            <a:ext cx="929444"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Infrastructure Standards and Patterns</a:t>
            </a:r>
          </a:p>
        </p:txBody>
      </p:sp>
      <p:sp>
        <p:nvSpPr>
          <p:cNvPr id="65" name="AutoShape 45"/>
          <p:cNvSpPr>
            <a:spLocks noChangeArrowheads="1"/>
          </p:cNvSpPr>
          <p:nvPr/>
        </p:nvSpPr>
        <p:spPr bwMode="auto">
          <a:xfrm>
            <a:off x="5104484" y="1903416"/>
            <a:ext cx="913933"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Architecture Principles</a:t>
            </a:r>
          </a:p>
        </p:txBody>
      </p:sp>
      <p:sp>
        <p:nvSpPr>
          <p:cNvPr id="67" name="AutoShape 45"/>
          <p:cNvSpPr>
            <a:spLocks noChangeArrowheads="1"/>
          </p:cNvSpPr>
          <p:nvPr/>
        </p:nvSpPr>
        <p:spPr bwMode="auto">
          <a:xfrm>
            <a:off x="3192052" y="2898345"/>
            <a:ext cx="3672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Identify application components to be deployed , impacted logical infrastructure elements, data centre location, security zones</a:t>
            </a:r>
          </a:p>
        </p:txBody>
      </p:sp>
      <p:sp>
        <p:nvSpPr>
          <p:cNvPr id="74" name="AutoShape 45"/>
          <p:cNvSpPr>
            <a:spLocks noChangeArrowheads="1"/>
          </p:cNvSpPr>
          <p:nvPr/>
        </p:nvSpPr>
        <p:spPr bwMode="auto">
          <a:xfrm>
            <a:off x="3192053" y="3281380"/>
            <a:ext cx="3672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tabLst>
                <a:tab pos="723900" algn="l"/>
              </a:tabLst>
            </a:pPr>
            <a:r>
              <a:rPr lang="en-GB" sz="900" i="0" dirty="0">
                <a:solidFill>
                  <a:srgbClr val="000000"/>
                </a:solidFill>
                <a:latin typeface="Calibri" panose="020F0502020204030204" pitchFamily="34" charset="0"/>
                <a:ea typeface="Microsoft YaHei" pitchFamily="34" charset="-122"/>
              </a:rPr>
              <a:t>Identify communication between application elements, infrastructure elements</a:t>
            </a:r>
          </a:p>
        </p:txBody>
      </p:sp>
      <p:sp>
        <p:nvSpPr>
          <p:cNvPr id="78" name="AutoShape 45"/>
          <p:cNvSpPr>
            <a:spLocks noChangeArrowheads="1"/>
          </p:cNvSpPr>
          <p:nvPr/>
        </p:nvSpPr>
        <p:spPr bwMode="auto">
          <a:xfrm>
            <a:off x="3197360" y="3664415"/>
            <a:ext cx="3672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GB" sz="900" i="0" dirty="0">
                <a:solidFill>
                  <a:prstClr val="black"/>
                </a:solidFill>
                <a:latin typeface="Calibri" panose="020F0502020204030204" pitchFamily="34" charset="0"/>
              </a:rPr>
              <a:t>Create or amend logical infrastructure models</a:t>
            </a:r>
          </a:p>
        </p:txBody>
      </p:sp>
      <p:sp>
        <p:nvSpPr>
          <p:cNvPr id="70" name="TextBox 69"/>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71" name="TextBox 70"/>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defTabSz="914400" fontAlgn="base">
              <a:spcBef>
                <a:spcPct val="0"/>
              </a:spcBef>
              <a:spcAft>
                <a:spcPct val="0"/>
              </a:spcAft>
            </a:pPr>
            <a:r>
              <a:rPr lang="en-US" sz="900" i="0" dirty="0">
                <a:solidFill>
                  <a:prstClr val="black"/>
                </a:solidFill>
                <a:latin typeface="Calibri" panose="020F0502020204030204" pitchFamily="34" charset="0"/>
              </a:rPr>
              <a:t>Enterprise Continuum Inputs</a:t>
            </a:r>
          </a:p>
        </p:txBody>
      </p:sp>
      <p:sp>
        <p:nvSpPr>
          <p:cNvPr id="72" name="TextBox 71"/>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73" name="TextBox 72"/>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Model Outputs</a:t>
            </a:r>
          </a:p>
        </p:txBody>
      </p:sp>
      <p:sp>
        <p:nvSpPr>
          <p:cNvPr id="79" name="TextBox 78"/>
          <p:cNvSpPr txBox="1"/>
          <p:nvPr/>
        </p:nvSpPr>
        <p:spPr>
          <a:xfrm>
            <a:off x="568572"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sp>
        <p:nvSpPr>
          <p:cNvPr id="80" name="TextBox 79"/>
          <p:cNvSpPr txBox="1"/>
          <p:nvPr/>
        </p:nvSpPr>
        <p:spPr>
          <a:xfrm>
            <a:off x="555534" y="494503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81" name="TextBox 80"/>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50" name="AutoShape 45"/>
          <p:cNvSpPr>
            <a:spLocks noChangeArrowheads="1"/>
          </p:cNvSpPr>
          <p:nvPr/>
        </p:nvSpPr>
        <p:spPr bwMode="auto">
          <a:xfrm>
            <a:off x="3197356" y="4324719"/>
            <a:ext cx="3672000" cy="20322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GB" sz="900" i="0" dirty="0">
                <a:solidFill>
                  <a:prstClr val="black"/>
                </a:solidFill>
                <a:latin typeface="Calibri" panose="020F0502020204030204" pitchFamily="34" charset="0"/>
              </a:rPr>
              <a:t>Create or amend physical infrastructure models</a:t>
            </a:r>
          </a:p>
        </p:txBody>
      </p:sp>
      <p:sp>
        <p:nvSpPr>
          <p:cNvPr id="7" name="Rounded Rectangle 6"/>
          <p:cNvSpPr/>
          <p:nvPr/>
        </p:nvSpPr>
        <p:spPr bwMode="auto">
          <a:xfrm>
            <a:off x="3192534" y="4047450"/>
            <a:ext cx="3672000" cy="186166"/>
          </a:xfrm>
          <a:prstGeom prst="roundRect">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GB" sz="900" i="0" dirty="0">
                <a:solidFill>
                  <a:prstClr val="black"/>
                </a:solidFill>
                <a:latin typeface="Calibri" panose="020F0502020204030204" pitchFamily="34" charset="0"/>
              </a:rPr>
              <a:t>Identify technology stack corresponding to the infrastructure elements</a:t>
            </a:r>
          </a:p>
        </p:txBody>
      </p:sp>
      <p:sp>
        <p:nvSpPr>
          <p:cNvPr id="8" name="Rectangle 7"/>
          <p:cNvSpPr/>
          <p:nvPr/>
        </p:nvSpPr>
        <p:spPr bwMode="auto">
          <a:xfrm>
            <a:off x="8285239" y="1274433"/>
            <a:ext cx="233727" cy="216955"/>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r>
              <a:rPr lang="en-US" sz="1000" i="0" dirty="0">
                <a:solidFill>
                  <a:prstClr val="black"/>
                </a:solidFill>
                <a:latin typeface="Calibri" panose="020F0502020204030204" pitchFamily="34" charset="0"/>
              </a:rPr>
              <a:t>T</a:t>
            </a:r>
          </a:p>
        </p:txBody>
      </p:sp>
      <p:sp>
        <p:nvSpPr>
          <p:cNvPr id="43" name="Rectangle 42"/>
          <p:cNvSpPr/>
          <p:nvPr/>
        </p:nvSpPr>
        <p:spPr bwMode="auto">
          <a:xfrm>
            <a:off x="8285240" y="2125581"/>
            <a:ext cx="233727" cy="216955"/>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r>
              <a:rPr lang="en-US" sz="1000" i="0" dirty="0">
                <a:solidFill>
                  <a:prstClr val="black"/>
                </a:solidFill>
                <a:latin typeface="Calibri" panose="020F0502020204030204" pitchFamily="34" charset="0"/>
              </a:rPr>
              <a:t>T</a:t>
            </a:r>
          </a:p>
        </p:txBody>
      </p:sp>
      <p:sp>
        <p:nvSpPr>
          <p:cNvPr id="52" name="Rectangle 51"/>
          <p:cNvSpPr/>
          <p:nvPr/>
        </p:nvSpPr>
        <p:spPr bwMode="auto">
          <a:xfrm>
            <a:off x="6746334" y="6090933"/>
            <a:ext cx="233727" cy="216955"/>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r>
              <a:rPr lang="en-US" sz="1000" i="0" dirty="0">
                <a:solidFill>
                  <a:prstClr val="black"/>
                </a:solidFill>
                <a:latin typeface="Calibri" panose="020F0502020204030204" pitchFamily="34" charset="0"/>
              </a:rPr>
              <a:t>T</a:t>
            </a:r>
          </a:p>
        </p:txBody>
      </p:sp>
      <p:sp>
        <p:nvSpPr>
          <p:cNvPr id="9" name="TextBox 8"/>
          <p:cNvSpPr txBox="1"/>
          <p:nvPr/>
        </p:nvSpPr>
        <p:spPr>
          <a:xfrm>
            <a:off x="6997954" y="6088450"/>
            <a:ext cx="950901" cy="230832"/>
          </a:xfrm>
          <a:prstGeom prst="rect">
            <a:avLst/>
          </a:prstGeom>
          <a:noFill/>
        </p:spPr>
        <p:txBody>
          <a:bodyPr wrap="none" rtlCol="0">
            <a:spAutoFit/>
          </a:bodyPr>
          <a:lstStyle/>
          <a:p>
            <a:pPr defTabSz="914400" fontAlgn="base">
              <a:spcBef>
                <a:spcPct val="0"/>
              </a:spcBef>
              <a:spcAft>
                <a:spcPct val="0"/>
              </a:spcAft>
            </a:pPr>
            <a:r>
              <a:rPr lang="en-US" sz="900" i="0" dirty="0">
                <a:solidFill>
                  <a:prstClr val="black"/>
                </a:solidFill>
                <a:latin typeface="Calibri" panose="020F0502020204030204" pitchFamily="34" charset="0"/>
              </a:rPr>
              <a:t>Topology Model</a:t>
            </a:r>
          </a:p>
        </p:txBody>
      </p:sp>
      <p:sp>
        <p:nvSpPr>
          <p:cNvPr id="58" name="Rectangle 57"/>
          <p:cNvSpPr/>
          <p:nvPr/>
        </p:nvSpPr>
        <p:spPr bwMode="auto">
          <a:xfrm>
            <a:off x="551599" y="3748419"/>
            <a:ext cx="2253625" cy="1163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Application Model</a:t>
            </a:r>
          </a:p>
          <a:p>
            <a:pPr defTabSz="952500">
              <a:spcAft>
                <a:spcPts val="100"/>
              </a:spcAft>
            </a:pPr>
            <a:r>
              <a:rPr lang="en-US" i="0" dirty="0">
                <a:latin typeface="Calibri" panose="020F0502020204030204" pitchFamily="34" charset="0"/>
              </a:rPr>
              <a:t>Logical Data Model</a:t>
            </a:r>
          </a:p>
          <a:p>
            <a:pPr defTabSz="952500">
              <a:spcAft>
                <a:spcPts val="100"/>
              </a:spcAft>
            </a:pPr>
            <a:r>
              <a:rPr lang="en-US" i="0" dirty="0">
                <a:latin typeface="Calibri" panose="020F0502020204030204" pitchFamily="34" charset="0"/>
              </a:rPr>
              <a:t>Service Model</a:t>
            </a:r>
          </a:p>
          <a:p>
            <a:pPr defTabSz="952500">
              <a:spcAft>
                <a:spcPts val="100"/>
              </a:spcAft>
            </a:pPr>
            <a:r>
              <a:rPr lang="en-US" i="0" dirty="0">
                <a:latin typeface="Calibri" panose="020F0502020204030204" pitchFamily="34" charset="0"/>
              </a:rPr>
              <a:t>Infrastructure Security Topology</a:t>
            </a:r>
          </a:p>
          <a:p>
            <a:pPr defTabSz="952500">
              <a:spcAft>
                <a:spcPts val="100"/>
              </a:spcAft>
            </a:pPr>
            <a:r>
              <a:rPr lang="en-US" i="0" dirty="0">
                <a:latin typeface="Calibri" panose="020F0502020204030204" pitchFamily="34" charset="0"/>
              </a:rPr>
              <a:t>Business Process Model (Optional)</a:t>
            </a:r>
          </a:p>
          <a:p>
            <a:pPr defTabSz="952500">
              <a:spcAft>
                <a:spcPts val="100"/>
              </a:spcAft>
            </a:pPr>
            <a:r>
              <a:rPr lang="en-US" i="0" dirty="0">
                <a:latin typeface="Calibri" panose="020F0502020204030204" pitchFamily="34" charset="0"/>
              </a:rPr>
              <a:t>Support Model</a:t>
            </a:r>
          </a:p>
        </p:txBody>
      </p:sp>
      <p:sp>
        <p:nvSpPr>
          <p:cNvPr id="62" name="TextBox 61"/>
          <p:cNvSpPr txBox="1"/>
          <p:nvPr/>
        </p:nvSpPr>
        <p:spPr>
          <a:xfrm>
            <a:off x="552241" y="375210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
        <p:nvSpPr>
          <p:cNvPr id="66" name="AutoShape 45"/>
          <p:cNvSpPr>
            <a:spLocks noChangeArrowheads="1"/>
          </p:cNvSpPr>
          <p:nvPr/>
        </p:nvSpPr>
        <p:spPr bwMode="auto">
          <a:xfrm>
            <a:off x="3197360" y="4574987"/>
            <a:ext cx="3672000" cy="20322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GB" sz="900" i="0" dirty="0">
                <a:solidFill>
                  <a:prstClr val="black"/>
                </a:solidFill>
                <a:latin typeface="Calibri" panose="020F0502020204030204" pitchFamily="34" charset="0"/>
              </a:rPr>
              <a:t>Review Support Model requirements</a:t>
            </a:r>
          </a:p>
        </p:txBody>
      </p:sp>
      <p:sp>
        <p:nvSpPr>
          <p:cNvPr id="68" name="Rounded Rectangle 67"/>
          <p:cNvSpPr/>
          <p:nvPr/>
        </p:nvSpPr>
        <p:spPr bwMode="auto">
          <a:xfrm>
            <a:off x="7321060" y="3756106"/>
            <a:ext cx="1210490"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Support Model</a:t>
            </a:r>
          </a:p>
        </p:txBody>
      </p:sp>
    </p:spTree>
    <p:extLst>
      <p:ext uri="{BB962C8B-B14F-4D97-AF65-F5344CB8AC3E}">
        <p14:creationId xmlns:p14="http://schemas.microsoft.com/office/powerpoint/2010/main" val="5607131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2485790"/>
            <a:ext cx="2253625" cy="14637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ts val="300"/>
              </a:spcAft>
            </a:pPr>
            <a:endParaRPr lang="en-US" sz="900" i="0" dirty="0">
              <a:solidFill>
                <a:prstClr val="black"/>
              </a:solidFill>
              <a:latin typeface="Calibri" panose="020F0502020204030204" pitchFamily="34" charset="0"/>
            </a:endParaRPr>
          </a:p>
          <a:p>
            <a:pPr defTabSz="952500" fontAlgn="base">
              <a:spcBef>
                <a:spcPct val="0"/>
              </a:spcBef>
              <a:spcAft>
                <a:spcPts val="300"/>
              </a:spcAft>
            </a:pPr>
            <a:r>
              <a:rPr lang="en-US" sz="900" i="0" dirty="0">
                <a:solidFill>
                  <a:prstClr val="black"/>
                </a:solidFill>
                <a:latin typeface="Calibri" panose="020F0502020204030204" pitchFamily="34" charset="0"/>
              </a:rPr>
              <a:t>Architecture Decisions</a:t>
            </a:r>
          </a:p>
          <a:p>
            <a:pPr defTabSz="952500" fontAlgn="base">
              <a:spcBef>
                <a:spcPct val="0"/>
              </a:spcBef>
              <a:spcAft>
                <a:spcPts val="300"/>
              </a:spcAft>
            </a:pPr>
            <a:r>
              <a:rPr lang="en-US" sz="900" i="0" dirty="0">
                <a:solidFill>
                  <a:prstClr val="black"/>
                </a:solidFill>
                <a:latin typeface="Calibri" panose="020F0502020204030204" pitchFamily="34" charset="0"/>
              </a:rPr>
              <a:t>Stakeholder Map</a:t>
            </a:r>
          </a:p>
          <a:p>
            <a:pPr defTabSz="952500" fontAlgn="base">
              <a:spcBef>
                <a:spcPct val="0"/>
              </a:spcBef>
              <a:spcAft>
                <a:spcPts val="300"/>
              </a:spcAft>
            </a:pPr>
            <a:r>
              <a:rPr lang="en-US" sz="900" i="0" dirty="0">
                <a:solidFill>
                  <a:prstClr val="black"/>
                </a:solidFill>
                <a:latin typeface="Calibri" panose="020F0502020204030204" pitchFamily="34" charset="0"/>
              </a:rPr>
              <a:t>Functional Requirements</a:t>
            </a:r>
          </a:p>
          <a:p>
            <a:pPr defTabSz="952500" fontAlgn="base">
              <a:spcBef>
                <a:spcPct val="0"/>
              </a:spcBef>
              <a:spcAft>
                <a:spcPts val="100"/>
              </a:spcAft>
            </a:pPr>
            <a:r>
              <a:rPr lang="en-US" sz="900" i="0" dirty="0">
                <a:solidFill>
                  <a:prstClr val="black"/>
                </a:solidFill>
                <a:latin typeface="Calibri" panose="020F0502020204030204" pitchFamily="34" charset="0"/>
              </a:rPr>
              <a:t>Non-functional Requirements</a:t>
            </a:r>
          </a:p>
          <a:p>
            <a:pPr defTabSz="952500">
              <a:spcAft>
                <a:spcPts val="100"/>
              </a:spcAft>
            </a:pPr>
            <a:r>
              <a:rPr lang="en-US" i="0" dirty="0">
                <a:solidFill>
                  <a:prstClr val="black"/>
                </a:solidFill>
                <a:latin typeface="Calibri" panose="020F0502020204030204" pitchFamily="34" charset="0"/>
              </a:rPr>
              <a:t>Project Architecture Principles</a:t>
            </a:r>
          </a:p>
          <a:p>
            <a:pPr defTabSz="952500" fontAlgn="base">
              <a:spcBef>
                <a:spcPct val="0"/>
              </a:spcBef>
              <a:spcAft>
                <a:spcPts val="100"/>
              </a:spcAft>
            </a:pPr>
            <a:r>
              <a:rPr lang="en-US" sz="9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Services Architecture</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26</a:t>
            </a:fld>
            <a:endParaRPr lang="en-US" sz="900" dirty="0"/>
          </a:p>
        </p:txBody>
      </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 name="TextBox 4"/>
          <p:cNvSpPr txBox="1"/>
          <p:nvPr/>
        </p:nvSpPr>
        <p:spPr>
          <a:xfrm>
            <a:off x="552241" y="5097498"/>
            <a:ext cx="8102574" cy="3693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1:</a:t>
            </a:r>
            <a:r>
              <a:rPr lang="en-US" sz="900" i="0" dirty="0">
                <a:solidFill>
                  <a:prstClr val="black"/>
                </a:solidFill>
                <a:latin typeface="Calibri" panose="020F0502020204030204" pitchFamily="34" charset="0"/>
              </a:rPr>
              <a:t> This pass identifies the services, their consumers and relationship with the business process steps that depend on them. In addition this pass also identifies any impact on Enterprise Middleware Infrastructure such as Service Buses, Brokers etc..</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3" name="TextBox 52"/>
          <p:cNvSpPr txBox="1"/>
          <p:nvPr/>
        </p:nvSpPr>
        <p:spPr>
          <a:xfrm>
            <a:off x="544582" y="5451628"/>
            <a:ext cx="8102574" cy="507831"/>
          </a:xfrm>
          <a:prstGeom prst="rect">
            <a:avLst/>
          </a:prstGeom>
          <a:noFill/>
        </p:spPr>
        <p:txBody>
          <a:bodyPr wrap="square" rtlCol="0">
            <a:spAutoFit/>
          </a:bodyPr>
          <a:lstStyle/>
          <a:p>
            <a:r>
              <a:rPr lang="en-US" sz="900" b="1" i="0" dirty="0">
                <a:solidFill>
                  <a:prstClr val="black"/>
                </a:solidFill>
                <a:latin typeface="Calibri" panose="020F0502020204030204" pitchFamily="34" charset="0"/>
              </a:rPr>
              <a:t>Pass 2</a:t>
            </a:r>
            <a:r>
              <a:rPr lang="en-US" sz="900" i="0" dirty="0">
                <a:solidFill>
                  <a:prstClr val="black"/>
                </a:solidFill>
                <a:latin typeface="Calibri" panose="020F0502020204030204" pitchFamily="34" charset="0"/>
              </a:rPr>
              <a:t>: This pass elaborates service contracts, protocols, their binding with end-points, service composition and co-ordination. It also elaborates the orchestration required within the business processes to use the services effectively.</a:t>
            </a:r>
            <a:r>
              <a:rPr lang="en-GB" i="0" dirty="0">
                <a:solidFill>
                  <a:schemeClr val="accent3"/>
                </a:solidFill>
                <a:latin typeface="Calibri" panose="020F0502020204030204" pitchFamily="34" charset="0"/>
              </a:rPr>
              <a:t> </a:t>
            </a:r>
            <a:r>
              <a:rPr lang="en-GB" i="0" dirty="0">
                <a:latin typeface="Calibri" panose="020F0502020204030204" pitchFamily="34" charset="0"/>
              </a:rPr>
              <a:t>Service development and build teams should be able to use this model to produce deployable service artefacts.</a:t>
            </a:r>
            <a:endParaRPr lang="en-US" sz="900" i="0" dirty="0">
              <a:latin typeface="Calibri" panose="020F0502020204030204" pitchFamily="34" charset="0"/>
            </a:endParaRPr>
          </a:p>
        </p:txBody>
      </p:sp>
      <p:sp>
        <p:nvSpPr>
          <p:cNvPr id="54" name="TextBox 53"/>
          <p:cNvSpPr txBox="1"/>
          <p:nvPr/>
        </p:nvSpPr>
        <p:spPr>
          <a:xfrm>
            <a:off x="2817171" y="1165549"/>
            <a:ext cx="4308107" cy="369332"/>
          </a:xfrm>
          <a:prstGeom prst="rect">
            <a:avLst/>
          </a:prstGeom>
          <a:noFill/>
        </p:spPr>
        <p:txBody>
          <a:bodyPr wrap="square" rtlCol="0">
            <a:spAutoFit/>
          </a:bodyPr>
          <a:lstStyle/>
          <a:p>
            <a:pPr defTabSz="914400" fontAlgn="base">
              <a:spcBef>
                <a:spcPct val="0"/>
              </a:spcBef>
              <a:spcAft>
                <a:spcPct val="0"/>
              </a:spcAft>
            </a:pPr>
            <a:r>
              <a:rPr lang="en-US" sz="900" i="0" dirty="0">
                <a:solidFill>
                  <a:prstClr val="black"/>
                </a:solidFill>
                <a:latin typeface="Calibri" panose="020F0502020204030204" pitchFamily="34" charset="0"/>
              </a:rPr>
              <a:t>To identify, create and amend Service interfaces that allow access to business functionality provided by applications</a:t>
            </a:r>
          </a:p>
        </p:txBody>
      </p:sp>
      <p:sp>
        <p:nvSpPr>
          <p:cNvPr id="56" name="AutoShape 45"/>
          <p:cNvSpPr>
            <a:spLocks noChangeArrowheads="1"/>
          </p:cNvSpPr>
          <p:nvPr/>
        </p:nvSpPr>
        <p:spPr bwMode="auto">
          <a:xfrm>
            <a:off x="3030859" y="2664344"/>
            <a:ext cx="3985872" cy="2249406"/>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Services Architecture Tasks</a:t>
            </a:r>
          </a:p>
        </p:txBody>
      </p:sp>
      <p:sp>
        <p:nvSpPr>
          <p:cNvPr id="61" name="AutoShape 45"/>
          <p:cNvSpPr>
            <a:spLocks noChangeArrowheads="1"/>
          </p:cNvSpPr>
          <p:nvPr/>
        </p:nvSpPr>
        <p:spPr bwMode="auto">
          <a:xfrm>
            <a:off x="2844414" y="1880841"/>
            <a:ext cx="577660"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Business Services Catalogue</a:t>
            </a:r>
          </a:p>
        </p:txBody>
      </p:sp>
      <p:sp>
        <p:nvSpPr>
          <p:cNvPr id="62" name="AutoShape 45"/>
          <p:cNvSpPr>
            <a:spLocks noChangeArrowheads="1"/>
          </p:cNvSpPr>
          <p:nvPr/>
        </p:nvSpPr>
        <p:spPr bwMode="auto">
          <a:xfrm>
            <a:off x="4236006" y="1903415"/>
            <a:ext cx="687025" cy="48085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Industry SOA Reference Models</a:t>
            </a:r>
          </a:p>
        </p:txBody>
      </p:sp>
      <p:sp>
        <p:nvSpPr>
          <p:cNvPr id="63" name="AutoShape 45"/>
          <p:cNvSpPr>
            <a:spLocks noChangeArrowheads="1"/>
          </p:cNvSpPr>
          <p:nvPr/>
        </p:nvSpPr>
        <p:spPr bwMode="auto">
          <a:xfrm>
            <a:off x="3467448" y="1886156"/>
            <a:ext cx="692645"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Services Patterns &amp; Standards</a:t>
            </a:r>
          </a:p>
        </p:txBody>
      </p:sp>
      <p:sp>
        <p:nvSpPr>
          <p:cNvPr id="64" name="AutoShape 45"/>
          <p:cNvSpPr>
            <a:spLocks noChangeArrowheads="1"/>
          </p:cNvSpPr>
          <p:nvPr/>
        </p:nvSpPr>
        <p:spPr bwMode="auto">
          <a:xfrm>
            <a:off x="5706527" y="1901706"/>
            <a:ext cx="616180"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Technology Standards</a:t>
            </a:r>
          </a:p>
        </p:txBody>
      </p:sp>
      <p:sp>
        <p:nvSpPr>
          <p:cNvPr id="65" name="AutoShape 45"/>
          <p:cNvSpPr>
            <a:spLocks noChangeArrowheads="1"/>
          </p:cNvSpPr>
          <p:nvPr/>
        </p:nvSpPr>
        <p:spPr bwMode="auto">
          <a:xfrm>
            <a:off x="4977973" y="1891087"/>
            <a:ext cx="673612"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Architecture Principles</a:t>
            </a:r>
          </a:p>
        </p:txBody>
      </p:sp>
      <p:sp>
        <p:nvSpPr>
          <p:cNvPr id="70" name="Rectangle 69"/>
          <p:cNvSpPr/>
          <p:nvPr/>
        </p:nvSpPr>
        <p:spPr>
          <a:xfrm>
            <a:off x="992763" y="1100405"/>
            <a:ext cx="1773931" cy="861774"/>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Service Architect</a:t>
            </a:r>
            <a:endParaRPr lang="en-GB" sz="1400" b="1"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Application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Business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Information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Infrastructure Architect (Consult)</a:t>
            </a:r>
            <a:endParaRPr lang="en-GB" sz="900" i="0" dirty="0">
              <a:solidFill>
                <a:prstClr val="black"/>
              </a:solidFill>
              <a:latin typeface="Calibri" panose="020F0502020204030204" pitchFamily="34" charset="0"/>
            </a:endParaRPr>
          </a:p>
        </p:txBody>
      </p:sp>
      <p:sp>
        <p:nvSpPr>
          <p:cNvPr id="71" name="TextBox 70"/>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72" name="TextBox 71"/>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defTabSz="914400" fontAlgn="base">
              <a:spcBef>
                <a:spcPct val="0"/>
              </a:spcBef>
              <a:spcAft>
                <a:spcPct val="0"/>
              </a:spcAft>
            </a:pPr>
            <a:r>
              <a:rPr lang="en-US" sz="900" i="0" dirty="0">
                <a:solidFill>
                  <a:prstClr val="black"/>
                </a:solidFill>
                <a:latin typeface="Calibri" panose="020F0502020204030204" pitchFamily="34" charset="0"/>
              </a:rPr>
              <a:t>Enterprise Continuum Inputs</a:t>
            </a:r>
          </a:p>
        </p:txBody>
      </p:sp>
      <p:sp>
        <p:nvSpPr>
          <p:cNvPr id="73" name="TextBox 72"/>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sp>
        <p:nvSpPr>
          <p:cNvPr id="81" name="TextBox 80"/>
          <p:cNvSpPr txBox="1"/>
          <p:nvPr/>
        </p:nvSpPr>
        <p:spPr>
          <a:xfrm>
            <a:off x="555534" y="494503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83" name="Rounded Rectangle 82"/>
          <p:cNvSpPr/>
          <p:nvPr/>
        </p:nvSpPr>
        <p:spPr bwMode="auto">
          <a:xfrm>
            <a:off x="7322618" y="1278143"/>
            <a:ext cx="1170490"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Service Specification</a:t>
            </a:r>
          </a:p>
        </p:txBody>
      </p:sp>
      <p:grpSp>
        <p:nvGrpSpPr>
          <p:cNvPr id="7" name="Group 6"/>
          <p:cNvGrpSpPr/>
          <p:nvPr/>
        </p:nvGrpSpPr>
        <p:grpSpPr>
          <a:xfrm>
            <a:off x="3189073" y="2876336"/>
            <a:ext cx="3660938" cy="1612387"/>
            <a:chOff x="3233396" y="3127046"/>
            <a:chExt cx="3113403" cy="1612387"/>
          </a:xfrm>
        </p:grpSpPr>
        <p:sp>
          <p:nvSpPr>
            <p:cNvPr id="85" name="AutoShape 45"/>
            <p:cNvSpPr>
              <a:spLocks noChangeArrowheads="1"/>
            </p:cNvSpPr>
            <p:nvPr/>
          </p:nvSpPr>
          <p:spPr bwMode="auto">
            <a:xfrm>
              <a:off x="3233399" y="3127046"/>
              <a:ext cx="3113400" cy="31153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US" sz="900" i="0" dirty="0">
                  <a:solidFill>
                    <a:prstClr val="black"/>
                  </a:solidFill>
                  <a:latin typeface="Calibri" panose="020F0502020204030204" pitchFamily="34" charset="0"/>
                </a:rPr>
                <a:t>Identify  the impacted Business &amp; Technical Services exposed by applications</a:t>
              </a:r>
              <a:endParaRPr lang="en-GB" sz="900" i="0" dirty="0">
                <a:solidFill>
                  <a:prstClr val="black"/>
                </a:solidFill>
                <a:latin typeface="Calibri" panose="020F0502020204030204" pitchFamily="34" charset="0"/>
              </a:endParaRPr>
            </a:p>
          </p:txBody>
        </p:sp>
        <p:sp>
          <p:nvSpPr>
            <p:cNvPr id="86" name="AutoShape 45"/>
            <p:cNvSpPr>
              <a:spLocks noChangeArrowheads="1"/>
            </p:cNvSpPr>
            <p:nvPr/>
          </p:nvSpPr>
          <p:spPr bwMode="auto">
            <a:xfrm>
              <a:off x="3233398" y="3558901"/>
              <a:ext cx="3113400" cy="35016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US" sz="900" i="0" dirty="0">
                  <a:solidFill>
                    <a:prstClr val="black"/>
                  </a:solidFill>
                  <a:latin typeface="Calibri" panose="020F0502020204030204" pitchFamily="34" charset="0"/>
                </a:rPr>
                <a:t>Map Business services to one or more technical service</a:t>
              </a:r>
              <a:endParaRPr lang="en-GB" sz="900" i="0" dirty="0">
                <a:solidFill>
                  <a:srgbClr val="000000"/>
                </a:solidFill>
                <a:latin typeface="Calibri" panose="020F0502020204030204" pitchFamily="34" charset="0"/>
                <a:ea typeface="Microsoft YaHei" pitchFamily="34" charset="-122"/>
              </a:endParaRPr>
            </a:p>
          </p:txBody>
        </p:sp>
        <p:sp>
          <p:nvSpPr>
            <p:cNvPr id="88" name="AutoShape 45"/>
            <p:cNvSpPr>
              <a:spLocks noChangeArrowheads="1"/>
            </p:cNvSpPr>
            <p:nvPr/>
          </p:nvSpPr>
          <p:spPr bwMode="auto">
            <a:xfrm>
              <a:off x="3233396" y="4020024"/>
              <a:ext cx="3113400" cy="30165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US" sz="900" i="0" dirty="0">
                  <a:solidFill>
                    <a:prstClr val="black"/>
                  </a:solidFill>
                  <a:latin typeface="Calibri" panose="020F0502020204030204" pitchFamily="34" charset="0"/>
                </a:rPr>
                <a:t>Define service contracts to align with requirement of business services</a:t>
              </a:r>
              <a:endParaRPr lang="en-GB" sz="900" i="0" dirty="0">
                <a:solidFill>
                  <a:prstClr val="black"/>
                </a:solidFill>
                <a:latin typeface="Calibri" panose="020F0502020204030204" pitchFamily="34" charset="0"/>
              </a:endParaRPr>
            </a:p>
          </p:txBody>
        </p:sp>
        <p:sp>
          <p:nvSpPr>
            <p:cNvPr id="90" name="AutoShape 45"/>
            <p:cNvSpPr>
              <a:spLocks noChangeArrowheads="1"/>
            </p:cNvSpPr>
            <p:nvPr/>
          </p:nvSpPr>
          <p:spPr bwMode="auto">
            <a:xfrm>
              <a:off x="3239413" y="4449976"/>
              <a:ext cx="3103772" cy="28945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US" sz="900" i="0" dirty="0">
                  <a:solidFill>
                    <a:prstClr val="black"/>
                  </a:solidFill>
                  <a:latin typeface="Calibri" panose="020F0502020204030204" pitchFamily="34" charset="0"/>
                </a:rPr>
                <a:t>Identify data entities associated with services</a:t>
              </a:r>
              <a:endParaRPr lang="en-GB" sz="900" i="0" dirty="0">
                <a:solidFill>
                  <a:prstClr val="black"/>
                </a:solidFill>
                <a:latin typeface="Calibri" panose="020F0502020204030204" pitchFamily="34" charset="0"/>
              </a:endParaRPr>
            </a:p>
          </p:txBody>
        </p:sp>
      </p:grpSp>
      <p:sp>
        <p:nvSpPr>
          <p:cNvPr id="40" name="Rounded Rectangle 39"/>
          <p:cNvSpPr/>
          <p:nvPr/>
        </p:nvSpPr>
        <p:spPr bwMode="auto">
          <a:xfrm>
            <a:off x="7322618" y="2329515"/>
            <a:ext cx="1170490" cy="76063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Service to Data Interaction Diagram</a:t>
            </a:r>
          </a:p>
        </p:txBody>
      </p:sp>
      <p:sp>
        <p:nvSpPr>
          <p:cNvPr id="39" name="Rectangle 38"/>
          <p:cNvSpPr/>
          <p:nvPr/>
        </p:nvSpPr>
        <p:spPr bwMode="auto">
          <a:xfrm>
            <a:off x="551599" y="3983123"/>
            <a:ext cx="2253625" cy="9283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Process Model</a:t>
            </a:r>
          </a:p>
          <a:p>
            <a:pPr defTabSz="952500">
              <a:spcAft>
                <a:spcPts val="100"/>
              </a:spcAft>
            </a:pPr>
            <a:r>
              <a:rPr lang="en-US" i="0" dirty="0">
                <a:latin typeface="Calibri" panose="020F0502020204030204" pitchFamily="34" charset="0"/>
              </a:rPr>
              <a:t>Business Services Catalogue</a:t>
            </a:r>
          </a:p>
          <a:p>
            <a:pPr defTabSz="952500">
              <a:spcAft>
                <a:spcPts val="100"/>
              </a:spcAft>
            </a:pPr>
            <a:r>
              <a:rPr lang="en-US" i="0" dirty="0">
                <a:latin typeface="Calibri" panose="020F0502020204030204" pitchFamily="34" charset="0"/>
              </a:rPr>
              <a:t>Application Model</a:t>
            </a:r>
          </a:p>
          <a:p>
            <a:pPr defTabSz="952500">
              <a:spcAft>
                <a:spcPts val="100"/>
              </a:spcAft>
            </a:pPr>
            <a:r>
              <a:rPr lang="en-US" i="0" dirty="0">
                <a:latin typeface="Calibri" panose="020F0502020204030204" pitchFamily="34" charset="0"/>
              </a:rPr>
              <a:t>Logical Data Model</a:t>
            </a:r>
          </a:p>
        </p:txBody>
      </p:sp>
      <p:sp>
        <p:nvSpPr>
          <p:cNvPr id="43" name="TextBox 42"/>
          <p:cNvSpPr txBox="1"/>
          <p:nvPr/>
        </p:nvSpPr>
        <p:spPr>
          <a:xfrm>
            <a:off x="552241" y="3983123"/>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
        <p:nvSpPr>
          <p:cNvPr id="44" name="AutoShape 45"/>
          <p:cNvSpPr>
            <a:spLocks noChangeArrowheads="1"/>
          </p:cNvSpPr>
          <p:nvPr/>
        </p:nvSpPr>
        <p:spPr bwMode="auto">
          <a:xfrm>
            <a:off x="6387448" y="1901706"/>
            <a:ext cx="667164"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Service Portfolio</a:t>
            </a:r>
          </a:p>
        </p:txBody>
      </p:sp>
      <p:sp>
        <p:nvSpPr>
          <p:cNvPr id="52" name="AutoShape 45"/>
          <p:cNvSpPr>
            <a:spLocks noChangeArrowheads="1"/>
          </p:cNvSpPr>
          <p:nvPr/>
        </p:nvSpPr>
        <p:spPr bwMode="auto">
          <a:xfrm>
            <a:off x="3200398" y="4567438"/>
            <a:ext cx="3649613" cy="28945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914400" fontAlgn="base">
              <a:spcBef>
                <a:spcPct val="0"/>
              </a:spcBef>
              <a:spcAft>
                <a:spcPct val="0"/>
              </a:spcAft>
            </a:pPr>
            <a:r>
              <a:rPr lang="en-US" i="0" dirty="0">
                <a:solidFill>
                  <a:prstClr val="black"/>
                </a:solidFill>
                <a:latin typeface="Calibri" panose="020F0502020204030204" pitchFamily="34" charset="0"/>
              </a:rPr>
              <a:t>Assess and document changes to </a:t>
            </a:r>
            <a:r>
              <a:rPr lang="en-US" sz="900" i="0" dirty="0">
                <a:solidFill>
                  <a:prstClr val="black"/>
                </a:solidFill>
                <a:latin typeface="Calibri" panose="020F0502020204030204" pitchFamily="34" charset="0"/>
              </a:rPr>
              <a:t>services security</a:t>
            </a:r>
            <a:endParaRPr lang="en-GB" sz="900" i="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8050476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48" name="Rectangle 47"/>
          <p:cNvSpPr/>
          <p:nvPr/>
        </p:nvSpPr>
        <p:spPr bwMode="auto">
          <a:xfrm>
            <a:off x="7186187" y="1026741"/>
            <a:ext cx="1468628" cy="424620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42" name="Rectangle 41"/>
          <p:cNvSpPr/>
          <p:nvPr/>
        </p:nvSpPr>
        <p:spPr bwMode="auto">
          <a:xfrm>
            <a:off x="2845744" y="2490552"/>
            <a:ext cx="4302043" cy="27823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31" name="Rectangle 30"/>
          <p:cNvSpPr/>
          <p:nvPr/>
        </p:nvSpPr>
        <p:spPr bwMode="auto">
          <a:xfrm>
            <a:off x="553719" y="2485790"/>
            <a:ext cx="2253625" cy="13899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ct val="0"/>
              </a:spcAft>
            </a:pPr>
            <a:endParaRPr lang="en-US" sz="900" i="0" dirty="0">
              <a:solidFill>
                <a:prstClr val="black"/>
              </a:solidFill>
              <a:latin typeface="Calibri" panose="020F0502020204030204" pitchFamily="34" charset="0"/>
            </a:endParaRPr>
          </a:p>
          <a:p>
            <a:pPr defTabSz="952500" fontAlgn="base">
              <a:spcBef>
                <a:spcPct val="0"/>
              </a:spcBef>
              <a:spcAft>
                <a:spcPts val="300"/>
              </a:spcAft>
            </a:pPr>
            <a:r>
              <a:rPr lang="en-US" sz="900" i="0" dirty="0">
                <a:solidFill>
                  <a:prstClr val="black"/>
                </a:solidFill>
                <a:latin typeface="Calibri" panose="020F0502020204030204" pitchFamily="34" charset="0"/>
              </a:rPr>
              <a:t>Stakeholder Concerns</a:t>
            </a:r>
          </a:p>
          <a:p>
            <a:pPr defTabSz="952500" fontAlgn="base">
              <a:spcBef>
                <a:spcPct val="0"/>
              </a:spcBef>
              <a:spcAft>
                <a:spcPts val="300"/>
              </a:spcAft>
            </a:pPr>
            <a:r>
              <a:rPr lang="en-US" sz="900" i="0" dirty="0">
                <a:solidFill>
                  <a:prstClr val="black"/>
                </a:solidFill>
                <a:latin typeface="Calibri" panose="020F0502020204030204" pitchFamily="34" charset="0"/>
              </a:rPr>
              <a:t>Business Drivers</a:t>
            </a:r>
          </a:p>
          <a:p>
            <a:pPr defTabSz="952500" fontAlgn="base">
              <a:spcBef>
                <a:spcPct val="0"/>
              </a:spcBef>
              <a:spcAft>
                <a:spcPts val="300"/>
              </a:spcAft>
            </a:pPr>
            <a:r>
              <a:rPr lang="en-US" sz="900" i="0" dirty="0">
                <a:solidFill>
                  <a:prstClr val="black"/>
                </a:solidFill>
                <a:latin typeface="Calibri" panose="020F0502020204030204" pitchFamily="34" charset="0"/>
              </a:rPr>
              <a:t>Business Strategy</a:t>
            </a:r>
          </a:p>
          <a:p>
            <a:pPr defTabSz="952500" fontAlgn="base">
              <a:spcBef>
                <a:spcPct val="0"/>
              </a:spcBef>
              <a:spcAft>
                <a:spcPts val="300"/>
              </a:spcAft>
            </a:pPr>
            <a:r>
              <a:rPr lang="en-US" sz="900" i="0" dirty="0">
                <a:solidFill>
                  <a:prstClr val="black"/>
                </a:solidFill>
                <a:latin typeface="Calibri" panose="020F0502020204030204" pitchFamily="34" charset="0"/>
              </a:rPr>
              <a:t>Functional Requirements</a:t>
            </a:r>
          </a:p>
          <a:p>
            <a:pPr defTabSz="952500" fontAlgn="base">
              <a:spcBef>
                <a:spcPct val="0"/>
              </a:spcBef>
              <a:spcAft>
                <a:spcPts val="300"/>
              </a:spcAft>
            </a:pPr>
            <a:r>
              <a:rPr lang="en-US" sz="900" i="0" dirty="0">
                <a:solidFill>
                  <a:prstClr val="black"/>
                </a:solidFill>
                <a:latin typeface="Calibri" panose="020F0502020204030204" pitchFamily="34" charset="0"/>
              </a:rPr>
              <a:t>Non-functional Requirements</a:t>
            </a:r>
          </a:p>
          <a:p>
            <a:pPr defTabSz="952500">
              <a:spcAft>
                <a:spcPts val="100"/>
              </a:spcAft>
            </a:pPr>
            <a:r>
              <a:rPr lang="en-US" i="0" dirty="0">
                <a:solidFill>
                  <a:prstClr val="black"/>
                </a:solidFill>
                <a:latin typeface="Calibri" panose="020F0502020204030204" pitchFamily="34" charset="0"/>
              </a:rPr>
              <a:t>Project Architecture Principles</a:t>
            </a:r>
          </a:p>
          <a:p>
            <a:pPr defTabSz="952500">
              <a:spcAft>
                <a:spcPts val="100"/>
              </a:spcAft>
            </a:pPr>
            <a:r>
              <a:rPr lang="en-US" i="0" dirty="0">
                <a:solidFill>
                  <a:prstClr val="black"/>
                </a:solidFill>
                <a:latin typeface="Calibri" panose="020F0502020204030204" pitchFamily="34" charset="0"/>
              </a:rPr>
              <a:t>Glossary</a:t>
            </a:r>
          </a:p>
          <a:p>
            <a:pPr defTabSz="952500" fontAlgn="base">
              <a:spcBef>
                <a:spcPct val="0"/>
              </a:spcBef>
              <a:spcAft>
                <a:spcPts val="300"/>
              </a:spcAft>
            </a:pPr>
            <a:endParaRPr lang="en-US" sz="900" i="0" dirty="0">
              <a:solidFill>
                <a:prstClr val="black"/>
              </a:solidFill>
              <a:latin typeface="Calibri" panose="020F0502020204030204" pitchFamily="34" charset="0"/>
            </a:endParaRP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Security Architecture</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27</a:t>
            </a:fld>
            <a:endParaRPr lang="en-US" sz="900" dirty="0"/>
          </a:p>
        </p:txBody>
      </p:sp>
      <p:sp>
        <p:nvSpPr>
          <p:cNvPr id="41" name="Rectangle 40"/>
          <p:cNvSpPr/>
          <p:nvPr/>
        </p:nvSpPr>
        <p:spPr bwMode="auto">
          <a:xfrm>
            <a:off x="553719" y="5310161"/>
            <a:ext cx="8101096" cy="85162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5" name="TextBox 4"/>
          <p:cNvSpPr txBox="1"/>
          <p:nvPr/>
        </p:nvSpPr>
        <p:spPr>
          <a:xfrm>
            <a:off x="566854" y="5439740"/>
            <a:ext cx="8102574" cy="2308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1: </a:t>
            </a:r>
            <a:r>
              <a:rPr lang="en-US" sz="900" i="0" dirty="0">
                <a:solidFill>
                  <a:prstClr val="black"/>
                </a:solidFill>
                <a:latin typeface="Calibri" panose="020F0502020204030204" pitchFamily="34" charset="0"/>
              </a:rPr>
              <a:t>T</a:t>
            </a:r>
            <a:r>
              <a:rPr lang="en-US" altLang="ja-JP" sz="900" i="0" dirty="0">
                <a:solidFill>
                  <a:prstClr val="black"/>
                </a:solidFill>
                <a:latin typeface="Calibri" panose="020F0502020204030204" pitchFamily="34" charset="0"/>
              </a:rPr>
              <a:t>his pass creates threat model and documents key implications on application, information and infrastructure security aspects.</a:t>
            </a:r>
            <a:endParaRPr lang="en-US" sz="900" i="0" dirty="0">
              <a:solidFill>
                <a:prstClr val="black"/>
              </a:solidFill>
              <a:latin typeface="Calibri" panose="020F0502020204030204" pitchFamily="34" charset="0"/>
            </a:endParaRP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53" name="TextBox 52"/>
          <p:cNvSpPr txBox="1"/>
          <p:nvPr/>
        </p:nvSpPr>
        <p:spPr>
          <a:xfrm>
            <a:off x="559195" y="5793870"/>
            <a:ext cx="8102574" cy="230832"/>
          </a:xfrm>
          <a:prstGeom prst="rect">
            <a:avLst/>
          </a:prstGeom>
          <a:noFill/>
        </p:spPr>
        <p:txBody>
          <a:bodyPr wrap="square" rtlCol="0">
            <a:spAutoFit/>
          </a:bodyPr>
          <a:lstStyle/>
          <a:p>
            <a:pPr defTabSz="914400" fontAlgn="base">
              <a:spcBef>
                <a:spcPct val="0"/>
              </a:spcBef>
              <a:spcAft>
                <a:spcPct val="0"/>
              </a:spcAft>
            </a:pPr>
            <a:r>
              <a:rPr lang="en-US" sz="900" b="1" i="0" dirty="0">
                <a:solidFill>
                  <a:prstClr val="black"/>
                </a:solidFill>
                <a:latin typeface="Calibri" panose="020F0502020204030204" pitchFamily="34" charset="0"/>
              </a:rPr>
              <a:t>Pass 2: </a:t>
            </a:r>
            <a:r>
              <a:rPr lang="en-US" sz="900" i="0" dirty="0">
                <a:solidFill>
                  <a:prstClr val="black"/>
                </a:solidFill>
                <a:latin typeface="Calibri" panose="020F0502020204030204" pitchFamily="34" charset="0"/>
              </a:rPr>
              <a:t>Elaborates on the threat model and provides complete view of the impact on application, information and infrastructure security aspects.</a:t>
            </a:r>
          </a:p>
        </p:txBody>
      </p:sp>
      <p:sp>
        <p:nvSpPr>
          <p:cNvPr id="54" name="TextBox 53"/>
          <p:cNvSpPr txBox="1"/>
          <p:nvPr/>
        </p:nvSpPr>
        <p:spPr>
          <a:xfrm>
            <a:off x="2817171" y="1165549"/>
            <a:ext cx="4308107" cy="507831"/>
          </a:xfrm>
          <a:prstGeom prst="rect">
            <a:avLst/>
          </a:prstGeom>
          <a:noFill/>
        </p:spPr>
        <p:txBody>
          <a:bodyPr wrap="square" rtlCol="0">
            <a:spAutoFit/>
          </a:bodyPr>
          <a:lstStyle/>
          <a:p>
            <a:pPr defTabSz="914400" fontAlgn="base">
              <a:spcBef>
                <a:spcPct val="0"/>
              </a:spcBef>
              <a:spcAft>
                <a:spcPct val="0"/>
              </a:spcAft>
            </a:pPr>
            <a:r>
              <a:rPr lang="en-US" altLang="ja-JP" sz="900" i="0" dirty="0">
                <a:solidFill>
                  <a:prstClr val="black"/>
                </a:solidFill>
                <a:latin typeface="Calibri" panose="020F0502020204030204" pitchFamily="34" charset="0"/>
              </a:rPr>
              <a:t>Define the security aspects of business, application, data, infrastructure and service architectures that are impacted in order to comply with the Security Policies and Principles of the </a:t>
            </a:r>
            <a:r>
              <a:rPr lang="en-US" altLang="ja-JP" sz="900" i="0" dirty="0" err="1">
                <a:solidFill>
                  <a:prstClr val="black"/>
                </a:solidFill>
                <a:latin typeface="Calibri" panose="020F0502020204030204" pitchFamily="34" charset="0"/>
              </a:rPr>
              <a:t>organisation</a:t>
            </a:r>
            <a:endParaRPr lang="en-US" sz="900" i="0" dirty="0">
              <a:solidFill>
                <a:prstClr val="black"/>
              </a:solidFill>
              <a:latin typeface="Calibri" panose="020F0502020204030204" pitchFamily="34" charset="0"/>
            </a:endParaRPr>
          </a:p>
        </p:txBody>
      </p:sp>
      <p:sp>
        <p:nvSpPr>
          <p:cNvPr id="56" name="AutoShape 45"/>
          <p:cNvSpPr>
            <a:spLocks noChangeArrowheads="1"/>
          </p:cNvSpPr>
          <p:nvPr/>
        </p:nvSpPr>
        <p:spPr bwMode="auto">
          <a:xfrm>
            <a:off x="3030859" y="2664343"/>
            <a:ext cx="3985872" cy="2608519"/>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Security Architecture Tasks</a:t>
            </a:r>
          </a:p>
        </p:txBody>
      </p:sp>
      <p:sp>
        <p:nvSpPr>
          <p:cNvPr id="61" name="AutoShape 45"/>
          <p:cNvSpPr>
            <a:spLocks noChangeArrowheads="1"/>
          </p:cNvSpPr>
          <p:nvPr/>
        </p:nvSpPr>
        <p:spPr bwMode="auto">
          <a:xfrm>
            <a:off x="3219990" y="1880841"/>
            <a:ext cx="879149"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Business Services Catalogue</a:t>
            </a:r>
          </a:p>
        </p:txBody>
      </p:sp>
      <p:sp>
        <p:nvSpPr>
          <p:cNvPr id="63" name="AutoShape 45"/>
          <p:cNvSpPr>
            <a:spLocks noChangeArrowheads="1"/>
          </p:cNvSpPr>
          <p:nvPr/>
        </p:nvSpPr>
        <p:spPr bwMode="auto">
          <a:xfrm>
            <a:off x="4428766" y="1901426"/>
            <a:ext cx="981570"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Security Patterns &amp; Standards</a:t>
            </a:r>
          </a:p>
        </p:txBody>
      </p:sp>
      <p:sp>
        <p:nvSpPr>
          <p:cNvPr id="65" name="AutoShape 45"/>
          <p:cNvSpPr>
            <a:spLocks noChangeArrowheads="1"/>
          </p:cNvSpPr>
          <p:nvPr/>
        </p:nvSpPr>
        <p:spPr bwMode="auto">
          <a:xfrm>
            <a:off x="5709137" y="1903416"/>
            <a:ext cx="1060615" cy="49768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Security Policies &amp; Principles</a:t>
            </a:r>
          </a:p>
        </p:txBody>
      </p:sp>
      <p:sp>
        <p:nvSpPr>
          <p:cNvPr id="70" name="Rectangle 69"/>
          <p:cNvSpPr/>
          <p:nvPr/>
        </p:nvSpPr>
        <p:spPr>
          <a:xfrm>
            <a:off x="1001219" y="1085665"/>
            <a:ext cx="1773931" cy="861774"/>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Security Architect</a:t>
            </a:r>
            <a:endParaRPr lang="en-GB" sz="1400" b="1"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Application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Business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Information Architect (Consult)</a:t>
            </a:r>
            <a:endParaRPr lang="en-GB" sz="900" i="0" dirty="0">
              <a:solidFill>
                <a:prstClr val="black"/>
              </a:solidFill>
              <a:latin typeface="Calibri" panose="020F0502020204030204" pitchFamily="34" charset="0"/>
            </a:endParaRPr>
          </a:p>
          <a:p>
            <a:pPr defTabSz="914400" fontAlgn="base">
              <a:spcBef>
                <a:spcPct val="0"/>
              </a:spcBef>
              <a:spcAft>
                <a:spcPct val="0"/>
              </a:spcAft>
            </a:pPr>
            <a:r>
              <a:rPr lang="en-US" sz="900" i="0" dirty="0">
                <a:solidFill>
                  <a:prstClr val="black"/>
                </a:solidFill>
                <a:latin typeface="Calibri" panose="020F0502020204030204" pitchFamily="34" charset="0"/>
              </a:rPr>
              <a:t>Infrastructure Architect (Consult)</a:t>
            </a:r>
            <a:endParaRPr lang="en-GB" sz="900" i="0" dirty="0">
              <a:solidFill>
                <a:prstClr val="black"/>
              </a:solidFill>
              <a:latin typeface="Calibri" panose="020F0502020204030204" pitchFamily="34" charset="0"/>
            </a:endParaRPr>
          </a:p>
        </p:txBody>
      </p:sp>
      <p:sp>
        <p:nvSpPr>
          <p:cNvPr id="71" name="TextBox 70"/>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72" name="TextBox 71"/>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defTabSz="914400" fontAlgn="base">
              <a:spcBef>
                <a:spcPct val="0"/>
              </a:spcBef>
              <a:spcAft>
                <a:spcPct val="0"/>
              </a:spcAft>
            </a:pPr>
            <a:r>
              <a:rPr lang="en-US" sz="900" i="0" dirty="0">
                <a:solidFill>
                  <a:prstClr val="black"/>
                </a:solidFill>
                <a:latin typeface="Calibri" panose="020F0502020204030204" pitchFamily="34" charset="0"/>
              </a:rPr>
              <a:t>Enterprise Continuum Inputs</a:t>
            </a:r>
          </a:p>
        </p:txBody>
      </p:sp>
      <p:sp>
        <p:nvSpPr>
          <p:cNvPr id="73" name="TextBox 72"/>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sp>
        <p:nvSpPr>
          <p:cNvPr id="81" name="TextBox 80"/>
          <p:cNvSpPr txBox="1"/>
          <p:nvPr/>
        </p:nvSpPr>
        <p:spPr>
          <a:xfrm>
            <a:off x="555534" y="531016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1" dirty="0">
                <a:solidFill>
                  <a:prstClr val="black"/>
                </a:solidFill>
                <a:latin typeface="Calibri" panose="020F0502020204030204" pitchFamily="34" charset="0"/>
              </a:endParaRPr>
            </a:p>
          </p:txBody>
        </p:sp>
      </p:grpSp>
      <p:sp>
        <p:nvSpPr>
          <p:cNvPr id="40" name="Rounded Rectangle 39"/>
          <p:cNvSpPr/>
          <p:nvPr/>
        </p:nvSpPr>
        <p:spPr bwMode="auto">
          <a:xfrm>
            <a:off x="7338695" y="1718226"/>
            <a:ext cx="1152998" cy="354576"/>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Application-Security model</a:t>
            </a:r>
          </a:p>
        </p:txBody>
      </p:sp>
      <p:sp>
        <p:nvSpPr>
          <p:cNvPr id="43" name="Rounded Rectangle 42"/>
          <p:cNvSpPr/>
          <p:nvPr/>
        </p:nvSpPr>
        <p:spPr bwMode="auto">
          <a:xfrm>
            <a:off x="7327405" y="2143686"/>
            <a:ext cx="1158210" cy="4320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Infrastructure Security topology</a:t>
            </a:r>
          </a:p>
        </p:txBody>
      </p:sp>
      <p:sp>
        <p:nvSpPr>
          <p:cNvPr id="44" name="Rounded Rectangle 43"/>
          <p:cNvSpPr/>
          <p:nvPr/>
        </p:nvSpPr>
        <p:spPr bwMode="auto">
          <a:xfrm>
            <a:off x="7338695" y="2647742"/>
            <a:ext cx="1158210" cy="36004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Information security model</a:t>
            </a:r>
          </a:p>
        </p:txBody>
      </p:sp>
      <p:grpSp>
        <p:nvGrpSpPr>
          <p:cNvPr id="6" name="Group 5"/>
          <p:cNvGrpSpPr/>
          <p:nvPr/>
        </p:nvGrpSpPr>
        <p:grpSpPr>
          <a:xfrm>
            <a:off x="3065814" y="2866410"/>
            <a:ext cx="3870863" cy="2327708"/>
            <a:chOff x="3033236" y="2617684"/>
            <a:chExt cx="3870863" cy="2327708"/>
          </a:xfrm>
        </p:grpSpPr>
        <p:sp>
          <p:nvSpPr>
            <p:cNvPr id="57" name="AutoShape 45"/>
            <p:cNvSpPr>
              <a:spLocks noChangeArrowheads="1"/>
            </p:cNvSpPr>
            <p:nvPr/>
          </p:nvSpPr>
          <p:spPr bwMode="auto">
            <a:xfrm>
              <a:off x="3051708" y="3306158"/>
              <a:ext cx="3851559" cy="32087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prstClr val="black"/>
                  </a:solidFill>
                  <a:latin typeface="Calibri" panose="020F0502020204030204" pitchFamily="34" charset="0"/>
                </a:rPr>
                <a:t>Access and document changes to Application security (including monitoring and administration, logging etc.) </a:t>
              </a:r>
              <a:endParaRPr lang="en-GB" sz="900" i="0" dirty="0">
                <a:solidFill>
                  <a:srgbClr val="000000"/>
                </a:solidFill>
                <a:latin typeface="Calibri" panose="020F0502020204030204" pitchFamily="34" charset="0"/>
                <a:ea typeface="Microsoft YaHei" pitchFamily="34" charset="-122"/>
              </a:endParaRPr>
            </a:p>
          </p:txBody>
        </p:sp>
        <p:sp>
          <p:nvSpPr>
            <p:cNvPr id="58" name="AutoShape 45"/>
            <p:cNvSpPr>
              <a:spLocks noChangeArrowheads="1"/>
            </p:cNvSpPr>
            <p:nvPr/>
          </p:nvSpPr>
          <p:spPr bwMode="auto">
            <a:xfrm>
              <a:off x="3051708" y="3723803"/>
              <a:ext cx="3851559" cy="27720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Access  and document changes to Infrastructure security </a:t>
              </a:r>
            </a:p>
          </p:txBody>
        </p:sp>
        <p:sp>
          <p:nvSpPr>
            <p:cNvPr id="59" name="AutoShape 45"/>
            <p:cNvSpPr>
              <a:spLocks noChangeArrowheads="1"/>
            </p:cNvSpPr>
            <p:nvPr/>
          </p:nvSpPr>
          <p:spPr bwMode="auto">
            <a:xfrm>
              <a:off x="3033236" y="2957033"/>
              <a:ext cx="3870863" cy="27975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and document changes to Identity and Access Management</a:t>
              </a:r>
            </a:p>
          </p:txBody>
        </p:sp>
        <p:sp>
          <p:nvSpPr>
            <p:cNvPr id="60" name="AutoShape 45"/>
            <p:cNvSpPr>
              <a:spLocks noChangeArrowheads="1"/>
            </p:cNvSpPr>
            <p:nvPr/>
          </p:nvSpPr>
          <p:spPr bwMode="auto">
            <a:xfrm>
              <a:off x="3059926" y="4057735"/>
              <a:ext cx="3842971" cy="23589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and document changes to Information security</a:t>
              </a:r>
            </a:p>
          </p:txBody>
        </p:sp>
        <p:sp>
          <p:nvSpPr>
            <p:cNvPr id="66" name="AutoShape 45"/>
            <p:cNvSpPr>
              <a:spLocks noChangeArrowheads="1"/>
            </p:cNvSpPr>
            <p:nvPr/>
          </p:nvSpPr>
          <p:spPr bwMode="auto">
            <a:xfrm>
              <a:off x="3059925" y="4362998"/>
              <a:ext cx="3842972" cy="29594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and identify the impact to security architecture mandated by regulatory compliance</a:t>
              </a:r>
            </a:p>
          </p:txBody>
        </p:sp>
        <p:sp>
          <p:nvSpPr>
            <p:cNvPr id="67" name="AutoShape 45"/>
            <p:cNvSpPr>
              <a:spLocks noChangeArrowheads="1"/>
            </p:cNvSpPr>
            <p:nvPr/>
          </p:nvSpPr>
          <p:spPr bwMode="auto">
            <a:xfrm>
              <a:off x="3059925" y="4685585"/>
              <a:ext cx="3842973" cy="25980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and document changes to cryptographic mechanisms</a:t>
              </a:r>
            </a:p>
          </p:txBody>
        </p:sp>
        <p:sp>
          <p:nvSpPr>
            <p:cNvPr id="69" name="AutoShape 45"/>
            <p:cNvSpPr>
              <a:spLocks noChangeArrowheads="1"/>
            </p:cNvSpPr>
            <p:nvPr/>
          </p:nvSpPr>
          <p:spPr bwMode="auto">
            <a:xfrm>
              <a:off x="3051708" y="2617684"/>
              <a:ext cx="3851559" cy="28639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Bef>
                  <a:spcPct val="0"/>
                </a:spcBef>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Identify threats, vulnerabilities and risks against Fraud and Financial crime and document mitigation measures</a:t>
              </a:r>
            </a:p>
          </p:txBody>
        </p:sp>
      </p:grpSp>
      <p:sp>
        <p:nvSpPr>
          <p:cNvPr id="83" name="Rounded Rectangle 82"/>
          <p:cNvSpPr/>
          <p:nvPr/>
        </p:nvSpPr>
        <p:spPr bwMode="auto">
          <a:xfrm>
            <a:off x="7323293" y="1287509"/>
            <a:ext cx="1173612" cy="36004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Threat Model</a:t>
            </a:r>
          </a:p>
        </p:txBody>
      </p:sp>
      <p:sp>
        <p:nvSpPr>
          <p:cNvPr id="52" name="Rectangle 51"/>
          <p:cNvSpPr/>
          <p:nvPr/>
        </p:nvSpPr>
        <p:spPr bwMode="auto">
          <a:xfrm>
            <a:off x="544582" y="3912971"/>
            <a:ext cx="2253625" cy="134537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Process Model</a:t>
            </a:r>
          </a:p>
          <a:p>
            <a:pPr defTabSz="952500">
              <a:spcAft>
                <a:spcPts val="100"/>
              </a:spcAft>
            </a:pPr>
            <a:r>
              <a:rPr lang="en-US" i="0" dirty="0">
                <a:latin typeface="Calibri" panose="020F0502020204030204" pitchFamily="34" charset="0"/>
              </a:rPr>
              <a:t>Application Model</a:t>
            </a:r>
          </a:p>
          <a:p>
            <a:pPr defTabSz="952500">
              <a:spcAft>
                <a:spcPts val="100"/>
              </a:spcAft>
            </a:pPr>
            <a:r>
              <a:rPr lang="en-US" i="0" dirty="0">
                <a:latin typeface="Calibri" panose="020F0502020204030204" pitchFamily="34" charset="0"/>
              </a:rPr>
              <a:t>Logical Data Model</a:t>
            </a:r>
          </a:p>
          <a:p>
            <a:pPr defTabSz="952500">
              <a:spcAft>
                <a:spcPts val="100"/>
              </a:spcAft>
            </a:pPr>
            <a:r>
              <a:rPr lang="en-US" i="0" dirty="0">
                <a:latin typeface="Calibri" panose="020F0502020204030204" pitchFamily="34" charset="0"/>
              </a:rPr>
              <a:t>Logical Infrastructure Topology</a:t>
            </a:r>
          </a:p>
          <a:p>
            <a:pPr defTabSz="952500">
              <a:spcAft>
                <a:spcPts val="100"/>
              </a:spcAft>
            </a:pPr>
            <a:r>
              <a:rPr lang="en-US" i="0" dirty="0">
                <a:latin typeface="Calibri" panose="020F0502020204030204" pitchFamily="34" charset="0"/>
              </a:rPr>
              <a:t>Physical Infrastructure Topology</a:t>
            </a:r>
          </a:p>
          <a:p>
            <a:pPr defTabSz="952500">
              <a:spcAft>
                <a:spcPts val="100"/>
              </a:spcAft>
            </a:pPr>
            <a:r>
              <a:rPr lang="en-US" i="0" dirty="0">
                <a:latin typeface="Calibri" panose="020F0502020204030204" pitchFamily="34" charset="0"/>
              </a:rPr>
              <a:t>Service Model</a:t>
            </a:r>
          </a:p>
          <a:p>
            <a:pPr defTabSz="952500">
              <a:spcAft>
                <a:spcPts val="100"/>
              </a:spcAft>
            </a:pPr>
            <a:endParaRPr lang="en-US" i="0" dirty="0">
              <a:latin typeface="Calibri" panose="020F0502020204030204" pitchFamily="34" charset="0"/>
            </a:endParaRPr>
          </a:p>
        </p:txBody>
      </p:sp>
      <p:sp>
        <p:nvSpPr>
          <p:cNvPr id="55" name="TextBox 54"/>
          <p:cNvSpPr txBox="1"/>
          <p:nvPr/>
        </p:nvSpPr>
        <p:spPr>
          <a:xfrm>
            <a:off x="545224" y="3909860"/>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11774192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1" name="Rectangle 30"/>
          <p:cNvSpPr/>
          <p:nvPr/>
        </p:nvSpPr>
        <p:spPr bwMode="auto">
          <a:xfrm>
            <a:off x="553719" y="2485790"/>
            <a:ext cx="2252147" cy="166639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52500">
              <a:spcAft>
                <a:spcPts val="300"/>
              </a:spcAft>
            </a:pPr>
            <a:endParaRPr lang="en-US" sz="1000" i="0" dirty="0">
              <a:solidFill>
                <a:prstClr val="black"/>
              </a:solidFill>
              <a:latin typeface="Calibri" panose="020F0502020204030204" pitchFamily="34" charset="0"/>
            </a:endParaRPr>
          </a:p>
          <a:p>
            <a:pPr defTabSz="952500">
              <a:spcAft>
                <a:spcPts val="300"/>
              </a:spcAft>
            </a:pPr>
            <a:r>
              <a:rPr lang="en-US" sz="1000" i="0" dirty="0">
                <a:solidFill>
                  <a:prstClr val="black"/>
                </a:solidFill>
                <a:latin typeface="Calibri" panose="020F0502020204030204" pitchFamily="34" charset="0"/>
              </a:rPr>
              <a:t>Program Objectives &amp; Goals</a:t>
            </a:r>
          </a:p>
          <a:p>
            <a:pPr defTabSz="952500">
              <a:spcAft>
                <a:spcPts val="300"/>
              </a:spcAft>
            </a:pPr>
            <a:r>
              <a:rPr lang="en-US" sz="1000" i="0" dirty="0">
                <a:solidFill>
                  <a:prstClr val="black"/>
                </a:solidFill>
                <a:latin typeface="Calibri" panose="020F0502020204030204" pitchFamily="34" charset="0"/>
              </a:rPr>
              <a:t>Functional Requirements</a:t>
            </a:r>
          </a:p>
          <a:p>
            <a:pPr defTabSz="952500">
              <a:spcAft>
                <a:spcPts val="300"/>
              </a:spcAft>
            </a:pPr>
            <a:r>
              <a:rPr lang="en-US" sz="1000" i="0" dirty="0">
                <a:solidFill>
                  <a:prstClr val="black"/>
                </a:solidFill>
                <a:latin typeface="Calibri" panose="020F0502020204030204" pitchFamily="34" charset="0"/>
              </a:rPr>
              <a:t>Non-functional Requirements</a:t>
            </a:r>
          </a:p>
          <a:p>
            <a:pPr defTabSz="952500">
              <a:spcAft>
                <a:spcPts val="300"/>
              </a:spcAft>
            </a:pPr>
            <a:r>
              <a:rPr lang="en-US" sz="1000" i="0" dirty="0">
                <a:solidFill>
                  <a:prstClr val="black"/>
                </a:solidFill>
                <a:latin typeface="Calibri" panose="020F0502020204030204" pitchFamily="34" charset="0"/>
              </a:rPr>
              <a:t>Project Architecture Principles</a:t>
            </a:r>
          </a:p>
          <a:p>
            <a:pPr defTabSz="952500">
              <a:spcAft>
                <a:spcPts val="300"/>
              </a:spcAft>
            </a:pPr>
            <a:r>
              <a:rPr lang="en-US" sz="1000" i="0" dirty="0">
                <a:solidFill>
                  <a:prstClr val="black"/>
                </a:solidFill>
                <a:latin typeface="Calibri" panose="020F0502020204030204" pitchFamily="34" charset="0"/>
              </a:rPr>
              <a:t>Project Architecture Views</a:t>
            </a:r>
          </a:p>
          <a:p>
            <a:pPr defTabSz="952500">
              <a:spcAft>
                <a:spcPts val="300"/>
              </a:spcAft>
            </a:pPr>
            <a:r>
              <a:rPr lang="en-US" sz="1000" i="0" dirty="0">
                <a:solidFill>
                  <a:prstClr val="black"/>
                </a:solidFill>
                <a:latin typeface="Calibri" panose="020F0502020204030204" pitchFamily="34" charset="0"/>
              </a:rPr>
              <a:t>Business Drivers</a:t>
            </a:r>
          </a:p>
          <a:p>
            <a:pPr defTabSz="952500">
              <a:spcAft>
                <a:spcPts val="300"/>
              </a:spcAft>
            </a:pPr>
            <a:r>
              <a:rPr lang="en-US" sz="1000" i="0" dirty="0">
                <a:solidFill>
                  <a:prstClr val="black"/>
                </a:solidFill>
                <a:latin typeface="Calibri" panose="020F0502020204030204" pitchFamily="34" charset="0"/>
              </a:rPr>
              <a:t>Stakeholder Map</a:t>
            </a:r>
          </a:p>
          <a:p>
            <a:pPr defTabSz="952500">
              <a:spcAft>
                <a:spcPts val="300"/>
              </a:spcAft>
            </a:pPr>
            <a:r>
              <a:rPr lang="en-US" sz="10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Business Design (Business)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28</a:t>
            </a:fld>
            <a:endParaRPr lang="en-US" sz="900" dirty="0"/>
          </a:p>
        </p:txBody>
      </p:sp>
      <p:sp>
        <p:nvSpPr>
          <p:cNvPr id="10" name="TextBox 9"/>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11" name="TextBox 10"/>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14" name="AutoShape 45"/>
          <p:cNvSpPr>
            <a:spLocks noChangeArrowheads="1"/>
          </p:cNvSpPr>
          <p:nvPr/>
        </p:nvSpPr>
        <p:spPr bwMode="auto">
          <a:xfrm>
            <a:off x="2998105" y="2733895"/>
            <a:ext cx="3978428" cy="202259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Business Design Tasks (Business)</a:t>
            </a:r>
          </a:p>
        </p:txBody>
      </p:sp>
      <p:sp>
        <p:nvSpPr>
          <p:cNvPr id="19" name="AutoShape 45"/>
          <p:cNvSpPr>
            <a:spLocks noChangeArrowheads="1"/>
          </p:cNvSpPr>
          <p:nvPr/>
        </p:nvSpPr>
        <p:spPr bwMode="auto">
          <a:xfrm>
            <a:off x="3123937" y="3082042"/>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Model detailed amendments to relevant Customer Journeys</a:t>
            </a:r>
          </a:p>
        </p:txBody>
      </p:sp>
      <p:sp>
        <p:nvSpPr>
          <p:cNvPr id="27" name="TextBox 26"/>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Outputs</a:t>
            </a:r>
          </a:p>
        </p:txBody>
      </p:sp>
      <p:sp>
        <p:nvSpPr>
          <p:cNvPr id="35" name="AutoShape 45"/>
          <p:cNvSpPr>
            <a:spLocks noChangeArrowheads="1"/>
          </p:cNvSpPr>
          <p:nvPr/>
        </p:nvSpPr>
        <p:spPr bwMode="auto">
          <a:xfrm>
            <a:off x="3123937" y="3531344"/>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Initiate Business Readiness (recruitment, training needs, etc.)</a:t>
            </a:r>
          </a:p>
        </p:txBody>
      </p:sp>
      <p:sp>
        <p:nvSpPr>
          <p:cNvPr id="38" name="AutoShape 45"/>
          <p:cNvSpPr>
            <a:spLocks noChangeArrowheads="1"/>
          </p:cNvSpPr>
          <p:nvPr/>
        </p:nvSpPr>
        <p:spPr bwMode="auto">
          <a:xfrm>
            <a:off x="3123937" y="4045551"/>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Model wireframes </a:t>
            </a:r>
            <a:r>
              <a:rPr lang="en-US" i="0" dirty="0">
                <a:latin typeface="Calibri" panose="020F0502020204030204" pitchFamily="34" charset="0"/>
              </a:rPr>
              <a:t>to depict the placement of the various elements of the user interface and the navigation flows</a:t>
            </a:r>
            <a:endParaRPr lang="en-GB" i="0" dirty="0">
              <a:solidFill>
                <a:srgbClr val="000000"/>
              </a:solidFill>
              <a:latin typeface="Calibri" panose="020F0502020204030204" pitchFamily="34" charset="0"/>
              <a:ea typeface="Microsoft YaHei" pitchFamily="34" charset="-122"/>
            </a:endParaRPr>
          </a:p>
        </p:txBody>
      </p:sp>
      <p:sp>
        <p:nvSpPr>
          <p:cNvPr id="43" name="Rectangle 42"/>
          <p:cNvSpPr/>
          <p:nvPr/>
        </p:nvSpPr>
        <p:spPr>
          <a:xfrm>
            <a:off x="1080795" y="1094751"/>
            <a:ext cx="1686911" cy="1138773"/>
          </a:xfrm>
          <a:prstGeom prst="rect">
            <a:avLst/>
          </a:prstGeom>
        </p:spPr>
        <p:txBody>
          <a:bodyPr wrap="square">
            <a:spAutoFit/>
          </a:bodyPr>
          <a:lstStyle/>
          <a:p>
            <a:r>
              <a:rPr lang="en-US" sz="1400" b="1" i="0" dirty="0">
                <a:latin typeface="Calibri" panose="020F0502020204030204" pitchFamily="34" charset="0"/>
              </a:rPr>
              <a:t>Business Architect</a:t>
            </a:r>
          </a:p>
          <a:p>
            <a:r>
              <a:rPr lang="en-US" i="0" dirty="0">
                <a:latin typeface="Calibri" panose="020F0502020204030204" pitchFamily="34" charset="0"/>
              </a:rPr>
              <a:t>Process Architect (Consult)</a:t>
            </a:r>
          </a:p>
          <a:p>
            <a:r>
              <a:rPr lang="en-US" i="0" dirty="0">
                <a:latin typeface="Calibri" panose="020F0502020204030204" pitchFamily="34" charset="0"/>
              </a:rPr>
              <a:t>Enterprise Architect (Consult)</a:t>
            </a:r>
          </a:p>
          <a:p>
            <a:r>
              <a:rPr lang="en-US" i="0" dirty="0">
                <a:latin typeface="Calibri" panose="020F0502020204030204" pitchFamily="34" charset="0"/>
              </a:rPr>
              <a:t>Application Designer(Consult)</a:t>
            </a:r>
          </a:p>
          <a:p>
            <a:r>
              <a:rPr lang="en-US" i="0" dirty="0">
                <a:solidFill>
                  <a:prstClr val="black"/>
                </a:solidFill>
                <a:latin typeface="Calibri" panose="020F0502020204030204" pitchFamily="34" charset="0"/>
              </a:rPr>
              <a:t>Data </a:t>
            </a:r>
            <a:r>
              <a:rPr lang="en-US" i="0" dirty="0">
                <a:latin typeface="Calibri" panose="020F0502020204030204" pitchFamily="34" charset="0"/>
              </a:rPr>
              <a:t>Designer (Consult)</a:t>
            </a:r>
          </a:p>
          <a:p>
            <a:r>
              <a:rPr lang="en-US" i="0" dirty="0">
                <a:latin typeface="Calibri" panose="020F0502020204030204" pitchFamily="34" charset="0"/>
              </a:rPr>
              <a:t>Security Designer(Consult)</a:t>
            </a:r>
          </a:p>
          <a:p>
            <a:endParaRPr lang="en-US" b="1" i="0" dirty="0">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5" name="TextBox 4"/>
          <p:cNvSpPr txBox="1"/>
          <p:nvPr/>
        </p:nvSpPr>
        <p:spPr>
          <a:xfrm>
            <a:off x="552241" y="5097498"/>
            <a:ext cx="8102574" cy="507831"/>
          </a:xfrm>
          <a:prstGeom prst="rect">
            <a:avLst/>
          </a:prstGeom>
          <a:noFill/>
        </p:spPr>
        <p:txBody>
          <a:bodyPr wrap="square" rtlCol="0">
            <a:spAutoFit/>
          </a:bodyPr>
          <a:lstStyle/>
          <a:p>
            <a:r>
              <a:rPr lang="en-US" i="0" dirty="0">
                <a:latin typeface="Calibri" panose="020F0502020204030204" pitchFamily="34" charset="0"/>
              </a:rPr>
              <a:t>Model detailed impacts to Customer Journeys, Business Roles and links to processes.</a:t>
            </a:r>
          </a:p>
          <a:p>
            <a:endParaRPr lang="en-US" i="0" dirty="0">
              <a:latin typeface="Calibri" panose="020F0502020204030204" pitchFamily="34" charset="0"/>
            </a:endParaRPr>
          </a:p>
          <a:p>
            <a:r>
              <a:rPr lang="en-US" i="0" dirty="0">
                <a:latin typeface="Calibri" panose="020F0502020204030204" pitchFamily="34" charset="0"/>
              </a:rPr>
              <a:t> </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sp>
        <p:nvSpPr>
          <p:cNvPr id="53" name="TextBox 52"/>
          <p:cNvSpPr txBox="1"/>
          <p:nvPr/>
        </p:nvSpPr>
        <p:spPr>
          <a:xfrm>
            <a:off x="544582" y="5451628"/>
            <a:ext cx="8102574" cy="369332"/>
          </a:xfrm>
          <a:prstGeom prst="rect">
            <a:avLst/>
          </a:prstGeom>
          <a:noFill/>
        </p:spPr>
        <p:txBody>
          <a:bodyPr wrap="square" rtlCol="0">
            <a:spAutoFit/>
          </a:bodyPr>
          <a:lstStyle/>
          <a:p>
            <a:r>
              <a:rPr lang="en-US" i="0" dirty="0">
                <a:latin typeface="Calibri" panose="020F0502020204030204" pitchFamily="34" charset="0"/>
              </a:rPr>
              <a:t>Model detailed changes to Business Role to accommodate new ways of working while addressing impacts to customer experience. Detail the impacts to Business objects and address the impacts of those changes on business integration points. Address those impacts through recruitment channels, training and re-training needs, etc.</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GB" i="0" dirty="0">
                <a:latin typeface="Calibri" panose="020F0502020204030204" pitchFamily="34" charset="0"/>
              </a:rPr>
              <a:t>To identify the impact of changes to the architecture on the Business’s ability to fulfil the Business Strategy and Drivers.</a:t>
            </a:r>
          </a:p>
        </p:txBody>
      </p:sp>
      <p:sp>
        <p:nvSpPr>
          <p:cNvPr id="55" name="Rounded Rectangle 54"/>
          <p:cNvSpPr/>
          <p:nvPr/>
        </p:nvSpPr>
        <p:spPr bwMode="auto">
          <a:xfrm>
            <a:off x="7268813" y="2487423"/>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GB" i="0" dirty="0">
                <a:solidFill>
                  <a:prstClr val="black"/>
                </a:solidFill>
                <a:latin typeface="Calibri" panose="020F0502020204030204" pitchFamily="34" charset="0"/>
              </a:rPr>
              <a:t>Organisation</a:t>
            </a:r>
            <a:r>
              <a:rPr lang="en-US" i="0" dirty="0">
                <a:solidFill>
                  <a:prstClr val="black"/>
                </a:solidFill>
                <a:latin typeface="Calibri" panose="020F0502020204030204" pitchFamily="34" charset="0"/>
              </a:rPr>
              <a:t>-Actor Catalogue</a:t>
            </a:r>
          </a:p>
        </p:txBody>
      </p:sp>
      <p:sp>
        <p:nvSpPr>
          <p:cNvPr id="56" name="Rounded Rectangle 55"/>
          <p:cNvSpPr/>
          <p:nvPr/>
        </p:nvSpPr>
        <p:spPr bwMode="auto">
          <a:xfrm>
            <a:off x="7275035" y="4239410"/>
            <a:ext cx="1230023"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Role Catalogue</a:t>
            </a:r>
          </a:p>
          <a:p>
            <a:pPr algn="ctr" defTabSz="952500"/>
            <a:r>
              <a:rPr lang="en-US" i="0" dirty="0">
                <a:solidFill>
                  <a:prstClr val="black"/>
                </a:solidFill>
                <a:latin typeface="Calibri" panose="020F0502020204030204" pitchFamily="34" charset="0"/>
              </a:rPr>
              <a:t>(Impacted Business Roles)</a:t>
            </a:r>
          </a:p>
        </p:txBody>
      </p:sp>
      <p:sp>
        <p:nvSpPr>
          <p:cNvPr id="57" name="Rounded Rectangle 56"/>
          <p:cNvSpPr/>
          <p:nvPr/>
        </p:nvSpPr>
        <p:spPr bwMode="auto">
          <a:xfrm>
            <a:off x="7275035" y="309479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Service Catalogue</a:t>
            </a:r>
          </a:p>
        </p:txBody>
      </p:sp>
      <p:sp>
        <p:nvSpPr>
          <p:cNvPr id="58" name="Rounded Rectangle 57"/>
          <p:cNvSpPr/>
          <p:nvPr/>
        </p:nvSpPr>
        <p:spPr bwMode="auto">
          <a:xfrm>
            <a:off x="7275035" y="1330629"/>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Process Model</a:t>
            </a:r>
          </a:p>
          <a:p>
            <a:pPr algn="ctr" defTabSz="952500"/>
            <a:r>
              <a:rPr lang="en-US" i="0" dirty="0">
                <a:solidFill>
                  <a:prstClr val="black"/>
                </a:solidFill>
                <a:latin typeface="Calibri" panose="020F0502020204030204" pitchFamily="34" charset="0"/>
              </a:rPr>
              <a:t>(Impacted Business Processes)</a:t>
            </a:r>
          </a:p>
        </p:txBody>
      </p:sp>
      <p:sp>
        <p:nvSpPr>
          <p:cNvPr id="59" name="Rounded Rectangle 58"/>
          <p:cNvSpPr/>
          <p:nvPr/>
        </p:nvSpPr>
        <p:spPr bwMode="auto">
          <a:xfrm>
            <a:off x="7279306" y="1914035"/>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Customer Journey Model</a:t>
            </a:r>
          </a:p>
        </p:txBody>
      </p:sp>
      <p:sp>
        <p:nvSpPr>
          <p:cNvPr id="60" name="Rounded Rectangle 59"/>
          <p:cNvSpPr/>
          <p:nvPr/>
        </p:nvSpPr>
        <p:spPr bwMode="auto">
          <a:xfrm>
            <a:off x="7275035" y="365898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Conceptual Information Model</a:t>
            </a:r>
          </a:p>
        </p:txBody>
      </p:sp>
      <p:sp>
        <p:nvSpPr>
          <p:cNvPr id="61" name="AutoShape 45"/>
          <p:cNvSpPr>
            <a:spLocks noChangeArrowheads="1"/>
          </p:cNvSpPr>
          <p:nvPr/>
        </p:nvSpPr>
        <p:spPr bwMode="auto">
          <a:xfrm>
            <a:off x="3536619"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Services Catalogue</a:t>
            </a:r>
          </a:p>
        </p:txBody>
      </p:sp>
      <p:sp>
        <p:nvSpPr>
          <p:cNvPr id="62" name="AutoShape 45"/>
          <p:cNvSpPr>
            <a:spLocks noChangeArrowheads="1"/>
          </p:cNvSpPr>
          <p:nvPr/>
        </p:nvSpPr>
        <p:spPr bwMode="auto">
          <a:xfrm>
            <a:off x="4937829" y="1915877"/>
            <a:ext cx="739641" cy="47063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Organisational Model</a:t>
            </a:r>
          </a:p>
        </p:txBody>
      </p:sp>
      <p:sp>
        <p:nvSpPr>
          <p:cNvPr id="63" name="AutoShape 45"/>
          <p:cNvSpPr>
            <a:spLocks noChangeArrowheads="1"/>
          </p:cNvSpPr>
          <p:nvPr/>
        </p:nvSpPr>
        <p:spPr bwMode="auto">
          <a:xfrm>
            <a:off x="4237224"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Process Catalogue </a:t>
            </a:r>
          </a:p>
        </p:txBody>
      </p:sp>
      <p:sp>
        <p:nvSpPr>
          <p:cNvPr id="64" name="AutoShape 45"/>
          <p:cNvSpPr>
            <a:spLocks noChangeArrowheads="1"/>
          </p:cNvSpPr>
          <p:nvPr/>
        </p:nvSpPr>
        <p:spPr bwMode="auto">
          <a:xfrm>
            <a:off x="5739104" y="1910236"/>
            <a:ext cx="648000"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Customer Journey Catalogue</a:t>
            </a:r>
          </a:p>
        </p:txBody>
      </p:sp>
      <p:sp>
        <p:nvSpPr>
          <p:cNvPr id="65" name="Snip Single Corner Rectangle 64"/>
          <p:cNvSpPr/>
          <p:nvPr/>
        </p:nvSpPr>
        <p:spPr bwMode="auto">
          <a:xfrm>
            <a:off x="2898985" y="1892478"/>
            <a:ext cx="576000" cy="49403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prstClr val="white"/>
                </a:solidFill>
                <a:latin typeface="Calibri" panose="020F0502020204030204" pitchFamily="34" charset="0"/>
                <a:ea typeface="Microsoft YaHei" pitchFamily="34" charset="-122"/>
              </a:rPr>
              <a:t>Role Catalogue</a:t>
            </a:r>
          </a:p>
        </p:txBody>
      </p:sp>
      <p:sp>
        <p:nvSpPr>
          <p:cNvPr id="66" name="AutoShape 45"/>
          <p:cNvSpPr>
            <a:spLocks noChangeArrowheads="1"/>
          </p:cNvSpPr>
          <p:nvPr/>
        </p:nvSpPr>
        <p:spPr bwMode="auto">
          <a:xfrm>
            <a:off x="6448737"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Industry</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Services</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Model(s)</a:t>
            </a:r>
          </a:p>
        </p:txBody>
      </p:sp>
      <p:sp>
        <p:nvSpPr>
          <p:cNvPr id="68" name="Rectangle 67"/>
          <p:cNvSpPr/>
          <p:nvPr/>
        </p:nvSpPr>
        <p:spPr bwMode="auto">
          <a:xfrm>
            <a:off x="551599" y="4185456"/>
            <a:ext cx="2253625" cy="7260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Motivation Model</a:t>
            </a:r>
          </a:p>
          <a:p>
            <a:pPr defTabSz="952500">
              <a:spcAft>
                <a:spcPts val="100"/>
              </a:spcAft>
            </a:pPr>
            <a:r>
              <a:rPr lang="en-US" i="0" dirty="0">
                <a:latin typeface="Calibri" panose="020F0502020204030204" pitchFamily="34" charset="0"/>
              </a:rPr>
              <a:t>Customer Journeys</a:t>
            </a:r>
          </a:p>
          <a:p>
            <a:pPr defTabSz="952500">
              <a:spcAft>
                <a:spcPts val="100"/>
              </a:spcAft>
            </a:pPr>
            <a:r>
              <a:rPr lang="en-US" i="0" dirty="0">
                <a:latin typeface="Calibri" panose="020F0502020204030204" pitchFamily="34" charset="0"/>
              </a:rPr>
              <a:t>SOPs Catalogue (Business and Support)</a:t>
            </a:r>
          </a:p>
        </p:txBody>
      </p:sp>
      <p:sp>
        <p:nvSpPr>
          <p:cNvPr id="69" name="TextBox 68"/>
          <p:cNvSpPr txBox="1"/>
          <p:nvPr/>
        </p:nvSpPr>
        <p:spPr>
          <a:xfrm>
            <a:off x="559195" y="4194163"/>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21093007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713699"/>
            <a:ext cx="4307792" cy="7463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42" name="Rectangle 41"/>
          <p:cNvSpPr/>
          <p:nvPr/>
        </p:nvSpPr>
        <p:spPr bwMode="auto">
          <a:xfrm>
            <a:off x="2845744" y="2490553"/>
            <a:ext cx="4302043" cy="24237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31" name="Rectangle 30"/>
          <p:cNvSpPr/>
          <p:nvPr/>
        </p:nvSpPr>
        <p:spPr bwMode="auto">
          <a:xfrm>
            <a:off x="553719" y="2485790"/>
            <a:ext cx="2252147" cy="183701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52500">
              <a:spcAft>
                <a:spcPts val="300"/>
              </a:spcAft>
            </a:pPr>
            <a:endParaRPr lang="en-US" sz="1000" i="0" dirty="0">
              <a:solidFill>
                <a:prstClr val="black"/>
              </a:solidFill>
              <a:latin typeface="Calibri" panose="020F0502020204030204" pitchFamily="34" charset="0"/>
            </a:endParaRPr>
          </a:p>
          <a:p>
            <a:pPr defTabSz="952500">
              <a:spcAft>
                <a:spcPts val="300"/>
              </a:spcAft>
            </a:pPr>
            <a:r>
              <a:rPr lang="en-US" sz="1000" i="0" dirty="0">
                <a:solidFill>
                  <a:prstClr val="black"/>
                </a:solidFill>
                <a:latin typeface="Calibri" panose="020F0502020204030204" pitchFamily="34" charset="0"/>
              </a:rPr>
              <a:t>Program Objectives &amp; Goals</a:t>
            </a:r>
          </a:p>
          <a:p>
            <a:pPr defTabSz="952500">
              <a:spcAft>
                <a:spcPts val="300"/>
              </a:spcAft>
            </a:pPr>
            <a:r>
              <a:rPr lang="en-US" sz="1000" i="0" dirty="0">
                <a:solidFill>
                  <a:prstClr val="black"/>
                </a:solidFill>
                <a:latin typeface="Calibri" panose="020F0502020204030204" pitchFamily="34" charset="0"/>
              </a:rPr>
              <a:t>Functional Requirements</a:t>
            </a:r>
          </a:p>
          <a:p>
            <a:pPr defTabSz="952500">
              <a:spcAft>
                <a:spcPts val="300"/>
              </a:spcAft>
            </a:pPr>
            <a:r>
              <a:rPr lang="en-US" sz="1000" i="0" dirty="0">
                <a:solidFill>
                  <a:prstClr val="black"/>
                </a:solidFill>
                <a:latin typeface="Calibri" panose="020F0502020204030204" pitchFamily="34" charset="0"/>
              </a:rPr>
              <a:t>Non-functional Requirements</a:t>
            </a:r>
          </a:p>
          <a:p>
            <a:pPr defTabSz="952500">
              <a:spcAft>
                <a:spcPts val="300"/>
              </a:spcAft>
            </a:pPr>
            <a:r>
              <a:rPr lang="en-US" sz="1000" i="0" dirty="0">
                <a:solidFill>
                  <a:prstClr val="black"/>
                </a:solidFill>
                <a:latin typeface="Calibri" panose="020F0502020204030204" pitchFamily="34" charset="0"/>
              </a:rPr>
              <a:t>Project Architecture Principles</a:t>
            </a:r>
          </a:p>
          <a:p>
            <a:pPr defTabSz="952500">
              <a:spcAft>
                <a:spcPts val="300"/>
              </a:spcAft>
            </a:pPr>
            <a:r>
              <a:rPr lang="en-US" sz="1000" i="0" dirty="0">
                <a:solidFill>
                  <a:prstClr val="black"/>
                </a:solidFill>
                <a:latin typeface="Calibri" panose="020F0502020204030204" pitchFamily="34" charset="0"/>
              </a:rPr>
              <a:t>Project Architecture Views</a:t>
            </a:r>
          </a:p>
          <a:p>
            <a:pPr defTabSz="952500">
              <a:spcAft>
                <a:spcPts val="300"/>
              </a:spcAft>
            </a:pPr>
            <a:r>
              <a:rPr lang="en-US" sz="1000" i="0" dirty="0">
                <a:solidFill>
                  <a:prstClr val="black"/>
                </a:solidFill>
                <a:latin typeface="Calibri" panose="020F0502020204030204" pitchFamily="34" charset="0"/>
              </a:rPr>
              <a:t>Business Drivers</a:t>
            </a:r>
          </a:p>
          <a:p>
            <a:pPr defTabSz="952500">
              <a:spcAft>
                <a:spcPts val="300"/>
              </a:spcAft>
            </a:pPr>
            <a:r>
              <a:rPr lang="en-US" sz="1000" i="0" dirty="0">
                <a:solidFill>
                  <a:prstClr val="black"/>
                </a:solidFill>
                <a:latin typeface="Calibri" panose="020F0502020204030204" pitchFamily="34" charset="0"/>
              </a:rPr>
              <a:t>Stakeholder Map</a:t>
            </a:r>
          </a:p>
          <a:p>
            <a:pPr defTabSz="952500">
              <a:spcAft>
                <a:spcPts val="300"/>
              </a:spcAft>
            </a:pPr>
            <a:r>
              <a:rPr lang="en-US" sz="1000" i="0" dirty="0">
                <a:solidFill>
                  <a:prstClr val="black"/>
                </a:solidFill>
                <a:latin typeface="Calibri" panose="020F0502020204030204" pitchFamily="34" charset="0"/>
              </a:rPr>
              <a:t>Glossary</a:t>
            </a:r>
          </a:p>
          <a:p>
            <a:pPr defTabSz="952500">
              <a:spcAft>
                <a:spcPts val="300"/>
              </a:spcAft>
            </a:pPr>
            <a:endParaRPr lang="en-US" sz="1000" i="0" dirty="0">
              <a:solidFill>
                <a:prstClr val="black"/>
              </a:solidFill>
              <a:latin typeface="Calibri" panose="020F0502020204030204" pitchFamily="34" charset="0"/>
            </a:endParaRPr>
          </a:p>
        </p:txBody>
      </p:sp>
      <p:sp>
        <p:nvSpPr>
          <p:cNvPr id="3" name="Rectangle 2"/>
          <p:cNvSpPr/>
          <p:nvPr/>
        </p:nvSpPr>
        <p:spPr bwMode="auto">
          <a:xfrm>
            <a:off x="552241" y="1026741"/>
            <a:ext cx="2253625" cy="14365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Business Design(Process)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29</a:t>
            </a:fld>
            <a:endParaRPr lang="en-US" sz="900" dirty="0"/>
          </a:p>
        </p:txBody>
      </p:sp>
      <p:sp>
        <p:nvSpPr>
          <p:cNvPr id="10" name="TextBox 9"/>
          <p:cNvSpPr txBox="1"/>
          <p:nvPr/>
        </p:nvSpPr>
        <p:spPr>
          <a:xfrm>
            <a:off x="559195" y="2489996"/>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11" name="TextBox 10"/>
          <p:cNvSpPr txBox="1"/>
          <p:nvPr/>
        </p:nvSpPr>
        <p:spPr>
          <a:xfrm>
            <a:off x="2843006" y="1716799"/>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14" name="AutoShape 45"/>
          <p:cNvSpPr>
            <a:spLocks noChangeArrowheads="1"/>
          </p:cNvSpPr>
          <p:nvPr/>
        </p:nvSpPr>
        <p:spPr bwMode="auto">
          <a:xfrm>
            <a:off x="2998105" y="2733895"/>
            <a:ext cx="3978428" cy="2022595"/>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Business Design Tasks (Process)</a:t>
            </a:r>
          </a:p>
        </p:txBody>
      </p:sp>
      <p:sp>
        <p:nvSpPr>
          <p:cNvPr id="15" name="AutoShape 45"/>
          <p:cNvSpPr>
            <a:spLocks noChangeArrowheads="1"/>
          </p:cNvSpPr>
          <p:nvPr/>
        </p:nvSpPr>
        <p:spPr bwMode="auto">
          <a:xfrm>
            <a:off x="3123937" y="2917446"/>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Assess Impact and model amendments to Business Roles (Organisation, Stakeholder and Actors)</a:t>
            </a:r>
          </a:p>
        </p:txBody>
      </p:sp>
      <p:sp>
        <p:nvSpPr>
          <p:cNvPr id="19" name="AutoShape 45"/>
          <p:cNvSpPr>
            <a:spLocks noChangeArrowheads="1"/>
          </p:cNvSpPr>
          <p:nvPr/>
        </p:nvSpPr>
        <p:spPr bwMode="auto">
          <a:xfrm>
            <a:off x="3123937" y="3293481"/>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Customer Journeys</a:t>
            </a:r>
          </a:p>
        </p:txBody>
      </p:sp>
      <p:sp>
        <p:nvSpPr>
          <p:cNvPr id="27" name="TextBox 26"/>
          <p:cNvSpPr txBox="1"/>
          <p:nvPr/>
        </p:nvSpPr>
        <p:spPr>
          <a:xfrm>
            <a:off x="2851220" y="2496401"/>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Outputs</a:t>
            </a:r>
          </a:p>
        </p:txBody>
      </p:sp>
      <p:sp>
        <p:nvSpPr>
          <p:cNvPr id="35" name="AutoShape 45"/>
          <p:cNvSpPr>
            <a:spLocks noChangeArrowheads="1"/>
          </p:cNvSpPr>
          <p:nvPr/>
        </p:nvSpPr>
        <p:spPr bwMode="auto">
          <a:xfrm>
            <a:off x="3123937" y="3669516"/>
            <a:ext cx="3726000" cy="2808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impact and model amendments to Business Objects (Conceptual Information Model)</a:t>
            </a:r>
          </a:p>
        </p:txBody>
      </p:sp>
      <p:sp>
        <p:nvSpPr>
          <p:cNvPr id="38" name="AutoShape 45"/>
          <p:cNvSpPr>
            <a:spLocks noChangeArrowheads="1"/>
          </p:cNvSpPr>
          <p:nvPr/>
        </p:nvSpPr>
        <p:spPr bwMode="auto">
          <a:xfrm>
            <a:off x="3123937" y="4045551"/>
            <a:ext cx="3726000" cy="14810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Identify manual, automated and system assisted Business activities</a:t>
            </a:r>
          </a:p>
        </p:txBody>
      </p:sp>
      <p:sp>
        <p:nvSpPr>
          <p:cNvPr id="39" name="AutoShape 45"/>
          <p:cNvSpPr>
            <a:spLocks noChangeArrowheads="1"/>
          </p:cNvSpPr>
          <p:nvPr/>
        </p:nvSpPr>
        <p:spPr bwMode="auto">
          <a:xfrm>
            <a:off x="3123937" y="4251346"/>
            <a:ext cx="3726000" cy="17498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Align Business Services with Industry Services Models (where appropriate)</a:t>
            </a:r>
          </a:p>
        </p:txBody>
      </p:sp>
      <p:sp>
        <p:nvSpPr>
          <p:cNvPr id="43" name="Rectangle 42"/>
          <p:cNvSpPr/>
          <p:nvPr/>
        </p:nvSpPr>
        <p:spPr>
          <a:xfrm>
            <a:off x="1080795" y="1094751"/>
            <a:ext cx="1686911" cy="1277273"/>
          </a:xfrm>
          <a:prstGeom prst="rect">
            <a:avLst/>
          </a:prstGeom>
        </p:spPr>
        <p:txBody>
          <a:bodyPr wrap="square">
            <a:spAutoFit/>
          </a:bodyPr>
          <a:lstStyle/>
          <a:p>
            <a:r>
              <a:rPr lang="en-US" sz="1400" b="1" i="0" dirty="0">
                <a:latin typeface="Calibri" panose="020F0502020204030204" pitchFamily="34" charset="0"/>
              </a:rPr>
              <a:t>Business Designer</a:t>
            </a:r>
          </a:p>
          <a:p>
            <a:r>
              <a:rPr lang="en-US" i="0" dirty="0">
                <a:latin typeface="Calibri" panose="020F0502020204030204" pitchFamily="34" charset="0"/>
              </a:rPr>
              <a:t>Process Architect (Consult)</a:t>
            </a:r>
          </a:p>
          <a:p>
            <a:r>
              <a:rPr lang="en-US" i="0" dirty="0">
                <a:latin typeface="Calibri" panose="020F0502020204030204" pitchFamily="34" charset="0"/>
              </a:rPr>
              <a:t>Enterprise Architect (Consult)</a:t>
            </a:r>
          </a:p>
          <a:p>
            <a:r>
              <a:rPr lang="en-US" i="0" dirty="0">
                <a:latin typeface="Calibri" panose="020F0502020204030204" pitchFamily="34" charset="0"/>
              </a:rPr>
              <a:t>Application Designer (Consult)</a:t>
            </a:r>
          </a:p>
          <a:p>
            <a:r>
              <a:rPr lang="en-US" i="0" dirty="0">
                <a:solidFill>
                  <a:prstClr val="black"/>
                </a:solidFill>
                <a:latin typeface="Calibri" panose="020F0502020204030204" pitchFamily="34" charset="0"/>
              </a:rPr>
              <a:t>Data </a:t>
            </a:r>
            <a:r>
              <a:rPr lang="en-US" i="0" dirty="0">
                <a:latin typeface="Calibri" panose="020F0502020204030204" pitchFamily="34" charset="0"/>
              </a:rPr>
              <a:t>Designer (Consult)</a:t>
            </a:r>
          </a:p>
          <a:p>
            <a:r>
              <a:rPr lang="en-US" i="0" dirty="0">
                <a:latin typeface="Calibri" panose="020F0502020204030204" pitchFamily="34" charset="0"/>
              </a:rPr>
              <a:t>Service Designer(Consult)</a:t>
            </a:r>
          </a:p>
          <a:p>
            <a:r>
              <a:rPr lang="en-US" i="0" dirty="0">
                <a:latin typeface="Calibri" panose="020F0502020204030204" pitchFamily="34" charset="0"/>
              </a:rPr>
              <a:t>Security Designer (Consult)</a:t>
            </a:r>
          </a:p>
          <a:p>
            <a:endParaRPr lang="en-US" b="1" i="0" dirty="0">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5" name="TextBox 4"/>
          <p:cNvSpPr txBox="1"/>
          <p:nvPr/>
        </p:nvSpPr>
        <p:spPr>
          <a:xfrm>
            <a:off x="552241" y="5097498"/>
            <a:ext cx="8102574" cy="369332"/>
          </a:xfrm>
          <a:prstGeom prst="rect">
            <a:avLst/>
          </a:prstGeom>
          <a:noFill/>
        </p:spPr>
        <p:txBody>
          <a:bodyPr wrap="square" rtlCol="0">
            <a:spAutoFit/>
          </a:bodyPr>
          <a:lstStyle/>
          <a:p>
            <a:r>
              <a:rPr lang="en-US" b="1" i="0" dirty="0">
                <a:latin typeface="Calibri" panose="020F0502020204030204" pitchFamily="34" charset="0"/>
              </a:rPr>
              <a:t>Pass 1: </a:t>
            </a:r>
            <a:r>
              <a:rPr lang="en-US" i="0" dirty="0">
                <a:latin typeface="Calibri" panose="020F0502020204030204" pitchFamily="34" charset="0"/>
              </a:rPr>
              <a:t>Identify the impacts to Customer Journeys, Business Roles, processes, objects and services. Model the impacted Customer Journeys and Business Processes as well as the manual and automatable process steps.</a:t>
            </a:r>
          </a:p>
        </p:txBody>
      </p:sp>
      <p:sp>
        <p:nvSpPr>
          <p:cNvPr id="51" name="Rectangle 50"/>
          <p:cNvSpPr/>
          <p:nvPr/>
        </p:nvSpPr>
        <p:spPr bwMode="auto">
          <a:xfrm>
            <a:off x="2841779" y="1022001"/>
            <a:ext cx="4306008" cy="6539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sp>
        <p:nvSpPr>
          <p:cNvPr id="53" name="TextBox 52"/>
          <p:cNvSpPr txBox="1"/>
          <p:nvPr/>
        </p:nvSpPr>
        <p:spPr>
          <a:xfrm>
            <a:off x="544582" y="5451628"/>
            <a:ext cx="8102574" cy="369332"/>
          </a:xfrm>
          <a:prstGeom prst="rect">
            <a:avLst/>
          </a:prstGeom>
          <a:noFill/>
        </p:spPr>
        <p:txBody>
          <a:bodyPr wrap="square" rtlCol="0">
            <a:spAutoFit/>
          </a:bodyPr>
          <a:lstStyle/>
          <a:p>
            <a:r>
              <a:rPr lang="en-US" b="1" i="0" dirty="0">
                <a:latin typeface="Calibri" panose="020F0502020204030204" pitchFamily="34" charset="0"/>
              </a:rPr>
              <a:t>Pass 2: </a:t>
            </a:r>
            <a:r>
              <a:rPr lang="en-US" i="0" dirty="0">
                <a:latin typeface="Calibri" panose="020F0502020204030204" pitchFamily="34" charset="0"/>
              </a:rPr>
              <a:t>Model the changes to Business Role to accommodate new ways of working while addressing impacts to customer experience. Detail the impacts to Business objects and address the impacts of those changes on business integration points. Align the Business Services against Industry Services Models (where appropriate)</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GB" i="0" dirty="0">
                <a:latin typeface="Calibri" panose="020F0502020204030204" pitchFamily="34" charset="0"/>
              </a:rPr>
              <a:t>To identify the impact and required architectural changes on the people, processes, services and technology to fulfil the Business Strategy and Drivers.</a:t>
            </a:r>
          </a:p>
        </p:txBody>
      </p:sp>
      <p:sp>
        <p:nvSpPr>
          <p:cNvPr id="55" name="Rounded Rectangle 54"/>
          <p:cNvSpPr/>
          <p:nvPr/>
        </p:nvSpPr>
        <p:spPr bwMode="auto">
          <a:xfrm>
            <a:off x="7268813" y="2487423"/>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GB" i="0" dirty="0">
                <a:solidFill>
                  <a:prstClr val="black"/>
                </a:solidFill>
                <a:latin typeface="Calibri" panose="020F0502020204030204" pitchFamily="34" charset="0"/>
              </a:rPr>
              <a:t>Organisation</a:t>
            </a:r>
            <a:r>
              <a:rPr lang="en-US" i="0" dirty="0">
                <a:solidFill>
                  <a:prstClr val="black"/>
                </a:solidFill>
                <a:latin typeface="Calibri" panose="020F0502020204030204" pitchFamily="34" charset="0"/>
              </a:rPr>
              <a:t>-Actor Catalogue</a:t>
            </a:r>
          </a:p>
        </p:txBody>
      </p:sp>
      <p:sp>
        <p:nvSpPr>
          <p:cNvPr id="56" name="Rounded Rectangle 55"/>
          <p:cNvSpPr/>
          <p:nvPr/>
        </p:nvSpPr>
        <p:spPr bwMode="auto">
          <a:xfrm>
            <a:off x="7275035" y="4239410"/>
            <a:ext cx="1230023" cy="5743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Role Catalogue</a:t>
            </a:r>
          </a:p>
          <a:p>
            <a:pPr algn="ctr" defTabSz="952500"/>
            <a:r>
              <a:rPr lang="en-US" i="0" dirty="0">
                <a:solidFill>
                  <a:prstClr val="black"/>
                </a:solidFill>
                <a:latin typeface="Calibri" panose="020F0502020204030204" pitchFamily="34" charset="0"/>
              </a:rPr>
              <a:t>(Impacted Business Roles)</a:t>
            </a:r>
          </a:p>
        </p:txBody>
      </p:sp>
      <p:sp>
        <p:nvSpPr>
          <p:cNvPr id="57" name="Rounded Rectangle 56"/>
          <p:cNvSpPr/>
          <p:nvPr/>
        </p:nvSpPr>
        <p:spPr bwMode="auto">
          <a:xfrm>
            <a:off x="7275035" y="309479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Service Catalogue</a:t>
            </a:r>
          </a:p>
        </p:txBody>
      </p:sp>
      <p:sp>
        <p:nvSpPr>
          <p:cNvPr id="58" name="Rounded Rectangle 57"/>
          <p:cNvSpPr/>
          <p:nvPr/>
        </p:nvSpPr>
        <p:spPr bwMode="auto">
          <a:xfrm>
            <a:off x="7275035" y="1330629"/>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Business Process Model</a:t>
            </a:r>
          </a:p>
          <a:p>
            <a:pPr algn="ctr" defTabSz="952500"/>
            <a:r>
              <a:rPr lang="en-US" i="0" dirty="0">
                <a:solidFill>
                  <a:prstClr val="black"/>
                </a:solidFill>
                <a:latin typeface="Calibri" panose="020F0502020204030204" pitchFamily="34" charset="0"/>
              </a:rPr>
              <a:t>(Impacted Business Processes)</a:t>
            </a:r>
          </a:p>
        </p:txBody>
      </p:sp>
      <p:sp>
        <p:nvSpPr>
          <p:cNvPr id="59" name="Rounded Rectangle 58"/>
          <p:cNvSpPr/>
          <p:nvPr/>
        </p:nvSpPr>
        <p:spPr bwMode="auto">
          <a:xfrm>
            <a:off x="7279306" y="1914035"/>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Customer Journey Model</a:t>
            </a:r>
          </a:p>
        </p:txBody>
      </p:sp>
      <p:sp>
        <p:nvSpPr>
          <p:cNvPr id="60" name="Rounded Rectangle 59"/>
          <p:cNvSpPr/>
          <p:nvPr/>
        </p:nvSpPr>
        <p:spPr bwMode="auto">
          <a:xfrm>
            <a:off x="7275035" y="3658989"/>
            <a:ext cx="1230023" cy="49320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Conceptual Information Model</a:t>
            </a:r>
          </a:p>
        </p:txBody>
      </p:sp>
      <p:sp>
        <p:nvSpPr>
          <p:cNvPr id="61" name="AutoShape 45"/>
          <p:cNvSpPr>
            <a:spLocks noChangeArrowheads="1"/>
          </p:cNvSpPr>
          <p:nvPr/>
        </p:nvSpPr>
        <p:spPr bwMode="auto">
          <a:xfrm>
            <a:off x="3536619"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Services Catalogue</a:t>
            </a:r>
          </a:p>
        </p:txBody>
      </p:sp>
      <p:sp>
        <p:nvSpPr>
          <p:cNvPr id="62" name="AutoShape 45"/>
          <p:cNvSpPr>
            <a:spLocks noChangeArrowheads="1"/>
          </p:cNvSpPr>
          <p:nvPr/>
        </p:nvSpPr>
        <p:spPr bwMode="auto">
          <a:xfrm>
            <a:off x="4937829" y="1915877"/>
            <a:ext cx="739641" cy="47063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Organisational Model</a:t>
            </a:r>
          </a:p>
        </p:txBody>
      </p:sp>
      <p:sp>
        <p:nvSpPr>
          <p:cNvPr id="63" name="AutoShape 45"/>
          <p:cNvSpPr>
            <a:spLocks noChangeArrowheads="1"/>
          </p:cNvSpPr>
          <p:nvPr/>
        </p:nvSpPr>
        <p:spPr bwMode="auto">
          <a:xfrm>
            <a:off x="4237224"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Process Catalogue </a:t>
            </a:r>
          </a:p>
        </p:txBody>
      </p:sp>
      <p:sp>
        <p:nvSpPr>
          <p:cNvPr id="64" name="AutoShape 45"/>
          <p:cNvSpPr>
            <a:spLocks noChangeArrowheads="1"/>
          </p:cNvSpPr>
          <p:nvPr/>
        </p:nvSpPr>
        <p:spPr bwMode="auto">
          <a:xfrm>
            <a:off x="5739104" y="1910236"/>
            <a:ext cx="648000"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Architecture Principles</a:t>
            </a:r>
          </a:p>
        </p:txBody>
      </p:sp>
      <p:sp>
        <p:nvSpPr>
          <p:cNvPr id="65" name="Snip Single Corner Rectangle 64"/>
          <p:cNvSpPr/>
          <p:nvPr/>
        </p:nvSpPr>
        <p:spPr bwMode="auto">
          <a:xfrm>
            <a:off x="2898985" y="1892478"/>
            <a:ext cx="576000" cy="49403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US" i="0" dirty="0">
                <a:solidFill>
                  <a:prstClr val="white"/>
                </a:solidFill>
                <a:latin typeface="Calibri" panose="020F0502020204030204" pitchFamily="34" charset="0"/>
                <a:ea typeface="Microsoft YaHei" pitchFamily="34" charset="-122"/>
              </a:rPr>
              <a:t>Role Catalogue</a:t>
            </a:r>
          </a:p>
        </p:txBody>
      </p:sp>
      <p:sp>
        <p:nvSpPr>
          <p:cNvPr id="66" name="AutoShape 45"/>
          <p:cNvSpPr>
            <a:spLocks noChangeArrowheads="1"/>
          </p:cNvSpPr>
          <p:nvPr/>
        </p:nvSpPr>
        <p:spPr bwMode="auto">
          <a:xfrm>
            <a:off x="6448737" y="1910236"/>
            <a:ext cx="638971" cy="476275"/>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Industry</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Services</a:t>
            </a:r>
          </a:p>
          <a:p>
            <a:pPr algn="ctr" defTabSz="449263" hangingPunct="0">
              <a:spcBef>
                <a:spcPts val="0"/>
              </a:spcBef>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Model(s)</a:t>
            </a:r>
          </a:p>
        </p:txBody>
      </p:sp>
      <p:sp>
        <p:nvSpPr>
          <p:cNvPr id="68" name="Rectangle 67"/>
          <p:cNvSpPr/>
          <p:nvPr/>
        </p:nvSpPr>
        <p:spPr bwMode="auto">
          <a:xfrm>
            <a:off x="551599" y="4349099"/>
            <a:ext cx="2253625" cy="562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Business Motivation Model</a:t>
            </a:r>
          </a:p>
        </p:txBody>
      </p:sp>
      <p:sp>
        <p:nvSpPr>
          <p:cNvPr id="69" name="TextBox 68"/>
          <p:cNvSpPr txBox="1"/>
          <p:nvPr/>
        </p:nvSpPr>
        <p:spPr>
          <a:xfrm>
            <a:off x="559195" y="435233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
        <p:nvSpPr>
          <p:cNvPr id="71" name="AutoShape 45"/>
          <p:cNvSpPr>
            <a:spLocks noChangeArrowheads="1"/>
          </p:cNvSpPr>
          <p:nvPr/>
        </p:nvSpPr>
        <p:spPr bwMode="auto">
          <a:xfrm>
            <a:off x="3123937" y="4485866"/>
            <a:ext cx="3726000" cy="1923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Model Business Use cases for Level 5 Business Processes </a:t>
            </a:r>
          </a:p>
        </p:txBody>
      </p:sp>
    </p:spTree>
    <p:extLst>
      <p:ext uri="{BB962C8B-B14F-4D97-AF65-F5344CB8AC3E}">
        <p14:creationId xmlns:p14="http://schemas.microsoft.com/office/powerpoint/2010/main" val="13960647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68" y="186259"/>
            <a:ext cx="8144127" cy="669773"/>
          </a:xfrm>
        </p:spPr>
        <p:txBody>
          <a:bodyPr/>
          <a:lstStyle/>
          <a:p>
            <a:r>
              <a:rPr lang="en-US" sz="1800" dirty="0"/>
              <a:t>The Defender Method for NBS is based on EB’s Collaborative Design Method (CDM)</a:t>
            </a:r>
            <a:br>
              <a:rPr lang="en-US" sz="1800" dirty="0"/>
            </a:br>
            <a:r>
              <a:rPr lang="en-US" sz="1800" dirty="0"/>
              <a:t>Genesis of EB’s CDM</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3</a:t>
            </a:fld>
            <a:endParaRPr lang="en-US" dirty="0"/>
          </a:p>
        </p:txBody>
      </p:sp>
      <p:sp>
        <p:nvSpPr>
          <p:cNvPr id="17" name="Content Placeholder 2"/>
          <p:cNvSpPr>
            <a:spLocks noGrp="1"/>
          </p:cNvSpPr>
          <p:nvPr>
            <p:ph idx="1"/>
          </p:nvPr>
        </p:nvSpPr>
        <p:spPr>
          <a:xfrm>
            <a:off x="6958981" y="3708519"/>
            <a:ext cx="2092187" cy="426092"/>
          </a:xfrm>
        </p:spPr>
        <p:txBody>
          <a:bodyPr/>
          <a:lstStyle/>
          <a:p>
            <a:pPr marL="256797" lvl="1" indent="0">
              <a:buNone/>
            </a:pPr>
            <a:r>
              <a:rPr lang="en-US" sz="900" b="1" dirty="0"/>
              <a:t>UML, SOAml</a:t>
            </a:r>
            <a:r>
              <a:rPr lang="en-US" sz="900" dirty="0"/>
              <a:t>: </a:t>
            </a:r>
          </a:p>
          <a:p>
            <a:pPr marL="256797" lvl="1" indent="0">
              <a:buNone/>
            </a:pPr>
            <a:r>
              <a:rPr lang="en-US" sz="900" dirty="0"/>
              <a:t>Standard notation for requirements, architecture and design modelling </a:t>
            </a:r>
          </a:p>
        </p:txBody>
      </p:sp>
      <p:sp>
        <p:nvSpPr>
          <p:cNvPr id="19" name="TextBox 18"/>
          <p:cNvSpPr txBox="1"/>
          <p:nvPr/>
        </p:nvSpPr>
        <p:spPr>
          <a:xfrm>
            <a:off x="448868" y="850099"/>
            <a:ext cx="8205947" cy="600164"/>
          </a:xfrm>
          <a:prstGeom prst="rect">
            <a:avLst/>
          </a:prstGeom>
          <a:noFill/>
        </p:spPr>
        <p:txBody>
          <a:bodyPr wrap="square" rtlCol="0">
            <a:spAutoFit/>
          </a:bodyPr>
          <a:lstStyle/>
          <a:p>
            <a:r>
              <a:rPr lang="en-US" sz="1100" i="0" dirty="0">
                <a:latin typeface="Calibri" panose="020F0502020204030204" pitchFamily="34" charset="0"/>
              </a:rPr>
              <a:t>The framework below shows the coverage of Architecture and Design in EB’s Collaborative Design Method. CDM includes best (good) practices from industry standard frameworks while incorporating practical experience from defining and implementing solution methods in other </a:t>
            </a:r>
            <a:r>
              <a:rPr lang="en-GB" sz="1100" i="0" dirty="0">
                <a:latin typeface="Calibri" panose="020F0502020204030204" pitchFamily="34" charset="0"/>
              </a:rPr>
              <a:t>organisations</a:t>
            </a:r>
          </a:p>
        </p:txBody>
      </p:sp>
      <p:sp>
        <p:nvSpPr>
          <p:cNvPr id="20" name="TextBox 19"/>
          <p:cNvSpPr txBox="1"/>
          <p:nvPr/>
        </p:nvSpPr>
        <p:spPr>
          <a:xfrm>
            <a:off x="3321842" y="1382919"/>
            <a:ext cx="2830998" cy="784830"/>
          </a:xfrm>
          <a:prstGeom prst="rect">
            <a:avLst/>
          </a:prstGeom>
          <a:noFill/>
        </p:spPr>
        <p:txBody>
          <a:bodyPr wrap="square" rtlCol="0">
            <a:spAutoFit/>
          </a:bodyPr>
          <a:lstStyle/>
          <a:p>
            <a:pPr algn="ctr"/>
            <a:r>
              <a:rPr lang="en-US" b="1" i="0" dirty="0">
                <a:latin typeface="Calibri" panose="020F0502020204030204" pitchFamily="34" charset="0"/>
              </a:rPr>
              <a:t>EB’s Method Delivery Experience</a:t>
            </a:r>
            <a:br>
              <a:rPr lang="en-US" i="0" dirty="0">
                <a:latin typeface="Calibri" panose="020F0502020204030204" pitchFamily="34" charset="0"/>
              </a:rPr>
            </a:br>
            <a:r>
              <a:rPr lang="en-US" i="0" dirty="0">
                <a:latin typeface="Calibri" panose="020F0502020204030204" pitchFamily="34" charset="0"/>
              </a:rPr>
              <a:t>Framework Definition and Method Content</a:t>
            </a:r>
          </a:p>
          <a:p>
            <a:pPr algn="ctr"/>
            <a:r>
              <a:rPr lang="en-US" i="0" dirty="0">
                <a:latin typeface="Calibri" panose="020F0502020204030204" pitchFamily="34" charset="0"/>
              </a:rPr>
              <a:t>splitting Technology Architecture into Infrastructure, Security and other Cross cutting concerns along with separating Service architecture</a:t>
            </a:r>
          </a:p>
        </p:txBody>
      </p:sp>
      <p:sp>
        <p:nvSpPr>
          <p:cNvPr id="23" name="TextBox 22"/>
          <p:cNvSpPr txBox="1"/>
          <p:nvPr/>
        </p:nvSpPr>
        <p:spPr>
          <a:xfrm>
            <a:off x="510688" y="4991598"/>
            <a:ext cx="8144127" cy="1107996"/>
          </a:xfrm>
          <a:prstGeom prst="rect">
            <a:avLst/>
          </a:prstGeom>
          <a:noFill/>
        </p:spPr>
        <p:txBody>
          <a:bodyPr wrap="square" rtlCol="0">
            <a:spAutoFit/>
          </a:bodyPr>
          <a:lstStyle/>
          <a:p>
            <a:r>
              <a:rPr lang="en-US" sz="1100" i="0" dirty="0">
                <a:latin typeface="Calibri" panose="020F0502020204030204" pitchFamily="34" charset="0"/>
              </a:rPr>
              <a:t>CDM provides an agile, standards based, collaborative approach to support the lifecycle of solution development from Requirements Specification and Architecture through to Design. The method can be realized </a:t>
            </a:r>
            <a:r>
              <a:rPr lang="en-GB" sz="1100" i="0" dirty="0">
                <a:latin typeface="Calibri" panose="020F0502020204030204" pitchFamily="34" charset="0"/>
              </a:rPr>
              <a:t>using various industry standard tools such as IBM Rational, Sparx Enterprise Architect, BIZZ Design, QPR, MEGA and others. </a:t>
            </a:r>
          </a:p>
          <a:p>
            <a:endParaRPr lang="en-GB" sz="1100" i="0" dirty="0">
              <a:latin typeface="Calibri" panose="020F0502020204030204" pitchFamily="34" charset="0"/>
            </a:endParaRPr>
          </a:p>
          <a:p>
            <a:r>
              <a:rPr lang="en-GB" sz="1100" i="0" dirty="0">
                <a:latin typeface="Calibri" panose="020F0502020204030204" pitchFamily="34" charset="0"/>
              </a:rPr>
              <a:t>It provides a foundation that helps organisations accelerate the definition and implementation of a tailored methodology for addressing the Requirements, Architecture and Design phases of the IT solution lifecycle. </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8971" t="4527" r="14632"/>
          <a:stretch/>
        </p:blipFill>
        <p:spPr>
          <a:xfrm>
            <a:off x="1063951" y="1386159"/>
            <a:ext cx="1381932" cy="183990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6851" b="20881"/>
          <a:stretch/>
        </p:blipFill>
        <p:spPr>
          <a:xfrm>
            <a:off x="1918798" y="4211554"/>
            <a:ext cx="685801" cy="427031"/>
          </a:xfrm>
          <a:prstGeom prst="rect">
            <a:avLst/>
          </a:prstGeom>
        </p:spPr>
      </p:pic>
      <p:pic>
        <p:nvPicPr>
          <p:cNvPr id="9" name="Picture 8"/>
          <p:cNvPicPr>
            <a:picLocks noChangeAspect="1"/>
          </p:cNvPicPr>
          <p:nvPr/>
        </p:nvPicPr>
        <p:blipFill>
          <a:blip r:embed="rId5"/>
          <a:stretch>
            <a:fillRect/>
          </a:stretch>
        </p:blipFill>
        <p:spPr>
          <a:xfrm>
            <a:off x="6870789" y="2410822"/>
            <a:ext cx="951829" cy="643383"/>
          </a:xfrm>
          <a:prstGeom prst="rect">
            <a:avLst/>
          </a:prstGeom>
        </p:spPr>
      </p:pic>
      <p:pic>
        <p:nvPicPr>
          <p:cNvPr id="12" name="Picture 11"/>
          <p:cNvPicPr>
            <a:picLocks noChangeAspect="1"/>
          </p:cNvPicPr>
          <p:nvPr/>
        </p:nvPicPr>
        <p:blipFill>
          <a:blip r:embed="rId6"/>
          <a:stretch>
            <a:fillRect/>
          </a:stretch>
        </p:blipFill>
        <p:spPr>
          <a:xfrm>
            <a:off x="947255" y="3174141"/>
            <a:ext cx="1307037" cy="497920"/>
          </a:xfrm>
          <a:prstGeom prst="rect">
            <a:avLst/>
          </a:prstGeom>
        </p:spPr>
      </p:pic>
      <p:sp>
        <p:nvSpPr>
          <p:cNvPr id="13" name="Right Arrow 12"/>
          <p:cNvSpPr/>
          <p:nvPr/>
        </p:nvSpPr>
        <p:spPr bwMode="auto">
          <a:xfrm rot="1908667">
            <a:off x="2387699" y="1905449"/>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4" name="TextBox 13"/>
          <p:cNvSpPr txBox="1"/>
          <p:nvPr/>
        </p:nvSpPr>
        <p:spPr>
          <a:xfrm>
            <a:off x="186330" y="1398518"/>
            <a:ext cx="1329509" cy="646331"/>
          </a:xfrm>
          <a:prstGeom prst="rect">
            <a:avLst/>
          </a:prstGeom>
          <a:noFill/>
        </p:spPr>
        <p:txBody>
          <a:bodyPr wrap="square" rtlCol="0">
            <a:spAutoFit/>
          </a:bodyPr>
          <a:lstStyle/>
          <a:p>
            <a:r>
              <a:rPr lang="en-US" b="1" i="0" dirty="0">
                <a:latin typeface="Calibri" panose="020F0502020204030204" pitchFamily="34" charset="0"/>
              </a:rPr>
              <a:t>TOGAF</a:t>
            </a:r>
          </a:p>
          <a:p>
            <a:r>
              <a:rPr lang="en-US" i="0" dirty="0">
                <a:latin typeface="Calibri" panose="020F0502020204030204" pitchFamily="34" charset="0"/>
              </a:rPr>
              <a:t>Enterprise Continuum</a:t>
            </a:r>
          </a:p>
          <a:p>
            <a:r>
              <a:rPr lang="en-US" i="0" dirty="0">
                <a:latin typeface="Calibri" panose="020F0502020204030204" pitchFamily="34" charset="0"/>
              </a:rPr>
              <a:t>Architecture Development Method</a:t>
            </a:r>
          </a:p>
        </p:txBody>
      </p:sp>
      <p:sp>
        <p:nvSpPr>
          <p:cNvPr id="98" name="Rectangle 97"/>
          <p:cNvSpPr/>
          <p:nvPr/>
        </p:nvSpPr>
        <p:spPr>
          <a:xfrm>
            <a:off x="927551" y="3606143"/>
            <a:ext cx="1405550" cy="507831"/>
          </a:xfrm>
          <a:prstGeom prst="rect">
            <a:avLst/>
          </a:prstGeom>
        </p:spPr>
        <p:txBody>
          <a:bodyPr wrap="square">
            <a:spAutoFit/>
          </a:bodyPr>
          <a:lstStyle/>
          <a:p>
            <a:pPr marL="0" lvl="1" indent="6350" algn="ctr"/>
            <a:r>
              <a:rPr lang="en-US" i="0" dirty="0">
                <a:latin typeface="Calibri" panose="020F0502020204030204" pitchFamily="34" charset="0"/>
              </a:rPr>
              <a:t>Models Views, Viewpoints and Architecture Description</a:t>
            </a:r>
          </a:p>
        </p:txBody>
      </p:sp>
      <p:sp>
        <p:nvSpPr>
          <p:cNvPr id="99" name="Right Arrow 98"/>
          <p:cNvSpPr/>
          <p:nvPr/>
        </p:nvSpPr>
        <p:spPr bwMode="auto">
          <a:xfrm>
            <a:off x="2381646" y="2928588"/>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01" name="Right Arrow 100"/>
          <p:cNvSpPr/>
          <p:nvPr/>
        </p:nvSpPr>
        <p:spPr bwMode="auto">
          <a:xfrm rot="10800000">
            <a:off x="6313188" y="2884934"/>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02" name="Rectangle 101"/>
          <p:cNvSpPr/>
          <p:nvPr/>
        </p:nvSpPr>
        <p:spPr>
          <a:xfrm>
            <a:off x="7371259" y="2423269"/>
            <a:ext cx="1538471" cy="923330"/>
          </a:xfrm>
          <a:prstGeom prst="rect">
            <a:avLst/>
          </a:prstGeom>
        </p:spPr>
        <p:txBody>
          <a:bodyPr wrap="square">
            <a:spAutoFit/>
          </a:bodyPr>
          <a:lstStyle/>
          <a:p>
            <a:pPr lvl="1"/>
            <a:r>
              <a:rPr lang="en-US" b="1" i="0" dirty="0">
                <a:latin typeface="Calibri" panose="020F0502020204030204" pitchFamily="34" charset="0"/>
              </a:rPr>
              <a:t>Rational Unified Process </a:t>
            </a:r>
          </a:p>
          <a:p>
            <a:pPr lvl="1"/>
            <a:r>
              <a:rPr lang="en-US" i="0" dirty="0">
                <a:latin typeface="Calibri" panose="020F0502020204030204" pitchFamily="34" charset="0"/>
              </a:rPr>
              <a:t>Lifecycle concepts, phases, iterations and process steps &amp; activities</a:t>
            </a:r>
            <a:endParaRPr lang="en-US" i="0" dirty="0">
              <a:solidFill>
                <a:srgbClr val="FF0000"/>
              </a:solidFill>
              <a:latin typeface="Calibri" panose="020F0502020204030204" pitchFamily="34" charset="0"/>
            </a:endParaRPr>
          </a:p>
        </p:txBody>
      </p:sp>
      <p:sp>
        <p:nvSpPr>
          <p:cNvPr id="103" name="Rectangle 102"/>
          <p:cNvSpPr/>
          <p:nvPr/>
        </p:nvSpPr>
        <p:spPr>
          <a:xfrm>
            <a:off x="4338262" y="4430942"/>
            <a:ext cx="2132388" cy="507831"/>
          </a:xfrm>
          <a:prstGeom prst="rect">
            <a:avLst/>
          </a:prstGeom>
        </p:spPr>
        <p:txBody>
          <a:bodyPr wrap="square">
            <a:spAutoFit/>
          </a:bodyPr>
          <a:lstStyle/>
          <a:p>
            <a:pPr lvl="1"/>
            <a:r>
              <a:rPr lang="en-US" b="1" i="0" dirty="0">
                <a:latin typeface="Calibri" panose="020F0502020204030204" pitchFamily="34" charset="0"/>
              </a:rPr>
              <a:t>IBM SOMA</a:t>
            </a:r>
          </a:p>
          <a:p>
            <a:pPr lvl="1"/>
            <a:r>
              <a:rPr lang="en-US" i="0" dirty="0">
                <a:latin typeface="Calibri" panose="020F0502020204030204" pitchFamily="34" charset="0"/>
              </a:rPr>
              <a:t>Service definition, SOA Architecture Style and Principles</a:t>
            </a:r>
          </a:p>
        </p:txBody>
      </p:sp>
      <p:sp>
        <p:nvSpPr>
          <p:cNvPr id="104" name="Right Arrow 103"/>
          <p:cNvSpPr/>
          <p:nvPr/>
        </p:nvSpPr>
        <p:spPr bwMode="auto">
          <a:xfrm rot="16200000">
            <a:off x="4419109" y="4470486"/>
            <a:ext cx="436872" cy="199592"/>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06" name="Rectangle 105"/>
          <p:cNvSpPr/>
          <p:nvPr/>
        </p:nvSpPr>
        <p:spPr>
          <a:xfrm>
            <a:off x="448868" y="4223486"/>
            <a:ext cx="1611311" cy="784830"/>
          </a:xfrm>
          <a:prstGeom prst="rect">
            <a:avLst/>
          </a:prstGeom>
        </p:spPr>
        <p:txBody>
          <a:bodyPr wrap="square">
            <a:spAutoFit/>
          </a:bodyPr>
          <a:lstStyle/>
          <a:p>
            <a:pPr lvl="1"/>
            <a:r>
              <a:rPr lang="en-US" i="0" dirty="0">
                <a:latin typeface="Calibri" panose="020F0502020204030204" pitchFamily="34" charset="0"/>
              </a:rPr>
              <a:t>Process, Method, Method Content, Task, Activity, role, Work products and illustrations</a:t>
            </a:r>
          </a:p>
        </p:txBody>
      </p:sp>
      <p:sp>
        <p:nvSpPr>
          <p:cNvPr id="109" name="TextBox 108"/>
          <p:cNvSpPr txBox="1"/>
          <p:nvPr/>
        </p:nvSpPr>
        <p:spPr>
          <a:xfrm>
            <a:off x="7166667" y="1580079"/>
            <a:ext cx="1278775" cy="507831"/>
          </a:xfrm>
          <a:prstGeom prst="rect">
            <a:avLst/>
          </a:prstGeom>
          <a:noFill/>
        </p:spPr>
        <p:txBody>
          <a:bodyPr wrap="square" rtlCol="0">
            <a:spAutoFit/>
          </a:bodyPr>
          <a:lstStyle/>
          <a:p>
            <a:r>
              <a:rPr lang="en-US" b="1" i="0" dirty="0">
                <a:latin typeface="Calibri" panose="020F0502020204030204" pitchFamily="34" charset="0"/>
              </a:rPr>
              <a:t>OMG BMM</a:t>
            </a:r>
          </a:p>
          <a:p>
            <a:r>
              <a:rPr lang="en-US" i="0" dirty="0">
                <a:latin typeface="Calibri" panose="020F0502020204030204" pitchFamily="34" charset="0"/>
              </a:rPr>
              <a:t>Business Planning</a:t>
            </a:r>
          </a:p>
          <a:p>
            <a:r>
              <a:rPr lang="en-US" i="0" dirty="0">
                <a:latin typeface="Calibri" panose="020F0502020204030204" pitchFamily="34" charset="0"/>
              </a:rPr>
              <a:t>Business Modeling</a:t>
            </a:r>
          </a:p>
        </p:txBody>
      </p:sp>
      <p:sp>
        <p:nvSpPr>
          <p:cNvPr id="110" name="Right Arrow 109"/>
          <p:cNvSpPr/>
          <p:nvPr/>
        </p:nvSpPr>
        <p:spPr bwMode="auto">
          <a:xfrm rot="9425297">
            <a:off x="6295539" y="1787248"/>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11" name="Right Arrow 110"/>
          <p:cNvSpPr/>
          <p:nvPr/>
        </p:nvSpPr>
        <p:spPr bwMode="auto">
          <a:xfrm rot="11919607">
            <a:off x="6341309" y="3938176"/>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sp>
        <p:nvSpPr>
          <p:cNvPr id="112" name="Right Arrow 111"/>
          <p:cNvSpPr/>
          <p:nvPr/>
        </p:nvSpPr>
        <p:spPr bwMode="auto">
          <a:xfrm rot="9680393" flipH="1">
            <a:off x="2374738" y="3879207"/>
            <a:ext cx="757013" cy="199590"/>
          </a:xfrm>
          <a:prstGeom prst="rightArrow">
            <a:avLst/>
          </a:prstGeom>
          <a:solidFill>
            <a:srgbClr val="DDD9C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Calibri" panose="020F0502020204030204" pitchFamily="34" charset="0"/>
            </a:endParaRPr>
          </a:p>
        </p:txBody>
      </p:sp>
      <p:grpSp>
        <p:nvGrpSpPr>
          <p:cNvPr id="39" name="Group 38"/>
          <p:cNvGrpSpPr/>
          <p:nvPr/>
        </p:nvGrpSpPr>
        <p:grpSpPr>
          <a:xfrm>
            <a:off x="3229315" y="2217727"/>
            <a:ext cx="3026078" cy="1993828"/>
            <a:chOff x="552897" y="891322"/>
            <a:chExt cx="7858545" cy="5177852"/>
          </a:xfrm>
        </p:grpSpPr>
        <p:sp>
          <p:nvSpPr>
            <p:cNvPr id="40" name="Rectangle 39"/>
            <p:cNvSpPr/>
            <p:nvPr/>
          </p:nvSpPr>
          <p:spPr bwMode="auto">
            <a:xfrm>
              <a:off x="552897" y="891322"/>
              <a:ext cx="7850286" cy="394374"/>
            </a:xfrm>
            <a:prstGeom prst="rect">
              <a:avLst/>
            </a:prstGeom>
            <a:solidFill>
              <a:schemeClr val="bg2">
                <a:lumMod val="9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chemeClr val="tx1"/>
                  </a:solidFill>
                  <a:effectLst/>
                  <a:latin typeface="Calibri" panose="020F0502020204030204" pitchFamily="34" charset="0"/>
                </a:rPr>
                <a:t>Business</a:t>
              </a:r>
              <a:r>
                <a:rPr kumimoji="0" lang="en-US" sz="700" b="1" i="0" u="none" strike="noStrike" cap="none" normalizeH="0" dirty="0">
                  <a:ln>
                    <a:noFill/>
                  </a:ln>
                  <a:solidFill>
                    <a:schemeClr val="tx1"/>
                  </a:solidFill>
                  <a:effectLst/>
                  <a:latin typeface="Calibri" panose="020F0502020204030204" pitchFamily="34" charset="0"/>
                </a:rPr>
                <a:t> Motivation</a:t>
              </a:r>
              <a:endParaRPr kumimoji="0" lang="en-US" sz="700" b="1" i="0" u="none" strike="noStrike" cap="none" normalizeH="0" baseline="0" dirty="0">
                <a:ln>
                  <a:noFill/>
                </a:ln>
                <a:solidFill>
                  <a:schemeClr val="tx1"/>
                </a:solidFill>
                <a:effectLst/>
                <a:latin typeface="Calibri" panose="020F0502020204030204" pitchFamily="34" charset="0"/>
              </a:endParaRPr>
            </a:p>
          </p:txBody>
        </p:sp>
        <p:sp>
          <p:nvSpPr>
            <p:cNvPr id="41" name="Rectangle 40"/>
            <p:cNvSpPr/>
            <p:nvPr/>
          </p:nvSpPr>
          <p:spPr bwMode="auto">
            <a:xfrm>
              <a:off x="552897" y="1336803"/>
              <a:ext cx="7850286" cy="4131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lang="en-US" sz="700" b="1" i="0" dirty="0">
                  <a:latin typeface="Calibri" panose="020F0502020204030204" pitchFamily="34" charset="0"/>
                </a:rPr>
                <a:t>Business Architecture</a:t>
              </a:r>
              <a:endParaRPr kumimoji="0" lang="en-US" sz="700" b="1" i="0" u="none" strike="noStrike" cap="none" normalizeH="0" baseline="0" dirty="0">
                <a:ln>
                  <a:noFill/>
                </a:ln>
                <a:solidFill>
                  <a:schemeClr val="tx1"/>
                </a:solidFill>
                <a:effectLst/>
                <a:latin typeface="Calibri" panose="020F0502020204030204" pitchFamily="34" charset="0"/>
              </a:endParaRPr>
            </a:p>
          </p:txBody>
        </p:sp>
        <p:sp>
          <p:nvSpPr>
            <p:cNvPr id="42" name="Rectangle 41"/>
            <p:cNvSpPr/>
            <p:nvPr/>
          </p:nvSpPr>
          <p:spPr bwMode="auto">
            <a:xfrm>
              <a:off x="552898" y="1825468"/>
              <a:ext cx="1834111"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Application </a:t>
              </a:r>
            </a:p>
            <a:p>
              <a:pPr algn="ctr" defTabSz="952500"/>
              <a:r>
                <a:rPr lang="en-US" sz="700" b="1" i="0" dirty="0">
                  <a:latin typeface="Calibri" panose="020F0502020204030204" pitchFamily="34" charset="0"/>
                </a:rPr>
                <a:t>Architecture</a:t>
              </a:r>
            </a:p>
          </p:txBody>
        </p:sp>
        <p:sp>
          <p:nvSpPr>
            <p:cNvPr id="43" name="Rectangle 42"/>
            <p:cNvSpPr/>
            <p:nvPr/>
          </p:nvSpPr>
          <p:spPr bwMode="auto">
            <a:xfrm>
              <a:off x="6281307" y="1820062"/>
              <a:ext cx="2121876"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Service </a:t>
              </a:r>
            </a:p>
            <a:p>
              <a:pPr algn="ctr" defTabSz="952500"/>
              <a:r>
                <a:rPr lang="en-US" sz="700" b="1" i="0" dirty="0">
                  <a:latin typeface="Calibri" panose="020F0502020204030204" pitchFamily="34" charset="0"/>
                </a:rPr>
                <a:t>Architecture</a:t>
              </a:r>
            </a:p>
          </p:txBody>
        </p:sp>
        <p:sp>
          <p:nvSpPr>
            <p:cNvPr id="44" name="Rectangle 43"/>
            <p:cNvSpPr/>
            <p:nvPr/>
          </p:nvSpPr>
          <p:spPr bwMode="auto">
            <a:xfrm>
              <a:off x="2444412" y="1820062"/>
              <a:ext cx="1919784"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Information </a:t>
              </a:r>
            </a:p>
            <a:p>
              <a:pPr algn="ctr" defTabSz="952500"/>
              <a:r>
                <a:rPr lang="en-US" sz="700" b="1" i="0" dirty="0">
                  <a:latin typeface="Calibri" panose="020F0502020204030204" pitchFamily="34" charset="0"/>
                </a:rPr>
                <a:t>Architecture</a:t>
              </a:r>
            </a:p>
          </p:txBody>
        </p:sp>
        <p:sp>
          <p:nvSpPr>
            <p:cNvPr id="45" name="Rectangle 44"/>
            <p:cNvSpPr/>
            <p:nvPr/>
          </p:nvSpPr>
          <p:spPr bwMode="auto">
            <a:xfrm>
              <a:off x="4429698" y="1818649"/>
              <a:ext cx="1786106"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Infrastructure </a:t>
              </a:r>
            </a:p>
            <a:p>
              <a:pPr algn="ctr" defTabSz="952500"/>
              <a:r>
                <a:rPr lang="en-US" sz="700" b="1" i="0" dirty="0">
                  <a:latin typeface="Calibri" panose="020F0502020204030204" pitchFamily="34" charset="0"/>
                </a:rPr>
                <a:t>Architecture</a:t>
              </a:r>
            </a:p>
          </p:txBody>
        </p:sp>
        <p:sp>
          <p:nvSpPr>
            <p:cNvPr id="46" name="Rectangle 45"/>
            <p:cNvSpPr/>
            <p:nvPr/>
          </p:nvSpPr>
          <p:spPr bwMode="auto">
            <a:xfrm>
              <a:off x="552897" y="3434856"/>
              <a:ext cx="7850286" cy="537972"/>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Security Architecture</a:t>
              </a:r>
            </a:p>
          </p:txBody>
        </p:sp>
        <p:sp>
          <p:nvSpPr>
            <p:cNvPr id="47" name="Rectangle 46"/>
            <p:cNvSpPr/>
            <p:nvPr/>
          </p:nvSpPr>
          <p:spPr bwMode="auto">
            <a:xfrm>
              <a:off x="561156" y="4044181"/>
              <a:ext cx="1951236" cy="2024992"/>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Application </a:t>
              </a:r>
            </a:p>
            <a:p>
              <a:pPr algn="ctr" defTabSz="952500"/>
              <a:r>
                <a:rPr lang="en-US" sz="700" b="1" i="0" dirty="0">
                  <a:latin typeface="Calibri" panose="020F0502020204030204" pitchFamily="34" charset="0"/>
                </a:rPr>
                <a:t>Design</a:t>
              </a:r>
            </a:p>
          </p:txBody>
        </p:sp>
        <p:sp>
          <p:nvSpPr>
            <p:cNvPr id="48" name="Rectangle 47"/>
            <p:cNvSpPr/>
            <p:nvPr/>
          </p:nvSpPr>
          <p:spPr bwMode="auto">
            <a:xfrm>
              <a:off x="2574212" y="4044180"/>
              <a:ext cx="1935454" cy="2024993"/>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Data </a:t>
              </a:r>
            </a:p>
            <a:p>
              <a:pPr algn="ctr" defTabSz="952500"/>
              <a:r>
                <a:rPr lang="en-US" sz="700" b="1" i="0" dirty="0">
                  <a:latin typeface="Calibri" panose="020F0502020204030204" pitchFamily="34" charset="0"/>
                </a:rPr>
                <a:t>Design</a:t>
              </a:r>
            </a:p>
          </p:txBody>
        </p:sp>
        <p:sp>
          <p:nvSpPr>
            <p:cNvPr id="49" name="Rectangle 48"/>
            <p:cNvSpPr/>
            <p:nvPr/>
          </p:nvSpPr>
          <p:spPr bwMode="auto">
            <a:xfrm>
              <a:off x="4587949" y="4044179"/>
              <a:ext cx="1892558" cy="202499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Infrastructure </a:t>
              </a:r>
            </a:p>
            <a:p>
              <a:pPr algn="ctr" defTabSz="952500"/>
              <a:r>
                <a:rPr lang="en-US" sz="700" b="1" i="0" dirty="0">
                  <a:latin typeface="Calibri" panose="020F0502020204030204" pitchFamily="34" charset="0"/>
                </a:rPr>
                <a:t>Design</a:t>
              </a:r>
            </a:p>
          </p:txBody>
        </p:sp>
        <p:sp>
          <p:nvSpPr>
            <p:cNvPr id="50" name="Rectangle 49"/>
            <p:cNvSpPr/>
            <p:nvPr/>
          </p:nvSpPr>
          <p:spPr bwMode="auto">
            <a:xfrm>
              <a:off x="6572352" y="4044178"/>
              <a:ext cx="1839090" cy="202499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700" b="1" i="0" dirty="0">
                  <a:latin typeface="Calibri" panose="020F0502020204030204" pitchFamily="34" charset="0"/>
                </a:rPr>
                <a:t>Services </a:t>
              </a:r>
            </a:p>
            <a:p>
              <a:pPr algn="ctr" defTabSz="952500"/>
              <a:r>
                <a:rPr lang="en-US" sz="700" b="1" i="0" dirty="0">
                  <a:latin typeface="Calibri" panose="020F0502020204030204" pitchFamily="34" charset="0"/>
                </a:rPr>
                <a:t>Design</a:t>
              </a:r>
            </a:p>
          </p:txBody>
        </p:sp>
      </p:grpSp>
    </p:spTree>
    <p:extLst>
      <p:ext uri="{BB962C8B-B14F-4D97-AF65-F5344CB8AC3E}">
        <p14:creationId xmlns:p14="http://schemas.microsoft.com/office/powerpoint/2010/main" val="34385787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664005"/>
            <a:ext cx="4307792" cy="62894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8" name="Rectangle 47"/>
          <p:cNvSpPr/>
          <p:nvPr/>
        </p:nvSpPr>
        <p:spPr bwMode="auto">
          <a:xfrm>
            <a:off x="7186187" y="1026741"/>
            <a:ext cx="1468628" cy="42384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2" name="Rectangle 41"/>
          <p:cNvSpPr/>
          <p:nvPr/>
        </p:nvSpPr>
        <p:spPr bwMode="auto">
          <a:xfrm>
            <a:off x="2845744" y="2324751"/>
            <a:ext cx="4302043" cy="28086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31" name="Rectangle 30"/>
          <p:cNvSpPr/>
          <p:nvPr/>
        </p:nvSpPr>
        <p:spPr bwMode="auto">
          <a:xfrm>
            <a:off x="553719" y="2319699"/>
            <a:ext cx="2253625" cy="16210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300"/>
              </a:spcAft>
            </a:pPr>
            <a:endParaRPr lang="en-US" i="0" dirty="0">
              <a:solidFill>
                <a:prstClr val="black"/>
              </a:solidFill>
              <a:latin typeface="Calibri" panose="020F0502020204030204" pitchFamily="34" charset="0"/>
            </a:endParaRPr>
          </a:p>
          <a:p>
            <a:pPr defTabSz="952500">
              <a:spcAft>
                <a:spcPts val="300"/>
              </a:spcAft>
            </a:pPr>
            <a:r>
              <a:rPr lang="en-US" i="0" dirty="0">
                <a:solidFill>
                  <a:prstClr val="black"/>
                </a:solidFill>
                <a:latin typeface="Calibri" panose="020F0502020204030204" pitchFamily="34" charset="0"/>
              </a:rPr>
              <a:t>Stakeholder Map</a:t>
            </a:r>
          </a:p>
          <a:p>
            <a:pPr defTabSz="952500">
              <a:spcAft>
                <a:spcPts val="300"/>
              </a:spcAft>
            </a:pPr>
            <a:r>
              <a:rPr lang="en-US" i="0" dirty="0">
                <a:solidFill>
                  <a:prstClr val="black"/>
                </a:solidFill>
                <a:latin typeface="Calibri" panose="020F0502020204030204" pitchFamily="34" charset="0"/>
              </a:rPr>
              <a:t>Detailed Functional requirements,</a:t>
            </a:r>
          </a:p>
          <a:p>
            <a:pPr defTabSz="952500">
              <a:spcAft>
                <a:spcPts val="300"/>
              </a:spcAft>
            </a:pPr>
            <a:r>
              <a:rPr lang="en-US" i="0" dirty="0">
                <a:solidFill>
                  <a:prstClr val="black"/>
                </a:solidFill>
                <a:latin typeface="Calibri" panose="020F0502020204030204" pitchFamily="34" charset="0"/>
              </a:rPr>
              <a:t>Detailed Non Functional requirements</a:t>
            </a:r>
          </a:p>
          <a:p>
            <a:pPr defTabSz="952500">
              <a:spcAft>
                <a:spcPts val="300"/>
              </a:spcAft>
            </a:pPr>
            <a:r>
              <a:rPr lang="en-US" i="0" dirty="0">
                <a:solidFill>
                  <a:prstClr val="black"/>
                </a:solidFill>
                <a:latin typeface="Calibri" panose="020F0502020204030204" pitchFamily="34" charset="0"/>
              </a:rPr>
              <a:t>Architecture Decisions</a:t>
            </a:r>
          </a:p>
          <a:p>
            <a:pPr defTabSz="952500">
              <a:spcAft>
                <a:spcPts val="300"/>
              </a:spcAft>
            </a:pPr>
            <a:r>
              <a:rPr lang="en-US" i="0" dirty="0">
                <a:solidFill>
                  <a:prstClr val="black"/>
                </a:solidFill>
                <a:latin typeface="Calibri" panose="020F0502020204030204" pitchFamily="34" charset="0"/>
              </a:rPr>
              <a:t>Project Design Principles</a:t>
            </a:r>
          </a:p>
          <a:p>
            <a:pPr defTabSz="952500">
              <a:spcAft>
                <a:spcPts val="100"/>
              </a:spcAft>
            </a:pPr>
            <a:endParaRPr lang="en-US" i="0" dirty="0">
              <a:solidFill>
                <a:prstClr val="black"/>
              </a:solidFill>
              <a:latin typeface="Calibri" panose="020F0502020204030204" pitchFamily="34" charset="0"/>
            </a:endParaRPr>
          </a:p>
        </p:txBody>
      </p:sp>
      <p:sp>
        <p:nvSpPr>
          <p:cNvPr id="3" name="Rectangle 2"/>
          <p:cNvSpPr/>
          <p:nvPr/>
        </p:nvSpPr>
        <p:spPr bwMode="auto">
          <a:xfrm>
            <a:off x="552241" y="1026741"/>
            <a:ext cx="2253625" cy="12578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Application Design</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30</a:t>
            </a:fld>
            <a:endParaRPr lang="en-US" sz="900" dirty="0"/>
          </a:p>
        </p:txBody>
      </p:sp>
      <p:sp>
        <p:nvSpPr>
          <p:cNvPr id="41" name="Rectangle 40"/>
          <p:cNvSpPr/>
          <p:nvPr/>
        </p:nvSpPr>
        <p:spPr bwMode="auto">
          <a:xfrm>
            <a:off x="553719" y="5170861"/>
            <a:ext cx="8101096" cy="99092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5" name="TextBox 4"/>
          <p:cNvSpPr txBox="1"/>
          <p:nvPr/>
        </p:nvSpPr>
        <p:spPr>
          <a:xfrm>
            <a:off x="544582" y="5351746"/>
            <a:ext cx="8102574" cy="646331"/>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Application architecture and design models will be baselined after the outputs of this phase are approved by relevant governance bodies and then submitted to the Architecture &amp; Design Reuse Governance forum to harvest these models into the reuse repository.</a:t>
            </a:r>
          </a:p>
          <a:p>
            <a:endParaRPr lang="en-US" altLang="ja-JP" i="0" dirty="0">
              <a:solidFill>
                <a:prstClr val="black"/>
              </a:solidFill>
              <a:latin typeface="Calibri" panose="020F0502020204030204" pitchFamily="34" charset="0"/>
            </a:endParaRPr>
          </a:p>
          <a:p>
            <a:r>
              <a:rPr lang="en-US" altLang="ja-JP" i="0" dirty="0">
                <a:solidFill>
                  <a:prstClr val="black"/>
                </a:solidFill>
                <a:latin typeface="Calibri" panose="020F0502020204030204" pitchFamily="34" charset="0"/>
              </a:rPr>
              <a:t>The views developed for the purpose of the project will also be harvested into </a:t>
            </a:r>
            <a:r>
              <a:rPr lang="en-US" altLang="ja-JP" b="1" dirty="0">
                <a:solidFill>
                  <a:prstClr val="black"/>
                </a:solidFill>
                <a:latin typeface="Calibri" panose="020F0502020204030204" pitchFamily="34" charset="0"/>
              </a:rPr>
              <a:t>project</a:t>
            </a:r>
            <a:r>
              <a:rPr lang="en-US" altLang="ja-JP" i="0" dirty="0">
                <a:solidFill>
                  <a:prstClr val="black"/>
                </a:solidFill>
                <a:latin typeface="Calibri" panose="020F0502020204030204" pitchFamily="34" charset="0"/>
              </a:rPr>
              <a:t> reuse repository. </a:t>
            </a:r>
            <a:endParaRPr lang="en-US" i="0" dirty="0">
              <a:solidFill>
                <a:prstClr val="black"/>
              </a:solidFill>
              <a:latin typeface="Calibri" panose="020F0502020204030204" pitchFamily="34" charset="0"/>
            </a:endParaRPr>
          </a:p>
        </p:txBody>
      </p:sp>
      <p:sp>
        <p:nvSpPr>
          <p:cNvPr id="51" name="Rectangle 50"/>
          <p:cNvSpPr/>
          <p:nvPr/>
        </p:nvSpPr>
        <p:spPr bwMode="auto">
          <a:xfrm>
            <a:off x="2841779" y="1022001"/>
            <a:ext cx="4306008" cy="6045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54" name="TextBox 53"/>
          <p:cNvSpPr txBox="1"/>
          <p:nvPr/>
        </p:nvSpPr>
        <p:spPr>
          <a:xfrm>
            <a:off x="2831078" y="1137583"/>
            <a:ext cx="4308107" cy="507831"/>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To produce application design specifications that help application development teams to implement functional &amp; non functional requirements, using a set of identified components and complying to applicable constraints.</a:t>
            </a:r>
            <a:endParaRPr lang="en-US" i="0" dirty="0">
              <a:solidFill>
                <a:prstClr val="black"/>
              </a:solidFill>
              <a:latin typeface="Calibri" panose="020F0502020204030204" pitchFamily="34" charset="0"/>
            </a:endParaRPr>
          </a:p>
        </p:txBody>
      </p:sp>
      <p:sp>
        <p:nvSpPr>
          <p:cNvPr id="56" name="AutoShape 45"/>
          <p:cNvSpPr>
            <a:spLocks noChangeArrowheads="1"/>
          </p:cNvSpPr>
          <p:nvPr/>
        </p:nvSpPr>
        <p:spPr bwMode="auto">
          <a:xfrm>
            <a:off x="2910178" y="2511440"/>
            <a:ext cx="4215100" cy="259839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Application Design Tasks</a:t>
            </a:r>
          </a:p>
        </p:txBody>
      </p:sp>
      <p:sp>
        <p:nvSpPr>
          <p:cNvPr id="71" name="TextBox 70"/>
          <p:cNvSpPr txBox="1"/>
          <p:nvPr/>
        </p:nvSpPr>
        <p:spPr>
          <a:xfrm>
            <a:off x="575097" y="2314651"/>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Project/ Program Inputs</a:t>
            </a:r>
          </a:p>
        </p:txBody>
      </p:sp>
      <p:sp>
        <p:nvSpPr>
          <p:cNvPr id="72" name="TextBox 71"/>
          <p:cNvSpPr txBox="1"/>
          <p:nvPr/>
        </p:nvSpPr>
        <p:spPr>
          <a:xfrm>
            <a:off x="2843006" y="1661838"/>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solidFill>
                  <a:prstClr val="black"/>
                </a:solidFill>
                <a:latin typeface="Calibri" panose="020F0502020204030204" pitchFamily="34" charset="0"/>
              </a:rPr>
              <a:t>Enterprise Continuum Inputs</a:t>
            </a:r>
          </a:p>
        </p:txBody>
      </p:sp>
      <p:sp>
        <p:nvSpPr>
          <p:cNvPr id="73" name="TextBox 72"/>
          <p:cNvSpPr txBox="1"/>
          <p:nvPr/>
        </p:nvSpPr>
        <p:spPr>
          <a:xfrm>
            <a:off x="2851220" y="2320133"/>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Roles</a:t>
            </a:r>
          </a:p>
        </p:txBody>
      </p:sp>
      <p:sp>
        <p:nvSpPr>
          <p:cNvPr id="81" name="TextBox 80"/>
          <p:cNvSpPr txBox="1"/>
          <p:nvPr/>
        </p:nvSpPr>
        <p:spPr>
          <a:xfrm>
            <a:off x="555534" y="517086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grpSp>
      <p:sp>
        <p:nvSpPr>
          <p:cNvPr id="40" name="Rectangle 39"/>
          <p:cNvSpPr/>
          <p:nvPr/>
        </p:nvSpPr>
        <p:spPr>
          <a:xfrm>
            <a:off x="983781" y="1078162"/>
            <a:ext cx="2019613" cy="1138773"/>
          </a:xfrm>
          <a:prstGeom prst="rect">
            <a:avLst/>
          </a:prstGeom>
        </p:spPr>
        <p:txBody>
          <a:bodyPr wrap="square">
            <a:spAutoFit/>
          </a:bodyPr>
          <a:lstStyle/>
          <a:p>
            <a:r>
              <a:rPr lang="en-US" sz="1400" b="1" i="0" dirty="0">
                <a:solidFill>
                  <a:prstClr val="black"/>
                </a:solidFill>
                <a:latin typeface="Calibri" panose="020F0502020204030204" pitchFamily="34" charset="0"/>
              </a:rPr>
              <a:t>Application Designer</a:t>
            </a:r>
          </a:p>
          <a:p>
            <a:r>
              <a:rPr lang="en-US" i="0" dirty="0">
                <a:solidFill>
                  <a:prstClr val="black"/>
                </a:solidFill>
                <a:latin typeface="Calibri" panose="020F0502020204030204" pitchFamily="34" charset="0"/>
              </a:rPr>
              <a:t>Application Architect(Consult)</a:t>
            </a:r>
          </a:p>
          <a:p>
            <a:r>
              <a:rPr lang="en-US" i="0" dirty="0">
                <a:solidFill>
                  <a:prstClr val="black"/>
                </a:solidFill>
                <a:latin typeface="Calibri" panose="020F0502020204030204" pitchFamily="34" charset="0"/>
              </a:rPr>
              <a:t>Application Developer(Consult)</a:t>
            </a:r>
          </a:p>
          <a:p>
            <a:r>
              <a:rPr lang="en-US" i="0" dirty="0">
                <a:solidFill>
                  <a:prstClr val="black"/>
                </a:solidFill>
                <a:latin typeface="Calibri" panose="020F0502020204030204" pitchFamily="34" charset="0"/>
              </a:rPr>
              <a:t>Business Analyst (Consult)</a:t>
            </a:r>
          </a:p>
          <a:p>
            <a:r>
              <a:rPr lang="en-US" i="0" dirty="0">
                <a:solidFill>
                  <a:prstClr val="black"/>
                </a:solidFill>
                <a:latin typeface="Calibri" panose="020F0502020204030204" pitchFamily="34" charset="0"/>
              </a:rPr>
              <a:t>Technical Analyst (Consult)</a:t>
            </a:r>
          </a:p>
          <a:p>
            <a:r>
              <a:rPr lang="en-US" i="0" dirty="0">
                <a:solidFill>
                  <a:srgbClr val="000000"/>
                </a:solidFill>
                <a:latin typeface="Calibri" panose="020F0502020204030204" pitchFamily="34" charset="0"/>
              </a:rPr>
              <a:t>User Experience  Analyst(Consult)</a:t>
            </a:r>
          </a:p>
          <a:p>
            <a:r>
              <a:rPr lang="en-US" i="0" dirty="0">
                <a:solidFill>
                  <a:prstClr val="black"/>
                </a:solidFill>
                <a:latin typeface="Calibri" panose="020F0502020204030204" pitchFamily="34" charset="0"/>
              </a:rPr>
              <a:t> </a:t>
            </a:r>
          </a:p>
        </p:txBody>
      </p:sp>
      <p:sp>
        <p:nvSpPr>
          <p:cNvPr id="44" name="AutoShape 45"/>
          <p:cNvSpPr>
            <a:spLocks noChangeArrowheads="1"/>
          </p:cNvSpPr>
          <p:nvPr/>
        </p:nvSpPr>
        <p:spPr bwMode="auto">
          <a:xfrm>
            <a:off x="4649242" y="1860202"/>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Design Principles</a:t>
            </a:r>
          </a:p>
        </p:txBody>
      </p:sp>
      <p:sp>
        <p:nvSpPr>
          <p:cNvPr id="50" name="AutoShape 45"/>
          <p:cNvSpPr>
            <a:spLocks noChangeArrowheads="1"/>
          </p:cNvSpPr>
          <p:nvPr/>
        </p:nvSpPr>
        <p:spPr bwMode="auto">
          <a:xfrm>
            <a:off x="3776304" y="1850300"/>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Design Patterns</a:t>
            </a:r>
          </a:p>
        </p:txBody>
      </p:sp>
      <p:sp>
        <p:nvSpPr>
          <p:cNvPr id="52" name="Rounded Rectangle 51"/>
          <p:cNvSpPr/>
          <p:nvPr/>
        </p:nvSpPr>
        <p:spPr bwMode="auto">
          <a:xfrm>
            <a:off x="7345163" y="3221452"/>
            <a:ext cx="1141854" cy="504056"/>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Detailed Interface Model</a:t>
            </a:r>
          </a:p>
        </p:txBody>
      </p:sp>
      <p:sp>
        <p:nvSpPr>
          <p:cNvPr id="55" name="Rounded Rectangle 54"/>
          <p:cNvSpPr/>
          <p:nvPr/>
        </p:nvSpPr>
        <p:spPr bwMode="auto">
          <a:xfrm>
            <a:off x="7350550" y="1312441"/>
            <a:ext cx="1136468" cy="43204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Detailed Module Decomposition Model</a:t>
            </a:r>
          </a:p>
        </p:txBody>
      </p:sp>
      <p:sp>
        <p:nvSpPr>
          <p:cNvPr id="57" name="Rounded Rectangle 56"/>
          <p:cNvSpPr/>
          <p:nvPr/>
        </p:nvSpPr>
        <p:spPr bwMode="auto">
          <a:xfrm>
            <a:off x="7345162" y="2521398"/>
            <a:ext cx="1141855" cy="604269"/>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Detailed </a:t>
            </a:r>
            <a:r>
              <a:rPr lang="en-GB" i="0" dirty="0">
                <a:solidFill>
                  <a:prstClr val="black"/>
                </a:solidFill>
                <a:latin typeface="Calibri" panose="020F0502020204030204" pitchFamily="34" charset="0"/>
              </a:rPr>
              <a:t>Behavioural</a:t>
            </a:r>
            <a:r>
              <a:rPr lang="en-US" i="0" dirty="0">
                <a:solidFill>
                  <a:prstClr val="black"/>
                </a:solidFill>
                <a:latin typeface="Calibri" panose="020F0502020204030204" pitchFamily="34" charset="0"/>
              </a:rPr>
              <a:t> (Sequence Diagram  &amp; Activity Diagram) Models</a:t>
            </a:r>
          </a:p>
        </p:txBody>
      </p:sp>
      <p:sp>
        <p:nvSpPr>
          <p:cNvPr id="69" name="AutoShape 45"/>
          <p:cNvSpPr>
            <a:spLocks noChangeArrowheads="1"/>
          </p:cNvSpPr>
          <p:nvPr/>
        </p:nvSpPr>
        <p:spPr bwMode="auto">
          <a:xfrm>
            <a:off x="3018984" y="3307708"/>
            <a:ext cx="1919137" cy="43017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prstClr val="black"/>
                </a:solidFill>
                <a:latin typeface="Calibri" panose="020F0502020204030204" pitchFamily="34" charset="0"/>
              </a:rPr>
              <a:t>Decompose Application components used in Application Architecture into modules</a:t>
            </a:r>
            <a:endParaRPr lang="en-GB" i="0" dirty="0">
              <a:solidFill>
                <a:srgbClr val="000000"/>
              </a:solidFill>
              <a:latin typeface="Calibri" panose="020F0502020204030204" pitchFamily="34" charset="0"/>
              <a:ea typeface="Microsoft YaHei" pitchFamily="34" charset="-122"/>
            </a:endParaRPr>
          </a:p>
        </p:txBody>
      </p:sp>
      <p:sp>
        <p:nvSpPr>
          <p:cNvPr id="74" name="AutoShape 45"/>
          <p:cNvSpPr>
            <a:spLocks noChangeArrowheads="1"/>
          </p:cNvSpPr>
          <p:nvPr/>
        </p:nvSpPr>
        <p:spPr bwMode="auto">
          <a:xfrm>
            <a:off x="3018984" y="3818218"/>
            <a:ext cx="1910015" cy="6013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Elaborate inter-application interface by providing details such as transport mechanism, communication protocol, ports etc.</a:t>
            </a:r>
          </a:p>
        </p:txBody>
      </p:sp>
      <p:sp>
        <p:nvSpPr>
          <p:cNvPr id="75" name="AutoShape 45"/>
          <p:cNvSpPr>
            <a:spLocks noChangeArrowheads="1"/>
          </p:cNvSpPr>
          <p:nvPr/>
        </p:nvSpPr>
        <p:spPr bwMode="auto">
          <a:xfrm>
            <a:off x="3031459" y="4466953"/>
            <a:ext cx="1894787" cy="32669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Enhance Intra-application Interface models</a:t>
            </a:r>
          </a:p>
        </p:txBody>
      </p:sp>
      <p:sp>
        <p:nvSpPr>
          <p:cNvPr id="77" name="AutoShape 45"/>
          <p:cNvSpPr>
            <a:spLocks noChangeArrowheads="1"/>
          </p:cNvSpPr>
          <p:nvPr/>
        </p:nvSpPr>
        <p:spPr bwMode="auto">
          <a:xfrm>
            <a:off x="5033800" y="3295454"/>
            <a:ext cx="1935466" cy="41846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module decomposition view to enable facades (UML Interfaces) to be defined to access the module</a:t>
            </a:r>
          </a:p>
        </p:txBody>
      </p:sp>
      <p:sp>
        <p:nvSpPr>
          <p:cNvPr id="78" name="AutoShape 45"/>
          <p:cNvSpPr>
            <a:spLocks noChangeArrowheads="1"/>
          </p:cNvSpPr>
          <p:nvPr/>
        </p:nvSpPr>
        <p:spPr bwMode="auto">
          <a:xfrm>
            <a:off x="5033800" y="3775284"/>
            <a:ext cx="1911716" cy="33438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Design deployment model</a:t>
            </a:r>
          </a:p>
        </p:txBody>
      </p:sp>
      <p:sp>
        <p:nvSpPr>
          <p:cNvPr id="67" name="AutoShape 45"/>
          <p:cNvSpPr>
            <a:spLocks noChangeArrowheads="1"/>
          </p:cNvSpPr>
          <p:nvPr/>
        </p:nvSpPr>
        <p:spPr bwMode="auto">
          <a:xfrm>
            <a:off x="3031460" y="2820186"/>
            <a:ext cx="3887690" cy="32660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Analyse System Requirements and Application Security Model</a:t>
            </a:r>
          </a:p>
        </p:txBody>
      </p:sp>
      <p:sp>
        <p:nvSpPr>
          <p:cNvPr id="53" name="AutoShape 45"/>
          <p:cNvSpPr>
            <a:spLocks noChangeArrowheads="1"/>
          </p:cNvSpPr>
          <p:nvPr/>
        </p:nvSpPr>
        <p:spPr bwMode="auto">
          <a:xfrm>
            <a:off x="5493815" y="1855142"/>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Design Standards</a:t>
            </a:r>
          </a:p>
        </p:txBody>
      </p:sp>
      <p:sp>
        <p:nvSpPr>
          <p:cNvPr id="62" name="AutoShape 45"/>
          <p:cNvSpPr>
            <a:spLocks noChangeArrowheads="1"/>
          </p:cNvSpPr>
          <p:nvPr/>
        </p:nvSpPr>
        <p:spPr bwMode="auto">
          <a:xfrm>
            <a:off x="6319533" y="1853167"/>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Application Deployment Pattern</a:t>
            </a:r>
          </a:p>
        </p:txBody>
      </p:sp>
      <p:sp>
        <p:nvSpPr>
          <p:cNvPr id="63" name="AutoShape 45"/>
          <p:cNvSpPr>
            <a:spLocks noChangeArrowheads="1"/>
          </p:cNvSpPr>
          <p:nvPr/>
        </p:nvSpPr>
        <p:spPr bwMode="auto">
          <a:xfrm>
            <a:off x="5033800" y="4169171"/>
            <a:ext cx="1911716" cy="33438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User Interface Design- wireframes, screen &amp; page-flows</a:t>
            </a:r>
          </a:p>
        </p:txBody>
      </p:sp>
      <p:sp>
        <p:nvSpPr>
          <p:cNvPr id="64" name="Rounded Rectangle 63"/>
          <p:cNvSpPr/>
          <p:nvPr/>
        </p:nvSpPr>
        <p:spPr bwMode="auto">
          <a:xfrm>
            <a:off x="7350549" y="3816602"/>
            <a:ext cx="1141854" cy="424993"/>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Class Diagram</a:t>
            </a:r>
          </a:p>
        </p:txBody>
      </p:sp>
      <p:sp>
        <p:nvSpPr>
          <p:cNvPr id="70" name="Rounded Rectangle 69"/>
          <p:cNvSpPr/>
          <p:nvPr/>
        </p:nvSpPr>
        <p:spPr bwMode="auto">
          <a:xfrm>
            <a:off x="7350549" y="1859266"/>
            <a:ext cx="1136468" cy="545442"/>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Inter and Intra Application Communication Diagram</a:t>
            </a:r>
          </a:p>
        </p:txBody>
      </p:sp>
      <p:sp>
        <p:nvSpPr>
          <p:cNvPr id="43" name="AutoShape 45"/>
          <p:cNvSpPr>
            <a:spLocks noChangeArrowheads="1"/>
          </p:cNvSpPr>
          <p:nvPr/>
        </p:nvSpPr>
        <p:spPr bwMode="auto">
          <a:xfrm>
            <a:off x="2902290" y="1852314"/>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Application Portfolio</a:t>
            </a:r>
          </a:p>
        </p:txBody>
      </p:sp>
      <p:sp>
        <p:nvSpPr>
          <p:cNvPr id="59" name="Rectangle 58"/>
          <p:cNvSpPr/>
          <p:nvPr/>
        </p:nvSpPr>
        <p:spPr bwMode="auto">
          <a:xfrm>
            <a:off x="551599" y="3983123"/>
            <a:ext cx="2253625" cy="11502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Application Model</a:t>
            </a:r>
          </a:p>
          <a:p>
            <a:pPr defTabSz="179388">
              <a:spcAft>
                <a:spcPts val="100"/>
              </a:spcAft>
            </a:pPr>
            <a:r>
              <a:rPr lang="en-US" i="0" dirty="0">
                <a:latin typeface="Calibri" panose="020F0502020204030204" pitchFamily="34" charset="0"/>
              </a:rPr>
              <a:t>	Application View</a:t>
            </a:r>
          </a:p>
          <a:p>
            <a:pPr defTabSz="952500">
              <a:spcAft>
                <a:spcPts val="100"/>
              </a:spcAft>
            </a:pPr>
            <a:r>
              <a:rPr lang="en-US" i="0" dirty="0">
                <a:latin typeface="Calibri" panose="020F0502020204030204" pitchFamily="34" charset="0"/>
              </a:rPr>
              <a:t>Interface Model</a:t>
            </a:r>
          </a:p>
          <a:p>
            <a:pPr defTabSz="952500">
              <a:spcAft>
                <a:spcPts val="100"/>
              </a:spcAft>
            </a:pPr>
            <a:r>
              <a:rPr lang="en-US" i="0" dirty="0">
                <a:latin typeface="Calibri" panose="020F0502020204030204" pitchFamily="34" charset="0"/>
              </a:rPr>
              <a:t>Threat Model</a:t>
            </a:r>
          </a:p>
          <a:p>
            <a:pPr defTabSz="952500">
              <a:spcAft>
                <a:spcPts val="100"/>
              </a:spcAft>
            </a:pPr>
            <a:r>
              <a:rPr lang="en-US" i="0" dirty="0">
                <a:latin typeface="Calibri" panose="020F0502020204030204" pitchFamily="34" charset="0"/>
              </a:rPr>
              <a:t>Application Security Model</a:t>
            </a:r>
          </a:p>
        </p:txBody>
      </p:sp>
      <p:sp>
        <p:nvSpPr>
          <p:cNvPr id="60" name="TextBox 59"/>
          <p:cNvSpPr txBox="1"/>
          <p:nvPr/>
        </p:nvSpPr>
        <p:spPr>
          <a:xfrm>
            <a:off x="552241" y="3983123"/>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35199218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664005"/>
            <a:ext cx="4307792" cy="62894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8" name="Rectangle 47"/>
          <p:cNvSpPr/>
          <p:nvPr/>
        </p:nvSpPr>
        <p:spPr bwMode="auto">
          <a:xfrm>
            <a:off x="7186187" y="1026742"/>
            <a:ext cx="1468628" cy="41065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2" name="Rectangle 41"/>
          <p:cNvSpPr/>
          <p:nvPr/>
        </p:nvSpPr>
        <p:spPr bwMode="auto">
          <a:xfrm>
            <a:off x="2845744" y="2324751"/>
            <a:ext cx="4302043" cy="28086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31" name="Rectangle 30"/>
          <p:cNvSpPr/>
          <p:nvPr/>
        </p:nvSpPr>
        <p:spPr bwMode="auto">
          <a:xfrm>
            <a:off x="553719" y="2319699"/>
            <a:ext cx="2253625" cy="13302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300"/>
              </a:spcAft>
            </a:pPr>
            <a:endParaRPr lang="en-US" i="0" dirty="0">
              <a:solidFill>
                <a:prstClr val="black"/>
              </a:solidFill>
              <a:latin typeface="Calibri" panose="020F0502020204030204" pitchFamily="34" charset="0"/>
            </a:endParaRPr>
          </a:p>
          <a:p>
            <a:pPr defTabSz="952500">
              <a:spcAft>
                <a:spcPts val="300"/>
              </a:spcAft>
            </a:pPr>
            <a:r>
              <a:rPr lang="en-US" i="0" dirty="0">
                <a:solidFill>
                  <a:prstClr val="black"/>
                </a:solidFill>
                <a:latin typeface="Calibri" panose="020F0502020204030204" pitchFamily="34" charset="0"/>
              </a:rPr>
              <a:t>Stakeholder Map</a:t>
            </a:r>
          </a:p>
          <a:p>
            <a:pPr defTabSz="952500">
              <a:spcAft>
                <a:spcPts val="300"/>
              </a:spcAft>
            </a:pPr>
            <a:r>
              <a:rPr lang="en-US" i="0" dirty="0">
                <a:solidFill>
                  <a:prstClr val="black"/>
                </a:solidFill>
                <a:latin typeface="Calibri" panose="020F0502020204030204" pitchFamily="34" charset="0"/>
              </a:rPr>
              <a:t>Detailed Functional requirements,</a:t>
            </a:r>
          </a:p>
          <a:p>
            <a:pPr defTabSz="952500">
              <a:spcAft>
                <a:spcPts val="300"/>
              </a:spcAft>
            </a:pPr>
            <a:r>
              <a:rPr lang="en-US" i="0" dirty="0">
                <a:solidFill>
                  <a:prstClr val="black"/>
                </a:solidFill>
                <a:latin typeface="Calibri" panose="020F0502020204030204" pitchFamily="34" charset="0"/>
              </a:rPr>
              <a:t>Detailed Non Functional requirements</a:t>
            </a:r>
          </a:p>
          <a:p>
            <a:pPr defTabSz="952500">
              <a:spcAft>
                <a:spcPts val="300"/>
              </a:spcAft>
            </a:pPr>
            <a:r>
              <a:rPr lang="en-US" i="0" dirty="0">
                <a:solidFill>
                  <a:prstClr val="black"/>
                </a:solidFill>
                <a:latin typeface="Calibri" panose="020F0502020204030204" pitchFamily="34" charset="0"/>
              </a:rPr>
              <a:t>Project Design Principles</a:t>
            </a:r>
          </a:p>
          <a:p>
            <a:pPr defTabSz="952500">
              <a:spcAft>
                <a:spcPts val="300"/>
              </a:spcAft>
            </a:pPr>
            <a:endParaRPr lang="en-US" i="0" dirty="0">
              <a:solidFill>
                <a:prstClr val="black"/>
              </a:solidFill>
              <a:latin typeface="Calibri" panose="020F0502020204030204" pitchFamily="34" charset="0"/>
            </a:endParaRPr>
          </a:p>
          <a:p>
            <a:pPr defTabSz="952500">
              <a:spcAft>
                <a:spcPts val="100"/>
              </a:spcAft>
            </a:pPr>
            <a:endParaRPr lang="en-US" i="0" dirty="0">
              <a:solidFill>
                <a:prstClr val="black"/>
              </a:solidFill>
              <a:latin typeface="Calibri" panose="020F0502020204030204" pitchFamily="34" charset="0"/>
            </a:endParaRPr>
          </a:p>
        </p:txBody>
      </p:sp>
      <p:sp>
        <p:nvSpPr>
          <p:cNvPr id="3" name="Rectangle 2"/>
          <p:cNvSpPr/>
          <p:nvPr/>
        </p:nvSpPr>
        <p:spPr bwMode="auto">
          <a:xfrm>
            <a:off x="552241" y="1026741"/>
            <a:ext cx="2253625" cy="12578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Data Design</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31</a:t>
            </a:fld>
            <a:endParaRPr lang="en-US" sz="900" dirty="0"/>
          </a:p>
        </p:txBody>
      </p:sp>
      <p:sp>
        <p:nvSpPr>
          <p:cNvPr id="41" name="Rectangle 40"/>
          <p:cNvSpPr/>
          <p:nvPr/>
        </p:nvSpPr>
        <p:spPr bwMode="auto">
          <a:xfrm>
            <a:off x="553719" y="5170861"/>
            <a:ext cx="8101096" cy="99092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51" name="Rectangle 50"/>
          <p:cNvSpPr/>
          <p:nvPr/>
        </p:nvSpPr>
        <p:spPr bwMode="auto">
          <a:xfrm>
            <a:off x="2841779" y="1022001"/>
            <a:ext cx="4306008" cy="6045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54" name="TextBox 53"/>
          <p:cNvSpPr txBox="1"/>
          <p:nvPr/>
        </p:nvSpPr>
        <p:spPr>
          <a:xfrm>
            <a:off x="2770257" y="1182411"/>
            <a:ext cx="4415930" cy="369332"/>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To  define how data will be consumed, modified and distributed by the solution, provide definition of physical data elements and manage data integrity</a:t>
            </a:r>
            <a:endParaRPr lang="en-US" i="0" dirty="0">
              <a:solidFill>
                <a:prstClr val="black"/>
              </a:solidFill>
              <a:latin typeface="Calibri" panose="020F0502020204030204" pitchFamily="34" charset="0"/>
            </a:endParaRPr>
          </a:p>
        </p:txBody>
      </p:sp>
      <p:sp>
        <p:nvSpPr>
          <p:cNvPr id="56" name="AutoShape 45"/>
          <p:cNvSpPr>
            <a:spLocks noChangeArrowheads="1"/>
          </p:cNvSpPr>
          <p:nvPr/>
        </p:nvSpPr>
        <p:spPr bwMode="auto">
          <a:xfrm>
            <a:off x="2910178" y="2511440"/>
            <a:ext cx="4215100" cy="259839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Data Design Tasks</a:t>
            </a:r>
          </a:p>
        </p:txBody>
      </p:sp>
      <p:sp>
        <p:nvSpPr>
          <p:cNvPr id="71" name="TextBox 70"/>
          <p:cNvSpPr txBox="1"/>
          <p:nvPr/>
        </p:nvSpPr>
        <p:spPr>
          <a:xfrm>
            <a:off x="555620" y="230773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Project/ Program Inputs</a:t>
            </a:r>
          </a:p>
        </p:txBody>
      </p:sp>
      <p:sp>
        <p:nvSpPr>
          <p:cNvPr id="72" name="TextBox 71"/>
          <p:cNvSpPr txBox="1"/>
          <p:nvPr/>
        </p:nvSpPr>
        <p:spPr>
          <a:xfrm>
            <a:off x="2843006" y="1661838"/>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solidFill>
                  <a:prstClr val="black"/>
                </a:solidFill>
                <a:latin typeface="Calibri" panose="020F0502020204030204" pitchFamily="34" charset="0"/>
              </a:rPr>
              <a:t>Enterprise Continuum Inputs</a:t>
            </a:r>
          </a:p>
        </p:txBody>
      </p:sp>
      <p:sp>
        <p:nvSpPr>
          <p:cNvPr id="73" name="TextBox 72"/>
          <p:cNvSpPr txBox="1"/>
          <p:nvPr/>
        </p:nvSpPr>
        <p:spPr>
          <a:xfrm>
            <a:off x="2851220" y="2320133"/>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Roles</a:t>
            </a:r>
          </a:p>
        </p:txBody>
      </p:sp>
      <p:sp>
        <p:nvSpPr>
          <p:cNvPr id="81" name="TextBox 80"/>
          <p:cNvSpPr txBox="1"/>
          <p:nvPr/>
        </p:nvSpPr>
        <p:spPr>
          <a:xfrm>
            <a:off x="555534" y="517086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prstClr val="black"/>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grpSp>
      <p:sp>
        <p:nvSpPr>
          <p:cNvPr id="67" name="AutoShape 45"/>
          <p:cNvSpPr>
            <a:spLocks noChangeArrowheads="1"/>
          </p:cNvSpPr>
          <p:nvPr/>
        </p:nvSpPr>
        <p:spPr bwMode="auto">
          <a:xfrm>
            <a:off x="3071644" y="3009629"/>
            <a:ext cx="3868557" cy="37344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Analyse System  Data Requirements</a:t>
            </a:r>
          </a:p>
        </p:txBody>
      </p:sp>
      <p:sp>
        <p:nvSpPr>
          <p:cNvPr id="53" name="Rectangle 52"/>
          <p:cNvSpPr/>
          <p:nvPr/>
        </p:nvSpPr>
        <p:spPr>
          <a:xfrm>
            <a:off x="1003640" y="1099788"/>
            <a:ext cx="2020756" cy="1000274"/>
          </a:xfrm>
          <a:prstGeom prst="rect">
            <a:avLst/>
          </a:prstGeom>
        </p:spPr>
        <p:txBody>
          <a:bodyPr wrap="square">
            <a:spAutoFit/>
          </a:bodyPr>
          <a:lstStyle/>
          <a:p>
            <a:r>
              <a:rPr lang="en-US" sz="1400" b="1" i="0" dirty="0">
                <a:solidFill>
                  <a:prstClr val="black"/>
                </a:solidFill>
                <a:latin typeface="Calibri" panose="020F0502020204030204" pitchFamily="34" charset="0"/>
              </a:rPr>
              <a:t>Data Designer</a:t>
            </a:r>
          </a:p>
          <a:p>
            <a:r>
              <a:rPr lang="en-US" i="0" dirty="0">
                <a:solidFill>
                  <a:prstClr val="black"/>
                </a:solidFill>
                <a:latin typeface="Calibri" panose="020F0502020204030204" pitchFamily="34" charset="0"/>
              </a:rPr>
              <a:t>Database Administrator (Consult)</a:t>
            </a:r>
          </a:p>
          <a:p>
            <a:r>
              <a:rPr lang="en-US" i="0" dirty="0">
                <a:solidFill>
                  <a:prstClr val="black"/>
                </a:solidFill>
                <a:latin typeface="Calibri" panose="020F0502020204030204" pitchFamily="34" charset="0"/>
              </a:rPr>
              <a:t>Application Designer (Consult)</a:t>
            </a:r>
          </a:p>
          <a:p>
            <a:r>
              <a:rPr lang="en-US" i="0" dirty="0">
                <a:solidFill>
                  <a:prstClr val="black"/>
                </a:solidFill>
                <a:latin typeface="Calibri" panose="020F0502020204030204" pitchFamily="34" charset="0"/>
              </a:rPr>
              <a:t>Information Architect (Consult)</a:t>
            </a:r>
          </a:p>
          <a:p>
            <a:r>
              <a:rPr lang="en-US" i="0" dirty="0">
                <a:solidFill>
                  <a:prstClr val="black"/>
                </a:solidFill>
                <a:latin typeface="Calibri" panose="020F0502020204030204" pitchFamily="34" charset="0"/>
              </a:rPr>
              <a:t>Technical Analyst (Consult)</a:t>
            </a:r>
          </a:p>
          <a:p>
            <a:r>
              <a:rPr lang="en-US" i="0" dirty="0">
                <a:latin typeface="Calibri" panose="020F0502020204030204" pitchFamily="34" charset="0"/>
              </a:rPr>
              <a:t>Data Analyst (Consult)</a:t>
            </a:r>
          </a:p>
        </p:txBody>
      </p:sp>
      <p:sp>
        <p:nvSpPr>
          <p:cNvPr id="61" name="Rounded Rectangle 60"/>
          <p:cNvSpPr/>
          <p:nvPr/>
        </p:nvSpPr>
        <p:spPr bwMode="auto">
          <a:xfrm>
            <a:off x="7331512" y="1919944"/>
            <a:ext cx="1125775" cy="527991"/>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Physical Data model</a:t>
            </a:r>
          </a:p>
        </p:txBody>
      </p:sp>
      <p:sp>
        <p:nvSpPr>
          <p:cNvPr id="63" name="Rounded Rectangle 62"/>
          <p:cNvSpPr/>
          <p:nvPr/>
        </p:nvSpPr>
        <p:spPr bwMode="auto">
          <a:xfrm>
            <a:off x="7331512" y="2516221"/>
            <a:ext cx="1125775" cy="42684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solidFill>
              <a:schemeClr val="tx1"/>
            </a:solidFill>
            <a:prstDash val="sysDot"/>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rgbClr val="000000"/>
                </a:solidFill>
                <a:latin typeface="Calibri" panose="020F0502020204030204" pitchFamily="34" charset="0"/>
              </a:rPr>
              <a:t>Data Lineage View</a:t>
            </a:r>
          </a:p>
        </p:txBody>
      </p:sp>
      <p:sp>
        <p:nvSpPr>
          <p:cNvPr id="65" name="Rounded Rectangle 64"/>
          <p:cNvSpPr/>
          <p:nvPr/>
        </p:nvSpPr>
        <p:spPr bwMode="auto">
          <a:xfrm>
            <a:off x="7331512" y="1270356"/>
            <a:ext cx="1113900" cy="607651"/>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prstClr val="black"/>
                </a:solidFill>
                <a:latin typeface="Calibri" panose="020F0502020204030204" pitchFamily="34" charset="0"/>
              </a:rPr>
              <a:t>Detailed Logical Data model</a:t>
            </a:r>
          </a:p>
        </p:txBody>
      </p:sp>
      <p:sp>
        <p:nvSpPr>
          <p:cNvPr id="70" name="AutoShape 45"/>
          <p:cNvSpPr>
            <a:spLocks noChangeArrowheads="1"/>
          </p:cNvSpPr>
          <p:nvPr/>
        </p:nvSpPr>
        <p:spPr bwMode="auto">
          <a:xfrm>
            <a:off x="3096268" y="3879045"/>
            <a:ext cx="1841194" cy="39314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Produce (or generate) Physical Data Model from Logical Data Model</a:t>
            </a:r>
          </a:p>
        </p:txBody>
      </p:sp>
      <p:sp>
        <p:nvSpPr>
          <p:cNvPr id="84" name="AutoShape 45"/>
          <p:cNvSpPr>
            <a:spLocks noChangeArrowheads="1"/>
          </p:cNvSpPr>
          <p:nvPr/>
        </p:nvSpPr>
        <p:spPr bwMode="auto">
          <a:xfrm>
            <a:off x="3080492" y="3490110"/>
            <a:ext cx="1841194" cy="27741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Enhance logical data model </a:t>
            </a:r>
          </a:p>
        </p:txBody>
      </p:sp>
      <p:sp>
        <p:nvSpPr>
          <p:cNvPr id="85" name="AutoShape 45"/>
          <p:cNvSpPr>
            <a:spLocks noChangeArrowheads="1"/>
          </p:cNvSpPr>
          <p:nvPr/>
        </p:nvSpPr>
        <p:spPr bwMode="auto">
          <a:xfrm>
            <a:off x="5004972" y="3494762"/>
            <a:ext cx="1935229" cy="38103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Elaborate physical data flow between applications to indicate LDM entities</a:t>
            </a:r>
          </a:p>
        </p:txBody>
      </p:sp>
      <p:sp>
        <p:nvSpPr>
          <p:cNvPr id="86" name="AutoShape 45"/>
          <p:cNvSpPr>
            <a:spLocks noChangeArrowheads="1"/>
          </p:cNvSpPr>
          <p:nvPr/>
        </p:nvSpPr>
        <p:spPr bwMode="auto">
          <a:xfrm>
            <a:off x="5004972" y="3955326"/>
            <a:ext cx="1935229" cy="27741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Produce Data lineage view</a:t>
            </a:r>
          </a:p>
        </p:txBody>
      </p:sp>
      <p:sp>
        <p:nvSpPr>
          <p:cNvPr id="87" name="AutoShape 45"/>
          <p:cNvSpPr>
            <a:spLocks noChangeArrowheads="1"/>
          </p:cNvSpPr>
          <p:nvPr/>
        </p:nvSpPr>
        <p:spPr bwMode="auto">
          <a:xfrm>
            <a:off x="5004972" y="4310332"/>
            <a:ext cx="1935229" cy="23701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data security design </a:t>
            </a:r>
          </a:p>
        </p:txBody>
      </p:sp>
      <p:sp>
        <p:nvSpPr>
          <p:cNvPr id="52" name="AutoShape 45"/>
          <p:cNvSpPr>
            <a:spLocks noChangeArrowheads="1"/>
          </p:cNvSpPr>
          <p:nvPr/>
        </p:nvSpPr>
        <p:spPr bwMode="auto">
          <a:xfrm>
            <a:off x="6346204" y="1855142"/>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Technology Standards</a:t>
            </a:r>
          </a:p>
        </p:txBody>
      </p:sp>
      <p:sp>
        <p:nvSpPr>
          <p:cNvPr id="55" name="AutoShape 45"/>
          <p:cNvSpPr>
            <a:spLocks noChangeArrowheads="1"/>
          </p:cNvSpPr>
          <p:nvPr/>
        </p:nvSpPr>
        <p:spPr bwMode="auto">
          <a:xfrm>
            <a:off x="5310158" y="1860202"/>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Design Principles</a:t>
            </a:r>
          </a:p>
        </p:txBody>
      </p:sp>
      <p:sp>
        <p:nvSpPr>
          <p:cNvPr id="57" name="AutoShape 45"/>
          <p:cNvSpPr>
            <a:spLocks noChangeArrowheads="1"/>
          </p:cNvSpPr>
          <p:nvPr/>
        </p:nvSpPr>
        <p:spPr bwMode="auto">
          <a:xfrm>
            <a:off x="4096967" y="1862175"/>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Data Design Patterns &amp; Standards</a:t>
            </a:r>
          </a:p>
        </p:txBody>
      </p:sp>
      <p:sp>
        <p:nvSpPr>
          <p:cNvPr id="69" name="AutoShape 45"/>
          <p:cNvSpPr>
            <a:spLocks noChangeArrowheads="1"/>
          </p:cNvSpPr>
          <p:nvPr/>
        </p:nvSpPr>
        <p:spPr bwMode="auto">
          <a:xfrm>
            <a:off x="2931058" y="1866471"/>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Business Object Model</a:t>
            </a:r>
          </a:p>
        </p:txBody>
      </p:sp>
      <p:sp>
        <p:nvSpPr>
          <p:cNvPr id="50" name="TextBox 49"/>
          <p:cNvSpPr txBox="1"/>
          <p:nvPr/>
        </p:nvSpPr>
        <p:spPr>
          <a:xfrm>
            <a:off x="544582" y="5351746"/>
            <a:ext cx="8102574" cy="646331"/>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Data architecture and design models will be baselined after the outputs of this phase are approved by relevant governance bodies and then submitted to the Architecture &amp; Design Reuse Governance forum to harvest these models into the reuse repository.</a:t>
            </a:r>
          </a:p>
          <a:p>
            <a:endParaRPr lang="en-US" altLang="ja-JP" i="0" dirty="0">
              <a:solidFill>
                <a:prstClr val="black"/>
              </a:solidFill>
              <a:latin typeface="Calibri" panose="020F0502020204030204" pitchFamily="34" charset="0"/>
            </a:endParaRPr>
          </a:p>
          <a:p>
            <a:r>
              <a:rPr lang="en-US" altLang="ja-JP" i="0" dirty="0">
                <a:solidFill>
                  <a:prstClr val="black"/>
                </a:solidFill>
                <a:latin typeface="Calibri" panose="020F0502020204030204" pitchFamily="34" charset="0"/>
              </a:rPr>
              <a:t>The views developed for the purpose of the project will also be harvested into </a:t>
            </a:r>
            <a:r>
              <a:rPr lang="en-US" altLang="ja-JP" b="1" dirty="0">
                <a:solidFill>
                  <a:prstClr val="black"/>
                </a:solidFill>
                <a:latin typeface="Calibri" panose="020F0502020204030204" pitchFamily="34" charset="0"/>
              </a:rPr>
              <a:t>project</a:t>
            </a:r>
            <a:r>
              <a:rPr lang="en-US" altLang="ja-JP" i="0" dirty="0">
                <a:solidFill>
                  <a:prstClr val="black"/>
                </a:solidFill>
                <a:latin typeface="Calibri" panose="020F0502020204030204" pitchFamily="34" charset="0"/>
              </a:rPr>
              <a:t> reuse repository. </a:t>
            </a:r>
            <a:endParaRPr lang="en-US" i="0" dirty="0">
              <a:solidFill>
                <a:prstClr val="black"/>
              </a:solidFill>
              <a:latin typeface="Calibri" panose="020F0502020204030204" pitchFamily="34" charset="0"/>
            </a:endParaRPr>
          </a:p>
        </p:txBody>
      </p:sp>
      <p:sp>
        <p:nvSpPr>
          <p:cNvPr id="39" name="Rectangle 38"/>
          <p:cNvSpPr/>
          <p:nvPr/>
        </p:nvSpPr>
        <p:spPr bwMode="auto">
          <a:xfrm>
            <a:off x="551599" y="3767529"/>
            <a:ext cx="2253625" cy="13658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Application Model</a:t>
            </a:r>
          </a:p>
          <a:p>
            <a:pPr defTabSz="179388">
              <a:spcAft>
                <a:spcPts val="100"/>
              </a:spcAft>
            </a:pPr>
            <a:r>
              <a:rPr lang="en-US" i="0" dirty="0">
                <a:latin typeface="Calibri" panose="020F0502020204030204" pitchFamily="34" charset="0"/>
              </a:rPr>
              <a:t>Logical Data Model</a:t>
            </a:r>
          </a:p>
          <a:p>
            <a:pPr defTabSz="179388">
              <a:spcAft>
                <a:spcPts val="100"/>
              </a:spcAft>
            </a:pPr>
            <a:r>
              <a:rPr lang="en-US" i="0" dirty="0">
                <a:latin typeface="Calibri" panose="020F0502020204030204" pitchFamily="34" charset="0"/>
              </a:rPr>
              <a:t>Data Flow Diagram</a:t>
            </a:r>
          </a:p>
          <a:p>
            <a:pPr defTabSz="179388">
              <a:spcAft>
                <a:spcPts val="100"/>
              </a:spcAft>
            </a:pPr>
            <a:r>
              <a:rPr lang="en-US" i="0" dirty="0">
                <a:latin typeface="Calibri" panose="020F0502020204030204" pitchFamily="34" charset="0"/>
              </a:rPr>
              <a:t>Data Application Interaction Diagram</a:t>
            </a:r>
          </a:p>
          <a:p>
            <a:pPr defTabSz="952500">
              <a:spcAft>
                <a:spcPts val="100"/>
              </a:spcAft>
            </a:pPr>
            <a:r>
              <a:rPr lang="en-US" i="0" dirty="0">
                <a:latin typeface="Calibri" panose="020F0502020204030204" pitchFamily="34" charset="0"/>
              </a:rPr>
              <a:t>Threat Model</a:t>
            </a:r>
          </a:p>
          <a:p>
            <a:pPr defTabSz="952500">
              <a:spcAft>
                <a:spcPts val="100"/>
              </a:spcAft>
            </a:pPr>
            <a:r>
              <a:rPr lang="en-US" i="0" dirty="0">
                <a:latin typeface="Calibri" panose="020F0502020204030204" pitchFamily="34" charset="0"/>
              </a:rPr>
              <a:t>Information Security Model</a:t>
            </a:r>
          </a:p>
          <a:p>
            <a:pPr defTabSz="952500">
              <a:spcAft>
                <a:spcPts val="100"/>
              </a:spcAft>
            </a:pPr>
            <a:r>
              <a:rPr lang="en-US" i="0" dirty="0">
                <a:latin typeface="Calibri" panose="020F0502020204030204" pitchFamily="34" charset="0"/>
              </a:rPr>
              <a:t>Data Lineage View</a:t>
            </a:r>
          </a:p>
        </p:txBody>
      </p:sp>
      <p:sp>
        <p:nvSpPr>
          <p:cNvPr id="40" name="TextBox 39"/>
          <p:cNvSpPr txBox="1"/>
          <p:nvPr/>
        </p:nvSpPr>
        <p:spPr>
          <a:xfrm>
            <a:off x="552241" y="377678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6516587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47883" y="1664005"/>
            <a:ext cx="4307792" cy="62894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48" name="Rectangle 47"/>
          <p:cNvSpPr/>
          <p:nvPr/>
        </p:nvSpPr>
        <p:spPr bwMode="auto">
          <a:xfrm>
            <a:off x="7186187" y="1026742"/>
            <a:ext cx="1468628" cy="41066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42" name="Rectangle 41"/>
          <p:cNvSpPr/>
          <p:nvPr/>
        </p:nvSpPr>
        <p:spPr bwMode="auto">
          <a:xfrm>
            <a:off x="2845744" y="2324751"/>
            <a:ext cx="4302043" cy="28086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31" name="Rectangle 30"/>
          <p:cNvSpPr/>
          <p:nvPr/>
        </p:nvSpPr>
        <p:spPr bwMode="auto">
          <a:xfrm>
            <a:off x="553719" y="2319699"/>
            <a:ext cx="2253625" cy="1292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300"/>
              </a:spcAft>
            </a:pPr>
            <a:endParaRPr lang="en-US" i="0" dirty="0">
              <a:latin typeface="Calibri" panose="020F0502020204030204" pitchFamily="34" charset="0"/>
            </a:endParaRPr>
          </a:p>
          <a:p>
            <a:pPr defTabSz="952500">
              <a:spcAft>
                <a:spcPts val="300"/>
              </a:spcAft>
            </a:pPr>
            <a:r>
              <a:rPr lang="en-US" i="0" dirty="0">
                <a:latin typeface="Calibri" panose="020F0502020204030204" pitchFamily="34" charset="0"/>
              </a:rPr>
              <a:t>Stakeholder Map</a:t>
            </a:r>
          </a:p>
          <a:p>
            <a:pPr defTabSz="952500">
              <a:spcAft>
                <a:spcPts val="300"/>
              </a:spcAft>
            </a:pPr>
            <a:r>
              <a:rPr lang="en-US" i="0" dirty="0">
                <a:latin typeface="Calibri" panose="020F0502020204030204" pitchFamily="34" charset="0"/>
              </a:rPr>
              <a:t>Detailed Functional requirements</a:t>
            </a:r>
          </a:p>
          <a:p>
            <a:pPr defTabSz="952500">
              <a:spcAft>
                <a:spcPts val="300"/>
              </a:spcAft>
            </a:pPr>
            <a:r>
              <a:rPr lang="en-US" i="0" dirty="0">
                <a:latin typeface="Calibri" panose="020F0502020204030204" pitchFamily="34" charset="0"/>
              </a:rPr>
              <a:t>Detailed Non Functional requirements</a:t>
            </a:r>
          </a:p>
          <a:p>
            <a:pPr defTabSz="952500">
              <a:spcAft>
                <a:spcPts val="300"/>
              </a:spcAft>
            </a:pPr>
            <a:r>
              <a:rPr lang="en-US" i="0" dirty="0">
                <a:solidFill>
                  <a:prstClr val="black"/>
                </a:solidFill>
                <a:latin typeface="Calibri" panose="020F0502020204030204" pitchFamily="34" charset="0"/>
              </a:rPr>
              <a:t>Project Design Principles</a:t>
            </a:r>
          </a:p>
          <a:p>
            <a:pPr defTabSz="952500">
              <a:spcAft>
                <a:spcPts val="300"/>
              </a:spcAft>
            </a:pPr>
            <a:endParaRPr lang="en-US" i="0" dirty="0">
              <a:latin typeface="Calibri" panose="020F0502020204030204" pitchFamily="34" charset="0"/>
            </a:endParaRPr>
          </a:p>
          <a:p>
            <a:pPr defTabSz="952500">
              <a:spcAft>
                <a:spcPts val="100"/>
              </a:spcAft>
            </a:pPr>
            <a:endParaRPr lang="en-US" i="0" dirty="0">
              <a:latin typeface="Calibri" panose="020F0502020204030204" pitchFamily="34" charset="0"/>
            </a:endParaRPr>
          </a:p>
        </p:txBody>
      </p:sp>
      <p:sp>
        <p:nvSpPr>
          <p:cNvPr id="3" name="Rectangle 2"/>
          <p:cNvSpPr/>
          <p:nvPr/>
        </p:nvSpPr>
        <p:spPr bwMode="auto">
          <a:xfrm>
            <a:off x="552241" y="1026741"/>
            <a:ext cx="2253625" cy="12578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2" name="Title 1"/>
          <p:cNvSpPr>
            <a:spLocks noGrp="1"/>
          </p:cNvSpPr>
          <p:nvPr>
            <p:ph type="title"/>
          </p:nvPr>
        </p:nvSpPr>
        <p:spPr/>
        <p:txBody>
          <a:bodyPr/>
          <a:lstStyle/>
          <a:p>
            <a:r>
              <a:rPr lang="en-US" dirty="0"/>
              <a:t>Infrastructure Design</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32</a:t>
            </a:fld>
            <a:endParaRPr lang="en-US" sz="900" dirty="0"/>
          </a:p>
        </p:txBody>
      </p:sp>
      <p:sp>
        <p:nvSpPr>
          <p:cNvPr id="41" name="Rectangle 40"/>
          <p:cNvSpPr/>
          <p:nvPr/>
        </p:nvSpPr>
        <p:spPr bwMode="auto">
          <a:xfrm>
            <a:off x="553719" y="5170861"/>
            <a:ext cx="8101096" cy="99092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5" name="TextBox 4"/>
          <p:cNvSpPr txBox="1"/>
          <p:nvPr/>
        </p:nvSpPr>
        <p:spPr>
          <a:xfrm>
            <a:off x="544582" y="5351746"/>
            <a:ext cx="8102574" cy="784830"/>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Infrastructure architecture and design models will be baselined after the outputs of this phase are approved by relevant governance bodies and then submitted to the Architecture &amp; Design Reuse Governance forum to harvest these models into the reuse repository.</a:t>
            </a:r>
          </a:p>
          <a:p>
            <a:endParaRPr lang="en-US" altLang="ja-JP" i="0" dirty="0">
              <a:solidFill>
                <a:prstClr val="black"/>
              </a:solidFill>
              <a:latin typeface="Calibri" panose="020F0502020204030204" pitchFamily="34" charset="0"/>
            </a:endParaRPr>
          </a:p>
          <a:p>
            <a:r>
              <a:rPr lang="en-US" altLang="ja-JP" i="0" dirty="0">
                <a:solidFill>
                  <a:prstClr val="black"/>
                </a:solidFill>
                <a:latin typeface="Calibri" panose="020F0502020204030204" pitchFamily="34" charset="0"/>
              </a:rPr>
              <a:t>The views developed for the purpose of the project will also be harvested into </a:t>
            </a:r>
            <a:r>
              <a:rPr lang="en-US" altLang="ja-JP" b="1" dirty="0">
                <a:solidFill>
                  <a:prstClr val="black"/>
                </a:solidFill>
                <a:latin typeface="Calibri" panose="020F0502020204030204" pitchFamily="34" charset="0"/>
              </a:rPr>
              <a:t>project</a:t>
            </a:r>
            <a:r>
              <a:rPr lang="en-US" altLang="ja-JP" i="0" dirty="0">
                <a:solidFill>
                  <a:prstClr val="black"/>
                </a:solidFill>
                <a:latin typeface="Calibri" panose="020F0502020204030204" pitchFamily="34" charset="0"/>
              </a:rPr>
              <a:t> reuse repository. </a:t>
            </a:r>
            <a:endParaRPr lang="en-US" i="0" dirty="0">
              <a:solidFill>
                <a:prstClr val="black"/>
              </a:solidFill>
              <a:latin typeface="Calibri" panose="020F0502020204030204" pitchFamily="34" charset="0"/>
            </a:endParaRPr>
          </a:p>
          <a:p>
            <a:endParaRPr lang="en-US" i="0" dirty="0">
              <a:latin typeface="Calibri" panose="020F0502020204030204" pitchFamily="34" charset="0"/>
            </a:endParaRPr>
          </a:p>
        </p:txBody>
      </p:sp>
      <p:sp>
        <p:nvSpPr>
          <p:cNvPr id="51" name="Rectangle 50"/>
          <p:cNvSpPr/>
          <p:nvPr/>
        </p:nvSpPr>
        <p:spPr bwMode="auto">
          <a:xfrm>
            <a:off x="2841779" y="1022001"/>
            <a:ext cx="4306008" cy="6045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56" name="AutoShape 45"/>
          <p:cNvSpPr>
            <a:spLocks noChangeArrowheads="1"/>
          </p:cNvSpPr>
          <p:nvPr/>
        </p:nvSpPr>
        <p:spPr bwMode="auto">
          <a:xfrm>
            <a:off x="2910178" y="2511440"/>
            <a:ext cx="4215100" cy="259839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Infrastructure Design Tasks</a:t>
            </a:r>
          </a:p>
        </p:txBody>
      </p:sp>
      <p:sp>
        <p:nvSpPr>
          <p:cNvPr id="71" name="TextBox 70"/>
          <p:cNvSpPr txBox="1"/>
          <p:nvPr/>
        </p:nvSpPr>
        <p:spPr>
          <a:xfrm>
            <a:off x="575097" y="2314651"/>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72" name="TextBox 71"/>
          <p:cNvSpPr txBox="1"/>
          <p:nvPr/>
        </p:nvSpPr>
        <p:spPr>
          <a:xfrm>
            <a:off x="2843006" y="1661838"/>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73" name="TextBox 72"/>
          <p:cNvSpPr txBox="1"/>
          <p:nvPr/>
        </p:nvSpPr>
        <p:spPr>
          <a:xfrm>
            <a:off x="2851220" y="2320133"/>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sp>
        <p:nvSpPr>
          <p:cNvPr id="81" name="TextBox 80"/>
          <p:cNvSpPr txBox="1"/>
          <p:nvPr/>
        </p:nvSpPr>
        <p:spPr>
          <a:xfrm>
            <a:off x="555534" y="517086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grpSp>
      <p:sp>
        <p:nvSpPr>
          <p:cNvPr id="67" name="AutoShape 45"/>
          <p:cNvSpPr>
            <a:spLocks noChangeArrowheads="1"/>
          </p:cNvSpPr>
          <p:nvPr/>
        </p:nvSpPr>
        <p:spPr bwMode="auto">
          <a:xfrm>
            <a:off x="3117396" y="2704130"/>
            <a:ext cx="3828119" cy="44334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Analyse requirements and elaborate NFRs to include solution availability, resilience, DR, infra monitoring &amp; administration and licensing requirements to meet project and Support Model requirements</a:t>
            </a:r>
          </a:p>
        </p:txBody>
      </p:sp>
      <p:sp>
        <p:nvSpPr>
          <p:cNvPr id="52" name="Rectangle 51"/>
          <p:cNvSpPr/>
          <p:nvPr/>
        </p:nvSpPr>
        <p:spPr>
          <a:xfrm>
            <a:off x="982715" y="1086536"/>
            <a:ext cx="1896862" cy="1000274"/>
          </a:xfrm>
          <a:prstGeom prst="rect">
            <a:avLst/>
          </a:prstGeom>
        </p:spPr>
        <p:txBody>
          <a:bodyPr wrap="square">
            <a:spAutoFit/>
          </a:bodyPr>
          <a:lstStyle/>
          <a:p>
            <a:pPr fontAlgn="base">
              <a:spcBef>
                <a:spcPct val="0"/>
              </a:spcBef>
              <a:spcAft>
                <a:spcPct val="0"/>
              </a:spcAft>
            </a:pPr>
            <a:r>
              <a:rPr lang="en-US" sz="1400" b="1" i="0" dirty="0">
                <a:solidFill>
                  <a:prstClr val="black"/>
                </a:solidFill>
                <a:latin typeface="Calibri" panose="020F0502020204030204" pitchFamily="34" charset="0"/>
              </a:rPr>
              <a:t>Infrastructure Designer</a:t>
            </a:r>
          </a:p>
          <a:p>
            <a:pPr fontAlgn="base">
              <a:spcBef>
                <a:spcPct val="0"/>
              </a:spcBef>
              <a:spcAft>
                <a:spcPct val="0"/>
              </a:spcAft>
            </a:pPr>
            <a:r>
              <a:rPr lang="en-US" sz="900" i="0" dirty="0">
                <a:solidFill>
                  <a:prstClr val="black"/>
                </a:solidFill>
                <a:latin typeface="Calibri" panose="020F0502020204030204" pitchFamily="34" charset="0"/>
              </a:rPr>
              <a:t>Infrastructure Architect (Consult)</a:t>
            </a:r>
          </a:p>
          <a:p>
            <a:pPr fontAlgn="base">
              <a:spcBef>
                <a:spcPct val="0"/>
              </a:spcBef>
              <a:spcAft>
                <a:spcPct val="0"/>
              </a:spcAft>
            </a:pPr>
            <a:r>
              <a:rPr lang="en-US" sz="900" i="0" dirty="0">
                <a:solidFill>
                  <a:prstClr val="black"/>
                </a:solidFill>
                <a:latin typeface="Calibri" panose="020F0502020204030204" pitchFamily="34" charset="0"/>
              </a:rPr>
              <a:t>Infrastructure Engineer (Consult)</a:t>
            </a:r>
          </a:p>
          <a:p>
            <a:pPr fontAlgn="base">
              <a:spcBef>
                <a:spcPct val="0"/>
              </a:spcBef>
              <a:spcAft>
                <a:spcPct val="0"/>
              </a:spcAft>
            </a:pPr>
            <a:r>
              <a:rPr lang="en-US" sz="900" i="0" dirty="0">
                <a:solidFill>
                  <a:prstClr val="black"/>
                </a:solidFill>
                <a:latin typeface="Calibri" panose="020F0502020204030204" pitchFamily="34" charset="0"/>
              </a:rPr>
              <a:t>Application Designer (Consult)</a:t>
            </a:r>
          </a:p>
          <a:p>
            <a:r>
              <a:rPr lang="en-US" i="0" dirty="0">
                <a:solidFill>
                  <a:prstClr val="black"/>
                </a:solidFill>
                <a:latin typeface="Calibri" panose="020F0502020204030204" pitchFamily="34" charset="0"/>
              </a:rPr>
              <a:t>Data Designer (Consult)</a:t>
            </a:r>
            <a:endParaRPr lang="en-US" sz="900" i="0" dirty="0">
              <a:solidFill>
                <a:prstClr val="black"/>
              </a:solidFill>
              <a:latin typeface="Calibri" panose="020F0502020204030204" pitchFamily="34" charset="0"/>
            </a:endParaRPr>
          </a:p>
          <a:p>
            <a:pPr fontAlgn="base">
              <a:spcBef>
                <a:spcPct val="0"/>
              </a:spcBef>
              <a:spcAft>
                <a:spcPct val="0"/>
              </a:spcAft>
            </a:pPr>
            <a:r>
              <a:rPr lang="en-US" sz="900" i="0" dirty="0">
                <a:solidFill>
                  <a:prstClr val="black"/>
                </a:solidFill>
                <a:latin typeface="Calibri" panose="020F0502020204030204" pitchFamily="34" charset="0"/>
              </a:rPr>
              <a:t>Service Designer (Consult)</a:t>
            </a:r>
          </a:p>
        </p:txBody>
      </p:sp>
      <p:sp>
        <p:nvSpPr>
          <p:cNvPr id="55" name="Rounded Rectangle 54"/>
          <p:cNvSpPr/>
          <p:nvPr/>
        </p:nvSpPr>
        <p:spPr bwMode="auto">
          <a:xfrm>
            <a:off x="7363614" y="1301174"/>
            <a:ext cx="1125775" cy="530306"/>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Detailed Physical Infrastructure Model </a:t>
            </a:r>
          </a:p>
        </p:txBody>
      </p:sp>
      <p:sp>
        <p:nvSpPr>
          <p:cNvPr id="57" name="Rounded Rectangle 56"/>
          <p:cNvSpPr/>
          <p:nvPr/>
        </p:nvSpPr>
        <p:spPr bwMode="auto">
          <a:xfrm>
            <a:off x="7363614" y="2689733"/>
            <a:ext cx="1125775" cy="43562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Environment Promotional Model </a:t>
            </a:r>
          </a:p>
        </p:txBody>
      </p:sp>
      <p:sp>
        <p:nvSpPr>
          <p:cNvPr id="59" name="Rounded Rectangle 58"/>
          <p:cNvSpPr/>
          <p:nvPr/>
        </p:nvSpPr>
        <p:spPr bwMode="auto">
          <a:xfrm>
            <a:off x="7363614" y="4031929"/>
            <a:ext cx="1125775" cy="422981"/>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Infrastructure Capacity &amp; Sizing</a:t>
            </a:r>
          </a:p>
        </p:txBody>
      </p:sp>
      <p:sp>
        <p:nvSpPr>
          <p:cNvPr id="69" name="AutoShape 45"/>
          <p:cNvSpPr>
            <a:spLocks noChangeArrowheads="1"/>
          </p:cNvSpPr>
          <p:nvPr/>
        </p:nvSpPr>
        <p:spPr bwMode="auto">
          <a:xfrm>
            <a:off x="3117396" y="3951376"/>
            <a:ext cx="3824680" cy="34624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lvl="0" algn="ctr" defTabSz="449263" hangingPunct="0">
              <a:buClr>
                <a:srgbClr val="000000"/>
              </a:buClr>
              <a:buSzPct val="100000"/>
              <a:tabLst>
                <a:tab pos="723900" algn="l"/>
              </a:tabLst>
            </a:pPr>
            <a:r>
              <a:rPr lang="en-GB" i="0" dirty="0">
                <a:solidFill>
                  <a:prstClr val="black"/>
                </a:solidFill>
                <a:latin typeface="Calibri" panose="020F0502020204030204" pitchFamily="34" charset="0"/>
              </a:rPr>
              <a:t>Produce Physical Infrastructure Deployment Model</a:t>
            </a:r>
            <a:endParaRPr lang="en-GB" i="0" dirty="0">
              <a:solidFill>
                <a:srgbClr val="000000"/>
              </a:solidFill>
              <a:latin typeface="Calibri" panose="020F0502020204030204" pitchFamily="34" charset="0"/>
              <a:ea typeface="Microsoft YaHei" pitchFamily="34" charset="-122"/>
            </a:endParaRPr>
          </a:p>
        </p:txBody>
      </p:sp>
      <p:sp>
        <p:nvSpPr>
          <p:cNvPr id="61" name="AutoShape 45"/>
          <p:cNvSpPr>
            <a:spLocks noChangeArrowheads="1"/>
          </p:cNvSpPr>
          <p:nvPr/>
        </p:nvSpPr>
        <p:spPr bwMode="auto">
          <a:xfrm>
            <a:off x="4632382" y="1785897"/>
            <a:ext cx="776282" cy="46593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Design </a:t>
            </a:r>
            <a:r>
              <a:rPr lang="en-GB" sz="900" i="0" dirty="0">
                <a:solidFill>
                  <a:prstClr val="white"/>
                </a:solidFill>
                <a:latin typeface="Calibri" panose="020F0502020204030204" pitchFamily="34" charset="0"/>
                <a:ea typeface="Microsoft YaHei" pitchFamily="34" charset="-122"/>
              </a:rPr>
              <a:t>Principles</a:t>
            </a:r>
          </a:p>
        </p:txBody>
      </p:sp>
      <p:sp>
        <p:nvSpPr>
          <p:cNvPr id="62" name="AutoShape 45"/>
          <p:cNvSpPr>
            <a:spLocks noChangeArrowheads="1"/>
          </p:cNvSpPr>
          <p:nvPr/>
        </p:nvSpPr>
        <p:spPr bwMode="auto">
          <a:xfrm>
            <a:off x="3634448" y="1785897"/>
            <a:ext cx="838551" cy="466404"/>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Infrastructure Design Patterns &amp; Standards</a:t>
            </a:r>
          </a:p>
        </p:txBody>
      </p:sp>
      <p:sp>
        <p:nvSpPr>
          <p:cNvPr id="64" name="AutoShape 45"/>
          <p:cNvSpPr>
            <a:spLocks noChangeArrowheads="1"/>
          </p:cNvSpPr>
          <p:nvPr/>
        </p:nvSpPr>
        <p:spPr bwMode="auto">
          <a:xfrm>
            <a:off x="5577534" y="1803687"/>
            <a:ext cx="725824" cy="448147"/>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Infrastructure Landscape Model</a:t>
            </a:r>
          </a:p>
        </p:txBody>
      </p:sp>
      <p:sp>
        <p:nvSpPr>
          <p:cNvPr id="65" name="AutoShape 45"/>
          <p:cNvSpPr>
            <a:spLocks noChangeArrowheads="1"/>
          </p:cNvSpPr>
          <p:nvPr/>
        </p:nvSpPr>
        <p:spPr bwMode="auto">
          <a:xfrm>
            <a:off x="3117396" y="3222901"/>
            <a:ext cx="3828119" cy="27586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Review available capacity and finalise infrastructure sizing against NFRs</a:t>
            </a:r>
          </a:p>
        </p:txBody>
      </p:sp>
      <p:sp>
        <p:nvSpPr>
          <p:cNvPr id="84" name="AutoShape 45"/>
          <p:cNvSpPr>
            <a:spLocks noChangeArrowheads="1"/>
          </p:cNvSpPr>
          <p:nvPr/>
        </p:nvSpPr>
        <p:spPr bwMode="auto">
          <a:xfrm>
            <a:off x="3114445" y="3565939"/>
            <a:ext cx="3831070" cy="33634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Assess logical topology and design Infrastructure Elements</a:t>
            </a:r>
          </a:p>
        </p:txBody>
      </p:sp>
      <p:sp>
        <p:nvSpPr>
          <p:cNvPr id="85" name="AutoShape 45"/>
          <p:cNvSpPr>
            <a:spLocks noChangeArrowheads="1"/>
          </p:cNvSpPr>
          <p:nvPr/>
        </p:nvSpPr>
        <p:spPr bwMode="auto">
          <a:xfrm>
            <a:off x="3120887" y="4328470"/>
            <a:ext cx="3824680" cy="38091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chemeClr val="tx1"/>
                </a:solidFill>
                <a:latin typeface="Calibri" panose="020F0502020204030204" pitchFamily="34" charset="0"/>
                <a:ea typeface="Microsoft YaHei" pitchFamily="34" charset="-122"/>
              </a:rPr>
              <a:t>Model interaction between physical infrastructure and enterprise-wide system management, monitoring and administration tooling</a:t>
            </a:r>
          </a:p>
        </p:txBody>
      </p:sp>
      <p:sp>
        <p:nvSpPr>
          <p:cNvPr id="43" name="Rounded Rectangle 42"/>
          <p:cNvSpPr/>
          <p:nvPr/>
        </p:nvSpPr>
        <p:spPr bwMode="auto">
          <a:xfrm>
            <a:off x="7363614" y="1984335"/>
            <a:ext cx="1125775" cy="454275"/>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Monitoring and Administration Model </a:t>
            </a:r>
          </a:p>
        </p:txBody>
      </p:sp>
      <p:sp>
        <p:nvSpPr>
          <p:cNvPr id="44" name="Rounded Rectangle 43"/>
          <p:cNvSpPr/>
          <p:nvPr/>
        </p:nvSpPr>
        <p:spPr bwMode="auto">
          <a:xfrm>
            <a:off x="7363614" y="3360831"/>
            <a:ext cx="1125775" cy="43562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Infrastructure Bill Of Material</a:t>
            </a:r>
          </a:p>
        </p:txBody>
      </p:sp>
      <p:sp>
        <p:nvSpPr>
          <p:cNvPr id="50" name="TextBox 49"/>
          <p:cNvSpPr txBox="1"/>
          <p:nvPr/>
        </p:nvSpPr>
        <p:spPr>
          <a:xfrm>
            <a:off x="2805297" y="1141799"/>
            <a:ext cx="4319982" cy="507831"/>
          </a:xfrm>
          <a:prstGeom prst="rect">
            <a:avLst/>
          </a:prstGeom>
          <a:noFill/>
        </p:spPr>
        <p:txBody>
          <a:bodyPr wrap="square" rtlCol="0">
            <a:spAutoFit/>
          </a:bodyPr>
          <a:lstStyle/>
          <a:p>
            <a:r>
              <a:rPr lang="en-US" i="0" dirty="0">
                <a:latin typeface="Calibri" panose="020F0502020204030204" pitchFamily="34" charset="0"/>
              </a:rPr>
              <a:t>To define the physical infrastructure design for all relevant environments such that it meets Non Functional Requirements and integrates with Enterprise capability for Infrastructure Monitoring and Administration</a:t>
            </a:r>
          </a:p>
        </p:txBody>
      </p:sp>
      <p:sp>
        <p:nvSpPr>
          <p:cNvPr id="38" name="AutoShape 45"/>
          <p:cNvSpPr>
            <a:spLocks noChangeArrowheads="1"/>
          </p:cNvSpPr>
          <p:nvPr/>
        </p:nvSpPr>
        <p:spPr bwMode="auto">
          <a:xfrm>
            <a:off x="3120835" y="4736792"/>
            <a:ext cx="3824680" cy="26839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chemeClr val="tx1"/>
                </a:solidFill>
                <a:latin typeface="Calibri" panose="020F0502020204030204" pitchFamily="34" charset="0"/>
                <a:ea typeface="Microsoft YaHei" pitchFamily="34" charset="-122"/>
              </a:rPr>
              <a:t>Model Infrastructure Security Design</a:t>
            </a:r>
          </a:p>
        </p:txBody>
      </p:sp>
      <p:sp>
        <p:nvSpPr>
          <p:cNvPr id="40" name="Rectangle 39"/>
          <p:cNvSpPr/>
          <p:nvPr/>
        </p:nvSpPr>
        <p:spPr bwMode="auto">
          <a:xfrm>
            <a:off x="551599" y="3637515"/>
            <a:ext cx="2253625" cy="14959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100"/>
              </a:spcAft>
            </a:pPr>
            <a:r>
              <a:rPr lang="en-US" i="0" dirty="0">
                <a:latin typeface="Calibri" panose="020F0502020204030204" pitchFamily="34" charset="0"/>
              </a:rPr>
              <a:t>Application Model</a:t>
            </a:r>
          </a:p>
          <a:p>
            <a:pPr defTabSz="952500">
              <a:spcAft>
                <a:spcPts val="100"/>
              </a:spcAft>
            </a:pPr>
            <a:r>
              <a:rPr lang="en-US" i="0" dirty="0">
                <a:latin typeface="Calibri" panose="020F0502020204030204" pitchFamily="34" charset="0"/>
              </a:rPr>
              <a:t>Interface Model</a:t>
            </a:r>
          </a:p>
          <a:p>
            <a:pPr defTabSz="179388">
              <a:spcAft>
                <a:spcPts val="100"/>
              </a:spcAft>
            </a:pPr>
            <a:r>
              <a:rPr lang="en-US" i="0" dirty="0">
                <a:latin typeface="Calibri" panose="020F0502020204030204" pitchFamily="34" charset="0"/>
              </a:rPr>
              <a:t>Logical Data Model</a:t>
            </a:r>
          </a:p>
          <a:p>
            <a:pPr defTabSz="179388">
              <a:spcAft>
                <a:spcPts val="100"/>
              </a:spcAft>
            </a:pPr>
            <a:r>
              <a:rPr lang="en-US" i="0" dirty="0">
                <a:latin typeface="Calibri" panose="020F0502020204030204" pitchFamily="34" charset="0"/>
              </a:rPr>
              <a:t>Logical Infrastructure Model</a:t>
            </a:r>
          </a:p>
          <a:p>
            <a:pPr defTabSz="179388">
              <a:spcAft>
                <a:spcPts val="100"/>
              </a:spcAft>
            </a:pPr>
            <a:r>
              <a:rPr lang="en-US" i="0" dirty="0">
                <a:latin typeface="Calibri" panose="020F0502020204030204" pitchFamily="34" charset="0"/>
              </a:rPr>
              <a:t>Physical Infrastructure Model</a:t>
            </a:r>
          </a:p>
          <a:p>
            <a:pPr defTabSz="952500">
              <a:spcAft>
                <a:spcPts val="100"/>
              </a:spcAft>
            </a:pPr>
            <a:r>
              <a:rPr lang="en-US" i="0" dirty="0">
                <a:latin typeface="Calibri" panose="020F0502020204030204" pitchFamily="34" charset="0"/>
              </a:rPr>
              <a:t>Information Security Model</a:t>
            </a:r>
          </a:p>
          <a:p>
            <a:pPr defTabSz="952500">
              <a:spcAft>
                <a:spcPts val="100"/>
              </a:spcAft>
            </a:pPr>
            <a:r>
              <a:rPr lang="en-US" i="0" dirty="0">
                <a:latin typeface="Calibri" panose="020F0502020204030204" pitchFamily="34" charset="0"/>
              </a:rPr>
              <a:t>Infrastructure Security Topology</a:t>
            </a:r>
          </a:p>
          <a:p>
            <a:pPr defTabSz="952500">
              <a:spcAft>
                <a:spcPts val="100"/>
              </a:spcAft>
            </a:pPr>
            <a:r>
              <a:rPr lang="en-US" i="0" dirty="0">
                <a:latin typeface="Calibri" panose="020F0502020204030204" pitchFamily="34" charset="0"/>
              </a:rPr>
              <a:t>Support Model</a:t>
            </a:r>
          </a:p>
        </p:txBody>
      </p:sp>
      <p:sp>
        <p:nvSpPr>
          <p:cNvPr id="53" name="TextBox 52"/>
          <p:cNvSpPr txBox="1"/>
          <p:nvPr/>
        </p:nvSpPr>
        <p:spPr>
          <a:xfrm>
            <a:off x="552241" y="3638285"/>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
        <p:nvSpPr>
          <p:cNvPr id="83" name="Rounded Rectangle 82"/>
          <p:cNvSpPr/>
          <p:nvPr/>
        </p:nvSpPr>
        <p:spPr bwMode="auto">
          <a:xfrm>
            <a:off x="7363614" y="4619081"/>
            <a:ext cx="1125775" cy="422981"/>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a:r>
              <a:rPr lang="en-US" i="0" dirty="0">
                <a:solidFill>
                  <a:schemeClr val="tx1"/>
                </a:solidFill>
                <a:latin typeface="Calibri" panose="020F0502020204030204" pitchFamily="34" charset="0"/>
              </a:rPr>
              <a:t>Support Model</a:t>
            </a:r>
          </a:p>
        </p:txBody>
      </p:sp>
    </p:spTree>
    <p:extLst>
      <p:ext uri="{BB962C8B-B14F-4D97-AF65-F5344CB8AC3E}">
        <p14:creationId xmlns:p14="http://schemas.microsoft.com/office/powerpoint/2010/main" val="38368963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2839995" y="1664005"/>
            <a:ext cx="4307792" cy="62894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48" name="Rectangle 47"/>
          <p:cNvSpPr/>
          <p:nvPr/>
        </p:nvSpPr>
        <p:spPr bwMode="auto">
          <a:xfrm>
            <a:off x="7186187" y="1026742"/>
            <a:ext cx="1468628" cy="41066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42" name="Rectangle 41"/>
          <p:cNvSpPr/>
          <p:nvPr/>
        </p:nvSpPr>
        <p:spPr bwMode="auto">
          <a:xfrm>
            <a:off x="2845744" y="2324751"/>
            <a:ext cx="4302043" cy="28086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31" name="Rectangle 30"/>
          <p:cNvSpPr/>
          <p:nvPr/>
        </p:nvSpPr>
        <p:spPr bwMode="auto">
          <a:xfrm>
            <a:off x="544583" y="2296322"/>
            <a:ext cx="2274080" cy="14288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300"/>
              </a:spcAft>
            </a:pPr>
            <a:endParaRPr lang="en-US" i="0" dirty="0">
              <a:latin typeface="Calibri" panose="020F0502020204030204" pitchFamily="34" charset="0"/>
            </a:endParaRPr>
          </a:p>
          <a:p>
            <a:pPr defTabSz="952500">
              <a:spcAft>
                <a:spcPts val="300"/>
              </a:spcAft>
            </a:pPr>
            <a:r>
              <a:rPr lang="en-US" i="0" dirty="0">
                <a:latin typeface="Calibri" panose="020F0502020204030204" pitchFamily="34" charset="0"/>
              </a:rPr>
              <a:t>Stakeholder Map</a:t>
            </a:r>
          </a:p>
          <a:p>
            <a:pPr defTabSz="952500">
              <a:spcAft>
                <a:spcPts val="300"/>
              </a:spcAft>
            </a:pPr>
            <a:r>
              <a:rPr lang="en-US" i="0" dirty="0">
                <a:latin typeface="Calibri" panose="020F0502020204030204" pitchFamily="34" charset="0"/>
              </a:rPr>
              <a:t>Functional requirements</a:t>
            </a:r>
          </a:p>
          <a:p>
            <a:pPr defTabSz="952500">
              <a:spcAft>
                <a:spcPts val="300"/>
              </a:spcAft>
            </a:pPr>
            <a:r>
              <a:rPr lang="en-US" i="0" dirty="0">
                <a:latin typeface="Calibri" panose="020F0502020204030204" pitchFamily="34" charset="0"/>
              </a:rPr>
              <a:t>Non Functional requirements</a:t>
            </a:r>
            <a:endParaRPr lang="en-US" b="1" i="0" dirty="0">
              <a:latin typeface="Calibri" panose="020F0502020204030204" pitchFamily="34" charset="0"/>
            </a:endParaRPr>
          </a:p>
          <a:p>
            <a:pPr defTabSz="952500">
              <a:spcAft>
                <a:spcPts val="300"/>
              </a:spcAft>
            </a:pPr>
            <a:r>
              <a:rPr lang="en-US" i="0" dirty="0">
                <a:latin typeface="Calibri" panose="020F0502020204030204" pitchFamily="34" charset="0"/>
              </a:rPr>
              <a:t>Business Service Catalogue</a:t>
            </a:r>
          </a:p>
          <a:p>
            <a:pPr defTabSz="952500">
              <a:spcAft>
                <a:spcPts val="300"/>
              </a:spcAft>
            </a:pPr>
            <a:r>
              <a:rPr lang="en-US" i="0" dirty="0">
                <a:solidFill>
                  <a:prstClr val="black"/>
                </a:solidFill>
                <a:latin typeface="Calibri" panose="020F0502020204030204" pitchFamily="34" charset="0"/>
              </a:rPr>
              <a:t>Project Design Principles</a:t>
            </a:r>
          </a:p>
          <a:p>
            <a:pPr defTabSz="952500">
              <a:spcAft>
                <a:spcPts val="300"/>
              </a:spcAft>
            </a:pPr>
            <a:endParaRPr lang="en-US" i="0" dirty="0">
              <a:latin typeface="Calibri" panose="020F0502020204030204" pitchFamily="34" charset="0"/>
            </a:endParaRPr>
          </a:p>
        </p:txBody>
      </p:sp>
      <p:sp>
        <p:nvSpPr>
          <p:cNvPr id="3" name="Rectangle 2"/>
          <p:cNvSpPr/>
          <p:nvPr/>
        </p:nvSpPr>
        <p:spPr bwMode="auto">
          <a:xfrm>
            <a:off x="552241" y="1026741"/>
            <a:ext cx="2253625" cy="12342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2" name="Title 1"/>
          <p:cNvSpPr>
            <a:spLocks noGrp="1"/>
          </p:cNvSpPr>
          <p:nvPr>
            <p:ph type="title"/>
          </p:nvPr>
        </p:nvSpPr>
        <p:spPr/>
        <p:txBody>
          <a:bodyPr/>
          <a:lstStyle/>
          <a:p>
            <a:r>
              <a:rPr lang="en-US" dirty="0"/>
              <a:t>Services Design</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33</a:t>
            </a:fld>
            <a:endParaRPr lang="en-US" sz="900" dirty="0"/>
          </a:p>
        </p:txBody>
      </p:sp>
      <p:sp>
        <p:nvSpPr>
          <p:cNvPr id="41" name="Rectangle 40"/>
          <p:cNvSpPr/>
          <p:nvPr/>
        </p:nvSpPr>
        <p:spPr bwMode="auto">
          <a:xfrm>
            <a:off x="553719" y="5170861"/>
            <a:ext cx="8101096" cy="99092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5" name="TextBox 4"/>
          <p:cNvSpPr txBox="1"/>
          <p:nvPr/>
        </p:nvSpPr>
        <p:spPr>
          <a:xfrm>
            <a:off x="544582" y="5351746"/>
            <a:ext cx="8102574" cy="784830"/>
          </a:xfrm>
          <a:prstGeom prst="rect">
            <a:avLst/>
          </a:prstGeom>
          <a:noFill/>
        </p:spPr>
        <p:txBody>
          <a:bodyPr wrap="square" rtlCol="0">
            <a:spAutoFit/>
          </a:bodyPr>
          <a:lstStyle/>
          <a:p>
            <a:r>
              <a:rPr lang="en-US" altLang="ja-JP" i="0" dirty="0">
                <a:solidFill>
                  <a:prstClr val="black"/>
                </a:solidFill>
                <a:latin typeface="Calibri" panose="020F0502020204030204" pitchFamily="34" charset="0"/>
              </a:rPr>
              <a:t>Service architecture and design models will be baselined after the outputs of this phase are approved by relevant governance bodies and then submitted to the Architecture &amp; Design Reuse Governance forum to harvest these models into the reuse repository.</a:t>
            </a:r>
          </a:p>
          <a:p>
            <a:endParaRPr lang="en-US" altLang="ja-JP" i="0" dirty="0">
              <a:solidFill>
                <a:prstClr val="black"/>
              </a:solidFill>
              <a:latin typeface="Calibri" panose="020F0502020204030204" pitchFamily="34" charset="0"/>
            </a:endParaRPr>
          </a:p>
          <a:p>
            <a:r>
              <a:rPr lang="en-US" altLang="ja-JP" i="0" dirty="0">
                <a:solidFill>
                  <a:prstClr val="black"/>
                </a:solidFill>
                <a:latin typeface="Calibri" panose="020F0502020204030204" pitchFamily="34" charset="0"/>
              </a:rPr>
              <a:t>The views developed for the purpose of the project will also be harvested into </a:t>
            </a:r>
            <a:r>
              <a:rPr lang="en-US" altLang="ja-JP" b="1" dirty="0">
                <a:solidFill>
                  <a:prstClr val="black"/>
                </a:solidFill>
                <a:latin typeface="Calibri" panose="020F0502020204030204" pitchFamily="34" charset="0"/>
              </a:rPr>
              <a:t>project</a:t>
            </a:r>
            <a:r>
              <a:rPr lang="en-US" altLang="ja-JP" i="0" dirty="0">
                <a:solidFill>
                  <a:prstClr val="black"/>
                </a:solidFill>
                <a:latin typeface="Calibri" panose="020F0502020204030204" pitchFamily="34" charset="0"/>
              </a:rPr>
              <a:t> reuse repository. </a:t>
            </a:r>
            <a:endParaRPr lang="en-US" i="0" dirty="0">
              <a:solidFill>
                <a:prstClr val="black"/>
              </a:solidFill>
              <a:latin typeface="Calibri" panose="020F0502020204030204" pitchFamily="34" charset="0"/>
            </a:endParaRPr>
          </a:p>
          <a:p>
            <a:endParaRPr lang="en-US" i="0" dirty="0">
              <a:latin typeface="Calibri" panose="020F0502020204030204" pitchFamily="34" charset="0"/>
            </a:endParaRPr>
          </a:p>
        </p:txBody>
      </p:sp>
      <p:sp>
        <p:nvSpPr>
          <p:cNvPr id="51" name="Rectangle 50"/>
          <p:cNvSpPr/>
          <p:nvPr/>
        </p:nvSpPr>
        <p:spPr bwMode="auto">
          <a:xfrm>
            <a:off x="2841779" y="1022001"/>
            <a:ext cx="4306008" cy="6045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Calibri" panose="020F0502020204030204" pitchFamily="34" charset="0"/>
            </a:endParaRPr>
          </a:p>
        </p:txBody>
      </p:sp>
      <p:sp>
        <p:nvSpPr>
          <p:cNvPr id="54" name="TextBox 53"/>
          <p:cNvSpPr txBox="1"/>
          <p:nvPr/>
        </p:nvSpPr>
        <p:spPr>
          <a:xfrm>
            <a:off x="2805297" y="1141799"/>
            <a:ext cx="4268228" cy="507831"/>
          </a:xfrm>
          <a:prstGeom prst="rect">
            <a:avLst/>
          </a:prstGeom>
          <a:noFill/>
        </p:spPr>
        <p:txBody>
          <a:bodyPr wrap="square" rtlCol="0">
            <a:spAutoFit/>
          </a:bodyPr>
          <a:lstStyle/>
          <a:p>
            <a:r>
              <a:rPr lang="en-US" i="0" dirty="0">
                <a:latin typeface="Calibri" panose="020F0502020204030204" pitchFamily="34" charset="0"/>
              </a:rPr>
              <a:t>To define the design of service contracts , the bindings to their end points, the protocols supported and the message structures used to interact with service consumers and providers</a:t>
            </a:r>
          </a:p>
        </p:txBody>
      </p:sp>
      <p:sp>
        <p:nvSpPr>
          <p:cNvPr id="56" name="AutoShape 45"/>
          <p:cNvSpPr>
            <a:spLocks noChangeArrowheads="1"/>
          </p:cNvSpPr>
          <p:nvPr/>
        </p:nvSpPr>
        <p:spPr bwMode="auto">
          <a:xfrm>
            <a:off x="2910178" y="2511440"/>
            <a:ext cx="4215100" cy="259839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91440" tIns="0" rIns="91440" bIns="91440" anchor="t"/>
          <a:lstStyle/>
          <a:p>
            <a:pPr algn="ctr" defTabSz="449263" hangingPunct="0">
              <a:spcBef>
                <a:spcPts val="0"/>
              </a:spcBef>
              <a:buClr>
                <a:srgbClr val="000000"/>
              </a:buClr>
              <a:buSzPct val="100000"/>
              <a:buFont typeface="Times New Roman" pitchFamily="18" charset="0"/>
              <a:buNone/>
              <a:tabLst>
                <a:tab pos="723900" algn="l"/>
              </a:tabLst>
            </a:pPr>
            <a:r>
              <a:rPr lang="en-GB" b="1" i="0" dirty="0">
                <a:solidFill>
                  <a:srgbClr val="000000"/>
                </a:solidFill>
                <a:latin typeface="Calibri" panose="020F0502020204030204" pitchFamily="34" charset="0"/>
                <a:ea typeface="Microsoft YaHei" pitchFamily="34" charset="-122"/>
              </a:rPr>
              <a:t>Services Design Tasks</a:t>
            </a:r>
          </a:p>
        </p:txBody>
      </p:sp>
      <p:sp>
        <p:nvSpPr>
          <p:cNvPr id="71" name="TextBox 70"/>
          <p:cNvSpPr txBox="1"/>
          <p:nvPr/>
        </p:nvSpPr>
        <p:spPr>
          <a:xfrm>
            <a:off x="575097" y="2314651"/>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Project/ Program Inputs</a:t>
            </a:r>
          </a:p>
        </p:txBody>
      </p:sp>
      <p:sp>
        <p:nvSpPr>
          <p:cNvPr id="72" name="TextBox 71"/>
          <p:cNvSpPr txBox="1"/>
          <p:nvPr/>
        </p:nvSpPr>
        <p:spPr>
          <a:xfrm>
            <a:off x="2843006" y="1661838"/>
            <a:ext cx="1588540" cy="137174"/>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p>
            <a:pPr algn="ctr"/>
            <a:r>
              <a:rPr lang="en-US" i="0" dirty="0">
                <a:latin typeface="Calibri" panose="020F0502020204030204" pitchFamily="34" charset="0"/>
              </a:rPr>
              <a:t>Enterprise Continuum Inputs</a:t>
            </a:r>
          </a:p>
        </p:txBody>
      </p:sp>
      <p:sp>
        <p:nvSpPr>
          <p:cNvPr id="73" name="TextBox 72"/>
          <p:cNvSpPr txBox="1"/>
          <p:nvPr/>
        </p:nvSpPr>
        <p:spPr>
          <a:xfrm>
            <a:off x="2851220" y="2320133"/>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Tasks</a:t>
            </a:r>
          </a:p>
        </p:txBody>
      </p:sp>
      <p:sp>
        <p:nvSpPr>
          <p:cNvPr id="79" name="TextBox 78"/>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Outputs</a:t>
            </a:r>
          </a:p>
        </p:txBody>
      </p:sp>
      <p:sp>
        <p:nvSpPr>
          <p:cNvPr id="80" name="TextBox 79"/>
          <p:cNvSpPr txBox="1"/>
          <p:nvPr/>
        </p:nvSpPr>
        <p:spPr>
          <a:xfrm>
            <a:off x="555620" y="1647549"/>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Roles</a:t>
            </a:r>
          </a:p>
        </p:txBody>
      </p:sp>
      <p:sp>
        <p:nvSpPr>
          <p:cNvPr id="81" name="TextBox 80"/>
          <p:cNvSpPr txBox="1"/>
          <p:nvPr/>
        </p:nvSpPr>
        <p:spPr>
          <a:xfrm>
            <a:off x="555534" y="5170861"/>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Guidance and Notes</a:t>
            </a:r>
          </a:p>
        </p:txBody>
      </p:sp>
      <p:sp>
        <p:nvSpPr>
          <p:cNvPr id="82" name="TextBox 8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Purpose</a:t>
            </a:r>
          </a:p>
        </p:txBody>
      </p:sp>
      <p:grpSp>
        <p:nvGrpSpPr>
          <p:cNvPr id="45" name="Group 44"/>
          <p:cNvGrpSpPr/>
          <p:nvPr/>
        </p:nvGrpSpPr>
        <p:grpSpPr>
          <a:xfrm>
            <a:off x="544582"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grpSp>
      <p:sp>
        <p:nvSpPr>
          <p:cNvPr id="67" name="AutoShape 45"/>
          <p:cNvSpPr>
            <a:spLocks noChangeArrowheads="1"/>
          </p:cNvSpPr>
          <p:nvPr/>
        </p:nvSpPr>
        <p:spPr bwMode="auto">
          <a:xfrm>
            <a:off x="3108960" y="2745074"/>
            <a:ext cx="3844234" cy="25241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Analyse Requirements</a:t>
            </a:r>
          </a:p>
        </p:txBody>
      </p:sp>
      <p:sp>
        <p:nvSpPr>
          <p:cNvPr id="53" name="Rectangle 52"/>
          <p:cNvSpPr/>
          <p:nvPr/>
        </p:nvSpPr>
        <p:spPr>
          <a:xfrm>
            <a:off x="975888" y="1107213"/>
            <a:ext cx="1942178" cy="861774"/>
          </a:xfrm>
          <a:prstGeom prst="rect">
            <a:avLst/>
          </a:prstGeom>
        </p:spPr>
        <p:txBody>
          <a:bodyPr wrap="square">
            <a:spAutoFit/>
          </a:bodyPr>
          <a:lstStyle/>
          <a:p>
            <a:pPr fontAlgn="base">
              <a:spcBef>
                <a:spcPct val="0"/>
              </a:spcBef>
              <a:spcAft>
                <a:spcPct val="0"/>
              </a:spcAft>
            </a:pPr>
            <a:r>
              <a:rPr lang="en-US" sz="1400" b="1" i="0" dirty="0">
                <a:solidFill>
                  <a:prstClr val="black"/>
                </a:solidFill>
                <a:latin typeface="Calibri" panose="020F0502020204030204" pitchFamily="34" charset="0"/>
              </a:rPr>
              <a:t>Service Designer</a:t>
            </a:r>
          </a:p>
          <a:p>
            <a:pPr fontAlgn="base">
              <a:spcBef>
                <a:spcPct val="0"/>
              </a:spcBef>
              <a:spcAft>
                <a:spcPct val="0"/>
              </a:spcAft>
            </a:pPr>
            <a:r>
              <a:rPr lang="en-US" sz="900" i="0" dirty="0">
                <a:solidFill>
                  <a:prstClr val="black"/>
                </a:solidFill>
                <a:latin typeface="Calibri" panose="020F0502020204030204" pitchFamily="34" charset="0"/>
              </a:rPr>
              <a:t>Service Architect (Consult)</a:t>
            </a:r>
          </a:p>
          <a:p>
            <a:pPr fontAlgn="base">
              <a:spcBef>
                <a:spcPct val="0"/>
              </a:spcBef>
              <a:spcAft>
                <a:spcPct val="0"/>
              </a:spcAft>
            </a:pPr>
            <a:r>
              <a:rPr lang="en-US" sz="900" i="0" dirty="0">
                <a:solidFill>
                  <a:prstClr val="black"/>
                </a:solidFill>
                <a:latin typeface="Calibri" panose="020F0502020204030204" pitchFamily="34" charset="0"/>
              </a:rPr>
              <a:t>Application Developer (Consult)</a:t>
            </a:r>
          </a:p>
          <a:p>
            <a:pPr fontAlgn="base">
              <a:spcBef>
                <a:spcPct val="0"/>
              </a:spcBef>
              <a:spcAft>
                <a:spcPct val="0"/>
              </a:spcAft>
            </a:pPr>
            <a:r>
              <a:rPr lang="en-US" sz="900" i="0" dirty="0">
                <a:solidFill>
                  <a:prstClr val="black"/>
                </a:solidFill>
                <a:latin typeface="Calibri" panose="020F0502020204030204" pitchFamily="34" charset="0"/>
              </a:rPr>
              <a:t>Application Designer (Consult)</a:t>
            </a:r>
          </a:p>
          <a:p>
            <a:pPr fontAlgn="base">
              <a:spcBef>
                <a:spcPct val="0"/>
              </a:spcBef>
              <a:spcAft>
                <a:spcPct val="0"/>
              </a:spcAft>
            </a:pPr>
            <a:r>
              <a:rPr lang="en-US" sz="900" i="0" dirty="0">
                <a:solidFill>
                  <a:prstClr val="black"/>
                </a:solidFill>
                <a:latin typeface="Calibri" panose="020F0502020204030204" pitchFamily="34" charset="0"/>
              </a:rPr>
              <a:t>Data Designer (Consult)</a:t>
            </a:r>
          </a:p>
        </p:txBody>
      </p:sp>
      <p:sp>
        <p:nvSpPr>
          <p:cNvPr id="61" name="Rounded Rectangle 60"/>
          <p:cNvSpPr/>
          <p:nvPr/>
        </p:nvSpPr>
        <p:spPr bwMode="auto">
          <a:xfrm>
            <a:off x="7357612" y="3097214"/>
            <a:ext cx="1116753" cy="72008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Service Design Model</a:t>
            </a:r>
          </a:p>
        </p:txBody>
      </p:sp>
      <p:sp>
        <p:nvSpPr>
          <p:cNvPr id="65" name="AutoShape 45"/>
          <p:cNvSpPr>
            <a:spLocks noChangeArrowheads="1"/>
          </p:cNvSpPr>
          <p:nvPr/>
        </p:nvSpPr>
        <p:spPr bwMode="auto">
          <a:xfrm>
            <a:off x="3115758" y="3051593"/>
            <a:ext cx="3841633" cy="38144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Define service consumers and  service provider interaction </a:t>
            </a:r>
          </a:p>
        </p:txBody>
      </p:sp>
      <p:sp>
        <p:nvSpPr>
          <p:cNvPr id="75" name="AutoShape 45"/>
          <p:cNvSpPr>
            <a:spLocks noChangeArrowheads="1"/>
          </p:cNvSpPr>
          <p:nvPr/>
        </p:nvSpPr>
        <p:spPr bwMode="auto">
          <a:xfrm>
            <a:off x="3107673" y="4170942"/>
            <a:ext cx="3832442" cy="26714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Service Design Model</a:t>
            </a:r>
          </a:p>
        </p:txBody>
      </p:sp>
      <p:sp>
        <p:nvSpPr>
          <p:cNvPr id="77" name="AutoShape 45"/>
          <p:cNvSpPr>
            <a:spLocks noChangeArrowheads="1"/>
          </p:cNvSpPr>
          <p:nvPr/>
        </p:nvSpPr>
        <p:spPr bwMode="auto">
          <a:xfrm>
            <a:off x="3111870" y="3480458"/>
            <a:ext cx="3832442" cy="2335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Service Contract Specs (WSDL)</a:t>
            </a:r>
          </a:p>
        </p:txBody>
      </p:sp>
      <p:sp>
        <p:nvSpPr>
          <p:cNvPr id="78" name="AutoShape 45"/>
          <p:cNvSpPr>
            <a:spLocks noChangeArrowheads="1"/>
          </p:cNvSpPr>
          <p:nvPr/>
        </p:nvSpPr>
        <p:spPr bwMode="auto">
          <a:xfrm>
            <a:off x="3107673" y="3784826"/>
            <a:ext cx="3836639" cy="34233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Create schemas for data payload schema (XSD)</a:t>
            </a:r>
          </a:p>
        </p:txBody>
      </p:sp>
      <p:sp>
        <p:nvSpPr>
          <p:cNvPr id="88" name="AutoShape 45"/>
          <p:cNvSpPr>
            <a:spLocks noChangeArrowheads="1"/>
          </p:cNvSpPr>
          <p:nvPr/>
        </p:nvSpPr>
        <p:spPr bwMode="auto">
          <a:xfrm>
            <a:off x="3108960" y="4478946"/>
            <a:ext cx="3836639" cy="29579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rgbClr val="000000"/>
                </a:solidFill>
                <a:latin typeface="Calibri" panose="020F0502020204030204" pitchFamily="34" charset="0"/>
                <a:ea typeface="Microsoft YaHei" pitchFamily="34" charset="-122"/>
              </a:rPr>
              <a:t>Harvest Service Artefacts to Service Repository</a:t>
            </a:r>
          </a:p>
        </p:txBody>
      </p:sp>
      <p:sp>
        <p:nvSpPr>
          <p:cNvPr id="55" name="AutoShape 45"/>
          <p:cNvSpPr>
            <a:spLocks noChangeArrowheads="1"/>
          </p:cNvSpPr>
          <p:nvPr/>
        </p:nvSpPr>
        <p:spPr bwMode="auto">
          <a:xfrm>
            <a:off x="4181387" y="1822392"/>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Design Principles</a:t>
            </a:r>
          </a:p>
        </p:txBody>
      </p:sp>
      <p:sp>
        <p:nvSpPr>
          <p:cNvPr id="57" name="AutoShape 45"/>
          <p:cNvSpPr>
            <a:spLocks noChangeArrowheads="1"/>
          </p:cNvSpPr>
          <p:nvPr/>
        </p:nvSpPr>
        <p:spPr bwMode="auto">
          <a:xfrm>
            <a:off x="3112227" y="1826268"/>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prstClr val="white"/>
                </a:solidFill>
                <a:latin typeface="Calibri" panose="020F0502020204030204" pitchFamily="34" charset="0"/>
                <a:ea typeface="Microsoft YaHei" pitchFamily="34" charset="-122"/>
              </a:rPr>
              <a:t>Service </a:t>
            </a:r>
            <a:r>
              <a:rPr lang="en-GB" sz="900" i="0" dirty="0">
                <a:solidFill>
                  <a:prstClr val="white"/>
                </a:solidFill>
                <a:latin typeface="Calibri" panose="020F0502020204030204" pitchFamily="34" charset="0"/>
                <a:ea typeface="Microsoft YaHei" pitchFamily="34" charset="-122"/>
              </a:rPr>
              <a:t>Design Patterns &amp; Standards</a:t>
            </a:r>
          </a:p>
        </p:txBody>
      </p:sp>
      <p:sp>
        <p:nvSpPr>
          <p:cNvPr id="50" name="AutoShape 45"/>
          <p:cNvSpPr>
            <a:spLocks noChangeArrowheads="1"/>
          </p:cNvSpPr>
          <p:nvPr/>
        </p:nvSpPr>
        <p:spPr bwMode="auto">
          <a:xfrm>
            <a:off x="6214291" y="1819874"/>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Service Repository</a:t>
            </a:r>
          </a:p>
        </p:txBody>
      </p:sp>
      <p:sp>
        <p:nvSpPr>
          <p:cNvPr id="63" name="Rounded Rectangle 62"/>
          <p:cNvSpPr/>
          <p:nvPr/>
        </p:nvSpPr>
        <p:spPr bwMode="auto">
          <a:xfrm>
            <a:off x="7351739" y="1276381"/>
            <a:ext cx="1125775" cy="72008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i="0" dirty="0">
                <a:solidFill>
                  <a:prstClr val="black"/>
                </a:solidFill>
                <a:latin typeface="Calibri" panose="020F0502020204030204" pitchFamily="34" charset="0"/>
              </a:rPr>
              <a:t>Service Contract Specs (WSDL)</a:t>
            </a:r>
            <a:endParaRPr lang="en-US" sz="900" i="0" dirty="0">
              <a:solidFill>
                <a:prstClr val="black"/>
              </a:solidFill>
              <a:latin typeface="Calibri" panose="020F0502020204030204" pitchFamily="34" charset="0"/>
            </a:endParaRPr>
          </a:p>
        </p:txBody>
      </p:sp>
      <p:sp>
        <p:nvSpPr>
          <p:cNvPr id="64" name="Rounded Rectangle 63"/>
          <p:cNvSpPr/>
          <p:nvPr/>
        </p:nvSpPr>
        <p:spPr bwMode="auto">
          <a:xfrm>
            <a:off x="7348590" y="2170494"/>
            <a:ext cx="1125775" cy="720080"/>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i="0" dirty="0">
                <a:solidFill>
                  <a:prstClr val="black"/>
                </a:solidFill>
                <a:latin typeface="Calibri" panose="020F0502020204030204" pitchFamily="34" charset="0"/>
              </a:rPr>
              <a:t>Service Schemas (XSD)</a:t>
            </a:r>
            <a:endParaRPr lang="en-US" sz="900" i="0" dirty="0">
              <a:solidFill>
                <a:prstClr val="black"/>
              </a:solidFill>
              <a:latin typeface="Calibri" panose="020F0502020204030204" pitchFamily="34" charset="0"/>
            </a:endParaRPr>
          </a:p>
        </p:txBody>
      </p:sp>
      <p:sp>
        <p:nvSpPr>
          <p:cNvPr id="83" name="AutoShape 45"/>
          <p:cNvSpPr>
            <a:spLocks noChangeArrowheads="1"/>
          </p:cNvSpPr>
          <p:nvPr/>
        </p:nvSpPr>
        <p:spPr bwMode="auto">
          <a:xfrm>
            <a:off x="5250547" y="1819873"/>
            <a:ext cx="725824" cy="401823"/>
          </a:xfrm>
          <a:prstGeom prst="snip1Rect">
            <a:avLst/>
          </a:prstGeom>
          <a:solidFill>
            <a:schemeClr val="accent1">
              <a:lumMod val="60000"/>
              <a:lumOff val="40000"/>
            </a:schemeClr>
          </a:solidFill>
          <a:ln w="12700">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prstClr val="white"/>
                </a:solidFill>
                <a:latin typeface="Calibri" panose="020F0502020204030204" pitchFamily="34" charset="0"/>
                <a:ea typeface="Microsoft YaHei" pitchFamily="34" charset="-122"/>
              </a:rPr>
              <a:t>Industry Models</a:t>
            </a:r>
          </a:p>
        </p:txBody>
      </p:sp>
      <p:sp>
        <p:nvSpPr>
          <p:cNvPr id="38" name="AutoShape 45"/>
          <p:cNvSpPr>
            <a:spLocks noChangeArrowheads="1"/>
          </p:cNvSpPr>
          <p:nvPr/>
        </p:nvSpPr>
        <p:spPr bwMode="auto">
          <a:xfrm>
            <a:off x="3111870" y="4806385"/>
            <a:ext cx="3824680" cy="19010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fontAlgn="base" hangingPunct="0">
              <a:spcAft>
                <a:spcPct val="0"/>
              </a:spcAft>
              <a:buClr>
                <a:srgbClr val="000000"/>
              </a:buClr>
              <a:buSzPct val="100000"/>
              <a:buFont typeface="Times New Roman" pitchFamily="18" charset="0"/>
              <a:buNone/>
              <a:tabLst>
                <a:tab pos="723900" algn="l"/>
              </a:tabLst>
            </a:pPr>
            <a:r>
              <a:rPr lang="en-GB" i="0" dirty="0">
                <a:solidFill>
                  <a:schemeClr val="tx1"/>
                </a:solidFill>
                <a:latin typeface="Calibri" panose="020F0502020204030204" pitchFamily="34" charset="0"/>
                <a:ea typeface="Microsoft YaHei" pitchFamily="34" charset="-122"/>
              </a:rPr>
              <a:t>Model Service Security Design</a:t>
            </a:r>
          </a:p>
        </p:txBody>
      </p:sp>
      <p:sp>
        <p:nvSpPr>
          <p:cNvPr id="40" name="Rectangle 39"/>
          <p:cNvSpPr/>
          <p:nvPr/>
        </p:nvSpPr>
        <p:spPr bwMode="auto">
          <a:xfrm>
            <a:off x="551599" y="3767529"/>
            <a:ext cx="2253625" cy="13658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a:spcAft>
                <a:spcPts val="100"/>
              </a:spcAft>
            </a:pPr>
            <a:endParaRPr lang="en-US" i="0" dirty="0">
              <a:latin typeface="Calibri" panose="020F0502020204030204" pitchFamily="34" charset="0"/>
            </a:endParaRPr>
          </a:p>
          <a:p>
            <a:pPr defTabSz="952500">
              <a:spcAft>
                <a:spcPts val="300"/>
              </a:spcAft>
            </a:pPr>
            <a:r>
              <a:rPr lang="en-US" i="0" dirty="0">
                <a:solidFill>
                  <a:prstClr val="black"/>
                </a:solidFill>
                <a:latin typeface="Calibri" panose="020F0502020204030204" pitchFamily="34" charset="0"/>
              </a:rPr>
              <a:t>Services Specification</a:t>
            </a:r>
            <a:endParaRPr lang="en-US" i="0" dirty="0">
              <a:latin typeface="Calibri" panose="020F0502020204030204" pitchFamily="34" charset="0"/>
            </a:endParaRPr>
          </a:p>
          <a:p>
            <a:pPr defTabSz="952500">
              <a:spcAft>
                <a:spcPts val="300"/>
              </a:spcAft>
            </a:pPr>
            <a:r>
              <a:rPr lang="en-US" i="0" dirty="0">
                <a:latin typeface="Calibri" panose="020F0502020204030204" pitchFamily="34" charset="0"/>
              </a:rPr>
              <a:t>Application Model</a:t>
            </a:r>
          </a:p>
          <a:p>
            <a:pPr defTabSz="952500">
              <a:spcAft>
                <a:spcPts val="300"/>
              </a:spcAft>
            </a:pPr>
            <a:r>
              <a:rPr lang="en-US" i="0" dirty="0">
                <a:solidFill>
                  <a:prstClr val="black"/>
                </a:solidFill>
                <a:latin typeface="Calibri" panose="020F0502020204030204" pitchFamily="34" charset="0"/>
              </a:rPr>
              <a:t>Interface Model</a:t>
            </a:r>
          </a:p>
          <a:p>
            <a:pPr defTabSz="952500"/>
            <a:r>
              <a:rPr lang="en-US" i="0" dirty="0">
                <a:solidFill>
                  <a:prstClr val="black"/>
                </a:solidFill>
                <a:latin typeface="Calibri" panose="020F0502020204030204" pitchFamily="34" charset="0"/>
              </a:rPr>
              <a:t>Logical Data Model</a:t>
            </a:r>
          </a:p>
          <a:p>
            <a:pPr defTabSz="952500"/>
            <a:r>
              <a:rPr lang="en-US" i="0" dirty="0">
                <a:solidFill>
                  <a:prstClr val="black"/>
                </a:solidFill>
                <a:latin typeface="Calibri" panose="020F0502020204030204" pitchFamily="34" charset="0"/>
              </a:rPr>
              <a:t>Logical Infrastructure Topology</a:t>
            </a:r>
          </a:p>
          <a:p>
            <a:pPr defTabSz="952500"/>
            <a:r>
              <a:rPr lang="en-US" i="0" dirty="0">
                <a:solidFill>
                  <a:prstClr val="black"/>
                </a:solidFill>
                <a:latin typeface="Calibri" panose="020F0502020204030204" pitchFamily="34" charset="0"/>
              </a:rPr>
              <a:t>Physical Infrastructure Topology</a:t>
            </a:r>
          </a:p>
          <a:p>
            <a:pPr defTabSz="952500">
              <a:spcAft>
                <a:spcPts val="300"/>
              </a:spcAft>
            </a:pPr>
            <a:endParaRPr lang="en-US" i="0" dirty="0">
              <a:solidFill>
                <a:prstClr val="black"/>
              </a:solidFill>
              <a:latin typeface="Calibri" panose="020F0502020204030204" pitchFamily="34" charset="0"/>
            </a:endParaRPr>
          </a:p>
        </p:txBody>
      </p:sp>
      <p:sp>
        <p:nvSpPr>
          <p:cNvPr id="43" name="TextBox 42"/>
          <p:cNvSpPr txBox="1"/>
          <p:nvPr/>
        </p:nvSpPr>
        <p:spPr>
          <a:xfrm>
            <a:off x="552241" y="3776784"/>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r>
              <a:rPr lang="en-US" dirty="0">
                <a:solidFill>
                  <a:schemeClr val="tx1"/>
                </a:solidFill>
              </a:rPr>
              <a:t>Model Inputs</a:t>
            </a:r>
          </a:p>
        </p:txBody>
      </p:sp>
    </p:spTree>
    <p:extLst>
      <p:ext uri="{BB962C8B-B14F-4D97-AF65-F5344CB8AC3E}">
        <p14:creationId xmlns:p14="http://schemas.microsoft.com/office/powerpoint/2010/main" val="6597107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1916801"/>
            <a:ext cx="4302043" cy="29974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1916834"/>
            <a:ext cx="2252147" cy="2996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ts val="300"/>
              </a:spcAft>
            </a:pPr>
            <a:endParaRPr lang="en-US" sz="1000" i="0" dirty="0">
              <a:solidFill>
                <a:prstClr val="black"/>
              </a:solidFill>
              <a:latin typeface="Calibri" panose="020F0502020204030204" pitchFamily="34" charset="0"/>
            </a:endParaRPr>
          </a:p>
          <a:p>
            <a:pPr defTabSz="952500" fontAlgn="base">
              <a:spcBef>
                <a:spcPct val="0"/>
              </a:spcBef>
              <a:spcAft>
                <a:spcPts val="300"/>
              </a:spcAft>
            </a:pPr>
            <a:r>
              <a:rPr lang="en-US" sz="1000" i="0" dirty="0">
                <a:solidFill>
                  <a:prstClr val="black"/>
                </a:solidFill>
                <a:latin typeface="Calibri" panose="020F0502020204030204" pitchFamily="34" charset="0"/>
              </a:rPr>
              <a:t>Business Principles</a:t>
            </a:r>
          </a:p>
          <a:p>
            <a:pPr defTabSz="952500" fontAlgn="base">
              <a:spcBef>
                <a:spcPct val="0"/>
              </a:spcBef>
              <a:spcAft>
                <a:spcPts val="300"/>
              </a:spcAft>
            </a:pPr>
            <a:r>
              <a:rPr lang="en-US" sz="1000" i="0" dirty="0">
                <a:solidFill>
                  <a:prstClr val="black"/>
                </a:solidFill>
                <a:latin typeface="Calibri" panose="020F0502020204030204" pitchFamily="34" charset="0"/>
              </a:rPr>
              <a:t>Business Goals</a:t>
            </a:r>
          </a:p>
          <a:p>
            <a:pPr defTabSz="952500" fontAlgn="base">
              <a:spcBef>
                <a:spcPct val="0"/>
              </a:spcBef>
              <a:spcAft>
                <a:spcPts val="300"/>
              </a:spcAft>
            </a:pPr>
            <a:r>
              <a:rPr lang="en-US" sz="1000" i="0" dirty="0">
                <a:solidFill>
                  <a:prstClr val="black"/>
                </a:solidFill>
                <a:latin typeface="Calibri" panose="020F0502020204030204" pitchFamily="34" charset="0"/>
              </a:rPr>
              <a:t>Business Drivers</a:t>
            </a:r>
          </a:p>
          <a:p>
            <a:pPr defTabSz="952500" fontAlgn="base">
              <a:spcBef>
                <a:spcPct val="0"/>
              </a:spcBef>
              <a:spcAft>
                <a:spcPts val="300"/>
              </a:spcAft>
            </a:pPr>
            <a:r>
              <a:rPr lang="en-US" sz="1000" i="0" dirty="0">
                <a:solidFill>
                  <a:prstClr val="black"/>
                </a:solidFill>
                <a:latin typeface="Calibri" panose="020F0502020204030204" pitchFamily="34" charset="0"/>
              </a:rPr>
              <a:t>Stakeholder Map</a:t>
            </a:r>
          </a:p>
          <a:p>
            <a:pPr defTabSz="952500" fontAlgn="base">
              <a:spcBef>
                <a:spcPct val="0"/>
              </a:spcBef>
              <a:spcAft>
                <a:spcPts val="300"/>
              </a:spcAft>
            </a:pPr>
            <a:r>
              <a:rPr lang="en-US" sz="1000" i="0" dirty="0">
                <a:solidFill>
                  <a:prstClr val="black"/>
                </a:solidFill>
                <a:latin typeface="Calibri" panose="020F0502020204030204" pitchFamily="34" charset="0"/>
              </a:rPr>
              <a:t>Architecture Principles</a:t>
            </a:r>
          </a:p>
          <a:p>
            <a:pPr defTabSz="952500" fontAlgn="base">
              <a:spcBef>
                <a:spcPct val="0"/>
              </a:spcBef>
              <a:spcAft>
                <a:spcPts val="300"/>
              </a:spcAft>
            </a:pPr>
            <a:r>
              <a:rPr lang="en-US" sz="1000" i="0" dirty="0">
                <a:solidFill>
                  <a:prstClr val="black"/>
                </a:solidFill>
                <a:latin typeface="Calibri" panose="020F0502020204030204" pitchFamily="34" charset="0"/>
              </a:rPr>
              <a:t>Architecture Patterns and Standards</a:t>
            </a:r>
          </a:p>
          <a:p>
            <a:pPr defTabSz="952500" fontAlgn="base">
              <a:spcBef>
                <a:spcPct val="0"/>
              </a:spcBef>
              <a:spcAft>
                <a:spcPts val="300"/>
              </a:spcAft>
            </a:pPr>
            <a:r>
              <a:rPr lang="en-US" sz="1000" i="0" dirty="0">
                <a:solidFill>
                  <a:prstClr val="black"/>
                </a:solidFill>
                <a:latin typeface="Calibri" panose="020F0502020204030204" pitchFamily="34" charset="0"/>
              </a:rPr>
              <a:t>Architecture Models</a:t>
            </a:r>
          </a:p>
          <a:p>
            <a:pPr defTabSz="952500" fontAlgn="base">
              <a:spcBef>
                <a:spcPct val="0"/>
              </a:spcBef>
              <a:spcAft>
                <a:spcPts val="300"/>
              </a:spcAft>
            </a:pPr>
            <a:r>
              <a:rPr lang="en-US" sz="10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82093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Manage cross domain </a:t>
            </a:r>
            <a:r>
              <a:rPr lang="en-US" b="1" dirty="0"/>
              <a:t>architecture </a:t>
            </a:r>
            <a:r>
              <a:rPr lang="en-US" dirty="0"/>
              <a:t>artefacts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34</a:t>
            </a:fld>
            <a:endParaRPr lang="en-US" sz="900" dirty="0"/>
          </a:p>
        </p:txBody>
      </p:sp>
      <p:sp>
        <p:nvSpPr>
          <p:cNvPr id="10" name="TextBox 9"/>
          <p:cNvSpPr txBox="1"/>
          <p:nvPr/>
        </p:nvSpPr>
        <p:spPr>
          <a:xfrm>
            <a:off x="559195" y="1913699"/>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14" name="AutoShape 45"/>
          <p:cNvSpPr>
            <a:spLocks noChangeArrowheads="1"/>
          </p:cNvSpPr>
          <p:nvPr/>
        </p:nvSpPr>
        <p:spPr bwMode="auto">
          <a:xfrm>
            <a:off x="2998105" y="1944395"/>
            <a:ext cx="3978428" cy="286017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Manage Cross Domain Architecture Artefacts</a:t>
            </a:r>
          </a:p>
        </p:txBody>
      </p:sp>
      <p:sp>
        <p:nvSpPr>
          <p:cNvPr id="15" name="AutoShape 45"/>
          <p:cNvSpPr>
            <a:spLocks noChangeArrowheads="1"/>
          </p:cNvSpPr>
          <p:nvPr/>
        </p:nvSpPr>
        <p:spPr bwMode="auto">
          <a:xfrm>
            <a:off x="3094087" y="2351453"/>
            <a:ext cx="3802464" cy="21982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Identify Business, Architecture Principles</a:t>
            </a:r>
          </a:p>
        </p:txBody>
      </p:sp>
      <p:sp>
        <p:nvSpPr>
          <p:cNvPr id="19" name="AutoShape 45"/>
          <p:cNvSpPr>
            <a:spLocks noChangeArrowheads="1"/>
          </p:cNvSpPr>
          <p:nvPr/>
        </p:nvSpPr>
        <p:spPr bwMode="auto">
          <a:xfrm>
            <a:off x="3094087" y="2666518"/>
            <a:ext cx="3802464" cy="21337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and maintain Architecture Decisions</a:t>
            </a:r>
          </a:p>
        </p:txBody>
      </p:sp>
      <p:sp>
        <p:nvSpPr>
          <p:cNvPr id="27" name="TextBox 26"/>
          <p:cNvSpPr txBox="1"/>
          <p:nvPr/>
        </p:nvSpPr>
        <p:spPr>
          <a:xfrm>
            <a:off x="2851220" y="1920104"/>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Outputs</a:t>
            </a:r>
          </a:p>
        </p:txBody>
      </p:sp>
      <p:sp>
        <p:nvSpPr>
          <p:cNvPr id="32" name="Rounded Rectangle 31"/>
          <p:cNvSpPr/>
          <p:nvPr/>
        </p:nvSpPr>
        <p:spPr bwMode="auto">
          <a:xfrm>
            <a:off x="7258581" y="2384970"/>
            <a:ext cx="1230023" cy="37149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Architecture Decisions</a:t>
            </a:r>
          </a:p>
        </p:txBody>
      </p:sp>
      <p:sp>
        <p:nvSpPr>
          <p:cNvPr id="36" name="Rounded Rectangle 35"/>
          <p:cNvSpPr/>
          <p:nvPr/>
        </p:nvSpPr>
        <p:spPr bwMode="auto">
          <a:xfrm>
            <a:off x="7258580" y="1770595"/>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Architecture Principles</a:t>
            </a:r>
          </a:p>
        </p:txBody>
      </p:sp>
      <p:sp>
        <p:nvSpPr>
          <p:cNvPr id="43" name="Rectangle 42"/>
          <p:cNvSpPr/>
          <p:nvPr/>
        </p:nvSpPr>
        <p:spPr>
          <a:xfrm>
            <a:off x="1052959" y="1120600"/>
            <a:ext cx="1598001" cy="446276"/>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Lead Architect</a:t>
            </a:r>
          </a:p>
          <a:p>
            <a:pPr defTabSz="914400" fontAlgn="base">
              <a:spcBef>
                <a:spcPct val="0"/>
              </a:spcBef>
              <a:spcAft>
                <a:spcPct val="0"/>
              </a:spcAft>
            </a:pPr>
            <a:r>
              <a:rPr lang="en-US" sz="900" i="0" dirty="0">
                <a:solidFill>
                  <a:prstClr val="black"/>
                </a:solidFill>
                <a:latin typeface="Calibri" panose="020F0502020204030204" pitchFamily="34" charset="0"/>
              </a:rPr>
              <a:t>Enterprise Architect (Consult)</a:t>
            </a:r>
            <a:endParaRPr lang="en-US" sz="900" b="1" i="0" dirty="0">
              <a:solidFill>
                <a:prstClr val="black"/>
              </a:solidFill>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5" name="TextBox 4"/>
          <p:cNvSpPr txBox="1"/>
          <p:nvPr/>
        </p:nvSpPr>
        <p:spPr>
          <a:xfrm>
            <a:off x="552241" y="5097498"/>
            <a:ext cx="8102574" cy="369332"/>
          </a:xfrm>
          <a:prstGeom prst="rect">
            <a:avLst/>
          </a:prstGeom>
          <a:noFill/>
        </p:spPr>
        <p:txBody>
          <a:bodyPr wrap="square" rtlCol="0">
            <a:spAutoFit/>
          </a:bodyPr>
          <a:lstStyle/>
          <a:p>
            <a:pPr defTabSz="914400" fontAlgn="base">
              <a:spcBef>
                <a:spcPct val="0"/>
              </a:spcBef>
              <a:spcAft>
                <a:spcPct val="0"/>
              </a:spcAft>
            </a:pPr>
            <a:r>
              <a:rPr lang="en-US" sz="900" i="0" dirty="0">
                <a:solidFill>
                  <a:prstClr val="black"/>
                </a:solidFill>
                <a:latin typeface="Calibri" panose="020F0502020204030204" pitchFamily="34" charset="0"/>
              </a:rPr>
              <a:t>Principles, Standards and Patterns provide the control mechanism for projects to deliver their solutions against. Relevant elements of these artefacts are selected for a project </a:t>
            </a:r>
          </a:p>
        </p:txBody>
      </p:sp>
      <p:sp>
        <p:nvSpPr>
          <p:cNvPr id="51" name="Rectangle 50"/>
          <p:cNvSpPr/>
          <p:nvPr/>
        </p:nvSpPr>
        <p:spPr bwMode="auto">
          <a:xfrm>
            <a:off x="2841779" y="1022000"/>
            <a:ext cx="4306008" cy="8256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US" i="0" dirty="0">
                <a:solidFill>
                  <a:prstClr val="black"/>
                </a:solidFill>
                <a:latin typeface="Helvetica" panose="020B0604020202020204" pitchFamily="34" charset="0"/>
              </a:rPr>
              <a:t>To identify and manage artefacts that are not specific to any particular architecture domain</a:t>
            </a:r>
            <a:endParaRPr lang="en-US" sz="900" i="0" dirty="0">
              <a:solidFill>
                <a:prstClr val="black"/>
              </a:solidFill>
              <a:latin typeface="Calibri" panose="020F0502020204030204" pitchFamily="34" charset="0"/>
            </a:endParaRPr>
          </a:p>
        </p:txBody>
      </p:sp>
      <p:sp>
        <p:nvSpPr>
          <p:cNvPr id="55" name="Rounded Rectangle 54"/>
          <p:cNvSpPr/>
          <p:nvPr/>
        </p:nvSpPr>
        <p:spPr bwMode="auto">
          <a:xfrm>
            <a:off x="7258581" y="1249244"/>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Business Principles</a:t>
            </a:r>
          </a:p>
        </p:txBody>
      </p:sp>
      <p:sp>
        <p:nvSpPr>
          <p:cNvPr id="56" name="Rounded Rectangle 55"/>
          <p:cNvSpPr/>
          <p:nvPr/>
        </p:nvSpPr>
        <p:spPr bwMode="auto">
          <a:xfrm>
            <a:off x="7243769" y="2879895"/>
            <a:ext cx="1230023" cy="35872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Stakeholder map</a:t>
            </a:r>
          </a:p>
        </p:txBody>
      </p:sp>
      <p:sp>
        <p:nvSpPr>
          <p:cNvPr id="57" name="AutoShape 45"/>
          <p:cNvSpPr>
            <a:spLocks noChangeArrowheads="1"/>
          </p:cNvSpPr>
          <p:nvPr/>
        </p:nvSpPr>
        <p:spPr bwMode="auto">
          <a:xfrm>
            <a:off x="3092671" y="4179585"/>
            <a:ext cx="3803880" cy="25834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Review architecture with Stakeholders</a:t>
            </a:r>
          </a:p>
        </p:txBody>
      </p:sp>
      <p:sp>
        <p:nvSpPr>
          <p:cNvPr id="34" name="AutoShape 45"/>
          <p:cNvSpPr>
            <a:spLocks noChangeArrowheads="1"/>
          </p:cNvSpPr>
          <p:nvPr/>
        </p:nvSpPr>
        <p:spPr bwMode="auto">
          <a:xfrm>
            <a:off x="3094087" y="3563521"/>
            <a:ext cx="3802464" cy="21601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Prepare deliverables for submission</a:t>
            </a:r>
          </a:p>
        </p:txBody>
      </p:sp>
      <p:sp>
        <p:nvSpPr>
          <p:cNvPr id="40" name="AutoShape 45"/>
          <p:cNvSpPr>
            <a:spLocks noChangeArrowheads="1"/>
          </p:cNvSpPr>
          <p:nvPr/>
        </p:nvSpPr>
        <p:spPr bwMode="auto">
          <a:xfrm>
            <a:off x="3094087" y="3868897"/>
            <a:ext cx="3802464" cy="22133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architecture maturity</a:t>
            </a:r>
          </a:p>
        </p:txBody>
      </p:sp>
      <p:sp>
        <p:nvSpPr>
          <p:cNvPr id="49" name="Rounded Rectangle 48"/>
          <p:cNvSpPr/>
          <p:nvPr/>
        </p:nvSpPr>
        <p:spPr bwMode="auto">
          <a:xfrm>
            <a:off x="7265442" y="3333044"/>
            <a:ext cx="1230023" cy="35872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Architecture Models</a:t>
            </a:r>
          </a:p>
        </p:txBody>
      </p:sp>
      <p:sp>
        <p:nvSpPr>
          <p:cNvPr id="59" name="AutoShape 45"/>
          <p:cNvSpPr>
            <a:spLocks noChangeArrowheads="1"/>
          </p:cNvSpPr>
          <p:nvPr/>
        </p:nvSpPr>
        <p:spPr bwMode="auto">
          <a:xfrm>
            <a:off x="3094087" y="2970302"/>
            <a:ext cx="3802464" cy="2012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Verify Architecture</a:t>
            </a:r>
          </a:p>
        </p:txBody>
      </p:sp>
      <p:sp>
        <p:nvSpPr>
          <p:cNvPr id="60" name="AutoShape 45"/>
          <p:cNvSpPr>
            <a:spLocks noChangeArrowheads="1"/>
          </p:cNvSpPr>
          <p:nvPr/>
        </p:nvSpPr>
        <p:spPr bwMode="auto">
          <a:xfrm>
            <a:off x="3091333" y="3265057"/>
            <a:ext cx="3806634" cy="19128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Build Architecture </a:t>
            </a:r>
            <a:r>
              <a:rPr lang="en-GB" sz="900" i="0" dirty="0" err="1">
                <a:solidFill>
                  <a:srgbClr val="000000"/>
                </a:solidFill>
                <a:latin typeface="Calibri" panose="020F0502020204030204" pitchFamily="34" charset="0"/>
                <a:ea typeface="Microsoft YaHei" pitchFamily="34" charset="-122"/>
              </a:rPr>
              <a:t>PoC</a:t>
            </a:r>
            <a:endParaRPr lang="en-GB" sz="900" i="0" dirty="0">
              <a:solidFill>
                <a:srgbClr val="000000"/>
              </a:solidFill>
              <a:latin typeface="Calibri" panose="020F0502020204030204" pitchFamily="34" charset="0"/>
              <a:ea typeface="Microsoft YaHei" pitchFamily="34" charset="-122"/>
            </a:endParaRPr>
          </a:p>
        </p:txBody>
      </p:sp>
    </p:spTree>
    <p:extLst>
      <p:ext uri="{BB962C8B-B14F-4D97-AF65-F5344CB8AC3E}">
        <p14:creationId xmlns:p14="http://schemas.microsoft.com/office/powerpoint/2010/main" val="20679683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7186187" y="1026742"/>
            <a:ext cx="1468628" cy="38870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2" name="Rectangle 41"/>
          <p:cNvSpPr/>
          <p:nvPr/>
        </p:nvSpPr>
        <p:spPr bwMode="auto">
          <a:xfrm>
            <a:off x="2845744" y="1916801"/>
            <a:ext cx="4302043" cy="29974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31" name="Rectangle 30"/>
          <p:cNvSpPr/>
          <p:nvPr/>
        </p:nvSpPr>
        <p:spPr bwMode="auto">
          <a:xfrm>
            <a:off x="553719" y="1916834"/>
            <a:ext cx="2252147" cy="2996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52500" fontAlgn="base">
              <a:spcBef>
                <a:spcPct val="0"/>
              </a:spcBef>
              <a:spcAft>
                <a:spcPts val="300"/>
              </a:spcAft>
            </a:pPr>
            <a:endParaRPr lang="en-US" sz="1000" i="0" dirty="0">
              <a:solidFill>
                <a:prstClr val="black"/>
              </a:solidFill>
              <a:latin typeface="Calibri" panose="020F0502020204030204" pitchFamily="34" charset="0"/>
            </a:endParaRPr>
          </a:p>
          <a:p>
            <a:pPr defTabSz="952500" fontAlgn="base">
              <a:spcBef>
                <a:spcPct val="0"/>
              </a:spcBef>
              <a:spcAft>
                <a:spcPts val="300"/>
              </a:spcAft>
            </a:pPr>
            <a:r>
              <a:rPr lang="en-US" sz="1000" i="0" dirty="0">
                <a:solidFill>
                  <a:prstClr val="black"/>
                </a:solidFill>
                <a:latin typeface="Calibri" panose="020F0502020204030204" pitchFamily="34" charset="0"/>
              </a:rPr>
              <a:t>Stakeholder Map</a:t>
            </a:r>
          </a:p>
          <a:p>
            <a:pPr defTabSz="952500" fontAlgn="base">
              <a:spcBef>
                <a:spcPct val="0"/>
              </a:spcBef>
              <a:spcAft>
                <a:spcPts val="300"/>
              </a:spcAft>
            </a:pPr>
            <a:r>
              <a:rPr lang="en-US" sz="1000" i="0" dirty="0">
                <a:solidFill>
                  <a:prstClr val="black"/>
                </a:solidFill>
                <a:latin typeface="Calibri" panose="020F0502020204030204" pitchFamily="34" charset="0"/>
              </a:rPr>
              <a:t>Design Principles</a:t>
            </a:r>
          </a:p>
          <a:p>
            <a:pPr defTabSz="952500" fontAlgn="base">
              <a:spcBef>
                <a:spcPct val="0"/>
              </a:spcBef>
              <a:spcAft>
                <a:spcPts val="300"/>
              </a:spcAft>
            </a:pPr>
            <a:r>
              <a:rPr lang="en-US" sz="1000" i="0" dirty="0">
                <a:solidFill>
                  <a:prstClr val="black"/>
                </a:solidFill>
                <a:latin typeface="Calibri" panose="020F0502020204030204" pitchFamily="34" charset="0"/>
              </a:rPr>
              <a:t>Design Patterns and Standards</a:t>
            </a:r>
          </a:p>
          <a:p>
            <a:pPr defTabSz="952500" fontAlgn="base">
              <a:spcBef>
                <a:spcPct val="0"/>
              </a:spcBef>
              <a:spcAft>
                <a:spcPts val="300"/>
              </a:spcAft>
            </a:pPr>
            <a:r>
              <a:rPr lang="en-US" sz="1000" i="0" dirty="0">
                <a:solidFill>
                  <a:prstClr val="black"/>
                </a:solidFill>
                <a:latin typeface="Calibri" panose="020F0502020204030204" pitchFamily="34" charset="0"/>
              </a:rPr>
              <a:t>Design Models</a:t>
            </a:r>
          </a:p>
          <a:p>
            <a:pPr defTabSz="952500" fontAlgn="base">
              <a:spcBef>
                <a:spcPct val="0"/>
              </a:spcBef>
              <a:spcAft>
                <a:spcPts val="300"/>
              </a:spcAft>
            </a:pPr>
            <a:r>
              <a:rPr lang="en-US" sz="1000" i="0" dirty="0">
                <a:solidFill>
                  <a:prstClr val="black"/>
                </a:solidFill>
                <a:latin typeface="Calibri" panose="020F0502020204030204" pitchFamily="34" charset="0"/>
              </a:rPr>
              <a:t>Design Principles</a:t>
            </a:r>
          </a:p>
          <a:p>
            <a:pPr defTabSz="952500" fontAlgn="base">
              <a:spcBef>
                <a:spcPct val="0"/>
              </a:spcBef>
              <a:spcAft>
                <a:spcPts val="300"/>
              </a:spcAft>
            </a:pPr>
            <a:r>
              <a:rPr lang="en-US" sz="1000" i="0" dirty="0">
                <a:solidFill>
                  <a:prstClr val="black"/>
                </a:solidFill>
                <a:latin typeface="Calibri" panose="020F0502020204030204" pitchFamily="34" charset="0"/>
              </a:rPr>
              <a:t>Glossary</a:t>
            </a:r>
          </a:p>
        </p:txBody>
      </p:sp>
      <p:sp>
        <p:nvSpPr>
          <p:cNvPr id="3" name="Rectangle 2"/>
          <p:cNvSpPr/>
          <p:nvPr/>
        </p:nvSpPr>
        <p:spPr bwMode="auto">
          <a:xfrm>
            <a:off x="552241" y="1026741"/>
            <a:ext cx="2253625" cy="82093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2" name="Title 1"/>
          <p:cNvSpPr>
            <a:spLocks noGrp="1"/>
          </p:cNvSpPr>
          <p:nvPr>
            <p:ph type="title"/>
          </p:nvPr>
        </p:nvSpPr>
        <p:spPr/>
        <p:txBody>
          <a:bodyPr/>
          <a:lstStyle/>
          <a:p>
            <a:r>
              <a:rPr lang="en-US" dirty="0"/>
              <a:t>Manage cross domain </a:t>
            </a:r>
            <a:r>
              <a:rPr lang="en-US" b="1" dirty="0"/>
              <a:t>design </a:t>
            </a:r>
            <a:r>
              <a:rPr lang="en-US" dirty="0"/>
              <a:t>artefacts</a:t>
            </a:r>
            <a:endParaRPr lang="en-US" b="1"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z="900" smtClean="0"/>
              <a:pPr>
                <a:defRPr/>
              </a:pPr>
              <a:t>35</a:t>
            </a:fld>
            <a:endParaRPr lang="en-US" sz="900" dirty="0"/>
          </a:p>
        </p:txBody>
      </p:sp>
      <p:sp>
        <p:nvSpPr>
          <p:cNvPr id="10" name="TextBox 9"/>
          <p:cNvSpPr txBox="1"/>
          <p:nvPr/>
        </p:nvSpPr>
        <p:spPr>
          <a:xfrm>
            <a:off x="559195" y="1913699"/>
            <a:ext cx="1306768"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Project/ Program Inputs</a:t>
            </a:r>
          </a:p>
        </p:txBody>
      </p:sp>
      <p:sp>
        <p:nvSpPr>
          <p:cNvPr id="14" name="AutoShape 45"/>
          <p:cNvSpPr>
            <a:spLocks noChangeArrowheads="1"/>
          </p:cNvSpPr>
          <p:nvPr/>
        </p:nvSpPr>
        <p:spPr bwMode="auto">
          <a:xfrm>
            <a:off x="2998105" y="1944395"/>
            <a:ext cx="3978428" cy="2860174"/>
          </a:xfrm>
          <a:prstGeom prst="roundRect">
            <a:avLst>
              <a:gd name="adj" fmla="val 3303"/>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b="1" i="0" dirty="0">
                <a:solidFill>
                  <a:srgbClr val="000000"/>
                </a:solidFill>
                <a:latin typeface="Calibri" panose="020F0502020204030204" pitchFamily="34" charset="0"/>
                <a:ea typeface="Microsoft YaHei" pitchFamily="34" charset="-122"/>
              </a:rPr>
              <a:t>Manage Cross Domain Design Artefacts</a:t>
            </a:r>
          </a:p>
        </p:txBody>
      </p:sp>
      <p:sp>
        <p:nvSpPr>
          <p:cNvPr id="15" name="AutoShape 45"/>
          <p:cNvSpPr>
            <a:spLocks noChangeArrowheads="1"/>
          </p:cNvSpPr>
          <p:nvPr/>
        </p:nvSpPr>
        <p:spPr bwMode="auto">
          <a:xfrm>
            <a:off x="3094088" y="2384141"/>
            <a:ext cx="3803880" cy="20201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Identify Design Principles</a:t>
            </a:r>
          </a:p>
        </p:txBody>
      </p:sp>
      <p:sp>
        <p:nvSpPr>
          <p:cNvPr id="27" name="TextBox 26"/>
          <p:cNvSpPr txBox="1"/>
          <p:nvPr/>
        </p:nvSpPr>
        <p:spPr>
          <a:xfrm>
            <a:off x="2851220" y="1920104"/>
            <a:ext cx="44275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Tasks</a:t>
            </a:r>
          </a:p>
        </p:txBody>
      </p:sp>
      <p:sp>
        <p:nvSpPr>
          <p:cNvPr id="28" name="TextBox 27"/>
          <p:cNvSpPr txBox="1"/>
          <p:nvPr/>
        </p:nvSpPr>
        <p:spPr>
          <a:xfrm>
            <a:off x="7190016" y="1030401"/>
            <a:ext cx="1460969"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Outputs</a:t>
            </a:r>
          </a:p>
        </p:txBody>
      </p:sp>
      <p:sp>
        <p:nvSpPr>
          <p:cNvPr id="32" name="Rounded Rectangle 31"/>
          <p:cNvSpPr/>
          <p:nvPr/>
        </p:nvSpPr>
        <p:spPr bwMode="auto">
          <a:xfrm>
            <a:off x="7277167" y="2426213"/>
            <a:ext cx="1230023" cy="37149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Design Decisions</a:t>
            </a:r>
          </a:p>
        </p:txBody>
      </p:sp>
      <p:sp>
        <p:nvSpPr>
          <p:cNvPr id="37" name="Rounded Rectangle 36"/>
          <p:cNvSpPr/>
          <p:nvPr/>
        </p:nvSpPr>
        <p:spPr bwMode="auto">
          <a:xfrm>
            <a:off x="7265442" y="1717329"/>
            <a:ext cx="1230023" cy="494158"/>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Design Principles</a:t>
            </a:r>
          </a:p>
        </p:txBody>
      </p:sp>
      <p:sp>
        <p:nvSpPr>
          <p:cNvPr id="43" name="Rectangle 42"/>
          <p:cNvSpPr/>
          <p:nvPr/>
        </p:nvSpPr>
        <p:spPr>
          <a:xfrm>
            <a:off x="1052959" y="1120600"/>
            <a:ext cx="1598001" cy="446276"/>
          </a:xfrm>
          <a:prstGeom prst="rect">
            <a:avLst/>
          </a:prstGeom>
        </p:spPr>
        <p:txBody>
          <a:bodyPr wrap="square">
            <a:spAutoFit/>
          </a:bodyPr>
          <a:lstStyle/>
          <a:p>
            <a:pPr defTabSz="914400" fontAlgn="base">
              <a:spcBef>
                <a:spcPct val="0"/>
              </a:spcBef>
              <a:spcAft>
                <a:spcPct val="0"/>
              </a:spcAft>
            </a:pPr>
            <a:r>
              <a:rPr lang="en-US" sz="1400" b="1" i="0" dirty="0">
                <a:solidFill>
                  <a:prstClr val="black"/>
                </a:solidFill>
                <a:latin typeface="Calibri" panose="020F0502020204030204" pitchFamily="34" charset="0"/>
              </a:rPr>
              <a:t>Lead Designer</a:t>
            </a:r>
          </a:p>
          <a:p>
            <a:pPr defTabSz="914400" fontAlgn="base">
              <a:spcBef>
                <a:spcPct val="0"/>
              </a:spcBef>
              <a:spcAft>
                <a:spcPct val="0"/>
              </a:spcAft>
            </a:pPr>
            <a:r>
              <a:rPr lang="en-US" sz="900" i="0" dirty="0">
                <a:solidFill>
                  <a:prstClr val="black"/>
                </a:solidFill>
                <a:latin typeface="Calibri" panose="020F0502020204030204" pitchFamily="34" charset="0"/>
              </a:rPr>
              <a:t>Technical Design (Consult)</a:t>
            </a:r>
            <a:endParaRPr lang="en-US" sz="900" b="1" i="0" dirty="0">
              <a:solidFill>
                <a:prstClr val="black"/>
              </a:solidFill>
              <a:latin typeface="Calibri" panose="020F0502020204030204" pitchFamily="34" charset="0"/>
            </a:endParaRPr>
          </a:p>
        </p:txBody>
      </p:sp>
      <p:sp>
        <p:nvSpPr>
          <p:cNvPr id="44" name="TextBox 43"/>
          <p:cNvSpPr txBox="1"/>
          <p:nvPr/>
        </p:nvSpPr>
        <p:spPr>
          <a:xfrm>
            <a:off x="642855" y="1625853"/>
            <a:ext cx="437940"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Roles</a:t>
            </a:r>
          </a:p>
        </p:txBody>
      </p:sp>
      <p:grpSp>
        <p:nvGrpSpPr>
          <p:cNvPr id="45" name="Group 44"/>
          <p:cNvGrpSpPr/>
          <p:nvPr/>
        </p:nvGrpSpPr>
        <p:grpSpPr>
          <a:xfrm>
            <a:off x="627458" y="875389"/>
            <a:ext cx="519828" cy="762905"/>
            <a:chOff x="1580328" y="5659072"/>
            <a:chExt cx="295622" cy="433857"/>
          </a:xfrm>
        </p:grpSpPr>
        <p:sp>
          <p:nvSpPr>
            <p:cNvPr id="46"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47" name="Oval 46"/>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grpSp>
      <p:sp>
        <p:nvSpPr>
          <p:cNvPr id="41" name="Rectangle 40"/>
          <p:cNvSpPr/>
          <p:nvPr/>
        </p:nvSpPr>
        <p:spPr bwMode="auto">
          <a:xfrm>
            <a:off x="553719" y="4936157"/>
            <a:ext cx="8101096" cy="12256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0" name="TextBox 49"/>
          <p:cNvSpPr txBox="1"/>
          <p:nvPr/>
        </p:nvSpPr>
        <p:spPr>
          <a:xfrm>
            <a:off x="555534" y="4937774"/>
            <a:ext cx="1124027"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Guidance and Notes</a:t>
            </a:r>
          </a:p>
        </p:txBody>
      </p:sp>
      <p:sp>
        <p:nvSpPr>
          <p:cNvPr id="5" name="TextBox 4"/>
          <p:cNvSpPr txBox="1"/>
          <p:nvPr/>
        </p:nvSpPr>
        <p:spPr>
          <a:xfrm>
            <a:off x="552241" y="5097498"/>
            <a:ext cx="8102574" cy="369332"/>
          </a:xfrm>
          <a:prstGeom prst="rect">
            <a:avLst/>
          </a:prstGeom>
          <a:noFill/>
        </p:spPr>
        <p:txBody>
          <a:bodyPr wrap="square" rtlCol="0">
            <a:spAutoFit/>
          </a:bodyPr>
          <a:lstStyle/>
          <a:p>
            <a:pPr defTabSz="914400" fontAlgn="base">
              <a:spcBef>
                <a:spcPct val="0"/>
              </a:spcBef>
              <a:spcAft>
                <a:spcPct val="0"/>
              </a:spcAft>
            </a:pPr>
            <a:r>
              <a:rPr lang="en-US" sz="900" i="0" dirty="0">
                <a:solidFill>
                  <a:prstClr val="black"/>
                </a:solidFill>
                <a:latin typeface="Calibri" panose="020F0502020204030204" pitchFamily="34" charset="0"/>
              </a:rPr>
              <a:t>Principles, Standards and Patterns provide the control mechanism for projects to deliver their solutions against. Relevant elements of these artefacts are selected for a project </a:t>
            </a:r>
          </a:p>
        </p:txBody>
      </p:sp>
      <p:sp>
        <p:nvSpPr>
          <p:cNvPr id="51" name="Rectangle 50"/>
          <p:cNvSpPr/>
          <p:nvPr/>
        </p:nvSpPr>
        <p:spPr bwMode="auto">
          <a:xfrm>
            <a:off x="2841779" y="1022000"/>
            <a:ext cx="4306008" cy="8256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52500" fontAlgn="base">
              <a:spcBef>
                <a:spcPct val="0"/>
              </a:spcBef>
              <a:spcAft>
                <a:spcPct val="0"/>
              </a:spcAft>
            </a:pPr>
            <a:endParaRPr lang="en-US" sz="1000" i="0" dirty="0">
              <a:solidFill>
                <a:prstClr val="black"/>
              </a:solidFill>
              <a:latin typeface="Calibri" panose="020F0502020204030204" pitchFamily="34" charset="0"/>
            </a:endParaRPr>
          </a:p>
        </p:txBody>
      </p:sp>
      <p:sp>
        <p:nvSpPr>
          <p:cNvPr id="52" name="TextBox 51"/>
          <p:cNvSpPr txBox="1"/>
          <p:nvPr/>
        </p:nvSpPr>
        <p:spPr>
          <a:xfrm>
            <a:off x="2845744" y="1027663"/>
            <a:ext cx="1614135" cy="138499"/>
          </a:xfrm>
          <a:prstGeom prst="rect">
            <a:avLst/>
          </a:prstGeom>
          <a:solidFill>
            <a:schemeClr val="bg1">
              <a:lumMod val="95000"/>
            </a:schemeClr>
          </a:solidFill>
          <a:ln w="3175">
            <a:solidFill>
              <a:schemeClr val="bg1">
                <a:lumMod val="50000"/>
              </a:schemeClr>
            </a:solidFill>
          </a:ln>
        </p:spPr>
        <p:txBody>
          <a:bodyPr wrap="square" lIns="0" tIns="0" rIns="0" bIns="0" rtlCol="0">
            <a:spAutoFit/>
          </a:bodyPr>
          <a:lstStyle>
            <a:defPPr>
              <a:defRPr lang="en-US"/>
            </a:defPPr>
            <a:lvl1pPr algn="ctr">
              <a:defRPr i="0">
                <a:solidFill>
                  <a:schemeClr val="bg1"/>
                </a:solidFill>
                <a:latin typeface="Calibri" panose="020F0502020204030204" pitchFamily="34" charset="0"/>
              </a:defRPr>
            </a:lvl1pPr>
          </a:lstStyle>
          <a:p>
            <a:pPr defTabSz="914400" fontAlgn="base">
              <a:spcBef>
                <a:spcPct val="0"/>
              </a:spcBef>
              <a:spcAft>
                <a:spcPct val="0"/>
              </a:spcAft>
            </a:pPr>
            <a:r>
              <a:rPr lang="en-US" sz="900" dirty="0">
                <a:solidFill>
                  <a:prstClr val="black"/>
                </a:solidFill>
              </a:rPr>
              <a:t>Purpose</a:t>
            </a:r>
          </a:p>
        </p:txBody>
      </p:sp>
      <p:sp>
        <p:nvSpPr>
          <p:cNvPr id="54" name="TextBox 53"/>
          <p:cNvSpPr txBox="1"/>
          <p:nvPr/>
        </p:nvSpPr>
        <p:spPr>
          <a:xfrm>
            <a:off x="2817171" y="1165549"/>
            <a:ext cx="4308107" cy="369332"/>
          </a:xfrm>
          <a:prstGeom prst="rect">
            <a:avLst/>
          </a:prstGeom>
          <a:noFill/>
        </p:spPr>
        <p:txBody>
          <a:bodyPr wrap="square" rtlCol="0">
            <a:spAutoFit/>
          </a:bodyPr>
          <a:lstStyle/>
          <a:p>
            <a:r>
              <a:rPr lang="en-US" i="0" dirty="0"/>
              <a:t>To identify and manage artefacts that are not specific to any particular design domain</a:t>
            </a:r>
            <a:endParaRPr lang="en-US" sz="900" i="0" dirty="0">
              <a:solidFill>
                <a:prstClr val="black"/>
              </a:solidFill>
              <a:latin typeface="Calibri" panose="020F0502020204030204" pitchFamily="34" charset="0"/>
            </a:endParaRPr>
          </a:p>
        </p:txBody>
      </p:sp>
      <p:sp>
        <p:nvSpPr>
          <p:cNvPr id="56" name="Rounded Rectangle 55"/>
          <p:cNvSpPr/>
          <p:nvPr/>
        </p:nvSpPr>
        <p:spPr bwMode="auto">
          <a:xfrm>
            <a:off x="7265442" y="3009228"/>
            <a:ext cx="1230023" cy="35872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Stakeholder map</a:t>
            </a:r>
          </a:p>
        </p:txBody>
      </p:sp>
      <p:sp>
        <p:nvSpPr>
          <p:cNvPr id="49" name="Rounded Rectangle 48"/>
          <p:cNvSpPr/>
          <p:nvPr/>
        </p:nvSpPr>
        <p:spPr bwMode="auto">
          <a:xfrm>
            <a:off x="7265442" y="3595452"/>
            <a:ext cx="1230023" cy="358727"/>
          </a:xfrm>
          <a:prstGeom prst="roundRect">
            <a:avLst>
              <a:gd name="adj" fmla="val 621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noFill/>
            <a:headEnd type="none" w="med" len="med"/>
            <a:tailEnd type="non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52500" fontAlgn="base">
              <a:spcBef>
                <a:spcPct val="0"/>
              </a:spcBef>
              <a:spcAft>
                <a:spcPct val="0"/>
              </a:spcAft>
            </a:pPr>
            <a:r>
              <a:rPr lang="en-US" sz="900" i="0" dirty="0">
                <a:solidFill>
                  <a:prstClr val="black"/>
                </a:solidFill>
                <a:latin typeface="Calibri" panose="020F0502020204030204" pitchFamily="34" charset="0"/>
              </a:rPr>
              <a:t>Design Models</a:t>
            </a:r>
          </a:p>
        </p:txBody>
      </p:sp>
      <p:sp>
        <p:nvSpPr>
          <p:cNvPr id="55" name="AutoShape 45"/>
          <p:cNvSpPr>
            <a:spLocks noChangeArrowheads="1"/>
          </p:cNvSpPr>
          <p:nvPr/>
        </p:nvSpPr>
        <p:spPr bwMode="auto">
          <a:xfrm>
            <a:off x="3094087" y="2695880"/>
            <a:ext cx="3802464" cy="21337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Define and maintain Design Decisions</a:t>
            </a:r>
          </a:p>
        </p:txBody>
      </p:sp>
      <p:sp>
        <p:nvSpPr>
          <p:cNvPr id="62" name="AutoShape 45"/>
          <p:cNvSpPr>
            <a:spLocks noChangeArrowheads="1"/>
          </p:cNvSpPr>
          <p:nvPr/>
        </p:nvSpPr>
        <p:spPr bwMode="auto">
          <a:xfrm>
            <a:off x="3091255" y="4252138"/>
            <a:ext cx="3803880" cy="25834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Review design with Stakeholders</a:t>
            </a:r>
          </a:p>
        </p:txBody>
      </p:sp>
      <p:sp>
        <p:nvSpPr>
          <p:cNvPr id="63" name="AutoShape 45"/>
          <p:cNvSpPr>
            <a:spLocks noChangeArrowheads="1"/>
          </p:cNvSpPr>
          <p:nvPr/>
        </p:nvSpPr>
        <p:spPr bwMode="auto">
          <a:xfrm>
            <a:off x="3092671" y="3636074"/>
            <a:ext cx="3802464" cy="21601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Prepare deliverables for submission</a:t>
            </a:r>
          </a:p>
        </p:txBody>
      </p:sp>
      <p:sp>
        <p:nvSpPr>
          <p:cNvPr id="64" name="AutoShape 45"/>
          <p:cNvSpPr>
            <a:spLocks noChangeArrowheads="1"/>
          </p:cNvSpPr>
          <p:nvPr/>
        </p:nvSpPr>
        <p:spPr bwMode="auto">
          <a:xfrm>
            <a:off x="3092671" y="3941450"/>
            <a:ext cx="3802464" cy="22133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Assess design maturity</a:t>
            </a:r>
          </a:p>
        </p:txBody>
      </p:sp>
      <p:sp>
        <p:nvSpPr>
          <p:cNvPr id="65" name="AutoShape 45"/>
          <p:cNvSpPr>
            <a:spLocks noChangeArrowheads="1"/>
          </p:cNvSpPr>
          <p:nvPr/>
        </p:nvSpPr>
        <p:spPr bwMode="auto">
          <a:xfrm>
            <a:off x="3092671" y="3042855"/>
            <a:ext cx="3802464" cy="2012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Verify Design</a:t>
            </a:r>
          </a:p>
        </p:txBody>
      </p:sp>
      <p:sp>
        <p:nvSpPr>
          <p:cNvPr id="66" name="AutoShape 45"/>
          <p:cNvSpPr>
            <a:spLocks noChangeArrowheads="1"/>
          </p:cNvSpPr>
          <p:nvPr/>
        </p:nvSpPr>
        <p:spPr bwMode="auto">
          <a:xfrm>
            <a:off x="3089917" y="3337610"/>
            <a:ext cx="3806634" cy="19128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fontAlgn="base" hangingPunct="0">
              <a:spcAft>
                <a:spcPct val="0"/>
              </a:spcAft>
              <a:buClr>
                <a:srgbClr val="000000"/>
              </a:buClr>
              <a:buSzPct val="100000"/>
              <a:buFont typeface="Times New Roman" pitchFamily="18" charset="0"/>
              <a:buNone/>
              <a:tabLst>
                <a:tab pos="723900" algn="l"/>
              </a:tabLst>
            </a:pPr>
            <a:r>
              <a:rPr lang="en-GB" sz="900" i="0" dirty="0">
                <a:solidFill>
                  <a:srgbClr val="000000"/>
                </a:solidFill>
                <a:latin typeface="Calibri" panose="020F0502020204030204" pitchFamily="34" charset="0"/>
                <a:ea typeface="Microsoft YaHei" pitchFamily="34" charset="-122"/>
              </a:rPr>
              <a:t>Build </a:t>
            </a:r>
            <a:r>
              <a:rPr lang="en-GB" sz="900" i="0" dirty="0" err="1">
                <a:solidFill>
                  <a:srgbClr val="000000"/>
                </a:solidFill>
                <a:latin typeface="Calibri" panose="020F0502020204030204" pitchFamily="34" charset="0"/>
                <a:ea typeface="Microsoft YaHei" pitchFamily="34" charset="-122"/>
              </a:rPr>
              <a:t>PoC</a:t>
            </a:r>
            <a:endParaRPr lang="en-GB" sz="900" i="0" dirty="0">
              <a:solidFill>
                <a:srgbClr val="000000"/>
              </a:solidFill>
              <a:latin typeface="Calibri" panose="020F0502020204030204" pitchFamily="34" charset="0"/>
              <a:ea typeface="Microsoft YaHei" pitchFamily="34" charset="-122"/>
            </a:endParaRPr>
          </a:p>
        </p:txBody>
      </p:sp>
    </p:spTree>
    <p:extLst>
      <p:ext uri="{BB962C8B-B14F-4D97-AF65-F5344CB8AC3E}">
        <p14:creationId xmlns:p14="http://schemas.microsoft.com/office/powerpoint/2010/main" val="34591214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marL="0" indent="0" algn="ctr">
              <a:buNone/>
            </a:pPr>
            <a:r>
              <a:rPr lang="en-US" sz="3600" b="1" dirty="0"/>
              <a:t>APPENDIX</a:t>
            </a:r>
          </a:p>
          <a:p>
            <a:pPr marL="0" indent="0" algn="ctr">
              <a:buNone/>
            </a:pPr>
            <a:r>
              <a:rPr lang="en-US" sz="3600" b="1" dirty="0"/>
              <a:t>Available on </a:t>
            </a:r>
            <a:r>
              <a:rPr lang="en-US" sz="3600" b="1" dirty="0" err="1"/>
              <a:t>Sharepoint</a:t>
            </a:r>
            <a:endParaRPr lang="en-US" sz="3600" b="1" dirty="0"/>
          </a:p>
          <a:p>
            <a:pPr marL="0" indent="0" algn="ctr">
              <a:buNone/>
            </a:pPr>
            <a:r>
              <a:rPr lang="en-US" sz="3600" b="1" dirty="0">
                <a:solidFill>
                  <a:schemeClr val="tx2">
                    <a:lumMod val="60000"/>
                    <a:lumOff val="40000"/>
                  </a:schemeClr>
                </a:solidFill>
              </a:rPr>
              <a:t>NSL High Level Method v1.14 APPENDIX</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36</a:t>
            </a:fld>
            <a:endParaRPr lang="en-US" dirty="0"/>
          </a:p>
        </p:txBody>
      </p:sp>
    </p:spTree>
    <p:extLst>
      <p:ext uri="{BB962C8B-B14F-4D97-AF65-F5344CB8AC3E}">
        <p14:creationId xmlns:p14="http://schemas.microsoft.com/office/powerpoint/2010/main" val="20460953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chor="ctr"/>
          <a:lstStyle/>
          <a:p>
            <a:pPr marL="0" indent="0" algn="just">
              <a:buNone/>
            </a:pPr>
            <a:r>
              <a:rPr lang="en-GB" dirty="0"/>
              <a:t>ENTERPRISE BLUEPRINTS PROVIDES THIS DOCUMENT "AS IS" WITHOUT WARRANTY OF ANY KIND, EITHER EXPRESS OR IMPLIED. IN NO EVENT SHALL ENTERPRISE BLUEPRINTS BE LIABLE FOR ANY LOSS OF PROFITS, LOSS OF BUSINESS, LOSS OF USE OR DATA, INTERRUPTION OF BUSINESS, OR FOR INDIRECT, SPECIAL, PUNITIVE, INCIDENTAL, OR CONSEQUENTIAL DAMAGES OF ANY KIND, EVEN IF ENTERPRISE BLUEPRINTS HAS BEEN ADVISED OF THE POSSIBILITY OF SUCH DAMAGES ARISING FROM ANY DEFECT OR ERROR IN THIS DOCUMENT.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37</a:t>
            </a:fld>
            <a:endParaRPr lang="en-US" dirty="0"/>
          </a:p>
        </p:txBody>
      </p:sp>
    </p:spTree>
    <p:extLst>
      <p:ext uri="{BB962C8B-B14F-4D97-AF65-F5344CB8AC3E}">
        <p14:creationId xmlns:p14="http://schemas.microsoft.com/office/powerpoint/2010/main" val="1764959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bwMode="auto">
          <a:xfrm rot="16200000">
            <a:off x="2392152" y="2654314"/>
            <a:ext cx="2890893" cy="926657"/>
          </a:xfrm>
          <a:prstGeom prst="trapezoid">
            <a:avLst>
              <a:gd name="adj" fmla="val 48798"/>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Framework, Method, Method Content</a:t>
            </a:r>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4</a:t>
            </a:fld>
            <a:endParaRPr lang="en-US" dirty="0"/>
          </a:p>
        </p:txBody>
      </p:sp>
      <p:sp>
        <p:nvSpPr>
          <p:cNvPr id="9" name="TextBox 8"/>
          <p:cNvSpPr txBox="1"/>
          <p:nvPr/>
        </p:nvSpPr>
        <p:spPr>
          <a:xfrm>
            <a:off x="448868" y="1220531"/>
            <a:ext cx="3204857" cy="900246"/>
          </a:xfrm>
          <a:prstGeom prst="rect">
            <a:avLst/>
          </a:prstGeom>
          <a:noFill/>
        </p:spPr>
        <p:txBody>
          <a:bodyPr wrap="square" rtlCol="0">
            <a:spAutoFit/>
          </a:bodyPr>
          <a:lstStyle/>
          <a:p>
            <a:r>
              <a:rPr lang="en-US" sz="1050" b="1" i="0" dirty="0">
                <a:latin typeface="Calibri" panose="020F0502020204030204" pitchFamily="34" charset="0"/>
              </a:rPr>
              <a:t>Architecture Description Framework</a:t>
            </a:r>
          </a:p>
          <a:p>
            <a:r>
              <a:rPr lang="en-US" sz="1050" dirty="0">
                <a:latin typeface="Calibri" panose="020F0502020204030204" pitchFamily="34" charset="0"/>
              </a:rPr>
              <a:t>An Architecture Description Framework establishes a common practice for creating, interpreting, analyzing and using architecture descriptions within a particular domain</a:t>
            </a:r>
            <a:endParaRPr lang="en-US" sz="1050" i="0" dirty="0">
              <a:latin typeface="Calibri" panose="020F0502020204030204" pitchFamily="34" charset="0"/>
            </a:endParaRPr>
          </a:p>
        </p:txBody>
      </p:sp>
      <p:sp>
        <p:nvSpPr>
          <p:cNvPr id="10" name="Parallelogram 9"/>
          <p:cNvSpPr/>
          <p:nvPr/>
        </p:nvSpPr>
        <p:spPr bwMode="auto">
          <a:xfrm>
            <a:off x="4238319" y="4684356"/>
            <a:ext cx="4269737" cy="665325"/>
          </a:xfrm>
          <a:prstGeom prst="parallelogram">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11" name="Rounded Rectangle 10"/>
          <p:cNvSpPr/>
          <p:nvPr/>
        </p:nvSpPr>
        <p:spPr bwMode="auto">
          <a:xfrm>
            <a:off x="6239331" y="4955548"/>
            <a:ext cx="787180" cy="515734"/>
          </a:xfrm>
          <a:prstGeom prst="roundRect">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US" sz="800" i="0" dirty="0">
                <a:solidFill>
                  <a:srgbClr val="000000"/>
                </a:solidFill>
                <a:latin typeface="Calibri" panose="020F0502020204030204" pitchFamily="34" charset="0"/>
                <a:ea typeface="Microsoft YaHei" pitchFamily="34" charset="-122"/>
              </a:rPr>
              <a:t>TASK</a:t>
            </a:r>
          </a:p>
        </p:txBody>
      </p:sp>
      <p:sp>
        <p:nvSpPr>
          <p:cNvPr id="12" name="TextBox 11"/>
          <p:cNvSpPr txBox="1"/>
          <p:nvPr/>
        </p:nvSpPr>
        <p:spPr>
          <a:xfrm>
            <a:off x="4518288" y="4782395"/>
            <a:ext cx="1218602" cy="507831"/>
          </a:xfrm>
          <a:prstGeom prst="rect">
            <a:avLst/>
          </a:prstGeom>
          <a:solidFill>
            <a:schemeClr val="accent6">
              <a:lumMod val="40000"/>
              <a:lumOff val="60000"/>
            </a:schemeClr>
          </a:solid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bodyPr>
          <a:lstStyle>
            <a:defPPr>
              <a:defRPr lang="en-US"/>
            </a:defPPr>
            <a:lvl1pPr algn="ctr" defTabSz="952500">
              <a:defRPr i="0">
                <a:latin typeface="Calibri" panose="020F0502020204030204" pitchFamily="34"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b="1" dirty="0">
                <a:solidFill>
                  <a:prstClr val="black"/>
                </a:solidFill>
              </a:rPr>
              <a:t>Inputs</a:t>
            </a:r>
          </a:p>
          <a:p>
            <a:r>
              <a:rPr lang="en-US" dirty="0">
                <a:solidFill>
                  <a:prstClr val="black"/>
                </a:solidFill>
              </a:rPr>
              <a:t>Project Inputs</a:t>
            </a:r>
          </a:p>
          <a:p>
            <a:r>
              <a:rPr lang="en-US" dirty="0">
                <a:solidFill>
                  <a:prstClr val="black"/>
                </a:solidFill>
              </a:rPr>
              <a:t>Enterprise Continuum</a:t>
            </a:r>
          </a:p>
        </p:txBody>
      </p:sp>
      <p:sp>
        <p:nvSpPr>
          <p:cNvPr id="13" name="TextBox 12"/>
          <p:cNvSpPr txBox="1"/>
          <p:nvPr/>
        </p:nvSpPr>
        <p:spPr>
          <a:xfrm>
            <a:off x="7352150" y="4872291"/>
            <a:ext cx="880369" cy="369332"/>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w="12700">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defPPr>
              <a:defRPr lang="en-US"/>
            </a:defPPr>
            <a:lvl1pPr marL="0" marR="0" indent="0" algn="ctr" defTabSz="952500" eaLnBrk="1" latinLnBrk="0" hangingPunct="1">
              <a:lnSpc>
                <a:spcPct val="100000"/>
              </a:lnSpc>
              <a:buClrTx/>
              <a:buSzTx/>
              <a:buFontTx/>
              <a:buNone/>
              <a:tabLst/>
              <a:defRPr kumimoji="0" b="0" i="0" u="none" strike="noStrike" cap="none" normalizeH="0" baseline="0">
                <a:ln>
                  <a:noFill/>
                </a:ln>
                <a:effectLst/>
                <a:latin typeface="Calibri" panose="020F0502020204030204"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b="1" dirty="0">
                <a:solidFill>
                  <a:prstClr val="black"/>
                </a:solidFill>
              </a:rPr>
              <a:t>Outputs </a:t>
            </a:r>
          </a:p>
          <a:p>
            <a:r>
              <a:rPr lang="en-US" dirty="0">
                <a:solidFill>
                  <a:prstClr val="black"/>
                </a:solidFill>
              </a:rPr>
              <a:t>Work Products</a:t>
            </a:r>
          </a:p>
        </p:txBody>
      </p:sp>
      <p:grpSp>
        <p:nvGrpSpPr>
          <p:cNvPr id="14" name="Group 13"/>
          <p:cNvGrpSpPr/>
          <p:nvPr/>
        </p:nvGrpSpPr>
        <p:grpSpPr>
          <a:xfrm>
            <a:off x="6126659" y="4770127"/>
            <a:ext cx="229281" cy="336495"/>
            <a:chOff x="1580328" y="5659072"/>
            <a:chExt cx="295622" cy="433857"/>
          </a:xfrm>
        </p:grpSpPr>
        <p:sp>
          <p:nvSpPr>
            <p:cNvPr id="15" name="Trapezoid 6"/>
            <p:cNvSpPr/>
            <p:nvPr/>
          </p:nvSpPr>
          <p:spPr bwMode="auto">
            <a:xfrm>
              <a:off x="1580328" y="5825989"/>
              <a:ext cx="266565" cy="266940"/>
            </a:xfrm>
            <a:custGeom>
              <a:avLst/>
              <a:gdLst>
                <a:gd name="connsiteX0" fmla="*/ 0 w 222141"/>
                <a:gd name="connsiteY0" fmla="*/ 266940 h 266940"/>
                <a:gd name="connsiteX1" fmla="*/ 55535 w 222141"/>
                <a:gd name="connsiteY1" fmla="*/ 0 h 266940"/>
                <a:gd name="connsiteX2" fmla="*/ 166606 w 222141"/>
                <a:gd name="connsiteY2" fmla="*/ 0 h 266940"/>
                <a:gd name="connsiteX3" fmla="*/ 222141 w 222141"/>
                <a:gd name="connsiteY3" fmla="*/ 266940 h 266940"/>
                <a:gd name="connsiteX4" fmla="*/ 0 w 222141"/>
                <a:gd name="connsiteY4" fmla="*/ 266940 h 266940"/>
                <a:gd name="connsiteX0" fmla="*/ 0 w 240646"/>
                <a:gd name="connsiteY0" fmla="*/ 266940 h 266940"/>
                <a:gd name="connsiteX1" fmla="*/ 55535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40646"/>
                <a:gd name="connsiteY0" fmla="*/ 266940 h 266940"/>
                <a:gd name="connsiteX1" fmla="*/ 151788 w 240646"/>
                <a:gd name="connsiteY1" fmla="*/ 0 h 266940"/>
                <a:gd name="connsiteX2" fmla="*/ 240646 w 240646"/>
                <a:gd name="connsiteY2" fmla="*/ 11106 h 266940"/>
                <a:gd name="connsiteX3" fmla="*/ 222141 w 240646"/>
                <a:gd name="connsiteY3" fmla="*/ 266940 h 266940"/>
                <a:gd name="connsiteX4" fmla="*/ 0 w 240646"/>
                <a:gd name="connsiteY4" fmla="*/ 266940 h 266940"/>
                <a:gd name="connsiteX0" fmla="*/ 0 w 266565"/>
                <a:gd name="connsiteY0" fmla="*/ 266940 h 266940"/>
                <a:gd name="connsiteX1" fmla="*/ 151788 w 266565"/>
                <a:gd name="connsiteY1" fmla="*/ 0 h 266940"/>
                <a:gd name="connsiteX2" fmla="*/ 240646 w 266565"/>
                <a:gd name="connsiteY2" fmla="*/ 11106 h 266940"/>
                <a:gd name="connsiteX3" fmla="*/ 266565 w 266565"/>
                <a:gd name="connsiteY3" fmla="*/ 266940 h 266940"/>
                <a:gd name="connsiteX4" fmla="*/ 0 w 266565"/>
                <a:gd name="connsiteY4" fmla="*/ 266940 h 26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65" h="266940">
                  <a:moveTo>
                    <a:pt x="0" y="266940"/>
                  </a:moveTo>
                  <a:lnTo>
                    <a:pt x="151788" y="0"/>
                  </a:lnTo>
                  <a:lnTo>
                    <a:pt x="240646" y="11106"/>
                  </a:lnTo>
                  <a:lnTo>
                    <a:pt x="266565" y="266940"/>
                  </a:lnTo>
                  <a:lnTo>
                    <a:pt x="0" y="266940"/>
                  </a:lnTo>
                  <a:close/>
                </a:path>
              </a:pathLst>
            </a:cu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sp>
          <p:nvSpPr>
            <p:cNvPr id="16" name="Oval 15"/>
            <p:cNvSpPr/>
            <p:nvPr/>
          </p:nvSpPr>
          <p:spPr bwMode="auto">
            <a:xfrm>
              <a:off x="1714100" y="5659072"/>
              <a:ext cx="161850" cy="161850"/>
            </a:xfrm>
            <a:prstGeom prst="ellipse">
              <a:avLst/>
            </a:prstGeom>
            <a:gradFill flip="none" rotWithShape="1">
              <a:gsLst>
                <a:gs pos="0">
                  <a:srgbClr val="DEA900">
                    <a:shade val="30000"/>
                    <a:satMod val="115000"/>
                  </a:srgbClr>
                </a:gs>
                <a:gs pos="50000">
                  <a:srgbClr val="DEA900">
                    <a:shade val="67500"/>
                    <a:satMod val="115000"/>
                  </a:srgbClr>
                </a:gs>
                <a:gs pos="100000">
                  <a:srgbClr val="DEA900">
                    <a:shade val="100000"/>
                    <a:satMod val="115000"/>
                  </a:srgbClr>
                </a:gs>
              </a:gsLst>
              <a:lin ang="162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endParaRPr lang="en-US" sz="1000" dirty="0">
                <a:solidFill>
                  <a:prstClr val="black"/>
                </a:solidFill>
                <a:latin typeface="Calibri" panose="020F0502020204030204" pitchFamily="34" charset="0"/>
              </a:endParaRPr>
            </a:p>
          </p:txBody>
        </p:sp>
      </p:grpSp>
      <p:sp>
        <p:nvSpPr>
          <p:cNvPr id="17" name="TextBox 16"/>
          <p:cNvSpPr txBox="1"/>
          <p:nvPr/>
        </p:nvSpPr>
        <p:spPr>
          <a:xfrm>
            <a:off x="6291142" y="4770127"/>
            <a:ext cx="393056" cy="230832"/>
          </a:xfrm>
          <a:prstGeom prst="rect">
            <a:avLst/>
          </a:prstGeom>
          <a:noFill/>
        </p:spPr>
        <p:txBody>
          <a:bodyPr wrap="none" rtlCol="0">
            <a:spAutoFit/>
          </a:bodyPr>
          <a:lstStyle/>
          <a:p>
            <a:r>
              <a:rPr lang="en-US" i="0" dirty="0">
                <a:solidFill>
                  <a:prstClr val="black"/>
                </a:solidFill>
                <a:latin typeface="Calibri" panose="020F0502020204030204" pitchFamily="34" charset="0"/>
              </a:rPr>
              <a:t>Role</a:t>
            </a:r>
          </a:p>
        </p:txBody>
      </p:sp>
      <p:sp>
        <p:nvSpPr>
          <p:cNvPr id="18" name="Rounded Rectangle 17"/>
          <p:cNvSpPr/>
          <p:nvPr/>
        </p:nvSpPr>
        <p:spPr bwMode="auto">
          <a:xfrm>
            <a:off x="6373188" y="5132607"/>
            <a:ext cx="544095" cy="128705"/>
          </a:xfrm>
          <a:prstGeom prst="roundRect">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US" sz="700" i="0" dirty="0">
                <a:solidFill>
                  <a:srgbClr val="000000"/>
                </a:solidFill>
                <a:latin typeface="Calibri" panose="020F0502020204030204" pitchFamily="34" charset="0"/>
                <a:ea typeface="Microsoft YaHei" pitchFamily="34" charset="-122"/>
              </a:rPr>
              <a:t>TASK STEPS</a:t>
            </a:r>
          </a:p>
        </p:txBody>
      </p:sp>
      <p:sp>
        <p:nvSpPr>
          <p:cNvPr id="19" name="Rounded Rectangle 18"/>
          <p:cNvSpPr/>
          <p:nvPr/>
        </p:nvSpPr>
        <p:spPr bwMode="auto">
          <a:xfrm>
            <a:off x="6373188" y="5304503"/>
            <a:ext cx="544095" cy="128705"/>
          </a:xfrm>
          <a:prstGeom prst="roundRect">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12700">
            <a:headEnd/>
            <a:tailEnd/>
          </a:ln>
        </p:spPr>
        <p:style>
          <a:lnRef idx="2">
            <a:schemeClr val="accent1"/>
          </a:lnRef>
          <a:fillRef idx="1">
            <a:schemeClr val="lt1"/>
          </a:fillRef>
          <a:effectRef idx="0">
            <a:schemeClr val="accent1"/>
          </a:effectRef>
          <a:fontRef idx="minor">
            <a:schemeClr val="dk1"/>
          </a:fontRef>
        </p:style>
        <p:txBody>
          <a:bodyPr wrap="square" lIns="0" tIns="0" rIns="0" bIns="0" anchor="t"/>
          <a:lstStyle/>
          <a:p>
            <a:pPr algn="ctr" defTabSz="449263" hangingPunct="0">
              <a:spcBef>
                <a:spcPts val="0"/>
              </a:spcBef>
              <a:buClr>
                <a:srgbClr val="000000"/>
              </a:buClr>
              <a:buSzPct val="100000"/>
              <a:buFont typeface="Times New Roman" pitchFamily="18" charset="0"/>
              <a:buNone/>
              <a:tabLst>
                <a:tab pos="723900" algn="l"/>
              </a:tabLst>
            </a:pPr>
            <a:r>
              <a:rPr lang="en-US" sz="700" i="0" dirty="0">
                <a:solidFill>
                  <a:srgbClr val="000000"/>
                </a:solidFill>
                <a:latin typeface="Calibri" panose="020F0502020204030204" pitchFamily="34" charset="0"/>
                <a:ea typeface="Microsoft YaHei" pitchFamily="34" charset="-122"/>
              </a:rPr>
              <a:t>TASK STEPS</a:t>
            </a:r>
          </a:p>
        </p:txBody>
      </p:sp>
      <p:sp>
        <p:nvSpPr>
          <p:cNvPr id="20" name="TextBox 19"/>
          <p:cNvSpPr txBox="1"/>
          <p:nvPr/>
        </p:nvSpPr>
        <p:spPr>
          <a:xfrm>
            <a:off x="4300927" y="5408357"/>
            <a:ext cx="4624424" cy="900246"/>
          </a:xfrm>
          <a:prstGeom prst="rect">
            <a:avLst/>
          </a:prstGeom>
          <a:noFill/>
        </p:spPr>
        <p:txBody>
          <a:bodyPr wrap="square" rtlCol="0">
            <a:spAutoFit/>
          </a:bodyPr>
          <a:lstStyle/>
          <a:p>
            <a:r>
              <a:rPr lang="en-US" sz="1050" b="1" i="0" dirty="0">
                <a:latin typeface="Calibri" panose="020F0502020204030204" pitchFamily="34" charset="0"/>
              </a:rPr>
              <a:t>Method Content </a:t>
            </a:r>
          </a:p>
          <a:p>
            <a:r>
              <a:rPr lang="en-US" sz="1050" dirty="0">
                <a:latin typeface="Calibri" panose="020F0502020204030204" pitchFamily="34" charset="0"/>
              </a:rPr>
              <a:t>Method content describes what is to be produced, the necessary skills required, and the step-by-step explanation describing how specific development goals are achieved. These method content descriptions are independent of a development lifecycle.</a:t>
            </a:r>
            <a:endParaRPr lang="en-US" sz="1050" i="0" dirty="0">
              <a:latin typeface="Calibri" panose="020F0502020204030204" pitchFamily="34" charset="0"/>
            </a:endParaRPr>
          </a:p>
        </p:txBody>
      </p:sp>
      <p:sp>
        <p:nvSpPr>
          <p:cNvPr id="22" name="TextBox 21"/>
          <p:cNvSpPr txBox="1"/>
          <p:nvPr/>
        </p:nvSpPr>
        <p:spPr>
          <a:xfrm>
            <a:off x="4238319" y="925286"/>
            <a:ext cx="4491808" cy="900246"/>
          </a:xfrm>
          <a:prstGeom prst="rect">
            <a:avLst/>
          </a:prstGeom>
          <a:noFill/>
        </p:spPr>
        <p:txBody>
          <a:bodyPr wrap="square" rtlCol="0">
            <a:spAutoFit/>
          </a:bodyPr>
          <a:lstStyle/>
          <a:p>
            <a:r>
              <a:rPr lang="en-US" sz="1050" b="1" i="0" dirty="0">
                <a:latin typeface="Calibri" panose="020F0502020204030204" pitchFamily="34" charset="0"/>
              </a:rPr>
              <a:t>Method (Task View)</a:t>
            </a:r>
          </a:p>
          <a:p>
            <a:r>
              <a:rPr lang="en-US" sz="1050" dirty="0">
                <a:latin typeface="Calibri" panose="020F0502020204030204" pitchFamily="34" charset="0"/>
              </a:rPr>
              <a:t>The Method is a collective of tasks, the sequence in which they are undertaken, the roles that perform then and the intermediate and final work products that are created in order to meet an agreed objective. </a:t>
            </a:r>
          </a:p>
          <a:p>
            <a:endParaRPr lang="en-US" sz="1050" i="0"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280452" y="2089753"/>
            <a:ext cx="3151398" cy="2137931"/>
          </a:xfrm>
          <a:prstGeom prst="rect">
            <a:avLst/>
          </a:prstGeom>
        </p:spPr>
      </p:pic>
      <p:pic>
        <p:nvPicPr>
          <p:cNvPr id="8" name="Picture 7"/>
          <p:cNvPicPr>
            <a:picLocks noChangeAspect="1"/>
          </p:cNvPicPr>
          <p:nvPr/>
        </p:nvPicPr>
        <p:blipFill>
          <a:blip r:embed="rId3"/>
          <a:stretch>
            <a:fillRect/>
          </a:stretch>
        </p:blipFill>
        <p:spPr>
          <a:xfrm>
            <a:off x="4296187" y="1616947"/>
            <a:ext cx="4565880" cy="3083542"/>
          </a:xfrm>
          <a:prstGeom prst="rect">
            <a:avLst/>
          </a:prstGeom>
        </p:spPr>
      </p:pic>
    </p:spTree>
    <p:extLst>
      <p:ext uri="{BB962C8B-B14F-4D97-AF65-F5344CB8AC3E}">
        <p14:creationId xmlns:p14="http://schemas.microsoft.com/office/powerpoint/2010/main" val="22155215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Gerade Verbindung 34"/>
          <p:cNvCxnSpPr/>
          <p:nvPr/>
        </p:nvCxnSpPr>
        <p:spPr bwMode="gray">
          <a:xfrm flipV="1">
            <a:off x="8411994" y="3944365"/>
            <a:ext cx="0" cy="267518"/>
          </a:xfrm>
          <a:prstGeom prst="line">
            <a:avLst/>
          </a:prstGeom>
          <a:noFill/>
          <a:ln w="19050">
            <a:solidFill>
              <a:srgbClr val="969696"/>
            </a:solidFill>
            <a:prstDash val="sysDot"/>
            <a:round/>
            <a:headEnd/>
            <a:tailEnd/>
          </a:ln>
          <a:effectLst/>
        </p:spPr>
      </p:cxnSp>
      <p:cxnSp>
        <p:nvCxnSpPr>
          <p:cNvPr id="107" name="Gerade Verbindung 25"/>
          <p:cNvCxnSpPr/>
          <p:nvPr/>
        </p:nvCxnSpPr>
        <p:spPr bwMode="gray">
          <a:xfrm flipH="1" flipV="1">
            <a:off x="260038" y="3872966"/>
            <a:ext cx="2" cy="240871"/>
          </a:xfrm>
          <a:prstGeom prst="line">
            <a:avLst/>
          </a:prstGeom>
          <a:noFill/>
          <a:ln w="19050">
            <a:solidFill>
              <a:srgbClr val="969696"/>
            </a:solidFill>
            <a:prstDash val="sysDot"/>
            <a:round/>
            <a:headEnd/>
            <a:tailEnd/>
          </a:ln>
          <a:effectLst/>
        </p:spPr>
      </p:cxnSp>
      <p:sp>
        <p:nvSpPr>
          <p:cNvPr id="2" name="Title 1"/>
          <p:cNvSpPr>
            <a:spLocks noGrp="1"/>
          </p:cNvSpPr>
          <p:nvPr>
            <p:ph type="title"/>
          </p:nvPr>
        </p:nvSpPr>
        <p:spPr>
          <a:xfrm>
            <a:off x="415030" y="111418"/>
            <a:ext cx="8405121" cy="669773"/>
          </a:xfrm>
        </p:spPr>
        <p:txBody>
          <a:bodyPr/>
          <a:lstStyle/>
          <a:p>
            <a:r>
              <a:rPr lang="en-GB" dirty="0"/>
              <a:t>High Level Method Journey</a:t>
            </a:r>
            <a:br>
              <a:rPr lang="en-GB" dirty="0"/>
            </a:br>
            <a:r>
              <a:rPr lang="en-GB" sz="1800" dirty="0"/>
              <a:t>Represents the journey undertaken by SLT Wave 3 to define the NSL High Level Method</a:t>
            </a:r>
            <a:endParaRPr lang="en-GB"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5</a:t>
            </a:fld>
            <a:endParaRPr lang="en-US" dirty="0"/>
          </a:p>
        </p:txBody>
      </p:sp>
      <p:sp>
        <p:nvSpPr>
          <p:cNvPr id="23" name="Richtungspfeil 11"/>
          <p:cNvSpPr/>
          <p:nvPr/>
        </p:nvSpPr>
        <p:spPr bwMode="gray">
          <a:xfrm>
            <a:off x="95641" y="3723623"/>
            <a:ext cx="8724510" cy="298687"/>
          </a:xfrm>
          <a:prstGeom prst="homePlate">
            <a:avLst>
              <a:gd name="adj" fmla="val 50611"/>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a:scene3d>
            <a:camera prst="orthographicFront"/>
            <a:lightRig rig="balanced" dir="t"/>
          </a:scene3d>
          <a:sp3d extrusionH="171450" prstMaterial="matte"/>
        </p:spPr>
        <p:txBody>
          <a:bodyPr lIns="0" tIns="0" rIns="0" bIns="0" anchor="ctr" anchorCtr="0"/>
          <a:lstStyle/>
          <a:p>
            <a:pPr marL="190500" indent="-190500" algn="ctr">
              <a:lnSpc>
                <a:spcPct val="95000"/>
              </a:lnSpc>
              <a:spcAft>
                <a:spcPts val="400"/>
              </a:spcAft>
              <a:buClr>
                <a:srgbClr val="808080"/>
              </a:buClr>
              <a:defRPr/>
            </a:pPr>
            <a:endParaRPr lang="en-US" b="1" noProof="1">
              <a:solidFill>
                <a:srgbClr val="000000"/>
              </a:solidFill>
              <a:cs typeface="Arial" charset="0"/>
            </a:endParaRPr>
          </a:p>
        </p:txBody>
      </p:sp>
      <p:cxnSp>
        <p:nvCxnSpPr>
          <p:cNvPr id="25" name="Gerade Verbindung 24"/>
          <p:cNvCxnSpPr>
            <a:stCxn id="27" idx="0"/>
          </p:cNvCxnSpPr>
          <p:nvPr/>
        </p:nvCxnSpPr>
        <p:spPr bwMode="gray">
          <a:xfrm flipH="1" flipV="1">
            <a:off x="610148" y="2665559"/>
            <a:ext cx="1175" cy="1069130"/>
          </a:xfrm>
          <a:prstGeom prst="line">
            <a:avLst/>
          </a:prstGeom>
          <a:noFill/>
          <a:ln w="19050">
            <a:solidFill>
              <a:srgbClr val="969696"/>
            </a:solidFill>
            <a:prstDash val="sysDot"/>
            <a:round/>
            <a:headEnd/>
            <a:tailEnd/>
          </a:ln>
          <a:effectLst/>
        </p:spPr>
      </p:cxnSp>
      <p:sp>
        <p:nvSpPr>
          <p:cNvPr id="26" name="Rechteck 37"/>
          <p:cNvSpPr/>
          <p:nvPr/>
        </p:nvSpPr>
        <p:spPr bwMode="gray">
          <a:xfrm>
            <a:off x="904633" y="2737576"/>
            <a:ext cx="1276350" cy="175433"/>
          </a:xfrm>
          <a:prstGeom prst="rect">
            <a:avLst/>
          </a:prstGeom>
          <a:noFill/>
          <a:ln w="12700">
            <a:noFill/>
            <a:miter lim="800000"/>
            <a:headEnd/>
            <a:tailEnd/>
          </a:ln>
          <a:effectLst/>
        </p:spPr>
        <p:txBody>
          <a:bodyPr lIns="72000" tIns="0" rIns="0" bIns="0" anchor="b" anchorCtr="0">
            <a:spAutoFit/>
          </a:bodyPr>
          <a:lstStyle/>
          <a:p>
            <a:pPr>
              <a:lnSpc>
                <a:spcPct val="95000"/>
              </a:lnSpc>
              <a:spcAft>
                <a:spcPts val="800"/>
              </a:spcAft>
              <a:buClr>
                <a:srgbClr val="808080"/>
              </a:buClr>
              <a:defRPr/>
            </a:pPr>
            <a:r>
              <a:rPr lang="en-US" sz="1200" b="1" noProof="1">
                <a:effectLst/>
                <a:cs typeface="Arial" charset="0"/>
              </a:rPr>
              <a:t>CDM </a:t>
            </a:r>
            <a:r>
              <a:rPr lang="en-US" sz="1200" noProof="1">
                <a:effectLst/>
                <a:cs typeface="Arial" charset="0"/>
              </a:rPr>
              <a:t>Framework</a:t>
            </a:r>
          </a:p>
        </p:txBody>
      </p:sp>
      <p:sp>
        <p:nvSpPr>
          <p:cNvPr id="27" name="Ellipse 12"/>
          <p:cNvSpPr/>
          <p:nvPr/>
        </p:nvSpPr>
        <p:spPr bwMode="gray">
          <a:xfrm>
            <a:off x="496119" y="3734689"/>
            <a:ext cx="230408" cy="230408"/>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vert="horz" lIns="0" tIns="0" rIns="0" bIns="0" anchor="ctr" anchorCtr="0"/>
          <a:lstStyle/>
          <a:p>
            <a:pPr indent="-190500" algn="ctr">
              <a:lnSpc>
                <a:spcPct val="95000"/>
              </a:lnSpc>
              <a:spcAft>
                <a:spcPts val="800"/>
              </a:spcAft>
              <a:buClr>
                <a:srgbClr val="808080"/>
              </a:buClr>
            </a:pPr>
            <a:endParaRPr lang="en-US" b="1" noProof="1">
              <a:solidFill>
                <a:srgbClr val="FFFFFF"/>
              </a:solidFill>
              <a:cs typeface="Arial" charset="0"/>
            </a:endParaRPr>
          </a:p>
        </p:txBody>
      </p:sp>
      <p:cxnSp>
        <p:nvCxnSpPr>
          <p:cNvPr id="28" name="Gerade Verbindung 25"/>
          <p:cNvCxnSpPr/>
          <p:nvPr/>
        </p:nvCxnSpPr>
        <p:spPr bwMode="gray">
          <a:xfrm flipH="1" flipV="1">
            <a:off x="2054387" y="4038172"/>
            <a:ext cx="2" cy="240871"/>
          </a:xfrm>
          <a:prstGeom prst="line">
            <a:avLst/>
          </a:prstGeom>
          <a:noFill/>
          <a:ln w="19050">
            <a:solidFill>
              <a:srgbClr val="969696"/>
            </a:solidFill>
            <a:prstDash val="sysDot"/>
            <a:round/>
            <a:headEnd/>
            <a:tailEnd/>
          </a:ln>
          <a:effectLst/>
        </p:spPr>
      </p:cxnSp>
      <p:sp>
        <p:nvSpPr>
          <p:cNvPr id="30" name="Ellipse 13"/>
          <p:cNvSpPr/>
          <p:nvPr/>
        </p:nvSpPr>
        <p:spPr bwMode="gray">
          <a:xfrm>
            <a:off x="1939185" y="3731895"/>
            <a:ext cx="230408" cy="230408"/>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vert="horz" lIns="0" tIns="0" rIns="0" bIns="0" anchor="ctr" anchorCtr="0"/>
          <a:lstStyle/>
          <a:p>
            <a:pPr indent="-190500" algn="ctr">
              <a:lnSpc>
                <a:spcPct val="95000"/>
              </a:lnSpc>
              <a:spcAft>
                <a:spcPts val="800"/>
              </a:spcAft>
              <a:buClr>
                <a:srgbClr val="808080"/>
              </a:buClr>
              <a:defRPr/>
            </a:pPr>
            <a:endParaRPr lang="en-US" b="1" noProof="1">
              <a:solidFill>
                <a:srgbClr val="FFFFFF"/>
              </a:solidFill>
              <a:cs typeface="Arial" charset="0"/>
            </a:endParaRPr>
          </a:p>
        </p:txBody>
      </p:sp>
      <p:sp>
        <p:nvSpPr>
          <p:cNvPr id="33" name="Ellipse 14"/>
          <p:cNvSpPr/>
          <p:nvPr/>
        </p:nvSpPr>
        <p:spPr bwMode="gray">
          <a:xfrm>
            <a:off x="2639244" y="3734689"/>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36" name="Ellipse 15"/>
          <p:cNvSpPr/>
          <p:nvPr/>
        </p:nvSpPr>
        <p:spPr bwMode="gray">
          <a:xfrm>
            <a:off x="3744144" y="3734689"/>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cxnSp>
        <p:nvCxnSpPr>
          <p:cNvPr id="37" name="Gerade Verbindung 33"/>
          <p:cNvCxnSpPr>
            <a:stCxn id="39" idx="0"/>
          </p:cNvCxnSpPr>
          <p:nvPr/>
        </p:nvCxnSpPr>
        <p:spPr bwMode="gray">
          <a:xfrm flipH="1" flipV="1">
            <a:off x="4591759" y="3140064"/>
            <a:ext cx="10539" cy="594625"/>
          </a:xfrm>
          <a:prstGeom prst="line">
            <a:avLst/>
          </a:prstGeom>
          <a:noFill/>
          <a:ln w="19050">
            <a:solidFill>
              <a:srgbClr val="969696"/>
            </a:solidFill>
            <a:prstDash val="sysDot"/>
            <a:round/>
            <a:headEnd/>
            <a:tailEnd/>
          </a:ln>
          <a:effectLst/>
        </p:spPr>
      </p:cxnSp>
      <p:sp>
        <p:nvSpPr>
          <p:cNvPr id="39" name="Ellipse 16"/>
          <p:cNvSpPr/>
          <p:nvPr/>
        </p:nvSpPr>
        <p:spPr bwMode="gray">
          <a:xfrm>
            <a:off x="4487094" y="3734689"/>
            <a:ext cx="230408" cy="230408"/>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vert="horz" lIns="0" tIns="0" rIns="0" bIns="0" anchor="ctr" anchorCtr="0"/>
          <a:lstStyle/>
          <a:p>
            <a:pPr indent="-190500" algn="ctr">
              <a:lnSpc>
                <a:spcPct val="95000"/>
              </a:lnSpc>
              <a:spcAft>
                <a:spcPts val="800"/>
              </a:spcAft>
              <a:buClr>
                <a:srgbClr val="808080"/>
              </a:buClr>
            </a:pPr>
            <a:endParaRPr lang="en-US" b="1" noProof="1">
              <a:solidFill>
                <a:srgbClr val="FFFFFF"/>
              </a:solidFill>
              <a:cs typeface="Arial" charset="0"/>
            </a:endParaRPr>
          </a:p>
        </p:txBody>
      </p:sp>
      <p:cxnSp>
        <p:nvCxnSpPr>
          <p:cNvPr id="40" name="Gerade Verbindung 34"/>
          <p:cNvCxnSpPr/>
          <p:nvPr/>
        </p:nvCxnSpPr>
        <p:spPr bwMode="gray">
          <a:xfrm flipV="1">
            <a:off x="5656701" y="4040690"/>
            <a:ext cx="0" cy="267518"/>
          </a:xfrm>
          <a:prstGeom prst="line">
            <a:avLst/>
          </a:prstGeom>
          <a:noFill/>
          <a:ln w="19050">
            <a:solidFill>
              <a:srgbClr val="969696"/>
            </a:solidFill>
            <a:prstDash val="sysDot"/>
            <a:round/>
            <a:headEnd/>
            <a:tailEnd/>
          </a:ln>
          <a:effectLst/>
        </p:spPr>
      </p:cxnSp>
      <p:sp>
        <p:nvSpPr>
          <p:cNvPr id="42" name="Ellipse 17"/>
          <p:cNvSpPr/>
          <p:nvPr/>
        </p:nvSpPr>
        <p:spPr bwMode="gray">
          <a:xfrm>
            <a:off x="5520671" y="3734689"/>
            <a:ext cx="230408" cy="230408"/>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vert="horz" lIns="0" tIns="0" rIns="0" bIns="0" anchor="ctr" anchorCtr="0"/>
          <a:lstStyle/>
          <a:p>
            <a:pPr indent="-190500" algn="ctr">
              <a:lnSpc>
                <a:spcPct val="95000"/>
              </a:lnSpc>
              <a:spcAft>
                <a:spcPts val="800"/>
              </a:spcAft>
              <a:buClr>
                <a:srgbClr val="808080"/>
              </a:buClr>
            </a:pPr>
            <a:endParaRPr lang="en-US" b="1" noProof="1">
              <a:solidFill>
                <a:srgbClr val="FFFFFF"/>
              </a:solidFill>
              <a:cs typeface="Arial" charset="0"/>
            </a:endParaRPr>
          </a:p>
        </p:txBody>
      </p:sp>
      <p:sp>
        <p:nvSpPr>
          <p:cNvPr id="48" name="Ellipse 19"/>
          <p:cNvSpPr/>
          <p:nvPr/>
        </p:nvSpPr>
        <p:spPr bwMode="gray">
          <a:xfrm>
            <a:off x="7604169" y="3734689"/>
            <a:ext cx="230408" cy="230408"/>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vert="horz" lIns="0" tIns="0" rIns="0" bIns="0" anchor="ctr" anchorCtr="0"/>
          <a:lstStyle/>
          <a:p>
            <a:pPr indent="-190500" algn="ctr">
              <a:lnSpc>
                <a:spcPct val="95000"/>
              </a:lnSpc>
              <a:spcAft>
                <a:spcPts val="800"/>
              </a:spcAft>
              <a:buClr>
                <a:srgbClr val="808080"/>
              </a:buClr>
            </a:pPr>
            <a:endParaRPr lang="en-US" b="1" noProof="1">
              <a:solidFill>
                <a:srgbClr val="FFFFFF"/>
              </a:solidFill>
              <a:cs typeface="Arial" charset="0"/>
            </a:endParaRPr>
          </a:p>
        </p:txBody>
      </p:sp>
      <p:grpSp>
        <p:nvGrpSpPr>
          <p:cNvPr id="56" name="Group 55"/>
          <p:cNvGrpSpPr/>
          <p:nvPr/>
        </p:nvGrpSpPr>
        <p:grpSpPr>
          <a:xfrm>
            <a:off x="93443" y="1416461"/>
            <a:ext cx="2091407" cy="1249098"/>
            <a:chOff x="552897" y="891322"/>
            <a:chExt cx="7858545" cy="5177852"/>
          </a:xfrm>
        </p:grpSpPr>
        <p:sp>
          <p:nvSpPr>
            <p:cNvPr id="57" name="Rectangle 56"/>
            <p:cNvSpPr/>
            <p:nvPr/>
          </p:nvSpPr>
          <p:spPr bwMode="auto">
            <a:xfrm>
              <a:off x="552897" y="891322"/>
              <a:ext cx="7850286" cy="394374"/>
            </a:xfrm>
            <a:prstGeom prst="rect">
              <a:avLst/>
            </a:prstGeom>
            <a:solidFill>
              <a:schemeClr val="bg2">
                <a:lumMod val="9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dirty="0">
                  <a:ln>
                    <a:noFill/>
                  </a:ln>
                  <a:solidFill>
                    <a:schemeClr val="tx1"/>
                  </a:solidFill>
                  <a:effectLst/>
                  <a:latin typeface="Calibri" panose="020F0502020204030204" pitchFamily="34" charset="0"/>
                </a:rPr>
                <a:t>Business</a:t>
              </a:r>
              <a:r>
                <a:rPr kumimoji="0" lang="en-US" sz="600" b="1" i="0" u="none" strike="noStrike" cap="none" normalizeH="0" dirty="0">
                  <a:ln>
                    <a:noFill/>
                  </a:ln>
                  <a:solidFill>
                    <a:schemeClr val="tx1"/>
                  </a:solidFill>
                  <a:effectLst/>
                  <a:latin typeface="Calibri" panose="020F0502020204030204" pitchFamily="34" charset="0"/>
                </a:rPr>
                <a:t> Motivation</a:t>
              </a:r>
              <a:endParaRPr kumimoji="0" lang="en-US" sz="600" b="1" i="0" u="none" strike="noStrike" cap="none" normalizeH="0" baseline="0" dirty="0">
                <a:ln>
                  <a:noFill/>
                </a:ln>
                <a:solidFill>
                  <a:schemeClr val="tx1"/>
                </a:solidFill>
                <a:effectLst/>
                <a:latin typeface="Calibri" panose="020F0502020204030204" pitchFamily="34" charset="0"/>
              </a:endParaRPr>
            </a:p>
          </p:txBody>
        </p:sp>
        <p:sp>
          <p:nvSpPr>
            <p:cNvPr id="58" name="Rectangle 57"/>
            <p:cNvSpPr/>
            <p:nvPr/>
          </p:nvSpPr>
          <p:spPr bwMode="auto">
            <a:xfrm>
              <a:off x="552897" y="1336803"/>
              <a:ext cx="7850286" cy="4131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lang="en-US" sz="600" b="1" i="0" dirty="0">
                  <a:latin typeface="Calibri" panose="020F0502020204030204" pitchFamily="34" charset="0"/>
                </a:rPr>
                <a:t>Business Architecture</a:t>
              </a:r>
              <a:endParaRPr kumimoji="0" lang="en-US" sz="600" b="1" i="0" u="none" strike="noStrike" cap="none" normalizeH="0" baseline="0" dirty="0">
                <a:ln>
                  <a:noFill/>
                </a:ln>
                <a:solidFill>
                  <a:schemeClr val="tx1"/>
                </a:solidFill>
                <a:effectLst/>
                <a:latin typeface="Calibri" panose="020F0502020204030204" pitchFamily="34" charset="0"/>
              </a:endParaRPr>
            </a:p>
          </p:txBody>
        </p:sp>
        <p:sp>
          <p:nvSpPr>
            <p:cNvPr id="59" name="Rectangle 58"/>
            <p:cNvSpPr/>
            <p:nvPr/>
          </p:nvSpPr>
          <p:spPr bwMode="auto">
            <a:xfrm>
              <a:off x="552898" y="1825468"/>
              <a:ext cx="1834111"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Application </a:t>
              </a:r>
            </a:p>
            <a:p>
              <a:pPr algn="ctr" defTabSz="952500"/>
              <a:r>
                <a:rPr lang="en-US" sz="600" b="1" i="0" dirty="0">
                  <a:latin typeface="Calibri" panose="020F0502020204030204" pitchFamily="34" charset="0"/>
                </a:rPr>
                <a:t>Architecture</a:t>
              </a:r>
            </a:p>
          </p:txBody>
        </p:sp>
        <p:sp>
          <p:nvSpPr>
            <p:cNvPr id="60" name="Rectangle 59"/>
            <p:cNvSpPr/>
            <p:nvPr/>
          </p:nvSpPr>
          <p:spPr bwMode="auto">
            <a:xfrm>
              <a:off x="6281307" y="1820062"/>
              <a:ext cx="2121876"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Service </a:t>
              </a:r>
            </a:p>
            <a:p>
              <a:pPr algn="ctr" defTabSz="952500"/>
              <a:r>
                <a:rPr lang="en-US" sz="600" b="1" i="0" dirty="0">
                  <a:latin typeface="Calibri" panose="020F0502020204030204" pitchFamily="34" charset="0"/>
                </a:rPr>
                <a:t>Architecture</a:t>
              </a:r>
            </a:p>
          </p:txBody>
        </p:sp>
        <p:sp>
          <p:nvSpPr>
            <p:cNvPr id="61" name="Rectangle 60"/>
            <p:cNvSpPr/>
            <p:nvPr/>
          </p:nvSpPr>
          <p:spPr bwMode="auto">
            <a:xfrm>
              <a:off x="2444412" y="1820062"/>
              <a:ext cx="1919784"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Information </a:t>
              </a:r>
            </a:p>
            <a:p>
              <a:pPr algn="ctr" defTabSz="952500"/>
              <a:r>
                <a:rPr lang="en-US" sz="600" b="1" i="0" dirty="0">
                  <a:latin typeface="Calibri" panose="020F0502020204030204" pitchFamily="34" charset="0"/>
                </a:rPr>
                <a:t>Architecture</a:t>
              </a:r>
            </a:p>
          </p:txBody>
        </p:sp>
        <p:sp>
          <p:nvSpPr>
            <p:cNvPr id="62" name="Rectangle 61"/>
            <p:cNvSpPr/>
            <p:nvPr/>
          </p:nvSpPr>
          <p:spPr bwMode="auto">
            <a:xfrm>
              <a:off x="4429698" y="1818649"/>
              <a:ext cx="1786106" cy="1546258"/>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Infrastructure </a:t>
              </a:r>
            </a:p>
            <a:p>
              <a:pPr algn="ctr" defTabSz="952500"/>
              <a:r>
                <a:rPr lang="en-US" sz="600" b="1" i="0" dirty="0">
                  <a:latin typeface="Calibri" panose="020F0502020204030204" pitchFamily="34" charset="0"/>
                </a:rPr>
                <a:t>Architecture</a:t>
              </a:r>
            </a:p>
          </p:txBody>
        </p:sp>
        <p:sp>
          <p:nvSpPr>
            <p:cNvPr id="63" name="Rectangle 62"/>
            <p:cNvSpPr/>
            <p:nvPr/>
          </p:nvSpPr>
          <p:spPr bwMode="auto">
            <a:xfrm>
              <a:off x="552897" y="3434856"/>
              <a:ext cx="7850286" cy="537972"/>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Security Architecture</a:t>
              </a:r>
            </a:p>
          </p:txBody>
        </p:sp>
        <p:sp>
          <p:nvSpPr>
            <p:cNvPr id="64" name="Rectangle 63"/>
            <p:cNvSpPr/>
            <p:nvPr/>
          </p:nvSpPr>
          <p:spPr bwMode="auto">
            <a:xfrm>
              <a:off x="561156" y="4044181"/>
              <a:ext cx="1951236" cy="2024992"/>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Application </a:t>
              </a:r>
            </a:p>
            <a:p>
              <a:pPr algn="ctr" defTabSz="952500"/>
              <a:r>
                <a:rPr lang="en-US" sz="600" b="1" i="0" dirty="0">
                  <a:latin typeface="Calibri" panose="020F0502020204030204" pitchFamily="34" charset="0"/>
                </a:rPr>
                <a:t>Design</a:t>
              </a:r>
            </a:p>
          </p:txBody>
        </p:sp>
        <p:sp>
          <p:nvSpPr>
            <p:cNvPr id="65" name="Rectangle 64"/>
            <p:cNvSpPr/>
            <p:nvPr/>
          </p:nvSpPr>
          <p:spPr bwMode="auto">
            <a:xfrm>
              <a:off x="2574212" y="4044180"/>
              <a:ext cx="1935454" cy="2024993"/>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Data </a:t>
              </a:r>
            </a:p>
            <a:p>
              <a:pPr algn="ctr" defTabSz="952500"/>
              <a:r>
                <a:rPr lang="en-US" sz="600" b="1" i="0" dirty="0">
                  <a:latin typeface="Calibri" panose="020F0502020204030204" pitchFamily="34" charset="0"/>
                </a:rPr>
                <a:t>Design</a:t>
              </a:r>
            </a:p>
          </p:txBody>
        </p:sp>
        <p:sp>
          <p:nvSpPr>
            <p:cNvPr id="66" name="Rectangle 65"/>
            <p:cNvSpPr/>
            <p:nvPr/>
          </p:nvSpPr>
          <p:spPr bwMode="auto">
            <a:xfrm>
              <a:off x="4587949" y="4044179"/>
              <a:ext cx="1892558" cy="202499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Infrastructure </a:t>
              </a:r>
            </a:p>
            <a:p>
              <a:pPr algn="ctr" defTabSz="952500"/>
              <a:r>
                <a:rPr lang="en-US" sz="600" b="1" i="0" dirty="0">
                  <a:latin typeface="Calibri" panose="020F0502020204030204" pitchFamily="34" charset="0"/>
                </a:rPr>
                <a:t>Design</a:t>
              </a:r>
            </a:p>
          </p:txBody>
        </p:sp>
        <p:sp>
          <p:nvSpPr>
            <p:cNvPr id="67" name="Rectangle 66"/>
            <p:cNvSpPr/>
            <p:nvPr/>
          </p:nvSpPr>
          <p:spPr bwMode="auto">
            <a:xfrm>
              <a:off x="6572352" y="4044178"/>
              <a:ext cx="1839090" cy="202499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600" b="1" i="0" dirty="0">
                  <a:latin typeface="Calibri" panose="020F0502020204030204" pitchFamily="34" charset="0"/>
                </a:rPr>
                <a:t>Services </a:t>
              </a:r>
            </a:p>
            <a:p>
              <a:pPr algn="ctr" defTabSz="952500"/>
              <a:r>
                <a:rPr lang="en-US" sz="600" b="1" i="0" dirty="0">
                  <a:latin typeface="Calibri" panose="020F0502020204030204" pitchFamily="34" charset="0"/>
                </a:rPr>
                <a:t>Design</a:t>
              </a:r>
            </a:p>
          </p:txBody>
        </p:sp>
      </p:grpSp>
      <p:pic>
        <p:nvPicPr>
          <p:cNvPr id="71" name="Picture 70"/>
          <p:cNvPicPr>
            <a:picLocks noChangeAspect="1"/>
          </p:cNvPicPr>
          <p:nvPr/>
        </p:nvPicPr>
        <p:blipFill>
          <a:blip r:embed="rId3"/>
          <a:stretch>
            <a:fillRect/>
          </a:stretch>
        </p:blipFill>
        <p:spPr>
          <a:xfrm>
            <a:off x="2490034" y="1365883"/>
            <a:ext cx="3041164" cy="1774181"/>
          </a:xfrm>
          <a:prstGeom prst="rect">
            <a:avLst/>
          </a:prstGeom>
        </p:spPr>
      </p:pic>
      <p:grpSp>
        <p:nvGrpSpPr>
          <p:cNvPr id="76" name="Group 75"/>
          <p:cNvGrpSpPr/>
          <p:nvPr/>
        </p:nvGrpSpPr>
        <p:grpSpPr>
          <a:xfrm>
            <a:off x="4114506" y="4260109"/>
            <a:ext cx="2708032" cy="2076726"/>
            <a:chOff x="35168" y="943444"/>
            <a:chExt cx="9108831" cy="4971112"/>
          </a:xfrm>
        </p:grpSpPr>
        <p:pic>
          <p:nvPicPr>
            <p:cNvPr id="74" name="Picture 73"/>
            <p:cNvPicPr>
              <a:picLocks noChangeAspect="1"/>
            </p:cNvPicPr>
            <p:nvPr/>
          </p:nvPicPr>
          <p:blipFill rotWithShape="1">
            <a:blip r:embed="rId4" cstate="print">
              <a:extLst>
                <a:ext uri="{28A0092B-C50C-407E-A947-70E740481C1C}">
                  <a14:useLocalDpi xmlns:a14="http://schemas.microsoft.com/office/drawing/2010/main" val="0"/>
                </a:ext>
              </a:extLst>
            </a:blip>
            <a:srcRect l="385"/>
            <a:stretch/>
          </p:blipFill>
          <p:spPr>
            <a:xfrm>
              <a:off x="35168" y="943444"/>
              <a:ext cx="9108831" cy="4971112"/>
            </a:xfrm>
            <a:prstGeom prst="rect">
              <a:avLst/>
            </a:prstGeom>
          </p:spPr>
        </p:pic>
        <p:pic>
          <p:nvPicPr>
            <p:cNvPr id="75" name="Picture 74"/>
            <p:cNvPicPr>
              <a:picLocks noChangeAspect="1"/>
            </p:cNvPicPr>
            <p:nvPr/>
          </p:nvPicPr>
          <p:blipFill rotWithShape="1">
            <a:blip r:embed="rId5" cstate="print">
              <a:extLst>
                <a:ext uri="{28A0092B-C50C-407E-A947-70E740481C1C}">
                  <a14:useLocalDpi xmlns:a14="http://schemas.microsoft.com/office/drawing/2010/main" val="0"/>
                </a:ext>
              </a:extLst>
            </a:blip>
            <a:srcRect l="49026" t="87331" r="25205" b="3472"/>
            <a:stretch/>
          </p:blipFill>
          <p:spPr>
            <a:xfrm>
              <a:off x="6541203" y="5261315"/>
              <a:ext cx="2356339" cy="457202"/>
            </a:xfrm>
            <a:prstGeom prst="rect">
              <a:avLst/>
            </a:prstGeom>
          </p:spPr>
        </p:pic>
      </p:gr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9846" y="1383139"/>
            <a:ext cx="3248318" cy="1766185"/>
          </a:xfrm>
          <a:prstGeom prst="rect">
            <a:avLst/>
          </a:prstGeom>
        </p:spPr>
      </p:pic>
      <p:cxnSp>
        <p:nvCxnSpPr>
          <p:cNvPr id="79" name="Gerade Verbindung 33"/>
          <p:cNvCxnSpPr/>
          <p:nvPr/>
        </p:nvCxnSpPr>
        <p:spPr bwMode="gray">
          <a:xfrm flipH="1" flipV="1">
            <a:off x="7719373" y="3145597"/>
            <a:ext cx="1" cy="598353"/>
          </a:xfrm>
          <a:prstGeom prst="line">
            <a:avLst/>
          </a:prstGeom>
          <a:noFill/>
          <a:ln w="19050">
            <a:solidFill>
              <a:srgbClr val="969696"/>
            </a:solidFill>
            <a:prstDash val="sysDot"/>
            <a:round/>
            <a:headEnd/>
            <a:tailEnd/>
          </a:ln>
          <a:effectLst/>
        </p:spPr>
      </p:cxnSp>
      <p:sp>
        <p:nvSpPr>
          <p:cNvPr id="81" name="Ellipse 14"/>
          <p:cNvSpPr/>
          <p:nvPr/>
        </p:nvSpPr>
        <p:spPr bwMode="gray">
          <a:xfrm>
            <a:off x="884960" y="3731895"/>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82" name="Rechteck 37"/>
          <p:cNvSpPr/>
          <p:nvPr/>
        </p:nvSpPr>
        <p:spPr bwMode="gray">
          <a:xfrm>
            <a:off x="2446273" y="5938710"/>
            <a:ext cx="1276350" cy="175433"/>
          </a:xfrm>
          <a:prstGeom prst="rect">
            <a:avLst/>
          </a:prstGeom>
          <a:noFill/>
          <a:ln w="12700">
            <a:noFill/>
            <a:miter lim="800000"/>
            <a:headEnd/>
            <a:tailEnd/>
          </a:ln>
          <a:effectLst/>
        </p:spPr>
        <p:txBody>
          <a:bodyPr lIns="72000" tIns="0" rIns="0" bIns="0" anchor="b" anchorCtr="0">
            <a:spAutoFit/>
          </a:bodyPr>
          <a:lstStyle/>
          <a:p>
            <a:pPr>
              <a:lnSpc>
                <a:spcPct val="95000"/>
              </a:lnSpc>
              <a:spcAft>
                <a:spcPts val="800"/>
              </a:spcAft>
              <a:buClr>
                <a:srgbClr val="808080"/>
              </a:buClr>
              <a:defRPr/>
            </a:pPr>
            <a:r>
              <a:rPr lang="en-US" sz="1200" b="1" noProof="1">
                <a:effectLst/>
                <a:cs typeface="Arial" charset="0"/>
              </a:rPr>
              <a:t>NSL</a:t>
            </a:r>
            <a:r>
              <a:rPr lang="en-US" sz="1200" noProof="1">
                <a:cs typeface="Arial" charset="0"/>
              </a:rPr>
              <a:t> Framework</a:t>
            </a:r>
            <a:endParaRPr lang="en-US" sz="1200" b="1" noProof="1">
              <a:effectLst/>
              <a:cs typeface="Arial" charset="0"/>
            </a:endParaRPr>
          </a:p>
        </p:txBody>
      </p:sp>
      <p:sp>
        <p:nvSpPr>
          <p:cNvPr id="83" name="Rechteck 37"/>
          <p:cNvSpPr/>
          <p:nvPr/>
        </p:nvSpPr>
        <p:spPr bwMode="gray">
          <a:xfrm>
            <a:off x="2464400" y="3168694"/>
            <a:ext cx="2137898" cy="175433"/>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1200" b="1" noProof="1">
                <a:effectLst/>
                <a:cs typeface="Arial" charset="0"/>
              </a:rPr>
              <a:t>NSL </a:t>
            </a:r>
            <a:r>
              <a:rPr lang="en-US" sz="1200" noProof="1">
                <a:effectLst/>
                <a:cs typeface="Arial" charset="0"/>
              </a:rPr>
              <a:t>High Level Method Flow</a:t>
            </a:r>
          </a:p>
        </p:txBody>
      </p:sp>
      <p:sp>
        <p:nvSpPr>
          <p:cNvPr id="84" name="Rechteck 37"/>
          <p:cNvSpPr/>
          <p:nvPr/>
        </p:nvSpPr>
        <p:spPr bwMode="gray">
          <a:xfrm>
            <a:off x="6804063" y="4132775"/>
            <a:ext cx="703677" cy="1052596"/>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1200" b="1" noProof="1">
                <a:effectLst/>
                <a:cs typeface="Arial" charset="0"/>
              </a:rPr>
              <a:t>NSL </a:t>
            </a:r>
            <a:r>
              <a:rPr lang="en-US" sz="1200" noProof="1">
                <a:effectLst/>
                <a:cs typeface="Arial" charset="0"/>
              </a:rPr>
              <a:t>High Level Method </a:t>
            </a:r>
            <a:r>
              <a:rPr lang="en-US" sz="1200" noProof="1">
                <a:cs typeface="Arial" charset="0"/>
              </a:rPr>
              <a:t>(Starter) in RMC</a:t>
            </a:r>
            <a:endParaRPr lang="en-US" sz="1200" noProof="1">
              <a:effectLst/>
              <a:cs typeface="Arial" charset="0"/>
            </a:endParaRPr>
          </a:p>
        </p:txBody>
      </p:sp>
      <p:sp>
        <p:nvSpPr>
          <p:cNvPr id="85" name="Rechteck 37"/>
          <p:cNvSpPr/>
          <p:nvPr/>
        </p:nvSpPr>
        <p:spPr bwMode="gray">
          <a:xfrm>
            <a:off x="5773617" y="1125809"/>
            <a:ext cx="3102085" cy="175433"/>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1200" b="1" noProof="1">
                <a:effectLst/>
                <a:cs typeface="Arial" charset="0"/>
              </a:rPr>
              <a:t>NSL </a:t>
            </a:r>
            <a:r>
              <a:rPr lang="en-US" sz="1200" noProof="1">
                <a:effectLst/>
                <a:cs typeface="Arial" charset="0"/>
              </a:rPr>
              <a:t>High Level Method </a:t>
            </a:r>
            <a:r>
              <a:rPr lang="en-US" sz="1200" noProof="1">
                <a:cs typeface="Arial" charset="0"/>
              </a:rPr>
              <a:t>(Complete) in RMC</a:t>
            </a:r>
            <a:endParaRPr lang="en-US" sz="1200" noProof="1">
              <a:effectLst/>
              <a:cs typeface="Arial" charset="0"/>
            </a:endParaRPr>
          </a:p>
        </p:txBody>
      </p:sp>
      <p:sp>
        <p:nvSpPr>
          <p:cNvPr id="86" name="Ellipse 15"/>
          <p:cNvSpPr/>
          <p:nvPr/>
        </p:nvSpPr>
        <p:spPr bwMode="gray">
          <a:xfrm>
            <a:off x="5095085" y="3731895"/>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87" name="Ellipse 15"/>
          <p:cNvSpPr/>
          <p:nvPr/>
        </p:nvSpPr>
        <p:spPr bwMode="gray">
          <a:xfrm>
            <a:off x="6554248" y="3743950"/>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88" name="Ellipse 15"/>
          <p:cNvSpPr/>
          <p:nvPr/>
        </p:nvSpPr>
        <p:spPr bwMode="gray">
          <a:xfrm>
            <a:off x="8285239" y="3742341"/>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89" name="Rechteck 37"/>
          <p:cNvSpPr/>
          <p:nvPr/>
        </p:nvSpPr>
        <p:spPr bwMode="gray">
          <a:xfrm>
            <a:off x="1106806" y="3256411"/>
            <a:ext cx="1271995" cy="233910"/>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Solution Definition Workshops</a:t>
            </a:r>
            <a:endParaRPr lang="en-US" sz="800" noProof="1">
              <a:effectLst/>
              <a:cs typeface="Arial" charset="0"/>
            </a:endParaRPr>
          </a:p>
        </p:txBody>
      </p:sp>
      <p:sp>
        <p:nvSpPr>
          <p:cNvPr id="90" name="Rechteck 37"/>
          <p:cNvSpPr/>
          <p:nvPr/>
        </p:nvSpPr>
        <p:spPr bwMode="gray">
          <a:xfrm>
            <a:off x="667461" y="4374043"/>
            <a:ext cx="999674" cy="233910"/>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Requirements Workshops</a:t>
            </a:r>
            <a:endParaRPr lang="en-US" sz="800" noProof="1">
              <a:effectLst/>
              <a:cs typeface="Arial" charset="0"/>
            </a:endParaRPr>
          </a:p>
        </p:txBody>
      </p:sp>
      <p:sp>
        <p:nvSpPr>
          <p:cNvPr id="91" name="Ellipse 14"/>
          <p:cNvSpPr/>
          <p:nvPr/>
        </p:nvSpPr>
        <p:spPr bwMode="gray">
          <a:xfrm>
            <a:off x="1409920" y="3734689"/>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cxnSp>
        <p:nvCxnSpPr>
          <p:cNvPr id="92" name="Gerade Verbindung 25"/>
          <p:cNvCxnSpPr/>
          <p:nvPr/>
        </p:nvCxnSpPr>
        <p:spPr bwMode="gray">
          <a:xfrm flipH="1" flipV="1">
            <a:off x="1014616" y="4022310"/>
            <a:ext cx="2" cy="240871"/>
          </a:xfrm>
          <a:prstGeom prst="line">
            <a:avLst/>
          </a:prstGeom>
          <a:noFill/>
          <a:ln w="19050">
            <a:solidFill>
              <a:srgbClr val="969696"/>
            </a:solidFill>
            <a:prstDash val="sysDot"/>
            <a:round/>
            <a:headEnd/>
            <a:tailEnd/>
          </a:ln>
          <a:effectLst/>
        </p:spPr>
      </p:cxnSp>
      <p:cxnSp>
        <p:nvCxnSpPr>
          <p:cNvPr id="93" name="Gerade Verbindung 25"/>
          <p:cNvCxnSpPr/>
          <p:nvPr/>
        </p:nvCxnSpPr>
        <p:spPr bwMode="gray">
          <a:xfrm flipH="1" flipV="1">
            <a:off x="1510973" y="3499877"/>
            <a:ext cx="2" cy="240871"/>
          </a:xfrm>
          <a:prstGeom prst="line">
            <a:avLst/>
          </a:prstGeom>
          <a:noFill/>
          <a:ln w="19050">
            <a:solidFill>
              <a:srgbClr val="969696"/>
            </a:solidFill>
            <a:prstDash val="sysDot"/>
            <a:round/>
            <a:headEnd/>
            <a:tailEnd/>
          </a:ln>
          <a:effectLst/>
        </p:spPr>
      </p:cxnSp>
      <p:sp>
        <p:nvSpPr>
          <p:cNvPr id="94" name="Rechteck 37"/>
          <p:cNvSpPr/>
          <p:nvPr/>
        </p:nvSpPr>
        <p:spPr bwMode="gray">
          <a:xfrm>
            <a:off x="2738682" y="3527826"/>
            <a:ext cx="1506765" cy="116955"/>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Task Flow Workshops</a:t>
            </a:r>
            <a:endParaRPr lang="en-US" sz="800" noProof="1">
              <a:effectLst/>
              <a:cs typeface="Arial" charset="0"/>
            </a:endParaRPr>
          </a:p>
        </p:txBody>
      </p:sp>
      <p:cxnSp>
        <p:nvCxnSpPr>
          <p:cNvPr id="95" name="Gerade Verbindung 25"/>
          <p:cNvCxnSpPr/>
          <p:nvPr/>
        </p:nvCxnSpPr>
        <p:spPr bwMode="gray">
          <a:xfrm flipV="1">
            <a:off x="2749461" y="3644782"/>
            <a:ext cx="4987" cy="78842"/>
          </a:xfrm>
          <a:prstGeom prst="line">
            <a:avLst/>
          </a:prstGeom>
          <a:noFill/>
          <a:ln w="19050">
            <a:solidFill>
              <a:srgbClr val="969696"/>
            </a:solidFill>
            <a:prstDash val="sysDot"/>
            <a:round/>
            <a:headEnd/>
            <a:tailEnd/>
          </a:ln>
          <a:effectLst/>
        </p:spPr>
      </p:cxnSp>
      <p:cxnSp>
        <p:nvCxnSpPr>
          <p:cNvPr id="99" name="Gerade Verbindung 25"/>
          <p:cNvCxnSpPr/>
          <p:nvPr/>
        </p:nvCxnSpPr>
        <p:spPr bwMode="gray">
          <a:xfrm flipV="1">
            <a:off x="3856854" y="3629476"/>
            <a:ext cx="4987" cy="78842"/>
          </a:xfrm>
          <a:prstGeom prst="line">
            <a:avLst/>
          </a:prstGeom>
          <a:noFill/>
          <a:ln w="19050">
            <a:solidFill>
              <a:srgbClr val="969696"/>
            </a:solidFill>
            <a:prstDash val="sysDot"/>
            <a:round/>
            <a:headEnd/>
            <a:tailEnd/>
          </a:ln>
          <a:effectLst/>
        </p:spPr>
      </p:cxnSp>
      <p:sp>
        <p:nvSpPr>
          <p:cNvPr id="100" name="Rechteck 37"/>
          <p:cNvSpPr/>
          <p:nvPr/>
        </p:nvSpPr>
        <p:spPr bwMode="gray">
          <a:xfrm>
            <a:off x="4693257" y="3463706"/>
            <a:ext cx="1506765" cy="116955"/>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Method Content Review</a:t>
            </a:r>
            <a:endParaRPr lang="en-US" sz="800" noProof="1">
              <a:effectLst/>
              <a:cs typeface="Arial" charset="0"/>
            </a:endParaRPr>
          </a:p>
        </p:txBody>
      </p:sp>
      <p:cxnSp>
        <p:nvCxnSpPr>
          <p:cNvPr id="101" name="Gerade Verbindung 25"/>
          <p:cNvCxnSpPr/>
          <p:nvPr/>
        </p:nvCxnSpPr>
        <p:spPr bwMode="gray">
          <a:xfrm flipV="1">
            <a:off x="5217011" y="3556661"/>
            <a:ext cx="0" cy="151657"/>
          </a:xfrm>
          <a:prstGeom prst="line">
            <a:avLst/>
          </a:prstGeom>
          <a:noFill/>
          <a:ln w="19050">
            <a:solidFill>
              <a:srgbClr val="969696"/>
            </a:solidFill>
            <a:prstDash val="sysDot"/>
            <a:round/>
            <a:headEnd/>
            <a:tailEnd/>
          </a:ln>
          <a:effectLst/>
        </p:spPr>
      </p:cxnSp>
      <p:sp>
        <p:nvSpPr>
          <p:cNvPr id="103" name="Rechteck 37"/>
          <p:cNvSpPr/>
          <p:nvPr/>
        </p:nvSpPr>
        <p:spPr bwMode="gray">
          <a:xfrm>
            <a:off x="6382620" y="3375720"/>
            <a:ext cx="989064" cy="233910"/>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Method Content Review</a:t>
            </a:r>
            <a:endParaRPr lang="en-US" sz="800" noProof="1">
              <a:effectLst/>
              <a:cs typeface="Arial" charset="0"/>
            </a:endParaRPr>
          </a:p>
        </p:txBody>
      </p:sp>
      <p:cxnSp>
        <p:nvCxnSpPr>
          <p:cNvPr id="104" name="Gerade Verbindung 25"/>
          <p:cNvCxnSpPr/>
          <p:nvPr/>
        </p:nvCxnSpPr>
        <p:spPr bwMode="gray">
          <a:xfrm flipV="1">
            <a:off x="6669452" y="3593068"/>
            <a:ext cx="0" cy="151657"/>
          </a:xfrm>
          <a:prstGeom prst="line">
            <a:avLst/>
          </a:prstGeom>
          <a:noFill/>
          <a:ln w="19050">
            <a:solidFill>
              <a:srgbClr val="969696"/>
            </a:solidFill>
            <a:prstDash val="sysDot"/>
            <a:round/>
            <a:headEnd/>
            <a:tailEnd/>
          </a:ln>
          <a:effectLst/>
        </p:spPr>
      </p:cxnSp>
      <p:sp>
        <p:nvSpPr>
          <p:cNvPr id="105" name="Ellipse 14"/>
          <p:cNvSpPr/>
          <p:nvPr/>
        </p:nvSpPr>
        <p:spPr bwMode="gray">
          <a:xfrm>
            <a:off x="122622" y="3745000"/>
            <a:ext cx="230408" cy="230408"/>
          </a:xfrm>
          <a:prstGeom prst="ellipse">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innerShdw blurRad="63500" dist="50800" dir="13500000">
              <a:prstClr val="black">
                <a:alpha val="50000"/>
              </a:prstClr>
            </a:innerShdw>
          </a:effectLst>
        </p:spPr>
        <p:txBody>
          <a:bodyPr lIns="108000" tIns="72000" rIns="0" bIns="0" anchor="t" anchorCtr="0"/>
          <a:lstStyle/>
          <a:p>
            <a:pPr indent="-190500">
              <a:lnSpc>
                <a:spcPct val="95000"/>
              </a:lnSpc>
              <a:spcAft>
                <a:spcPts val="400"/>
              </a:spcAft>
              <a:buClr>
                <a:srgbClr val="808080"/>
              </a:buClr>
            </a:pPr>
            <a:endParaRPr lang="en-US" sz="1200" b="1" noProof="1">
              <a:solidFill>
                <a:srgbClr val="000000"/>
              </a:solidFill>
              <a:cs typeface="Arial" charset="0"/>
            </a:endParaRPr>
          </a:p>
        </p:txBody>
      </p:sp>
      <p:sp>
        <p:nvSpPr>
          <p:cNvPr id="106" name="Rechteck 37"/>
          <p:cNvSpPr/>
          <p:nvPr/>
        </p:nvSpPr>
        <p:spPr bwMode="gray">
          <a:xfrm>
            <a:off x="-5730" y="4188011"/>
            <a:ext cx="999674" cy="233910"/>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sz="800" noProof="1">
                <a:cs typeface="Arial" charset="0"/>
              </a:rPr>
              <a:t>Discovery Workshops</a:t>
            </a:r>
            <a:endParaRPr lang="en-US" sz="800" noProof="1">
              <a:effectLst/>
              <a:cs typeface="Arial" charset="0"/>
            </a:endParaRPr>
          </a:p>
        </p:txBody>
      </p:sp>
      <p:sp>
        <p:nvSpPr>
          <p:cNvPr id="108" name="Rechteck 37"/>
          <p:cNvSpPr/>
          <p:nvPr/>
        </p:nvSpPr>
        <p:spPr bwMode="gray">
          <a:xfrm>
            <a:off x="7917462" y="4242468"/>
            <a:ext cx="989064" cy="789447"/>
          </a:xfrm>
          <a:prstGeom prst="rect">
            <a:avLst/>
          </a:prstGeom>
          <a:noFill/>
          <a:ln w="12700">
            <a:noFill/>
            <a:miter lim="800000"/>
            <a:headEnd/>
            <a:tailEnd/>
          </a:ln>
          <a:effectLst/>
        </p:spPr>
        <p:txBody>
          <a:bodyPr wrap="square" lIns="72000" tIns="0" rIns="0" bIns="0" anchor="b" anchorCtr="0">
            <a:spAutoFit/>
          </a:bodyPr>
          <a:lstStyle/>
          <a:p>
            <a:pPr>
              <a:lnSpc>
                <a:spcPct val="95000"/>
              </a:lnSpc>
              <a:spcAft>
                <a:spcPts val="800"/>
              </a:spcAft>
              <a:buClr>
                <a:srgbClr val="808080"/>
              </a:buClr>
              <a:defRPr/>
            </a:pPr>
            <a:r>
              <a:rPr lang="en-US" b="1" noProof="1">
                <a:solidFill>
                  <a:schemeClr val="accent1">
                    <a:lumMod val="75000"/>
                  </a:schemeClr>
                </a:solidFill>
                <a:cs typeface="Arial" charset="0"/>
              </a:rPr>
              <a:t>The Journey continues to Detail the method in subsequent work packages</a:t>
            </a:r>
            <a:endParaRPr lang="en-US" b="1" noProof="1">
              <a:solidFill>
                <a:schemeClr val="accent1">
                  <a:lumMod val="75000"/>
                </a:schemeClr>
              </a:solidFill>
              <a:effectLst/>
              <a:cs typeface="Arial" charset="0"/>
            </a:endParaRPr>
          </a:p>
        </p:txBody>
      </p:sp>
      <p:pic>
        <p:nvPicPr>
          <p:cNvPr id="69" name="Picture 68"/>
          <p:cNvPicPr>
            <a:picLocks noChangeAspect="1"/>
          </p:cNvPicPr>
          <p:nvPr/>
        </p:nvPicPr>
        <p:blipFill>
          <a:blip r:embed="rId7"/>
          <a:stretch>
            <a:fillRect/>
          </a:stretch>
        </p:blipFill>
        <p:spPr>
          <a:xfrm>
            <a:off x="1403666" y="4304967"/>
            <a:ext cx="2450340" cy="1662328"/>
          </a:xfrm>
          <a:prstGeom prst="rect">
            <a:avLst/>
          </a:prstGeom>
        </p:spPr>
      </p:pic>
    </p:spTree>
    <p:extLst>
      <p:ext uri="{BB962C8B-B14F-4D97-AF65-F5344CB8AC3E}">
        <p14:creationId xmlns:p14="http://schemas.microsoft.com/office/powerpoint/2010/main" val="12552547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67" y="141907"/>
            <a:ext cx="8144127" cy="669773"/>
          </a:xfrm>
        </p:spPr>
        <p:txBody>
          <a:bodyPr/>
          <a:lstStyle/>
          <a:p>
            <a:r>
              <a:rPr lang="en-GB" dirty="0"/>
              <a:t>Solution Definition Workshops – Summary of outcomes</a:t>
            </a:r>
            <a:br>
              <a:rPr lang="en-GB" dirty="0"/>
            </a:br>
            <a:r>
              <a:rPr lang="en-GB" sz="1800" dirty="0"/>
              <a:t>These outcomes resulted in changes made to arrive at the NSL High Level Method</a:t>
            </a:r>
            <a:endParaRPr lang="en-GB" dirty="0"/>
          </a:p>
        </p:txBody>
      </p:sp>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6</a:t>
            </a:fld>
            <a:endParaRPr lang="en-US" dirty="0"/>
          </a:p>
        </p:txBody>
      </p:sp>
      <p:sp>
        <p:nvSpPr>
          <p:cNvPr id="20" name="Rechteck 32"/>
          <p:cNvSpPr/>
          <p:nvPr/>
        </p:nvSpPr>
        <p:spPr bwMode="gray">
          <a:xfrm rot="5400000">
            <a:off x="3580278" y="-1618261"/>
            <a:ext cx="1881306" cy="7556171"/>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vert="vert270" lIns="0" tIns="0" rIns="0" bIns="0" anchor="ctr" anchorCtr="0"/>
          <a:lstStyle/>
          <a:p>
            <a:pPr algn="ctr">
              <a:lnSpc>
                <a:spcPct val="95000"/>
              </a:lnSpc>
              <a:spcAft>
                <a:spcPts val="800"/>
              </a:spcAft>
              <a:buClr>
                <a:srgbClr val="808080"/>
              </a:buClr>
              <a:defRPr/>
            </a:pPr>
            <a:r>
              <a:rPr lang="en-US" sz="1400" b="1" noProof="1">
                <a:solidFill>
                  <a:srgbClr val="FFFFFF"/>
                </a:solidFill>
                <a:cs typeface="Arial" charset="0"/>
              </a:rPr>
              <a:t>CHANGES TO CDM</a:t>
            </a:r>
          </a:p>
          <a:p>
            <a:pPr algn="ctr">
              <a:lnSpc>
                <a:spcPct val="95000"/>
              </a:lnSpc>
              <a:spcAft>
                <a:spcPts val="800"/>
              </a:spcAft>
              <a:buClr>
                <a:srgbClr val="808080"/>
              </a:buClr>
              <a:defRPr/>
            </a:pPr>
            <a:r>
              <a:rPr lang="en-US" sz="1400" b="1" noProof="1">
                <a:solidFill>
                  <a:srgbClr val="FFFFFF"/>
                </a:solidFill>
                <a:cs typeface="Arial" charset="0"/>
              </a:rPr>
              <a:t>Changes outlined below incorporated into the Method</a:t>
            </a:r>
          </a:p>
          <a:p>
            <a:pPr algn="ctr">
              <a:lnSpc>
                <a:spcPct val="95000"/>
              </a:lnSpc>
              <a:spcAft>
                <a:spcPts val="800"/>
              </a:spcAft>
              <a:buClr>
                <a:srgbClr val="808080"/>
              </a:buClr>
              <a:defRPr/>
            </a:pPr>
            <a:r>
              <a:rPr lang="en-US" sz="1400" b="1" noProof="1">
                <a:solidFill>
                  <a:srgbClr val="FFFFFF"/>
                </a:solidFill>
                <a:cs typeface="Arial" charset="0"/>
              </a:rPr>
              <a:t>Tasks added, modified </a:t>
            </a:r>
          </a:p>
          <a:p>
            <a:pPr algn="ctr">
              <a:lnSpc>
                <a:spcPct val="95000"/>
              </a:lnSpc>
              <a:spcAft>
                <a:spcPts val="800"/>
              </a:spcAft>
              <a:buClr>
                <a:srgbClr val="808080"/>
              </a:buClr>
              <a:defRPr/>
            </a:pPr>
            <a:r>
              <a:rPr lang="en-US" sz="1400" b="1" noProof="1">
                <a:solidFill>
                  <a:srgbClr val="FFFFFF"/>
                </a:solidFill>
                <a:cs typeface="Arial" charset="0"/>
              </a:rPr>
              <a:t>Work Products added/ updated/ deleted</a:t>
            </a:r>
          </a:p>
          <a:p>
            <a:pPr algn="ctr">
              <a:lnSpc>
                <a:spcPct val="95000"/>
              </a:lnSpc>
              <a:spcAft>
                <a:spcPts val="800"/>
              </a:spcAft>
              <a:buClr>
                <a:srgbClr val="808080"/>
              </a:buClr>
              <a:defRPr/>
            </a:pPr>
            <a:r>
              <a:rPr lang="en-US" sz="1400" b="1" noProof="1">
                <a:solidFill>
                  <a:srgbClr val="FFFFFF"/>
                </a:solidFill>
                <a:cs typeface="Arial" charset="0"/>
              </a:rPr>
              <a:t>Flow of tasks defined</a:t>
            </a:r>
          </a:p>
          <a:p>
            <a:pPr algn="ctr">
              <a:lnSpc>
                <a:spcPct val="95000"/>
              </a:lnSpc>
              <a:spcAft>
                <a:spcPts val="800"/>
              </a:spcAft>
              <a:buClr>
                <a:srgbClr val="808080"/>
              </a:buClr>
              <a:defRPr/>
            </a:pPr>
            <a:r>
              <a:rPr lang="en-US" sz="1400" b="1" noProof="1">
                <a:solidFill>
                  <a:srgbClr val="FFFFFF"/>
                </a:solidFill>
                <a:cs typeface="Arial" charset="0"/>
              </a:rPr>
              <a:t>Tasks split into conceptual/ logical and Physical</a:t>
            </a:r>
          </a:p>
        </p:txBody>
      </p:sp>
      <p:sp>
        <p:nvSpPr>
          <p:cNvPr id="21" name="Rechteck 11"/>
          <p:cNvSpPr/>
          <p:nvPr/>
        </p:nvSpPr>
        <p:spPr bwMode="gray">
          <a:xfrm>
            <a:off x="201699" y="3561217"/>
            <a:ext cx="2790617" cy="626218"/>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Application </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Manage Assets task split into Architecture and design cards</a:t>
            </a:r>
          </a:p>
        </p:txBody>
      </p:sp>
      <p:sp>
        <p:nvSpPr>
          <p:cNvPr id="22" name="Rechteck 57"/>
          <p:cNvSpPr/>
          <p:nvPr/>
        </p:nvSpPr>
        <p:spPr bwMode="gray">
          <a:xfrm>
            <a:off x="201697" y="4253037"/>
            <a:ext cx="2790617" cy="924277"/>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Business Solutions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Addition of Business Design and associated tasks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Hand off to Business Readiness</a:t>
            </a:r>
          </a:p>
        </p:txBody>
      </p:sp>
      <p:sp>
        <p:nvSpPr>
          <p:cNvPr id="18" name="Rechteck 60"/>
          <p:cNvSpPr/>
          <p:nvPr/>
        </p:nvSpPr>
        <p:spPr bwMode="gray">
          <a:xfrm>
            <a:off x="201696" y="5242916"/>
            <a:ext cx="2790617" cy="936829"/>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Information</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Bottom up approach</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Data Management Processes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RSA vs IDA</a:t>
            </a:r>
          </a:p>
        </p:txBody>
      </p:sp>
      <p:sp>
        <p:nvSpPr>
          <p:cNvPr id="19" name="Rechteck 61"/>
          <p:cNvSpPr/>
          <p:nvPr/>
        </p:nvSpPr>
        <p:spPr bwMode="gray">
          <a:xfrm>
            <a:off x="3189713" y="3561216"/>
            <a:ext cx="2790617" cy="806545"/>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SOA</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Alignment with Chase and NEM</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ARIS &amp; IBM Process Designer</a:t>
            </a:r>
          </a:p>
        </p:txBody>
      </p:sp>
      <p:sp>
        <p:nvSpPr>
          <p:cNvPr id="13" name="Rechteck 63"/>
          <p:cNvSpPr/>
          <p:nvPr/>
        </p:nvSpPr>
        <p:spPr bwMode="gray">
          <a:xfrm>
            <a:off x="3189713" y="4476111"/>
            <a:ext cx="2790617" cy="555584"/>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Infrastructure</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Design for Service</a:t>
            </a:r>
          </a:p>
        </p:txBody>
      </p:sp>
      <p:sp>
        <p:nvSpPr>
          <p:cNvPr id="14" name="Rechteck 64"/>
          <p:cNvSpPr/>
          <p:nvPr/>
        </p:nvSpPr>
        <p:spPr bwMode="gray">
          <a:xfrm>
            <a:off x="3189712" y="5111712"/>
            <a:ext cx="2790617" cy="719245"/>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Security</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Business Processes and Security Policies alignment</a:t>
            </a:r>
          </a:p>
        </p:txBody>
      </p:sp>
      <p:sp>
        <p:nvSpPr>
          <p:cNvPr id="24" name="Rechteck 61"/>
          <p:cNvSpPr/>
          <p:nvPr/>
        </p:nvSpPr>
        <p:spPr bwMode="gray">
          <a:xfrm>
            <a:off x="6108422" y="3551788"/>
            <a:ext cx="2790617" cy="1089859"/>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Business Process (2 workshops)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Risk and Compliance</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Business Rules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Level 1-5 Business Processes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Meta model updates</a:t>
            </a:r>
          </a:p>
        </p:txBody>
      </p:sp>
      <p:sp>
        <p:nvSpPr>
          <p:cNvPr id="25" name="Rechteck 63"/>
          <p:cNvSpPr/>
          <p:nvPr/>
        </p:nvSpPr>
        <p:spPr bwMode="gray">
          <a:xfrm>
            <a:off x="6110712" y="4753903"/>
            <a:ext cx="2790617" cy="555584"/>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Technical Design</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Reusability of Assets</a:t>
            </a:r>
          </a:p>
        </p:txBody>
      </p:sp>
      <p:sp>
        <p:nvSpPr>
          <p:cNvPr id="26" name="Rechteck 64"/>
          <p:cNvSpPr/>
          <p:nvPr/>
        </p:nvSpPr>
        <p:spPr bwMode="gray">
          <a:xfrm>
            <a:off x="6109567" y="5421742"/>
            <a:ext cx="2790617" cy="547191"/>
          </a:xfrm>
          <a:prstGeom prst="rect">
            <a:avLst/>
          </a:prstGeom>
          <a:gradFill flip="none" rotWithShape="1">
            <a:gsLst>
              <a:gs pos="0">
                <a:srgbClr val="DDDDDD"/>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0" bIns="0" anchor="t" anchorCtr="0"/>
          <a:lstStyle/>
          <a:p>
            <a:pPr marL="190500" indent="-190500">
              <a:lnSpc>
                <a:spcPct val="95000"/>
              </a:lnSpc>
              <a:spcAft>
                <a:spcPts val="400"/>
              </a:spcAft>
              <a:buClr>
                <a:srgbClr val="808080"/>
              </a:buClr>
              <a:defRPr/>
            </a:pPr>
            <a:r>
              <a:rPr lang="en-US" sz="1200" b="1" noProof="1">
                <a:solidFill>
                  <a:srgbClr val="000000"/>
                </a:solidFill>
                <a:cs typeface="Arial" charset="0"/>
              </a:rPr>
              <a:t>Customer Journeys</a:t>
            </a:r>
          </a:p>
          <a:p>
            <a:pPr marL="180975" indent="-180975">
              <a:lnSpc>
                <a:spcPct val="95000"/>
              </a:lnSpc>
              <a:spcAft>
                <a:spcPts val="400"/>
              </a:spcAft>
              <a:buClr>
                <a:srgbClr val="808080"/>
              </a:buClr>
              <a:buFont typeface="Wingdings" pitchFamily="2" charset="2"/>
              <a:buChar char="§"/>
              <a:defRPr/>
            </a:pPr>
            <a:r>
              <a:rPr lang="en-US" sz="1050" noProof="1">
                <a:solidFill>
                  <a:srgbClr val="000000"/>
                </a:solidFill>
                <a:cs typeface="Arial" charset="0"/>
              </a:rPr>
              <a:t>Alignment Diagrams</a:t>
            </a:r>
          </a:p>
        </p:txBody>
      </p:sp>
    </p:spTree>
    <p:extLst>
      <p:ext uri="{BB962C8B-B14F-4D97-AF65-F5344CB8AC3E}">
        <p14:creationId xmlns:p14="http://schemas.microsoft.com/office/powerpoint/2010/main" val="30265363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7</a:t>
            </a:fld>
            <a:endParaRPr lang="en-US" dirty="0"/>
          </a:p>
        </p:txBody>
      </p:sp>
      <p:sp>
        <p:nvSpPr>
          <p:cNvPr id="18" name="Title 1"/>
          <p:cNvSpPr>
            <a:spLocks noGrp="1"/>
          </p:cNvSpPr>
          <p:nvPr>
            <p:ph type="title"/>
          </p:nvPr>
        </p:nvSpPr>
        <p:spPr>
          <a:xfrm>
            <a:off x="448868" y="178669"/>
            <a:ext cx="8144127" cy="669773"/>
          </a:xfrm>
        </p:spPr>
        <p:txBody>
          <a:bodyPr/>
          <a:lstStyle/>
          <a:p>
            <a:r>
              <a:rPr lang="en-GB" dirty="0"/>
              <a:t>Nationwide’s Target NSL Method Framework</a:t>
            </a:r>
            <a:br>
              <a:rPr lang="en-GB" dirty="0"/>
            </a:br>
            <a:r>
              <a:rPr lang="en-GB" sz="2000" dirty="0"/>
              <a:t>Incorporating changes from the 11 Solution Definition Workshops </a:t>
            </a:r>
          </a:p>
        </p:txBody>
      </p:sp>
      <p:grpSp>
        <p:nvGrpSpPr>
          <p:cNvPr id="23" name="Group 22"/>
          <p:cNvGrpSpPr/>
          <p:nvPr/>
        </p:nvGrpSpPr>
        <p:grpSpPr>
          <a:xfrm>
            <a:off x="592626" y="952513"/>
            <a:ext cx="7856610" cy="5230755"/>
            <a:chOff x="774055" y="1313605"/>
            <a:chExt cx="11001961" cy="7324859"/>
          </a:xfrm>
        </p:grpSpPr>
        <p:sp>
          <p:nvSpPr>
            <p:cNvPr id="24" name="Rectangle 23"/>
            <p:cNvSpPr/>
            <p:nvPr/>
          </p:nvSpPr>
          <p:spPr bwMode="auto">
            <a:xfrm>
              <a:off x="774056" y="1313605"/>
              <a:ext cx="10990400" cy="531098"/>
            </a:xfrm>
            <a:prstGeom prst="rect">
              <a:avLst/>
            </a:prstGeom>
            <a:solidFill>
              <a:schemeClr val="bg2">
                <a:lumMod val="9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Business Motivation</a:t>
              </a:r>
            </a:p>
          </p:txBody>
        </p:sp>
        <p:sp>
          <p:nvSpPr>
            <p:cNvPr id="25" name="Rectangle 24"/>
            <p:cNvSpPr/>
            <p:nvPr/>
          </p:nvSpPr>
          <p:spPr bwMode="auto">
            <a:xfrm>
              <a:off x="4188874" y="2429156"/>
              <a:ext cx="1676016" cy="23455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Application </a:t>
              </a:r>
            </a:p>
            <a:p>
              <a:pPr algn="ctr" defTabSz="1333500"/>
              <a:r>
                <a:rPr lang="en-US" sz="1400" b="1" i="0" dirty="0"/>
                <a:t>Architecture</a:t>
              </a:r>
            </a:p>
          </p:txBody>
        </p:sp>
        <p:sp>
          <p:nvSpPr>
            <p:cNvPr id="26" name="Rectangle 25"/>
            <p:cNvSpPr/>
            <p:nvPr/>
          </p:nvSpPr>
          <p:spPr bwMode="auto">
            <a:xfrm>
              <a:off x="9791906" y="2433098"/>
              <a:ext cx="1972549" cy="23455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Service </a:t>
              </a:r>
            </a:p>
            <a:p>
              <a:pPr algn="ctr" defTabSz="1333500"/>
              <a:r>
                <a:rPr lang="en-US" sz="1400" b="1" i="0" dirty="0"/>
                <a:t>Architecture</a:t>
              </a:r>
            </a:p>
          </p:txBody>
        </p:sp>
        <p:sp>
          <p:nvSpPr>
            <p:cNvPr id="27" name="Rectangle 26"/>
            <p:cNvSpPr/>
            <p:nvPr/>
          </p:nvSpPr>
          <p:spPr bwMode="auto">
            <a:xfrm>
              <a:off x="5987114" y="2430547"/>
              <a:ext cx="1771737" cy="23455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Information </a:t>
              </a:r>
            </a:p>
            <a:p>
              <a:pPr algn="ctr" defTabSz="1333500"/>
              <a:r>
                <a:rPr lang="en-US" sz="1400" b="1" i="0" dirty="0"/>
                <a:t>Architecture</a:t>
              </a:r>
            </a:p>
          </p:txBody>
        </p:sp>
        <p:sp>
          <p:nvSpPr>
            <p:cNvPr id="28" name="Rectangle 27"/>
            <p:cNvSpPr/>
            <p:nvPr/>
          </p:nvSpPr>
          <p:spPr bwMode="auto">
            <a:xfrm>
              <a:off x="7881075" y="2433098"/>
              <a:ext cx="1805478" cy="23455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Infrastructure </a:t>
              </a:r>
            </a:p>
            <a:p>
              <a:pPr algn="ctr" defTabSz="1333500"/>
              <a:r>
                <a:rPr lang="en-US" sz="1400" b="1" i="0" dirty="0"/>
                <a:t>Architecture</a:t>
              </a:r>
            </a:p>
          </p:txBody>
        </p:sp>
        <p:sp>
          <p:nvSpPr>
            <p:cNvPr id="29" name="Rectangle 28"/>
            <p:cNvSpPr/>
            <p:nvPr/>
          </p:nvSpPr>
          <p:spPr bwMode="auto">
            <a:xfrm>
              <a:off x="774056" y="4874552"/>
              <a:ext cx="10990400" cy="753161"/>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Security Architecture</a:t>
              </a:r>
            </a:p>
          </p:txBody>
        </p:sp>
        <p:sp>
          <p:nvSpPr>
            <p:cNvPr id="30" name="Rectangle 29"/>
            <p:cNvSpPr/>
            <p:nvPr/>
          </p:nvSpPr>
          <p:spPr bwMode="auto">
            <a:xfrm>
              <a:off x="4188874" y="5727610"/>
              <a:ext cx="1676016" cy="2406641"/>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Application </a:t>
              </a:r>
            </a:p>
            <a:p>
              <a:pPr algn="ctr" defTabSz="1333500"/>
              <a:r>
                <a:rPr lang="en-US" sz="1400" b="1" i="0" dirty="0"/>
                <a:t>Design</a:t>
              </a:r>
            </a:p>
          </p:txBody>
        </p:sp>
        <p:sp>
          <p:nvSpPr>
            <p:cNvPr id="31" name="Rectangle 30"/>
            <p:cNvSpPr/>
            <p:nvPr/>
          </p:nvSpPr>
          <p:spPr bwMode="auto">
            <a:xfrm>
              <a:off x="5987114" y="5723664"/>
              <a:ext cx="1769112" cy="2406642"/>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Data </a:t>
              </a:r>
            </a:p>
            <a:p>
              <a:pPr algn="ctr" defTabSz="1333500"/>
              <a:r>
                <a:rPr lang="en-US" sz="1400" b="1" i="0" dirty="0"/>
                <a:t>Design</a:t>
              </a:r>
            </a:p>
          </p:txBody>
        </p:sp>
        <p:sp>
          <p:nvSpPr>
            <p:cNvPr id="32" name="Rectangle 31"/>
            <p:cNvSpPr/>
            <p:nvPr/>
          </p:nvSpPr>
          <p:spPr bwMode="auto">
            <a:xfrm>
              <a:off x="7881075" y="5727606"/>
              <a:ext cx="1805478" cy="240664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Infrastructure </a:t>
              </a:r>
            </a:p>
            <a:p>
              <a:pPr algn="ctr" defTabSz="1333500"/>
              <a:r>
                <a:rPr lang="en-US" sz="1400" b="1" i="0" dirty="0"/>
                <a:t>Design</a:t>
              </a:r>
            </a:p>
          </p:txBody>
        </p:sp>
        <p:sp>
          <p:nvSpPr>
            <p:cNvPr id="33" name="Rectangle 32"/>
            <p:cNvSpPr/>
            <p:nvPr/>
          </p:nvSpPr>
          <p:spPr bwMode="auto">
            <a:xfrm>
              <a:off x="9793617" y="5727604"/>
              <a:ext cx="1982399" cy="2406645"/>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Services </a:t>
              </a:r>
            </a:p>
            <a:p>
              <a:pPr algn="ctr" defTabSz="1333500"/>
              <a:r>
                <a:rPr lang="en-US" sz="1400" b="1" i="0" dirty="0"/>
                <a:t>Design</a:t>
              </a:r>
            </a:p>
          </p:txBody>
        </p:sp>
        <p:sp>
          <p:nvSpPr>
            <p:cNvPr id="34" name="Rectangle 33"/>
            <p:cNvSpPr/>
            <p:nvPr/>
          </p:nvSpPr>
          <p:spPr bwMode="auto">
            <a:xfrm>
              <a:off x="774055" y="2446268"/>
              <a:ext cx="3309465" cy="234550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t" anchorCtr="0" compatLnSpc="1">
              <a:prstTxWarp prst="textNoShape">
                <a:avLst/>
              </a:prstTxWarp>
            </a:bodyPr>
            <a:lstStyle/>
            <a:p>
              <a:pPr algn="ctr" defTabSz="1333500"/>
              <a:r>
                <a:rPr lang="en-US" sz="1400" b="1" i="0" dirty="0"/>
                <a:t>Business </a:t>
              </a:r>
            </a:p>
            <a:p>
              <a:pPr algn="ctr" defTabSz="1333500"/>
              <a:r>
                <a:rPr lang="en-US" sz="1400" b="1" i="0" dirty="0"/>
                <a:t>Architecture</a:t>
              </a:r>
            </a:p>
          </p:txBody>
        </p:sp>
        <p:sp>
          <p:nvSpPr>
            <p:cNvPr id="35" name="Rectangle 34"/>
            <p:cNvSpPr/>
            <p:nvPr/>
          </p:nvSpPr>
          <p:spPr bwMode="auto">
            <a:xfrm>
              <a:off x="774055" y="5705964"/>
              <a:ext cx="3309465" cy="2406641"/>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t" anchorCtr="0" compatLnSpc="1">
              <a:prstTxWarp prst="textNoShape">
                <a:avLst/>
              </a:prstTxWarp>
            </a:bodyPr>
            <a:lstStyle/>
            <a:p>
              <a:pPr algn="ctr" defTabSz="1333500"/>
              <a:r>
                <a:rPr lang="en-US" sz="1400" b="1" i="0" dirty="0"/>
                <a:t>Business </a:t>
              </a:r>
            </a:p>
            <a:p>
              <a:pPr algn="ctr" defTabSz="1333500"/>
              <a:r>
                <a:rPr lang="en-US" sz="1400" b="1" i="0" dirty="0"/>
                <a:t>Design</a:t>
              </a:r>
            </a:p>
          </p:txBody>
        </p:sp>
        <p:sp>
          <p:nvSpPr>
            <p:cNvPr id="36" name="Rectangle 35"/>
            <p:cNvSpPr/>
            <p:nvPr/>
          </p:nvSpPr>
          <p:spPr bwMode="auto">
            <a:xfrm>
              <a:off x="774055" y="1952182"/>
              <a:ext cx="10990400" cy="415834"/>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Manage Cross Domain Architecture Artefacts</a:t>
              </a:r>
            </a:p>
          </p:txBody>
        </p:sp>
        <p:sp>
          <p:nvSpPr>
            <p:cNvPr id="37" name="Rectangle 36"/>
            <p:cNvSpPr/>
            <p:nvPr/>
          </p:nvSpPr>
          <p:spPr bwMode="auto">
            <a:xfrm>
              <a:off x="774055" y="8222630"/>
              <a:ext cx="10990400" cy="415834"/>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128016" tIns="64008" rIns="128016" bIns="64008" numCol="1" rtlCol="0" anchor="ctr" anchorCtr="0" compatLnSpc="1">
              <a:prstTxWarp prst="textNoShape">
                <a:avLst/>
              </a:prstTxWarp>
            </a:bodyPr>
            <a:lstStyle/>
            <a:p>
              <a:pPr algn="ctr" defTabSz="1333500"/>
              <a:r>
                <a:rPr lang="en-US" sz="1400" b="1" i="0" dirty="0"/>
                <a:t>Manage Cross Domain Design Artefacts</a:t>
              </a:r>
            </a:p>
          </p:txBody>
        </p:sp>
        <p:sp>
          <p:nvSpPr>
            <p:cNvPr id="38" name="Rectangle 37"/>
            <p:cNvSpPr/>
            <p:nvPr/>
          </p:nvSpPr>
          <p:spPr bwMode="auto">
            <a:xfrm>
              <a:off x="796712" y="3122984"/>
              <a:ext cx="1591381" cy="809425"/>
            </a:xfrm>
            <a:prstGeom prst="rect">
              <a:avLst/>
            </a:prstGeom>
            <a:solidFill>
              <a:schemeClr val="accent1">
                <a:lumMod val="40000"/>
                <a:lumOff val="60000"/>
              </a:schemeClr>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i="0" dirty="0"/>
                <a:t>(Business)</a:t>
              </a:r>
            </a:p>
            <a:p>
              <a:pPr algn="ctr" defTabSz="1333500"/>
              <a:r>
                <a:rPr lang="en-US" sz="1400" b="1" i="0" dirty="0"/>
                <a:t>Process</a:t>
              </a:r>
            </a:p>
          </p:txBody>
        </p:sp>
        <p:sp>
          <p:nvSpPr>
            <p:cNvPr id="39" name="Rectangle 38"/>
            <p:cNvSpPr/>
            <p:nvPr/>
          </p:nvSpPr>
          <p:spPr bwMode="auto">
            <a:xfrm>
              <a:off x="2414726" y="3122985"/>
              <a:ext cx="1651923" cy="809425"/>
            </a:xfrm>
            <a:prstGeom prst="rect">
              <a:avLst/>
            </a:prstGeom>
            <a:solidFill>
              <a:schemeClr val="accent1">
                <a:lumMod val="40000"/>
                <a:lumOff val="60000"/>
              </a:schemeClr>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b="1" i="0" dirty="0"/>
                <a:t>Business </a:t>
              </a:r>
            </a:p>
            <a:p>
              <a:pPr algn="ctr" defTabSz="1333500"/>
              <a:r>
                <a:rPr lang="en-US" sz="1400" i="0" dirty="0"/>
                <a:t>(Impact)</a:t>
              </a:r>
            </a:p>
          </p:txBody>
        </p:sp>
        <p:sp>
          <p:nvSpPr>
            <p:cNvPr id="40" name="Rectangle 39"/>
            <p:cNvSpPr/>
            <p:nvPr/>
          </p:nvSpPr>
          <p:spPr bwMode="auto">
            <a:xfrm>
              <a:off x="796710" y="3959654"/>
              <a:ext cx="3269939" cy="804873"/>
            </a:xfrm>
            <a:prstGeom prst="rect">
              <a:avLst/>
            </a:prstGeom>
            <a:solidFill>
              <a:schemeClr val="accent1">
                <a:lumMod val="40000"/>
                <a:lumOff val="60000"/>
              </a:schemeClr>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b="1" i="0" dirty="0"/>
                <a:t>Operational Risk </a:t>
              </a:r>
            </a:p>
            <a:p>
              <a:pPr algn="ctr" defTabSz="1333500"/>
              <a:r>
                <a:rPr lang="en-US" sz="1400" b="1" i="0" dirty="0"/>
                <a:t>&amp; Control</a:t>
              </a:r>
            </a:p>
          </p:txBody>
        </p:sp>
        <p:sp>
          <p:nvSpPr>
            <p:cNvPr id="41" name="Rectangle 40"/>
            <p:cNvSpPr/>
            <p:nvPr/>
          </p:nvSpPr>
          <p:spPr bwMode="auto">
            <a:xfrm>
              <a:off x="796712" y="6445041"/>
              <a:ext cx="1591381" cy="809425"/>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i="0" dirty="0"/>
                <a:t>(Business)</a:t>
              </a:r>
            </a:p>
            <a:p>
              <a:pPr algn="ctr" defTabSz="1333500"/>
              <a:r>
                <a:rPr lang="en-US" sz="1400" b="1" i="0" dirty="0"/>
                <a:t>Process</a:t>
              </a:r>
            </a:p>
          </p:txBody>
        </p:sp>
        <p:sp>
          <p:nvSpPr>
            <p:cNvPr id="42" name="Rectangle 41"/>
            <p:cNvSpPr/>
            <p:nvPr/>
          </p:nvSpPr>
          <p:spPr bwMode="auto">
            <a:xfrm>
              <a:off x="2414726" y="6445042"/>
              <a:ext cx="1651923" cy="809425"/>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b="1" i="0" dirty="0"/>
                <a:t>Business </a:t>
              </a:r>
            </a:p>
            <a:p>
              <a:pPr algn="ctr" defTabSz="1333500"/>
              <a:r>
                <a:rPr lang="en-US" sz="1400" i="0" dirty="0"/>
                <a:t>(Readiness)</a:t>
              </a:r>
            </a:p>
          </p:txBody>
        </p:sp>
        <p:sp>
          <p:nvSpPr>
            <p:cNvPr id="43" name="Rectangle 42"/>
            <p:cNvSpPr/>
            <p:nvPr/>
          </p:nvSpPr>
          <p:spPr bwMode="auto">
            <a:xfrm>
              <a:off x="796710" y="7281711"/>
              <a:ext cx="3269939" cy="804873"/>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128016" tIns="64008" rIns="128016" bIns="64008" numCol="1" rtlCol="0" anchor="t" anchorCtr="0" compatLnSpc="1">
              <a:prstTxWarp prst="textNoShape">
                <a:avLst/>
              </a:prstTxWarp>
            </a:bodyPr>
            <a:lstStyle/>
            <a:p>
              <a:pPr algn="ctr" defTabSz="1333500"/>
              <a:r>
                <a:rPr lang="en-US" sz="1400" b="1" i="0" dirty="0"/>
                <a:t>Operational Risk </a:t>
              </a:r>
            </a:p>
            <a:p>
              <a:pPr algn="ctr" defTabSz="1333500"/>
              <a:r>
                <a:rPr lang="en-US" sz="1400" b="1" i="0" dirty="0"/>
                <a:t>&amp; Control</a:t>
              </a:r>
            </a:p>
          </p:txBody>
        </p:sp>
      </p:grpSp>
    </p:spTree>
    <p:extLst>
      <p:ext uri="{BB962C8B-B14F-4D97-AF65-F5344CB8AC3E}">
        <p14:creationId xmlns:p14="http://schemas.microsoft.com/office/powerpoint/2010/main" val="3943342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NSL Method: Task View of the Method</a:t>
            </a:r>
          </a:p>
        </p:txBody>
      </p:sp>
      <p:sp>
        <p:nvSpPr>
          <p:cNvPr id="4" name="Slide Number Placeholder 3"/>
          <p:cNvSpPr>
            <a:spLocks noGrp="1"/>
          </p:cNvSpPr>
          <p:nvPr>
            <p:ph type="sldNum" sz="quarter" idx="10"/>
          </p:nvPr>
        </p:nvSpPr>
        <p:spPr>
          <a:xfrm>
            <a:off x="8331927" y="6043355"/>
            <a:ext cx="369576" cy="278190"/>
          </a:xfrm>
        </p:spPr>
        <p:txBody>
          <a:bodyPr/>
          <a:lstStyle/>
          <a:p>
            <a:pPr>
              <a:defRPr/>
            </a:pPr>
            <a:fld id="{823DA9DC-13AA-41D1-8B24-97A58698192C}" type="slidenum">
              <a:rPr lang="en-US" smtClean="0"/>
              <a:pPr>
                <a:defRPr/>
              </a:pPr>
              <a:t>8</a:t>
            </a:fld>
            <a:endParaRPr lang="en-US" dirty="0"/>
          </a:p>
        </p:txBody>
      </p:sp>
      <p:grpSp>
        <p:nvGrpSpPr>
          <p:cNvPr id="5" name="Group 4"/>
          <p:cNvGrpSpPr/>
          <p:nvPr/>
        </p:nvGrpSpPr>
        <p:grpSpPr>
          <a:xfrm>
            <a:off x="552897" y="938290"/>
            <a:ext cx="7862401" cy="5220469"/>
            <a:chOff x="552897" y="938290"/>
            <a:chExt cx="7862401" cy="5220469"/>
          </a:xfrm>
        </p:grpSpPr>
        <p:sp>
          <p:nvSpPr>
            <p:cNvPr id="90" name="Rectangle 89"/>
            <p:cNvSpPr/>
            <p:nvPr/>
          </p:nvSpPr>
          <p:spPr bwMode="auto">
            <a:xfrm>
              <a:off x="556742" y="3956622"/>
              <a:ext cx="2924700" cy="1980919"/>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Business Design</a:t>
              </a:r>
            </a:p>
          </p:txBody>
        </p:sp>
        <p:sp>
          <p:nvSpPr>
            <p:cNvPr id="113" name="Rectangle 112"/>
            <p:cNvSpPr/>
            <p:nvPr/>
          </p:nvSpPr>
          <p:spPr bwMode="auto">
            <a:xfrm>
              <a:off x="635149" y="4129612"/>
              <a:ext cx="1381410" cy="1734146"/>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Arial" charset="0"/>
                </a:rPr>
                <a:t>Business </a:t>
              </a:r>
              <a:r>
                <a:rPr kumimoji="0" lang="en-GB" sz="800" b="1" i="0" u="none" strike="noStrike" cap="none" normalizeH="0" baseline="0" dirty="0">
                  <a:ln>
                    <a:noFill/>
                  </a:ln>
                  <a:solidFill>
                    <a:schemeClr val="tx1"/>
                  </a:solidFill>
                  <a:effectLst/>
                  <a:latin typeface="Arial" charset="0"/>
                </a:rPr>
                <a:t>Process</a:t>
              </a:r>
            </a:p>
          </p:txBody>
        </p:sp>
        <p:sp>
          <p:nvSpPr>
            <p:cNvPr id="114" name="Rectangle 113"/>
            <p:cNvSpPr/>
            <p:nvPr/>
          </p:nvSpPr>
          <p:spPr bwMode="auto">
            <a:xfrm>
              <a:off x="2041445" y="4135706"/>
              <a:ext cx="1381410" cy="1073123"/>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a:ln>
                    <a:noFill/>
                  </a:ln>
                  <a:solidFill>
                    <a:schemeClr val="tx1"/>
                  </a:solidFill>
                  <a:effectLst/>
                  <a:latin typeface="Arial" charset="0"/>
                </a:rPr>
                <a:t>Business</a:t>
              </a:r>
              <a:r>
                <a:rPr kumimoji="0" lang="en-GB" sz="800" b="0" i="0" u="none" strike="noStrike" cap="none" normalizeH="0" baseline="0" dirty="0">
                  <a:ln>
                    <a:noFill/>
                  </a:ln>
                  <a:solidFill>
                    <a:schemeClr val="tx1"/>
                  </a:solidFill>
                  <a:effectLst/>
                  <a:latin typeface="Arial" charset="0"/>
                </a:rPr>
                <a:t> Impact</a:t>
              </a:r>
            </a:p>
          </p:txBody>
        </p:sp>
        <p:sp>
          <p:nvSpPr>
            <p:cNvPr id="117" name="Rectangle 116"/>
            <p:cNvSpPr/>
            <p:nvPr/>
          </p:nvSpPr>
          <p:spPr bwMode="auto">
            <a:xfrm>
              <a:off x="2042400" y="5247574"/>
              <a:ext cx="1381410" cy="616183"/>
            </a:xfrm>
            <a:prstGeom prst="rect">
              <a:avLst/>
            </a:prstGeom>
            <a:solidFill>
              <a:srgbClr val="FDEADA"/>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a:ln>
                    <a:noFill/>
                  </a:ln>
                  <a:solidFill>
                    <a:schemeClr val="tx1"/>
                  </a:solidFill>
                  <a:effectLst/>
                  <a:latin typeface="Arial" charset="0"/>
                </a:rPr>
                <a:t>Operational</a:t>
              </a:r>
              <a:r>
                <a:rPr kumimoji="0" lang="en-GB" sz="800" b="1" i="0" u="none" strike="noStrike" cap="none" normalizeH="0" dirty="0">
                  <a:ln>
                    <a:noFill/>
                  </a:ln>
                  <a:solidFill>
                    <a:schemeClr val="tx1"/>
                  </a:solidFill>
                  <a:effectLst/>
                  <a:latin typeface="Arial" charset="0"/>
                </a:rPr>
                <a:t> Risk &amp; Control</a:t>
              </a:r>
              <a:endParaRPr kumimoji="0" lang="en-GB" sz="800" b="0" i="0" u="none" strike="noStrike" cap="none" normalizeH="0" baseline="0" dirty="0">
                <a:ln>
                  <a:noFill/>
                </a:ln>
                <a:solidFill>
                  <a:schemeClr val="tx1"/>
                </a:solidFill>
                <a:effectLst/>
                <a:latin typeface="Arial" charset="0"/>
              </a:endParaRPr>
            </a:p>
          </p:txBody>
        </p:sp>
        <p:sp>
          <p:nvSpPr>
            <p:cNvPr id="85" name="Rectangle 84"/>
            <p:cNvSpPr/>
            <p:nvPr/>
          </p:nvSpPr>
          <p:spPr bwMode="auto">
            <a:xfrm>
              <a:off x="552897" y="1475220"/>
              <a:ext cx="2924700" cy="1830200"/>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Business Architecture</a:t>
              </a:r>
            </a:p>
          </p:txBody>
        </p:sp>
        <p:sp>
          <p:nvSpPr>
            <p:cNvPr id="3" name="Rectangle 2"/>
            <p:cNvSpPr/>
            <p:nvPr/>
          </p:nvSpPr>
          <p:spPr bwMode="auto">
            <a:xfrm>
              <a:off x="636104" y="1639089"/>
              <a:ext cx="1381410" cy="1633156"/>
            </a:xfrm>
            <a:prstGeom prst="rect">
              <a:avLst/>
            </a:prstGeom>
            <a:solidFill>
              <a:srgbClr val="B9CDE5"/>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Arial" charset="0"/>
                </a:rPr>
                <a:t>Business </a:t>
              </a:r>
              <a:r>
                <a:rPr kumimoji="0" lang="en-GB" sz="800" b="1" i="0" u="none" strike="noStrike" cap="none" normalizeH="0" baseline="0" dirty="0">
                  <a:ln>
                    <a:noFill/>
                  </a:ln>
                  <a:solidFill>
                    <a:schemeClr val="tx1"/>
                  </a:solidFill>
                  <a:effectLst/>
                  <a:latin typeface="Arial" charset="0"/>
                </a:rPr>
                <a:t>Process</a:t>
              </a:r>
            </a:p>
          </p:txBody>
        </p:sp>
        <p:sp>
          <p:nvSpPr>
            <p:cNvPr id="112" name="Rectangle 111"/>
            <p:cNvSpPr/>
            <p:nvPr/>
          </p:nvSpPr>
          <p:spPr bwMode="auto">
            <a:xfrm>
              <a:off x="2042400" y="1645183"/>
              <a:ext cx="1381410" cy="909950"/>
            </a:xfrm>
            <a:prstGeom prst="rect">
              <a:avLst/>
            </a:prstGeom>
            <a:solidFill>
              <a:srgbClr val="B9CDE5"/>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a:ln>
                    <a:noFill/>
                  </a:ln>
                  <a:solidFill>
                    <a:schemeClr val="tx1"/>
                  </a:solidFill>
                  <a:effectLst/>
                  <a:latin typeface="Arial" charset="0"/>
                </a:rPr>
                <a:t>Business</a:t>
              </a:r>
              <a:r>
                <a:rPr kumimoji="0" lang="en-GB" sz="800" b="0" i="0" u="none" strike="noStrike" cap="none" normalizeH="0" baseline="0" dirty="0">
                  <a:ln>
                    <a:noFill/>
                  </a:ln>
                  <a:solidFill>
                    <a:schemeClr val="tx1"/>
                  </a:solidFill>
                  <a:effectLst/>
                  <a:latin typeface="Arial" charset="0"/>
                </a:rPr>
                <a:t> Impact</a:t>
              </a:r>
            </a:p>
          </p:txBody>
        </p:sp>
        <p:sp>
          <p:nvSpPr>
            <p:cNvPr id="115" name="Rectangle 114"/>
            <p:cNvSpPr/>
            <p:nvPr/>
          </p:nvSpPr>
          <p:spPr bwMode="auto">
            <a:xfrm>
              <a:off x="2046682" y="2592694"/>
              <a:ext cx="1381410" cy="679551"/>
            </a:xfrm>
            <a:prstGeom prst="rect">
              <a:avLst/>
            </a:prstGeom>
            <a:solidFill>
              <a:srgbClr val="B9CDE5"/>
            </a:solid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525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a:ln>
                    <a:noFill/>
                  </a:ln>
                  <a:solidFill>
                    <a:schemeClr val="tx1"/>
                  </a:solidFill>
                  <a:effectLst/>
                  <a:latin typeface="Arial" charset="0"/>
                </a:rPr>
                <a:t>Operational</a:t>
              </a:r>
              <a:r>
                <a:rPr kumimoji="0" lang="en-GB" sz="800" b="1" i="0" u="none" strike="noStrike" cap="none" normalizeH="0" dirty="0">
                  <a:ln>
                    <a:noFill/>
                  </a:ln>
                  <a:solidFill>
                    <a:schemeClr val="tx1"/>
                  </a:solidFill>
                  <a:effectLst/>
                  <a:latin typeface="Arial" charset="0"/>
                </a:rPr>
                <a:t> Risk &amp; Control</a:t>
              </a:r>
              <a:endParaRPr kumimoji="0" lang="en-GB" sz="8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552897" y="938290"/>
              <a:ext cx="7850286" cy="277968"/>
            </a:xfrm>
            <a:prstGeom prst="rect">
              <a:avLst/>
            </a:prstGeom>
            <a:solidFill>
              <a:schemeClr val="bg2">
                <a:lumMod val="9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defTabSz="9525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charset="0"/>
                </a:rPr>
                <a:t>Business</a:t>
              </a:r>
              <a:r>
                <a:rPr kumimoji="0" lang="en-US" sz="800" b="1" i="0" u="none" strike="noStrike" cap="none" normalizeH="0" dirty="0">
                  <a:ln>
                    <a:noFill/>
                  </a:ln>
                  <a:solidFill>
                    <a:schemeClr val="tx1"/>
                  </a:solidFill>
                  <a:effectLst/>
                  <a:latin typeface="Arial" charset="0"/>
                </a:rPr>
                <a:t> </a:t>
              </a:r>
            </a:p>
            <a:p>
              <a:pPr marL="0" marR="0" indent="0" defTabSz="9525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a:ln>
                    <a:noFill/>
                  </a:ln>
                  <a:solidFill>
                    <a:schemeClr val="tx1"/>
                  </a:solidFill>
                  <a:effectLst/>
                  <a:latin typeface="Arial" charset="0"/>
                </a:rPr>
                <a:t>Motivation</a:t>
              </a:r>
              <a:endParaRPr kumimoji="0" lang="en-US" sz="800" b="1" i="0" u="none" strike="noStrike" cap="none" normalizeH="0" baseline="0" dirty="0">
                <a:ln>
                  <a:noFill/>
                </a:ln>
                <a:solidFill>
                  <a:schemeClr val="tx1"/>
                </a:solidFill>
                <a:effectLst/>
                <a:latin typeface="Arial" charset="0"/>
              </a:endParaRPr>
            </a:p>
          </p:txBody>
        </p:sp>
        <p:sp>
          <p:nvSpPr>
            <p:cNvPr id="8" name="Rectangle 7"/>
            <p:cNvSpPr/>
            <p:nvPr/>
          </p:nvSpPr>
          <p:spPr bwMode="auto">
            <a:xfrm>
              <a:off x="3521291" y="1475685"/>
              <a:ext cx="1244909" cy="1830200"/>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Application </a:t>
              </a:r>
            </a:p>
            <a:p>
              <a:pPr algn="ctr" defTabSz="952500"/>
              <a:r>
                <a:rPr lang="en-US" sz="800" b="1" i="0" dirty="0"/>
                <a:t>Architecture</a:t>
              </a:r>
            </a:p>
          </p:txBody>
        </p:sp>
        <p:sp>
          <p:nvSpPr>
            <p:cNvPr id="9" name="Rectangle 8"/>
            <p:cNvSpPr/>
            <p:nvPr/>
          </p:nvSpPr>
          <p:spPr bwMode="auto">
            <a:xfrm>
              <a:off x="7332238" y="1480991"/>
              <a:ext cx="1082303" cy="1837206"/>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Service </a:t>
              </a:r>
            </a:p>
            <a:p>
              <a:pPr algn="ctr" defTabSz="952500"/>
              <a:r>
                <a:rPr lang="en-US" sz="800" b="1" i="0" dirty="0"/>
                <a:t>Architecture</a:t>
              </a:r>
            </a:p>
          </p:txBody>
        </p:sp>
        <p:sp>
          <p:nvSpPr>
            <p:cNvPr id="10" name="Rectangle 9"/>
            <p:cNvSpPr/>
            <p:nvPr/>
          </p:nvSpPr>
          <p:spPr bwMode="auto">
            <a:xfrm>
              <a:off x="4816219" y="1476666"/>
              <a:ext cx="1169913" cy="1842612"/>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Information </a:t>
              </a:r>
            </a:p>
            <a:p>
              <a:pPr algn="ctr" defTabSz="952500"/>
              <a:r>
                <a:rPr lang="en-US" sz="800" b="1" i="0" dirty="0"/>
                <a:t>Architecture</a:t>
              </a:r>
            </a:p>
          </p:txBody>
        </p:sp>
        <p:sp>
          <p:nvSpPr>
            <p:cNvPr id="11" name="Rectangle 10"/>
            <p:cNvSpPr/>
            <p:nvPr/>
          </p:nvSpPr>
          <p:spPr bwMode="auto">
            <a:xfrm>
              <a:off x="6031632" y="1480991"/>
              <a:ext cx="1256912" cy="1842612"/>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Infrastructure </a:t>
              </a:r>
            </a:p>
            <a:p>
              <a:pPr algn="ctr" defTabSz="952500"/>
              <a:r>
                <a:rPr lang="en-US" sz="800" b="1" i="0" dirty="0"/>
                <a:t>Architecture</a:t>
              </a:r>
            </a:p>
          </p:txBody>
        </p:sp>
        <p:sp>
          <p:nvSpPr>
            <p:cNvPr id="12" name="Rectangle 11"/>
            <p:cNvSpPr/>
            <p:nvPr/>
          </p:nvSpPr>
          <p:spPr bwMode="auto">
            <a:xfrm>
              <a:off x="552897" y="3362271"/>
              <a:ext cx="7850286" cy="537972"/>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952500"/>
              <a:r>
                <a:rPr lang="en-US" sz="800" b="1" i="0" dirty="0"/>
                <a:t>Security </a:t>
              </a:r>
            </a:p>
            <a:p>
              <a:pPr defTabSz="952500"/>
              <a:r>
                <a:rPr lang="en-US" sz="800" b="1" i="0" dirty="0"/>
                <a:t>Architecture</a:t>
              </a:r>
            </a:p>
          </p:txBody>
        </p:sp>
        <p:sp>
          <p:nvSpPr>
            <p:cNvPr id="13" name="Rectangle 12"/>
            <p:cNvSpPr/>
            <p:nvPr/>
          </p:nvSpPr>
          <p:spPr bwMode="auto">
            <a:xfrm>
              <a:off x="3521291" y="3949289"/>
              <a:ext cx="1244909" cy="1980916"/>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Application Design</a:t>
              </a:r>
            </a:p>
          </p:txBody>
        </p:sp>
        <p:sp>
          <p:nvSpPr>
            <p:cNvPr id="14" name="Rectangle 13"/>
            <p:cNvSpPr/>
            <p:nvPr/>
          </p:nvSpPr>
          <p:spPr bwMode="auto">
            <a:xfrm>
              <a:off x="4816218" y="3957706"/>
              <a:ext cx="1169911" cy="1980917"/>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Data Design</a:t>
              </a:r>
            </a:p>
          </p:txBody>
        </p:sp>
        <p:sp>
          <p:nvSpPr>
            <p:cNvPr id="15" name="Rectangle 14"/>
            <p:cNvSpPr/>
            <p:nvPr/>
          </p:nvSpPr>
          <p:spPr bwMode="auto">
            <a:xfrm>
              <a:off x="6031631" y="3948932"/>
              <a:ext cx="1256912" cy="1980919"/>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Infrastructure Design</a:t>
              </a:r>
            </a:p>
          </p:txBody>
        </p:sp>
        <p:sp>
          <p:nvSpPr>
            <p:cNvPr id="16" name="Rectangle 15"/>
            <p:cNvSpPr/>
            <p:nvPr/>
          </p:nvSpPr>
          <p:spPr bwMode="auto">
            <a:xfrm>
              <a:off x="7331306" y="3956623"/>
              <a:ext cx="1080136" cy="1980919"/>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defTabSz="952500"/>
              <a:r>
                <a:rPr lang="en-US" sz="800" b="1" i="0" dirty="0"/>
                <a:t>Services Design</a:t>
              </a:r>
            </a:p>
          </p:txBody>
        </p:sp>
        <p:sp>
          <p:nvSpPr>
            <p:cNvPr id="17" name="AutoShape 45"/>
            <p:cNvSpPr>
              <a:spLocks noChangeArrowheads="1"/>
            </p:cNvSpPr>
            <p:nvPr/>
          </p:nvSpPr>
          <p:spPr bwMode="auto">
            <a:xfrm>
              <a:off x="2834492" y="982189"/>
              <a:ext cx="1260000" cy="20190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700" i="0" dirty="0">
                  <a:latin typeface="Calibri" panose="020F0502020204030204" pitchFamily="34" charset="0"/>
                </a:rPr>
                <a:t>Architecturally Significant Requirements</a:t>
              </a:r>
              <a:endParaRPr lang="en-GB" sz="700" i="0" dirty="0">
                <a:solidFill>
                  <a:srgbClr val="000000"/>
                </a:solidFill>
                <a:latin typeface="Calibri" panose="020F0502020204030204" pitchFamily="34" charset="0"/>
                <a:ea typeface="Microsoft YaHei" pitchFamily="34" charset="-122"/>
              </a:endParaRPr>
            </a:p>
          </p:txBody>
        </p:sp>
        <p:sp>
          <p:nvSpPr>
            <p:cNvPr id="18" name="AutoShape 45"/>
            <p:cNvSpPr>
              <a:spLocks noChangeArrowheads="1"/>
            </p:cNvSpPr>
            <p:nvPr/>
          </p:nvSpPr>
          <p:spPr bwMode="auto">
            <a:xfrm>
              <a:off x="4251191" y="982189"/>
              <a:ext cx="1260000" cy="20190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Define key architecture principles for the programme/project</a:t>
              </a:r>
            </a:p>
          </p:txBody>
        </p:sp>
        <p:sp>
          <p:nvSpPr>
            <p:cNvPr id="19" name="AutoShape 45"/>
            <p:cNvSpPr>
              <a:spLocks noChangeArrowheads="1"/>
            </p:cNvSpPr>
            <p:nvPr/>
          </p:nvSpPr>
          <p:spPr bwMode="auto">
            <a:xfrm>
              <a:off x="1417793" y="982189"/>
              <a:ext cx="1260000" cy="20190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Define Program Objectives (reference PID/ Business Case) and Business Goals</a:t>
              </a:r>
            </a:p>
          </p:txBody>
        </p:sp>
        <p:sp>
          <p:nvSpPr>
            <p:cNvPr id="24" name="AutoShape 45"/>
            <p:cNvSpPr>
              <a:spLocks noChangeArrowheads="1"/>
            </p:cNvSpPr>
            <p:nvPr/>
          </p:nvSpPr>
          <p:spPr bwMode="auto">
            <a:xfrm>
              <a:off x="7084589" y="982189"/>
              <a:ext cx="1260000" cy="20190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Elaborate Functional and Non-functional requirements</a:t>
              </a:r>
            </a:p>
          </p:txBody>
        </p:sp>
        <p:sp>
          <p:nvSpPr>
            <p:cNvPr id="30" name="AutoShape 45"/>
            <p:cNvSpPr>
              <a:spLocks noChangeArrowheads="1"/>
            </p:cNvSpPr>
            <p:nvPr/>
          </p:nvSpPr>
          <p:spPr bwMode="auto">
            <a:xfrm>
              <a:off x="3592896" y="1795478"/>
              <a:ext cx="1074166" cy="35315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Identify impacted applications, interfaces (UI, Batch Interfaces, APIs, Services) and application services</a:t>
              </a:r>
            </a:p>
          </p:txBody>
        </p:sp>
        <p:sp>
          <p:nvSpPr>
            <p:cNvPr id="31" name="AutoShape 45"/>
            <p:cNvSpPr>
              <a:spLocks noChangeArrowheads="1"/>
            </p:cNvSpPr>
            <p:nvPr/>
          </p:nvSpPr>
          <p:spPr bwMode="auto">
            <a:xfrm>
              <a:off x="3592896" y="2204200"/>
              <a:ext cx="1074166" cy="2006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Make amendments to Interfaces (interface model/ catalogue)</a:t>
              </a:r>
            </a:p>
          </p:txBody>
        </p:sp>
        <p:sp>
          <p:nvSpPr>
            <p:cNvPr id="32" name="AutoShape 45"/>
            <p:cNvSpPr>
              <a:spLocks noChangeArrowheads="1"/>
            </p:cNvSpPr>
            <p:nvPr/>
          </p:nvSpPr>
          <p:spPr bwMode="auto">
            <a:xfrm>
              <a:off x="3592896" y="2475997"/>
              <a:ext cx="1074166" cy="2006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rPr>
                <a:t>Realise</a:t>
              </a:r>
              <a:r>
                <a:rPr lang="en-US" sz="600" i="0" dirty="0">
                  <a:solidFill>
                    <a:srgbClr val="000000"/>
                  </a:solidFill>
                  <a:latin typeface="Calibri" panose="020F0502020204030204" pitchFamily="34" charset="0"/>
                </a:rPr>
                <a:t> interface in components models</a:t>
              </a:r>
              <a:endParaRPr lang="en-GB" sz="600" i="0" dirty="0">
                <a:solidFill>
                  <a:srgbClr val="000000"/>
                </a:solidFill>
                <a:latin typeface="Calibri" panose="020F0502020204030204" pitchFamily="34" charset="0"/>
                <a:ea typeface="Microsoft YaHei" pitchFamily="34" charset="-122"/>
              </a:endParaRPr>
            </a:p>
          </p:txBody>
        </p:sp>
        <p:sp>
          <p:nvSpPr>
            <p:cNvPr id="33" name="AutoShape 45"/>
            <p:cNvSpPr>
              <a:spLocks noChangeArrowheads="1"/>
            </p:cNvSpPr>
            <p:nvPr/>
          </p:nvSpPr>
          <p:spPr bwMode="auto">
            <a:xfrm>
              <a:off x="3592896" y="2745102"/>
              <a:ext cx="1074166" cy="2006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US" sz="600" i="0" dirty="0">
                  <a:solidFill>
                    <a:srgbClr val="000000"/>
                  </a:solidFill>
                  <a:latin typeface="Calibri" panose="020F0502020204030204" pitchFamily="34" charset="0"/>
                  <a:ea typeface="Microsoft YaHei" pitchFamily="34" charset="-122"/>
                </a:rPr>
                <a:t>Make amendments to the model depicting Application Landscape</a:t>
              </a:r>
              <a:endParaRPr lang="en-GB" sz="600" i="0" dirty="0">
                <a:solidFill>
                  <a:srgbClr val="000000"/>
                </a:solidFill>
                <a:latin typeface="Calibri" panose="020F0502020204030204" pitchFamily="34" charset="0"/>
                <a:ea typeface="Microsoft YaHei" pitchFamily="34" charset="-122"/>
              </a:endParaRPr>
            </a:p>
          </p:txBody>
        </p:sp>
        <p:sp>
          <p:nvSpPr>
            <p:cNvPr id="34" name="AutoShape 45"/>
            <p:cNvSpPr>
              <a:spLocks noChangeArrowheads="1"/>
            </p:cNvSpPr>
            <p:nvPr/>
          </p:nvSpPr>
          <p:spPr bwMode="auto">
            <a:xfrm>
              <a:off x="4884372" y="1795479"/>
              <a:ext cx="1055481" cy="26297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Impacted Logical Data Model elements (Entities or attributes)</a:t>
              </a:r>
            </a:p>
          </p:txBody>
        </p:sp>
        <p:sp>
          <p:nvSpPr>
            <p:cNvPr id="35" name="AutoShape 45"/>
            <p:cNvSpPr>
              <a:spLocks noChangeArrowheads="1"/>
            </p:cNvSpPr>
            <p:nvPr/>
          </p:nvSpPr>
          <p:spPr bwMode="auto">
            <a:xfrm>
              <a:off x="4884372" y="2081652"/>
              <a:ext cx="105548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Make amendments to impacted Logical Data Model elements</a:t>
              </a:r>
            </a:p>
          </p:txBody>
        </p:sp>
        <p:sp>
          <p:nvSpPr>
            <p:cNvPr id="36" name="AutoShape 45"/>
            <p:cNvSpPr>
              <a:spLocks noChangeArrowheads="1"/>
            </p:cNvSpPr>
            <p:nvPr/>
          </p:nvSpPr>
          <p:spPr bwMode="auto">
            <a:xfrm>
              <a:off x="4884372" y="2539348"/>
              <a:ext cx="105548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Define Data Security Classification</a:t>
              </a:r>
            </a:p>
          </p:txBody>
        </p:sp>
        <p:sp>
          <p:nvSpPr>
            <p:cNvPr id="37" name="AutoShape 45"/>
            <p:cNvSpPr>
              <a:spLocks noChangeArrowheads="1"/>
            </p:cNvSpPr>
            <p:nvPr/>
          </p:nvSpPr>
          <p:spPr bwMode="auto">
            <a:xfrm>
              <a:off x="4876144" y="2792595"/>
              <a:ext cx="105548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Create data flow diagrams and data lineage view</a:t>
              </a:r>
            </a:p>
          </p:txBody>
        </p:sp>
        <p:sp>
          <p:nvSpPr>
            <p:cNvPr id="38" name="AutoShape 45"/>
            <p:cNvSpPr>
              <a:spLocks noChangeArrowheads="1"/>
            </p:cNvSpPr>
            <p:nvPr/>
          </p:nvSpPr>
          <p:spPr bwMode="auto">
            <a:xfrm>
              <a:off x="4884372" y="2304963"/>
              <a:ext cx="105548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Associate Applications with Data Model elements using CRUD</a:t>
              </a:r>
            </a:p>
          </p:txBody>
        </p:sp>
        <p:sp>
          <p:nvSpPr>
            <p:cNvPr id="50" name="AutoShape 45"/>
            <p:cNvSpPr>
              <a:spLocks noChangeArrowheads="1"/>
            </p:cNvSpPr>
            <p:nvPr/>
          </p:nvSpPr>
          <p:spPr bwMode="auto">
            <a:xfrm>
              <a:off x="6098336" y="1776671"/>
              <a:ext cx="1127759" cy="38725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application components to be deployed , impacted logical infrastructure elements, data centre location, security zones</a:t>
              </a:r>
            </a:p>
          </p:txBody>
        </p:sp>
        <p:sp>
          <p:nvSpPr>
            <p:cNvPr id="51" name="AutoShape 45"/>
            <p:cNvSpPr>
              <a:spLocks noChangeArrowheads="1"/>
            </p:cNvSpPr>
            <p:nvPr/>
          </p:nvSpPr>
          <p:spPr bwMode="auto">
            <a:xfrm>
              <a:off x="6103911" y="2251950"/>
              <a:ext cx="1127759" cy="31615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communication between application elements, infrastructure elements</a:t>
              </a:r>
            </a:p>
          </p:txBody>
        </p:sp>
        <p:sp>
          <p:nvSpPr>
            <p:cNvPr id="52" name="AutoShape 45"/>
            <p:cNvSpPr>
              <a:spLocks noChangeArrowheads="1"/>
            </p:cNvSpPr>
            <p:nvPr/>
          </p:nvSpPr>
          <p:spPr bwMode="auto">
            <a:xfrm>
              <a:off x="6101645" y="2581022"/>
              <a:ext cx="1127759" cy="21115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GB" sz="600" i="0" dirty="0">
                  <a:solidFill>
                    <a:prstClr val="black"/>
                  </a:solidFill>
                  <a:latin typeface="Calibri" panose="020F0502020204030204" pitchFamily="34" charset="0"/>
                </a:rPr>
                <a:t>Create or amend logical infrastructure models</a:t>
              </a:r>
            </a:p>
          </p:txBody>
        </p:sp>
        <p:sp>
          <p:nvSpPr>
            <p:cNvPr id="53" name="AutoShape 45"/>
            <p:cNvSpPr>
              <a:spLocks noChangeArrowheads="1"/>
            </p:cNvSpPr>
            <p:nvPr/>
          </p:nvSpPr>
          <p:spPr bwMode="auto">
            <a:xfrm>
              <a:off x="6101919" y="2806651"/>
              <a:ext cx="1129749" cy="27414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GB" sz="600" i="0" dirty="0">
                  <a:solidFill>
                    <a:prstClr val="black"/>
                  </a:solidFill>
                  <a:latin typeface="Calibri" panose="020F0502020204030204" pitchFamily="34" charset="0"/>
                </a:rPr>
                <a:t>Identify technology stack corresponding to the infrastructure elements</a:t>
              </a:r>
            </a:p>
          </p:txBody>
        </p:sp>
        <p:sp>
          <p:nvSpPr>
            <p:cNvPr id="54" name="AutoShape 45"/>
            <p:cNvSpPr>
              <a:spLocks noChangeArrowheads="1"/>
            </p:cNvSpPr>
            <p:nvPr/>
          </p:nvSpPr>
          <p:spPr bwMode="auto">
            <a:xfrm>
              <a:off x="6111145" y="3105492"/>
              <a:ext cx="1129748" cy="18501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GB" sz="600" i="0" dirty="0">
                  <a:solidFill>
                    <a:prstClr val="black"/>
                  </a:solidFill>
                  <a:latin typeface="Calibri" panose="020F0502020204030204" pitchFamily="34" charset="0"/>
                </a:rPr>
                <a:t>Create or amend physical infrastructure models</a:t>
              </a:r>
            </a:p>
          </p:txBody>
        </p:sp>
        <p:sp>
          <p:nvSpPr>
            <p:cNvPr id="56" name="AutoShape 45"/>
            <p:cNvSpPr>
              <a:spLocks noChangeArrowheads="1"/>
            </p:cNvSpPr>
            <p:nvPr/>
          </p:nvSpPr>
          <p:spPr bwMode="auto">
            <a:xfrm>
              <a:off x="7355249" y="1776404"/>
              <a:ext cx="1024002" cy="2906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US" sz="600" i="0" dirty="0">
                  <a:solidFill>
                    <a:prstClr val="black"/>
                  </a:solidFill>
                  <a:latin typeface="Calibri" panose="020F0502020204030204" pitchFamily="34" charset="0"/>
                </a:rPr>
                <a:t>Identify  the impacted Technical Services exposed by applications</a:t>
              </a:r>
              <a:endParaRPr lang="en-GB" sz="600" i="0" dirty="0">
                <a:solidFill>
                  <a:prstClr val="black"/>
                </a:solidFill>
                <a:latin typeface="Calibri" panose="020F0502020204030204" pitchFamily="34" charset="0"/>
              </a:endParaRPr>
            </a:p>
          </p:txBody>
        </p:sp>
        <p:sp>
          <p:nvSpPr>
            <p:cNvPr id="58" name="AutoShape 45"/>
            <p:cNvSpPr>
              <a:spLocks noChangeArrowheads="1"/>
            </p:cNvSpPr>
            <p:nvPr/>
          </p:nvSpPr>
          <p:spPr bwMode="auto">
            <a:xfrm>
              <a:off x="7355249" y="2116099"/>
              <a:ext cx="1024001" cy="21019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US" sz="600" i="0" dirty="0">
                  <a:solidFill>
                    <a:prstClr val="black"/>
                  </a:solidFill>
                  <a:latin typeface="Calibri" panose="020F0502020204030204" pitchFamily="34" charset="0"/>
                </a:rPr>
                <a:t>Map Business services to one or more technical service</a:t>
              </a:r>
              <a:endParaRPr lang="en-GB" sz="600" i="0" dirty="0">
                <a:solidFill>
                  <a:srgbClr val="000000"/>
                </a:solidFill>
                <a:latin typeface="Calibri" panose="020F0502020204030204" pitchFamily="34" charset="0"/>
                <a:ea typeface="Microsoft YaHei" pitchFamily="34" charset="-122"/>
              </a:endParaRPr>
            </a:p>
          </p:txBody>
        </p:sp>
        <p:sp>
          <p:nvSpPr>
            <p:cNvPr id="59" name="AutoShape 45"/>
            <p:cNvSpPr>
              <a:spLocks noChangeArrowheads="1"/>
            </p:cNvSpPr>
            <p:nvPr/>
          </p:nvSpPr>
          <p:spPr bwMode="auto">
            <a:xfrm>
              <a:off x="7355249" y="2382680"/>
              <a:ext cx="1024001" cy="33529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US" sz="600" i="0" dirty="0">
                  <a:solidFill>
                    <a:prstClr val="black"/>
                  </a:solidFill>
                  <a:latin typeface="Calibri" panose="020F0502020204030204" pitchFamily="34" charset="0"/>
                </a:rPr>
                <a:t>Define service contracts to align with requirement of business services</a:t>
              </a:r>
              <a:endParaRPr lang="en-GB" sz="600" i="0" dirty="0">
                <a:solidFill>
                  <a:prstClr val="black"/>
                </a:solidFill>
                <a:latin typeface="Calibri" panose="020F0502020204030204" pitchFamily="34" charset="0"/>
              </a:endParaRPr>
            </a:p>
          </p:txBody>
        </p:sp>
        <p:sp>
          <p:nvSpPr>
            <p:cNvPr id="61" name="AutoShape 45"/>
            <p:cNvSpPr>
              <a:spLocks noChangeArrowheads="1"/>
            </p:cNvSpPr>
            <p:nvPr/>
          </p:nvSpPr>
          <p:spPr bwMode="auto">
            <a:xfrm>
              <a:off x="7355249" y="2760658"/>
              <a:ext cx="1024001" cy="21019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a:r>
                <a:rPr lang="en-US" sz="600" i="0" dirty="0">
                  <a:solidFill>
                    <a:prstClr val="black"/>
                  </a:solidFill>
                  <a:latin typeface="Calibri" panose="020F0502020204030204" pitchFamily="34" charset="0"/>
                </a:rPr>
                <a:t>Identify data entities associated with services</a:t>
              </a:r>
              <a:endParaRPr lang="en-GB" sz="600" i="0" dirty="0">
                <a:solidFill>
                  <a:prstClr val="black"/>
                </a:solidFill>
                <a:latin typeface="Calibri" panose="020F0502020204030204" pitchFamily="34" charset="0"/>
              </a:endParaRPr>
            </a:p>
          </p:txBody>
        </p:sp>
        <p:sp>
          <p:nvSpPr>
            <p:cNvPr id="42" name="AutoShape 45"/>
            <p:cNvSpPr>
              <a:spLocks noChangeArrowheads="1"/>
            </p:cNvSpPr>
            <p:nvPr/>
          </p:nvSpPr>
          <p:spPr bwMode="auto">
            <a:xfrm>
              <a:off x="5667890" y="982189"/>
              <a:ext cx="1260000" cy="20190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Define architecture views relevant to the project</a:t>
              </a:r>
            </a:p>
          </p:txBody>
        </p:sp>
        <p:sp>
          <p:nvSpPr>
            <p:cNvPr id="43" name="AutoShape 45"/>
            <p:cNvSpPr>
              <a:spLocks noChangeArrowheads="1"/>
            </p:cNvSpPr>
            <p:nvPr/>
          </p:nvSpPr>
          <p:spPr bwMode="auto">
            <a:xfrm>
              <a:off x="3633215" y="3418654"/>
              <a:ext cx="954734"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prstClr val="black"/>
                  </a:solidFill>
                  <a:latin typeface="Calibri" panose="020F0502020204030204" pitchFamily="34" charset="0"/>
                </a:rPr>
                <a:t>Access and document changes to Application security (including monitoring and administration, logging.) </a:t>
              </a:r>
              <a:endParaRPr lang="en-GB" sz="600" i="0" dirty="0">
                <a:solidFill>
                  <a:srgbClr val="000000"/>
                </a:solidFill>
                <a:latin typeface="Calibri" panose="020F0502020204030204" pitchFamily="34" charset="0"/>
                <a:ea typeface="Microsoft YaHei" pitchFamily="34" charset="-122"/>
              </a:endParaRPr>
            </a:p>
          </p:txBody>
        </p:sp>
        <p:sp>
          <p:nvSpPr>
            <p:cNvPr id="44" name="AutoShape 45"/>
            <p:cNvSpPr>
              <a:spLocks noChangeArrowheads="1"/>
            </p:cNvSpPr>
            <p:nvPr/>
          </p:nvSpPr>
          <p:spPr bwMode="auto">
            <a:xfrm>
              <a:off x="4638894" y="3418654"/>
              <a:ext cx="627112"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Access  and document changes to Infrastructure security </a:t>
              </a:r>
            </a:p>
          </p:txBody>
        </p:sp>
        <p:sp>
          <p:nvSpPr>
            <p:cNvPr id="45" name="AutoShape 45"/>
            <p:cNvSpPr>
              <a:spLocks noChangeArrowheads="1"/>
            </p:cNvSpPr>
            <p:nvPr/>
          </p:nvSpPr>
          <p:spPr bwMode="auto">
            <a:xfrm>
              <a:off x="2728896" y="3418654"/>
              <a:ext cx="864000"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and document changes to Identity and Access Management</a:t>
              </a:r>
            </a:p>
          </p:txBody>
        </p:sp>
        <p:sp>
          <p:nvSpPr>
            <p:cNvPr id="46" name="AutoShape 45"/>
            <p:cNvSpPr>
              <a:spLocks noChangeArrowheads="1"/>
            </p:cNvSpPr>
            <p:nvPr/>
          </p:nvSpPr>
          <p:spPr bwMode="auto">
            <a:xfrm>
              <a:off x="5318954" y="3412576"/>
              <a:ext cx="612671"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and document changes to Information security</a:t>
              </a:r>
            </a:p>
          </p:txBody>
        </p:sp>
        <p:sp>
          <p:nvSpPr>
            <p:cNvPr id="47" name="AutoShape 45"/>
            <p:cNvSpPr>
              <a:spLocks noChangeArrowheads="1"/>
            </p:cNvSpPr>
            <p:nvPr/>
          </p:nvSpPr>
          <p:spPr bwMode="auto">
            <a:xfrm>
              <a:off x="6612424" y="3427921"/>
              <a:ext cx="864000"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and identify the impact to security architecture mandated by regulatory compliance</a:t>
              </a:r>
            </a:p>
          </p:txBody>
        </p:sp>
        <p:sp>
          <p:nvSpPr>
            <p:cNvPr id="48" name="AutoShape 45"/>
            <p:cNvSpPr>
              <a:spLocks noChangeArrowheads="1"/>
            </p:cNvSpPr>
            <p:nvPr/>
          </p:nvSpPr>
          <p:spPr bwMode="auto">
            <a:xfrm>
              <a:off x="7503892" y="3418654"/>
              <a:ext cx="864000"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and document changes to cryptographic mechanisms</a:t>
              </a:r>
            </a:p>
          </p:txBody>
        </p:sp>
        <p:sp>
          <p:nvSpPr>
            <p:cNvPr id="49" name="AutoShape 45"/>
            <p:cNvSpPr>
              <a:spLocks noChangeArrowheads="1"/>
            </p:cNvSpPr>
            <p:nvPr/>
          </p:nvSpPr>
          <p:spPr bwMode="auto">
            <a:xfrm>
              <a:off x="1461710" y="3418654"/>
              <a:ext cx="1188000"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threats, vulnerabilities and risks against Fraud and Financial crime and document mitigation measures</a:t>
              </a:r>
            </a:p>
          </p:txBody>
        </p:sp>
        <p:sp>
          <p:nvSpPr>
            <p:cNvPr id="55" name="AutoShape 45"/>
            <p:cNvSpPr>
              <a:spLocks noChangeArrowheads="1"/>
            </p:cNvSpPr>
            <p:nvPr/>
          </p:nvSpPr>
          <p:spPr bwMode="auto">
            <a:xfrm>
              <a:off x="3583089" y="4370970"/>
              <a:ext cx="1114258" cy="27668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prstClr val="black"/>
                  </a:solidFill>
                  <a:latin typeface="Calibri" panose="020F0502020204030204" pitchFamily="34" charset="0"/>
                </a:rPr>
                <a:t>Decompose Application components used in Application Architecture into modules</a:t>
              </a:r>
              <a:endParaRPr lang="en-GB" sz="600" i="0" dirty="0">
                <a:solidFill>
                  <a:srgbClr val="000000"/>
                </a:solidFill>
                <a:latin typeface="Calibri" panose="020F0502020204030204" pitchFamily="34" charset="0"/>
                <a:ea typeface="Microsoft YaHei" pitchFamily="34" charset="-122"/>
              </a:endParaRPr>
            </a:p>
          </p:txBody>
        </p:sp>
        <p:sp>
          <p:nvSpPr>
            <p:cNvPr id="57" name="AutoShape 45"/>
            <p:cNvSpPr>
              <a:spLocks noChangeArrowheads="1"/>
            </p:cNvSpPr>
            <p:nvPr/>
          </p:nvSpPr>
          <p:spPr bwMode="auto">
            <a:xfrm>
              <a:off x="3586007" y="4663965"/>
              <a:ext cx="1122740" cy="36660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Elaborate inter-application interface by providing details such as transport mechanism, communication protocol, ports </a:t>
              </a:r>
            </a:p>
          </p:txBody>
        </p:sp>
        <p:sp>
          <p:nvSpPr>
            <p:cNvPr id="60" name="AutoShape 45"/>
            <p:cNvSpPr>
              <a:spLocks noChangeArrowheads="1"/>
            </p:cNvSpPr>
            <p:nvPr/>
          </p:nvSpPr>
          <p:spPr bwMode="auto">
            <a:xfrm>
              <a:off x="3588372" y="5559222"/>
              <a:ext cx="1120375" cy="2016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Create User Interface Design- wireframes, screen &amp; page-flows</a:t>
              </a:r>
            </a:p>
          </p:txBody>
        </p:sp>
        <p:sp>
          <p:nvSpPr>
            <p:cNvPr id="62" name="AutoShape 45"/>
            <p:cNvSpPr>
              <a:spLocks noChangeArrowheads="1"/>
            </p:cNvSpPr>
            <p:nvPr/>
          </p:nvSpPr>
          <p:spPr bwMode="auto">
            <a:xfrm>
              <a:off x="3586128" y="5045913"/>
              <a:ext cx="1122619" cy="15529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Enhance Intra-application Interface models</a:t>
              </a:r>
            </a:p>
          </p:txBody>
        </p:sp>
        <p:sp>
          <p:nvSpPr>
            <p:cNvPr id="63" name="AutoShape 45"/>
            <p:cNvSpPr>
              <a:spLocks noChangeArrowheads="1"/>
            </p:cNvSpPr>
            <p:nvPr/>
          </p:nvSpPr>
          <p:spPr bwMode="auto">
            <a:xfrm>
              <a:off x="3590240" y="5214823"/>
              <a:ext cx="1121915" cy="19771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Create module decomposition view to overlay facades</a:t>
              </a:r>
            </a:p>
          </p:txBody>
        </p:sp>
        <p:sp>
          <p:nvSpPr>
            <p:cNvPr id="64" name="AutoShape 45"/>
            <p:cNvSpPr>
              <a:spLocks noChangeArrowheads="1"/>
            </p:cNvSpPr>
            <p:nvPr/>
          </p:nvSpPr>
          <p:spPr bwMode="auto">
            <a:xfrm>
              <a:off x="3583328" y="4144837"/>
              <a:ext cx="1112993" cy="2016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Analyse System Requirements and Application Security Model</a:t>
              </a:r>
            </a:p>
          </p:txBody>
        </p:sp>
        <p:sp>
          <p:nvSpPr>
            <p:cNvPr id="65" name="AutoShape 45"/>
            <p:cNvSpPr>
              <a:spLocks noChangeArrowheads="1"/>
            </p:cNvSpPr>
            <p:nvPr/>
          </p:nvSpPr>
          <p:spPr bwMode="auto">
            <a:xfrm>
              <a:off x="3592896" y="5439295"/>
              <a:ext cx="1122740" cy="9482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deployment model</a:t>
              </a:r>
            </a:p>
          </p:txBody>
        </p:sp>
        <p:sp>
          <p:nvSpPr>
            <p:cNvPr id="66" name="AutoShape 45"/>
            <p:cNvSpPr>
              <a:spLocks noChangeArrowheads="1"/>
            </p:cNvSpPr>
            <p:nvPr/>
          </p:nvSpPr>
          <p:spPr bwMode="auto">
            <a:xfrm>
              <a:off x="4872588" y="4234976"/>
              <a:ext cx="1025329" cy="22002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Analyse System  Data Requirements</a:t>
              </a:r>
            </a:p>
          </p:txBody>
        </p:sp>
        <p:sp>
          <p:nvSpPr>
            <p:cNvPr id="67" name="AutoShape 45"/>
            <p:cNvSpPr>
              <a:spLocks noChangeArrowheads="1"/>
            </p:cNvSpPr>
            <p:nvPr/>
          </p:nvSpPr>
          <p:spPr bwMode="auto">
            <a:xfrm>
              <a:off x="4871026" y="4743007"/>
              <a:ext cx="1023266" cy="27051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Produce (or generate) Physical Data Model from Logical Data Model</a:t>
              </a:r>
            </a:p>
          </p:txBody>
        </p:sp>
        <p:sp>
          <p:nvSpPr>
            <p:cNvPr id="68" name="AutoShape 45"/>
            <p:cNvSpPr>
              <a:spLocks noChangeArrowheads="1"/>
            </p:cNvSpPr>
            <p:nvPr/>
          </p:nvSpPr>
          <p:spPr bwMode="auto">
            <a:xfrm>
              <a:off x="4875458" y="4488992"/>
              <a:ext cx="1029114" cy="22002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Enhance logical data model </a:t>
              </a:r>
            </a:p>
          </p:txBody>
        </p:sp>
        <p:sp>
          <p:nvSpPr>
            <p:cNvPr id="69" name="AutoShape 45"/>
            <p:cNvSpPr>
              <a:spLocks noChangeArrowheads="1"/>
            </p:cNvSpPr>
            <p:nvPr/>
          </p:nvSpPr>
          <p:spPr bwMode="auto">
            <a:xfrm>
              <a:off x="4875458" y="5047513"/>
              <a:ext cx="1029114" cy="26587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Elaborate physical data flow between applications to indicate LDM entities</a:t>
              </a:r>
            </a:p>
          </p:txBody>
        </p:sp>
        <p:sp>
          <p:nvSpPr>
            <p:cNvPr id="70" name="AutoShape 45"/>
            <p:cNvSpPr>
              <a:spLocks noChangeArrowheads="1"/>
            </p:cNvSpPr>
            <p:nvPr/>
          </p:nvSpPr>
          <p:spPr bwMode="auto">
            <a:xfrm>
              <a:off x="4874023" y="5353019"/>
              <a:ext cx="1027222" cy="141298"/>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Produce Data lineage view</a:t>
              </a:r>
            </a:p>
          </p:txBody>
        </p:sp>
        <p:sp>
          <p:nvSpPr>
            <p:cNvPr id="71" name="AutoShape 45"/>
            <p:cNvSpPr>
              <a:spLocks noChangeArrowheads="1"/>
            </p:cNvSpPr>
            <p:nvPr/>
          </p:nvSpPr>
          <p:spPr bwMode="auto">
            <a:xfrm>
              <a:off x="4876144" y="5541117"/>
              <a:ext cx="1030018" cy="14073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Create data security design </a:t>
              </a:r>
            </a:p>
          </p:txBody>
        </p:sp>
        <p:sp>
          <p:nvSpPr>
            <p:cNvPr id="72" name="AutoShape 45"/>
            <p:cNvSpPr>
              <a:spLocks noChangeArrowheads="1"/>
            </p:cNvSpPr>
            <p:nvPr/>
          </p:nvSpPr>
          <p:spPr bwMode="auto">
            <a:xfrm>
              <a:off x="6098272" y="4152884"/>
              <a:ext cx="1125306" cy="45084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Analyse requirements and elaborate NFRs to include solution availability, resilience, DR, infra monitoring &amp; administration and licensing requirements </a:t>
              </a:r>
            </a:p>
          </p:txBody>
        </p:sp>
        <p:sp>
          <p:nvSpPr>
            <p:cNvPr id="73" name="AutoShape 45"/>
            <p:cNvSpPr>
              <a:spLocks noChangeArrowheads="1"/>
            </p:cNvSpPr>
            <p:nvPr/>
          </p:nvSpPr>
          <p:spPr bwMode="auto">
            <a:xfrm>
              <a:off x="6095959" y="5112707"/>
              <a:ext cx="1123267" cy="17100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prstClr val="black"/>
                  </a:solidFill>
                  <a:latin typeface="Calibri" panose="020F0502020204030204" pitchFamily="34" charset="0"/>
                </a:rPr>
                <a:t>Produce Physical Infrastructure Deployment Model</a:t>
              </a:r>
              <a:endParaRPr lang="en-GB" sz="600" i="0" dirty="0">
                <a:solidFill>
                  <a:srgbClr val="000000"/>
                </a:solidFill>
                <a:latin typeface="Calibri" panose="020F0502020204030204" pitchFamily="34" charset="0"/>
                <a:ea typeface="Microsoft YaHei" pitchFamily="34" charset="-122"/>
              </a:endParaRPr>
            </a:p>
          </p:txBody>
        </p:sp>
        <p:sp>
          <p:nvSpPr>
            <p:cNvPr id="74" name="AutoShape 45"/>
            <p:cNvSpPr>
              <a:spLocks noChangeArrowheads="1"/>
            </p:cNvSpPr>
            <p:nvPr/>
          </p:nvSpPr>
          <p:spPr bwMode="auto">
            <a:xfrm>
              <a:off x="6106756" y="4615426"/>
              <a:ext cx="1125306" cy="2604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Review available capacity and finalise infrastructure sizing against NFRs</a:t>
              </a:r>
            </a:p>
          </p:txBody>
        </p:sp>
        <p:sp>
          <p:nvSpPr>
            <p:cNvPr id="75" name="AutoShape 45"/>
            <p:cNvSpPr>
              <a:spLocks noChangeArrowheads="1"/>
            </p:cNvSpPr>
            <p:nvPr/>
          </p:nvSpPr>
          <p:spPr bwMode="auto">
            <a:xfrm>
              <a:off x="6095959" y="4880678"/>
              <a:ext cx="1126511" cy="20889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logical topology and design Infrastructure Elements</a:t>
              </a:r>
            </a:p>
          </p:txBody>
        </p:sp>
        <p:sp>
          <p:nvSpPr>
            <p:cNvPr id="76" name="AutoShape 45"/>
            <p:cNvSpPr>
              <a:spLocks noChangeArrowheads="1"/>
            </p:cNvSpPr>
            <p:nvPr/>
          </p:nvSpPr>
          <p:spPr bwMode="auto">
            <a:xfrm>
              <a:off x="6101795" y="5303051"/>
              <a:ext cx="1138625" cy="35883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chemeClr val="tx1"/>
                  </a:solidFill>
                  <a:latin typeface="Calibri" panose="020F0502020204030204" pitchFamily="34" charset="0"/>
                  <a:ea typeface="Microsoft YaHei" pitchFamily="34" charset="-122"/>
                </a:rPr>
                <a:t>Model interaction between physical infrastructure and enterprise-wide system management, monitoring and administration tooling</a:t>
              </a:r>
            </a:p>
          </p:txBody>
        </p:sp>
        <p:sp>
          <p:nvSpPr>
            <p:cNvPr id="77" name="AutoShape 45"/>
            <p:cNvSpPr>
              <a:spLocks noChangeArrowheads="1"/>
            </p:cNvSpPr>
            <p:nvPr/>
          </p:nvSpPr>
          <p:spPr bwMode="auto">
            <a:xfrm>
              <a:off x="7401401" y="4231511"/>
              <a:ext cx="944420" cy="15103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Analyse Service Requirements</a:t>
              </a:r>
            </a:p>
          </p:txBody>
        </p:sp>
        <p:sp>
          <p:nvSpPr>
            <p:cNvPr id="78" name="AutoShape 45"/>
            <p:cNvSpPr>
              <a:spLocks noChangeArrowheads="1"/>
            </p:cNvSpPr>
            <p:nvPr/>
          </p:nvSpPr>
          <p:spPr bwMode="auto">
            <a:xfrm>
              <a:off x="7401401" y="4462437"/>
              <a:ext cx="944420" cy="23378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Define service consumers and  service provider interaction </a:t>
              </a:r>
            </a:p>
          </p:txBody>
        </p:sp>
        <p:sp>
          <p:nvSpPr>
            <p:cNvPr id="79" name="AutoShape 45"/>
            <p:cNvSpPr>
              <a:spLocks noChangeArrowheads="1"/>
            </p:cNvSpPr>
            <p:nvPr/>
          </p:nvSpPr>
          <p:spPr bwMode="auto">
            <a:xfrm>
              <a:off x="7401401" y="5247575"/>
              <a:ext cx="944420" cy="15103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Create Service Design Model</a:t>
              </a:r>
            </a:p>
          </p:txBody>
        </p:sp>
        <p:sp>
          <p:nvSpPr>
            <p:cNvPr id="80" name="AutoShape 45"/>
            <p:cNvSpPr>
              <a:spLocks noChangeArrowheads="1"/>
            </p:cNvSpPr>
            <p:nvPr/>
          </p:nvSpPr>
          <p:spPr bwMode="auto">
            <a:xfrm>
              <a:off x="7395331" y="4739543"/>
              <a:ext cx="936579" cy="18915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Create Service Contract Specs (WSDL)</a:t>
              </a:r>
            </a:p>
          </p:txBody>
        </p:sp>
        <p:sp>
          <p:nvSpPr>
            <p:cNvPr id="81" name="AutoShape 45"/>
            <p:cNvSpPr>
              <a:spLocks noChangeArrowheads="1"/>
            </p:cNvSpPr>
            <p:nvPr/>
          </p:nvSpPr>
          <p:spPr bwMode="auto">
            <a:xfrm>
              <a:off x="7401401" y="4993558"/>
              <a:ext cx="944420" cy="21527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Create schemas for data payload schema (XSD)</a:t>
              </a:r>
            </a:p>
          </p:txBody>
        </p:sp>
        <p:sp>
          <p:nvSpPr>
            <p:cNvPr id="82" name="AutoShape 45"/>
            <p:cNvSpPr>
              <a:spLocks noChangeArrowheads="1"/>
            </p:cNvSpPr>
            <p:nvPr/>
          </p:nvSpPr>
          <p:spPr bwMode="auto">
            <a:xfrm>
              <a:off x="7391410" y="5467633"/>
              <a:ext cx="944420" cy="20742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Harvest Service Artefacts to Service Repository</a:t>
              </a:r>
            </a:p>
          </p:txBody>
        </p:sp>
        <p:sp>
          <p:nvSpPr>
            <p:cNvPr id="83" name="AutoShape 45"/>
            <p:cNvSpPr>
              <a:spLocks noChangeArrowheads="1"/>
            </p:cNvSpPr>
            <p:nvPr/>
          </p:nvSpPr>
          <p:spPr bwMode="auto">
            <a:xfrm>
              <a:off x="6113201" y="5697630"/>
              <a:ext cx="1138625" cy="19647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chemeClr val="tx1"/>
                  </a:solidFill>
                  <a:latin typeface="Calibri" panose="020F0502020204030204" pitchFamily="34" charset="0"/>
                  <a:ea typeface="Microsoft YaHei" pitchFamily="34" charset="-122"/>
                </a:rPr>
                <a:t>Model Infrastructure Security Design</a:t>
              </a:r>
            </a:p>
          </p:txBody>
        </p:sp>
        <p:sp>
          <p:nvSpPr>
            <p:cNvPr id="84" name="AutoShape 45"/>
            <p:cNvSpPr>
              <a:spLocks noChangeArrowheads="1"/>
            </p:cNvSpPr>
            <p:nvPr/>
          </p:nvSpPr>
          <p:spPr bwMode="auto">
            <a:xfrm>
              <a:off x="7400863" y="5747765"/>
              <a:ext cx="943726" cy="15103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chemeClr val="tx1"/>
                  </a:solidFill>
                  <a:latin typeface="Calibri" panose="020F0502020204030204" pitchFamily="34" charset="0"/>
                  <a:ea typeface="Microsoft YaHei" pitchFamily="34" charset="-122"/>
                </a:rPr>
                <a:t>Model Service Security Design</a:t>
              </a:r>
            </a:p>
          </p:txBody>
        </p:sp>
        <p:sp>
          <p:nvSpPr>
            <p:cNvPr id="26" name="AutoShape 45"/>
            <p:cNvSpPr>
              <a:spLocks noChangeArrowheads="1"/>
            </p:cNvSpPr>
            <p:nvPr/>
          </p:nvSpPr>
          <p:spPr bwMode="auto">
            <a:xfrm>
              <a:off x="706284" y="1848340"/>
              <a:ext cx="1214286" cy="34829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Identify impact and model amendments to Business Processes, Business rules and relevant Customer Journeys</a:t>
              </a:r>
            </a:p>
          </p:txBody>
        </p:sp>
        <p:sp>
          <p:nvSpPr>
            <p:cNvPr id="27" name="AutoShape 45"/>
            <p:cNvSpPr>
              <a:spLocks noChangeArrowheads="1"/>
            </p:cNvSpPr>
            <p:nvPr/>
          </p:nvSpPr>
          <p:spPr bwMode="auto">
            <a:xfrm>
              <a:off x="706286" y="2208731"/>
              <a:ext cx="1222090" cy="19572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Identify impact and model amendments to Business Objects</a:t>
              </a:r>
            </a:p>
          </p:txBody>
        </p:sp>
        <p:sp>
          <p:nvSpPr>
            <p:cNvPr id="28" name="AutoShape 45"/>
            <p:cNvSpPr>
              <a:spLocks noChangeArrowheads="1"/>
            </p:cNvSpPr>
            <p:nvPr/>
          </p:nvSpPr>
          <p:spPr bwMode="auto">
            <a:xfrm>
              <a:off x="706286" y="2430927"/>
              <a:ext cx="1222090" cy="20196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Identify manual, automated, and system assisted Business process steps</a:t>
              </a:r>
            </a:p>
          </p:txBody>
        </p:sp>
        <p:sp>
          <p:nvSpPr>
            <p:cNvPr id="29" name="AutoShape 45"/>
            <p:cNvSpPr>
              <a:spLocks noChangeArrowheads="1"/>
            </p:cNvSpPr>
            <p:nvPr/>
          </p:nvSpPr>
          <p:spPr bwMode="auto">
            <a:xfrm>
              <a:off x="696294" y="2656083"/>
              <a:ext cx="1214286" cy="23294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Align Business Services with Industry Services Models (where appropriate)</a:t>
              </a:r>
            </a:p>
          </p:txBody>
        </p:sp>
        <p:sp>
          <p:nvSpPr>
            <p:cNvPr id="95" name="AutoShape 45"/>
            <p:cNvSpPr>
              <a:spLocks noChangeArrowheads="1"/>
            </p:cNvSpPr>
            <p:nvPr/>
          </p:nvSpPr>
          <p:spPr bwMode="auto">
            <a:xfrm>
              <a:off x="2124456" y="5073874"/>
              <a:ext cx="1214286" cy="11121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Define plan for Business Readiness</a:t>
              </a:r>
            </a:p>
          </p:txBody>
        </p:sp>
        <p:sp>
          <p:nvSpPr>
            <p:cNvPr id="96" name="Rectangle 95"/>
            <p:cNvSpPr/>
            <p:nvPr/>
          </p:nvSpPr>
          <p:spPr bwMode="auto">
            <a:xfrm>
              <a:off x="553051" y="1253103"/>
              <a:ext cx="7850286" cy="170033"/>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sz="800" b="1" i="0" dirty="0"/>
                <a:t>Manage Cross Domain Architecture Artefacts</a:t>
              </a:r>
            </a:p>
          </p:txBody>
        </p:sp>
        <p:sp>
          <p:nvSpPr>
            <p:cNvPr id="97" name="Rectangle 96"/>
            <p:cNvSpPr/>
            <p:nvPr/>
          </p:nvSpPr>
          <p:spPr bwMode="auto">
            <a:xfrm>
              <a:off x="565012" y="5988398"/>
              <a:ext cx="7850286" cy="170361"/>
            </a:xfrm>
            <a:prstGeom prst="rect">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defTabSz="952500"/>
              <a:r>
                <a:rPr lang="en-US" b="1" i="0" dirty="0"/>
                <a:t>Manage Cross Domain Design Artefacts</a:t>
              </a:r>
            </a:p>
          </p:txBody>
        </p:sp>
        <p:sp>
          <p:nvSpPr>
            <p:cNvPr id="88" name="AutoShape 45"/>
            <p:cNvSpPr>
              <a:spLocks noChangeArrowheads="1"/>
            </p:cNvSpPr>
            <p:nvPr/>
          </p:nvSpPr>
          <p:spPr bwMode="auto">
            <a:xfrm>
              <a:off x="2140022" y="1828660"/>
              <a:ext cx="1222090" cy="312076"/>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Assess Impact and model amendments to Business Roles (Organisation, Stakeholder and Actors)</a:t>
              </a:r>
            </a:p>
          </p:txBody>
        </p:sp>
        <p:sp>
          <p:nvSpPr>
            <p:cNvPr id="89" name="AutoShape 45"/>
            <p:cNvSpPr>
              <a:spLocks noChangeArrowheads="1"/>
            </p:cNvSpPr>
            <p:nvPr/>
          </p:nvSpPr>
          <p:spPr bwMode="auto">
            <a:xfrm>
              <a:off x="2149334" y="2154094"/>
              <a:ext cx="1214286" cy="372414"/>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Identify impact and model amendments to relevant Customer Journeys for processes affected</a:t>
              </a:r>
            </a:p>
          </p:txBody>
        </p:sp>
        <p:sp>
          <p:nvSpPr>
            <p:cNvPr id="107" name="AutoShape 45"/>
            <p:cNvSpPr>
              <a:spLocks noChangeArrowheads="1"/>
            </p:cNvSpPr>
            <p:nvPr/>
          </p:nvSpPr>
          <p:spPr bwMode="auto">
            <a:xfrm>
              <a:off x="709506" y="4565404"/>
              <a:ext cx="1222090" cy="363293"/>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business rules and map to relevant data sources</a:t>
              </a:r>
            </a:p>
          </p:txBody>
        </p:sp>
        <p:sp>
          <p:nvSpPr>
            <p:cNvPr id="109" name="AutoShape 45"/>
            <p:cNvSpPr>
              <a:spLocks noChangeArrowheads="1"/>
            </p:cNvSpPr>
            <p:nvPr/>
          </p:nvSpPr>
          <p:spPr bwMode="auto">
            <a:xfrm>
              <a:off x="2116652" y="4311947"/>
              <a:ext cx="1222090" cy="303479"/>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Process activities to address impacts to Customer Journeys </a:t>
              </a:r>
            </a:p>
          </p:txBody>
        </p:sp>
        <p:sp>
          <p:nvSpPr>
            <p:cNvPr id="110" name="AutoShape 45"/>
            <p:cNvSpPr>
              <a:spLocks noChangeArrowheads="1"/>
            </p:cNvSpPr>
            <p:nvPr/>
          </p:nvSpPr>
          <p:spPr bwMode="auto">
            <a:xfrm>
              <a:off x="2124456" y="4863438"/>
              <a:ext cx="1222090" cy="17578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changes required to impacted Business Roles</a:t>
              </a:r>
            </a:p>
          </p:txBody>
        </p:sp>
        <p:sp>
          <p:nvSpPr>
            <p:cNvPr id="116" name="AutoShape 45"/>
            <p:cNvSpPr>
              <a:spLocks noChangeArrowheads="1"/>
            </p:cNvSpPr>
            <p:nvPr/>
          </p:nvSpPr>
          <p:spPr bwMode="auto">
            <a:xfrm>
              <a:off x="681914" y="2912216"/>
              <a:ext cx="1225312" cy="1923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Model Business Use cases for Level 4 Business Processes </a:t>
              </a:r>
            </a:p>
          </p:txBody>
        </p:sp>
        <p:sp>
          <p:nvSpPr>
            <p:cNvPr id="118" name="AutoShape 45"/>
            <p:cNvSpPr>
              <a:spLocks noChangeArrowheads="1"/>
            </p:cNvSpPr>
            <p:nvPr/>
          </p:nvSpPr>
          <p:spPr bwMode="auto">
            <a:xfrm>
              <a:off x="2140022" y="3001208"/>
              <a:ext cx="1214286" cy="251445"/>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Define mitigation plans to address risks based on the organisation’s Risk management framework</a:t>
              </a:r>
            </a:p>
          </p:txBody>
        </p:sp>
        <p:sp>
          <p:nvSpPr>
            <p:cNvPr id="119" name="AutoShape 45"/>
            <p:cNvSpPr>
              <a:spLocks noChangeArrowheads="1"/>
            </p:cNvSpPr>
            <p:nvPr/>
          </p:nvSpPr>
          <p:spPr bwMode="auto">
            <a:xfrm>
              <a:off x="2140022" y="2788726"/>
              <a:ext cx="1214286" cy="2006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impacts of risk on Business Goals and Outcomes</a:t>
              </a:r>
            </a:p>
          </p:txBody>
        </p:sp>
        <p:sp>
          <p:nvSpPr>
            <p:cNvPr id="120" name="AutoShape 45"/>
            <p:cNvSpPr>
              <a:spLocks noChangeArrowheads="1"/>
            </p:cNvSpPr>
            <p:nvPr/>
          </p:nvSpPr>
          <p:spPr bwMode="auto">
            <a:xfrm>
              <a:off x="2118807" y="5437161"/>
              <a:ext cx="1214286" cy="388451"/>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changes to policies and procedures to address risks based on the organisation’s Risk management framework</a:t>
              </a:r>
            </a:p>
          </p:txBody>
        </p:sp>
        <p:sp>
          <p:nvSpPr>
            <p:cNvPr id="121" name="AutoShape 45"/>
            <p:cNvSpPr>
              <a:spLocks noChangeArrowheads="1"/>
            </p:cNvSpPr>
            <p:nvPr/>
          </p:nvSpPr>
          <p:spPr bwMode="auto">
            <a:xfrm>
              <a:off x="709507" y="4325429"/>
              <a:ext cx="1225312" cy="192322"/>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executable Level 5 Business Processes </a:t>
              </a:r>
            </a:p>
          </p:txBody>
        </p:sp>
        <p:sp>
          <p:nvSpPr>
            <p:cNvPr id="122" name="AutoShape 45"/>
            <p:cNvSpPr>
              <a:spLocks noChangeArrowheads="1"/>
            </p:cNvSpPr>
            <p:nvPr/>
          </p:nvSpPr>
          <p:spPr bwMode="auto">
            <a:xfrm>
              <a:off x="2118807" y="4645000"/>
              <a:ext cx="1222090" cy="17578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spcBef>
                  <a:spcPts val="0"/>
                </a:spcBef>
                <a:buClr>
                  <a:srgbClr val="000000"/>
                </a:buClr>
                <a:buSzPct val="100000"/>
                <a:buFont typeface="Times New Roman" pitchFamily="18" charset="0"/>
                <a:buNone/>
                <a:tabLst>
                  <a:tab pos="723900" algn="l"/>
                </a:tabLst>
              </a:pPr>
              <a:r>
                <a:rPr lang="en-GB" sz="600" i="0" dirty="0">
                  <a:solidFill>
                    <a:srgbClr val="000000"/>
                  </a:solidFill>
                  <a:latin typeface="Calibri" panose="020F0502020204030204" pitchFamily="34" charset="0"/>
                  <a:ea typeface="Microsoft YaHei" pitchFamily="34" charset="-122"/>
                </a:rPr>
                <a:t>Design user journeys using wireframes and screen flows </a:t>
              </a:r>
            </a:p>
          </p:txBody>
        </p:sp>
      </p:grpSp>
      <p:sp>
        <p:nvSpPr>
          <p:cNvPr id="98" name="AutoShape 45"/>
          <p:cNvSpPr>
            <a:spLocks noChangeArrowheads="1"/>
          </p:cNvSpPr>
          <p:nvPr/>
        </p:nvSpPr>
        <p:spPr bwMode="auto">
          <a:xfrm>
            <a:off x="4884372" y="3039211"/>
            <a:ext cx="105548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Identify and model impacts to Data Management Processes</a:t>
            </a:r>
          </a:p>
        </p:txBody>
      </p:sp>
      <p:sp>
        <p:nvSpPr>
          <p:cNvPr id="99" name="AutoShape 45"/>
          <p:cNvSpPr>
            <a:spLocks noChangeArrowheads="1"/>
          </p:cNvSpPr>
          <p:nvPr/>
        </p:nvSpPr>
        <p:spPr bwMode="auto">
          <a:xfrm>
            <a:off x="4872588" y="5719379"/>
            <a:ext cx="1037811" cy="199717"/>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6350">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Model detailed changes to Data Management Processes</a:t>
            </a:r>
          </a:p>
        </p:txBody>
      </p:sp>
      <p:sp>
        <p:nvSpPr>
          <p:cNvPr id="100" name="AutoShape 45"/>
          <p:cNvSpPr>
            <a:spLocks noChangeArrowheads="1"/>
          </p:cNvSpPr>
          <p:nvPr/>
        </p:nvSpPr>
        <p:spPr bwMode="auto">
          <a:xfrm>
            <a:off x="5974809" y="3416589"/>
            <a:ext cx="612671" cy="432000"/>
          </a:xfrm>
          <a:prstGeom prst="roundRect">
            <a:avLst>
              <a:gd name="adj" fmla="val 7350"/>
            </a:avLst>
          </a:prstGeom>
          <a:gradFill>
            <a:gsLst>
              <a:gs pos="0">
                <a:schemeClr val="accent1">
                  <a:lumMod val="5000"/>
                  <a:lumOff val="95000"/>
                </a:schemeClr>
              </a:gs>
              <a:gs pos="93000">
                <a:schemeClr val="accent1">
                  <a:lumMod val="40000"/>
                  <a:lumOff val="60000"/>
                </a:schemeClr>
              </a:gs>
              <a:gs pos="85000">
                <a:schemeClr val="accent1">
                  <a:lumMod val="40000"/>
                  <a:lumOff val="60000"/>
                </a:schemeClr>
              </a:gs>
              <a:gs pos="100000">
                <a:schemeClr val="accent1">
                  <a:lumMod val="30000"/>
                  <a:lumOff val="70000"/>
                </a:schemeClr>
              </a:gs>
            </a:gsLst>
            <a:lin ang="5400000" scaled="1"/>
          </a:gradFill>
          <a:ln w="3175">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lstStyle/>
          <a:p>
            <a:pPr algn="ctr" defTabSz="449263" hangingPunct="0">
              <a:buClr>
                <a:srgbClr val="000000"/>
              </a:buClr>
              <a:buSzPct val="100000"/>
              <a:tabLst>
                <a:tab pos="723900" algn="l"/>
              </a:tabLst>
            </a:pPr>
            <a:r>
              <a:rPr lang="en-GB" sz="600" i="0" dirty="0">
                <a:solidFill>
                  <a:srgbClr val="000000"/>
                </a:solidFill>
                <a:latin typeface="Calibri" panose="020F0502020204030204" pitchFamily="34" charset="0"/>
                <a:ea typeface="Microsoft YaHei" pitchFamily="34" charset="-122"/>
              </a:rPr>
              <a:t>Assess and document changes to Service security</a:t>
            </a:r>
          </a:p>
        </p:txBody>
      </p:sp>
    </p:spTree>
    <p:extLst>
      <p:ext uri="{BB962C8B-B14F-4D97-AF65-F5344CB8AC3E}">
        <p14:creationId xmlns:p14="http://schemas.microsoft.com/office/powerpoint/2010/main" val="37427944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DA9DC-13AA-41D1-8B24-97A58698192C}" type="slidenum">
              <a:rPr lang="en-US" smtClean="0"/>
              <a:pPr>
                <a:defRPr/>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7331763"/>
              </p:ext>
            </p:extLst>
          </p:nvPr>
        </p:nvGraphicFramePr>
        <p:xfrm>
          <a:off x="138733" y="925288"/>
          <a:ext cx="8801081" cy="4868748"/>
        </p:xfrm>
        <a:graphic>
          <a:graphicData uri="http://schemas.openxmlformats.org/drawingml/2006/table">
            <a:tbl>
              <a:tblPr>
                <a:tableStyleId>{5C22544A-7EE6-4342-B048-85BDC9FD1C3A}</a:tableStyleId>
              </a:tblPr>
              <a:tblGrid>
                <a:gridCol w="558748">
                  <a:extLst>
                    <a:ext uri="{9D8B030D-6E8A-4147-A177-3AD203B41FA5}">
                      <a16:colId xmlns:a16="http://schemas.microsoft.com/office/drawing/2014/main" val="20000"/>
                    </a:ext>
                  </a:extLst>
                </a:gridCol>
                <a:gridCol w="695584">
                  <a:extLst>
                    <a:ext uri="{9D8B030D-6E8A-4147-A177-3AD203B41FA5}">
                      <a16:colId xmlns:a16="http://schemas.microsoft.com/office/drawing/2014/main" val="20001"/>
                    </a:ext>
                  </a:extLst>
                </a:gridCol>
                <a:gridCol w="362859">
                  <a:extLst>
                    <a:ext uri="{9D8B030D-6E8A-4147-A177-3AD203B41FA5}">
                      <a16:colId xmlns:a16="http://schemas.microsoft.com/office/drawing/2014/main" val="20002"/>
                    </a:ext>
                  </a:extLst>
                </a:gridCol>
                <a:gridCol w="3056804">
                  <a:extLst>
                    <a:ext uri="{9D8B030D-6E8A-4147-A177-3AD203B41FA5}">
                      <a16:colId xmlns:a16="http://schemas.microsoft.com/office/drawing/2014/main" val="20003"/>
                    </a:ext>
                  </a:extLst>
                </a:gridCol>
                <a:gridCol w="3640502">
                  <a:extLst>
                    <a:ext uri="{9D8B030D-6E8A-4147-A177-3AD203B41FA5}">
                      <a16:colId xmlns:a16="http://schemas.microsoft.com/office/drawing/2014/main" val="20004"/>
                    </a:ext>
                  </a:extLst>
                </a:gridCol>
                <a:gridCol w="486584">
                  <a:extLst>
                    <a:ext uri="{9D8B030D-6E8A-4147-A177-3AD203B41FA5}">
                      <a16:colId xmlns:a16="http://schemas.microsoft.com/office/drawing/2014/main" val="20005"/>
                    </a:ext>
                  </a:extLst>
                </a:gridCol>
              </a:tblGrid>
              <a:tr h="118705">
                <a:tc>
                  <a:txBody>
                    <a:bodyPr/>
                    <a:lstStyle/>
                    <a:p>
                      <a:pPr algn="ctr" fontAlgn="b"/>
                      <a:r>
                        <a:rPr lang="en-GB" sz="800" u="none" strike="noStrike" dirty="0">
                          <a:solidFill>
                            <a:schemeClr val="bg1"/>
                          </a:solidFill>
                          <a:effectLst/>
                          <a:latin typeface="+mn-lt"/>
                        </a:rPr>
                        <a:t>C / L / P</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a:solidFill>
                            <a:schemeClr val="bg1"/>
                          </a:solidFill>
                          <a:effectLst/>
                          <a:latin typeface="+mn-lt"/>
                        </a:rPr>
                        <a:t>Domain</a:t>
                      </a:r>
                      <a:endParaRPr lang="en-GB" sz="800" b="0" i="0" u="none" strike="noStrike">
                        <a:solidFill>
                          <a:schemeClr val="bg1"/>
                        </a:solidFill>
                        <a:effectLst/>
                        <a:latin typeface="+mn-lt"/>
                      </a:endParaRP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u="none" strike="noStrike" dirty="0">
                          <a:solidFill>
                            <a:schemeClr val="bg1"/>
                          </a:solidFill>
                          <a:effectLst/>
                          <a:latin typeface="+mn-lt"/>
                        </a:rPr>
                        <a:t>Night Ref</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u="none" strike="noStrike" dirty="0">
                          <a:solidFill>
                            <a:schemeClr val="bg1"/>
                          </a:solidFill>
                          <a:effectLst/>
                          <a:latin typeface="+mn-lt"/>
                        </a:rPr>
                        <a:t>Task</a:t>
                      </a:r>
                      <a:endParaRPr lang="en-GB" sz="800" b="0" i="0" u="none" strike="noStrike" dirty="0">
                        <a:solidFill>
                          <a:schemeClr val="bg1"/>
                        </a:solidFill>
                        <a:effectLst/>
                        <a:latin typeface="+mn-lt"/>
                      </a:endParaRPr>
                    </a:p>
                  </a:txBody>
                  <a:tcPr marL="1861" marR="1861" marT="1861" marB="0" anchor="b">
                    <a:solidFill>
                      <a:schemeClr val="accent1">
                        <a:lumMod val="75000"/>
                      </a:schemeClr>
                    </a:solidFill>
                  </a:tcPr>
                </a:tc>
                <a:tc>
                  <a:txBody>
                    <a:bodyPr/>
                    <a:lstStyle/>
                    <a:p>
                      <a:pPr algn="ctr" fontAlgn="b"/>
                      <a:r>
                        <a:rPr lang="en-GB" sz="800" b="0" i="0" u="none" strike="noStrike" dirty="0">
                          <a:solidFill>
                            <a:schemeClr val="bg1"/>
                          </a:solidFill>
                          <a:effectLst/>
                          <a:latin typeface="+mn-lt"/>
                          <a:cs typeface="Arial" panose="020B0604020202020204" pitchFamily="34" charset="0"/>
                        </a:rPr>
                        <a:t>NSL Method Reference</a:t>
                      </a:r>
                    </a:p>
                  </a:txBody>
                  <a:tcPr marL="1861" marR="1861" marT="1861" marB="0" anchor="b">
                    <a:solidFill>
                      <a:schemeClr val="accent1">
                        <a:lumMod val="75000"/>
                      </a:schemeClr>
                    </a:solidFill>
                  </a:tcPr>
                </a:tc>
                <a:tc>
                  <a:txBody>
                    <a:bodyPr/>
                    <a:lstStyle/>
                    <a:p>
                      <a:pPr marL="0" marR="0" indent="0" algn="ctr" defTabSz="812719" rtl="0" eaLnBrk="1" fontAlgn="b" latinLnBrk="0" hangingPunct="1">
                        <a:lnSpc>
                          <a:spcPct val="100000"/>
                        </a:lnSpc>
                        <a:spcBef>
                          <a:spcPts val="0"/>
                        </a:spcBef>
                        <a:spcAft>
                          <a:spcPts val="0"/>
                        </a:spcAft>
                        <a:buClrTx/>
                        <a:buSzTx/>
                        <a:buFontTx/>
                        <a:buNone/>
                        <a:tabLst/>
                        <a:defRPr/>
                      </a:pPr>
                      <a:r>
                        <a:rPr lang="en-GB" sz="800" b="0" i="0" u="none" strike="noStrike" dirty="0">
                          <a:solidFill>
                            <a:schemeClr val="bg1"/>
                          </a:solidFill>
                          <a:effectLst/>
                          <a:latin typeface="+mn-lt"/>
                        </a:rPr>
                        <a:t>Method Ref</a:t>
                      </a:r>
                    </a:p>
                  </a:txBody>
                  <a:tcPr marL="1861" marR="1861" marT="1861" marB="0" anchor="b">
                    <a:solidFill>
                      <a:schemeClr val="accent1">
                        <a:lumMod val="75000"/>
                      </a:schemeClr>
                    </a:solidFill>
                  </a:tcPr>
                </a:tc>
                <a:extLst>
                  <a:ext uri="{0D108BD9-81ED-4DB2-BD59-A6C34878D82A}">
                    <a16:rowId xmlns:a16="http://schemas.microsoft.com/office/drawing/2014/main" val="10000"/>
                  </a:ext>
                </a:extLst>
              </a:tr>
              <a:tr h="235625">
                <a:tc>
                  <a:txBody>
                    <a:bodyPr/>
                    <a:lstStyle/>
                    <a:p>
                      <a:pPr algn="ctr" fontAlgn="b"/>
                      <a:r>
                        <a:rPr lang="en-GB" sz="800" u="none" strike="noStrike">
                          <a:effectLst/>
                          <a:latin typeface="+mn-lt"/>
                        </a:rPr>
                        <a:t>C</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 &amp; Services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impacted L1-3 processes</a:t>
                      </a:r>
                      <a:endParaRPr lang="en-GB" sz="800" b="0" i="0" u="none" strike="noStrike">
                        <a:solidFill>
                          <a:srgbClr val="000000"/>
                        </a:solidFill>
                        <a:effectLst/>
                        <a:latin typeface="+mn-lt"/>
                      </a:endParaRPr>
                    </a:p>
                  </a:txBody>
                  <a:tcPr marL="1861" marR="1861" marT="1861" marB="0" anchor="b"/>
                </a:tc>
                <a:tc>
                  <a:txBody>
                    <a:bodyPr/>
                    <a:lstStyle/>
                    <a:p>
                      <a:pPr marL="0" marR="0" indent="0" algn="l" defTabSz="1137807"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Business Processes, Business rules and relevant Customer Journeys</a:t>
                      </a:r>
                    </a:p>
                    <a:p>
                      <a:pPr marL="0" marR="0" indent="0" algn="l" defTabSz="1137807"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Align Business Services with Industry Services Models (where appropriate)</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1"/>
                  </a:ext>
                </a:extLst>
              </a:tr>
              <a:tr h="235625">
                <a:tc>
                  <a:txBody>
                    <a:bodyPr/>
                    <a:lstStyle/>
                    <a:p>
                      <a:pPr algn="ctr" fontAlgn="b"/>
                      <a:r>
                        <a:rPr lang="en-GB" sz="800" u="none" strike="noStrike">
                          <a:effectLst/>
                          <a:latin typeface="+mn-lt"/>
                        </a:rPr>
                        <a:t>C</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impacted business rules</a:t>
                      </a:r>
                      <a:endParaRPr lang="en-GB" sz="800" b="0" i="0" u="none" strike="noStrike">
                        <a:solidFill>
                          <a:srgbClr val="000000"/>
                        </a:solidFill>
                        <a:effectLst/>
                        <a:latin typeface="+mn-lt"/>
                      </a:endParaRPr>
                    </a:p>
                  </a:txBody>
                  <a:tcPr marL="1861" marR="1861" marT="1861" marB="0" anchor="b"/>
                </a:tc>
                <a:tc>
                  <a:txBody>
                    <a:bodyPr/>
                    <a:lstStyle/>
                    <a:p>
                      <a:pPr marL="0" marR="0" indent="0" algn="l" defTabSz="1137807"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Business Processes, Business rules and relevant Customer Journeys</a:t>
                      </a:r>
                    </a:p>
                  </a:txBody>
                  <a:tcPr marL="1861" marR="1861" marT="1861" marB="0" anchor="b"/>
                </a:tc>
                <a:tc>
                  <a:txBody>
                    <a:bodyPr/>
                    <a:lstStyle/>
                    <a:p>
                      <a:pPr algn="l" fontAlgn="b"/>
                      <a:endParaRPr lang="en-GB"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02"/>
                  </a:ext>
                </a:extLst>
              </a:tr>
              <a:tr h="23562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3</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to-be L4 processes using as-is baseline</a:t>
                      </a:r>
                      <a:endParaRPr lang="en-US" sz="800" b="0" i="0" u="none" strike="noStrike">
                        <a:solidFill>
                          <a:srgbClr val="000000"/>
                        </a:solidFill>
                        <a:effectLst/>
                        <a:latin typeface="+mn-lt"/>
                      </a:endParaRPr>
                    </a:p>
                  </a:txBody>
                  <a:tcPr marL="1861" marR="1861" marT="1861" marB="0" anchor="b"/>
                </a:tc>
                <a:tc>
                  <a:txBody>
                    <a:bodyPr/>
                    <a:lstStyle/>
                    <a:p>
                      <a:pPr algn="ctr" defTabSz="449263" hangingPunct="0">
                        <a:spcBef>
                          <a:spcPts val="0"/>
                        </a:spcBef>
                        <a:buClr>
                          <a:srgbClr val="000000"/>
                        </a:buClr>
                        <a:buSzPct val="100000"/>
                        <a:buFont typeface="Times New Roman" pitchFamily="18" charset="0"/>
                        <a:buNone/>
                        <a:tabLst>
                          <a:tab pos="723900" algn="l"/>
                        </a:tabLst>
                      </a:pPr>
                      <a:r>
                        <a:rPr lang="en-GB" sz="800" i="0" dirty="0">
                          <a:solidFill>
                            <a:srgbClr val="000000"/>
                          </a:solidFill>
                          <a:latin typeface="+mn-lt"/>
                          <a:ea typeface="Microsoft YaHei" pitchFamily="34" charset="-122"/>
                          <a:cs typeface="Arial" panose="020B0604020202020204" pitchFamily="34" charset="0"/>
                        </a:rPr>
                        <a:t>Identify manual, automated, and system assisted Business process steps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3"/>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4</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Model business use cases - initial</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Model Business Use cases for Level 4 Business Processes </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4"/>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5</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business rules - intial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Business Processes, Business rules and relevant Customer Journeys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5"/>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6</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business use cases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Model Business Use cases for Level 4 Business Processes </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6"/>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7</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business rules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Business Processes, Business rules and relevant Customer Journeys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7"/>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8</a:t>
                      </a:r>
                      <a:endParaRPr lang="en-GB" sz="800" b="0" i="0" u="none" strike="noStrike">
                        <a:solidFill>
                          <a:srgbClr val="000000"/>
                        </a:solidFill>
                        <a:effectLst/>
                        <a:latin typeface="+mn-lt"/>
                      </a:endParaRPr>
                    </a:p>
                  </a:txBody>
                  <a:tcPr marL="1861" marR="1861" marT="1861" marB="0" anchor="b"/>
                </a:tc>
                <a:tc>
                  <a:txBody>
                    <a:bodyPr/>
                    <a:lstStyle/>
                    <a:p>
                      <a:pPr algn="l" fontAlgn="b"/>
                      <a:r>
                        <a:rPr lang="pt-BR" sz="800" u="none" strike="noStrike">
                          <a:effectLst/>
                          <a:latin typeface="+mn-lt"/>
                        </a:rPr>
                        <a:t>Model L5 processes (manual &amp; system assist)</a:t>
                      </a:r>
                      <a:endParaRPr lang="pt-BR"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executable Level 5 Business Processes </a:t>
                      </a:r>
                    </a:p>
                  </a:txBody>
                  <a:tcPr marL="1861" marR="1861" marT="1861" marB="0" anchor="b"/>
                </a:tc>
                <a:tc>
                  <a:txBody>
                    <a:bodyPr/>
                    <a:lstStyle/>
                    <a:p>
                      <a:pPr algn="l" fontAlgn="b"/>
                      <a:endParaRPr lang="pt-BR"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8"/>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9</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Map business rules to master data sources</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business rules and map to relevant data sources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09"/>
                  </a:ext>
                </a:extLst>
              </a:tr>
              <a:tr h="232108">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10</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dirty="0">
                          <a:effectLst/>
                          <a:latin typeface="+mn-lt"/>
                        </a:rPr>
                        <a:t>Initiate business readiness (procedures, training materials etc.)</a:t>
                      </a:r>
                      <a:endParaRPr lang="en-US" sz="800" b="0" i="0" u="none" strike="noStrike" dirty="0">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Define plan for Business Readiness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0"/>
                  </a:ext>
                </a:extLst>
              </a:tr>
              <a:tr h="232108">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Process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11</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Detailed process design - impact on SLA / elapsed time</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executable Level 5 Business Processes </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1"/>
                  </a:ext>
                </a:extLst>
              </a:tr>
              <a:tr h="118705">
                <a:tc>
                  <a:txBody>
                    <a:bodyPr/>
                    <a:lstStyle/>
                    <a:p>
                      <a:pPr algn="ctr" fontAlgn="b"/>
                      <a:r>
                        <a:rPr lang="en-GB" sz="800" u="none" strike="noStrike">
                          <a:effectLst/>
                          <a:latin typeface="+mn-lt"/>
                        </a:rPr>
                        <a:t>C</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12</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Identify domain model impacts</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Assess Impact and model amendments to Business Roles (Organisation, Stakeholder and Actors)</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2"/>
                  </a:ext>
                </a:extLst>
              </a:tr>
              <a:tr h="118705">
                <a:tc>
                  <a:txBody>
                    <a:bodyPr/>
                    <a:lstStyle/>
                    <a:p>
                      <a:pPr algn="ctr" fontAlgn="b"/>
                      <a:r>
                        <a:rPr lang="en-GB" sz="800" u="none" strike="noStrike">
                          <a:effectLst/>
                          <a:latin typeface="+mn-lt"/>
                        </a:rPr>
                        <a:t>C</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13</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Identify impacts on customer experience</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relevant Customer Journeys for processes affected</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3"/>
                  </a:ext>
                </a:extLst>
              </a:tr>
              <a:tr h="232108">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14</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L4 happy path customer journeys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relevant Customer Journeys for processes affected</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4"/>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15</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impact to organisation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Assess Impact and model amendments to Business Roles (Organisation, Stakeholder and Actors)</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5"/>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16</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wireframes - initial</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relevant Customer Journeys for processes affected</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6"/>
                  </a:ext>
                </a:extLst>
              </a:tr>
              <a:tr h="232108">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17</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exception path customer journeys - initial</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Identify impact and model amendments to relevant Customer Journeys for processes affected</a:t>
                      </a:r>
                    </a:p>
                  </a:txBody>
                  <a:tcPr marL="1861" marR="1861" marT="1861" marB="0" anchor="b"/>
                </a:tc>
                <a:tc>
                  <a:txBody>
                    <a:bodyPr/>
                    <a:lstStyle/>
                    <a:p>
                      <a:pPr algn="l" fontAlgn="b"/>
                      <a:endParaRPr lang="en-US"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7"/>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18</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impact to organisation - detailed</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changes required to impacted Business Roles</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18"/>
                  </a:ext>
                </a:extLst>
              </a:tr>
              <a:tr h="118705">
                <a:tc>
                  <a:txBody>
                    <a:bodyPr/>
                    <a:lstStyle/>
                    <a:p>
                      <a:pPr algn="ctr" fontAlgn="b"/>
                      <a:r>
                        <a:rPr lang="en-GB" sz="800" u="none" strike="noStrike">
                          <a:effectLst/>
                          <a:latin typeface="+mn-lt"/>
                        </a:rPr>
                        <a:t>L</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19</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wireframes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user journeys using wireframes and screen flows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19"/>
                  </a:ext>
                </a:extLst>
              </a:tr>
              <a:tr h="118705">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20</a:t>
                      </a:r>
                      <a:endParaRPr lang="en-GB" sz="800" b="0" i="0" u="none" strike="noStrike">
                        <a:solidFill>
                          <a:srgbClr val="000000"/>
                        </a:solidFill>
                        <a:effectLst/>
                        <a:latin typeface="+mn-lt"/>
                      </a:endParaRPr>
                    </a:p>
                  </a:txBody>
                  <a:tcPr marL="1861" marR="1861" marT="1861" marB="0" anchor="b"/>
                </a:tc>
                <a:tc>
                  <a:txBody>
                    <a:bodyPr/>
                    <a:lstStyle/>
                    <a:p>
                      <a:pPr algn="l" fontAlgn="b"/>
                      <a:r>
                        <a:rPr lang="en-GB" sz="800" u="none" strike="noStrike">
                          <a:effectLst/>
                          <a:latin typeface="+mn-lt"/>
                        </a:rPr>
                        <a:t>Model customer journeys - detailed</a:t>
                      </a:r>
                      <a:endParaRPr lang="en-GB"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Process activities to address impacts to Customer Journeys </a:t>
                      </a:r>
                    </a:p>
                  </a:txBody>
                  <a:tcPr marL="1861" marR="1861" marT="1861" marB="0" anchor="b"/>
                </a:tc>
                <a:tc>
                  <a:txBody>
                    <a:bodyPr/>
                    <a:lstStyle/>
                    <a:p>
                      <a:pPr algn="l" fontAlgn="b"/>
                      <a:endParaRPr lang="en-GB" sz="800" b="0" i="0" u="none" strike="noStrike">
                        <a:solidFill>
                          <a:srgbClr val="000000"/>
                        </a:solidFill>
                        <a:effectLst/>
                        <a:latin typeface="+mn-lt"/>
                      </a:endParaRPr>
                    </a:p>
                  </a:txBody>
                  <a:tcPr marL="1861" marR="1861" marT="1861" marB="0" anchor="b"/>
                </a:tc>
                <a:extLst>
                  <a:ext uri="{0D108BD9-81ED-4DB2-BD59-A6C34878D82A}">
                    <a16:rowId xmlns:a16="http://schemas.microsoft.com/office/drawing/2014/main" val="10020"/>
                  </a:ext>
                </a:extLst>
              </a:tr>
              <a:tr h="232108">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21</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Initiate business readiness (recruitment, training need etc.)</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Define plan for Business Readiness</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21"/>
                  </a:ext>
                </a:extLst>
              </a:tr>
              <a:tr h="232108">
                <a:tc>
                  <a:txBody>
                    <a:bodyPr/>
                    <a:lstStyle/>
                    <a:p>
                      <a:pPr algn="ctr" fontAlgn="b"/>
                      <a:r>
                        <a:rPr lang="en-GB" sz="800" u="none" strike="noStrike">
                          <a:effectLst/>
                          <a:latin typeface="+mn-lt"/>
                        </a:rPr>
                        <a:t>P</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Business</a:t>
                      </a:r>
                      <a:endParaRPr lang="en-GB" sz="800" b="0" i="0" u="none" strike="noStrike">
                        <a:solidFill>
                          <a:srgbClr val="000000"/>
                        </a:solidFill>
                        <a:effectLst/>
                        <a:latin typeface="+mn-lt"/>
                      </a:endParaRPr>
                    </a:p>
                  </a:txBody>
                  <a:tcPr marL="1861" marR="1861" marT="1861" marB="0" anchor="b"/>
                </a:tc>
                <a:tc>
                  <a:txBody>
                    <a:bodyPr/>
                    <a:lstStyle/>
                    <a:p>
                      <a:pPr algn="ctr" fontAlgn="b"/>
                      <a:r>
                        <a:rPr lang="en-GB" sz="800" u="none" strike="noStrike">
                          <a:effectLst/>
                          <a:latin typeface="+mn-lt"/>
                        </a:rPr>
                        <a:t>22</a:t>
                      </a:r>
                      <a:endParaRPr lang="en-GB" sz="800" b="0" i="0" u="none" strike="noStrike">
                        <a:solidFill>
                          <a:srgbClr val="000000"/>
                        </a:solidFill>
                        <a:effectLst/>
                        <a:latin typeface="+mn-lt"/>
                      </a:endParaRPr>
                    </a:p>
                  </a:txBody>
                  <a:tcPr marL="1861" marR="1861" marT="1861" marB="0" anchor="b"/>
                </a:tc>
                <a:tc>
                  <a:txBody>
                    <a:bodyPr/>
                    <a:lstStyle/>
                    <a:p>
                      <a:pPr algn="l" fontAlgn="b"/>
                      <a:r>
                        <a:rPr lang="en-US" sz="800" u="none" strike="noStrike">
                          <a:effectLst/>
                          <a:latin typeface="+mn-lt"/>
                        </a:rPr>
                        <a:t>Model wireframes - detailed (further iteration)</a:t>
                      </a:r>
                      <a:endParaRPr lang="en-US" sz="800" b="0" i="0" u="none" strike="noStrike">
                        <a:solidFill>
                          <a:srgbClr val="000000"/>
                        </a:solidFill>
                        <a:effectLst/>
                        <a:latin typeface="+mn-lt"/>
                      </a:endParaRPr>
                    </a:p>
                  </a:txBody>
                  <a:tcPr marL="1861" marR="1861" marT="1861" marB="0" anchor="b"/>
                </a:tc>
                <a:tc>
                  <a:txBody>
                    <a:bodyPr/>
                    <a:lstStyle/>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Design user journeys using wireframes and screen flows </a:t>
                      </a:r>
                    </a:p>
                    <a:p>
                      <a:pPr marL="0" marR="0" indent="0" algn="l" defTabSz="812719" rtl="0" eaLnBrk="1" fontAlgn="b" latinLnBrk="0" hangingPunct="1">
                        <a:lnSpc>
                          <a:spcPct val="100000"/>
                        </a:lnSpc>
                        <a:spcBef>
                          <a:spcPts val="0"/>
                        </a:spcBef>
                        <a:spcAft>
                          <a:spcPts val="0"/>
                        </a:spcAft>
                        <a:buClrTx/>
                        <a:buSzTx/>
                        <a:buFontTx/>
                        <a:buNone/>
                        <a:tabLst/>
                        <a:defRPr/>
                      </a:pPr>
                      <a:r>
                        <a:rPr lang="en-GB" sz="800" i="0" dirty="0">
                          <a:solidFill>
                            <a:srgbClr val="000000"/>
                          </a:solidFill>
                          <a:latin typeface="+mn-lt"/>
                          <a:ea typeface="Microsoft YaHei" pitchFamily="34" charset="-122"/>
                          <a:cs typeface="Arial" panose="020B0604020202020204" pitchFamily="34" charset="0"/>
                        </a:rPr>
                        <a:t>Create User Interface Design- wireframes, screen &amp; page-flows</a:t>
                      </a:r>
                    </a:p>
                  </a:txBody>
                  <a:tcPr marL="1861" marR="1861" marT="1861" marB="0" anchor="b"/>
                </a:tc>
                <a:tc>
                  <a:txBody>
                    <a:bodyPr/>
                    <a:lstStyle/>
                    <a:p>
                      <a:pPr algn="l" fontAlgn="b"/>
                      <a:endParaRPr lang="en-US" sz="800" b="0" i="0" u="none" strike="noStrike" dirty="0">
                        <a:solidFill>
                          <a:srgbClr val="000000"/>
                        </a:solidFill>
                        <a:effectLst/>
                        <a:latin typeface="+mn-lt"/>
                      </a:endParaRPr>
                    </a:p>
                  </a:txBody>
                  <a:tcPr marL="1861" marR="1861" marT="1861" marB="0" anchor="b"/>
                </a:tc>
                <a:extLst>
                  <a:ext uri="{0D108BD9-81ED-4DB2-BD59-A6C34878D82A}">
                    <a16:rowId xmlns:a16="http://schemas.microsoft.com/office/drawing/2014/main" val="10022"/>
                  </a:ext>
                </a:extLst>
              </a:tr>
            </a:tbl>
          </a:graphicData>
        </a:graphic>
      </p:graphicFrame>
      <p:sp>
        <p:nvSpPr>
          <p:cNvPr id="6" name="Title 1"/>
          <p:cNvSpPr>
            <a:spLocks noGrp="1"/>
          </p:cNvSpPr>
          <p:nvPr>
            <p:ph type="title"/>
          </p:nvPr>
        </p:nvSpPr>
        <p:spPr>
          <a:xfrm>
            <a:off x="448868" y="255513"/>
            <a:ext cx="8490946" cy="669773"/>
          </a:xfrm>
        </p:spPr>
        <p:txBody>
          <a:bodyPr/>
          <a:lstStyle/>
          <a:p>
            <a:r>
              <a:rPr lang="en-GB" dirty="0"/>
              <a:t>Mapping NSL Method Tasks to the CDM Method Tasks</a:t>
            </a:r>
          </a:p>
        </p:txBody>
      </p:sp>
    </p:spTree>
    <p:extLst>
      <p:ext uri="{BB962C8B-B14F-4D97-AF65-F5344CB8AC3E}">
        <p14:creationId xmlns:p14="http://schemas.microsoft.com/office/powerpoint/2010/main" val="15748769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PFIXGRAPHS" val="True"/>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52500" rtl="0" eaLnBrk="1" fontAlgn="base" latinLnBrk="0" hangingPunct="1">
          <a:lnSpc>
            <a:spcPct val="100000"/>
          </a:lnSpc>
          <a:spcBef>
            <a:spcPct val="0"/>
          </a:spcBef>
          <a:spcAft>
            <a:spcPct val="0"/>
          </a:spcAft>
          <a:buClrTx/>
          <a:buSzTx/>
          <a:buFontTx/>
          <a:buNone/>
          <a:tabLst/>
          <a:defRPr kumimoji="0" lang="en-US" sz="1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52500" rtl="0" eaLnBrk="1" fontAlgn="base" latinLnBrk="0" hangingPunct="1">
          <a:lnSpc>
            <a:spcPct val="100000"/>
          </a:lnSpc>
          <a:spcBef>
            <a:spcPct val="0"/>
          </a:spcBef>
          <a:spcAft>
            <a:spcPct val="0"/>
          </a:spcAft>
          <a:buClrTx/>
          <a:buSzTx/>
          <a:buFontTx/>
          <a:buNone/>
          <a:tabLst/>
          <a:defRPr kumimoji="0" lang="en-US" sz="1000" b="0" i="1"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80"/>
        </a:dk2>
        <a:lt2>
          <a:srgbClr val="808080"/>
        </a:lt2>
        <a:accent1>
          <a:srgbClr val="7094C4"/>
        </a:accent1>
        <a:accent2>
          <a:srgbClr val="000080"/>
        </a:accent2>
        <a:accent3>
          <a:srgbClr val="FFFFFF"/>
        </a:accent3>
        <a:accent4>
          <a:srgbClr val="000000"/>
        </a:accent4>
        <a:accent5>
          <a:srgbClr val="BBC8DE"/>
        </a:accent5>
        <a:accent6>
          <a:srgbClr val="000073"/>
        </a:accent6>
        <a:hlink>
          <a:srgbClr val="6699FF"/>
        </a:hlink>
        <a:folHlink>
          <a:srgbClr val="CCECFF"/>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80"/>
        </a:dk2>
        <a:lt2>
          <a:srgbClr val="808080"/>
        </a:lt2>
        <a:accent1>
          <a:srgbClr val="7094C4"/>
        </a:accent1>
        <a:accent2>
          <a:srgbClr val="000080"/>
        </a:accent2>
        <a:accent3>
          <a:srgbClr val="FFFFFF"/>
        </a:accent3>
        <a:accent4>
          <a:srgbClr val="000000"/>
        </a:accent4>
        <a:accent5>
          <a:srgbClr val="BBC8DE"/>
        </a:accent5>
        <a:accent6>
          <a:srgbClr val="000073"/>
        </a:accent6>
        <a:hlink>
          <a:srgbClr val="99CCFF"/>
        </a:hlink>
        <a:folHlink>
          <a:srgbClr val="6699FF"/>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80"/>
        </a:dk2>
        <a:lt2>
          <a:srgbClr val="B2B2B2"/>
        </a:lt2>
        <a:accent1>
          <a:srgbClr val="7094C4"/>
        </a:accent1>
        <a:accent2>
          <a:srgbClr val="000080"/>
        </a:accent2>
        <a:accent3>
          <a:srgbClr val="FFFFFF"/>
        </a:accent3>
        <a:accent4>
          <a:srgbClr val="000000"/>
        </a:accent4>
        <a:accent5>
          <a:srgbClr val="BBC8DE"/>
        </a:accent5>
        <a:accent6>
          <a:srgbClr val="000073"/>
        </a:accent6>
        <a:hlink>
          <a:srgbClr val="99CCFF"/>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52500" rtl="0" eaLnBrk="1" fontAlgn="base" latinLnBrk="0" hangingPunct="1">
          <a:lnSpc>
            <a:spcPct val="100000"/>
          </a:lnSpc>
          <a:spcBef>
            <a:spcPct val="0"/>
          </a:spcBef>
          <a:spcAft>
            <a:spcPct val="0"/>
          </a:spcAft>
          <a:buClrTx/>
          <a:buSzTx/>
          <a:buFontTx/>
          <a:buNone/>
          <a:tabLst/>
          <a:defRPr kumimoji="0" lang="en-US" sz="1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52500" rtl="0" eaLnBrk="1" fontAlgn="base" latinLnBrk="0" hangingPunct="1">
          <a:lnSpc>
            <a:spcPct val="100000"/>
          </a:lnSpc>
          <a:spcBef>
            <a:spcPct val="0"/>
          </a:spcBef>
          <a:spcAft>
            <a:spcPct val="0"/>
          </a:spcAft>
          <a:buClrTx/>
          <a:buSzTx/>
          <a:buFontTx/>
          <a:buNone/>
          <a:tabLst/>
          <a:defRPr kumimoji="0" lang="en-US" sz="1000" b="0" i="1"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80"/>
        </a:dk2>
        <a:lt2>
          <a:srgbClr val="808080"/>
        </a:lt2>
        <a:accent1>
          <a:srgbClr val="7094C4"/>
        </a:accent1>
        <a:accent2>
          <a:srgbClr val="000080"/>
        </a:accent2>
        <a:accent3>
          <a:srgbClr val="FFFFFF"/>
        </a:accent3>
        <a:accent4>
          <a:srgbClr val="000000"/>
        </a:accent4>
        <a:accent5>
          <a:srgbClr val="BBC8DE"/>
        </a:accent5>
        <a:accent6>
          <a:srgbClr val="000073"/>
        </a:accent6>
        <a:hlink>
          <a:srgbClr val="6699FF"/>
        </a:hlink>
        <a:folHlink>
          <a:srgbClr val="CCECFF"/>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80"/>
        </a:dk2>
        <a:lt2>
          <a:srgbClr val="808080"/>
        </a:lt2>
        <a:accent1>
          <a:srgbClr val="7094C4"/>
        </a:accent1>
        <a:accent2>
          <a:srgbClr val="000080"/>
        </a:accent2>
        <a:accent3>
          <a:srgbClr val="FFFFFF"/>
        </a:accent3>
        <a:accent4>
          <a:srgbClr val="000000"/>
        </a:accent4>
        <a:accent5>
          <a:srgbClr val="BBC8DE"/>
        </a:accent5>
        <a:accent6>
          <a:srgbClr val="000073"/>
        </a:accent6>
        <a:hlink>
          <a:srgbClr val="99CCFF"/>
        </a:hlink>
        <a:folHlink>
          <a:srgbClr val="6699FF"/>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80"/>
        </a:dk2>
        <a:lt2>
          <a:srgbClr val="B2B2B2"/>
        </a:lt2>
        <a:accent1>
          <a:srgbClr val="7094C4"/>
        </a:accent1>
        <a:accent2>
          <a:srgbClr val="000080"/>
        </a:accent2>
        <a:accent3>
          <a:srgbClr val="FFFFFF"/>
        </a:accent3>
        <a:accent4>
          <a:srgbClr val="000000"/>
        </a:accent4>
        <a:accent5>
          <a:srgbClr val="BBC8DE"/>
        </a:accent5>
        <a:accent6>
          <a:srgbClr val="000073"/>
        </a:accent6>
        <a:hlink>
          <a:srgbClr val="99CCFF"/>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ments xmlns="a3214c86-56c4-4863-b94b-21de6e96a1b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B6E045865E3346ABE64E2E0E0C4D99" ma:contentTypeVersion="1" ma:contentTypeDescription="Create a new document." ma:contentTypeScope="" ma:versionID="869becfc517b85a901727cb537830625">
  <xsd:schema xmlns:xsd="http://www.w3.org/2001/XMLSchema" xmlns:p="http://schemas.microsoft.com/office/2006/metadata/properties" xmlns:ns2="a3214c86-56c4-4863-b94b-21de6e96a1b2" targetNamespace="http://schemas.microsoft.com/office/2006/metadata/properties" ma:root="true" ma:fieldsID="fb7688117802f7aaa4d3b7776a939a03" ns2:_="">
    <xsd:import namespace="a3214c86-56c4-4863-b94b-21de6e96a1b2"/>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a3214c86-56c4-4863-b94b-21de6e96a1b2" elementFormDefault="qualified">
    <xsd:import namespace="http://schemas.microsoft.com/office/2006/documentManagement/types"/>
    <xsd:element name="Comments" ma:index="8"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3CBCC90-BFEA-4172-94AA-FC80EB6E2463}">
  <ds:schemaRefs>
    <ds:schemaRef ds:uri="http://schemas.microsoft.com/sharepoint/v3/contenttype/forms"/>
  </ds:schemaRefs>
</ds:datastoreItem>
</file>

<file path=customXml/itemProps2.xml><?xml version="1.0" encoding="utf-8"?>
<ds:datastoreItem xmlns:ds="http://schemas.openxmlformats.org/officeDocument/2006/customXml" ds:itemID="{FEE1CDC9-4E44-443B-8C94-AF6F988F9C08}">
  <ds:schemaRefs>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a3214c86-56c4-4863-b94b-21de6e96a1b2"/>
    <ds:schemaRef ds:uri="http://www.w3.org/XML/1998/namespace"/>
    <ds:schemaRef ds:uri="http://purl.org/dc/dcmitype/"/>
  </ds:schemaRefs>
</ds:datastoreItem>
</file>

<file path=customXml/itemProps3.xml><?xml version="1.0" encoding="utf-8"?>
<ds:datastoreItem xmlns:ds="http://schemas.openxmlformats.org/officeDocument/2006/customXml" ds:itemID="{0C2BE406-AB76-4BAA-8F72-CC0E8224BB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214c86-56c4-4863-b94b-21de6e96a1b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86518</TotalTime>
  <Words>8914</Words>
  <Application>Microsoft Office PowerPoint</Application>
  <PresentationFormat>On-screen Show (4:3)</PresentationFormat>
  <Paragraphs>1859</Paragraphs>
  <Slides>37</Slides>
  <Notes>14</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Microsoft YaHei</vt:lpstr>
      <vt:lpstr>Arial</vt:lpstr>
      <vt:lpstr>ArialMT</vt:lpstr>
      <vt:lpstr>Calibri</vt:lpstr>
      <vt:lpstr>Helvetica</vt:lpstr>
      <vt:lpstr>LucidaGrande</vt:lpstr>
      <vt:lpstr>Tahoma</vt:lpstr>
      <vt:lpstr>Times New Roman</vt:lpstr>
      <vt:lpstr>Times-Roman</vt:lpstr>
      <vt:lpstr>Trebuchet MS</vt:lpstr>
      <vt:lpstr>Wingdings</vt:lpstr>
      <vt:lpstr>Wingdings 2</vt:lpstr>
      <vt:lpstr>Wingdings 3</vt:lpstr>
      <vt:lpstr>Blank</vt:lpstr>
      <vt:lpstr>1_Blank</vt:lpstr>
      <vt:lpstr>NSL High Level Method v.1.14 (Final)    </vt:lpstr>
      <vt:lpstr>Document Control</vt:lpstr>
      <vt:lpstr>The Defender Method for NBS is based on EB’s Collaborative Design Method (CDM) Genesis of EB’s CDM</vt:lpstr>
      <vt:lpstr>Framework, Method, Method Content</vt:lpstr>
      <vt:lpstr>High Level Method Journey Represents the journey undertaken by SLT Wave 3 to define the NSL High Level Method</vt:lpstr>
      <vt:lpstr>Solution Definition Workshops – Summary of outcomes These outcomes resulted in changes made to arrive at the NSL High Level Method</vt:lpstr>
      <vt:lpstr>Nationwide’s Target NSL Method Framework Incorporating changes from the 11 Solution Definition Workshops </vt:lpstr>
      <vt:lpstr>NSL Method: Task View of the Method</vt:lpstr>
      <vt:lpstr>Mapping NSL Method Tasks to the CDM Method Tasks</vt:lpstr>
      <vt:lpstr>Mapping NSL Method Tasks to the CDM Method Tasks (Contd.)</vt:lpstr>
      <vt:lpstr>Mapping NSL Method Tasks to the CDM Method Tasks (Contd.)</vt:lpstr>
      <vt:lpstr>Mapping NSL Method Tasks to the CDM Method Tasks (Contd.)</vt:lpstr>
      <vt:lpstr>Sequence of tasks in the Method (Baseline) – Domains and Conceptual, Logical, Physical Separation of Tasks</vt:lpstr>
      <vt:lpstr>The NSL Method Object Meta Model</vt:lpstr>
      <vt:lpstr>Meta Model Entities Description</vt:lpstr>
      <vt:lpstr>Meta Model Entities Description (Contd.)</vt:lpstr>
      <vt:lpstr>Meta Model Entities Description (Contd.)</vt:lpstr>
      <vt:lpstr>N-pass Model (2-pass shown as an illustration)</vt:lpstr>
      <vt:lpstr>How to read a task card</vt:lpstr>
      <vt:lpstr>Business Motivation</vt:lpstr>
      <vt:lpstr>Business Architecture (Business)</vt:lpstr>
      <vt:lpstr>Business Architecture (Process)</vt:lpstr>
      <vt:lpstr>Application Architecture</vt:lpstr>
      <vt:lpstr>Information Architecture</vt:lpstr>
      <vt:lpstr>Infrastructure Architecture</vt:lpstr>
      <vt:lpstr>Services Architecture</vt:lpstr>
      <vt:lpstr>Security Architecture</vt:lpstr>
      <vt:lpstr>Business Design (Business)</vt:lpstr>
      <vt:lpstr>Business Design(Process)</vt:lpstr>
      <vt:lpstr>Application Design</vt:lpstr>
      <vt:lpstr>Data Design</vt:lpstr>
      <vt:lpstr>Infrastructure Design</vt:lpstr>
      <vt:lpstr>Services Design</vt:lpstr>
      <vt:lpstr>Manage cross domain architecture artefacts</vt:lpstr>
      <vt:lpstr>Manage cross domain design artefacts</vt:lpstr>
      <vt:lpstr>PowerPoint Presentation</vt:lpstr>
      <vt:lpstr>Thank you</vt:lpstr>
    </vt:vector>
  </TitlesOfParts>
  <Company>Enterprise Blueprints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Collaborative Deign Method</dc:subject>
  <dc:creator>Prakash Sethuraman;Bhuvan Satwah</dc:creator>
  <dc:description>Copyright Enterprise Blueprints Limited, 2010</dc:description>
  <cp:lastModifiedBy>Thomas Breheny</cp:lastModifiedBy>
  <cp:revision>2695</cp:revision>
  <cp:lastPrinted>2014-06-05T10:50:41Z</cp:lastPrinted>
  <dcterms:created xsi:type="dcterms:W3CDTF">2005-03-22T15:59:11Z</dcterms:created>
  <dcterms:modified xsi:type="dcterms:W3CDTF">2017-02-15T12:14:49Z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0x01010030B6E045865E3346ABE64E2E0E0C4D99</vt:lpwstr>
  </property>
</Properties>
</file>