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 id="2147483670" r:id="rId6"/>
  </p:sldMasterIdLst>
  <p:notesMasterIdLst>
    <p:notesMasterId r:id="rId47"/>
  </p:notesMasterIdLst>
  <p:sldIdLst>
    <p:sldId id="256" r:id="rId7"/>
    <p:sldId id="366" r:id="rId8"/>
    <p:sldId id="278" r:id="rId9"/>
    <p:sldId id="294" r:id="rId10"/>
    <p:sldId id="367" r:id="rId11"/>
    <p:sldId id="370" r:id="rId12"/>
    <p:sldId id="307" r:id="rId13"/>
    <p:sldId id="316" r:id="rId14"/>
    <p:sldId id="368" r:id="rId15"/>
    <p:sldId id="280" r:id="rId16"/>
    <p:sldId id="264" r:id="rId17"/>
    <p:sldId id="277" r:id="rId18"/>
    <p:sldId id="284" r:id="rId19"/>
    <p:sldId id="269" r:id="rId20"/>
    <p:sldId id="286" r:id="rId21"/>
    <p:sldId id="287" r:id="rId22"/>
    <p:sldId id="270" r:id="rId23"/>
    <p:sldId id="302" r:id="rId24"/>
    <p:sldId id="306" r:id="rId25"/>
    <p:sldId id="303" r:id="rId26"/>
    <p:sldId id="336" r:id="rId27"/>
    <p:sldId id="339" r:id="rId28"/>
    <p:sldId id="340" r:id="rId29"/>
    <p:sldId id="341" r:id="rId30"/>
    <p:sldId id="342" r:id="rId31"/>
    <p:sldId id="343" r:id="rId32"/>
    <p:sldId id="344" r:id="rId33"/>
    <p:sldId id="308" r:id="rId34"/>
    <p:sldId id="309" r:id="rId35"/>
    <p:sldId id="310" r:id="rId36"/>
    <p:sldId id="311" r:id="rId37"/>
    <p:sldId id="372" r:id="rId38"/>
    <p:sldId id="346" r:id="rId39"/>
    <p:sldId id="347" r:id="rId40"/>
    <p:sldId id="365" r:id="rId41"/>
    <p:sldId id="348" r:id="rId42"/>
    <p:sldId id="266" r:id="rId43"/>
    <p:sldId id="295" r:id="rId44"/>
    <p:sldId id="345" r:id="rId45"/>
    <p:sldId id="37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A8658D7-49CD-4066-980A-8A41D1415E10}">
          <p14:sldIdLst>
            <p14:sldId id="256"/>
            <p14:sldId id="366"/>
            <p14:sldId id="278"/>
            <p14:sldId id="294"/>
            <p14:sldId id="367"/>
            <p14:sldId id="370"/>
            <p14:sldId id="307"/>
            <p14:sldId id="316"/>
            <p14:sldId id="368"/>
            <p14:sldId id="280"/>
            <p14:sldId id="264"/>
          </p14:sldIdLst>
        </p14:section>
        <p14:section name="Instructions Menu" id="{B5A529AA-1116-49CF-8950-FE9726A35C67}">
          <p14:sldIdLst>
            <p14:sldId id="277"/>
            <p14:sldId id="284"/>
          </p14:sldIdLst>
        </p14:section>
        <p14:section name="RTC Guide" id="{D2169D21-3AD9-496F-B003-AA73810A8B86}">
          <p14:sldIdLst>
            <p14:sldId id="269"/>
            <p14:sldId id="286"/>
            <p14:sldId id="287"/>
            <p14:sldId id="270"/>
            <p14:sldId id="302"/>
            <p14:sldId id="306"/>
            <p14:sldId id="303"/>
            <p14:sldId id="336"/>
            <p14:sldId id="339"/>
            <p14:sldId id="340"/>
            <p14:sldId id="341"/>
            <p14:sldId id="342"/>
            <p14:sldId id="343"/>
            <p14:sldId id="344"/>
            <p14:sldId id="308"/>
            <p14:sldId id="309"/>
            <p14:sldId id="310"/>
            <p14:sldId id="311"/>
            <p14:sldId id="372"/>
            <p14:sldId id="346"/>
            <p14:sldId id="347"/>
            <p14:sldId id="365"/>
            <p14:sldId id="348"/>
          </p14:sldIdLst>
        </p14:section>
        <p14:section name="Domain Reviewer" id="{365B4D72-AFB7-4788-B94E-C89DD4184935}">
          <p14:sldIdLst>
            <p14:sldId id="266"/>
            <p14:sldId id="295"/>
            <p14:sldId id="345"/>
            <p14:sldId id="3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la Train" initials="KT" lastIdx="1" clrIdx="0">
    <p:extLst>
      <p:ext uri="{19B8F6BF-5375-455C-9EA6-DF929625EA0E}">
        <p15:presenceInfo xmlns:p15="http://schemas.microsoft.com/office/powerpoint/2012/main" userId="S-1-5-21-1202660629-796845957-725345543-417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BC9A9"/>
    <a:srgbClr val="A0A3A6"/>
    <a:srgbClr val="4077AB"/>
    <a:srgbClr val="EA2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9151" autoAdjust="0"/>
  </p:normalViewPr>
  <p:slideViewPr>
    <p:cSldViewPr snapToGrid="0">
      <p:cViewPr varScale="1">
        <p:scale>
          <a:sx n="80" d="100"/>
          <a:sy n="80" d="100"/>
        </p:scale>
        <p:origin x="378"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BA076-9FA9-4054-96E4-1D32E953A547}" type="datetimeFigureOut">
              <a:rPr lang="en-GB" smtClean="0"/>
              <a:t>02/05/2017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989CA-01C1-4E83-A3C2-691AB34C76E3}" type="slidenum">
              <a:rPr lang="en-GB" smtClean="0"/>
              <a:t>‹#›</a:t>
            </a:fld>
            <a:endParaRPr lang="en-GB" dirty="0"/>
          </a:p>
        </p:txBody>
      </p:sp>
    </p:spTree>
    <p:extLst>
      <p:ext uri="{BB962C8B-B14F-4D97-AF65-F5344CB8AC3E}">
        <p14:creationId xmlns:p14="http://schemas.microsoft.com/office/powerpoint/2010/main" val="119802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Training Materials – To Do</a:t>
            </a:r>
          </a:p>
          <a:p>
            <a:pPr marL="171450" indent="-171450">
              <a:buFont typeface="Arial" panose="020B0604020202020204" pitchFamily="34" charset="0"/>
              <a:buChar char="•"/>
            </a:pPr>
            <a:r>
              <a:rPr lang="en-GB" dirty="0"/>
              <a:t>Create</a:t>
            </a:r>
            <a:r>
              <a:rPr lang="en-GB" baseline="0" dirty="0"/>
              <a:t> a </a:t>
            </a:r>
            <a:r>
              <a:rPr lang="en-GB" dirty="0"/>
              <a:t>Question</a:t>
            </a:r>
          </a:p>
          <a:p>
            <a:pPr marL="171450" indent="-171450">
              <a:buFont typeface="Arial" panose="020B0604020202020204" pitchFamily="34" charset="0"/>
              <a:buChar char="•"/>
            </a:pPr>
            <a:r>
              <a:rPr lang="en-GB" dirty="0"/>
              <a:t>ADMIN</a:t>
            </a:r>
            <a:r>
              <a:rPr lang="en-GB" baseline="0" dirty="0"/>
              <a:t> </a:t>
            </a:r>
            <a:r>
              <a:rPr lang="en-GB" dirty="0"/>
              <a:t>Assign Reviewer/Approver</a:t>
            </a:r>
          </a:p>
          <a:p>
            <a:pPr marL="171450" indent="-171450">
              <a:buFont typeface="Arial" panose="020B0604020202020204" pitchFamily="34" charset="0"/>
              <a:buChar char="•"/>
            </a:pPr>
            <a:r>
              <a:rPr lang="en-GB" dirty="0"/>
              <a:t>ADMIN Assign Domain Reviewers</a:t>
            </a:r>
          </a:p>
          <a:p>
            <a:pPr marL="171450" indent="-171450">
              <a:buFont typeface="Arial" panose="020B0604020202020204" pitchFamily="34" charset="0"/>
              <a:buChar char="•"/>
            </a:pPr>
            <a:r>
              <a:rPr lang="en-GB" dirty="0"/>
              <a:t>ADMIN Timelines/Iterations</a:t>
            </a:r>
          </a:p>
          <a:p>
            <a:pPr marL="171450" indent="-171450">
              <a:buFont typeface="Arial" panose="020B0604020202020204" pitchFamily="34" charset="0"/>
              <a:buChar char="•"/>
            </a:pPr>
            <a:r>
              <a:rPr lang="en-GB" dirty="0"/>
              <a:t>ADMIN Add</a:t>
            </a:r>
            <a:r>
              <a:rPr lang="en-GB" baseline="0" dirty="0"/>
              <a:t> users</a:t>
            </a:r>
            <a:endParaRPr lang="en-GB" dirty="0"/>
          </a:p>
        </p:txBody>
      </p:sp>
      <p:sp>
        <p:nvSpPr>
          <p:cNvPr id="4" name="Slide Number Placeholder 3"/>
          <p:cNvSpPr>
            <a:spLocks noGrp="1"/>
          </p:cNvSpPr>
          <p:nvPr>
            <p:ph type="sldNum" sz="quarter" idx="10"/>
          </p:nvPr>
        </p:nvSpPr>
        <p:spPr/>
        <p:txBody>
          <a:bodyPr/>
          <a:lstStyle/>
          <a:p>
            <a:fld id="{D45989CA-01C1-4E83-A3C2-691AB34C76E3}" type="slidenum">
              <a:rPr lang="en-GB" smtClean="0"/>
              <a:t>2</a:t>
            </a:fld>
            <a:endParaRPr lang="en-GB"/>
          </a:p>
        </p:txBody>
      </p:sp>
    </p:spTree>
    <p:extLst>
      <p:ext uri="{BB962C8B-B14F-4D97-AF65-F5344CB8AC3E}">
        <p14:creationId xmlns:p14="http://schemas.microsoft.com/office/powerpoint/2010/main" val="317033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Training Materials – To Do</a:t>
            </a:r>
          </a:p>
          <a:p>
            <a:pPr marL="171450" indent="-171450">
              <a:buFont typeface="Arial" panose="020B0604020202020204" pitchFamily="34" charset="0"/>
              <a:buChar char="•"/>
            </a:pPr>
            <a:r>
              <a:rPr lang="en-GB" dirty="0"/>
              <a:t>Create</a:t>
            </a:r>
            <a:r>
              <a:rPr lang="en-GB" baseline="0" dirty="0"/>
              <a:t> a </a:t>
            </a:r>
            <a:r>
              <a:rPr lang="en-GB" dirty="0"/>
              <a:t>Question</a:t>
            </a:r>
          </a:p>
          <a:p>
            <a:pPr marL="171450" indent="-171450">
              <a:buFont typeface="Arial" panose="020B0604020202020204" pitchFamily="34" charset="0"/>
              <a:buChar char="•"/>
            </a:pPr>
            <a:r>
              <a:rPr lang="en-GB" dirty="0"/>
              <a:t>ADMIN</a:t>
            </a:r>
            <a:r>
              <a:rPr lang="en-GB" baseline="0" dirty="0"/>
              <a:t> </a:t>
            </a:r>
            <a:r>
              <a:rPr lang="en-GB" dirty="0"/>
              <a:t>Assign Reviewer/Approver</a:t>
            </a:r>
          </a:p>
          <a:p>
            <a:pPr marL="171450" indent="-171450">
              <a:buFont typeface="Arial" panose="020B0604020202020204" pitchFamily="34" charset="0"/>
              <a:buChar char="•"/>
            </a:pPr>
            <a:r>
              <a:rPr lang="en-GB" dirty="0"/>
              <a:t>ADMIN Assign Domain Reviewers</a:t>
            </a:r>
          </a:p>
          <a:p>
            <a:pPr marL="171450" indent="-171450">
              <a:buFont typeface="Arial" panose="020B0604020202020204" pitchFamily="34" charset="0"/>
              <a:buChar char="•"/>
            </a:pPr>
            <a:r>
              <a:rPr lang="en-GB" dirty="0"/>
              <a:t>ADMIN Timelines/Iterations</a:t>
            </a:r>
          </a:p>
          <a:p>
            <a:pPr marL="171450" indent="-171450">
              <a:buFont typeface="Arial" panose="020B0604020202020204" pitchFamily="34" charset="0"/>
              <a:buChar char="•"/>
            </a:pPr>
            <a:r>
              <a:rPr lang="en-GB" dirty="0"/>
              <a:t>ADMIN Add</a:t>
            </a:r>
            <a:r>
              <a:rPr lang="en-GB" baseline="0" dirty="0"/>
              <a:t> users</a:t>
            </a:r>
            <a:endParaRPr lang="en-GB" dirty="0"/>
          </a:p>
        </p:txBody>
      </p:sp>
      <p:sp>
        <p:nvSpPr>
          <p:cNvPr id="4" name="Slide Number Placeholder 3"/>
          <p:cNvSpPr>
            <a:spLocks noGrp="1"/>
          </p:cNvSpPr>
          <p:nvPr>
            <p:ph type="sldNum" sz="quarter" idx="10"/>
          </p:nvPr>
        </p:nvSpPr>
        <p:spPr/>
        <p:txBody>
          <a:bodyPr/>
          <a:lstStyle/>
          <a:p>
            <a:fld id="{D45989CA-01C1-4E83-A3C2-691AB34C76E3}" type="slidenum">
              <a:rPr lang="en-GB" smtClean="0"/>
              <a:t>13</a:t>
            </a:fld>
            <a:endParaRPr lang="en-GB"/>
          </a:p>
        </p:txBody>
      </p:sp>
    </p:spTree>
    <p:extLst>
      <p:ext uri="{BB962C8B-B14F-4D97-AF65-F5344CB8AC3E}">
        <p14:creationId xmlns:p14="http://schemas.microsoft.com/office/powerpoint/2010/main" val="240984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45989CA-01C1-4E83-A3C2-691AB34C76E3}" type="slidenum">
              <a:rPr lang="en-GB" smtClean="0"/>
              <a:t>23</a:t>
            </a:fld>
            <a:endParaRPr lang="en-GB"/>
          </a:p>
        </p:txBody>
      </p:sp>
    </p:spTree>
    <p:extLst>
      <p:ext uri="{BB962C8B-B14F-4D97-AF65-F5344CB8AC3E}">
        <p14:creationId xmlns:p14="http://schemas.microsoft.com/office/powerpoint/2010/main" val="4196757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hyperlink" Target="http://mynationwideintranet/NBSIntranet/operating_our_business/ISBC/Information_Security/IS+PRS+and+Tests/Info+Class+Guidelines+July+09.htm"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7" name="Rectangle 6"/>
            <p:cNvSpPr/>
            <p:nvPr userDrawn="1"/>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Placeholder 1"/>
          <p:cNvSpPr>
            <a:spLocks noGrp="1"/>
          </p:cNvSpPr>
          <p:nvPr>
            <p:ph type="ctrTitle"/>
          </p:nvPr>
        </p:nvSpPr>
        <p:spPr>
          <a:xfrm>
            <a:off x="2027767" y="1978025"/>
            <a:ext cx="8292703" cy="1569660"/>
          </a:xfrm>
        </p:spPr>
        <p:txBody>
          <a:bodyPr lIns="91440" rIns="91440">
            <a:spAutoFit/>
          </a:bodyPr>
          <a:lstStyle>
            <a:lvl1pPr>
              <a:defRPr sz="4800" baseline="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
        <p:nvSpPr>
          <p:cNvPr id="54275" name="Text Placeholder 2"/>
          <p:cNvSpPr>
            <a:spLocks noGrp="1"/>
          </p:cNvSpPr>
          <p:nvPr>
            <p:ph type="subTitle" idx="1"/>
          </p:nvPr>
        </p:nvSpPr>
        <p:spPr>
          <a:xfrm>
            <a:off x="2027767" y="3806825"/>
            <a:ext cx="8292703" cy="519113"/>
          </a:xfrm>
        </p:spPr>
        <p:txBody>
          <a:bodyPr/>
          <a:lstStyle>
            <a:lvl1pPr marL="0" indent="0">
              <a:buFont typeface="Arial" charset="0"/>
              <a:buNone/>
              <a:defRPr sz="280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Tree>
    <p:extLst>
      <p:ext uri="{BB962C8B-B14F-4D97-AF65-F5344CB8AC3E}">
        <p14:creationId xmlns:p14="http://schemas.microsoft.com/office/powerpoint/2010/main" val="306613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 ink saving">
    <p:spTree>
      <p:nvGrpSpPr>
        <p:cNvPr id="1" name=""/>
        <p:cNvGrpSpPr/>
        <p:nvPr/>
      </p:nvGrpSpPr>
      <p:grpSpPr>
        <a:xfrm>
          <a:off x="0" y="0"/>
          <a:ext cx="0" cy="0"/>
          <a:chOff x="0" y="0"/>
          <a:chExt cx="0" cy="0"/>
        </a:xfrm>
      </p:grpSpPr>
      <p:sp>
        <p:nvSpPr>
          <p:cNvPr id="4" name="Rounded Rectangle 3"/>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userDrawn="1"/>
        </p:nvSpPr>
        <p:spPr bwMode="auto">
          <a:xfrm>
            <a:off x="719667" y="5862638"/>
            <a:ext cx="35702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defRPr/>
            </a:pPr>
            <a:r>
              <a:rPr lang="en-GB" sz="1800" dirty="0">
                <a:hlinkClick r:id="rId4"/>
              </a:rPr>
              <a:t>Information security classification</a:t>
            </a:r>
            <a:endParaRPr lang="en-GB" sz="1800" dirty="0"/>
          </a:p>
        </p:txBody>
      </p:sp>
      <p:sp>
        <p:nvSpPr>
          <p:cNvPr id="54274" name="Title Placeholder 1"/>
          <p:cNvSpPr>
            <a:spLocks noGrp="1"/>
          </p:cNvSpPr>
          <p:nvPr>
            <p:ph type="ctrTitle"/>
          </p:nvPr>
        </p:nvSpPr>
        <p:spPr>
          <a:xfrm>
            <a:off x="2027767" y="1978025"/>
            <a:ext cx="8292703" cy="1569660"/>
          </a:xfrm>
        </p:spPr>
        <p:txBody>
          <a:bodyPr lIns="91440" rIns="91440">
            <a:spAutoFit/>
          </a:bodyPr>
          <a:lstStyle>
            <a:lvl1pPr>
              <a:defRPr sz="4800" baseline="0">
                <a:solidFill>
                  <a:schemeClr val="tx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
        <p:nvSpPr>
          <p:cNvPr id="54275" name="Text Placeholder 2"/>
          <p:cNvSpPr>
            <a:spLocks noGrp="1"/>
          </p:cNvSpPr>
          <p:nvPr>
            <p:ph type="subTitle" idx="1"/>
          </p:nvPr>
        </p:nvSpPr>
        <p:spPr>
          <a:xfrm>
            <a:off x="2027767" y="3806825"/>
            <a:ext cx="8292703" cy="519113"/>
          </a:xfrm>
        </p:spPr>
        <p:txBody>
          <a:bodyPr/>
          <a:lstStyle>
            <a:lvl1pPr marL="0" indent="0">
              <a:buFont typeface="Arial" charset="0"/>
              <a:buNone/>
              <a:defRPr sz="2800">
                <a:solidFill>
                  <a:schemeClr val="tx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Tree>
    <p:extLst>
      <p:ext uri="{BB962C8B-B14F-4D97-AF65-F5344CB8AC3E}">
        <p14:creationId xmlns:p14="http://schemas.microsoft.com/office/powerpoint/2010/main" val="139598336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slide - ink saving">
    <p:spTree>
      <p:nvGrpSpPr>
        <p:cNvPr id="1" name=""/>
        <p:cNvGrpSpPr/>
        <p:nvPr/>
      </p:nvGrpSpPr>
      <p:grpSpPr>
        <a:xfrm>
          <a:off x="0" y="0"/>
          <a:ext cx="0" cy="0"/>
          <a:chOff x="0" y="0"/>
          <a:chExt cx="0" cy="0"/>
        </a:xfrm>
      </p:grpSpPr>
      <p:sp>
        <p:nvSpPr>
          <p:cNvPr id="4" name="Rounded Rectangle 3"/>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txBox="1">
            <a:spLocks noGrp="1"/>
          </p:cNvSpPr>
          <p:nvPr/>
        </p:nvSpPr>
        <p:spPr bwMode="auto">
          <a:xfrm>
            <a:off x="922867" y="5867401"/>
            <a:ext cx="2844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2DB8523-7DDA-4002-B119-EAA8248A6180}" type="slidenum">
              <a:rPr lang="en-GB" altLang="en-US" sz="1400"/>
              <a:pPr eaLnBrk="1" hangingPunct="1"/>
              <a:t>‹#›</a:t>
            </a:fld>
            <a:endParaRPr lang="en-GB" altLang="en-US" sz="1400" dirty="0"/>
          </a:p>
        </p:txBody>
      </p:sp>
      <p:sp>
        <p:nvSpPr>
          <p:cNvPr id="15" name="Content Placeholder 2"/>
          <p:cNvSpPr>
            <a:spLocks noGrp="1"/>
          </p:cNvSpPr>
          <p:nvPr>
            <p:ph idx="11"/>
          </p:nvPr>
        </p:nvSpPr>
        <p:spPr>
          <a:xfrm>
            <a:off x="1008445" y="1366406"/>
            <a:ext cx="10272131"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1008446" y="620688"/>
            <a:ext cx="10272132" cy="74571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971852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 ink saving">
    <p:spTree>
      <p:nvGrpSpPr>
        <p:cNvPr id="1" name=""/>
        <p:cNvGrpSpPr/>
        <p:nvPr/>
      </p:nvGrpSpPr>
      <p:grpSpPr>
        <a:xfrm>
          <a:off x="0" y="0"/>
          <a:ext cx="0" cy="0"/>
          <a:chOff x="0" y="0"/>
          <a:chExt cx="0" cy="0"/>
        </a:xfrm>
      </p:grpSpPr>
      <p:sp>
        <p:nvSpPr>
          <p:cNvPr id="4" name="Rounded Rectangle 3"/>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2"/>
          <p:cNvSpPr>
            <a:spLocks noGrp="1"/>
          </p:cNvSpPr>
          <p:nvPr>
            <p:ph type="subTitle" idx="1"/>
          </p:nvPr>
        </p:nvSpPr>
        <p:spPr>
          <a:xfrm>
            <a:off x="2027767" y="1981201"/>
            <a:ext cx="8292703" cy="519113"/>
          </a:xfrm>
        </p:spPr>
        <p:txBody>
          <a:bodyPr/>
          <a:lstStyle>
            <a:lvl1pPr marL="0" indent="0">
              <a:buFont typeface="Arial" charset="0"/>
              <a:buNone/>
              <a:defRPr sz="2800" baseline="0">
                <a:solidFill>
                  <a:schemeClr val="tx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12" name="Title Placeholder 1"/>
          <p:cNvSpPr>
            <a:spLocks noGrp="1"/>
          </p:cNvSpPr>
          <p:nvPr>
            <p:ph type="ctrTitle"/>
          </p:nvPr>
        </p:nvSpPr>
        <p:spPr>
          <a:xfrm>
            <a:off x="2027767" y="2818752"/>
            <a:ext cx="8292703" cy="1569660"/>
          </a:xfrm>
        </p:spPr>
        <p:txBody>
          <a:bodyPr lIns="91440" rIns="91440">
            <a:spAutoFit/>
          </a:bodyPr>
          <a:lstStyle>
            <a:lvl1pPr>
              <a:defRPr sz="4800">
                <a:solidFill>
                  <a:schemeClr val="tx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3134125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W Title and Content Slide">
    <p:spTree>
      <p:nvGrpSpPr>
        <p:cNvPr id="1" name=""/>
        <p:cNvGrpSpPr/>
        <p:nvPr/>
      </p:nvGrpSpPr>
      <p:grpSpPr>
        <a:xfrm>
          <a:off x="0" y="0"/>
          <a:ext cx="0" cy="0"/>
          <a:chOff x="0" y="0"/>
          <a:chExt cx="0" cy="0"/>
        </a:xfrm>
      </p:grpSpPr>
      <p:cxnSp>
        <p:nvCxnSpPr>
          <p:cNvPr id="4" name="Straight Connector 3"/>
          <p:cNvCxnSpPr/>
          <p:nvPr/>
        </p:nvCxnSpPr>
        <p:spPr>
          <a:xfrm>
            <a:off x="609600" y="990600"/>
            <a:ext cx="109728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4B81430F-CBBC-417B-BF44-4A3CD3EAE0C3}" type="slidenum">
              <a:rPr lang="en-GB" altLang="en-US"/>
              <a:pPr/>
              <a:t>‹#›</a:t>
            </a:fld>
            <a:endParaRPr lang="en-GB" altLang="en-US" dirty="0"/>
          </a:p>
        </p:txBody>
      </p:sp>
    </p:spTree>
    <p:extLst>
      <p:ext uri="{BB962C8B-B14F-4D97-AF65-F5344CB8AC3E}">
        <p14:creationId xmlns:p14="http://schemas.microsoft.com/office/powerpoint/2010/main" val="229237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slide">
    <p:spTree>
      <p:nvGrpSpPr>
        <p:cNvPr id="1" name=""/>
        <p:cNvGrpSpPr/>
        <p:nvPr/>
      </p:nvGrpSpPr>
      <p:grpSpPr>
        <a:xfrm>
          <a:off x="0" y="0"/>
          <a:ext cx="0" cy="0"/>
          <a:chOff x="0" y="0"/>
          <a:chExt cx="0" cy="0"/>
        </a:xfrm>
      </p:grpSpPr>
      <p:cxnSp>
        <p:nvCxnSpPr>
          <p:cNvPr id="4" name="Straight Connector 3"/>
          <p:cNvCxnSpPr/>
          <p:nvPr/>
        </p:nvCxnSpPr>
        <p:spPr>
          <a:xfrm>
            <a:off x="609600" y="990600"/>
            <a:ext cx="109728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508000" y="1066800"/>
            <a:ext cx="11074400"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EFB5F7F0-8612-484D-9B07-7379D85A7FD4}" type="slidenum">
              <a:rPr lang="en-GB" smtClean="0"/>
              <a:t>‹#›</a:t>
            </a:fld>
            <a:endParaRPr lang="en-GB" dirty="0"/>
          </a:p>
        </p:txBody>
      </p:sp>
    </p:spTree>
    <p:extLst>
      <p:ext uri="{BB962C8B-B14F-4D97-AF65-F5344CB8AC3E}">
        <p14:creationId xmlns:p14="http://schemas.microsoft.com/office/powerpoint/2010/main" val="389811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lternative title &amp; content slide">
    <p:spTree>
      <p:nvGrpSpPr>
        <p:cNvPr id="1" name=""/>
        <p:cNvGrpSpPr/>
        <p:nvPr/>
      </p:nvGrpSpPr>
      <p:grpSpPr>
        <a:xfrm>
          <a:off x="0" y="0"/>
          <a:ext cx="0" cy="0"/>
          <a:chOff x="0" y="0"/>
          <a:chExt cx="0" cy="0"/>
        </a:xfrm>
      </p:grpSpPr>
      <p:sp>
        <p:nvSpPr>
          <p:cNvPr id="4" name="Rounded Rectangle 3"/>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txBox="1">
            <a:spLocks noGrp="1"/>
          </p:cNvSpPr>
          <p:nvPr/>
        </p:nvSpPr>
        <p:spPr bwMode="auto">
          <a:xfrm>
            <a:off x="922867" y="5867401"/>
            <a:ext cx="2844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CFF62704-29D8-44E9-998D-364FE23BF8AD}" type="slidenum">
              <a:rPr lang="en-GB" altLang="en-US" sz="1400"/>
              <a:pPr eaLnBrk="1" hangingPunct="1"/>
              <a:t>‹#›</a:t>
            </a:fld>
            <a:endParaRPr lang="en-GB" altLang="en-US" sz="1400" dirty="0"/>
          </a:p>
        </p:txBody>
      </p:sp>
      <p:sp>
        <p:nvSpPr>
          <p:cNvPr id="15" name="Content Placeholder 2"/>
          <p:cNvSpPr>
            <a:spLocks noGrp="1"/>
          </p:cNvSpPr>
          <p:nvPr>
            <p:ph idx="11"/>
          </p:nvPr>
        </p:nvSpPr>
        <p:spPr>
          <a:xfrm>
            <a:off x="1008445" y="1366406"/>
            <a:ext cx="10272131" cy="2283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1008446" y="620688"/>
            <a:ext cx="10272132" cy="74571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15173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with NW logo">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EFB5F7F0-8612-484D-9B07-7379D85A7FD4}" type="slidenum">
              <a:rPr lang="en-GB" smtClean="0"/>
              <a:t>‹#›</a:t>
            </a:fld>
            <a:endParaRPr lang="en-GB" dirty="0"/>
          </a:p>
        </p:txBody>
      </p:sp>
    </p:spTree>
    <p:extLst>
      <p:ext uri="{BB962C8B-B14F-4D97-AF65-F5344CB8AC3E}">
        <p14:creationId xmlns:p14="http://schemas.microsoft.com/office/powerpoint/2010/main" val="426520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divider - light blue">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accent2"/>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subTitle" idx="1"/>
          </p:nvPr>
        </p:nvSpPr>
        <p:spPr>
          <a:xfrm>
            <a:off x="2027767" y="1981201"/>
            <a:ext cx="8292703" cy="519113"/>
          </a:xfrm>
        </p:spPr>
        <p:txBody>
          <a:bodyPr/>
          <a:lstStyle>
            <a:lvl1pPr marL="0" indent="0">
              <a:buFont typeface="Arial" charset="0"/>
              <a:buNone/>
              <a:defRPr sz="2800" baseline="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11" name="Title Placeholder 1"/>
          <p:cNvSpPr>
            <a:spLocks noGrp="1"/>
          </p:cNvSpPr>
          <p:nvPr>
            <p:ph type="ctrTitle"/>
          </p:nvPr>
        </p:nvSpPr>
        <p:spPr>
          <a:xfrm>
            <a:off x="2027767" y="2818752"/>
            <a:ext cx="8292703" cy="1569660"/>
          </a:xfrm>
        </p:spPr>
        <p:txBody>
          <a:bodyPr lIns="91440" rIns="91440">
            <a:spAutoFit/>
          </a:bodyPr>
          <a:lstStyle>
            <a:lvl1pPr>
              <a:defRPr sz="480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8181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dark blue">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Placeholder 2"/>
          <p:cNvSpPr>
            <a:spLocks noGrp="1"/>
          </p:cNvSpPr>
          <p:nvPr>
            <p:ph type="subTitle" idx="1"/>
          </p:nvPr>
        </p:nvSpPr>
        <p:spPr>
          <a:xfrm>
            <a:off x="2027767" y="1981201"/>
            <a:ext cx="8292703" cy="519113"/>
          </a:xfrm>
        </p:spPr>
        <p:txBody>
          <a:bodyPr/>
          <a:lstStyle>
            <a:lvl1pPr marL="0" indent="0">
              <a:buFont typeface="Arial" charset="0"/>
              <a:buNone/>
              <a:defRPr sz="2800" baseline="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27" name="Title Placeholder 1"/>
          <p:cNvSpPr>
            <a:spLocks noGrp="1"/>
          </p:cNvSpPr>
          <p:nvPr>
            <p:ph type="ctrTitle"/>
          </p:nvPr>
        </p:nvSpPr>
        <p:spPr>
          <a:xfrm>
            <a:off x="2027767" y="2818752"/>
            <a:ext cx="8292703" cy="1569660"/>
          </a:xfrm>
        </p:spPr>
        <p:txBody>
          <a:bodyPr lIns="91440" rIns="91440">
            <a:spAutoFit/>
          </a:bodyPr>
          <a:lstStyle>
            <a:lvl1pPr>
              <a:defRPr sz="480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293918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 red">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tx2"/>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subTitle" idx="1"/>
          </p:nvPr>
        </p:nvSpPr>
        <p:spPr>
          <a:xfrm>
            <a:off x="2027767" y="1981201"/>
            <a:ext cx="8292703" cy="519113"/>
          </a:xfrm>
        </p:spPr>
        <p:txBody>
          <a:bodyPr/>
          <a:lstStyle>
            <a:lvl1pPr marL="0" indent="0">
              <a:buFont typeface="Arial" charset="0"/>
              <a:buNone/>
              <a:defRPr sz="2800" baseline="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11" name="Title Placeholder 1"/>
          <p:cNvSpPr>
            <a:spLocks noGrp="1"/>
          </p:cNvSpPr>
          <p:nvPr>
            <p:ph type="ctrTitle"/>
          </p:nvPr>
        </p:nvSpPr>
        <p:spPr>
          <a:xfrm>
            <a:off x="2027767" y="2818752"/>
            <a:ext cx="8292703" cy="1569660"/>
          </a:xfrm>
        </p:spPr>
        <p:txBody>
          <a:bodyPr lIns="91440" rIns="91440">
            <a:spAutoFit/>
          </a:bodyPr>
          <a:lstStyle>
            <a:lvl1pPr>
              <a:defRPr sz="480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237080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 grey">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accent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subTitle" idx="1"/>
          </p:nvPr>
        </p:nvSpPr>
        <p:spPr>
          <a:xfrm>
            <a:off x="2027767" y="1981201"/>
            <a:ext cx="8292703" cy="519113"/>
          </a:xfrm>
        </p:spPr>
        <p:txBody>
          <a:bodyPr/>
          <a:lstStyle>
            <a:lvl1pPr marL="0" indent="0">
              <a:buFont typeface="Arial" charset="0"/>
              <a:buNone/>
              <a:defRPr sz="2800" baseline="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11" name="Title Placeholder 1"/>
          <p:cNvSpPr>
            <a:spLocks noGrp="1"/>
          </p:cNvSpPr>
          <p:nvPr>
            <p:ph type="ctrTitle"/>
          </p:nvPr>
        </p:nvSpPr>
        <p:spPr>
          <a:xfrm>
            <a:off x="2027767" y="2818752"/>
            <a:ext cx="8292703" cy="1569660"/>
          </a:xfrm>
        </p:spPr>
        <p:txBody>
          <a:bodyPr lIns="91440" rIns="91440">
            <a:spAutoFit/>
          </a:bodyPr>
          <a:lstStyle>
            <a:lvl1pPr>
              <a:defRPr sz="480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402941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 light blue">
    <p:spTree>
      <p:nvGrpSpPr>
        <p:cNvPr id="1" name=""/>
        <p:cNvGrpSpPr/>
        <p:nvPr/>
      </p:nvGrpSpPr>
      <p:grpSpPr>
        <a:xfrm>
          <a:off x="0" y="0"/>
          <a:ext cx="0" cy="0"/>
          <a:chOff x="0" y="0"/>
          <a:chExt cx="0" cy="0"/>
        </a:xfrm>
      </p:grpSpPr>
      <p:grpSp>
        <p:nvGrpSpPr>
          <p:cNvPr id="4" name="Group 3"/>
          <p:cNvGrpSpPr>
            <a:grpSpLocks/>
          </p:cNvGrpSpPr>
          <p:nvPr/>
        </p:nvGrpSpPr>
        <p:grpSpPr bwMode="auto">
          <a:xfrm>
            <a:off x="609600" y="457200"/>
            <a:ext cx="10972800" cy="5943600"/>
            <a:chOff x="457200" y="457200"/>
            <a:chExt cx="8229600" cy="5943600"/>
          </a:xfrm>
          <a:solidFill>
            <a:schemeClr val="accent2"/>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p>
          </p:txBody>
        </p:sp>
      </p:grpSp>
      <p:sp>
        <p:nvSpPr>
          <p:cNvPr id="8" name="Rounded Rectangle 7"/>
          <p:cNvSpPr/>
          <p:nvPr/>
        </p:nvSpPr>
        <p:spPr>
          <a:xfrm>
            <a:off x="8811685" y="5715000"/>
            <a:ext cx="3380316"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a:spLocks noGrp="1"/>
          </p:cNvSpPr>
          <p:nvPr>
            <p:ph type="subTitle" idx="1"/>
          </p:nvPr>
        </p:nvSpPr>
        <p:spPr>
          <a:xfrm>
            <a:off x="2027767" y="1981201"/>
            <a:ext cx="8292703" cy="519113"/>
          </a:xfrm>
        </p:spPr>
        <p:txBody>
          <a:bodyPr/>
          <a:lstStyle>
            <a:lvl1pPr marL="0" indent="0">
              <a:buFont typeface="Arial" charset="0"/>
              <a:buNone/>
              <a:defRPr sz="2800" baseline="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11" name="Title Placeholder 1"/>
          <p:cNvSpPr>
            <a:spLocks noGrp="1"/>
          </p:cNvSpPr>
          <p:nvPr>
            <p:ph type="ctrTitle"/>
          </p:nvPr>
        </p:nvSpPr>
        <p:spPr>
          <a:xfrm>
            <a:off x="2027767" y="2818752"/>
            <a:ext cx="8292703" cy="1569660"/>
          </a:xfrm>
        </p:spPr>
        <p:txBody>
          <a:bodyPr lIns="91440" rIns="91440">
            <a:spAutoFit/>
          </a:bodyPr>
          <a:lstStyle>
            <a:lvl1pPr>
              <a:defRPr sz="480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Tree>
    <p:extLst>
      <p:ext uri="{BB962C8B-B14F-4D97-AF65-F5344CB8AC3E}">
        <p14:creationId xmlns:p14="http://schemas.microsoft.com/office/powerpoint/2010/main" val="2723888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2.jpeg"/><Relationship Id="rId5" Type="http://schemas.openxmlformats.org/officeDocument/2006/relationships/theme" Target="../theme/theme3.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1" y="152400"/>
            <a:ext cx="1107016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508000" y="1066800"/>
            <a:ext cx="11074400" cy="228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10" descr="NW ppt templates v24 copy.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471251" y="6299200"/>
            <a:ext cx="1720749"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
          </p:nvPr>
        </p:nvSpPr>
        <p:spPr>
          <a:xfrm>
            <a:off x="495300" y="6046789"/>
            <a:ext cx="2844800" cy="517525"/>
          </a:xfrm>
          <a:prstGeom prst="rect">
            <a:avLst/>
          </a:prstGeom>
        </p:spPr>
        <p:txBody>
          <a:bodyPr vert="horz" wrap="square" lIns="91440" tIns="45720" rIns="91440" bIns="45720" numCol="1" anchor="ctr" anchorCtr="0" compatLnSpc="1">
            <a:prstTxWarp prst="textNoShape">
              <a:avLst/>
            </a:prstTxWarp>
          </a:bodyPr>
          <a:lstStyle>
            <a:lvl1pPr>
              <a:defRPr sz="1400"/>
            </a:lvl1pPr>
          </a:lstStyle>
          <a:p>
            <a:fld id="{EFB5F7F0-8612-484D-9B07-7379D85A7FD4}" type="slidenum">
              <a:rPr lang="en-GB" smtClean="0"/>
              <a:t>‹#›</a:t>
            </a:fld>
            <a:endParaRPr lang="en-GB" dirty="0"/>
          </a:p>
        </p:txBody>
      </p:sp>
    </p:spTree>
    <p:extLst>
      <p:ext uri="{BB962C8B-B14F-4D97-AF65-F5344CB8AC3E}">
        <p14:creationId xmlns:p14="http://schemas.microsoft.com/office/powerpoint/2010/main" val="1954104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5" r:id="rId5"/>
  </p:sldLayoutIdLst>
  <p:txStyles>
    <p:titleStyle>
      <a:lvl1pPr algn="l" defTabSz="457200" rtl="0" eaLnBrk="1" fontAlgn="base" hangingPunct="1">
        <a:spcBef>
          <a:spcPct val="0"/>
        </a:spcBef>
        <a:spcAft>
          <a:spcPct val="0"/>
        </a:spcAft>
        <a:defRPr sz="3600" b="1" kern="1200">
          <a:solidFill>
            <a:schemeClr val="tx1"/>
          </a:solidFill>
          <a:latin typeface="+mj-lt"/>
          <a:ea typeface="ＭＳ Ｐゴシック" pitchFamily="-84" charset="-128"/>
          <a:cs typeface="ＭＳ Ｐゴシック" pitchFamily="-84" charset="-128"/>
        </a:defRPr>
      </a:lvl1pPr>
      <a:lvl2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2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25" indent="-263525" algn="l" defTabSz="457200" rtl="0" eaLnBrk="1" fontAlgn="base" hangingPunct="1">
        <a:spcBef>
          <a:spcPct val="20000"/>
        </a:spcBef>
        <a:spcAft>
          <a:spcPct val="0"/>
        </a:spcAft>
        <a:buClr>
          <a:schemeClr val="tx2"/>
        </a:buClr>
        <a:buFont typeface="Arial" panose="020B0604020202020204" pitchFamily="34" charset="0"/>
        <a:buChar char="•"/>
        <a:defRPr sz="3200" kern="1200">
          <a:solidFill>
            <a:schemeClr val="tx1"/>
          </a:solidFill>
          <a:latin typeface="+mn-lt"/>
          <a:ea typeface="ＭＳ Ｐゴシック" pitchFamily="-84" charset="-128"/>
          <a:cs typeface="ＭＳ Ｐゴシック" pitchFamily="-84" charset="-128"/>
        </a:defRPr>
      </a:lvl1pPr>
      <a:lvl2pPr marL="720725" indent="-274638" algn="l" defTabSz="457200" rtl="0" eaLnBrk="1" fontAlgn="base" hangingPunct="1">
        <a:spcBef>
          <a:spcPct val="20000"/>
        </a:spcBef>
        <a:spcAft>
          <a:spcPct val="0"/>
        </a:spcAft>
        <a:buClr>
          <a:schemeClr val="tx2"/>
        </a:buClr>
        <a:buFont typeface="Arial" panose="020B0604020202020204" pitchFamily="34" charset="0"/>
        <a:buChar char="–"/>
        <a:defRPr sz="2800" kern="1200">
          <a:solidFill>
            <a:schemeClr val="tx1"/>
          </a:solidFill>
          <a:latin typeface="+mn-lt"/>
          <a:ea typeface="ＭＳ Ｐゴシック" pitchFamily="-84" charset="-128"/>
          <a:cs typeface="+mn-cs"/>
        </a:defRPr>
      </a:lvl2pPr>
      <a:lvl3pPr marL="1257300" indent="-266700" algn="l" defTabSz="457200" rtl="0" eaLnBrk="1" fontAlgn="base" hangingPunct="1">
        <a:spcBef>
          <a:spcPct val="20000"/>
        </a:spcBef>
        <a:spcAft>
          <a:spcPct val="0"/>
        </a:spcAft>
        <a:buClr>
          <a:schemeClr val="tx2"/>
        </a:buClr>
        <a:buFont typeface="Arial" panose="020B0604020202020204" pitchFamily="34" charset="0"/>
        <a:buChar char="•"/>
        <a:defRPr sz="2400" kern="1200">
          <a:solidFill>
            <a:schemeClr val="tx1"/>
          </a:solidFill>
          <a:latin typeface="+mn-lt"/>
          <a:ea typeface="ＭＳ Ｐゴシック" pitchFamily="-84" charset="-128"/>
          <a:cs typeface="+mn-cs"/>
        </a:defRPr>
      </a:lvl3pPr>
      <a:lvl4pPr marL="1703388" indent="-266700" algn="l" defTabSz="457200" rtl="0" eaLnBrk="1" fontAlgn="base" hangingPunct="1">
        <a:spcBef>
          <a:spcPct val="20000"/>
        </a:spcBef>
        <a:spcAft>
          <a:spcPct val="0"/>
        </a:spcAft>
        <a:buClr>
          <a:schemeClr val="tx2"/>
        </a:buClr>
        <a:buFont typeface="Arial" panose="020B0604020202020204" pitchFamily="34" charset="0"/>
        <a:buChar char="–"/>
        <a:defRPr sz="2000" kern="1200">
          <a:solidFill>
            <a:schemeClr val="tx1"/>
          </a:solidFill>
          <a:latin typeface="+mn-lt"/>
          <a:ea typeface="ＭＳ Ｐゴシック" pitchFamily="-84" charset="-128"/>
          <a:cs typeface="+mn-cs"/>
        </a:defRPr>
      </a:lvl4pPr>
      <a:lvl5pPr marL="2424113" indent="-266700" algn="l" defTabSz="457200" rtl="0" eaLnBrk="1" fontAlgn="base" hangingPunct="1">
        <a:spcBef>
          <a:spcPct val="20000"/>
        </a:spcBef>
        <a:spcAft>
          <a:spcPct val="0"/>
        </a:spcAft>
        <a:buClr>
          <a:schemeClr val="tx2"/>
        </a:buClr>
        <a:buFont typeface="Arial" panose="020B0604020202020204" pitchFamily="34" charset="0"/>
        <a:buChar char="»"/>
        <a:defRPr sz="2000" kern="1200">
          <a:solidFill>
            <a:schemeClr val="tx1"/>
          </a:solidFill>
          <a:latin typeface="+mn-lt"/>
          <a:ea typeface="ＭＳ Ｐゴシック" pitchFamily="-8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508001" y="152400"/>
            <a:ext cx="1107016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US" altLang="en-US"/>
              <a:t>Click to edit Master title style</a:t>
            </a:r>
            <a:endParaRPr lang="en-GB" altLang="en-US"/>
          </a:p>
        </p:txBody>
      </p:sp>
      <p:sp>
        <p:nvSpPr>
          <p:cNvPr id="2051" name="Text Placeholder 2"/>
          <p:cNvSpPr>
            <a:spLocks noGrp="1"/>
          </p:cNvSpPr>
          <p:nvPr>
            <p:ph type="body" idx="1"/>
          </p:nvPr>
        </p:nvSpPr>
        <p:spPr bwMode="auto">
          <a:xfrm>
            <a:off x="508000" y="1066800"/>
            <a:ext cx="11074400" cy="228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2052" name="Picture 10" descr="NW ppt templates v24 copy.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
          </p:nvPr>
        </p:nvSpPr>
        <p:spPr>
          <a:xfrm>
            <a:off x="495300" y="6046789"/>
            <a:ext cx="2844800" cy="517525"/>
          </a:xfrm>
          <a:prstGeom prst="rect">
            <a:avLst/>
          </a:prstGeom>
        </p:spPr>
        <p:txBody>
          <a:bodyPr vert="horz" wrap="square" lIns="91440" tIns="45720" rIns="91440" bIns="45720" numCol="1" anchor="ctr" anchorCtr="0" compatLnSpc="1">
            <a:prstTxWarp prst="textNoShape">
              <a:avLst/>
            </a:prstTxWarp>
          </a:bodyPr>
          <a:lstStyle>
            <a:lvl1pPr>
              <a:defRPr sz="1400"/>
            </a:lvl1pPr>
          </a:lstStyle>
          <a:p>
            <a:fld id="{965C5993-9ADC-4353-BA04-D78DD0584C1E}" type="slidenum">
              <a:rPr lang="en-GB" altLang="en-US"/>
              <a:pPr/>
              <a:t>‹#›</a:t>
            </a:fld>
            <a:endParaRPr lang="en-GB" altLang="en-US" dirty="0"/>
          </a:p>
        </p:txBody>
      </p:sp>
    </p:spTree>
    <p:extLst>
      <p:ext uri="{BB962C8B-B14F-4D97-AF65-F5344CB8AC3E}">
        <p14:creationId xmlns:p14="http://schemas.microsoft.com/office/powerpoint/2010/main" val="425790968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ftr="0" dt="0"/>
  <p:txStyles>
    <p:titleStyle>
      <a:lvl1pPr algn="l" defTabSz="457200" rtl="0" eaLnBrk="1" fontAlgn="base" hangingPunct="1">
        <a:spcBef>
          <a:spcPct val="0"/>
        </a:spcBef>
        <a:spcAft>
          <a:spcPct val="0"/>
        </a:spcAft>
        <a:defRPr sz="3600" b="1" kern="1200">
          <a:solidFill>
            <a:schemeClr val="tx1"/>
          </a:solidFill>
          <a:latin typeface="+mj-lt"/>
          <a:ea typeface="ＭＳ Ｐゴシック" pitchFamily="-84" charset="-128"/>
          <a:cs typeface="ＭＳ Ｐゴシック" pitchFamily="-84" charset="-128"/>
        </a:defRPr>
      </a:lvl1pPr>
      <a:lvl2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2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25" indent="-263525" algn="l" defTabSz="457200" rtl="0" eaLnBrk="1" fontAlgn="base" hangingPunct="1">
        <a:spcBef>
          <a:spcPct val="20000"/>
        </a:spcBef>
        <a:spcAft>
          <a:spcPct val="0"/>
        </a:spcAft>
        <a:buClr>
          <a:schemeClr val="tx2"/>
        </a:buClr>
        <a:buFont typeface="Arial" panose="020B0604020202020204" pitchFamily="34" charset="0"/>
        <a:buChar char="•"/>
        <a:defRPr sz="3200" kern="1200">
          <a:solidFill>
            <a:schemeClr val="tx1"/>
          </a:solidFill>
          <a:latin typeface="+mn-lt"/>
          <a:ea typeface="ＭＳ Ｐゴシック" pitchFamily="-84" charset="-128"/>
          <a:cs typeface="ＭＳ Ｐゴシック" pitchFamily="-84" charset="-128"/>
        </a:defRPr>
      </a:lvl1pPr>
      <a:lvl2pPr marL="720725" indent="-274638" algn="l" defTabSz="457200" rtl="0" eaLnBrk="1" fontAlgn="base" hangingPunct="1">
        <a:spcBef>
          <a:spcPct val="20000"/>
        </a:spcBef>
        <a:spcAft>
          <a:spcPct val="0"/>
        </a:spcAft>
        <a:buClr>
          <a:schemeClr val="tx2"/>
        </a:buClr>
        <a:buFont typeface="Arial" panose="020B0604020202020204" pitchFamily="34" charset="0"/>
        <a:buChar char="–"/>
        <a:defRPr sz="2800" kern="1200">
          <a:solidFill>
            <a:schemeClr val="tx1"/>
          </a:solidFill>
          <a:latin typeface="+mn-lt"/>
          <a:ea typeface="ＭＳ Ｐゴシック" pitchFamily="-84" charset="-128"/>
          <a:cs typeface="+mn-cs"/>
        </a:defRPr>
      </a:lvl2pPr>
      <a:lvl3pPr marL="1257300" indent="-266700" algn="l" defTabSz="457200" rtl="0" eaLnBrk="1" fontAlgn="base" hangingPunct="1">
        <a:spcBef>
          <a:spcPct val="20000"/>
        </a:spcBef>
        <a:spcAft>
          <a:spcPct val="0"/>
        </a:spcAft>
        <a:buClr>
          <a:schemeClr val="tx2"/>
        </a:buClr>
        <a:buFont typeface="Arial" panose="020B0604020202020204" pitchFamily="34" charset="0"/>
        <a:buChar char="•"/>
        <a:defRPr sz="2400" kern="1200">
          <a:solidFill>
            <a:schemeClr val="tx1"/>
          </a:solidFill>
          <a:latin typeface="+mn-lt"/>
          <a:ea typeface="ＭＳ Ｐゴシック" pitchFamily="-84" charset="-128"/>
          <a:cs typeface="+mn-cs"/>
        </a:defRPr>
      </a:lvl3pPr>
      <a:lvl4pPr marL="1703388" indent="-266700" algn="l" defTabSz="457200" rtl="0" eaLnBrk="1" fontAlgn="base" hangingPunct="1">
        <a:spcBef>
          <a:spcPct val="20000"/>
        </a:spcBef>
        <a:spcAft>
          <a:spcPct val="0"/>
        </a:spcAft>
        <a:buClr>
          <a:schemeClr val="tx2"/>
        </a:buClr>
        <a:buFont typeface="Arial" panose="020B0604020202020204" pitchFamily="34" charset="0"/>
        <a:buChar char="–"/>
        <a:defRPr sz="2000" kern="1200">
          <a:solidFill>
            <a:schemeClr val="tx1"/>
          </a:solidFill>
          <a:latin typeface="+mn-lt"/>
          <a:ea typeface="ＭＳ Ｐゴシック" pitchFamily="-84" charset="-128"/>
          <a:cs typeface="+mn-cs"/>
        </a:defRPr>
      </a:lvl4pPr>
      <a:lvl5pPr marL="2424113" indent="-266700" algn="l" defTabSz="457200" rtl="0" eaLnBrk="1" fontAlgn="base" hangingPunct="1">
        <a:spcBef>
          <a:spcPct val="20000"/>
        </a:spcBef>
        <a:spcAft>
          <a:spcPct val="0"/>
        </a:spcAft>
        <a:buClr>
          <a:schemeClr val="tx2"/>
        </a:buClr>
        <a:buFont typeface="Arial" panose="020B0604020202020204" pitchFamily="34" charset="0"/>
        <a:buChar char="»"/>
        <a:defRPr sz="2000" kern="1200">
          <a:solidFill>
            <a:schemeClr val="tx1"/>
          </a:solidFill>
          <a:latin typeface="+mn-lt"/>
          <a:ea typeface="ＭＳ Ｐゴシック" pitchFamily="-8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508001" y="152400"/>
            <a:ext cx="1107016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US" altLang="en-US"/>
              <a:t>Click to edit Master title style</a:t>
            </a:r>
            <a:endParaRPr lang="en-GB" altLang="en-US"/>
          </a:p>
        </p:txBody>
      </p:sp>
      <p:sp>
        <p:nvSpPr>
          <p:cNvPr id="3075" name="Text Placeholder 2"/>
          <p:cNvSpPr>
            <a:spLocks noGrp="1"/>
          </p:cNvSpPr>
          <p:nvPr>
            <p:ph type="body" idx="1"/>
          </p:nvPr>
        </p:nvSpPr>
        <p:spPr bwMode="auto">
          <a:xfrm>
            <a:off x="508000" y="1066800"/>
            <a:ext cx="11074400" cy="228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3076" name="Picture 10" descr="NW ppt templates v24 copy.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06933" y="5791200"/>
            <a:ext cx="32850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
          </p:nvPr>
        </p:nvSpPr>
        <p:spPr>
          <a:xfrm>
            <a:off x="495300" y="6046789"/>
            <a:ext cx="2844800" cy="517525"/>
          </a:xfrm>
          <a:prstGeom prst="rect">
            <a:avLst/>
          </a:prstGeom>
        </p:spPr>
        <p:txBody>
          <a:bodyPr vert="horz" wrap="square" lIns="91440" tIns="45720" rIns="91440" bIns="45720" numCol="1" anchor="ctr" anchorCtr="0" compatLnSpc="1">
            <a:prstTxWarp prst="textNoShape">
              <a:avLst/>
            </a:prstTxWarp>
          </a:bodyPr>
          <a:lstStyle>
            <a:lvl1pPr>
              <a:defRPr sz="1400"/>
            </a:lvl1pPr>
          </a:lstStyle>
          <a:p>
            <a:fld id="{EB988095-9F2E-4BF6-BAB6-FA6A8B2B202F}" type="slidenum">
              <a:rPr lang="en-GB" altLang="en-US"/>
              <a:pPr/>
              <a:t>‹#›</a:t>
            </a:fld>
            <a:endParaRPr lang="en-GB" altLang="en-US" dirty="0"/>
          </a:p>
        </p:txBody>
      </p:sp>
    </p:spTree>
    <p:extLst>
      <p:ext uri="{BB962C8B-B14F-4D97-AF65-F5344CB8AC3E}">
        <p14:creationId xmlns:p14="http://schemas.microsoft.com/office/powerpoint/2010/main" val="130917200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hf hdr="0" ftr="0" dt="0"/>
  <p:txStyles>
    <p:titleStyle>
      <a:lvl1pPr algn="l" defTabSz="457200" rtl="0" eaLnBrk="1" fontAlgn="base" hangingPunct="1">
        <a:spcBef>
          <a:spcPct val="0"/>
        </a:spcBef>
        <a:spcAft>
          <a:spcPct val="0"/>
        </a:spcAft>
        <a:defRPr sz="3600" b="1" kern="1200">
          <a:solidFill>
            <a:schemeClr val="tx1"/>
          </a:solidFill>
          <a:latin typeface="+mj-lt"/>
          <a:ea typeface="ＭＳ Ｐゴシック" pitchFamily="-84" charset="-128"/>
          <a:cs typeface="ＭＳ Ｐゴシック" pitchFamily="-84" charset="-128"/>
        </a:defRPr>
      </a:lvl1pPr>
      <a:lvl2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2pPr>
      <a:lvl3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3pPr>
      <a:lvl4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4pPr>
      <a:lvl5pPr algn="l" defTabSz="457200" rtl="0" eaLnBrk="1" fontAlgn="base" hangingPunct="1">
        <a:spcBef>
          <a:spcPct val="0"/>
        </a:spcBef>
        <a:spcAft>
          <a:spcPct val="0"/>
        </a:spcAft>
        <a:defRPr sz="3600" b="1">
          <a:solidFill>
            <a:schemeClr val="tx1"/>
          </a:solidFill>
          <a:latin typeface="Arial" pitchFamily="-84" charset="0"/>
          <a:ea typeface="ＭＳ Ｐゴシック" pitchFamily="-84" charset="-128"/>
          <a:cs typeface="ＭＳ Ｐゴシック" pitchFamily="-84" charset="-128"/>
        </a:defRPr>
      </a:lvl5pPr>
      <a:lvl6pPr marL="4572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6pPr>
      <a:lvl7pPr marL="9144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7pPr>
      <a:lvl8pPr marL="13716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8pPr>
      <a:lvl9pPr marL="1828800" algn="l" defTabSz="457200" rtl="0" eaLnBrk="1" fontAlgn="base" hangingPunct="1">
        <a:spcBef>
          <a:spcPct val="0"/>
        </a:spcBef>
        <a:spcAft>
          <a:spcPct val="0"/>
        </a:spcAft>
        <a:defRPr sz="3600" b="1">
          <a:solidFill>
            <a:schemeClr val="tx2"/>
          </a:solidFill>
          <a:latin typeface="Arial" pitchFamily="-84" charset="0"/>
          <a:ea typeface="ＭＳ Ｐゴシック" pitchFamily="-84" charset="-128"/>
          <a:cs typeface="ＭＳ Ｐゴシック" pitchFamily="-84" charset="-128"/>
        </a:defRPr>
      </a:lvl9pPr>
    </p:titleStyle>
    <p:bodyStyle>
      <a:lvl1pPr marL="263525" indent="-263525" algn="l" defTabSz="457200" rtl="0" eaLnBrk="1" fontAlgn="base" hangingPunct="1">
        <a:spcBef>
          <a:spcPct val="20000"/>
        </a:spcBef>
        <a:spcAft>
          <a:spcPct val="0"/>
        </a:spcAft>
        <a:buClr>
          <a:schemeClr val="tx2"/>
        </a:buClr>
        <a:buFont typeface="Arial" panose="020B0604020202020204" pitchFamily="34" charset="0"/>
        <a:buChar char="•"/>
        <a:defRPr sz="3200" kern="1200">
          <a:solidFill>
            <a:schemeClr val="tx1"/>
          </a:solidFill>
          <a:latin typeface="+mn-lt"/>
          <a:ea typeface="ＭＳ Ｐゴシック" pitchFamily="-84" charset="-128"/>
          <a:cs typeface="ＭＳ Ｐゴシック" pitchFamily="-84" charset="-128"/>
        </a:defRPr>
      </a:lvl1pPr>
      <a:lvl2pPr marL="720725" indent="-274638" algn="l" defTabSz="457200" rtl="0" eaLnBrk="1" fontAlgn="base" hangingPunct="1">
        <a:spcBef>
          <a:spcPct val="20000"/>
        </a:spcBef>
        <a:spcAft>
          <a:spcPct val="0"/>
        </a:spcAft>
        <a:buClr>
          <a:schemeClr val="tx2"/>
        </a:buClr>
        <a:buFont typeface="Arial" panose="020B0604020202020204" pitchFamily="34" charset="0"/>
        <a:buChar char="–"/>
        <a:defRPr sz="2800" kern="1200">
          <a:solidFill>
            <a:schemeClr val="tx1"/>
          </a:solidFill>
          <a:latin typeface="+mn-lt"/>
          <a:ea typeface="ＭＳ Ｐゴシック" pitchFamily="-84" charset="-128"/>
          <a:cs typeface="+mn-cs"/>
        </a:defRPr>
      </a:lvl2pPr>
      <a:lvl3pPr marL="1257300" indent="-266700" algn="l" defTabSz="457200" rtl="0" eaLnBrk="1" fontAlgn="base" hangingPunct="1">
        <a:spcBef>
          <a:spcPct val="20000"/>
        </a:spcBef>
        <a:spcAft>
          <a:spcPct val="0"/>
        </a:spcAft>
        <a:buClr>
          <a:schemeClr val="tx2"/>
        </a:buClr>
        <a:buFont typeface="Arial" panose="020B0604020202020204" pitchFamily="34" charset="0"/>
        <a:buChar char="•"/>
        <a:defRPr sz="2400" kern="1200">
          <a:solidFill>
            <a:schemeClr val="tx1"/>
          </a:solidFill>
          <a:latin typeface="+mn-lt"/>
          <a:ea typeface="ＭＳ Ｐゴシック" pitchFamily="-84" charset="-128"/>
          <a:cs typeface="+mn-cs"/>
        </a:defRPr>
      </a:lvl3pPr>
      <a:lvl4pPr marL="1703388" indent="-266700" algn="l" defTabSz="457200" rtl="0" eaLnBrk="1" fontAlgn="base" hangingPunct="1">
        <a:spcBef>
          <a:spcPct val="20000"/>
        </a:spcBef>
        <a:spcAft>
          <a:spcPct val="0"/>
        </a:spcAft>
        <a:buClr>
          <a:schemeClr val="tx2"/>
        </a:buClr>
        <a:buFont typeface="Arial" panose="020B0604020202020204" pitchFamily="34" charset="0"/>
        <a:buChar char="–"/>
        <a:defRPr sz="2000" kern="1200">
          <a:solidFill>
            <a:schemeClr val="tx1"/>
          </a:solidFill>
          <a:latin typeface="+mn-lt"/>
          <a:ea typeface="ＭＳ Ｐゴシック" pitchFamily="-84" charset="-128"/>
          <a:cs typeface="+mn-cs"/>
        </a:defRPr>
      </a:lvl4pPr>
      <a:lvl5pPr marL="2424113" indent="-266700" algn="l" defTabSz="457200" rtl="0" eaLnBrk="1" fontAlgn="base" hangingPunct="1">
        <a:spcBef>
          <a:spcPct val="20000"/>
        </a:spcBef>
        <a:spcAft>
          <a:spcPct val="0"/>
        </a:spcAft>
        <a:buClr>
          <a:schemeClr val="tx2"/>
        </a:buClr>
        <a:buFont typeface="Arial" panose="020B0604020202020204" pitchFamily="34" charset="0"/>
        <a:buChar char="»"/>
        <a:defRPr sz="2000" kern="1200">
          <a:solidFill>
            <a:schemeClr val="tx1"/>
          </a:solidFill>
          <a:latin typeface="+mn-lt"/>
          <a:ea typeface="ＭＳ Ｐゴシック" pitchFamily="-8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tmp"/><Relationship Id="rId7" Type="http://schemas.openxmlformats.org/officeDocument/2006/relationships/image" Target="../media/image19.tm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8.xml"/><Relationship Id="rId7" Type="http://schemas.openxmlformats.org/officeDocument/2006/relationships/slide" Target="slide2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1.xml"/><Relationship Id="rId11" Type="http://schemas.openxmlformats.org/officeDocument/2006/relationships/slide" Target="slide33.xml"/><Relationship Id="rId5" Type="http://schemas.openxmlformats.org/officeDocument/2006/relationships/slide" Target="slide14.xml"/><Relationship Id="rId10" Type="http://schemas.openxmlformats.org/officeDocument/2006/relationships/slide" Target="slide37.xml"/><Relationship Id="rId4" Type="http://schemas.openxmlformats.org/officeDocument/2006/relationships/slide" Target="slide15.xml"/><Relationship Id="rId9" Type="http://schemas.openxmlformats.org/officeDocument/2006/relationships/slide" Target="slide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slide" Target="slide15.xml"/><Relationship Id="rId2" Type="http://schemas.openxmlformats.org/officeDocument/2006/relationships/image" Target="../media/image23.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5.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8.png"/><Relationship Id="rId7" Type="http://schemas.openxmlformats.org/officeDocument/2006/relationships/slide" Target="slide21.xm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25.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rtcccm.nbsnet.co.uk:9443/ccm/web/projects/Governance#action=com.ibm.team.dashboard.viewDashboard" TargetMode="External"/><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hyperlink" Target="https://ctcccm.nbsnet.co.uk:9443/ccm/web/projects/CTC%20Governance#action=com.ibm.team.dashboard.viewDashboard" TargetMode="Externa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mynationwideteam/sites/solution_lifecycle%20_centre_of_expertise/services/Lists/Service%20Request%20Form/NewForm.aspx?RootFolder=/sites/solution_lifecycle%20_centre_of_expertise/services/Lists/Service%20Request%20Form&amp;ContentTypeId=0x010800264EF8DA8E175F438AD4EF66039EF67C&amp;Source=http://mynationwideteam/sites/solution_lifecycle%20_centre_of_expertise/services/Services/submit.asp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7767" y="1978025"/>
            <a:ext cx="8292703" cy="707886"/>
          </a:xfrm>
        </p:spPr>
        <p:txBody>
          <a:bodyPr/>
          <a:lstStyle/>
          <a:p>
            <a:r>
              <a:rPr lang="en-GB" sz="4000" dirty="0"/>
              <a:t>RTC Governance User Guide</a:t>
            </a:r>
          </a:p>
        </p:txBody>
      </p:sp>
      <p:sp>
        <p:nvSpPr>
          <p:cNvPr id="3" name="Subtitle 2"/>
          <p:cNvSpPr>
            <a:spLocks noGrp="1"/>
          </p:cNvSpPr>
          <p:nvPr>
            <p:ph type="subTitle" idx="1"/>
          </p:nvPr>
        </p:nvSpPr>
        <p:spPr>
          <a:xfrm>
            <a:off x="2027767" y="4012889"/>
            <a:ext cx="8292703" cy="1348061"/>
          </a:xfrm>
        </p:spPr>
        <p:txBody>
          <a:bodyPr/>
          <a:lstStyle/>
          <a:p>
            <a:endParaRPr lang="en-GB" sz="2400" dirty="0"/>
          </a:p>
          <a:p>
            <a:endParaRPr lang="en-GB" sz="2400" dirty="0"/>
          </a:p>
          <a:p>
            <a:r>
              <a:rPr lang="en-GB" sz="2400" dirty="0"/>
              <a:t>Ryan Thompson and Karla Train</a:t>
            </a:r>
          </a:p>
        </p:txBody>
      </p:sp>
    </p:spTree>
    <p:extLst>
      <p:ext uri="{BB962C8B-B14F-4D97-AF65-F5344CB8AC3E}">
        <p14:creationId xmlns:p14="http://schemas.microsoft.com/office/powerpoint/2010/main" val="423330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4555" b="35704"/>
          <a:stretch/>
        </p:blipFill>
        <p:spPr>
          <a:xfrm>
            <a:off x="2336087" y="3001327"/>
            <a:ext cx="8181941" cy="3051515"/>
          </a:xfrm>
          <a:prstGeom prst="rect">
            <a:avLst/>
          </a:prstGeom>
          <a:ln w="28575">
            <a:solidFill>
              <a:schemeClr val="tx1"/>
            </a:solidFill>
          </a:ln>
        </p:spPr>
      </p:pic>
      <p:pic>
        <p:nvPicPr>
          <p:cNvPr id="33" name="Picture 32"/>
          <p:cNvPicPr>
            <a:picLocks noChangeAspect="1"/>
          </p:cNvPicPr>
          <p:nvPr/>
        </p:nvPicPr>
        <p:blipFill rotWithShape="1">
          <a:blip r:embed="rId2">
            <a:duotone>
              <a:schemeClr val="accent1">
                <a:shade val="45000"/>
                <a:satMod val="135000"/>
              </a:schemeClr>
              <a:prstClr val="white"/>
            </a:duotone>
          </a:blip>
          <a:srcRect t="11694" b="35705"/>
          <a:stretch/>
        </p:blipFill>
        <p:spPr>
          <a:xfrm>
            <a:off x="2336357" y="3366009"/>
            <a:ext cx="8181941" cy="2686833"/>
          </a:xfrm>
          <a:prstGeom prst="rect">
            <a:avLst/>
          </a:prstGeom>
        </p:spPr>
      </p:pic>
      <p:sp>
        <p:nvSpPr>
          <p:cNvPr id="2" name="Title 1"/>
          <p:cNvSpPr>
            <a:spLocks noGrp="1"/>
          </p:cNvSpPr>
          <p:nvPr>
            <p:ph type="title"/>
          </p:nvPr>
        </p:nvSpPr>
        <p:spPr/>
        <p:txBody>
          <a:bodyPr/>
          <a:lstStyle/>
          <a:p>
            <a:r>
              <a:rPr lang="en-GB" dirty="0"/>
              <a:t>RTC Overview</a:t>
            </a:r>
          </a:p>
        </p:txBody>
      </p:sp>
      <p:sp>
        <p:nvSpPr>
          <p:cNvPr id="9" name="Rectangle 8"/>
          <p:cNvSpPr/>
          <p:nvPr/>
        </p:nvSpPr>
        <p:spPr>
          <a:xfrm>
            <a:off x="10534605" y="1748990"/>
            <a:ext cx="1562145" cy="85862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GB" sz="1200" b="1" dirty="0"/>
              <a:t>Search</a:t>
            </a:r>
          </a:p>
          <a:p>
            <a:pPr algn="ctr"/>
            <a:endParaRPr lang="en-GB" sz="1200" b="1" dirty="0"/>
          </a:p>
          <a:p>
            <a:pPr algn="ctr"/>
            <a:r>
              <a:rPr lang="en-GB" sz="1200" dirty="0"/>
              <a:t>- Quick Search</a:t>
            </a:r>
          </a:p>
        </p:txBody>
      </p:sp>
      <p:pic>
        <p:nvPicPr>
          <p:cNvPr id="40" name="Picture 3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430" y="1750302"/>
            <a:ext cx="3871466" cy="857317"/>
          </a:xfrm>
          <a:prstGeom prst="rect">
            <a:avLst/>
          </a:prstGeom>
          <a:noFill/>
          <a:ln/>
        </p:spPr>
        <p:style>
          <a:lnRef idx="2">
            <a:schemeClr val="accent6"/>
          </a:lnRef>
          <a:fillRef idx="1">
            <a:schemeClr val="lt1"/>
          </a:fillRef>
          <a:effectRef idx="0">
            <a:schemeClr val="accent6"/>
          </a:effectRef>
          <a:fontRef idx="minor">
            <a:schemeClr val="dk1"/>
          </a:fontRef>
        </p:style>
      </p:pic>
      <p:pic>
        <p:nvPicPr>
          <p:cNvPr id="83" name="Picture 82"/>
          <p:cNvPicPr>
            <a:picLocks noChangeAspect="1"/>
          </p:cNvPicPr>
          <p:nvPr/>
        </p:nvPicPr>
        <p:blipFill>
          <a:blip r:embed="rId4"/>
          <a:stretch>
            <a:fillRect/>
          </a:stretch>
        </p:blipFill>
        <p:spPr>
          <a:xfrm>
            <a:off x="99520" y="1191451"/>
            <a:ext cx="1841956" cy="2993178"/>
          </a:xfrm>
          <a:prstGeom prst="rect">
            <a:avLst/>
          </a:prstGeom>
          <a:ln/>
        </p:spPr>
        <p:style>
          <a:lnRef idx="2">
            <a:schemeClr val="dk1"/>
          </a:lnRef>
          <a:fillRef idx="1">
            <a:schemeClr val="lt1"/>
          </a:fillRef>
          <a:effectRef idx="0">
            <a:schemeClr val="dk1"/>
          </a:effectRef>
          <a:fontRef idx="minor">
            <a:schemeClr val="dk1"/>
          </a:fontRef>
        </p:style>
      </p:pic>
      <p:sp>
        <p:nvSpPr>
          <p:cNvPr id="90" name="Rectangle 89"/>
          <p:cNvSpPr/>
          <p:nvPr/>
        </p:nvSpPr>
        <p:spPr>
          <a:xfrm>
            <a:off x="2047761" y="1179260"/>
            <a:ext cx="1597647" cy="101048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1200" b="1" dirty="0"/>
              <a:t>My Projects</a:t>
            </a:r>
          </a:p>
          <a:p>
            <a:pPr algn="ctr"/>
            <a:endParaRPr lang="en-GB" sz="800" b="1" dirty="0"/>
          </a:p>
          <a:p>
            <a:r>
              <a:rPr lang="en-GB" sz="1100" dirty="0"/>
              <a:t>- My Dashboard</a:t>
            </a:r>
          </a:p>
          <a:p>
            <a:r>
              <a:rPr lang="en-GB" sz="1100" dirty="0"/>
              <a:t>- RTC / </a:t>
            </a:r>
            <a:r>
              <a:rPr lang="en-GB" sz="1100" dirty="0" err="1"/>
              <a:t>CCM</a:t>
            </a:r>
            <a:r>
              <a:rPr lang="en-GB" sz="1100" dirty="0"/>
              <a:t> Projects</a:t>
            </a:r>
          </a:p>
          <a:p>
            <a:r>
              <a:rPr lang="en-GB" sz="1100" dirty="0"/>
              <a:t>- RM Projects</a:t>
            </a:r>
          </a:p>
        </p:txBody>
      </p:sp>
      <p:pic>
        <p:nvPicPr>
          <p:cNvPr id="4" name="Picture 3"/>
          <p:cNvPicPr>
            <a:picLocks noChangeAspect="1"/>
          </p:cNvPicPr>
          <p:nvPr/>
        </p:nvPicPr>
        <p:blipFill rotWithShape="1">
          <a:blip r:embed="rId5"/>
          <a:srcRect l="5485" t="9607" r="1087" b="8507"/>
          <a:stretch/>
        </p:blipFill>
        <p:spPr>
          <a:xfrm>
            <a:off x="97688" y="1651886"/>
            <a:ext cx="1824468" cy="2532743"/>
          </a:xfrm>
          <a:prstGeom prst="rect">
            <a:avLst/>
          </a:prstGeom>
        </p:spPr>
      </p:pic>
      <p:cxnSp>
        <p:nvCxnSpPr>
          <p:cNvPr id="19" name="Straight Connector 18"/>
          <p:cNvCxnSpPr>
            <a:stCxn id="33" idx="2"/>
          </p:cNvCxnSpPr>
          <p:nvPr/>
        </p:nvCxnSpPr>
        <p:spPr>
          <a:xfrm>
            <a:off x="6427328" y="6052842"/>
            <a:ext cx="4090700" cy="0"/>
          </a:xfrm>
          <a:prstGeom prst="line">
            <a:avLst/>
          </a:prstGeom>
          <a:ln w="3175"/>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33" idx="2"/>
          </p:cNvCxnSpPr>
          <p:nvPr/>
        </p:nvCxnSpPr>
        <p:spPr>
          <a:xfrm>
            <a:off x="2336087" y="6052842"/>
            <a:ext cx="4091241" cy="0"/>
          </a:xfrm>
          <a:prstGeom prst="line">
            <a:avLst/>
          </a:prstGeom>
          <a:ln w="3175"/>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10518028" y="3001327"/>
            <a:ext cx="0" cy="3051515"/>
          </a:xfrm>
          <a:prstGeom prst="line">
            <a:avLst/>
          </a:prstGeom>
          <a:ln w="3175"/>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2336087" y="3001327"/>
            <a:ext cx="0" cy="3051515"/>
          </a:xfrm>
          <a:prstGeom prst="line">
            <a:avLst/>
          </a:prstGeom>
          <a:ln w="3175"/>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84364" y="4385481"/>
            <a:ext cx="1870593" cy="841577"/>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GB" sz="1200" b="1" dirty="0"/>
              <a:t>Project Dashboards</a:t>
            </a:r>
          </a:p>
          <a:p>
            <a:pPr algn="ctr"/>
            <a:endParaRPr lang="en-GB" sz="800" b="1" dirty="0"/>
          </a:p>
          <a:p>
            <a:pPr marL="171450" indent="-171450">
              <a:buFontTx/>
              <a:buChar char="-"/>
            </a:pPr>
            <a:r>
              <a:rPr lang="en-GB" sz="1100" dirty="0"/>
              <a:t>Current Dashboards</a:t>
            </a:r>
          </a:p>
          <a:p>
            <a:pPr marL="171450" indent="-171450">
              <a:buFontTx/>
              <a:buChar char="-"/>
            </a:pPr>
            <a:r>
              <a:rPr lang="en-GB" sz="1100" dirty="0"/>
              <a:t>Recent Dashboards</a:t>
            </a:r>
          </a:p>
        </p:txBody>
      </p:sp>
      <p:sp>
        <p:nvSpPr>
          <p:cNvPr id="8" name="Rectangle 7"/>
          <p:cNvSpPr/>
          <p:nvPr/>
        </p:nvSpPr>
        <p:spPr>
          <a:xfrm>
            <a:off x="10506895" y="4258892"/>
            <a:ext cx="1500862" cy="1228921"/>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GB" sz="1200" b="1" dirty="0"/>
              <a:t>Work Items</a:t>
            </a:r>
          </a:p>
          <a:p>
            <a:pPr algn="ctr"/>
            <a:endParaRPr lang="en-GB" sz="1200" b="1" dirty="0"/>
          </a:p>
          <a:p>
            <a:r>
              <a:rPr lang="en-GB" sz="1100" dirty="0"/>
              <a:t>- Query</a:t>
            </a:r>
          </a:p>
          <a:p>
            <a:r>
              <a:rPr lang="en-GB" sz="1100" dirty="0"/>
              <a:t>- Recent Work Items</a:t>
            </a:r>
          </a:p>
        </p:txBody>
      </p:sp>
      <p:sp>
        <p:nvSpPr>
          <p:cNvPr id="45" name="Rectangle 44"/>
          <p:cNvSpPr/>
          <p:nvPr/>
        </p:nvSpPr>
        <p:spPr>
          <a:xfrm>
            <a:off x="2346809" y="3243264"/>
            <a:ext cx="458304" cy="103539"/>
          </a:xfrm>
          <a:prstGeom prst="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cxnSp>
        <p:nvCxnSpPr>
          <p:cNvPr id="47" name="Straight Connector 46"/>
          <p:cNvCxnSpPr>
            <a:stCxn id="45" idx="2"/>
            <a:endCxn id="17" idx="0"/>
          </p:cNvCxnSpPr>
          <p:nvPr/>
        </p:nvCxnSpPr>
        <p:spPr>
          <a:xfrm>
            <a:off x="2575961" y="3346803"/>
            <a:ext cx="1688899" cy="1038679"/>
          </a:xfrm>
          <a:prstGeom prst="line">
            <a:avLst/>
          </a:prstGeom>
          <a:ln/>
        </p:spPr>
        <p:style>
          <a:lnRef idx="2">
            <a:schemeClr val="accent3"/>
          </a:lnRef>
          <a:fillRef idx="1">
            <a:schemeClr val="lt1"/>
          </a:fillRef>
          <a:effectRef idx="0">
            <a:schemeClr val="accent3"/>
          </a:effectRef>
          <a:fontRef idx="minor">
            <a:schemeClr val="dk1"/>
          </a:fontRef>
        </p:style>
      </p:cxnSp>
      <p:sp>
        <p:nvSpPr>
          <p:cNvPr id="53" name="Rectangle 52"/>
          <p:cNvSpPr/>
          <p:nvPr/>
        </p:nvSpPr>
        <p:spPr>
          <a:xfrm>
            <a:off x="2886075" y="3244436"/>
            <a:ext cx="300168" cy="102368"/>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cxnSp>
        <p:nvCxnSpPr>
          <p:cNvPr id="54" name="Straight Connector 53"/>
          <p:cNvCxnSpPr>
            <a:stCxn id="63" idx="0"/>
            <a:endCxn id="53" idx="2"/>
          </p:cNvCxnSpPr>
          <p:nvPr/>
        </p:nvCxnSpPr>
        <p:spPr>
          <a:xfrm flipH="1" flipV="1">
            <a:off x="3036159" y="3346804"/>
            <a:ext cx="5514312" cy="912088"/>
          </a:xfrm>
          <a:prstGeom prst="line">
            <a:avLst/>
          </a:prstGeom>
          <a:ln/>
        </p:spPr>
        <p:style>
          <a:lnRef idx="2">
            <a:schemeClr val="accent4"/>
          </a:lnRef>
          <a:fillRef idx="1">
            <a:schemeClr val="lt1"/>
          </a:fillRef>
          <a:effectRef idx="0">
            <a:schemeClr val="accent4"/>
          </a:effectRef>
          <a:fontRef idx="minor">
            <a:schemeClr val="dk1"/>
          </a:fontRef>
        </p:style>
      </p:cxnSp>
      <p:sp>
        <p:nvSpPr>
          <p:cNvPr id="56" name="Rectangle 55"/>
          <p:cNvSpPr/>
          <p:nvPr/>
        </p:nvSpPr>
        <p:spPr>
          <a:xfrm>
            <a:off x="9225804" y="3294440"/>
            <a:ext cx="1224578" cy="134109"/>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57" name="Straight Connector 56"/>
          <p:cNvCxnSpPr>
            <a:stCxn id="56" idx="0"/>
            <a:endCxn id="40" idx="2"/>
          </p:cNvCxnSpPr>
          <p:nvPr/>
        </p:nvCxnSpPr>
        <p:spPr>
          <a:xfrm flipH="1" flipV="1">
            <a:off x="8529163" y="2607619"/>
            <a:ext cx="1308930" cy="686821"/>
          </a:xfrm>
          <a:prstGeom prst="line">
            <a:avLst/>
          </a:prstGeom>
          <a:ln/>
        </p:spPr>
        <p:style>
          <a:lnRef idx="2">
            <a:schemeClr val="accent6"/>
          </a:lnRef>
          <a:fillRef idx="1">
            <a:schemeClr val="lt1"/>
          </a:fillRef>
          <a:effectRef idx="0">
            <a:schemeClr val="accent6"/>
          </a:effectRef>
          <a:fontRef idx="minor">
            <a:schemeClr val="dk1"/>
          </a:fontRef>
        </p:style>
      </p:cxnSp>
      <p:pic>
        <p:nvPicPr>
          <p:cNvPr id="63" name="Picture 62"/>
          <p:cNvPicPr>
            <a:picLocks noChangeAspect="1"/>
          </p:cNvPicPr>
          <p:nvPr/>
        </p:nvPicPr>
        <p:blipFill>
          <a:blip r:embed="rId6"/>
          <a:stretch>
            <a:fillRect/>
          </a:stretch>
        </p:blipFill>
        <p:spPr>
          <a:xfrm>
            <a:off x="6665463" y="4258892"/>
            <a:ext cx="3770015" cy="1220509"/>
          </a:xfrm>
          <a:prstGeom prst="rect">
            <a:avLst/>
          </a:prstGeom>
          <a:noFill/>
          <a:ln/>
        </p:spPr>
        <p:style>
          <a:lnRef idx="2">
            <a:schemeClr val="accent4"/>
          </a:lnRef>
          <a:fillRef idx="1">
            <a:schemeClr val="lt1"/>
          </a:fillRef>
          <a:effectRef idx="0">
            <a:schemeClr val="accent4"/>
          </a:effectRef>
          <a:fontRef idx="minor">
            <a:schemeClr val="dk1"/>
          </a:fontRef>
        </p:style>
      </p:pic>
      <p:sp>
        <p:nvSpPr>
          <p:cNvPr id="81" name="Rectangle 80"/>
          <p:cNvSpPr/>
          <p:nvPr/>
        </p:nvSpPr>
        <p:spPr>
          <a:xfrm>
            <a:off x="2513799" y="3073212"/>
            <a:ext cx="90701" cy="17281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87" name="Straight Connector 86"/>
          <p:cNvCxnSpPr>
            <a:stCxn id="83" idx="3"/>
            <a:endCxn id="81" idx="1"/>
          </p:cNvCxnSpPr>
          <p:nvPr/>
        </p:nvCxnSpPr>
        <p:spPr>
          <a:xfrm>
            <a:off x="1941476" y="2688040"/>
            <a:ext cx="572323" cy="471581"/>
          </a:xfrm>
          <a:prstGeom prst="line">
            <a:avLst/>
          </a:prstGeom>
          <a:ln/>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2336087" y="3001411"/>
            <a:ext cx="4091241" cy="0"/>
          </a:xfrm>
          <a:prstGeom prst="line">
            <a:avLst/>
          </a:prstGeom>
          <a:ln w="3175"/>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426787" y="3001411"/>
            <a:ext cx="4091241" cy="0"/>
          </a:xfrm>
          <a:prstGeom prst="line">
            <a:avLst/>
          </a:prstGeom>
          <a:ln w="3175"/>
          <a:effectLst/>
        </p:spPr>
        <p:style>
          <a:lnRef idx="2">
            <a:schemeClr val="accent1"/>
          </a:lnRef>
          <a:fillRef idx="0">
            <a:schemeClr val="accent1"/>
          </a:fillRef>
          <a:effectRef idx="1">
            <a:schemeClr val="accent1"/>
          </a:effectRef>
          <a:fontRef idx="minor">
            <a:schemeClr val="tx1"/>
          </a:fontRef>
        </p:style>
      </p:cxnSp>
      <p:pic>
        <p:nvPicPr>
          <p:cNvPr id="17" name="Picture 16"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4666" y="4385482"/>
            <a:ext cx="4480387" cy="841576"/>
          </a:xfrm>
          <a:prstGeom prst="rect">
            <a:avLst/>
          </a:prstGeom>
          <a:noFill/>
          <a:ln/>
        </p:spPr>
        <p:style>
          <a:lnRef idx="2">
            <a:schemeClr val="accent3"/>
          </a:lnRef>
          <a:fillRef idx="1">
            <a:schemeClr val="lt1"/>
          </a:fillRef>
          <a:effectRef idx="0">
            <a:schemeClr val="accent3"/>
          </a:effectRef>
          <a:fontRef idx="minor">
            <a:schemeClr val="dk1"/>
          </a:fontRef>
        </p:style>
      </p:pic>
      <p:pic>
        <p:nvPicPr>
          <p:cNvPr id="27" name="Picture 26"/>
          <p:cNvPicPr>
            <a:picLocks noChangeAspect="1"/>
          </p:cNvPicPr>
          <p:nvPr/>
        </p:nvPicPr>
        <p:blipFill>
          <a:blip r:embed="rId8"/>
          <a:stretch>
            <a:fillRect/>
          </a:stretch>
        </p:blipFill>
        <p:spPr>
          <a:xfrm>
            <a:off x="2057287" y="4538654"/>
            <a:ext cx="4420842" cy="632693"/>
          </a:xfrm>
          <a:prstGeom prst="rect">
            <a:avLst/>
          </a:prstGeom>
        </p:spPr>
      </p:pic>
      <p:sp>
        <p:nvSpPr>
          <p:cNvPr id="28" name="Rectangle 27"/>
          <p:cNvSpPr/>
          <p:nvPr/>
        </p:nvSpPr>
        <p:spPr>
          <a:xfrm>
            <a:off x="4600575" y="4911265"/>
            <a:ext cx="1784938" cy="1592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800" dirty="0">
                <a:solidFill>
                  <a:srgbClr val="000000"/>
                </a:solidFill>
              </a:rPr>
              <a:t>Solution Design Board</a:t>
            </a:r>
          </a:p>
        </p:txBody>
      </p:sp>
      <p:sp>
        <p:nvSpPr>
          <p:cNvPr id="48" name="Rectangle 47"/>
          <p:cNvSpPr/>
          <p:nvPr/>
        </p:nvSpPr>
        <p:spPr>
          <a:xfrm>
            <a:off x="4600575" y="4726665"/>
            <a:ext cx="1784938" cy="15920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800" dirty="0">
                <a:solidFill>
                  <a:srgbClr val="000000"/>
                </a:solidFill>
              </a:rPr>
              <a:t>Architecture Review Board</a:t>
            </a:r>
          </a:p>
        </p:txBody>
      </p:sp>
      <p:pic>
        <p:nvPicPr>
          <p:cNvPr id="29" name="Picture 28"/>
          <p:cNvPicPr>
            <a:picLocks noChangeAspect="1"/>
          </p:cNvPicPr>
          <p:nvPr/>
        </p:nvPicPr>
        <p:blipFill>
          <a:blip r:embed="rId9"/>
          <a:stretch>
            <a:fillRect/>
          </a:stretch>
        </p:blipFill>
        <p:spPr>
          <a:xfrm>
            <a:off x="2621411" y="3098598"/>
            <a:ext cx="580499" cy="122879"/>
          </a:xfrm>
          <a:prstGeom prst="rect">
            <a:avLst/>
          </a:prstGeom>
        </p:spPr>
      </p:pic>
      <p:pic>
        <p:nvPicPr>
          <p:cNvPr id="51" name="Picture 50"/>
          <p:cNvPicPr>
            <a:picLocks noChangeAspect="1"/>
          </p:cNvPicPr>
          <p:nvPr/>
        </p:nvPicPr>
        <p:blipFill rotWithShape="1">
          <a:blip r:embed="rId2"/>
          <a:srcRect l="27335" t="5857" r="63069" b="90065"/>
          <a:stretch/>
        </p:blipFill>
        <p:spPr>
          <a:xfrm>
            <a:off x="3193734" y="3066644"/>
            <a:ext cx="785155" cy="208335"/>
          </a:xfrm>
          <a:prstGeom prst="rect">
            <a:avLst/>
          </a:prstGeom>
        </p:spPr>
      </p:pic>
    </p:spTree>
    <p:extLst>
      <p:ext uri="{BB962C8B-B14F-4D97-AF65-F5344CB8AC3E}">
        <p14:creationId xmlns:p14="http://schemas.microsoft.com/office/powerpoint/2010/main" val="3682841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51218" y="1295454"/>
            <a:ext cx="6689565" cy="5444863"/>
          </a:xfrm>
          <a:prstGeom prst="rect">
            <a:avLst/>
          </a:prstGeom>
          <a:ln>
            <a:solidFill>
              <a:srgbClr val="000000"/>
            </a:solidFill>
          </a:ln>
        </p:spPr>
      </p:pic>
      <p:sp>
        <p:nvSpPr>
          <p:cNvPr id="2" name="Title 1"/>
          <p:cNvSpPr>
            <a:spLocks noGrp="1"/>
          </p:cNvSpPr>
          <p:nvPr>
            <p:ph type="title"/>
          </p:nvPr>
        </p:nvSpPr>
        <p:spPr/>
        <p:txBody>
          <a:bodyPr/>
          <a:lstStyle/>
          <a:p>
            <a:r>
              <a:rPr lang="en-GB" dirty="0"/>
              <a:t>RTC Work Item Overview</a:t>
            </a:r>
          </a:p>
        </p:txBody>
      </p:sp>
      <p:sp>
        <p:nvSpPr>
          <p:cNvPr id="7" name="Rectangle 6"/>
          <p:cNvSpPr/>
          <p:nvPr/>
        </p:nvSpPr>
        <p:spPr>
          <a:xfrm>
            <a:off x="103030" y="1295456"/>
            <a:ext cx="2022477" cy="2345960"/>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GB" sz="1200" b="1" dirty="0"/>
              <a:t>Overview Tab</a:t>
            </a:r>
          </a:p>
          <a:p>
            <a:pPr algn="ctr"/>
            <a:endParaRPr lang="en-GB" sz="1200" b="1" dirty="0"/>
          </a:p>
          <a:p>
            <a:r>
              <a:rPr lang="en-GB" sz="1200" dirty="0"/>
              <a:t>Define project name, code, type, those involved and a description.</a:t>
            </a:r>
          </a:p>
          <a:p>
            <a:endParaRPr lang="en-GB" sz="1200" dirty="0"/>
          </a:p>
          <a:p>
            <a:r>
              <a:rPr lang="en-GB" sz="1200" dirty="0"/>
              <a:t>Discussion allows for project comments to be recorded in a single location and provides email notifications to those subscribed.</a:t>
            </a:r>
          </a:p>
        </p:txBody>
      </p:sp>
      <p:sp>
        <p:nvSpPr>
          <p:cNvPr id="8" name="Rectangle 7"/>
          <p:cNvSpPr/>
          <p:nvPr/>
        </p:nvSpPr>
        <p:spPr>
          <a:xfrm>
            <a:off x="9924298" y="1284634"/>
            <a:ext cx="2023200" cy="1411615"/>
          </a:xfrm>
          <a:prstGeom prst="rect">
            <a:avLst/>
          </a:prstGeom>
          <a:ln>
            <a:solidFill>
              <a:srgbClr val="00B050"/>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en-GB" sz="1200" b="1" dirty="0"/>
              <a:t>Links Tab</a:t>
            </a:r>
          </a:p>
          <a:p>
            <a:pPr algn="ctr"/>
            <a:endParaRPr lang="en-GB" sz="1200" b="1" dirty="0"/>
          </a:p>
          <a:p>
            <a:r>
              <a:rPr lang="en-GB" sz="1200" dirty="0"/>
              <a:t>Upload project documents.</a:t>
            </a:r>
          </a:p>
          <a:p>
            <a:endParaRPr lang="en-GB" sz="1200" dirty="0"/>
          </a:p>
          <a:p>
            <a:r>
              <a:rPr lang="en-GB" sz="1200" dirty="0"/>
              <a:t>Define subscribers, other than the creator and owner of the work item.</a:t>
            </a:r>
          </a:p>
        </p:txBody>
      </p:sp>
      <p:sp>
        <p:nvSpPr>
          <p:cNvPr id="9" name="Rectangle 8"/>
          <p:cNvSpPr/>
          <p:nvPr/>
        </p:nvSpPr>
        <p:spPr>
          <a:xfrm>
            <a:off x="9924298" y="2881953"/>
            <a:ext cx="2023200" cy="1266290"/>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algn="ctr"/>
            <a:r>
              <a:rPr lang="en-GB" sz="1200" b="1" dirty="0"/>
              <a:t>Approvals/Reviews Tab</a:t>
            </a:r>
          </a:p>
          <a:p>
            <a:pPr algn="ctr"/>
            <a:endParaRPr lang="en-GB" sz="1200" b="1" dirty="0"/>
          </a:p>
          <a:p>
            <a:r>
              <a:rPr lang="en-GB" sz="1200" dirty="0"/>
              <a:t>Define reviewers, due date for reviewing documents and outcome of reviews.</a:t>
            </a:r>
          </a:p>
        </p:txBody>
      </p:sp>
      <p:sp>
        <p:nvSpPr>
          <p:cNvPr id="10" name="Rectangle 9"/>
          <p:cNvSpPr/>
          <p:nvPr/>
        </p:nvSpPr>
        <p:spPr>
          <a:xfrm>
            <a:off x="103029" y="3796989"/>
            <a:ext cx="2022477" cy="2495978"/>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en-GB" sz="1200" b="1" dirty="0"/>
              <a:t>History Tab</a:t>
            </a:r>
          </a:p>
          <a:p>
            <a:pPr algn="ctr"/>
            <a:endParaRPr lang="en-GB" sz="1200" b="1" dirty="0"/>
          </a:p>
          <a:p>
            <a:r>
              <a:rPr lang="en-GB" sz="1200" dirty="0"/>
              <a:t>Lists all changes to the work item, such as stages of workflow and comments. </a:t>
            </a:r>
          </a:p>
          <a:p>
            <a:endParaRPr lang="en-GB" sz="1200" dirty="0"/>
          </a:p>
          <a:p>
            <a:r>
              <a:rPr lang="en-GB" sz="1200" dirty="0"/>
              <a:t>All changes are date time stamped and state who made the change, as well as providing a link to the relevant comment where available.</a:t>
            </a:r>
          </a:p>
        </p:txBody>
      </p:sp>
      <p:cxnSp>
        <p:nvCxnSpPr>
          <p:cNvPr id="12" name="Elbow Connector 11"/>
          <p:cNvCxnSpPr>
            <a:stCxn id="7" idx="3"/>
          </p:cNvCxnSpPr>
          <p:nvPr/>
        </p:nvCxnSpPr>
        <p:spPr>
          <a:xfrm flipV="1">
            <a:off x="2125507" y="1828800"/>
            <a:ext cx="682088" cy="639636"/>
          </a:xfrm>
          <a:prstGeom prst="bentConnector3">
            <a:avLst>
              <a:gd name="adj1" fmla="val 50000"/>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6" name="Elbow Connector 15"/>
          <p:cNvCxnSpPr>
            <a:stCxn id="8" idx="0"/>
          </p:cNvCxnSpPr>
          <p:nvPr/>
        </p:nvCxnSpPr>
        <p:spPr>
          <a:xfrm rot="16200000" flipH="1" flipV="1">
            <a:off x="6917728" y="-2213618"/>
            <a:ext cx="519919" cy="7516421"/>
          </a:xfrm>
          <a:prstGeom prst="bentConnector4">
            <a:avLst>
              <a:gd name="adj1" fmla="val -18320"/>
              <a:gd name="adj2" fmla="val 99941"/>
            </a:avLst>
          </a:prstGeom>
          <a:ln>
            <a:solidFill>
              <a:srgbClr val="00B050"/>
            </a:solidFill>
            <a:tailEnd type="triangle"/>
          </a:ln>
          <a:effectLst/>
        </p:spPr>
        <p:style>
          <a:lnRef idx="2">
            <a:schemeClr val="accent5"/>
          </a:lnRef>
          <a:fillRef idx="0">
            <a:schemeClr val="accent5"/>
          </a:fillRef>
          <a:effectRef idx="1">
            <a:schemeClr val="accent5"/>
          </a:effectRef>
          <a:fontRef idx="minor">
            <a:schemeClr val="tx1"/>
          </a:fontRef>
        </p:style>
      </p:cxnSp>
      <p:cxnSp>
        <p:nvCxnSpPr>
          <p:cNvPr id="18" name="Elbow Connector 17"/>
          <p:cNvCxnSpPr>
            <a:stCxn id="9" idx="1"/>
            <a:endCxn id="63" idx="0"/>
          </p:cNvCxnSpPr>
          <p:nvPr/>
        </p:nvCxnSpPr>
        <p:spPr>
          <a:xfrm rot="10800000">
            <a:off x="3877572" y="1733550"/>
            <a:ext cx="6046727" cy="1781549"/>
          </a:xfrm>
          <a:prstGeom prst="bentConnector4">
            <a:avLst>
              <a:gd name="adj1" fmla="val 3570"/>
              <a:gd name="adj2" fmla="val 112832"/>
            </a:avLst>
          </a:prstGeom>
          <a:ln>
            <a:tailEnd type="triangle"/>
          </a:ln>
          <a:effectLst/>
        </p:spPr>
        <p:style>
          <a:lnRef idx="2">
            <a:schemeClr val="accent3"/>
          </a:lnRef>
          <a:fillRef idx="0">
            <a:schemeClr val="accent3"/>
          </a:fillRef>
          <a:effectRef idx="1">
            <a:schemeClr val="accent3"/>
          </a:effectRef>
          <a:fontRef idx="minor">
            <a:schemeClr val="tx1"/>
          </a:fontRef>
        </p:style>
      </p:cxnSp>
      <p:sp>
        <p:nvSpPr>
          <p:cNvPr id="13" name="Rectangle 12"/>
          <p:cNvSpPr/>
          <p:nvPr/>
        </p:nvSpPr>
        <p:spPr>
          <a:xfrm>
            <a:off x="9924298" y="4404555"/>
            <a:ext cx="2023200" cy="1426835"/>
          </a:xfrm>
          <a:prstGeom prst="rect">
            <a:avLst/>
          </a:prstGeom>
          <a:ln>
            <a:solidFill>
              <a:srgbClr val="7030A0"/>
            </a:solidFill>
          </a:ln>
        </p:spPr>
        <p:style>
          <a:lnRef idx="2">
            <a:schemeClr val="accent5"/>
          </a:lnRef>
          <a:fillRef idx="1">
            <a:schemeClr val="lt1"/>
          </a:fillRef>
          <a:effectRef idx="0">
            <a:schemeClr val="accent5"/>
          </a:effectRef>
          <a:fontRef idx="minor">
            <a:schemeClr val="dk1"/>
          </a:fontRef>
        </p:style>
        <p:txBody>
          <a:bodyPr rtlCol="0" anchor="t"/>
          <a:lstStyle/>
          <a:p>
            <a:pPr algn="ctr"/>
            <a:r>
              <a:rPr lang="en-GB" sz="1200" b="1" dirty="0"/>
              <a:t>Workflow State</a:t>
            </a:r>
          </a:p>
          <a:p>
            <a:pPr algn="ctr"/>
            <a:endParaRPr lang="en-GB" sz="1200" b="1" dirty="0"/>
          </a:p>
          <a:p>
            <a:pPr algn="ctr"/>
            <a:r>
              <a:rPr lang="en-GB" sz="1200" dirty="0"/>
              <a:t>Defines the stage of the item, based on the Governance workflow. </a:t>
            </a:r>
          </a:p>
        </p:txBody>
      </p:sp>
      <p:cxnSp>
        <p:nvCxnSpPr>
          <p:cNvPr id="11" name="Elbow Connector 10"/>
          <p:cNvCxnSpPr>
            <a:stCxn id="13" idx="1"/>
          </p:cNvCxnSpPr>
          <p:nvPr/>
        </p:nvCxnSpPr>
        <p:spPr>
          <a:xfrm rot="10800000">
            <a:off x="8121948" y="1733549"/>
            <a:ext cx="1802351" cy="3384424"/>
          </a:xfrm>
          <a:prstGeom prst="bentConnector2">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3596583" y="1733549"/>
            <a:ext cx="561975" cy="19196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6" name="Rectangle 75"/>
          <p:cNvSpPr/>
          <p:nvPr/>
        </p:nvSpPr>
        <p:spPr>
          <a:xfrm>
            <a:off x="3836194" y="3081337"/>
            <a:ext cx="1697831" cy="3405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7" name="Rectangle 76"/>
          <p:cNvSpPr/>
          <p:nvPr/>
        </p:nvSpPr>
        <p:spPr>
          <a:xfrm>
            <a:off x="3836194" y="2711693"/>
            <a:ext cx="1621632" cy="69607"/>
          </a:xfrm>
          <a:prstGeom prst="rect">
            <a:avLst/>
          </a:prstGeom>
          <a:solidFill>
            <a:srgbClr val="FBFB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2" name="Elbow Connector 21"/>
          <p:cNvCxnSpPr>
            <a:stCxn id="10" idx="3"/>
          </p:cNvCxnSpPr>
          <p:nvPr/>
        </p:nvCxnSpPr>
        <p:spPr>
          <a:xfrm flipV="1">
            <a:off x="2125506" y="1909720"/>
            <a:ext cx="2147089" cy="3135258"/>
          </a:xfrm>
          <a:prstGeom prst="bentConnector2">
            <a:avLst/>
          </a:prstGeom>
          <a:ln>
            <a:tailEnd type="triangle"/>
          </a:ln>
          <a:effectLst/>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5062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27767" y="2818752"/>
            <a:ext cx="8292703" cy="830997"/>
          </a:xfrm>
        </p:spPr>
        <p:txBody>
          <a:bodyPr/>
          <a:lstStyle/>
          <a:p>
            <a:r>
              <a:rPr lang="en-GB" dirty="0"/>
              <a:t>Instructions</a:t>
            </a:r>
          </a:p>
        </p:txBody>
      </p:sp>
    </p:spTree>
    <p:extLst>
      <p:ext uri="{BB962C8B-B14F-4D97-AF65-F5344CB8AC3E}">
        <p14:creationId xmlns:p14="http://schemas.microsoft.com/office/powerpoint/2010/main" val="1591378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Instructions</a:t>
            </a:r>
          </a:p>
        </p:txBody>
      </p:sp>
      <p:sp>
        <p:nvSpPr>
          <p:cNvPr id="3" name="Content Placeholder 2"/>
          <p:cNvSpPr>
            <a:spLocks noGrp="1"/>
          </p:cNvSpPr>
          <p:nvPr>
            <p:ph idx="1"/>
          </p:nvPr>
        </p:nvSpPr>
        <p:spPr>
          <a:xfrm>
            <a:off x="508000" y="1066800"/>
            <a:ext cx="11074400" cy="4450449"/>
          </a:xfrm>
        </p:spPr>
        <p:txBody>
          <a:bodyPr numCol="2"/>
          <a:lstStyle/>
          <a:p>
            <a:r>
              <a:rPr lang="en-GB" sz="2000" dirty="0">
                <a:hlinkClick r:id="rId3" action="ppaction://hlinksldjump"/>
              </a:rPr>
              <a:t>Access RTC</a:t>
            </a:r>
            <a:r>
              <a:rPr lang="en-GB" sz="2000" dirty="0"/>
              <a:t>   </a:t>
            </a:r>
          </a:p>
          <a:p>
            <a:endParaRPr lang="en-GB" sz="2000" dirty="0"/>
          </a:p>
          <a:p>
            <a:r>
              <a:rPr lang="en-GB" sz="2000" dirty="0">
                <a:hlinkClick r:id="rId4" action="ppaction://hlinksldjump"/>
              </a:rPr>
              <a:t>Create a Project</a:t>
            </a:r>
            <a:endParaRPr lang="en-GB" sz="2000" dirty="0"/>
          </a:p>
          <a:p>
            <a:r>
              <a:rPr lang="en-GB" sz="2000" dirty="0">
                <a:hlinkClick r:id="rId5" action="ppaction://hlinksldjump"/>
              </a:rPr>
              <a:t>View/Update a Project</a:t>
            </a:r>
            <a:endParaRPr lang="en-GB" sz="2000" dirty="0"/>
          </a:p>
          <a:p>
            <a:endParaRPr lang="en-GB" sz="2000" dirty="0"/>
          </a:p>
          <a:p>
            <a:r>
              <a:rPr lang="en-GB" sz="2000" dirty="0">
                <a:hlinkClick r:id="rId6" action="ppaction://hlinksldjump"/>
              </a:rPr>
              <a:t>Create a Deliverable</a:t>
            </a:r>
            <a:endParaRPr lang="en-GB" sz="2000" dirty="0"/>
          </a:p>
          <a:p>
            <a:r>
              <a:rPr lang="en-GB" sz="2000" dirty="0">
                <a:hlinkClick r:id="rId7" action="ppaction://hlinksldjump"/>
              </a:rPr>
              <a:t>View/Update a Deliverable</a:t>
            </a:r>
            <a:endParaRPr lang="en-GB" sz="2000" dirty="0"/>
          </a:p>
          <a:p>
            <a:endParaRPr lang="en-GB" sz="2000" dirty="0"/>
          </a:p>
          <a:p>
            <a:endParaRPr lang="en-GB" sz="2000" dirty="0"/>
          </a:p>
          <a:p>
            <a:endParaRPr lang="en-GB" sz="2000" dirty="0"/>
          </a:p>
          <a:p>
            <a:endParaRPr lang="en-GB" sz="2000" dirty="0"/>
          </a:p>
          <a:p>
            <a:endParaRPr lang="en-GB" sz="2000" dirty="0"/>
          </a:p>
          <a:p>
            <a:r>
              <a:rPr lang="en-GB" sz="2000" dirty="0">
                <a:hlinkClick r:id="rId8" action="ppaction://hlinksldjump"/>
              </a:rPr>
              <a:t>Attend an ATA</a:t>
            </a:r>
            <a:endParaRPr lang="en-GB" sz="2000" dirty="0"/>
          </a:p>
          <a:p>
            <a:r>
              <a:rPr lang="en-GB" sz="2000" dirty="0">
                <a:hlinkClick r:id="rId9" action="ppaction://hlinksldjump"/>
              </a:rPr>
              <a:t>Attend an ARB</a:t>
            </a:r>
            <a:endParaRPr lang="en-GB" sz="2000" dirty="0"/>
          </a:p>
          <a:p>
            <a:r>
              <a:rPr lang="en-GB" sz="2000" dirty="0">
                <a:hlinkClick r:id="rId9" action="ppaction://hlinksldjump"/>
              </a:rPr>
              <a:t>Attend an SDB</a:t>
            </a:r>
            <a:endParaRPr lang="en-GB" sz="2000" dirty="0"/>
          </a:p>
          <a:p>
            <a:endParaRPr lang="en-GB" sz="2000" dirty="0"/>
          </a:p>
          <a:p>
            <a:r>
              <a:rPr lang="en-GB" sz="2000" dirty="0">
                <a:hlinkClick r:id="rId10" action="ppaction://hlinksldjump"/>
              </a:rPr>
              <a:t>Complete a Domain Review</a:t>
            </a:r>
            <a:endParaRPr lang="en-GB" sz="2000" dirty="0"/>
          </a:p>
          <a:p>
            <a:endParaRPr lang="en-GB" sz="2000" dirty="0"/>
          </a:p>
          <a:p>
            <a:r>
              <a:rPr lang="en-GB" sz="2000" dirty="0">
                <a:hlinkClick r:id="rId11" action="ppaction://hlinksldjump"/>
              </a:rPr>
              <a:t>Update/Resolve/Approve an Action</a:t>
            </a:r>
            <a:endParaRPr lang="en-GB" sz="2000" dirty="0"/>
          </a:p>
        </p:txBody>
      </p:sp>
    </p:spTree>
    <p:extLst>
      <p:ext uri="{BB962C8B-B14F-4D97-AF65-F5344CB8AC3E}">
        <p14:creationId xmlns:p14="http://schemas.microsoft.com/office/powerpoint/2010/main" val="227287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27767" y="2818752"/>
            <a:ext cx="8292703" cy="830997"/>
          </a:xfrm>
        </p:spPr>
        <p:txBody>
          <a:bodyPr/>
          <a:lstStyle/>
          <a:p>
            <a:r>
              <a:rPr lang="en-GB" dirty="0"/>
              <a:t>View/Update a Project</a:t>
            </a:r>
          </a:p>
        </p:txBody>
      </p:sp>
    </p:spTree>
    <p:extLst>
      <p:ext uri="{BB962C8B-B14F-4D97-AF65-F5344CB8AC3E}">
        <p14:creationId xmlns:p14="http://schemas.microsoft.com/office/powerpoint/2010/main" val="68259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l="3307" t="16578" r="5434" b="3976"/>
          <a:stretch/>
        </p:blipFill>
        <p:spPr>
          <a:xfrm>
            <a:off x="8338163" y="1292906"/>
            <a:ext cx="3240005" cy="2872966"/>
          </a:xfrm>
          <a:prstGeom prst="rect">
            <a:avLst/>
          </a:prstGeom>
        </p:spPr>
      </p:pic>
      <p:pic>
        <p:nvPicPr>
          <p:cNvPr id="4" name="Picture 3"/>
          <p:cNvPicPr>
            <a:picLocks noChangeAspect="1"/>
          </p:cNvPicPr>
          <p:nvPr/>
        </p:nvPicPr>
        <p:blipFill rotWithShape="1">
          <a:blip r:embed="rId3"/>
          <a:srcRect l="3198" t="3132" r="10903" b="2903"/>
          <a:stretch/>
        </p:blipFill>
        <p:spPr>
          <a:xfrm>
            <a:off x="4480231" y="1292906"/>
            <a:ext cx="3240003" cy="2872966"/>
          </a:xfrm>
          <a:prstGeom prst="rect">
            <a:avLst/>
          </a:prstGeom>
        </p:spPr>
      </p:pic>
      <p:pic>
        <p:nvPicPr>
          <p:cNvPr id="3" name="Picture 2"/>
          <p:cNvPicPr>
            <a:picLocks noChangeAspect="1"/>
          </p:cNvPicPr>
          <p:nvPr/>
        </p:nvPicPr>
        <p:blipFill rotWithShape="1">
          <a:blip r:embed="rId4"/>
          <a:srcRect r="43291" b="31355"/>
          <a:stretch/>
        </p:blipFill>
        <p:spPr>
          <a:xfrm>
            <a:off x="630384" y="1292906"/>
            <a:ext cx="3231917" cy="2872966"/>
          </a:xfrm>
          <a:prstGeom prst="rect">
            <a:avLst/>
          </a:prstGeom>
        </p:spPr>
      </p:pic>
      <p:sp>
        <p:nvSpPr>
          <p:cNvPr id="2" name="Title 1"/>
          <p:cNvSpPr>
            <a:spLocks noGrp="1"/>
          </p:cNvSpPr>
          <p:nvPr>
            <p:ph type="title"/>
          </p:nvPr>
        </p:nvSpPr>
        <p:spPr/>
        <p:txBody>
          <a:bodyPr/>
          <a:lstStyle/>
          <a:p>
            <a:r>
              <a:rPr lang="en-GB" dirty="0"/>
              <a:t>View/Update a Project 1/2</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1" y="4317274"/>
            <a:ext cx="3240003" cy="738664"/>
          </a:xfrm>
          <a:prstGeom prst="rect">
            <a:avLst/>
          </a:prstGeom>
        </p:spPr>
        <p:txBody>
          <a:bodyPr wrap="square">
            <a:spAutoFit/>
          </a:bodyPr>
          <a:lstStyle/>
          <a:p>
            <a:pPr>
              <a:lnSpc>
                <a:spcPct val="150000"/>
              </a:lnSpc>
            </a:pPr>
            <a:r>
              <a:rPr lang="en-GB" sz="1400" dirty="0">
                <a:solidFill>
                  <a:srgbClr val="FF0000"/>
                </a:solidFill>
              </a:rPr>
              <a:t>Option 2. </a:t>
            </a:r>
            <a:r>
              <a:rPr lang="en-GB" sz="1400" dirty="0"/>
              <a:t>Use My ATA Dashboard to view all ATA items owned by you</a:t>
            </a:r>
          </a:p>
        </p:txBody>
      </p:sp>
      <p:sp>
        <p:nvSpPr>
          <p:cNvPr id="9" name="Rectangle 8"/>
          <p:cNvSpPr/>
          <p:nvPr/>
        </p:nvSpPr>
        <p:spPr>
          <a:xfrm>
            <a:off x="622301" y="4317274"/>
            <a:ext cx="3240000" cy="738664"/>
          </a:xfrm>
          <a:prstGeom prst="rect">
            <a:avLst/>
          </a:prstGeom>
        </p:spPr>
        <p:txBody>
          <a:bodyPr wrap="square">
            <a:spAutoFit/>
          </a:bodyPr>
          <a:lstStyle/>
          <a:p>
            <a:pPr>
              <a:lnSpc>
                <a:spcPct val="150000"/>
              </a:lnSpc>
            </a:pPr>
            <a:r>
              <a:rPr lang="en-GB" sz="1400" dirty="0">
                <a:solidFill>
                  <a:srgbClr val="FF0000"/>
                </a:solidFill>
              </a:rPr>
              <a:t>Option 1. </a:t>
            </a:r>
            <a:r>
              <a:rPr lang="en-GB" sz="1400" dirty="0"/>
              <a:t>If you have just created the Project, click on the Project work item</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1944138" y="1888992"/>
            <a:ext cx="360000" cy="3600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6122701" y="3041952"/>
            <a:ext cx="360000" cy="360000"/>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9575695" y="2293931"/>
            <a:ext cx="360000" cy="360000"/>
          </a:xfrm>
          <a:prstGeom prst="rect">
            <a:avLst/>
          </a:prstGeom>
        </p:spPr>
      </p:pic>
      <p:sp>
        <p:nvSpPr>
          <p:cNvPr id="20" name="Rectangle 19"/>
          <p:cNvSpPr/>
          <p:nvPr/>
        </p:nvSpPr>
        <p:spPr>
          <a:xfrm>
            <a:off x="8267701" y="4317274"/>
            <a:ext cx="3543300" cy="738664"/>
          </a:xfrm>
          <a:prstGeom prst="rect">
            <a:avLst/>
          </a:prstGeom>
        </p:spPr>
        <p:txBody>
          <a:bodyPr wrap="square">
            <a:spAutoFit/>
          </a:bodyPr>
          <a:lstStyle/>
          <a:p>
            <a:pPr>
              <a:lnSpc>
                <a:spcPct val="150000"/>
              </a:lnSpc>
            </a:pPr>
            <a:r>
              <a:rPr lang="en-GB" sz="1400" dirty="0">
                <a:solidFill>
                  <a:srgbClr val="FF0000"/>
                </a:solidFill>
              </a:rPr>
              <a:t>Option 3. </a:t>
            </a:r>
            <a:r>
              <a:rPr lang="en-GB" sz="1400" dirty="0"/>
              <a:t>Use the search feature which is  </a:t>
            </a:r>
          </a:p>
          <a:p>
            <a:pPr>
              <a:lnSpc>
                <a:spcPct val="150000"/>
              </a:lnSpc>
            </a:pPr>
            <a:r>
              <a:rPr lang="en-GB" sz="1400" dirty="0"/>
              <a:t>available in the top right of every page</a:t>
            </a:r>
          </a:p>
        </p:txBody>
      </p:sp>
    </p:spTree>
    <p:extLst>
      <p:ext uri="{BB962C8B-B14F-4D97-AF65-F5344CB8AC3E}">
        <p14:creationId xmlns:p14="http://schemas.microsoft.com/office/powerpoint/2010/main" val="128484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506518" y="1285872"/>
            <a:ext cx="6994542" cy="5450836"/>
          </a:xfrm>
          <a:prstGeom prst="rect">
            <a:avLst/>
          </a:prstGeom>
          <a:ln w="28575">
            <a:solidFill>
              <a:schemeClr val="tx1"/>
            </a:solidFill>
          </a:ln>
        </p:spPr>
      </p:pic>
      <p:sp>
        <p:nvSpPr>
          <p:cNvPr id="2" name="Title 1"/>
          <p:cNvSpPr>
            <a:spLocks noGrp="1"/>
          </p:cNvSpPr>
          <p:nvPr>
            <p:ph type="title"/>
          </p:nvPr>
        </p:nvSpPr>
        <p:spPr/>
        <p:txBody>
          <a:bodyPr/>
          <a:lstStyle/>
          <a:p>
            <a:r>
              <a:rPr lang="en-GB" dirty="0"/>
              <a:t>View/Update a Project 2/2</a:t>
            </a:r>
          </a:p>
        </p:txBody>
      </p:sp>
      <p:sp>
        <p:nvSpPr>
          <p:cNvPr id="9" name="Rectangle 8"/>
          <p:cNvSpPr/>
          <p:nvPr/>
        </p:nvSpPr>
        <p:spPr>
          <a:xfrm>
            <a:off x="313673" y="1429587"/>
            <a:ext cx="2199600" cy="400110"/>
          </a:xfrm>
          <a:prstGeom prst="rect">
            <a:avLst/>
          </a:prstGeom>
        </p:spPr>
        <p:txBody>
          <a:bodyPr wrap="square">
            <a:spAutoFit/>
          </a:bodyPr>
          <a:lstStyle/>
          <a:p>
            <a:r>
              <a:rPr lang="en-GB" sz="1000" dirty="0"/>
              <a:t>Specify which meeting you wish to attend</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38569">
            <a:off x="9328232" y="6574188"/>
            <a:ext cx="181919" cy="181919"/>
          </a:xfrm>
          <a:prstGeom prst="rect">
            <a:avLst/>
          </a:prstGeom>
        </p:spPr>
      </p:pic>
      <p:sp>
        <p:nvSpPr>
          <p:cNvPr id="16" name="Rectangle 15"/>
          <p:cNvSpPr/>
          <p:nvPr/>
        </p:nvSpPr>
        <p:spPr>
          <a:xfrm>
            <a:off x="182879" y="2213667"/>
            <a:ext cx="2199600" cy="400110"/>
          </a:xfrm>
          <a:prstGeom prst="rect">
            <a:avLst/>
          </a:prstGeom>
        </p:spPr>
        <p:txBody>
          <a:bodyPr wrap="square">
            <a:spAutoFit/>
          </a:bodyPr>
          <a:lstStyle/>
          <a:p>
            <a:r>
              <a:rPr lang="en-GB" sz="1000" dirty="0"/>
              <a:t>Governance body that is responsible for assessment</a:t>
            </a:r>
          </a:p>
        </p:txBody>
      </p:sp>
      <p:sp>
        <p:nvSpPr>
          <p:cNvPr id="15" name="Rectangle 14"/>
          <p:cNvSpPr/>
          <p:nvPr/>
        </p:nvSpPr>
        <p:spPr>
          <a:xfrm>
            <a:off x="9936480" y="5781816"/>
            <a:ext cx="2013923" cy="400110"/>
          </a:xfrm>
          <a:prstGeom prst="rect">
            <a:avLst/>
          </a:prstGeom>
        </p:spPr>
        <p:txBody>
          <a:bodyPr wrap="square">
            <a:spAutoFit/>
          </a:bodyPr>
          <a:lstStyle/>
          <a:p>
            <a:pPr lvl="0"/>
            <a:r>
              <a:rPr lang="en-GB" sz="1000" b="1" dirty="0">
                <a:solidFill>
                  <a:srgbClr val="FF0000"/>
                </a:solidFill>
              </a:rPr>
              <a:t>Always click Save after making any changes</a:t>
            </a:r>
            <a:endParaRPr lang="en-GB" sz="1000" b="1" dirty="0">
              <a:solidFill>
                <a:srgbClr val="004A8F"/>
              </a:solidFill>
            </a:endParaRPr>
          </a:p>
        </p:txBody>
      </p:sp>
      <p:cxnSp>
        <p:nvCxnSpPr>
          <p:cNvPr id="21" name="Straight Connector 20"/>
          <p:cNvCxnSpPr/>
          <p:nvPr/>
        </p:nvCxnSpPr>
        <p:spPr>
          <a:xfrm flipH="1">
            <a:off x="9419191" y="6050280"/>
            <a:ext cx="517289" cy="434340"/>
          </a:xfrm>
          <a:prstGeom prst="line">
            <a:avLst/>
          </a:prstGeom>
          <a:ln w="12700">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42907" y="4139953"/>
            <a:ext cx="2199600" cy="400110"/>
          </a:xfrm>
          <a:prstGeom prst="rect">
            <a:avLst/>
          </a:prstGeom>
        </p:spPr>
        <p:txBody>
          <a:bodyPr wrap="square">
            <a:spAutoFit/>
          </a:bodyPr>
          <a:lstStyle/>
          <a:p>
            <a:r>
              <a:rPr lang="en-GB" sz="1000" dirty="0"/>
              <a:t>Who is involved </a:t>
            </a:r>
            <a:br>
              <a:rPr lang="en-GB" sz="1000" dirty="0"/>
            </a:br>
            <a:r>
              <a:rPr lang="en-GB" sz="1000" dirty="0"/>
              <a:t>in the project</a:t>
            </a:r>
          </a:p>
        </p:txBody>
      </p:sp>
      <p:sp>
        <p:nvSpPr>
          <p:cNvPr id="25" name="Rectangle 24"/>
          <p:cNvSpPr/>
          <p:nvPr/>
        </p:nvSpPr>
        <p:spPr>
          <a:xfrm>
            <a:off x="9692640" y="1947494"/>
            <a:ext cx="2197674" cy="553998"/>
          </a:xfrm>
          <a:prstGeom prst="rect">
            <a:avLst/>
          </a:prstGeom>
        </p:spPr>
        <p:txBody>
          <a:bodyPr wrap="square">
            <a:spAutoFit/>
          </a:bodyPr>
          <a:lstStyle/>
          <a:p>
            <a:r>
              <a:rPr lang="en-GB" sz="1000" dirty="0">
                <a:solidFill>
                  <a:srgbClr val="00B0F0"/>
                </a:solidFill>
              </a:rPr>
              <a:t>The main person responsible </a:t>
            </a:r>
            <a:br>
              <a:rPr lang="en-GB" sz="1000" dirty="0">
                <a:solidFill>
                  <a:srgbClr val="00B0F0"/>
                </a:solidFill>
              </a:rPr>
            </a:br>
            <a:r>
              <a:rPr lang="en-GB" sz="1000" dirty="0">
                <a:solidFill>
                  <a:srgbClr val="00B0F0"/>
                </a:solidFill>
              </a:rPr>
              <a:t>for updating the work item and attending ATA?</a:t>
            </a:r>
          </a:p>
        </p:txBody>
      </p:sp>
      <p:cxnSp>
        <p:nvCxnSpPr>
          <p:cNvPr id="26" name="Straight Connector 25"/>
          <p:cNvCxnSpPr/>
          <p:nvPr/>
        </p:nvCxnSpPr>
        <p:spPr>
          <a:xfrm flipH="1" flipV="1">
            <a:off x="8138160" y="1975219"/>
            <a:ext cx="1614170" cy="108940"/>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9677835" y="1264417"/>
            <a:ext cx="2197674" cy="246221"/>
          </a:xfrm>
          <a:prstGeom prst="rect">
            <a:avLst/>
          </a:prstGeom>
        </p:spPr>
        <p:txBody>
          <a:bodyPr wrap="square">
            <a:spAutoFit/>
          </a:bodyPr>
          <a:lstStyle/>
          <a:p>
            <a:r>
              <a:rPr lang="en-GB" sz="1000" dirty="0"/>
              <a:t>Current workflow state</a:t>
            </a:r>
          </a:p>
        </p:txBody>
      </p:sp>
      <p:cxnSp>
        <p:nvCxnSpPr>
          <p:cNvPr id="30" name="Straight Connector 29"/>
          <p:cNvCxnSpPr>
            <a:stCxn id="29" idx="1"/>
          </p:cNvCxnSpPr>
          <p:nvPr/>
        </p:nvCxnSpPr>
        <p:spPr>
          <a:xfrm flipH="1">
            <a:off x="8625841" y="1387528"/>
            <a:ext cx="1051994" cy="15389"/>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9692640" y="3616058"/>
            <a:ext cx="2197674" cy="553998"/>
          </a:xfrm>
          <a:prstGeom prst="rect">
            <a:avLst/>
          </a:prstGeom>
        </p:spPr>
        <p:txBody>
          <a:bodyPr wrap="square">
            <a:spAutoFit/>
          </a:bodyPr>
          <a:lstStyle/>
          <a:p>
            <a:r>
              <a:rPr lang="en-GB" sz="1000" dirty="0">
                <a:solidFill>
                  <a:srgbClr val="00B0F0"/>
                </a:solidFill>
              </a:rPr>
              <a:t>Specify the date when documents, checklists, presentation slides </a:t>
            </a:r>
            <a:r>
              <a:rPr lang="en-GB" sz="1000" dirty="0" err="1">
                <a:solidFill>
                  <a:srgbClr val="00B0F0"/>
                </a:solidFill>
              </a:rPr>
              <a:t>etc</a:t>
            </a:r>
            <a:r>
              <a:rPr lang="en-GB" sz="1000" dirty="0">
                <a:solidFill>
                  <a:srgbClr val="00B0F0"/>
                </a:solidFill>
              </a:rPr>
              <a:t> need to be uploaded</a:t>
            </a:r>
          </a:p>
        </p:txBody>
      </p:sp>
      <p:cxnSp>
        <p:nvCxnSpPr>
          <p:cNvPr id="35" name="Straight Connector 34"/>
          <p:cNvCxnSpPr>
            <a:stCxn id="33" idx="1"/>
          </p:cNvCxnSpPr>
          <p:nvPr/>
        </p:nvCxnSpPr>
        <p:spPr>
          <a:xfrm flipH="1" flipV="1">
            <a:off x="7421880" y="2122939"/>
            <a:ext cx="2270760" cy="1770118"/>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9692640" y="2699905"/>
            <a:ext cx="2197674" cy="553998"/>
          </a:xfrm>
          <a:prstGeom prst="rect">
            <a:avLst/>
          </a:prstGeom>
        </p:spPr>
        <p:txBody>
          <a:bodyPr wrap="square">
            <a:spAutoFit/>
          </a:bodyPr>
          <a:lstStyle/>
          <a:p>
            <a:r>
              <a:rPr lang="en-GB" sz="1000" dirty="0"/>
              <a:t>Subscribers receive notifications each time an update/change is made</a:t>
            </a:r>
          </a:p>
        </p:txBody>
      </p:sp>
      <p:cxnSp>
        <p:nvCxnSpPr>
          <p:cNvPr id="40" name="Straight Connector 39"/>
          <p:cNvCxnSpPr/>
          <p:nvPr/>
        </p:nvCxnSpPr>
        <p:spPr>
          <a:xfrm flipH="1" flipV="1">
            <a:off x="9212580" y="2669152"/>
            <a:ext cx="512942" cy="194495"/>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225310" y="1715733"/>
            <a:ext cx="1310909" cy="229943"/>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610315" y="4340008"/>
            <a:ext cx="1021085" cy="0"/>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76844" y="5992052"/>
            <a:ext cx="2468167" cy="400110"/>
          </a:xfrm>
          <a:prstGeom prst="rect">
            <a:avLst/>
          </a:prstGeom>
        </p:spPr>
        <p:txBody>
          <a:bodyPr wrap="square">
            <a:spAutoFit/>
          </a:bodyPr>
          <a:lstStyle/>
          <a:p>
            <a:r>
              <a:rPr lang="en-GB" sz="1000" dirty="0"/>
              <a:t>Add project related comments. </a:t>
            </a:r>
            <a:br>
              <a:rPr lang="en-GB" sz="1000" dirty="0"/>
            </a:br>
            <a:r>
              <a:rPr lang="en-GB" sz="1000" dirty="0"/>
              <a:t>Admin also use for reminders and notes.</a:t>
            </a:r>
          </a:p>
        </p:txBody>
      </p:sp>
      <p:cxnSp>
        <p:nvCxnSpPr>
          <p:cNvPr id="55" name="Straight Connector 54"/>
          <p:cNvCxnSpPr/>
          <p:nvPr/>
        </p:nvCxnSpPr>
        <p:spPr>
          <a:xfrm>
            <a:off x="1926705" y="6133229"/>
            <a:ext cx="767943" cy="0"/>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182879" y="4980319"/>
            <a:ext cx="3147067" cy="246221"/>
          </a:xfrm>
          <a:prstGeom prst="rect">
            <a:avLst/>
          </a:prstGeom>
        </p:spPr>
        <p:txBody>
          <a:bodyPr wrap="square">
            <a:spAutoFit/>
          </a:bodyPr>
          <a:lstStyle/>
          <a:p>
            <a:r>
              <a:rPr lang="en-GB" sz="1000" dirty="0">
                <a:solidFill>
                  <a:srgbClr val="00B0F0"/>
                </a:solidFill>
              </a:rPr>
              <a:t>Add a brief description of the project</a:t>
            </a:r>
          </a:p>
        </p:txBody>
      </p:sp>
      <p:cxnSp>
        <p:nvCxnSpPr>
          <p:cNvPr id="58" name="Straight Connector 57"/>
          <p:cNvCxnSpPr/>
          <p:nvPr/>
        </p:nvCxnSpPr>
        <p:spPr>
          <a:xfrm>
            <a:off x="2360904" y="5115692"/>
            <a:ext cx="362750" cy="0"/>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1843599" y="2270660"/>
            <a:ext cx="1797817" cy="157982"/>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255598" y="1094042"/>
            <a:ext cx="2199600" cy="246221"/>
          </a:xfrm>
          <a:prstGeom prst="rect">
            <a:avLst/>
          </a:prstGeom>
        </p:spPr>
        <p:txBody>
          <a:bodyPr wrap="square">
            <a:spAutoFit/>
          </a:bodyPr>
          <a:lstStyle/>
          <a:p>
            <a:r>
              <a:rPr lang="en-GB" sz="1000" dirty="0">
                <a:solidFill>
                  <a:srgbClr val="00B0F0"/>
                </a:solidFill>
              </a:rPr>
              <a:t>Project name</a:t>
            </a:r>
          </a:p>
        </p:txBody>
      </p:sp>
      <p:cxnSp>
        <p:nvCxnSpPr>
          <p:cNvPr id="63" name="Straight Connector 62"/>
          <p:cNvCxnSpPr/>
          <p:nvPr/>
        </p:nvCxnSpPr>
        <p:spPr>
          <a:xfrm>
            <a:off x="2282056" y="1272686"/>
            <a:ext cx="663445" cy="97862"/>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690090" y="1912676"/>
            <a:ext cx="2199600" cy="246221"/>
          </a:xfrm>
          <a:prstGeom prst="rect">
            <a:avLst/>
          </a:prstGeom>
        </p:spPr>
        <p:txBody>
          <a:bodyPr wrap="square">
            <a:spAutoFit/>
          </a:bodyPr>
          <a:lstStyle/>
          <a:p>
            <a:r>
              <a:rPr lang="en-GB" sz="1000" dirty="0">
                <a:solidFill>
                  <a:srgbClr val="00B0F0"/>
                </a:solidFill>
              </a:rPr>
              <a:t>Insert the project code</a:t>
            </a:r>
          </a:p>
        </p:txBody>
      </p:sp>
      <p:cxnSp>
        <p:nvCxnSpPr>
          <p:cNvPr id="67" name="Straight Connector 66"/>
          <p:cNvCxnSpPr/>
          <p:nvPr/>
        </p:nvCxnSpPr>
        <p:spPr>
          <a:xfrm>
            <a:off x="2128236" y="2048976"/>
            <a:ext cx="1532022" cy="73108"/>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119465" y="2697071"/>
            <a:ext cx="2199600" cy="246221"/>
          </a:xfrm>
          <a:prstGeom prst="rect">
            <a:avLst/>
          </a:prstGeom>
        </p:spPr>
        <p:txBody>
          <a:bodyPr wrap="square">
            <a:spAutoFit/>
          </a:bodyPr>
          <a:lstStyle/>
          <a:p>
            <a:r>
              <a:rPr lang="en-GB" sz="1000" dirty="0">
                <a:solidFill>
                  <a:srgbClr val="00B0F0"/>
                </a:solidFill>
              </a:rPr>
              <a:t>Define the Investment theme</a:t>
            </a:r>
          </a:p>
        </p:txBody>
      </p:sp>
      <p:cxnSp>
        <p:nvCxnSpPr>
          <p:cNvPr id="71" name="Straight Connector 70"/>
          <p:cNvCxnSpPr/>
          <p:nvPr/>
        </p:nvCxnSpPr>
        <p:spPr>
          <a:xfrm flipV="1">
            <a:off x="1926705" y="2546538"/>
            <a:ext cx="1743996" cy="276489"/>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5465079" y="2398333"/>
            <a:ext cx="2199600" cy="400110"/>
          </a:xfrm>
          <a:prstGeom prst="rect">
            <a:avLst/>
          </a:prstGeom>
        </p:spPr>
        <p:txBody>
          <a:bodyPr wrap="square">
            <a:spAutoFit/>
          </a:bodyPr>
          <a:lstStyle/>
          <a:p>
            <a:r>
              <a:rPr lang="en-GB" sz="1000" dirty="0"/>
              <a:t>Which Architecture Domain is leading this project?</a:t>
            </a:r>
          </a:p>
        </p:txBody>
      </p:sp>
      <p:cxnSp>
        <p:nvCxnSpPr>
          <p:cNvPr id="76" name="Straight Connector 75"/>
          <p:cNvCxnSpPr/>
          <p:nvPr/>
        </p:nvCxnSpPr>
        <p:spPr>
          <a:xfrm flipH="1" flipV="1">
            <a:off x="4539632" y="2398334"/>
            <a:ext cx="960870" cy="157698"/>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211128" y="3084847"/>
            <a:ext cx="2199600" cy="246221"/>
          </a:xfrm>
          <a:prstGeom prst="rect">
            <a:avLst/>
          </a:prstGeom>
        </p:spPr>
        <p:txBody>
          <a:bodyPr wrap="square">
            <a:spAutoFit/>
          </a:bodyPr>
          <a:lstStyle/>
          <a:p>
            <a:r>
              <a:rPr lang="en-GB" sz="1000" dirty="0"/>
              <a:t>Full or Light Governance?</a:t>
            </a:r>
          </a:p>
        </p:txBody>
      </p:sp>
      <p:cxnSp>
        <p:nvCxnSpPr>
          <p:cNvPr id="80" name="Straight Connector 79"/>
          <p:cNvCxnSpPr/>
          <p:nvPr/>
        </p:nvCxnSpPr>
        <p:spPr>
          <a:xfrm flipV="1">
            <a:off x="1798563" y="2698938"/>
            <a:ext cx="2024538" cy="487986"/>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390768" y="3568476"/>
            <a:ext cx="2199600" cy="246221"/>
          </a:xfrm>
          <a:prstGeom prst="rect">
            <a:avLst/>
          </a:prstGeom>
        </p:spPr>
        <p:txBody>
          <a:bodyPr wrap="square">
            <a:spAutoFit/>
          </a:bodyPr>
          <a:lstStyle/>
          <a:p>
            <a:r>
              <a:rPr lang="en-GB" sz="1000" dirty="0">
                <a:solidFill>
                  <a:srgbClr val="00B0F0"/>
                </a:solidFill>
              </a:rPr>
              <a:t>What is the ARIX Category?</a:t>
            </a:r>
          </a:p>
        </p:txBody>
      </p:sp>
      <p:cxnSp>
        <p:nvCxnSpPr>
          <p:cNvPr id="83" name="Straight Connector 82"/>
          <p:cNvCxnSpPr/>
          <p:nvPr/>
        </p:nvCxnSpPr>
        <p:spPr>
          <a:xfrm flipV="1">
            <a:off x="2128236" y="3495759"/>
            <a:ext cx="1513180" cy="192170"/>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3749485" y="2892366"/>
            <a:ext cx="1524014" cy="400110"/>
          </a:xfrm>
          <a:prstGeom prst="rect">
            <a:avLst/>
          </a:prstGeom>
        </p:spPr>
        <p:txBody>
          <a:bodyPr wrap="square">
            <a:spAutoFit/>
          </a:bodyPr>
          <a:lstStyle/>
          <a:p>
            <a:r>
              <a:rPr lang="en-GB" sz="1000" dirty="0">
                <a:solidFill>
                  <a:srgbClr val="00B0F0"/>
                </a:solidFill>
              </a:rPr>
              <a:t>Why do you want to </a:t>
            </a:r>
            <a:br>
              <a:rPr lang="en-GB" sz="1000" dirty="0">
                <a:solidFill>
                  <a:srgbClr val="00B0F0"/>
                </a:solidFill>
              </a:rPr>
            </a:br>
            <a:r>
              <a:rPr lang="en-GB" sz="1000" dirty="0">
                <a:solidFill>
                  <a:srgbClr val="00B0F0"/>
                </a:solidFill>
              </a:rPr>
              <a:t>visit ATA/ARB?</a:t>
            </a:r>
          </a:p>
        </p:txBody>
      </p:sp>
      <p:sp>
        <p:nvSpPr>
          <p:cNvPr id="90" name="Rectangle 89"/>
          <p:cNvSpPr/>
          <p:nvPr/>
        </p:nvSpPr>
        <p:spPr>
          <a:xfrm>
            <a:off x="6535655" y="2884122"/>
            <a:ext cx="1524014" cy="415498"/>
          </a:xfrm>
          <a:prstGeom prst="rect">
            <a:avLst/>
          </a:prstGeom>
        </p:spPr>
        <p:txBody>
          <a:bodyPr wrap="square">
            <a:spAutoFit/>
          </a:bodyPr>
          <a:lstStyle/>
          <a:p>
            <a:r>
              <a:rPr lang="en-GB" sz="1000" dirty="0">
                <a:solidFill>
                  <a:srgbClr val="00B0F0"/>
                </a:solidFill>
              </a:rPr>
              <a:t>Who will be attending and what is their role?</a:t>
            </a:r>
          </a:p>
        </p:txBody>
      </p:sp>
      <p:sp>
        <p:nvSpPr>
          <p:cNvPr id="91" name="Rectangle 90"/>
          <p:cNvSpPr/>
          <p:nvPr/>
        </p:nvSpPr>
        <p:spPr>
          <a:xfrm>
            <a:off x="9752330" y="4612548"/>
            <a:ext cx="1999300" cy="553998"/>
          </a:xfrm>
          <a:prstGeom prst="rect">
            <a:avLst/>
          </a:prstGeom>
        </p:spPr>
        <p:txBody>
          <a:bodyPr wrap="square">
            <a:spAutoFit/>
          </a:bodyPr>
          <a:lstStyle/>
          <a:p>
            <a:r>
              <a:rPr lang="en-GB" sz="1000" dirty="0"/>
              <a:t>Is the ARIX more Business or IT weighted or is there anything else influencing the category?</a:t>
            </a:r>
          </a:p>
        </p:txBody>
      </p:sp>
      <p:cxnSp>
        <p:nvCxnSpPr>
          <p:cNvPr id="100" name="Straight Connector 99"/>
          <p:cNvCxnSpPr/>
          <p:nvPr/>
        </p:nvCxnSpPr>
        <p:spPr>
          <a:xfrm flipH="1" flipV="1">
            <a:off x="7671666" y="3616693"/>
            <a:ext cx="2110602" cy="1113431"/>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25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27767" y="2818752"/>
            <a:ext cx="8292703" cy="830997"/>
          </a:xfrm>
        </p:spPr>
        <p:txBody>
          <a:bodyPr/>
          <a:lstStyle/>
          <a:p>
            <a:r>
              <a:rPr lang="en-GB" dirty="0"/>
              <a:t>Attend an ATA – First Steps</a:t>
            </a:r>
          </a:p>
        </p:txBody>
      </p:sp>
    </p:spTree>
    <p:extLst>
      <p:ext uri="{BB962C8B-B14F-4D97-AF65-F5344CB8AC3E}">
        <p14:creationId xmlns:p14="http://schemas.microsoft.com/office/powerpoint/2010/main" val="1753756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duotone>
              <a:schemeClr val="accent1">
                <a:shade val="45000"/>
                <a:satMod val="135000"/>
              </a:schemeClr>
              <a:prstClr val="white"/>
            </a:duotone>
          </a:blip>
          <a:srcRect l="3198" t="3132" r="10903" b="2903"/>
          <a:stretch/>
        </p:blipFill>
        <p:spPr>
          <a:xfrm>
            <a:off x="4480231" y="1292906"/>
            <a:ext cx="3240003" cy="2872966"/>
          </a:xfrm>
          <a:prstGeom prst="rect">
            <a:avLst/>
          </a:prstGeom>
        </p:spPr>
      </p:pic>
      <p:pic>
        <p:nvPicPr>
          <p:cNvPr id="16" name="Picture 15"/>
          <p:cNvPicPr>
            <a:picLocks noChangeAspect="1"/>
          </p:cNvPicPr>
          <p:nvPr/>
        </p:nvPicPr>
        <p:blipFill rotWithShape="1">
          <a:blip r:embed="rId3">
            <a:duotone>
              <a:schemeClr val="accent1">
                <a:shade val="45000"/>
                <a:satMod val="135000"/>
              </a:schemeClr>
              <a:prstClr val="white"/>
            </a:duotone>
          </a:blip>
          <a:srcRect l="-268" t="981" r="14185" b="208"/>
          <a:stretch/>
        </p:blipFill>
        <p:spPr>
          <a:xfrm>
            <a:off x="625804" y="1285872"/>
            <a:ext cx="3240002" cy="2880000"/>
          </a:xfrm>
          <a:prstGeom prst="rect">
            <a:avLst/>
          </a:prstGeom>
        </p:spPr>
      </p:pic>
      <p:pic>
        <p:nvPicPr>
          <p:cNvPr id="11" name="Picture 10"/>
          <p:cNvPicPr>
            <a:picLocks noChangeAspect="1"/>
          </p:cNvPicPr>
          <p:nvPr/>
        </p:nvPicPr>
        <p:blipFill rotWithShape="1">
          <a:blip r:embed="rId4"/>
          <a:srcRect r="26639" b="19370"/>
          <a:stretch/>
        </p:blipFill>
        <p:spPr>
          <a:xfrm>
            <a:off x="8338165" y="1285872"/>
            <a:ext cx="3240003" cy="2880000"/>
          </a:xfrm>
          <a:prstGeom prst="rect">
            <a:avLst/>
          </a:prstGeom>
        </p:spPr>
      </p:pic>
      <p:sp>
        <p:nvSpPr>
          <p:cNvPr id="2" name="Title 1"/>
          <p:cNvSpPr>
            <a:spLocks noGrp="1"/>
          </p:cNvSpPr>
          <p:nvPr>
            <p:ph type="title"/>
          </p:nvPr>
        </p:nvSpPr>
        <p:spPr/>
        <p:txBody>
          <a:bodyPr/>
          <a:lstStyle/>
          <a:p>
            <a:r>
              <a:rPr lang="en-GB" dirty="0"/>
              <a:t>Attending an ATA - First steps - 1/3</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1" y="4317274"/>
            <a:ext cx="3240003" cy="738664"/>
          </a:xfrm>
          <a:prstGeom prst="rect">
            <a:avLst/>
          </a:prstGeom>
        </p:spPr>
        <p:txBody>
          <a:bodyPr wrap="square">
            <a:spAutoFit/>
          </a:bodyPr>
          <a:lstStyle/>
          <a:p>
            <a:pPr>
              <a:lnSpc>
                <a:spcPct val="150000"/>
              </a:lnSpc>
            </a:pPr>
            <a:r>
              <a:rPr lang="en-GB" sz="1400" dirty="0">
                <a:solidFill>
                  <a:srgbClr val="FF0000"/>
                </a:solidFill>
              </a:rPr>
              <a:t>2. </a:t>
            </a:r>
            <a:r>
              <a:rPr lang="en-GB" sz="1400" dirty="0"/>
              <a:t>Open your project</a:t>
            </a:r>
          </a:p>
          <a:p>
            <a:pPr>
              <a:lnSpc>
                <a:spcPct val="150000"/>
              </a:lnSpc>
            </a:pPr>
            <a:r>
              <a:rPr lang="en-GB" sz="1400" i="1" dirty="0">
                <a:solidFill>
                  <a:srgbClr val="FF0000"/>
                </a:solidFill>
              </a:rPr>
              <a:t>See: </a:t>
            </a:r>
            <a:r>
              <a:rPr lang="en-GB" sz="1400" i="1" dirty="0">
                <a:hlinkClick r:id="rId5" action="ppaction://hlinksldjump"/>
              </a:rPr>
              <a:t>Viewing/Updating a Project</a:t>
            </a:r>
            <a:endParaRPr lang="en-GB" sz="1400" i="1" dirty="0"/>
          </a:p>
        </p:txBody>
      </p:sp>
      <p:sp>
        <p:nvSpPr>
          <p:cNvPr id="9" name="Rectangle 8"/>
          <p:cNvSpPr/>
          <p:nvPr/>
        </p:nvSpPr>
        <p:spPr>
          <a:xfrm>
            <a:off x="622301" y="4317274"/>
            <a:ext cx="3240000" cy="1061829"/>
          </a:xfrm>
          <a:prstGeom prst="rect">
            <a:avLst/>
          </a:prstGeom>
        </p:spPr>
        <p:txBody>
          <a:bodyPr wrap="square">
            <a:spAutoFit/>
          </a:bodyPr>
          <a:lstStyle/>
          <a:p>
            <a:pPr>
              <a:lnSpc>
                <a:spcPct val="150000"/>
              </a:lnSpc>
            </a:pPr>
            <a:r>
              <a:rPr lang="en-GB" sz="1400" dirty="0">
                <a:solidFill>
                  <a:srgbClr val="FF0000"/>
                </a:solidFill>
              </a:rPr>
              <a:t>1. </a:t>
            </a:r>
            <a:r>
              <a:rPr lang="en-GB" sz="1400" dirty="0"/>
              <a:t>Ensure the NSL team have created a project</a:t>
            </a:r>
          </a:p>
          <a:p>
            <a:pPr>
              <a:lnSpc>
                <a:spcPct val="150000"/>
              </a:lnSpc>
            </a:pPr>
            <a:r>
              <a:rPr lang="en-GB" sz="1400" i="1" dirty="0">
                <a:solidFill>
                  <a:srgbClr val="FF0000"/>
                </a:solidFill>
              </a:rPr>
              <a:t>See: </a:t>
            </a:r>
            <a:r>
              <a:rPr lang="en-GB" sz="1400" i="1" dirty="0">
                <a:hlinkClick r:id="rId6" action="ppaction://hlinksldjump"/>
              </a:rPr>
              <a:t>Creating a project</a:t>
            </a:r>
            <a:endParaRPr lang="en-GB" sz="1400" i="1" dirty="0"/>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1138569">
            <a:off x="11195699" y="1379531"/>
            <a:ext cx="360000" cy="360000"/>
          </a:xfrm>
          <a:prstGeom prst="rect">
            <a:avLst/>
          </a:prstGeom>
        </p:spPr>
      </p:pic>
      <p:sp>
        <p:nvSpPr>
          <p:cNvPr id="20" name="Rectangle 19"/>
          <p:cNvSpPr/>
          <p:nvPr/>
        </p:nvSpPr>
        <p:spPr>
          <a:xfrm>
            <a:off x="8267701" y="4317274"/>
            <a:ext cx="3667124" cy="738664"/>
          </a:xfrm>
          <a:prstGeom prst="rect">
            <a:avLst/>
          </a:prstGeom>
        </p:spPr>
        <p:txBody>
          <a:bodyPr wrap="square">
            <a:spAutoFit/>
          </a:bodyPr>
          <a:lstStyle/>
          <a:p>
            <a:pPr>
              <a:lnSpc>
                <a:spcPct val="150000"/>
              </a:lnSpc>
            </a:pPr>
            <a:r>
              <a:rPr lang="en-GB" sz="1400" dirty="0">
                <a:solidFill>
                  <a:srgbClr val="FF0000"/>
                </a:solidFill>
              </a:rPr>
              <a:t>3. </a:t>
            </a:r>
            <a:r>
              <a:rPr lang="en-GB" sz="1400" dirty="0"/>
              <a:t>Specify which meeting you wish to attend by using the ‘Planned For’ field</a:t>
            </a:r>
          </a:p>
        </p:txBody>
      </p:sp>
    </p:spTree>
    <p:extLst>
      <p:ext uri="{BB962C8B-B14F-4D97-AF65-F5344CB8AC3E}">
        <p14:creationId xmlns:p14="http://schemas.microsoft.com/office/powerpoint/2010/main" val="76377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751" t="15860" r="50000" b="41434"/>
          <a:stretch/>
        </p:blipFill>
        <p:spPr>
          <a:xfrm>
            <a:off x="622301" y="1285871"/>
            <a:ext cx="3240000" cy="2880001"/>
          </a:xfrm>
          <a:prstGeom prst="rect">
            <a:avLst/>
          </a:prstGeom>
        </p:spPr>
      </p:pic>
      <p:pic>
        <p:nvPicPr>
          <p:cNvPr id="10" name="Picture 9"/>
          <p:cNvPicPr>
            <a:picLocks noChangeAspect="1"/>
          </p:cNvPicPr>
          <p:nvPr/>
        </p:nvPicPr>
        <p:blipFill rotWithShape="1">
          <a:blip r:embed="rId3"/>
          <a:srcRect l="2131" t="19189" r="46173" b="37909"/>
          <a:stretch/>
        </p:blipFill>
        <p:spPr>
          <a:xfrm>
            <a:off x="8338164" y="1280840"/>
            <a:ext cx="3240004" cy="2885032"/>
          </a:xfrm>
          <a:prstGeom prst="rect">
            <a:avLst/>
          </a:prstGeom>
        </p:spPr>
      </p:pic>
      <p:pic>
        <p:nvPicPr>
          <p:cNvPr id="4" name="Picture 3"/>
          <p:cNvPicPr>
            <a:picLocks noChangeAspect="1"/>
          </p:cNvPicPr>
          <p:nvPr/>
        </p:nvPicPr>
        <p:blipFill rotWithShape="1">
          <a:blip r:embed="rId4"/>
          <a:srcRect l="32574" t="4927" r="5870" b="10541"/>
          <a:stretch/>
        </p:blipFill>
        <p:spPr>
          <a:xfrm>
            <a:off x="4480231" y="1285871"/>
            <a:ext cx="3240003" cy="2880001"/>
          </a:xfrm>
          <a:prstGeom prst="rect">
            <a:avLst/>
          </a:prstGeom>
        </p:spPr>
      </p:pic>
      <p:sp>
        <p:nvSpPr>
          <p:cNvPr id="2" name="Title 1"/>
          <p:cNvSpPr>
            <a:spLocks noGrp="1"/>
          </p:cNvSpPr>
          <p:nvPr>
            <p:ph type="title"/>
          </p:nvPr>
        </p:nvSpPr>
        <p:spPr/>
        <p:txBody>
          <a:bodyPr/>
          <a:lstStyle/>
          <a:p>
            <a:r>
              <a:rPr lang="en-GB" dirty="0"/>
              <a:t>Attend an ATA – First Steps - 2/3</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1" y="4317274"/>
            <a:ext cx="3240003" cy="2031325"/>
          </a:xfrm>
          <a:prstGeom prst="rect">
            <a:avLst/>
          </a:prstGeom>
        </p:spPr>
        <p:txBody>
          <a:bodyPr wrap="square">
            <a:spAutoFit/>
          </a:bodyPr>
          <a:lstStyle/>
          <a:p>
            <a:pPr>
              <a:lnSpc>
                <a:spcPct val="150000"/>
              </a:lnSpc>
            </a:pPr>
            <a:r>
              <a:rPr lang="en-GB" sz="1400" dirty="0">
                <a:solidFill>
                  <a:srgbClr val="FF0000"/>
                </a:solidFill>
              </a:rPr>
              <a:t>5. </a:t>
            </a:r>
            <a:r>
              <a:rPr lang="en-GB" sz="1400" dirty="0"/>
              <a:t>Upload your slides or supporting material by clicking ‘Browse…’ and then navigating to the required file followed by clicking ‘Open’</a:t>
            </a:r>
          </a:p>
          <a:p>
            <a:pPr>
              <a:lnSpc>
                <a:spcPct val="150000"/>
              </a:lnSpc>
            </a:pPr>
            <a:endParaRPr lang="en-GB" sz="1400" i="1" dirty="0"/>
          </a:p>
          <a:p>
            <a:pPr>
              <a:lnSpc>
                <a:spcPct val="150000"/>
              </a:lnSpc>
            </a:pPr>
            <a:r>
              <a:rPr lang="en-GB" sz="1400" dirty="0">
                <a:solidFill>
                  <a:srgbClr val="FF0000"/>
                </a:solidFill>
              </a:rPr>
              <a:t>Note:</a:t>
            </a:r>
            <a:r>
              <a:rPr lang="en-GB" sz="1400" dirty="0"/>
              <a:t> Repeat step 5 per file</a:t>
            </a:r>
          </a:p>
        </p:txBody>
      </p:sp>
      <p:sp>
        <p:nvSpPr>
          <p:cNvPr id="9" name="Rectangle 8"/>
          <p:cNvSpPr/>
          <p:nvPr/>
        </p:nvSpPr>
        <p:spPr>
          <a:xfrm>
            <a:off x="622301" y="4317274"/>
            <a:ext cx="3240000" cy="375552"/>
          </a:xfrm>
          <a:prstGeom prst="rect">
            <a:avLst/>
          </a:prstGeom>
        </p:spPr>
        <p:txBody>
          <a:bodyPr wrap="square">
            <a:spAutoFit/>
          </a:bodyPr>
          <a:lstStyle/>
          <a:p>
            <a:pPr>
              <a:lnSpc>
                <a:spcPct val="150000"/>
              </a:lnSpc>
            </a:pPr>
            <a:r>
              <a:rPr lang="en-GB" sz="1400" dirty="0">
                <a:solidFill>
                  <a:srgbClr val="FF0000"/>
                </a:solidFill>
              </a:rPr>
              <a:t>4. </a:t>
            </a:r>
            <a:r>
              <a:rPr lang="en-GB" sz="1400" dirty="0"/>
              <a:t>Click on the ‘Links’ tab</a:t>
            </a:r>
            <a:endParaRPr lang="en-GB" sz="1400" i="1" dirty="0"/>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1859832" y="2545870"/>
            <a:ext cx="360000" cy="3600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6868235" y="3713785"/>
            <a:ext cx="360000" cy="360000"/>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8884299" y="2340888"/>
            <a:ext cx="360000" cy="360000"/>
          </a:xfrm>
          <a:prstGeom prst="rect">
            <a:avLst/>
          </a:prstGeom>
        </p:spPr>
      </p:pic>
      <p:sp>
        <p:nvSpPr>
          <p:cNvPr id="20" name="Rectangle 19"/>
          <p:cNvSpPr/>
          <p:nvPr/>
        </p:nvSpPr>
        <p:spPr>
          <a:xfrm>
            <a:off x="8267701" y="4317274"/>
            <a:ext cx="3667124" cy="375552"/>
          </a:xfrm>
          <a:prstGeom prst="rect">
            <a:avLst/>
          </a:prstGeom>
        </p:spPr>
        <p:txBody>
          <a:bodyPr wrap="square">
            <a:spAutoFit/>
          </a:bodyPr>
          <a:lstStyle/>
          <a:p>
            <a:pPr>
              <a:lnSpc>
                <a:spcPct val="150000"/>
              </a:lnSpc>
            </a:pPr>
            <a:r>
              <a:rPr lang="en-GB" sz="1400" dirty="0">
                <a:solidFill>
                  <a:srgbClr val="FF0000"/>
                </a:solidFill>
              </a:rPr>
              <a:t>6. </a:t>
            </a:r>
            <a:r>
              <a:rPr lang="en-GB" sz="1400" dirty="0"/>
              <a:t>Click on the ‘Overview’ tab</a:t>
            </a:r>
          </a:p>
        </p:txBody>
      </p:sp>
    </p:spTree>
    <p:extLst>
      <p:ext uri="{BB962C8B-B14F-4D97-AF65-F5344CB8AC3E}">
        <p14:creationId xmlns:p14="http://schemas.microsoft.com/office/powerpoint/2010/main" val="278415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a:t>
            </a:r>
          </a:p>
        </p:txBody>
      </p:sp>
      <p:sp>
        <p:nvSpPr>
          <p:cNvPr id="3" name="Content Placeholder 2"/>
          <p:cNvSpPr>
            <a:spLocks noGrp="1"/>
          </p:cNvSpPr>
          <p:nvPr>
            <p:ph idx="1"/>
          </p:nvPr>
        </p:nvSpPr>
        <p:spPr>
          <a:xfrm>
            <a:off x="508000" y="1066800"/>
            <a:ext cx="11074400" cy="5693866"/>
          </a:xfrm>
        </p:spPr>
        <p:txBody>
          <a:bodyPr numCol="1"/>
          <a:lstStyle/>
          <a:p>
            <a:pPr>
              <a:lnSpc>
                <a:spcPct val="200000"/>
              </a:lnSpc>
            </a:pPr>
            <a:r>
              <a:rPr lang="en-GB" sz="2800" dirty="0">
                <a:hlinkClick r:id="rId3" action="ppaction://hlinksldjump"/>
              </a:rPr>
              <a:t>Accessing </a:t>
            </a:r>
            <a:r>
              <a:rPr lang="en-GB" sz="2800" dirty="0" err="1">
                <a:hlinkClick r:id="rId3" action="ppaction://hlinksldjump"/>
              </a:rPr>
              <a:t>RTC</a:t>
            </a:r>
            <a:r>
              <a:rPr lang="en-GB" sz="2800" dirty="0"/>
              <a:t> </a:t>
            </a:r>
          </a:p>
          <a:p>
            <a:pPr>
              <a:lnSpc>
                <a:spcPct val="200000"/>
              </a:lnSpc>
            </a:pPr>
            <a:r>
              <a:rPr lang="en-GB" sz="2800" dirty="0">
                <a:hlinkClick r:id="rId3" action="ppaction://hlinksldjump"/>
              </a:rPr>
              <a:t>Getting started with </a:t>
            </a:r>
            <a:r>
              <a:rPr lang="en-GB" sz="2800" dirty="0" err="1">
                <a:hlinkClick r:id="rId3" action="ppaction://hlinksldjump"/>
              </a:rPr>
              <a:t>RTC</a:t>
            </a:r>
            <a:r>
              <a:rPr lang="en-GB" sz="2800" dirty="0">
                <a:hlinkClick r:id="rId3" action="ppaction://hlinksldjump"/>
              </a:rPr>
              <a:t> </a:t>
            </a:r>
          </a:p>
          <a:p>
            <a:pPr>
              <a:lnSpc>
                <a:spcPct val="200000"/>
              </a:lnSpc>
            </a:pPr>
            <a:r>
              <a:rPr lang="en-GB" sz="2800" u="sng" dirty="0">
                <a:hlinkClick r:id="rId4" action="ppaction://hlinksldjump"/>
              </a:rPr>
              <a:t>Instructions</a:t>
            </a:r>
            <a:r>
              <a:rPr lang="en-GB" sz="2800" u="sng" dirty="0"/>
              <a:t> on how to book your ATA/ARB/SDB slot</a:t>
            </a:r>
          </a:p>
          <a:p>
            <a:pPr>
              <a:lnSpc>
                <a:spcPct val="200000"/>
              </a:lnSpc>
            </a:pPr>
            <a:r>
              <a:rPr lang="en-GB" sz="2800" u="sng" dirty="0"/>
              <a:t>Work arounds – user fixes to </a:t>
            </a:r>
            <a:r>
              <a:rPr lang="en-GB" sz="2800" u="sng" dirty="0" err="1"/>
              <a:t>RTC</a:t>
            </a:r>
            <a:r>
              <a:rPr lang="en-GB" sz="2800" u="sng" dirty="0"/>
              <a:t> – hints and tips</a:t>
            </a:r>
          </a:p>
          <a:p>
            <a:pPr>
              <a:lnSpc>
                <a:spcPct val="200000"/>
              </a:lnSpc>
            </a:pPr>
            <a:r>
              <a:rPr lang="en-GB" sz="2800" u="sng" dirty="0"/>
              <a:t>Instructions on how to book your SDB slot</a:t>
            </a:r>
          </a:p>
          <a:p>
            <a:pPr>
              <a:lnSpc>
                <a:spcPct val="200000"/>
              </a:lnSpc>
            </a:pPr>
            <a:endParaRPr lang="en-GB" sz="2800" u="sng" dirty="0"/>
          </a:p>
        </p:txBody>
      </p:sp>
    </p:spTree>
    <p:extLst>
      <p:ext uri="{BB962C8B-B14F-4D97-AF65-F5344CB8AC3E}">
        <p14:creationId xmlns:p14="http://schemas.microsoft.com/office/powerpoint/2010/main" val="3161505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srcRect l="40834" t="11457" r="20600" b="47904"/>
          <a:stretch/>
        </p:blipFill>
        <p:spPr>
          <a:xfrm>
            <a:off x="8338157" y="1280840"/>
            <a:ext cx="3239999" cy="2880000"/>
          </a:xfrm>
          <a:prstGeom prst="rect">
            <a:avLst/>
          </a:prstGeom>
        </p:spPr>
      </p:pic>
      <p:pic>
        <p:nvPicPr>
          <p:cNvPr id="10" name="Picture 9"/>
          <p:cNvPicPr>
            <a:picLocks noChangeAspect="1"/>
          </p:cNvPicPr>
          <p:nvPr/>
        </p:nvPicPr>
        <p:blipFill rotWithShape="1">
          <a:blip r:embed="rId3"/>
          <a:srcRect l="35027" t="6009" r="9392" b="40094"/>
          <a:stretch/>
        </p:blipFill>
        <p:spPr>
          <a:xfrm>
            <a:off x="622300" y="1285872"/>
            <a:ext cx="3240004" cy="2880000"/>
          </a:xfrm>
          <a:prstGeom prst="rect">
            <a:avLst/>
          </a:prstGeom>
        </p:spPr>
      </p:pic>
      <p:pic>
        <p:nvPicPr>
          <p:cNvPr id="3" name="Picture 2"/>
          <p:cNvPicPr>
            <a:picLocks noChangeAspect="1"/>
          </p:cNvPicPr>
          <p:nvPr/>
        </p:nvPicPr>
        <p:blipFill rotWithShape="1">
          <a:blip r:embed="rId4"/>
          <a:srcRect r="41813" b="25892"/>
          <a:stretch/>
        </p:blipFill>
        <p:spPr>
          <a:xfrm>
            <a:off x="4480230" y="1285872"/>
            <a:ext cx="3240001" cy="2880000"/>
          </a:xfrm>
          <a:prstGeom prst="rect">
            <a:avLst/>
          </a:prstGeom>
        </p:spPr>
      </p:pic>
      <p:sp>
        <p:nvSpPr>
          <p:cNvPr id="2" name="Title 1"/>
          <p:cNvSpPr>
            <a:spLocks noGrp="1"/>
          </p:cNvSpPr>
          <p:nvPr>
            <p:ph type="title"/>
          </p:nvPr>
        </p:nvSpPr>
        <p:spPr/>
        <p:txBody>
          <a:bodyPr/>
          <a:lstStyle/>
          <a:p>
            <a:r>
              <a:rPr lang="en-GB" dirty="0"/>
              <a:t>Attend an ATA – First Steps - 3/3</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0" y="4317274"/>
            <a:ext cx="3398400" cy="698717"/>
          </a:xfrm>
          <a:prstGeom prst="rect">
            <a:avLst/>
          </a:prstGeom>
        </p:spPr>
        <p:txBody>
          <a:bodyPr wrap="square">
            <a:spAutoFit/>
          </a:bodyPr>
          <a:lstStyle/>
          <a:p>
            <a:pPr>
              <a:lnSpc>
                <a:spcPct val="150000"/>
              </a:lnSpc>
            </a:pPr>
            <a:r>
              <a:rPr lang="en-GB" sz="1400" dirty="0">
                <a:solidFill>
                  <a:srgbClr val="FF0000"/>
                </a:solidFill>
              </a:rPr>
              <a:t>5. </a:t>
            </a:r>
            <a:r>
              <a:rPr lang="en-GB" sz="1400" dirty="0"/>
              <a:t>Ensure you complete all mandatory fields as denoted by the orange asterisk </a:t>
            </a:r>
          </a:p>
        </p:txBody>
      </p:sp>
      <p:sp>
        <p:nvSpPr>
          <p:cNvPr id="9" name="Rectangle 8"/>
          <p:cNvSpPr/>
          <p:nvPr/>
        </p:nvSpPr>
        <p:spPr>
          <a:xfrm>
            <a:off x="622300" y="4317274"/>
            <a:ext cx="3397249" cy="698717"/>
          </a:xfrm>
          <a:prstGeom prst="rect">
            <a:avLst/>
          </a:prstGeom>
        </p:spPr>
        <p:txBody>
          <a:bodyPr wrap="square">
            <a:spAutoFit/>
          </a:bodyPr>
          <a:lstStyle/>
          <a:p>
            <a:pPr>
              <a:lnSpc>
                <a:spcPct val="150000"/>
              </a:lnSpc>
            </a:pPr>
            <a:r>
              <a:rPr lang="en-GB" sz="1400" dirty="0">
                <a:solidFill>
                  <a:srgbClr val="FF0000"/>
                </a:solidFill>
              </a:rPr>
              <a:t>4. </a:t>
            </a:r>
            <a:r>
              <a:rPr lang="en-GB" sz="1400" dirty="0"/>
              <a:t>Update the workflow state from ‘New’ to ‘Request Admin Review’</a:t>
            </a:r>
            <a:endParaRPr lang="en-GB" sz="1400" i="1"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2119113" y="2410774"/>
            <a:ext cx="360000" cy="360000"/>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11195692" y="2028807"/>
            <a:ext cx="360000" cy="360000"/>
          </a:xfrm>
          <a:prstGeom prst="rect">
            <a:avLst/>
          </a:prstGeom>
        </p:spPr>
      </p:pic>
      <p:sp>
        <p:nvSpPr>
          <p:cNvPr id="20" name="Rectangle 19"/>
          <p:cNvSpPr/>
          <p:nvPr/>
        </p:nvSpPr>
        <p:spPr>
          <a:xfrm>
            <a:off x="8267701" y="4317274"/>
            <a:ext cx="3667124" cy="1061829"/>
          </a:xfrm>
          <a:prstGeom prst="rect">
            <a:avLst/>
          </a:prstGeom>
        </p:spPr>
        <p:txBody>
          <a:bodyPr wrap="square">
            <a:spAutoFit/>
          </a:bodyPr>
          <a:lstStyle/>
          <a:p>
            <a:pPr>
              <a:lnSpc>
                <a:spcPct val="150000"/>
              </a:lnSpc>
            </a:pPr>
            <a:r>
              <a:rPr lang="en-GB" sz="1400" dirty="0">
                <a:solidFill>
                  <a:srgbClr val="FF0000"/>
                </a:solidFill>
              </a:rPr>
              <a:t>6. </a:t>
            </a:r>
            <a:r>
              <a:rPr lang="en-GB" sz="1400" dirty="0"/>
              <a:t>Click Save</a:t>
            </a:r>
          </a:p>
          <a:p>
            <a:pPr>
              <a:lnSpc>
                <a:spcPct val="150000"/>
              </a:lnSpc>
            </a:pPr>
            <a:endParaRPr lang="en-GB" sz="1400" dirty="0"/>
          </a:p>
          <a:p>
            <a:pPr>
              <a:lnSpc>
                <a:spcPct val="150000"/>
              </a:lnSpc>
            </a:pPr>
            <a:r>
              <a:rPr lang="en-GB" sz="1400" dirty="0">
                <a:solidFill>
                  <a:srgbClr val="FF0000"/>
                </a:solidFill>
              </a:rPr>
              <a:t>Note: </a:t>
            </a:r>
            <a:r>
              <a:rPr lang="en-GB" sz="1400" dirty="0"/>
              <a:t>Changes only take affect when saved</a:t>
            </a:r>
          </a:p>
        </p:txBody>
      </p:sp>
      <p:sp>
        <p:nvSpPr>
          <p:cNvPr id="4" name="Right Arrow 3"/>
          <p:cNvSpPr/>
          <p:nvPr/>
        </p:nvSpPr>
        <p:spPr>
          <a:xfrm flipH="1">
            <a:off x="5467655" y="3479005"/>
            <a:ext cx="285750" cy="157530"/>
          </a:xfrm>
          <a:prstGeom prst="rightArrow">
            <a:avLst>
              <a:gd name="adj1" fmla="val 35714"/>
              <a:gd name="adj2" fmla="val 102774"/>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507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27767" y="2818752"/>
            <a:ext cx="8292703" cy="830997"/>
          </a:xfrm>
        </p:spPr>
        <p:txBody>
          <a:bodyPr/>
          <a:lstStyle/>
          <a:p>
            <a:r>
              <a:rPr lang="en-GB" dirty="0"/>
              <a:t>Create a Deliverable</a:t>
            </a:r>
          </a:p>
        </p:txBody>
      </p:sp>
    </p:spTree>
    <p:extLst>
      <p:ext uri="{BB962C8B-B14F-4D97-AF65-F5344CB8AC3E}">
        <p14:creationId xmlns:p14="http://schemas.microsoft.com/office/powerpoint/2010/main" val="422049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l="3307" t="16578" r="5434" b="3976"/>
          <a:stretch/>
        </p:blipFill>
        <p:spPr>
          <a:xfrm>
            <a:off x="8338163" y="1292906"/>
            <a:ext cx="3240005" cy="2872966"/>
          </a:xfrm>
          <a:prstGeom prst="rect">
            <a:avLst/>
          </a:prstGeom>
        </p:spPr>
      </p:pic>
      <p:pic>
        <p:nvPicPr>
          <p:cNvPr id="4" name="Picture 3"/>
          <p:cNvPicPr>
            <a:picLocks noChangeAspect="1"/>
          </p:cNvPicPr>
          <p:nvPr/>
        </p:nvPicPr>
        <p:blipFill rotWithShape="1">
          <a:blip r:embed="rId3"/>
          <a:srcRect l="3198" t="3132" r="10903" b="2903"/>
          <a:stretch/>
        </p:blipFill>
        <p:spPr>
          <a:xfrm>
            <a:off x="4480231" y="1292906"/>
            <a:ext cx="3240003" cy="2872966"/>
          </a:xfrm>
          <a:prstGeom prst="rect">
            <a:avLst/>
          </a:prstGeom>
        </p:spPr>
      </p:pic>
      <p:sp>
        <p:nvSpPr>
          <p:cNvPr id="2" name="Title 1"/>
          <p:cNvSpPr>
            <a:spLocks noGrp="1"/>
          </p:cNvSpPr>
          <p:nvPr>
            <p:ph type="title"/>
          </p:nvPr>
        </p:nvSpPr>
        <p:spPr>
          <a:xfrm>
            <a:off x="130629" y="152400"/>
            <a:ext cx="11875324" cy="950326"/>
          </a:xfrm>
        </p:spPr>
        <p:txBody>
          <a:bodyPr/>
          <a:lstStyle/>
          <a:p>
            <a:r>
              <a:rPr lang="en-GB" dirty="0"/>
              <a:t>Create a Deliverable – AO, OS, </a:t>
            </a:r>
            <a:r>
              <a:rPr lang="en-GB" dirty="0" err="1"/>
              <a:t>HLD</a:t>
            </a:r>
            <a:r>
              <a:rPr lang="en-GB" dirty="0"/>
              <a:t> </a:t>
            </a:r>
            <a:r>
              <a:rPr lang="en-GB" dirty="0" err="1"/>
              <a:t>etc</a:t>
            </a:r>
            <a:r>
              <a:rPr lang="en-GB" dirty="0"/>
              <a:t> - 1/3</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1" y="4317274"/>
            <a:ext cx="3240003" cy="1061829"/>
          </a:xfrm>
          <a:prstGeom prst="rect">
            <a:avLst/>
          </a:prstGeom>
        </p:spPr>
        <p:txBody>
          <a:bodyPr wrap="square">
            <a:spAutoFit/>
          </a:bodyPr>
          <a:lstStyle/>
          <a:p>
            <a:pPr>
              <a:lnSpc>
                <a:spcPct val="150000"/>
              </a:lnSpc>
            </a:pPr>
            <a:r>
              <a:rPr lang="en-GB" sz="1400" dirty="0">
                <a:solidFill>
                  <a:srgbClr val="FF0000"/>
                </a:solidFill>
              </a:rPr>
              <a:t>Option 1. </a:t>
            </a:r>
            <a:r>
              <a:rPr lang="en-GB" sz="1400" dirty="0"/>
              <a:t>Use My ATA, ARB or SDB Dashboard to view all ATA, ARB and SDB items owned by you</a:t>
            </a:r>
          </a:p>
        </p:txBody>
      </p:sp>
      <p:sp>
        <p:nvSpPr>
          <p:cNvPr id="9" name="Rectangle 8"/>
          <p:cNvSpPr/>
          <p:nvPr/>
        </p:nvSpPr>
        <p:spPr>
          <a:xfrm>
            <a:off x="622297" y="1257402"/>
            <a:ext cx="3240000" cy="2793072"/>
          </a:xfrm>
          <a:prstGeom prst="rect">
            <a:avLst/>
          </a:prstGeom>
        </p:spPr>
        <p:txBody>
          <a:bodyPr wrap="square" anchor="ctr">
            <a:spAutoFit/>
          </a:bodyPr>
          <a:lstStyle/>
          <a:p>
            <a:pPr algn="ctr">
              <a:lnSpc>
                <a:spcPct val="150000"/>
              </a:lnSpc>
            </a:pPr>
            <a:r>
              <a:rPr lang="en-GB" sz="1400" b="1" dirty="0">
                <a:solidFill>
                  <a:srgbClr val="FF0000"/>
                </a:solidFill>
              </a:rPr>
              <a:t>Warning!</a:t>
            </a:r>
          </a:p>
          <a:p>
            <a:pPr algn="ctr">
              <a:lnSpc>
                <a:spcPct val="150000"/>
              </a:lnSpc>
            </a:pPr>
            <a:endParaRPr lang="en-GB" sz="1200" dirty="0">
              <a:solidFill>
                <a:srgbClr val="FF0000"/>
              </a:solidFill>
            </a:endParaRPr>
          </a:p>
          <a:p>
            <a:pPr algn="ctr">
              <a:lnSpc>
                <a:spcPct val="150000"/>
              </a:lnSpc>
            </a:pPr>
            <a:r>
              <a:rPr lang="en-GB" sz="1300" b="1" dirty="0"/>
              <a:t>Please check that a Project has not been created which contains the Deliverable before continuing.</a:t>
            </a:r>
          </a:p>
          <a:p>
            <a:pPr algn="ctr">
              <a:lnSpc>
                <a:spcPct val="150000"/>
              </a:lnSpc>
            </a:pPr>
            <a:endParaRPr lang="en-GB" sz="1300" b="1" dirty="0"/>
          </a:p>
          <a:p>
            <a:pPr algn="ctr">
              <a:lnSpc>
                <a:spcPct val="150000"/>
              </a:lnSpc>
            </a:pPr>
            <a:r>
              <a:rPr lang="en-GB" sz="1300" b="1" dirty="0"/>
              <a:t>Use either the My ATA Dashboard </a:t>
            </a:r>
            <a:br>
              <a:rPr lang="en-GB" sz="1300" b="1" dirty="0"/>
            </a:br>
            <a:r>
              <a:rPr lang="en-GB" sz="1300" b="1" dirty="0"/>
              <a:t>or Quick Search to check </a:t>
            </a:r>
            <a:br>
              <a:rPr lang="en-GB" sz="1300" b="1" dirty="0"/>
            </a:br>
            <a:r>
              <a:rPr lang="en-GB" sz="1300" b="1" dirty="0"/>
              <a:t>for existing projects</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38569">
            <a:off x="9534131" y="2894903"/>
            <a:ext cx="360000" cy="360000"/>
          </a:xfrm>
          <a:prstGeom prst="rect">
            <a:avLst/>
          </a:prstGeom>
        </p:spPr>
      </p:pic>
      <p:sp>
        <p:nvSpPr>
          <p:cNvPr id="20" name="Rectangle 19"/>
          <p:cNvSpPr/>
          <p:nvPr/>
        </p:nvSpPr>
        <p:spPr>
          <a:xfrm>
            <a:off x="8267701" y="4317274"/>
            <a:ext cx="3543300" cy="738664"/>
          </a:xfrm>
          <a:prstGeom prst="rect">
            <a:avLst/>
          </a:prstGeom>
        </p:spPr>
        <p:txBody>
          <a:bodyPr wrap="square">
            <a:spAutoFit/>
          </a:bodyPr>
          <a:lstStyle/>
          <a:p>
            <a:pPr>
              <a:lnSpc>
                <a:spcPct val="150000"/>
              </a:lnSpc>
            </a:pPr>
            <a:r>
              <a:rPr lang="en-GB" sz="1400" dirty="0">
                <a:solidFill>
                  <a:srgbClr val="FF0000"/>
                </a:solidFill>
              </a:rPr>
              <a:t>Option 2. </a:t>
            </a:r>
            <a:r>
              <a:rPr lang="en-GB" sz="1400" dirty="0"/>
              <a:t>Use the search feature which is  </a:t>
            </a:r>
          </a:p>
          <a:p>
            <a:pPr>
              <a:lnSpc>
                <a:spcPct val="150000"/>
              </a:lnSpc>
            </a:pPr>
            <a:r>
              <a:rPr lang="en-GB" sz="1400" dirty="0"/>
              <a:t>available in the top right of every page</a:t>
            </a:r>
          </a:p>
        </p:txBody>
      </p:sp>
      <p:sp>
        <p:nvSpPr>
          <p:cNvPr id="15" name="Rectangle 14"/>
          <p:cNvSpPr/>
          <p:nvPr/>
        </p:nvSpPr>
        <p:spPr>
          <a:xfrm>
            <a:off x="622301" y="4317274"/>
            <a:ext cx="3240000" cy="1384995"/>
          </a:xfrm>
          <a:prstGeom prst="rect">
            <a:avLst/>
          </a:prstGeom>
        </p:spPr>
        <p:txBody>
          <a:bodyPr wrap="square">
            <a:spAutoFit/>
          </a:bodyPr>
          <a:lstStyle/>
          <a:p>
            <a:pPr>
              <a:lnSpc>
                <a:spcPct val="150000"/>
              </a:lnSpc>
            </a:pPr>
            <a:r>
              <a:rPr lang="en-GB" sz="1400" dirty="0">
                <a:solidFill>
                  <a:srgbClr val="FF0000"/>
                </a:solidFill>
              </a:rPr>
              <a:t>Note: </a:t>
            </a:r>
            <a:r>
              <a:rPr lang="en-GB" sz="1400" dirty="0"/>
              <a:t>A deliverable should only be created once, even if attending ATA/ARB/SDB more than once</a:t>
            </a:r>
          </a:p>
          <a:p>
            <a:pPr>
              <a:lnSpc>
                <a:spcPct val="150000"/>
              </a:lnSpc>
            </a:pPr>
            <a:endParaRPr lang="en-GB" sz="1400" dirty="0"/>
          </a:p>
        </p:txBody>
      </p:sp>
      <p:pic>
        <p:nvPicPr>
          <p:cNvPr id="11" name="Picture 10"/>
          <p:cNvPicPr>
            <a:picLocks noChangeAspect="1"/>
          </p:cNvPicPr>
          <p:nvPr/>
        </p:nvPicPr>
        <p:blipFill rotWithShape="1">
          <a:blip r:embed="rId5">
            <a:extLst>
              <a:ext uri="{BEBA8EAE-BF5A-486C-A8C5-ECC9F3942E4B}">
                <a14:imgProps xmlns:a14="http://schemas.microsoft.com/office/drawing/2010/main">
                  <a14:imgLayer r:embed="rId6">
                    <a14:imgEffect>
                      <a14:artisticCrisscrossEtching pressure="50"/>
                    </a14:imgEffect>
                  </a14:imgLayer>
                </a14:imgProps>
              </a:ext>
            </a:extLst>
          </a:blip>
          <a:srcRect l="4325" b="23979"/>
          <a:stretch/>
        </p:blipFill>
        <p:spPr>
          <a:xfrm>
            <a:off x="5175250" y="2981043"/>
            <a:ext cx="1243268" cy="181369"/>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38569">
            <a:off x="6122701" y="3041952"/>
            <a:ext cx="360000" cy="360000"/>
          </a:xfrm>
          <a:prstGeom prst="rect">
            <a:avLst/>
          </a:prstGeom>
        </p:spPr>
      </p:pic>
      <p:sp>
        <p:nvSpPr>
          <p:cNvPr id="3" name="Rectangle 2"/>
          <p:cNvSpPr/>
          <p:nvPr/>
        </p:nvSpPr>
        <p:spPr>
          <a:xfrm>
            <a:off x="622297" y="5892449"/>
            <a:ext cx="8505937" cy="415498"/>
          </a:xfrm>
          <a:prstGeom prst="rect">
            <a:avLst/>
          </a:prstGeom>
          <a:ln w="28575">
            <a:solidFill>
              <a:schemeClr val="tx2"/>
            </a:solidFill>
          </a:ln>
        </p:spPr>
        <p:txBody>
          <a:bodyPr wrap="square">
            <a:spAutoFit/>
          </a:bodyPr>
          <a:lstStyle/>
          <a:p>
            <a:pPr>
              <a:lnSpc>
                <a:spcPct val="150000"/>
              </a:lnSpc>
            </a:pPr>
            <a:r>
              <a:rPr lang="en-GB" sz="1400" dirty="0">
                <a:solidFill>
                  <a:srgbClr val="FF0000"/>
                </a:solidFill>
              </a:rPr>
              <a:t>Note:</a:t>
            </a:r>
            <a:r>
              <a:rPr lang="en-GB" sz="1400" dirty="0"/>
              <a:t> If you require an </a:t>
            </a:r>
            <a:r>
              <a:rPr lang="en-GB" sz="1400" b="1" dirty="0"/>
              <a:t>AO</a:t>
            </a:r>
            <a:r>
              <a:rPr lang="en-GB" sz="1400" dirty="0"/>
              <a:t> or </a:t>
            </a:r>
            <a:r>
              <a:rPr lang="en-GB" sz="1400" b="1" dirty="0"/>
              <a:t>OS</a:t>
            </a:r>
            <a:r>
              <a:rPr lang="en-GB" sz="1400" dirty="0"/>
              <a:t> deliverable, you must request a </a:t>
            </a:r>
            <a:r>
              <a:rPr lang="en-GB" sz="1400" b="1" dirty="0"/>
              <a:t>Project</a:t>
            </a:r>
            <a:r>
              <a:rPr lang="en-GB" sz="1400" dirty="0"/>
              <a:t> first (</a:t>
            </a:r>
            <a:r>
              <a:rPr lang="en-GB" sz="1400" i="1" dirty="0"/>
              <a:t>See</a:t>
            </a:r>
            <a:r>
              <a:rPr lang="en-GB" sz="1400" dirty="0"/>
              <a:t> </a:t>
            </a:r>
            <a:r>
              <a:rPr lang="en-GB" sz="1400" i="1" dirty="0">
                <a:hlinkClick r:id="rId7" action="ppaction://hlinksldjump"/>
              </a:rPr>
              <a:t>Creating a project</a:t>
            </a:r>
            <a:r>
              <a:rPr lang="en-GB" sz="1400" i="1" dirty="0"/>
              <a:t>)</a:t>
            </a:r>
            <a:endParaRPr lang="en-GB" dirty="0"/>
          </a:p>
        </p:txBody>
      </p:sp>
    </p:spTree>
    <p:extLst>
      <p:ext uri="{BB962C8B-B14F-4D97-AF65-F5344CB8AC3E}">
        <p14:creationId xmlns:p14="http://schemas.microsoft.com/office/powerpoint/2010/main" val="331683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21386" t="16546" r="25316" b="6567"/>
          <a:stretch/>
        </p:blipFill>
        <p:spPr>
          <a:xfrm>
            <a:off x="4480230" y="1285872"/>
            <a:ext cx="3240004" cy="2880000"/>
          </a:xfrm>
          <a:prstGeom prst="rect">
            <a:avLst/>
          </a:prstGeom>
        </p:spPr>
      </p:pic>
      <p:pic>
        <p:nvPicPr>
          <p:cNvPr id="17" name="Picture 16"/>
          <p:cNvPicPr>
            <a:picLocks noChangeAspect="1"/>
          </p:cNvPicPr>
          <p:nvPr/>
        </p:nvPicPr>
        <p:blipFill rotWithShape="1">
          <a:blip r:embed="rId4"/>
          <a:srcRect l="12359" t="3778" r="11900" b="8012"/>
          <a:stretch/>
        </p:blipFill>
        <p:spPr>
          <a:xfrm>
            <a:off x="8338165" y="1285872"/>
            <a:ext cx="3240003" cy="2880000"/>
          </a:xfrm>
          <a:prstGeom prst="rect">
            <a:avLst/>
          </a:prstGeom>
        </p:spPr>
      </p:pic>
      <p:pic>
        <p:nvPicPr>
          <p:cNvPr id="11" name="Picture 10"/>
          <p:cNvPicPr>
            <a:picLocks noChangeAspect="1"/>
          </p:cNvPicPr>
          <p:nvPr/>
        </p:nvPicPr>
        <p:blipFill rotWithShape="1">
          <a:blip r:embed="rId5"/>
          <a:srcRect l="4762" t="8949" r="40018" b="21701"/>
          <a:stretch/>
        </p:blipFill>
        <p:spPr>
          <a:xfrm>
            <a:off x="622300" y="1285872"/>
            <a:ext cx="3239999" cy="2880000"/>
          </a:xfrm>
          <a:prstGeom prst="rect">
            <a:avLst/>
          </a:prstGeom>
        </p:spPr>
      </p:pic>
      <p:sp>
        <p:nvSpPr>
          <p:cNvPr id="2" name="Title 1"/>
          <p:cNvSpPr>
            <a:spLocks noGrp="1"/>
          </p:cNvSpPr>
          <p:nvPr>
            <p:ph type="title"/>
          </p:nvPr>
        </p:nvSpPr>
        <p:spPr/>
        <p:txBody>
          <a:bodyPr/>
          <a:lstStyle/>
          <a:p>
            <a:r>
              <a:rPr lang="en-GB" dirty="0"/>
              <a:t>Create a Deliverable 2/3</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1" y="4317274"/>
            <a:ext cx="3307935" cy="738664"/>
          </a:xfrm>
          <a:prstGeom prst="rect">
            <a:avLst/>
          </a:prstGeom>
        </p:spPr>
        <p:txBody>
          <a:bodyPr wrap="square">
            <a:spAutoFit/>
          </a:bodyPr>
          <a:lstStyle/>
          <a:p>
            <a:pPr>
              <a:lnSpc>
                <a:spcPct val="150000"/>
              </a:lnSpc>
            </a:pPr>
            <a:r>
              <a:rPr lang="en-GB" sz="1400" dirty="0">
                <a:solidFill>
                  <a:srgbClr val="FF0000"/>
                </a:solidFill>
              </a:rPr>
              <a:t>2. </a:t>
            </a:r>
            <a:r>
              <a:rPr lang="en-GB" sz="1400" dirty="0"/>
              <a:t>Click ‘Create a new Deliverable (HLD Strategy, HLOD or HLD’</a:t>
            </a:r>
          </a:p>
        </p:txBody>
      </p:sp>
      <p:sp>
        <p:nvSpPr>
          <p:cNvPr id="9" name="Rectangle 8"/>
          <p:cNvSpPr/>
          <p:nvPr/>
        </p:nvSpPr>
        <p:spPr>
          <a:xfrm>
            <a:off x="622301" y="4317274"/>
            <a:ext cx="3240000" cy="738664"/>
          </a:xfrm>
          <a:prstGeom prst="rect">
            <a:avLst/>
          </a:prstGeom>
        </p:spPr>
        <p:txBody>
          <a:bodyPr wrap="square">
            <a:spAutoFit/>
          </a:bodyPr>
          <a:lstStyle/>
          <a:p>
            <a:pPr>
              <a:lnSpc>
                <a:spcPct val="150000"/>
              </a:lnSpc>
            </a:pPr>
            <a:r>
              <a:rPr lang="en-GB" sz="1400" dirty="0">
                <a:solidFill>
                  <a:srgbClr val="FF0000"/>
                </a:solidFill>
              </a:rPr>
              <a:t>1. </a:t>
            </a:r>
            <a:r>
              <a:rPr lang="en-GB" sz="1400" dirty="0"/>
              <a:t>Access the ‘Solution Design Board’ Homepage</a:t>
            </a: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1138569">
            <a:off x="2411448" y="3060185"/>
            <a:ext cx="360000" cy="36000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1138569">
            <a:off x="6561077" y="2127674"/>
            <a:ext cx="360000" cy="360000"/>
          </a:xfrm>
          <a:prstGeom prst="rect">
            <a:avLst/>
          </a:prstGeom>
        </p:spPr>
      </p:pic>
      <p:sp>
        <p:nvSpPr>
          <p:cNvPr id="20" name="Rectangle 19"/>
          <p:cNvSpPr/>
          <p:nvPr/>
        </p:nvSpPr>
        <p:spPr>
          <a:xfrm>
            <a:off x="8338163" y="4317274"/>
            <a:ext cx="3240005" cy="738664"/>
          </a:xfrm>
          <a:prstGeom prst="rect">
            <a:avLst/>
          </a:prstGeom>
        </p:spPr>
        <p:txBody>
          <a:bodyPr wrap="square">
            <a:spAutoFit/>
          </a:bodyPr>
          <a:lstStyle/>
          <a:p>
            <a:pPr>
              <a:lnSpc>
                <a:spcPct val="150000"/>
              </a:lnSpc>
            </a:pPr>
            <a:r>
              <a:rPr lang="en-GB" sz="1400" dirty="0">
                <a:solidFill>
                  <a:srgbClr val="FF0000"/>
                </a:solidFill>
              </a:rPr>
              <a:t>3. </a:t>
            </a:r>
            <a:r>
              <a:rPr lang="en-GB" sz="1400" dirty="0"/>
              <a:t>Select the required Deliverable and </a:t>
            </a:r>
          </a:p>
          <a:p>
            <a:pPr>
              <a:lnSpc>
                <a:spcPct val="150000"/>
              </a:lnSpc>
            </a:pPr>
            <a:r>
              <a:rPr lang="en-GB" sz="1400" dirty="0"/>
              <a:t>then click ‘Create from Template’</a:t>
            </a:r>
          </a:p>
        </p:txBody>
      </p:sp>
      <p:pic>
        <p:nvPicPr>
          <p:cNvPr id="12" name="Picture 11"/>
          <p:cNvPicPr>
            <a:picLocks noChangeAspect="1"/>
          </p:cNvPicPr>
          <p:nvPr/>
        </p:nvPicPr>
        <p:blipFill rotWithShape="1">
          <a:blip r:embed="rId7"/>
          <a:srcRect l="2170" t="4340" r="2206" b="2668"/>
          <a:stretch/>
        </p:blipFill>
        <p:spPr>
          <a:xfrm>
            <a:off x="8403022" y="1672482"/>
            <a:ext cx="3114539" cy="2245250"/>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1138569">
            <a:off x="10565268" y="3644746"/>
            <a:ext cx="360000" cy="360000"/>
          </a:xfrm>
          <a:prstGeom prst="rect">
            <a:avLst/>
          </a:prstGeom>
        </p:spPr>
      </p:pic>
    </p:spTree>
    <p:extLst>
      <p:ext uri="{BB962C8B-B14F-4D97-AF65-F5344CB8AC3E}">
        <p14:creationId xmlns:p14="http://schemas.microsoft.com/office/powerpoint/2010/main" val="3933199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r="20273" b="14410"/>
          <a:stretch/>
        </p:blipFill>
        <p:spPr>
          <a:xfrm>
            <a:off x="622302" y="1302432"/>
            <a:ext cx="3239999" cy="2863440"/>
          </a:xfrm>
          <a:prstGeom prst="rect">
            <a:avLst/>
          </a:prstGeom>
        </p:spPr>
      </p:pic>
      <p:pic>
        <p:nvPicPr>
          <p:cNvPr id="10" name="Picture 9"/>
          <p:cNvPicPr>
            <a:picLocks noChangeAspect="1"/>
          </p:cNvPicPr>
          <p:nvPr/>
        </p:nvPicPr>
        <p:blipFill rotWithShape="1">
          <a:blip r:embed="rId3"/>
          <a:srcRect b="47914"/>
          <a:stretch/>
        </p:blipFill>
        <p:spPr>
          <a:xfrm>
            <a:off x="4480234" y="1302431"/>
            <a:ext cx="7097934" cy="2863441"/>
          </a:xfrm>
          <a:prstGeom prst="rect">
            <a:avLst/>
          </a:prstGeom>
        </p:spPr>
      </p:pic>
      <p:sp>
        <p:nvSpPr>
          <p:cNvPr id="2" name="Title 1"/>
          <p:cNvSpPr>
            <a:spLocks noGrp="1"/>
          </p:cNvSpPr>
          <p:nvPr>
            <p:ph type="title"/>
          </p:nvPr>
        </p:nvSpPr>
        <p:spPr/>
        <p:txBody>
          <a:bodyPr/>
          <a:lstStyle/>
          <a:p>
            <a:r>
              <a:rPr lang="en-GB" dirty="0"/>
              <a:t>Create a Deliverable 3/3</a:t>
            </a:r>
          </a:p>
        </p:txBody>
      </p:sp>
      <p:sp>
        <p:nvSpPr>
          <p:cNvPr id="6" name="Rectangle 5"/>
          <p:cNvSpPr/>
          <p:nvPr/>
        </p:nvSpPr>
        <p:spPr>
          <a:xfrm>
            <a:off x="4480234" y="1285872"/>
            <a:ext cx="7097934"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4" y="4329410"/>
            <a:ext cx="7097934" cy="1708160"/>
          </a:xfrm>
          <a:prstGeom prst="rect">
            <a:avLst/>
          </a:prstGeom>
        </p:spPr>
        <p:txBody>
          <a:bodyPr wrap="square">
            <a:spAutoFit/>
          </a:bodyPr>
          <a:lstStyle/>
          <a:p>
            <a:pPr>
              <a:lnSpc>
                <a:spcPct val="150000"/>
              </a:lnSpc>
            </a:pPr>
            <a:r>
              <a:rPr lang="en-GB" sz="1400" dirty="0">
                <a:solidFill>
                  <a:srgbClr val="FF0000"/>
                </a:solidFill>
              </a:rPr>
              <a:t>4. </a:t>
            </a:r>
            <a:r>
              <a:rPr lang="en-GB" sz="1400" dirty="0"/>
              <a:t>Click the pencil icon     and update the ‘Summary’ by inserting the Project name</a:t>
            </a:r>
            <a:r>
              <a:rPr lang="en-GB" sz="1400" dirty="0">
                <a:solidFill>
                  <a:srgbClr val="FF0000"/>
                </a:solidFill>
              </a:rPr>
              <a:t>*</a:t>
            </a:r>
          </a:p>
          <a:p>
            <a:pPr>
              <a:lnSpc>
                <a:spcPct val="150000"/>
              </a:lnSpc>
            </a:pPr>
            <a:r>
              <a:rPr lang="en-GB" sz="1400" dirty="0">
                <a:solidFill>
                  <a:srgbClr val="FF0000"/>
                </a:solidFill>
              </a:rPr>
              <a:t>5.</a:t>
            </a:r>
            <a:r>
              <a:rPr lang="en-GB" sz="1400" dirty="0"/>
              <a:t> Assign the owner by using the ‘</a:t>
            </a:r>
            <a:r>
              <a:rPr lang="en-GB" sz="1400" dirty="0">
                <a:solidFill>
                  <a:srgbClr val="C00000"/>
                </a:solidFill>
              </a:rPr>
              <a:t>Owned By</a:t>
            </a:r>
            <a:r>
              <a:rPr lang="en-GB" sz="1400" dirty="0"/>
              <a:t>’ dropdown and then click ‘</a:t>
            </a:r>
            <a:r>
              <a:rPr lang="en-GB" sz="1400" dirty="0">
                <a:solidFill>
                  <a:schemeClr val="accent4">
                    <a:lumMod val="75000"/>
                  </a:schemeClr>
                </a:solidFill>
              </a:rPr>
              <a:t>Save and Close</a:t>
            </a:r>
            <a:r>
              <a:rPr lang="en-GB" sz="1400" dirty="0"/>
              <a:t>’ </a:t>
            </a:r>
          </a:p>
          <a:p>
            <a:pPr>
              <a:lnSpc>
                <a:spcPct val="150000"/>
              </a:lnSpc>
            </a:pPr>
            <a:r>
              <a:rPr lang="en-GB" sz="1400" dirty="0">
                <a:solidFill>
                  <a:srgbClr val="FF0000"/>
                </a:solidFill>
              </a:rPr>
              <a:t>6. </a:t>
            </a:r>
            <a:r>
              <a:rPr lang="en-GB" sz="1400" dirty="0"/>
              <a:t>Repeat steps 4. and 5. for any additional child work items</a:t>
            </a:r>
          </a:p>
          <a:p>
            <a:pPr>
              <a:lnSpc>
                <a:spcPct val="150000"/>
              </a:lnSpc>
            </a:pPr>
            <a:r>
              <a:rPr lang="en-GB" sz="1400" dirty="0"/>
              <a:t> </a:t>
            </a:r>
          </a:p>
          <a:p>
            <a:pPr>
              <a:lnSpc>
                <a:spcPct val="150000"/>
              </a:lnSpc>
            </a:pPr>
            <a:r>
              <a:rPr lang="en-GB" sz="1400" dirty="0">
                <a:solidFill>
                  <a:srgbClr val="FF0000"/>
                </a:solidFill>
              </a:rPr>
              <a:t>*Hint:</a:t>
            </a:r>
            <a:r>
              <a:rPr lang="en-GB" sz="1400" dirty="0"/>
              <a:t> Copy the Project name, so you can paste it when completing step 6. </a:t>
            </a:r>
          </a:p>
        </p:txBody>
      </p:sp>
      <p:sp>
        <p:nvSpPr>
          <p:cNvPr id="9" name="Rectangle 8"/>
          <p:cNvSpPr/>
          <p:nvPr/>
        </p:nvSpPr>
        <p:spPr>
          <a:xfrm>
            <a:off x="622301" y="4329410"/>
            <a:ext cx="3240000" cy="1384995"/>
          </a:xfrm>
          <a:prstGeom prst="rect">
            <a:avLst/>
          </a:prstGeom>
        </p:spPr>
        <p:txBody>
          <a:bodyPr wrap="square">
            <a:spAutoFit/>
          </a:bodyPr>
          <a:lstStyle/>
          <a:p>
            <a:pPr>
              <a:lnSpc>
                <a:spcPct val="150000"/>
              </a:lnSpc>
            </a:pPr>
            <a:r>
              <a:rPr lang="en-GB" sz="1400" dirty="0">
                <a:solidFill>
                  <a:srgbClr val="FF0000"/>
                </a:solidFill>
              </a:rPr>
              <a:t>Note: </a:t>
            </a:r>
            <a:r>
              <a:rPr lang="en-GB" sz="1400" dirty="0"/>
              <a:t>A list of all the work items created is then displayed. Depending on the type of Deliverable created this could be one or more items.</a:t>
            </a:r>
          </a:p>
        </p:txBody>
      </p:sp>
      <p:pic>
        <p:nvPicPr>
          <p:cNvPr id="14" name="Picture 13"/>
          <p:cNvPicPr>
            <a:picLocks noChangeAspect="1"/>
          </p:cNvPicPr>
          <p:nvPr/>
        </p:nvPicPr>
        <p:blipFill>
          <a:blip r:embed="rId4"/>
          <a:stretch>
            <a:fillRect/>
          </a:stretch>
        </p:blipFill>
        <p:spPr>
          <a:xfrm>
            <a:off x="6370744" y="4461144"/>
            <a:ext cx="182033" cy="186823"/>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6281760" y="3276820"/>
            <a:ext cx="360000" cy="360000"/>
          </a:xfrm>
          <a:prstGeom prst="rect">
            <a:avLst/>
          </a:prstGeom>
        </p:spPr>
      </p:pic>
      <p:pic>
        <p:nvPicPr>
          <p:cNvPr id="30" name="Picture 29"/>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21138569">
            <a:off x="10434660" y="2277536"/>
            <a:ext cx="360000" cy="360000"/>
          </a:xfrm>
          <a:prstGeom prst="rect">
            <a:avLst/>
          </a:prstGeom>
        </p:spPr>
      </p:pic>
      <p:pic>
        <p:nvPicPr>
          <p:cNvPr id="7" name="Picture 6"/>
          <p:cNvPicPr>
            <a:picLocks noChangeAspect="1"/>
          </p:cNvPicPr>
          <p:nvPr/>
        </p:nvPicPr>
        <p:blipFill rotWithShape="1">
          <a:blip r:embed="rId6"/>
          <a:srcRect l="10345"/>
          <a:stretch/>
        </p:blipFill>
        <p:spPr>
          <a:xfrm>
            <a:off x="6527376" y="1968143"/>
            <a:ext cx="287871" cy="213182"/>
          </a:xfrm>
          <a:prstGeom prst="rect">
            <a:avLst/>
          </a:prstGeom>
        </p:spPr>
      </p:pic>
      <p:pic>
        <p:nvPicPr>
          <p:cNvPr id="17" name="Picture 16"/>
          <p:cNvPicPr>
            <a:picLocks noChangeAspect="1"/>
          </p:cNvPicPr>
          <p:nvPr/>
        </p:nvPicPr>
        <p:blipFill rotWithShape="1">
          <a:blip r:embed="rId6"/>
          <a:srcRect r="79635"/>
          <a:stretch/>
        </p:blipFill>
        <p:spPr>
          <a:xfrm>
            <a:off x="6775450" y="1965752"/>
            <a:ext cx="104775" cy="213182"/>
          </a:xfrm>
          <a:prstGeom prst="rect">
            <a:avLst/>
          </a:prstGeom>
        </p:spPr>
      </p:pic>
      <p:sp>
        <p:nvSpPr>
          <p:cNvPr id="11" name="Rectangle 10"/>
          <p:cNvSpPr/>
          <p:nvPr/>
        </p:nvSpPr>
        <p:spPr>
          <a:xfrm>
            <a:off x="6591300" y="2543175"/>
            <a:ext cx="476250" cy="1168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36000" rtlCol="0" anchor="ctr"/>
          <a:lstStyle/>
          <a:p>
            <a:r>
              <a:rPr lang="en-GB" sz="700" dirty="0">
                <a:solidFill>
                  <a:srgbClr val="000000"/>
                </a:solidFill>
              </a:rPr>
              <a:t>HLD</a:t>
            </a:r>
          </a:p>
        </p:txBody>
      </p:sp>
      <p:sp>
        <p:nvSpPr>
          <p:cNvPr id="19" name="Rectangle 18"/>
          <p:cNvSpPr/>
          <p:nvPr/>
        </p:nvSpPr>
        <p:spPr>
          <a:xfrm>
            <a:off x="4506904" y="1302431"/>
            <a:ext cx="3555056" cy="2391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36000" rtlCol="0" anchor="ctr"/>
          <a:lstStyle/>
          <a:p>
            <a:endParaRPr lang="en-GB" sz="700" dirty="0">
              <a:solidFill>
                <a:srgbClr val="000000"/>
              </a:solidFill>
            </a:endParaRPr>
          </a:p>
        </p:txBody>
      </p:sp>
      <p:sp>
        <p:nvSpPr>
          <p:cNvPr id="21" name="Rectangle 20"/>
          <p:cNvSpPr/>
          <p:nvPr/>
        </p:nvSpPr>
        <p:spPr>
          <a:xfrm>
            <a:off x="7885748" y="1578422"/>
            <a:ext cx="476250" cy="1168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36000" rtlCol="0" anchor="ctr"/>
          <a:lstStyle/>
          <a:p>
            <a:pPr algn="ctr"/>
            <a:r>
              <a:rPr lang="en-GB" sz="700" b="1" dirty="0">
                <a:solidFill>
                  <a:srgbClr val="000000"/>
                </a:solidFill>
              </a:rPr>
              <a:t>1 of 1</a:t>
            </a:r>
          </a:p>
        </p:txBody>
      </p:sp>
      <p:sp>
        <p:nvSpPr>
          <p:cNvPr id="3" name="Rectangle 2"/>
          <p:cNvSpPr/>
          <p:nvPr/>
        </p:nvSpPr>
        <p:spPr>
          <a:xfrm>
            <a:off x="622301" y="1965752"/>
            <a:ext cx="3240000" cy="22001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2402891" y="1647801"/>
            <a:ext cx="360000" cy="360000"/>
          </a:xfrm>
          <a:prstGeom prst="rect">
            <a:avLst/>
          </a:prstGeom>
        </p:spPr>
      </p:pic>
    </p:spTree>
    <p:extLst>
      <p:ext uri="{BB962C8B-B14F-4D97-AF65-F5344CB8AC3E}">
        <p14:creationId xmlns:p14="http://schemas.microsoft.com/office/powerpoint/2010/main" val="3260891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27767" y="2818752"/>
            <a:ext cx="8292703" cy="1569660"/>
          </a:xfrm>
        </p:spPr>
        <p:txBody>
          <a:bodyPr/>
          <a:lstStyle/>
          <a:p>
            <a:r>
              <a:rPr lang="en-GB" dirty="0"/>
              <a:t>View/Update </a:t>
            </a:r>
            <a:br>
              <a:rPr lang="en-GB" dirty="0"/>
            </a:br>
            <a:r>
              <a:rPr lang="en-GB" dirty="0"/>
              <a:t>a Deliverable</a:t>
            </a:r>
          </a:p>
        </p:txBody>
      </p:sp>
    </p:spTree>
    <p:extLst>
      <p:ext uri="{BB962C8B-B14F-4D97-AF65-F5344CB8AC3E}">
        <p14:creationId xmlns:p14="http://schemas.microsoft.com/office/powerpoint/2010/main" val="782404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r="11592" b="15784"/>
          <a:stretch/>
        </p:blipFill>
        <p:spPr>
          <a:xfrm>
            <a:off x="4486601" y="1286145"/>
            <a:ext cx="3233633" cy="2879728"/>
          </a:xfrm>
          <a:prstGeom prst="rect">
            <a:avLst/>
          </a:prstGeom>
        </p:spPr>
      </p:pic>
      <p:pic>
        <p:nvPicPr>
          <p:cNvPr id="23" name="Picture 22"/>
          <p:cNvPicPr>
            <a:picLocks noChangeAspect="1"/>
          </p:cNvPicPr>
          <p:nvPr/>
        </p:nvPicPr>
        <p:blipFill rotWithShape="1">
          <a:blip r:embed="rId3"/>
          <a:srcRect r="20273" b="14410"/>
          <a:stretch/>
        </p:blipFill>
        <p:spPr>
          <a:xfrm>
            <a:off x="622302" y="1302432"/>
            <a:ext cx="3239999" cy="2863440"/>
          </a:xfrm>
          <a:prstGeom prst="rect">
            <a:avLst/>
          </a:prstGeom>
        </p:spPr>
      </p:pic>
      <p:sp>
        <p:nvSpPr>
          <p:cNvPr id="17" name="Rectangle 16"/>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rotWithShape="1">
          <a:blip r:embed="rId4"/>
          <a:srcRect l="3307" t="16578" r="5434" b="3976"/>
          <a:stretch/>
        </p:blipFill>
        <p:spPr>
          <a:xfrm>
            <a:off x="8338163" y="1292906"/>
            <a:ext cx="3240005" cy="2872966"/>
          </a:xfrm>
          <a:prstGeom prst="rect">
            <a:avLst/>
          </a:prstGeom>
        </p:spPr>
      </p:pic>
      <p:sp>
        <p:nvSpPr>
          <p:cNvPr id="2" name="Title 1"/>
          <p:cNvSpPr>
            <a:spLocks noGrp="1"/>
          </p:cNvSpPr>
          <p:nvPr>
            <p:ph type="title"/>
          </p:nvPr>
        </p:nvSpPr>
        <p:spPr/>
        <p:txBody>
          <a:bodyPr/>
          <a:lstStyle/>
          <a:p>
            <a:r>
              <a:rPr lang="en-GB" dirty="0"/>
              <a:t>View/Update a Deliverable 1/2</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1" y="4317274"/>
            <a:ext cx="3240003" cy="738664"/>
          </a:xfrm>
          <a:prstGeom prst="rect">
            <a:avLst/>
          </a:prstGeom>
        </p:spPr>
        <p:txBody>
          <a:bodyPr wrap="square">
            <a:spAutoFit/>
          </a:bodyPr>
          <a:lstStyle/>
          <a:p>
            <a:pPr>
              <a:lnSpc>
                <a:spcPct val="150000"/>
              </a:lnSpc>
            </a:pPr>
            <a:r>
              <a:rPr lang="en-GB" sz="1400" dirty="0">
                <a:solidFill>
                  <a:srgbClr val="FF0000"/>
                </a:solidFill>
              </a:rPr>
              <a:t>Option 2. </a:t>
            </a:r>
            <a:r>
              <a:rPr lang="en-GB" sz="1400" dirty="0"/>
              <a:t>Use My ATA Dashboard to view all ATA items owned by you</a:t>
            </a:r>
          </a:p>
        </p:txBody>
      </p:sp>
      <p:sp>
        <p:nvSpPr>
          <p:cNvPr id="9" name="Rectangle 8"/>
          <p:cNvSpPr/>
          <p:nvPr/>
        </p:nvSpPr>
        <p:spPr>
          <a:xfrm>
            <a:off x="622300" y="4317274"/>
            <a:ext cx="3310463" cy="1061829"/>
          </a:xfrm>
          <a:prstGeom prst="rect">
            <a:avLst/>
          </a:prstGeom>
        </p:spPr>
        <p:txBody>
          <a:bodyPr wrap="square">
            <a:spAutoFit/>
          </a:bodyPr>
          <a:lstStyle/>
          <a:p>
            <a:pPr>
              <a:lnSpc>
                <a:spcPct val="150000"/>
              </a:lnSpc>
            </a:pPr>
            <a:r>
              <a:rPr lang="en-GB" sz="1400" dirty="0">
                <a:solidFill>
                  <a:srgbClr val="FF0000"/>
                </a:solidFill>
              </a:rPr>
              <a:t>Option 1. </a:t>
            </a:r>
            <a:r>
              <a:rPr lang="en-GB" sz="1400" dirty="0"/>
              <a:t>If you have just created the Deliverable, click on the Deliverable work item</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2300000" y="1722737"/>
            <a:ext cx="360000" cy="3600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6280271" y="2901599"/>
            <a:ext cx="360000" cy="360000"/>
          </a:xfrm>
          <a:prstGeom prst="rect">
            <a:avLst/>
          </a:prstGeom>
        </p:spPr>
      </p:pic>
      <p:sp>
        <p:nvSpPr>
          <p:cNvPr id="20" name="Rectangle 19"/>
          <p:cNvSpPr/>
          <p:nvPr/>
        </p:nvSpPr>
        <p:spPr>
          <a:xfrm>
            <a:off x="8267701" y="4317274"/>
            <a:ext cx="3543300" cy="738664"/>
          </a:xfrm>
          <a:prstGeom prst="rect">
            <a:avLst/>
          </a:prstGeom>
        </p:spPr>
        <p:txBody>
          <a:bodyPr wrap="square">
            <a:spAutoFit/>
          </a:bodyPr>
          <a:lstStyle/>
          <a:p>
            <a:pPr>
              <a:lnSpc>
                <a:spcPct val="150000"/>
              </a:lnSpc>
            </a:pPr>
            <a:r>
              <a:rPr lang="en-GB" sz="1400" dirty="0">
                <a:solidFill>
                  <a:srgbClr val="FF0000"/>
                </a:solidFill>
              </a:rPr>
              <a:t>Option 3. </a:t>
            </a:r>
            <a:r>
              <a:rPr lang="en-GB" sz="1400" dirty="0"/>
              <a:t>Use the search feature which is  </a:t>
            </a:r>
          </a:p>
          <a:p>
            <a:pPr>
              <a:lnSpc>
                <a:spcPct val="150000"/>
              </a:lnSpc>
            </a:pPr>
            <a:r>
              <a:rPr lang="en-GB" sz="1400" dirty="0"/>
              <a:t>available in the top right of every page</a:t>
            </a: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9575696" y="2901600"/>
            <a:ext cx="360000" cy="360000"/>
          </a:xfrm>
          <a:prstGeom prst="rect">
            <a:avLst/>
          </a:prstGeom>
        </p:spPr>
      </p:pic>
    </p:spTree>
    <p:extLst>
      <p:ext uri="{BB962C8B-B14F-4D97-AF65-F5344CB8AC3E}">
        <p14:creationId xmlns:p14="http://schemas.microsoft.com/office/powerpoint/2010/main" val="76439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rotWithShape="1">
          <a:blip r:embed="rId2"/>
          <a:srcRect l="92733" t="94519"/>
          <a:stretch/>
        </p:blipFill>
        <p:spPr>
          <a:xfrm>
            <a:off x="8969865" y="6218405"/>
            <a:ext cx="444702" cy="261379"/>
          </a:xfrm>
          <a:prstGeom prst="rect">
            <a:avLst/>
          </a:prstGeom>
          <a:ln w="28575">
            <a:noFill/>
          </a:ln>
        </p:spPr>
      </p:pic>
      <p:pic>
        <p:nvPicPr>
          <p:cNvPr id="3" name="Picture 2"/>
          <p:cNvPicPr>
            <a:picLocks noChangeAspect="1"/>
          </p:cNvPicPr>
          <p:nvPr/>
        </p:nvPicPr>
        <p:blipFill>
          <a:blip r:embed="rId3"/>
          <a:stretch>
            <a:fillRect/>
          </a:stretch>
        </p:blipFill>
        <p:spPr>
          <a:xfrm>
            <a:off x="2506518" y="1264754"/>
            <a:ext cx="6912673" cy="3747753"/>
          </a:xfrm>
          <a:prstGeom prst="rect">
            <a:avLst/>
          </a:prstGeom>
        </p:spPr>
      </p:pic>
      <p:pic>
        <p:nvPicPr>
          <p:cNvPr id="11" name="Picture 10"/>
          <p:cNvPicPr>
            <a:picLocks noChangeAspect="1"/>
          </p:cNvPicPr>
          <p:nvPr/>
        </p:nvPicPr>
        <p:blipFill rotWithShape="1">
          <a:blip r:embed="rId2"/>
          <a:srcRect t="61646" r="16177" b="3265"/>
          <a:stretch/>
        </p:blipFill>
        <p:spPr>
          <a:xfrm>
            <a:off x="2542279" y="4889547"/>
            <a:ext cx="5129387" cy="1673286"/>
          </a:xfrm>
          <a:prstGeom prst="rect">
            <a:avLst/>
          </a:prstGeom>
          <a:ln w="28575">
            <a:noFill/>
          </a:ln>
        </p:spPr>
      </p:pic>
      <p:sp>
        <p:nvSpPr>
          <p:cNvPr id="2" name="Title 1"/>
          <p:cNvSpPr>
            <a:spLocks noGrp="1"/>
          </p:cNvSpPr>
          <p:nvPr>
            <p:ph type="title"/>
          </p:nvPr>
        </p:nvSpPr>
        <p:spPr/>
        <p:txBody>
          <a:bodyPr/>
          <a:lstStyle/>
          <a:p>
            <a:r>
              <a:rPr lang="en-GB" dirty="0"/>
              <a:t>View/Update a Project 2/2</a:t>
            </a:r>
          </a:p>
        </p:txBody>
      </p:sp>
      <p:sp>
        <p:nvSpPr>
          <p:cNvPr id="9" name="Rectangle 8"/>
          <p:cNvSpPr/>
          <p:nvPr/>
        </p:nvSpPr>
        <p:spPr>
          <a:xfrm>
            <a:off x="313673" y="1505787"/>
            <a:ext cx="2199600" cy="400110"/>
          </a:xfrm>
          <a:prstGeom prst="rect">
            <a:avLst/>
          </a:prstGeom>
        </p:spPr>
        <p:txBody>
          <a:bodyPr wrap="square">
            <a:spAutoFit/>
          </a:bodyPr>
          <a:lstStyle/>
          <a:p>
            <a:r>
              <a:rPr lang="en-GB" sz="1000" dirty="0"/>
              <a:t>Specify which meeting you wish to attend</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38569">
            <a:off x="9234863" y="6346959"/>
            <a:ext cx="181919" cy="181919"/>
          </a:xfrm>
          <a:prstGeom prst="rect">
            <a:avLst/>
          </a:prstGeom>
        </p:spPr>
      </p:pic>
      <p:sp>
        <p:nvSpPr>
          <p:cNvPr id="16" name="Rectangle 15"/>
          <p:cNvSpPr/>
          <p:nvPr/>
        </p:nvSpPr>
        <p:spPr>
          <a:xfrm>
            <a:off x="182879" y="2289867"/>
            <a:ext cx="2199600" cy="400110"/>
          </a:xfrm>
          <a:prstGeom prst="rect">
            <a:avLst/>
          </a:prstGeom>
        </p:spPr>
        <p:txBody>
          <a:bodyPr wrap="square">
            <a:spAutoFit/>
          </a:bodyPr>
          <a:lstStyle/>
          <a:p>
            <a:r>
              <a:rPr lang="en-GB" sz="1000" dirty="0"/>
              <a:t>Pick the deliverable type</a:t>
            </a:r>
          </a:p>
          <a:p>
            <a:r>
              <a:rPr lang="en-GB" sz="1000" dirty="0"/>
              <a:t>E.g. AO, HLOD or HLD</a:t>
            </a:r>
          </a:p>
        </p:txBody>
      </p:sp>
      <p:sp>
        <p:nvSpPr>
          <p:cNvPr id="15" name="Rectangle 14"/>
          <p:cNvSpPr/>
          <p:nvPr/>
        </p:nvSpPr>
        <p:spPr>
          <a:xfrm>
            <a:off x="9936480" y="5781816"/>
            <a:ext cx="2013923" cy="400110"/>
          </a:xfrm>
          <a:prstGeom prst="rect">
            <a:avLst/>
          </a:prstGeom>
        </p:spPr>
        <p:txBody>
          <a:bodyPr wrap="square">
            <a:spAutoFit/>
          </a:bodyPr>
          <a:lstStyle/>
          <a:p>
            <a:pPr lvl="0"/>
            <a:r>
              <a:rPr lang="en-GB" sz="1000" b="1" dirty="0">
                <a:solidFill>
                  <a:srgbClr val="FF0000"/>
                </a:solidFill>
              </a:rPr>
              <a:t>Always click Save after making any changes</a:t>
            </a:r>
            <a:endParaRPr lang="en-GB" sz="1000" b="1" dirty="0">
              <a:solidFill>
                <a:srgbClr val="004A8F"/>
              </a:solidFill>
            </a:endParaRPr>
          </a:p>
        </p:txBody>
      </p:sp>
      <p:cxnSp>
        <p:nvCxnSpPr>
          <p:cNvPr id="21" name="Straight Connector 20"/>
          <p:cNvCxnSpPr/>
          <p:nvPr/>
        </p:nvCxnSpPr>
        <p:spPr>
          <a:xfrm flipH="1">
            <a:off x="9428137" y="6050280"/>
            <a:ext cx="508344" cy="284084"/>
          </a:xfrm>
          <a:prstGeom prst="line">
            <a:avLst/>
          </a:prstGeom>
          <a:ln w="12700">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542907" y="4282828"/>
            <a:ext cx="2199600" cy="400110"/>
          </a:xfrm>
          <a:prstGeom prst="rect">
            <a:avLst/>
          </a:prstGeom>
        </p:spPr>
        <p:txBody>
          <a:bodyPr wrap="square">
            <a:spAutoFit/>
          </a:bodyPr>
          <a:lstStyle/>
          <a:p>
            <a:r>
              <a:rPr lang="en-GB" sz="1000" dirty="0">
                <a:solidFill>
                  <a:srgbClr val="00B0F0"/>
                </a:solidFill>
              </a:rPr>
              <a:t>Who is involved </a:t>
            </a:r>
            <a:br>
              <a:rPr lang="en-GB" sz="1000" dirty="0">
                <a:solidFill>
                  <a:srgbClr val="00B0F0"/>
                </a:solidFill>
              </a:rPr>
            </a:br>
            <a:r>
              <a:rPr lang="en-GB" sz="1000" dirty="0">
                <a:solidFill>
                  <a:srgbClr val="00B0F0"/>
                </a:solidFill>
              </a:rPr>
              <a:t>in the project</a:t>
            </a:r>
          </a:p>
        </p:txBody>
      </p:sp>
      <p:sp>
        <p:nvSpPr>
          <p:cNvPr id="25" name="Rectangle 24"/>
          <p:cNvSpPr/>
          <p:nvPr/>
        </p:nvSpPr>
        <p:spPr>
          <a:xfrm>
            <a:off x="9692640" y="1947494"/>
            <a:ext cx="2197674" cy="553998"/>
          </a:xfrm>
          <a:prstGeom prst="rect">
            <a:avLst/>
          </a:prstGeom>
        </p:spPr>
        <p:txBody>
          <a:bodyPr wrap="square">
            <a:spAutoFit/>
          </a:bodyPr>
          <a:lstStyle/>
          <a:p>
            <a:r>
              <a:rPr lang="en-GB" sz="1000" dirty="0">
                <a:solidFill>
                  <a:srgbClr val="00B0F0"/>
                </a:solidFill>
              </a:rPr>
              <a:t>The main person responsible </a:t>
            </a:r>
            <a:br>
              <a:rPr lang="en-GB" sz="1000" dirty="0">
                <a:solidFill>
                  <a:srgbClr val="00B0F0"/>
                </a:solidFill>
              </a:rPr>
            </a:br>
            <a:r>
              <a:rPr lang="en-GB" sz="1000" dirty="0">
                <a:solidFill>
                  <a:srgbClr val="00B0F0"/>
                </a:solidFill>
              </a:rPr>
              <a:t>for updating the work item and attending ATA?</a:t>
            </a:r>
          </a:p>
        </p:txBody>
      </p:sp>
      <p:cxnSp>
        <p:nvCxnSpPr>
          <p:cNvPr id="26" name="Straight Connector 25"/>
          <p:cNvCxnSpPr/>
          <p:nvPr/>
        </p:nvCxnSpPr>
        <p:spPr>
          <a:xfrm flipH="1" flipV="1">
            <a:off x="8115300" y="2009775"/>
            <a:ext cx="1637030" cy="74384"/>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9677835" y="1264417"/>
            <a:ext cx="2197674" cy="246221"/>
          </a:xfrm>
          <a:prstGeom prst="rect">
            <a:avLst/>
          </a:prstGeom>
        </p:spPr>
        <p:txBody>
          <a:bodyPr wrap="square">
            <a:spAutoFit/>
          </a:bodyPr>
          <a:lstStyle/>
          <a:p>
            <a:r>
              <a:rPr lang="en-GB" sz="1000" dirty="0"/>
              <a:t>Current workflow state</a:t>
            </a:r>
          </a:p>
        </p:txBody>
      </p:sp>
      <p:cxnSp>
        <p:nvCxnSpPr>
          <p:cNvPr id="30" name="Straight Connector 29"/>
          <p:cNvCxnSpPr>
            <a:stCxn id="29" idx="1"/>
          </p:cNvCxnSpPr>
          <p:nvPr/>
        </p:nvCxnSpPr>
        <p:spPr>
          <a:xfrm flipH="1" flipV="1">
            <a:off x="8394700" y="1384300"/>
            <a:ext cx="1283135" cy="3228"/>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9692640" y="3616058"/>
            <a:ext cx="2197674" cy="553998"/>
          </a:xfrm>
          <a:prstGeom prst="rect">
            <a:avLst/>
          </a:prstGeom>
        </p:spPr>
        <p:txBody>
          <a:bodyPr wrap="square">
            <a:spAutoFit/>
          </a:bodyPr>
          <a:lstStyle/>
          <a:p>
            <a:r>
              <a:rPr lang="en-GB" sz="1000" dirty="0">
                <a:solidFill>
                  <a:srgbClr val="00B0F0"/>
                </a:solidFill>
              </a:rPr>
              <a:t>Specify the date when documents, checklists, presentation slides </a:t>
            </a:r>
            <a:r>
              <a:rPr lang="en-GB" sz="1000" dirty="0" err="1">
                <a:solidFill>
                  <a:srgbClr val="00B0F0"/>
                </a:solidFill>
              </a:rPr>
              <a:t>etc</a:t>
            </a:r>
            <a:r>
              <a:rPr lang="en-GB" sz="1000" dirty="0">
                <a:solidFill>
                  <a:srgbClr val="00B0F0"/>
                </a:solidFill>
              </a:rPr>
              <a:t> need to be uploaded</a:t>
            </a:r>
          </a:p>
        </p:txBody>
      </p:sp>
      <p:cxnSp>
        <p:nvCxnSpPr>
          <p:cNvPr id="35" name="Straight Connector 34"/>
          <p:cNvCxnSpPr>
            <a:stCxn id="33" idx="1"/>
          </p:cNvCxnSpPr>
          <p:nvPr/>
        </p:nvCxnSpPr>
        <p:spPr>
          <a:xfrm flipH="1" flipV="1">
            <a:off x="7381875" y="2209800"/>
            <a:ext cx="2310765" cy="1683257"/>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9692640" y="2699905"/>
            <a:ext cx="2197674" cy="553998"/>
          </a:xfrm>
          <a:prstGeom prst="rect">
            <a:avLst/>
          </a:prstGeom>
        </p:spPr>
        <p:txBody>
          <a:bodyPr wrap="square">
            <a:spAutoFit/>
          </a:bodyPr>
          <a:lstStyle/>
          <a:p>
            <a:r>
              <a:rPr lang="en-GB" sz="1000" dirty="0"/>
              <a:t>Subscribers receive notifications each time an update/change is made</a:t>
            </a:r>
          </a:p>
        </p:txBody>
      </p:sp>
      <p:cxnSp>
        <p:nvCxnSpPr>
          <p:cNvPr id="40" name="Straight Connector 39"/>
          <p:cNvCxnSpPr/>
          <p:nvPr/>
        </p:nvCxnSpPr>
        <p:spPr>
          <a:xfrm flipH="1">
            <a:off x="9322115" y="2863648"/>
            <a:ext cx="403407" cy="74700"/>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225310" y="1791933"/>
            <a:ext cx="1310909" cy="229943"/>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610315" y="4473358"/>
            <a:ext cx="1021085" cy="0"/>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76844" y="5992052"/>
            <a:ext cx="2468167" cy="400110"/>
          </a:xfrm>
          <a:prstGeom prst="rect">
            <a:avLst/>
          </a:prstGeom>
        </p:spPr>
        <p:txBody>
          <a:bodyPr wrap="square">
            <a:spAutoFit/>
          </a:bodyPr>
          <a:lstStyle/>
          <a:p>
            <a:r>
              <a:rPr lang="en-GB" sz="1000" dirty="0">
                <a:solidFill>
                  <a:srgbClr val="00B0F0"/>
                </a:solidFill>
              </a:rPr>
              <a:t>Add project related comments. </a:t>
            </a:r>
            <a:br>
              <a:rPr lang="en-GB" sz="1000" dirty="0">
                <a:solidFill>
                  <a:srgbClr val="00B0F0"/>
                </a:solidFill>
              </a:rPr>
            </a:br>
            <a:r>
              <a:rPr lang="en-GB" sz="1000" dirty="0">
                <a:solidFill>
                  <a:srgbClr val="00B0F0"/>
                </a:solidFill>
              </a:rPr>
              <a:t>Admin also use for reminders and notes.</a:t>
            </a:r>
          </a:p>
        </p:txBody>
      </p:sp>
      <p:cxnSp>
        <p:nvCxnSpPr>
          <p:cNvPr id="55" name="Straight Connector 54"/>
          <p:cNvCxnSpPr/>
          <p:nvPr/>
        </p:nvCxnSpPr>
        <p:spPr>
          <a:xfrm>
            <a:off x="1926705" y="6133229"/>
            <a:ext cx="767943" cy="0"/>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182879" y="5170819"/>
            <a:ext cx="3147067" cy="246221"/>
          </a:xfrm>
          <a:prstGeom prst="rect">
            <a:avLst/>
          </a:prstGeom>
        </p:spPr>
        <p:txBody>
          <a:bodyPr wrap="square">
            <a:spAutoFit/>
          </a:bodyPr>
          <a:lstStyle/>
          <a:p>
            <a:r>
              <a:rPr lang="en-GB" sz="1000" dirty="0"/>
              <a:t>Add a brief description of the project</a:t>
            </a:r>
          </a:p>
        </p:txBody>
      </p:sp>
      <p:cxnSp>
        <p:nvCxnSpPr>
          <p:cNvPr id="58" name="Straight Connector 57"/>
          <p:cNvCxnSpPr/>
          <p:nvPr/>
        </p:nvCxnSpPr>
        <p:spPr>
          <a:xfrm>
            <a:off x="2360904" y="5306192"/>
            <a:ext cx="362750" cy="0"/>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1843599" y="2346860"/>
            <a:ext cx="1797817" cy="157982"/>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1255598" y="1094042"/>
            <a:ext cx="2199600" cy="246221"/>
          </a:xfrm>
          <a:prstGeom prst="rect">
            <a:avLst/>
          </a:prstGeom>
        </p:spPr>
        <p:txBody>
          <a:bodyPr wrap="square">
            <a:spAutoFit/>
          </a:bodyPr>
          <a:lstStyle/>
          <a:p>
            <a:r>
              <a:rPr lang="en-GB" sz="1000" dirty="0">
                <a:solidFill>
                  <a:srgbClr val="00B0F0"/>
                </a:solidFill>
              </a:rPr>
              <a:t>Project name</a:t>
            </a:r>
          </a:p>
        </p:txBody>
      </p:sp>
      <p:cxnSp>
        <p:nvCxnSpPr>
          <p:cNvPr id="63" name="Straight Connector 62"/>
          <p:cNvCxnSpPr/>
          <p:nvPr/>
        </p:nvCxnSpPr>
        <p:spPr>
          <a:xfrm>
            <a:off x="2282056" y="1272686"/>
            <a:ext cx="737369" cy="77594"/>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690090" y="1988876"/>
            <a:ext cx="2199600" cy="246221"/>
          </a:xfrm>
          <a:prstGeom prst="rect">
            <a:avLst/>
          </a:prstGeom>
        </p:spPr>
        <p:txBody>
          <a:bodyPr wrap="square">
            <a:spAutoFit/>
          </a:bodyPr>
          <a:lstStyle/>
          <a:p>
            <a:r>
              <a:rPr lang="en-GB" sz="1000" dirty="0">
                <a:solidFill>
                  <a:srgbClr val="00B0F0"/>
                </a:solidFill>
              </a:rPr>
              <a:t>Insert the project code</a:t>
            </a:r>
          </a:p>
        </p:txBody>
      </p:sp>
      <p:cxnSp>
        <p:nvCxnSpPr>
          <p:cNvPr id="67" name="Straight Connector 66"/>
          <p:cNvCxnSpPr/>
          <p:nvPr/>
        </p:nvCxnSpPr>
        <p:spPr>
          <a:xfrm>
            <a:off x="2128236" y="2125176"/>
            <a:ext cx="1532022" cy="73108"/>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119465" y="2773271"/>
            <a:ext cx="2199600" cy="400110"/>
          </a:xfrm>
          <a:prstGeom prst="rect">
            <a:avLst/>
          </a:prstGeom>
        </p:spPr>
        <p:txBody>
          <a:bodyPr wrap="square">
            <a:spAutoFit/>
          </a:bodyPr>
          <a:lstStyle/>
          <a:p>
            <a:r>
              <a:rPr lang="en-GB" sz="1000" dirty="0">
                <a:solidFill>
                  <a:srgbClr val="00B0F0"/>
                </a:solidFill>
              </a:rPr>
              <a:t>Governance body that is responsible for assessment</a:t>
            </a:r>
          </a:p>
        </p:txBody>
      </p:sp>
      <p:cxnSp>
        <p:nvCxnSpPr>
          <p:cNvPr id="71" name="Straight Connector 70"/>
          <p:cNvCxnSpPr/>
          <p:nvPr/>
        </p:nvCxnSpPr>
        <p:spPr>
          <a:xfrm flipV="1">
            <a:off x="1926705" y="2547650"/>
            <a:ext cx="1706694" cy="351578"/>
          </a:xfrm>
          <a:prstGeom prst="line">
            <a:avLst/>
          </a:prstGeom>
          <a:ln w="12700">
            <a:solidFill>
              <a:srgbClr val="00B0F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a:off x="390768" y="3568476"/>
            <a:ext cx="2199600" cy="246221"/>
          </a:xfrm>
          <a:prstGeom prst="rect">
            <a:avLst/>
          </a:prstGeom>
        </p:spPr>
        <p:txBody>
          <a:bodyPr wrap="square">
            <a:spAutoFit/>
          </a:bodyPr>
          <a:lstStyle/>
          <a:p>
            <a:r>
              <a:rPr lang="en-GB" sz="1000" dirty="0"/>
              <a:t>What is the ARIX Category?</a:t>
            </a:r>
          </a:p>
        </p:txBody>
      </p:sp>
      <p:cxnSp>
        <p:nvCxnSpPr>
          <p:cNvPr id="83" name="Straight Connector 82"/>
          <p:cNvCxnSpPr/>
          <p:nvPr/>
        </p:nvCxnSpPr>
        <p:spPr>
          <a:xfrm flipV="1">
            <a:off x="2128236" y="3437567"/>
            <a:ext cx="1513180" cy="250362"/>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3673285" y="2803466"/>
            <a:ext cx="1524014" cy="400110"/>
          </a:xfrm>
          <a:prstGeom prst="rect">
            <a:avLst/>
          </a:prstGeom>
        </p:spPr>
        <p:txBody>
          <a:bodyPr wrap="square">
            <a:spAutoFit/>
          </a:bodyPr>
          <a:lstStyle/>
          <a:p>
            <a:r>
              <a:rPr lang="en-GB" sz="1000" dirty="0">
                <a:solidFill>
                  <a:srgbClr val="00B0F0"/>
                </a:solidFill>
              </a:rPr>
              <a:t>Why do you want to </a:t>
            </a:r>
            <a:br>
              <a:rPr lang="en-GB" sz="1000" dirty="0">
                <a:solidFill>
                  <a:srgbClr val="00B0F0"/>
                </a:solidFill>
              </a:rPr>
            </a:br>
            <a:r>
              <a:rPr lang="en-GB" sz="1000" dirty="0">
                <a:solidFill>
                  <a:srgbClr val="00B0F0"/>
                </a:solidFill>
              </a:rPr>
              <a:t>visit ATA/ARB?</a:t>
            </a:r>
          </a:p>
        </p:txBody>
      </p:sp>
      <p:sp>
        <p:nvSpPr>
          <p:cNvPr id="90" name="Rectangle 89"/>
          <p:cNvSpPr/>
          <p:nvPr/>
        </p:nvSpPr>
        <p:spPr>
          <a:xfrm>
            <a:off x="6459455" y="2795222"/>
            <a:ext cx="1524014" cy="415498"/>
          </a:xfrm>
          <a:prstGeom prst="rect">
            <a:avLst/>
          </a:prstGeom>
        </p:spPr>
        <p:txBody>
          <a:bodyPr wrap="square">
            <a:spAutoFit/>
          </a:bodyPr>
          <a:lstStyle/>
          <a:p>
            <a:r>
              <a:rPr lang="en-GB" sz="1000" dirty="0">
                <a:solidFill>
                  <a:srgbClr val="00B0F0"/>
                </a:solidFill>
              </a:rPr>
              <a:t>Who will be attending and what is their role?</a:t>
            </a:r>
          </a:p>
        </p:txBody>
      </p:sp>
      <p:sp>
        <p:nvSpPr>
          <p:cNvPr id="91" name="Rectangle 90"/>
          <p:cNvSpPr/>
          <p:nvPr/>
        </p:nvSpPr>
        <p:spPr>
          <a:xfrm>
            <a:off x="9752330" y="4612548"/>
            <a:ext cx="1999300" cy="553998"/>
          </a:xfrm>
          <a:prstGeom prst="rect">
            <a:avLst/>
          </a:prstGeom>
        </p:spPr>
        <p:txBody>
          <a:bodyPr wrap="square">
            <a:spAutoFit/>
          </a:bodyPr>
          <a:lstStyle/>
          <a:p>
            <a:r>
              <a:rPr lang="en-GB" sz="1000" dirty="0"/>
              <a:t>Is the ARIX more Business or IT weighted or is there anything else influencing the category?</a:t>
            </a:r>
          </a:p>
        </p:txBody>
      </p:sp>
      <p:cxnSp>
        <p:nvCxnSpPr>
          <p:cNvPr id="100" name="Straight Connector 99"/>
          <p:cNvCxnSpPr/>
          <p:nvPr/>
        </p:nvCxnSpPr>
        <p:spPr>
          <a:xfrm flipH="1" flipV="1">
            <a:off x="7671666" y="3616693"/>
            <a:ext cx="2110602" cy="1113431"/>
          </a:xfrm>
          <a:prstGeom prst="line">
            <a:avLst/>
          </a:prstGeom>
          <a:ln w="1270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2506518" y="1264418"/>
            <a:ext cx="7014988" cy="5298416"/>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3778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27767" y="2818752"/>
            <a:ext cx="8292703" cy="830997"/>
          </a:xfrm>
        </p:spPr>
        <p:txBody>
          <a:bodyPr/>
          <a:lstStyle/>
          <a:p>
            <a:r>
              <a:rPr lang="en-GB" dirty="0"/>
              <a:t>Attending an ARB or SDB</a:t>
            </a:r>
          </a:p>
        </p:txBody>
      </p:sp>
    </p:spTree>
    <p:extLst>
      <p:ext uri="{BB962C8B-B14F-4D97-AF65-F5344CB8AC3E}">
        <p14:creationId xmlns:p14="http://schemas.microsoft.com/office/powerpoint/2010/main" val="2164962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8035" r="35855" b="13586"/>
          <a:stretch/>
        </p:blipFill>
        <p:spPr>
          <a:xfrm>
            <a:off x="8331801" y="1285872"/>
            <a:ext cx="3246367" cy="2880000"/>
          </a:xfrm>
          <a:prstGeom prst="rect">
            <a:avLst/>
          </a:prstGeom>
        </p:spPr>
      </p:pic>
      <p:pic>
        <p:nvPicPr>
          <p:cNvPr id="27" name="Picture 26"/>
          <p:cNvPicPr>
            <a:picLocks noChangeAspect="1"/>
          </p:cNvPicPr>
          <p:nvPr/>
        </p:nvPicPr>
        <p:blipFill rotWithShape="1">
          <a:blip r:embed="rId3">
            <a:duotone>
              <a:schemeClr val="accent1">
                <a:shade val="45000"/>
                <a:satMod val="135000"/>
              </a:schemeClr>
              <a:prstClr val="white"/>
            </a:duotone>
          </a:blip>
          <a:srcRect l="25956" t="36862" r="15428" b="-782"/>
          <a:stretch/>
        </p:blipFill>
        <p:spPr>
          <a:xfrm>
            <a:off x="641163" y="1285872"/>
            <a:ext cx="3227504" cy="2880000"/>
          </a:xfrm>
          <a:prstGeom prst="rect">
            <a:avLst/>
          </a:prstGeom>
        </p:spPr>
      </p:pic>
      <p:pic>
        <p:nvPicPr>
          <p:cNvPr id="25" name="Picture 24"/>
          <p:cNvPicPr>
            <a:picLocks noChangeAspect="1"/>
          </p:cNvPicPr>
          <p:nvPr/>
        </p:nvPicPr>
        <p:blipFill rotWithShape="1">
          <a:blip r:embed="rId4">
            <a:duotone>
              <a:schemeClr val="accent1">
                <a:shade val="45000"/>
                <a:satMod val="135000"/>
              </a:schemeClr>
              <a:prstClr val="white"/>
            </a:duotone>
          </a:blip>
          <a:srcRect r="11592" b="15784"/>
          <a:stretch/>
        </p:blipFill>
        <p:spPr>
          <a:xfrm>
            <a:off x="4486601" y="1286145"/>
            <a:ext cx="3233633" cy="2879728"/>
          </a:xfrm>
          <a:prstGeom prst="rect">
            <a:avLst/>
          </a:prstGeom>
        </p:spPr>
      </p:pic>
      <p:sp>
        <p:nvSpPr>
          <p:cNvPr id="2" name="Title 1"/>
          <p:cNvSpPr>
            <a:spLocks noGrp="1"/>
          </p:cNvSpPr>
          <p:nvPr>
            <p:ph type="title"/>
          </p:nvPr>
        </p:nvSpPr>
        <p:spPr/>
        <p:txBody>
          <a:bodyPr/>
          <a:lstStyle/>
          <a:p>
            <a:r>
              <a:rPr lang="en-GB" dirty="0"/>
              <a:t>Attending an ATA, ARB or SDB 1/3</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1" y="4317274"/>
            <a:ext cx="3240003" cy="738664"/>
          </a:xfrm>
          <a:prstGeom prst="rect">
            <a:avLst/>
          </a:prstGeom>
        </p:spPr>
        <p:txBody>
          <a:bodyPr wrap="square">
            <a:spAutoFit/>
          </a:bodyPr>
          <a:lstStyle/>
          <a:p>
            <a:pPr>
              <a:lnSpc>
                <a:spcPct val="150000"/>
              </a:lnSpc>
            </a:pPr>
            <a:r>
              <a:rPr lang="en-GB" sz="1400" dirty="0">
                <a:solidFill>
                  <a:srgbClr val="FF0000"/>
                </a:solidFill>
              </a:rPr>
              <a:t>2. </a:t>
            </a:r>
            <a:r>
              <a:rPr lang="en-GB" sz="1400" dirty="0"/>
              <a:t>Open your Deliverable</a:t>
            </a:r>
          </a:p>
          <a:p>
            <a:pPr>
              <a:lnSpc>
                <a:spcPct val="150000"/>
              </a:lnSpc>
            </a:pPr>
            <a:r>
              <a:rPr lang="en-GB" sz="1400" i="1" dirty="0">
                <a:solidFill>
                  <a:srgbClr val="FF0000"/>
                </a:solidFill>
              </a:rPr>
              <a:t>See: </a:t>
            </a:r>
            <a:r>
              <a:rPr lang="en-GB" sz="1400" i="1" dirty="0">
                <a:hlinkClick r:id="rId5" action="ppaction://hlinksldjump"/>
              </a:rPr>
              <a:t>View/Update a Deliverable</a:t>
            </a:r>
            <a:endParaRPr lang="en-GB" sz="1400" i="1" dirty="0"/>
          </a:p>
        </p:txBody>
      </p:sp>
      <p:sp>
        <p:nvSpPr>
          <p:cNvPr id="9" name="Rectangle 8"/>
          <p:cNvSpPr/>
          <p:nvPr/>
        </p:nvSpPr>
        <p:spPr>
          <a:xfrm>
            <a:off x="508001" y="4317274"/>
            <a:ext cx="3721099" cy="1384995"/>
          </a:xfrm>
          <a:prstGeom prst="rect">
            <a:avLst/>
          </a:prstGeom>
        </p:spPr>
        <p:txBody>
          <a:bodyPr wrap="square">
            <a:spAutoFit/>
          </a:bodyPr>
          <a:lstStyle/>
          <a:p>
            <a:pPr>
              <a:lnSpc>
                <a:spcPct val="150000"/>
              </a:lnSpc>
            </a:pPr>
            <a:r>
              <a:rPr lang="en-GB" sz="1400" dirty="0">
                <a:solidFill>
                  <a:srgbClr val="FF0000"/>
                </a:solidFill>
              </a:rPr>
              <a:t>1. </a:t>
            </a:r>
            <a:r>
              <a:rPr lang="en-GB" sz="1400" dirty="0"/>
              <a:t>Ensure you have created a deliverable, either as part of a project or independently</a:t>
            </a:r>
          </a:p>
          <a:p>
            <a:pPr>
              <a:lnSpc>
                <a:spcPct val="150000"/>
              </a:lnSpc>
            </a:pPr>
            <a:r>
              <a:rPr lang="en-GB" sz="1400" i="1" dirty="0">
                <a:solidFill>
                  <a:srgbClr val="FF0000"/>
                </a:solidFill>
              </a:rPr>
              <a:t>See: </a:t>
            </a:r>
            <a:r>
              <a:rPr lang="en-GB" sz="1400" i="1" dirty="0">
                <a:hlinkClick r:id="rId6" action="ppaction://hlinksldjump"/>
              </a:rPr>
              <a:t>Create a Project</a:t>
            </a:r>
            <a:r>
              <a:rPr lang="en-GB" sz="1400" i="1" dirty="0"/>
              <a:t> or </a:t>
            </a:r>
            <a:br>
              <a:rPr lang="en-GB" sz="1400" i="1" dirty="0"/>
            </a:br>
            <a:r>
              <a:rPr lang="en-GB" sz="1400" i="1" dirty="0">
                <a:hlinkClick r:id="rId7" action="ppaction://hlinksldjump"/>
              </a:rPr>
              <a:t>Create a Deliverable</a:t>
            </a:r>
            <a:endParaRPr lang="en-GB" sz="1400" i="1" dirty="0"/>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1138569">
            <a:off x="10709924" y="2748341"/>
            <a:ext cx="360000" cy="360000"/>
          </a:xfrm>
          <a:prstGeom prst="rect">
            <a:avLst/>
          </a:prstGeom>
        </p:spPr>
      </p:pic>
      <p:sp>
        <p:nvSpPr>
          <p:cNvPr id="20" name="Rectangle 19"/>
          <p:cNvSpPr/>
          <p:nvPr/>
        </p:nvSpPr>
        <p:spPr>
          <a:xfrm>
            <a:off x="8267701" y="4317274"/>
            <a:ext cx="3667124" cy="738664"/>
          </a:xfrm>
          <a:prstGeom prst="rect">
            <a:avLst/>
          </a:prstGeom>
        </p:spPr>
        <p:txBody>
          <a:bodyPr wrap="square">
            <a:spAutoFit/>
          </a:bodyPr>
          <a:lstStyle/>
          <a:p>
            <a:pPr>
              <a:lnSpc>
                <a:spcPct val="150000"/>
              </a:lnSpc>
            </a:pPr>
            <a:r>
              <a:rPr lang="en-GB" sz="1400" dirty="0">
                <a:solidFill>
                  <a:srgbClr val="FF0000"/>
                </a:solidFill>
              </a:rPr>
              <a:t>3. </a:t>
            </a:r>
            <a:r>
              <a:rPr lang="en-GB" sz="1400" dirty="0"/>
              <a:t>Specify which meeting you wish to attend by using the ‘Planned For’ field</a:t>
            </a:r>
          </a:p>
        </p:txBody>
      </p:sp>
    </p:spTree>
    <p:extLst>
      <p:ext uri="{BB962C8B-B14F-4D97-AF65-F5344CB8AC3E}">
        <p14:creationId xmlns:p14="http://schemas.microsoft.com/office/powerpoint/2010/main" val="157679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27767" y="2818752"/>
            <a:ext cx="8292703" cy="830997"/>
          </a:xfrm>
        </p:spPr>
        <p:txBody>
          <a:bodyPr/>
          <a:lstStyle/>
          <a:p>
            <a:r>
              <a:rPr lang="en-GB" dirty="0"/>
              <a:t>Accessing RTC</a:t>
            </a:r>
          </a:p>
        </p:txBody>
      </p:sp>
    </p:spTree>
    <p:extLst>
      <p:ext uri="{BB962C8B-B14F-4D97-AF65-F5344CB8AC3E}">
        <p14:creationId xmlns:p14="http://schemas.microsoft.com/office/powerpoint/2010/main" val="97249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srcRect r="34477" b="40441"/>
          <a:stretch/>
        </p:blipFill>
        <p:spPr>
          <a:xfrm>
            <a:off x="8338165" y="1285871"/>
            <a:ext cx="3240003" cy="2880001"/>
          </a:xfrm>
          <a:prstGeom prst="rect">
            <a:avLst/>
          </a:prstGeom>
        </p:spPr>
      </p:pic>
      <p:pic>
        <p:nvPicPr>
          <p:cNvPr id="3" name="Picture 2"/>
          <p:cNvPicPr>
            <a:picLocks noChangeAspect="1"/>
          </p:cNvPicPr>
          <p:nvPr/>
        </p:nvPicPr>
        <p:blipFill rotWithShape="1">
          <a:blip r:embed="rId3"/>
          <a:srcRect l="1751" t="15860" r="50000" b="41434"/>
          <a:stretch/>
        </p:blipFill>
        <p:spPr>
          <a:xfrm>
            <a:off x="622301" y="1285871"/>
            <a:ext cx="3240000" cy="2880001"/>
          </a:xfrm>
          <a:prstGeom prst="rect">
            <a:avLst/>
          </a:prstGeom>
        </p:spPr>
      </p:pic>
      <p:pic>
        <p:nvPicPr>
          <p:cNvPr id="4" name="Picture 3"/>
          <p:cNvPicPr>
            <a:picLocks noChangeAspect="1"/>
          </p:cNvPicPr>
          <p:nvPr/>
        </p:nvPicPr>
        <p:blipFill rotWithShape="1">
          <a:blip r:embed="rId4"/>
          <a:srcRect l="32574" t="4927" r="5870" b="10541"/>
          <a:stretch/>
        </p:blipFill>
        <p:spPr>
          <a:xfrm>
            <a:off x="4480231" y="1285871"/>
            <a:ext cx="3240003" cy="2880001"/>
          </a:xfrm>
          <a:prstGeom prst="rect">
            <a:avLst/>
          </a:prstGeom>
        </p:spPr>
      </p:pic>
      <p:sp>
        <p:nvSpPr>
          <p:cNvPr id="2" name="Title 1"/>
          <p:cNvSpPr>
            <a:spLocks noGrp="1"/>
          </p:cNvSpPr>
          <p:nvPr>
            <p:ph type="title"/>
          </p:nvPr>
        </p:nvSpPr>
        <p:spPr/>
        <p:txBody>
          <a:bodyPr/>
          <a:lstStyle/>
          <a:p>
            <a:r>
              <a:rPr lang="en-GB" dirty="0"/>
              <a:t>Attending an ATA, ARB or SDB 2/3</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1" y="4317274"/>
            <a:ext cx="3240003" cy="2031325"/>
          </a:xfrm>
          <a:prstGeom prst="rect">
            <a:avLst/>
          </a:prstGeom>
        </p:spPr>
        <p:txBody>
          <a:bodyPr wrap="square">
            <a:spAutoFit/>
          </a:bodyPr>
          <a:lstStyle/>
          <a:p>
            <a:pPr>
              <a:lnSpc>
                <a:spcPct val="150000"/>
              </a:lnSpc>
            </a:pPr>
            <a:r>
              <a:rPr lang="en-GB" sz="1400" dirty="0">
                <a:solidFill>
                  <a:srgbClr val="FF0000"/>
                </a:solidFill>
              </a:rPr>
              <a:t>5. </a:t>
            </a:r>
            <a:r>
              <a:rPr lang="en-GB" sz="1400" dirty="0"/>
              <a:t>Upload your slides or supporting material by clicking ‘Browse…’ and then navigating to the required file followed by clicking ‘Open’</a:t>
            </a:r>
          </a:p>
          <a:p>
            <a:pPr>
              <a:lnSpc>
                <a:spcPct val="150000"/>
              </a:lnSpc>
            </a:pPr>
            <a:endParaRPr lang="en-GB" sz="1400" i="1" dirty="0"/>
          </a:p>
          <a:p>
            <a:pPr>
              <a:lnSpc>
                <a:spcPct val="150000"/>
              </a:lnSpc>
            </a:pPr>
            <a:r>
              <a:rPr lang="en-GB" sz="1400" dirty="0">
                <a:solidFill>
                  <a:srgbClr val="FF0000"/>
                </a:solidFill>
              </a:rPr>
              <a:t>Note:</a:t>
            </a:r>
            <a:r>
              <a:rPr lang="en-GB" sz="1400" dirty="0"/>
              <a:t> Repeat step 5 per file</a:t>
            </a:r>
          </a:p>
        </p:txBody>
      </p:sp>
      <p:sp>
        <p:nvSpPr>
          <p:cNvPr id="9" name="Rectangle 8"/>
          <p:cNvSpPr/>
          <p:nvPr/>
        </p:nvSpPr>
        <p:spPr>
          <a:xfrm>
            <a:off x="622301" y="4317274"/>
            <a:ext cx="3240000" cy="375552"/>
          </a:xfrm>
          <a:prstGeom prst="rect">
            <a:avLst/>
          </a:prstGeom>
        </p:spPr>
        <p:txBody>
          <a:bodyPr wrap="square">
            <a:spAutoFit/>
          </a:bodyPr>
          <a:lstStyle/>
          <a:p>
            <a:pPr>
              <a:lnSpc>
                <a:spcPct val="150000"/>
              </a:lnSpc>
            </a:pPr>
            <a:r>
              <a:rPr lang="en-GB" sz="1400" dirty="0">
                <a:solidFill>
                  <a:srgbClr val="FF0000"/>
                </a:solidFill>
              </a:rPr>
              <a:t>4. </a:t>
            </a:r>
            <a:r>
              <a:rPr lang="en-GB" sz="1400" dirty="0"/>
              <a:t>Click on the ‘Links’ tab</a:t>
            </a:r>
            <a:endParaRPr lang="en-GB" sz="1400" i="1" dirty="0"/>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1859832" y="2545870"/>
            <a:ext cx="360000" cy="3600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6868235" y="3713785"/>
            <a:ext cx="360000" cy="360000"/>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8871598" y="2397737"/>
            <a:ext cx="360000" cy="360000"/>
          </a:xfrm>
          <a:prstGeom prst="rect">
            <a:avLst/>
          </a:prstGeom>
        </p:spPr>
      </p:pic>
      <p:sp>
        <p:nvSpPr>
          <p:cNvPr id="20" name="Rectangle 19"/>
          <p:cNvSpPr/>
          <p:nvPr/>
        </p:nvSpPr>
        <p:spPr>
          <a:xfrm>
            <a:off x="8267701" y="4317274"/>
            <a:ext cx="3667124" cy="375552"/>
          </a:xfrm>
          <a:prstGeom prst="rect">
            <a:avLst/>
          </a:prstGeom>
        </p:spPr>
        <p:txBody>
          <a:bodyPr wrap="square">
            <a:spAutoFit/>
          </a:bodyPr>
          <a:lstStyle/>
          <a:p>
            <a:pPr>
              <a:lnSpc>
                <a:spcPct val="150000"/>
              </a:lnSpc>
            </a:pPr>
            <a:r>
              <a:rPr lang="en-GB" sz="1400" dirty="0">
                <a:solidFill>
                  <a:srgbClr val="FF0000"/>
                </a:solidFill>
              </a:rPr>
              <a:t>6. </a:t>
            </a:r>
            <a:r>
              <a:rPr lang="en-GB" sz="1400" dirty="0"/>
              <a:t>Click on the ‘Overview’ tab</a:t>
            </a:r>
          </a:p>
        </p:txBody>
      </p:sp>
      <p:sp>
        <p:nvSpPr>
          <p:cNvPr id="24" name="Rectangle 23"/>
          <p:cNvSpPr/>
          <p:nvPr/>
        </p:nvSpPr>
        <p:spPr>
          <a:xfrm>
            <a:off x="2300286" y="2143124"/>
            <a:ext cx="476250" cy="1610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36000" rtlCol="0" anchor="ctr"/>
          <a:lstStyle/>
          <a:p>
            <a:r>
              <a:rPr lang="en-GB" sz="900" dirty="0">
                <a:solidFill>
                  <a:srgbClr val="000000"/>
                </a:solidFill>
                <a:latin typeface="Tahoma" panose="020B0604030504040204" pitchFamily="34" charset="0"/>
                <a:ea typeface="Tahoma" panose="020B0604030504040204" pitchFamily="34" charset="0"/>
                <a:cs typeface="Tahoma" panose="020B0604030504040204" pitchFamily="34" charset="0"/>
              </a:rPr>
              <a:t>HLD</a:t>
            </a:r>
          </a:p>
        </p:txBody>
      </p:sp>
      <p:sp>
        <p:nvSpPr>
          <p:cNvPr id="26" name="Rectangle 25"/>
          <p:cNvSpPr/>
          <p:nvPr/>
        </p:nvSpPr>
        <p:spPr>
          <a:xfrm>
            <a:off x="1104897" y="1766886"/>
            <a:ext cx="1195389" cy="2857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36000" rtlCol="0" anchor="ctr"/>
          <a:lstStyle/>
          <a:p>
            <a:r>
              <a:rPr lang="en-GB" sz="1100" dirty="0">
                <a:solidFill>
                  <a:srgbClr val="000000"/>
                </a:solidFill>
                <a:latin typeface="Tahoma" panose="020B0604030504040204" pitchFamily="34" charset="0"/>
                <a:ea typeface="Tahoma" panose="020B0604030504040204" pitchFamily="34" charset="0"/>
                <a:cs typeface="Tahoma" panose="020B0604030504040204" pitchFamily="34" charset="0"/>
              </a:rPr>
              <a:t>Deliverable 2683</a:t>
            </a:r>
          </a:p>
        </p:txBody>
      </p:sp>
    </p:spTree>
    <p:extLst>
      <p:ext uri="{BB962C8B-B14F-4D97-AF65-F5344CB8AC3E}">
        <p14:creationId xmlns:p14="http://schemas.microsoft.com/office/powerpoint/2010/main" val="50823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l="4093" r="37958" b="34127"/>
          <a:stretch/>
        </p:blipFill>
        <p:spPr>
          <a:xfrm>
            <a:off x="4480225" y="1331117"/>
            <a:ext cx="3240010" cy="2829723"/>
          </a:xfrm>
          <a:prstGeom prst="rect">
            <a:avLst/>
          </a:prstGeom>
        </p:spPr>
      </p:pic>
      <p:pic>
        <p:nvPicPr>
          <p:cNvPr id="12" name="Picture 11"/>
          <p:cNvPicPr>
            <a:picLocks noChangeAspect="1"/>
          </p:cNvPicPr>
          <p:nvPr/>
        </p:nvPicPr>
        <p:blipFill rotWithShape="1">
          <a:blip r:embed="rId3"/>
          <a:srcRect l="40834" t="11457" r="20600" b="47904"/>
          <a:stretch/>
        </p:blipFill>
        <p:spPr>
          <a:xfrm>
            <a:off x="8338157" y="1280840"/>
            <a:ext cx="3239999" cy="2880000"/>
          </a:xfrm>
          <a:prstGeom prst="rect">
            <a:avLst/>
          </a:prstGeom>
        </p:spPr>
      </p:pic>
      <p:pic>
        <p:nvPicPr>
          <p:cNvPr id="10" name="Picture 9"/>
          <p:cNvPicPr>
            <a:picLocks noChangeAspect="1"/>
          </p:cNvPicPr>
          <p:nvPr/>
        </p:nvPicPr>
        <p:blipFill rotWithShape="1">
          <a:blip r:embed="rId4"/>
          <a:srcRect l="35027" t="6009" r="9392" b="40094"/>
          <a:stretch/>
        </p:blipFill>
        <p:spPr>
          <a:xfrm>
            <a:off x="622300" y="1285872"/>
            <a:ext cx="3240004" cy="2880000"/>
          </a:xfrm>
          <a:prstGeom prst="rect">
            <a:avLst/>
          </a:prstGeom>
        </p:spPr>
      </p:pic>
      <p:sp>
        <p:nvSpPr>
          <p:cNvPr id="2" name="Title 1"/>
          <p:cNvSpPr>
            <a:spLocks noGrp="1"/>
          </p:cNvSpPr>
          <p:nvPr>
            <p:ph type="title"/>
          </p:nvPr>
        </p:nvSpPr>
        <p:spPr/>
        <p:txBody>
          <a:bodyPr/>
          <a:lstStyle/>
          <a:p>
            <a:r>
              <a:rPr lang="en-GB" dirty="0"/>
              <a:t>Attending an ATA, ARB or SDB 3/3</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0" y="4317274"/>
            <a:ext cx="3398400" cy="698717"/>
          </a:xfrm>
          <a:prstGeom prst="rect">
            <a:avLst/>
          </a:prstGeom>
        </p:spPr>
        <p:txBody>
          <a:bodyPr wrap="square">
            <a:spAutoFit/>
          </a:bodyPr>
          <a:lstStyle/>
          <a:p>
            <a:pPr>
              <a:lnSpc>
                <a:spcPct val="150000"/>
              </a:lnSpc>
            </a:pPr>
            <a:r>
              <a:rPr lang="en-GB" sz="1400" dirty="0">
                <a:solidFill>
                  <a:srgbClr val="FF0000"/>
                </a:solidFill>
              </a:rPr>
              <a:t>5. </a:t>
            </a:r>
            <a:r>
              <a:rPr lang="en-GB" sz="1400" dirty="0"/>
              <a:t>Ensure you complete all mandatory fields as denoted by the orange asterisk </a:t>
            </a:r>
          </a:p>
        </p:txBody>
      </p:sp>
      <p:sp>
        <p:nvSpPr>
          <p:cNvPr id="9" name="Rectangle 8"/>
          <p:cNvSpPr/>
          <p:nvPr/>
        </p:nvSpPr>
        <p:spPr>
          <a:xfrm>
            <a:off x="622300" y="4317274"/>
            <a:ext cx="3397249" cy="698717"/>
          </a:xfrm>
          <a:prstGeom prst="rect">
            <a:avLst/>
          </a:prstGeom>
        </p:spPr>
        <p:txBody>
          <a:bodyPr wrap="square">
            <a:spAutoFit/>
          </a:bodyPr>
          <a:lstStyle/>
          <a:p>
            <a:pPr>
              <a:lnSpc>
                <a:spcPct val="150000"/>
              </a:lnSpc>
            </a:pPr>
            <a:r>
              <a:rPr lang="en-GB" sz="1400" dirty="0">
                <a:solidFill>
                  <a:srgbClr val="FF0000"/>
                </a:solidFill>
              </a:rPr>
              <a:t>4. </a:t>
            </a:r>
            <a:r>
              <a:rPr lang="en-GB" sz="1400" dirty="0"/>
              <a:t>Update the workflow state from ‘New’ to ‘Request Admin Review’</a:t>
            </a:r>
            <a:endParaRPr lang="en-GB" sz="1400" i="1"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2119113" y="2410774"/>
            <a:ext cx="360000" cy="360000"/>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11195692" y="2028807"/>
            <a:ext cx="360000" cy="360000"/>
          </a:xfrm>
          <a:prstGeom prst="rect">
            <a:avLst/>
          </a:prstGeom>
        </p:spPr>
      </p:pic>
      <p:sp>
        <p:nvSpPr>
          <p:cNvPr id="20" name="Rectangle 19"/>
          <p:cNvSpPr/>
          <p:nvPr/>
        </p:nvSpPr>
        <p:spPr>
          <a:xfrm>
            <a:off x="8267701" y="4317274"/>
            <a:ext cx="3667124" cy="1061829"/>
          </a:xfrm>
          <a:prstGeom prst="rect">
            <a:avLst/>
          </a:prstGeom>
        </p:spPr>
        <p:txBody>
          <a:bodyPr wrap="square">
            <a:spAutoFit/>
          </a:bodyPr>
          <a:lstStyle/>
          <a:p>
            <a:pPr>
              <a:lnSpc>
                <a:spcPct val="150000"/>
              </a:lnSpc>
            </a:pPr>
            <a:r>
              <a:rPr lang="en-GB" sz="1400" dirty="0">
                <a:solidFill>
                  <a:srgbClr val="FF0000"/>
                </a:solidFill>
              </a:rPr>
              <a:t>6. </a:t>
            </a:r>
            <a:r>
              <a:rPr lang="en-GB" sz="1400" dirty="0"/>
              <a:t>Click Save</a:t>
            </a:r>
          </a:p>
          <a:p>
            <a:pPr>
              <a:lnSpc>
                <a:spcPct val="150000"/>
              </a:lnSpc>
            </a:pPr>
            <a:endParaRPr lang="en-GB" sz="1400" dirty="0"/>
          </a:p>
          <a:p>
            <a:pPr>
              <a:lnSpc>
                <a:spcPct val="150000"/>
              </a:lnSpc>
            </a:pPr>
            <a:r>
              <a:rPr lang="en-GB" sz="1400" dirty="0">
                <a:solidFill>
                  <a:srgbClr val="FF0000"/>
                </a:solidFill>
              </a:rPr>
              <a:t>Note: </a:t>
            </a:r>
            <a:r>
              <a:rPr lang="en-GB" sz="1400" dirty="0"/>
              <a:t>Changes only take affect when saved</a:t>
            </a:r>
          </a:p>
        </p:txBody>
      </p:sp>
      <p:sp>
        <p:nvSpPr>
          <p:cNvPr id="4" name="Right Arrow 3"/>
          <p:cNvSpPr/>
          <p:nvPr/>
        </p:nvSpPr>
        <p:spPr>
          <a:xfrm flipH="1">
            <a:off x="5505755" y="3326605"/>
            <a:ext cx="285750" cy="157530"/>
          </a:xfrm>
          <a:prstGeom prst="rightArrow">
            <a:avLst>
              <a:gd name="adj1" fmla="val 35714"/>
              <a:gd name="adj2" fmla="val 102774"/>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4812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Hints and Tips – user </a:t>
            </a:r>
            <a:r>
              <a:rPr lang="en-GB" dirty="0" err="1"/>
              <a:t>RTC</a:t>
            </a:r>
            <a:r>
              <a:rPr lang="en-GB" dirty="0"/>
              <a:t> fixes</a:t>
            </a:r>
          </a:p>
        </p:txBody>
      </p:sp>
      <p:sp>
        <p:nvSpPr>
          <p:cNvPr id="3" name="Content Placeholder 2"/>
          <p:cNvSpPr>
            <a:spLocks noGrp="1"/>
          </p:cNvSpPr>
          <p:nvPr>
            <p:ph idx="1"/>
          </p:nvPr>
        </p:nvSpPr>
        <p:spPr>
          <a:xfrm>
            <a:off x="608140" y="1167288"/>
            <a:ext cx="11074400" cy="1469036"/>
          </a:xfrm>
        </p:spPr>
        <p:txBody>
          <a:bodyPr/>
          <a:lstStyle/>
          <a:p>
            <a:r>
              <a:rPr lang="en-GB" sz="1200" dirty="0"/>
              <a:t>In order to assign an item to an ARB meeting, you need to update the Planned For and Filed Against, as well as completing all other mandatory fields (suggest setting status from New to Request Admin Review):</a:t>
            </a:r>
          </a:p>
          <a:p>
            <a:endParaRPr lang="en-GB" sz="1200" dirty="0"/>
          </a:p>
          <a:p>
            <a:r>
              <a:rPr lang="en-GB" sz="1200" dirty="0"/>
              <a:t>Planned For:</a:t>
            </a:r>
          </a:p>
          <a:p>
            <a:endParaRPr lang="en-GB" sz="1200" dirty="0"/>
          </a:p>
          <a:p>
            <a:r>
              <a:rPr lang="en-GB" sz="1200" dirty="0"/>
              <a:t>This is the date of the meeting you wish to attend. Type ‘ARB’ into the filter and you will be shown all ARB meeting dates.</a:t>
            </a:r>
          </a:p>
          <a:p>
            <a:endParaRPr lang="en-GB" dirty="0"/>
          </a:p>
          <a:p>
            <a:endParaRPr lang="en-GB" dirty="0"/>
          </a:p>
        </p:txBody>
      </p:sp>
      <p:pic>
        <p:nvPicPr>
          <p:cNvPr id="1026" name="Picture 2"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81" y="3212733"/>
            <a:ext cx="5442662" cy="306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7055" y="3212734"/>
            <a:ext cx="5115485" cy="306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1630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27767" y="2818752"/>
            <a:ext cx="9145058" cy="1569660"/>
          </a:xfrm>
        </p:spPr>
        <p:txBody>
          <a:bodyPr/>
          <a:lstStyle/>
          <a:p>
            <a:r>
              <a:rPr lang="en-GB" dirty="0"/>
              <a:t>Update/Resolve/Approve </a:t>
            </a:r>
            <a:br>
              <a:rPr lang="en-GB" dirty="0"/>
            </a:br>
            <a:r>
              <a:rPr lang="en-GB" dirty="0"/>
              <a:t>an Action</a:t>
            </a:r>
          </a:p>
        </p:txBody>
      </p:sp>
    </p:spTree>
    <p:extLst>
      <p:ext uri="{BB962C8B-B14F-4D97-AF65-F5344CB8AC3E}">
        <p14:creationId xmlns:p14="http://schemas.microsoft.com/office/powerpoint/2010/main" val="2608146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srcRect l="39614" t="14769" r="7649" b="38571"/>
          <a:stretch/>
        </p:blipFill>
        <p:spPr>
          <a:xfrm>
            <a:off x="8338166" y="1285871"/>
            <a:ext cx="3239995" cy="2880001"/>
          </a:xfrm>
          <a:prstGeom prst="rect">
            <a:avLst/>
          </a:prstGeom>
        </p:spPr>
      </p:pic>
      <p:pic>
        <p:nvPicPr>
          <p:cNvPr id="16" name="Picture 15"/>
          <p:cNvPicPr>
            <a:picLocks noChangeAspect="1"/>
          </p:cNvPicPr>
          <p:nvPr/>
        </p:nvPicPr>
        <p:blipFill rotWithShape="1">
          <a:blip r:embed="rId3"/>
          <a:srcRect t="22555" r="46066" b="13656"/>
          <a:stretch/>
        </p:blipFill>
        <p:spPr>
          <a:xfrm>
            <a:off x="4494085" y="1285872"/>
            <a:ext cx="3226149" cy="2880000"/>
          </a:xfrm>
          <a:prstGeom prst="rect">
            <a:avLst/>
          </a:prstGeom>
        </p:spPr>
      </p:pic>
      <p:pic>
        <p:nvPicPr>
          <p:cNvPr id="15" name="Picture 14"/>
          <p:cNvPicPr>
            <a:picLocks noChangeAspect="1"/>
          </p:cNvPicPr>
          <p:nvPr/>
        </p:nvPicPr>
        <p:blipFill rotWithShape="1">
          <a:blip r:embed="rId4"/>
          <a:srcRect r="45047" b="35377"/>
          <a:stretch/>
        </p:blipFill>
        <p:spPr>
          <a:xfrm>
            <a:off x="622302" y="1334434"/>
            <a:ext cx="3239994" cy="2831438"/>
          </a:xfrm>
          <a:prstGeom prst="rect">
            <a:avLst/>
          </a:prstGeom>
        </p:spPr>
      </p:pic>
      <p:sp>
        <p:nvSpPr>
          <p:cNvPr id="2" name="Title 1"/>
          <p:cNvSpPr>
            <a:spLocks noGrp="1"/>
          </p:cNvSpPr>
          <p:nvPr>
            <p:ph type="title"/>
          </p:nvPr>
        </p:nvSpPr>
        <p:spPr/>
        <p:txBody>
          <a:bodyPr/>
          <a:lstStyle/>
          <a:p>
            <a:r>
              <a:rPr lang="en-GB" dirty="0"/>
              <a:t>Update/Resolve an Action</a:t>
            </a:r>
          </a:p>
        </p:txBody>
      </p:sp>
      <p:sp>
        <p:nvSpPr>
          <p:cNvPr id="6" name="Rectangle 5"/>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p:cNvSpPr/>
          <p:nvPr/>
        </p:nvSpPr>
        <p:spPr>
          <a:xfrm>
            <a:off x="4480230" y="4317274"/>
            <a:ext cx="3398400" cy="738664"/>
          </a:xfrm>
          <a:prstGeom prst="rect">
            <a:avLst/>
          </a:prstGeom>
        </p:spPr>
        <p:txBody>
          <a:bodyPr wrap="square">
            <a:spAutoFit/>
          </a:bodyPr>
          <a:lstStyle/>
          <a:p>
            <a:pPr>
              <a:lnSpc>
                <a:spcPct val="150000"/>
              </a:lnSpc>
            </a:pPr>
            <a:r>
              <a:rPr lang="en-GB" sz="1400" dirty="0">
                <a:solidFill>
                  <a:srgbClr val="FF0000"/>
                </a:solidFill>
              </a:rPr>
              <a:t>2. </a:t>
            </a:r>
            <a:r>
              <a:rPr lang="en-GB" sz="1400" dirty="0"/>
              <a:t>Add a comment to the ‘Discussion’ detailing any updates/actions taken</a:t>
            </a:r>
          </a:p>
        </p:txBody>
      </p:sp>
      <p:sp>
        <p:nvSpPr>
          <p:cNvPr id="10" name="Rectangle 9"/>
          <p:cNvSpPr/>
          <p:nvPr/>
        </p:nvSpPr>
        <p:spPr>
          <a:xfrm>
            <a:off x="508001" y="4317274"/>
            <a:ext cx="3721099" cy="738664"/>
          </a:xfrm>
          <a:prstGeom prst="rect">
            <a:avLst/>
          </a:prstGeom>
        </p:spPr>
        <p:txBody>
          <a:bodyPr wrap="square">
            <a:spAutoFit/>
          </a:bodyPr>
          <a:lstStyle/>
          <a:p>
            <a:pPr>
              <a:lnSpc>
                <a:spcPct val="150000"/>
              </a:lnSpc>
            </a:pPr>
            <a:r>
              <a:rPr lang="en-GB" sz="1400" dirty="0">
                <a:solidFill>
                  <a:srgbClr val="FF0000"/>
                </a:solidFill>
              </a:rPr>
              <a:t>1. </a:t>
            </a:r>
            <a:r>
              <a:rPr lang="en-GB" sz="1400" dirty="0"/>
              <a:t>Open the ‘My ATA/ARB/SDB Dashboard’</a:t>
            </a:r>
          </a:p>
          <a:p>
            <a:pPr>
              <a:lnSpc>
                <a:spcPct val="150000"/>
              </a:lnSpc>
            </a:pPr>
            <a:r>
              <a:rPr lang="en-GB" sz="1400" dirty="0"/>
              <a:t>and click on the Action you wish to update</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2540022" y="2473938"/>
            <a:ext cx="360000" cy="3600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9945400" y="2676407"/>
            <a:ext cx="360000" cy="360000"/>
          </a:xfrm>
          <a:prstGeom prst="rect">
            <a:avLst/>
          </a:prstGeom>
        </p:spPr>
      </p:pic>
      <p:sp>
        <p:nvSpPr>
          <p:cNvPr id="13" name="Rectangle 12"/>
          <p:cNvSpPr/>
          <p:nvPr/>
        </p:nvSpPr>
        <p:spPr>
          <a:xfrm>
            <a:off x="8267701" y="4317274"/>
            <a:ext cx="3310460" cy="2031325"/>
          </a:xfrm>
          <a:prstGeom prst="rect">
            <a:avLst/>
          </a:prstGeom>
        </p:spPr>
        <p:txBody>
          <a:bodyPr wrap="square">
            <a:spAutoFit/>
          </a:bodyPr>
          <a:lstStyle/>
          <a:p>
            <a:pPr>
              <a:lnSpc>
                <a:spcPct val="150000"/>
              </a:lnSpc>
            </a:pPr>
            <a:r>
              <a:rPr lang="en-GB" sz="1400" dirty="0">
                <a:solidFill>
                  <a:srgbClr val="FF0000"/>
                </a:solidFill>
              </a:rPr>
              <a:t>3. </a:t>
            </a:r>
            <a:r>
              <a:rPr lang="en-GB" sz="1400" dirty="0"/>
              <a:t>Update the workflow state from:</a:t>
            </a:r>
          </a:p>
          <a:p>
            <a:pPr algn="ctr">
              <a:lnSpc>
                <a:spcPct val="150000"/>
              </a:lnSpc>
            </a:pPr>
            <a:r>
              <a:rPr lang="en-GB" sz="1400" dirty="0"/>
              <a:t>‘New’ to ‘In Progress’</a:t>
            </a:r>
          </a:p>
          <a:p>
            <a:pPr algn="ctr">
              <a:lnSpc>
                <a:spcPct val="150000"/>
              </a:lnSpc>
            </a:pPr>
            <a:r>
              <a:rPr lang="en-GB" sz="1400" dirty="0"/>
              <a:t>or</a:t>
            </a:r>
          </a:p>
          <a:p>
            <a:pPr algn="ctr">
              <a:lnSpc>
                <a:spcPct val="150000"/>
              </a:lnSpc>
            </a:pPr>
            <a:r>
              <a:rPr lang="en-GB" sz="1400" dirty="0"/>
              <a:t>‘New’ to ‘Resolved’</a:t>
            </a:r>
          </a:p>
          <a:p>
            <a:pPr algn="ctr">
              <a:lnSpc>
                <a:spcPct val="150000"/>
              </a:lnSpc>
            </a:pPr>
            <a:r>
              <a:rPr lang="en-GB" sz="1400" dirty="0"/>
              <a:t>or</a:t>
            </a:r>
          </a:p>
          <a:p>
            <a:pPr algn="ctr">
              <a:lnSpc>
                <a:spcPct val="150000"/>
              </a:lnSpc>
            </a:pPr>
            <a:r>
              <a:rPr lang="en-GB" sz="1400" dirty="0"/>
              <a:t>‘In Progress’ to ‘Resolved’</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6065553" y="3482912"/>
            <a:ext cx="360000" cy="360000"/>
          </a:xfrm>
          <a:prstGeom prst="rect">
            <a:avLst/>
          </a:prstGeom>
        </p:spPr>
      </p:pic>
    </p:spTree>
    <p:extLst>
      <p:ext uri="{BB962C8B-B14F-4D97-AF65-F5344CB8AC3E}">
        <p14:creationId xmlns:p14="http://schemas.microsoft.com/office/powerpoint/2010/main" val="1264087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2">
            <a:duotone>
              <a:schemeClr val="accent1">
                <a:shade val="45000"/>
                <a:satMod val="135000"/>
              </a:schemeClr>
              <a:prstClr val="white"/>
            </a:duotone>
          </a:blip>
          <a:srcRect l="6089" t="5828" r="45386" b="37338"/>
          <a:stretch/>
        </p:blipFill>
        <p:spPr>
          <a:xfrm>
            <a:off x="4480229" y="1285872"/>
            <a:ext cx="3240005" cy="2880000"/>
          </a:xfrm>
          <a:prstGeom prst="rect">
            <a:avLst/>
          </a:prstGeom>
        </p:spPr>
      </p:pic>
      <p:pic>
        <p:nvPicPr>
          <p:cNvPr id="3" name="Picture 2"/>
          <p:cNvPicPr>
            <a:picLocks noChangeAspect="1"/>
          </p:cNvPicPr>
          <p:nvPr/>
        </p:nvPicPr>
        <p:blipFill rotWithShape="1">
          <a:blip r:embed="rId3"/>
          <a:srcRect l="45079" t="10087" r="234" b="37053"/>
          <a:stretch/>
        </p:blipFill>
        <p:spPr>
          <a:xfrm>
            <a:off x="622294" y="1285871"/>
            <a:ext cx="3240004" cy="2880001"/>
          </a:xfrm>
          <a:prstGeom prst="rect">
            <a:avLst/>
          </a:prstGeom>
        </p:spPr>
      </p:pic>
      <p:sp>
        <p:nvSpPr>
          <p:cNvPr id="2" name="Title 1"/>
          <p:cNvSpPr>
            <a:spLocks noGrp="1"/>
          </p:cNvSpPr>
          <p:nvPr>
            <p:ph type="title"/>
          </p:nvPr>
        </p:nvSpPr>
        <p:spPr/>
        <p:txBody>
          <a:bodyPr/>
          <a:lstStyle/>
          <a:p>
            <a:r>
              <a:rPr lang="en-GB" dirty="0"/>
              <a:t>Update/Resolve an Action</a:t>
            </a:r>
          </a:p>
        </p:txBody>
      </p:sp>
      <p:sp>
        <p:nvSpPr>
          <p:cNvPr id="6" name="Rectangle 5"/>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p:cNvSpPr/>
          <p:nvPr/>
        </p:nvSpPr>
        <p:spPr>
          <a:xfrm>
            <a:off x="4480230" y="4317274"/>
            <a:ext cx="3398400" cy="1021883"/>
          </a:xfrm>
          <a:prstGeom prst="rect">
            <a:avLst/>
          </a:prstGeom>
        </p:spPr>
        <p:txBody>
          <a:bodyPr wrap="square">
            <a:spAutoFit/>
          </a:bodyPr>
          <a:lstStyle/>
          <a:p>
            <a:pPr>
              <a:lnSpc>
                <a:spcPct val="150000"/>
              </a:lnSpc>
            </a:pPr>
            <a:r>
              <a:rPr lang="en-GB" sz="1400" dirty="0">
                <a:solidFill>
                  <a:srgbClr val="FF0000"/>
                </a:solidFill>
              </a:rPr>
              <a:t>5. </a:t>
            </a:r>
            <a:r>
              <a:rPr lang="en-GB" sz="1400" dirty="0"/>
              <a:t>Ask the Senior Solution Architect to approve closure</a:t>
            </a:r>
          </a:p>
          <a:p>
            <a:pPr>
              <a:lnSpc>
                <a:spcPct val="150000"/>
              </a:lnSpc>
            </a:pPr>
            <a:endParaRPr lang="en-GB" sz="1400" dirty="0"/>
          </a:p>
        </p:txBody>
      </p:sp>
      <p:sp>
        <p:nvSpPr>
          <p:cNvPr id="10" name="Rectangle 9"/>
          <p:cNvSpPr/>
          <p:nvPr/>
        </p:nvSpPr>
        <p:spPr>
          <a:xfrm>
            <a:off x="508001" y="4317274"/>
            <a:ext cx="3721099" cy="375552"/>
          </a:xfrm>
          <a:prstGeom prst="rect">
            <a:avLst/>
          </a:prstGeom>
        </p:spPr>
        <p:txBody>
          <a:bodyPr wrap="square">
            <a:spAutoFit/>
          </a:bodyPr>
          <a:lstStyle/>
          <a:p>
            <a:pPr>
              <a:lnSpc>
                <a:spcPct val="150000"/>
              </a:lnSpc>
            </a:pPr>
            <a:r>
              <a:rPr lang="en-GB" sz="1400" dirty="0">
                <a:solidFill>
                  <a:srgbClr val="FF0000"/>
                </a:solidFill>
              </a:rPr>
              <a:t>4. </a:t>
            </a:r>
            <a:r>
              <a:rPr lang="en-GB" sz="1400" b="1" dirty="0"/>
              <a:t>Click Save</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38569">
            <a:off x="3291219" y="2440095"/>
            <a:ext cx="360000" cy="360000"/>
          </a:xfrm>
          <a:prstGeom prst="rect">
            <a:avLst/>
          </a:prstGeom>
        </p:spPr>
      </p:pic>
    </p:spTree>
    <p:extLst>
      <p:ext uri="{BB962C8B-B14F-4D97-AF65-F5344CB8AC3E}">
        <p14:creationId xmlns:p14="http://schemas.microsoft.com/office/powerpoint/2010/main" val="1084340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1545" t="9894" r="50000" b="50217"/>
          <a:stretch/>
        </p:blipFill>
        <p:spPr>
          <a:xfrm>
            <a:off x="622294" y="1285871"/>
            <a:ext cx="3240002" cy="2880002"/>
          </a:xfrm>
          <a:prstGeom prst="rect">
            <a:avLst/>
          </a:prstGeom>
        </p:spPr>
      </p:pic>
      <p:pic>
        <p:nvPicPr>
          <p:cNvPr id="22" name="Picture 21"/>
          <p:cNvPicPr>
            <a:picLocks noChangeAspect="1"/>
          </p:cNvPicPr>
          <p:nvPr/>
        </p:nvPicPr>
        <p:blipFill rotWithShape="1">
          <a:blip r:embed="rId3"/>
          <a:srcRect l="42688" t="19093" r="3085" b="30765"/>
          <a:stretch/>
        </p:blipFill>
        <p:spPr>
          <a:xfrm>
            <a:off x="8338168" y="1285871"/>
            <a:ext cx="3239993" cy="2880001"/>
          </a:xfrm>
          <a:prstGeom prst="rect">
            <a:avLst/>
          </a:prstGeom>
        </p:spPr>
      </p:pic>
      <p:pic>
        <p:nvPicPr>
          <p:cNvPr id="20" name="Picture 19"/>
          <p:cNvPicPr>
            <a:picLocks noChangeAspect="1"/>
          </p:cNvPicPr>
          <p:nvPr/>
        </p:nvPicPr>
        <p:blipFill rotWithShape="1">
          <a:blip r:embed="rId4"/>
          <a:srcRect l="10961" t="11999" r="31966" b="39622"/>
          <a:stretch/>
        </p:blipFill>
        <p:spPr>
          <a:xfrm>
            <a:off x="4480233" y="1285872"/>
            <a:ext cx="3240001" cy="2880000"/>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5933800" y="2488790"/>
            <a:ext cx="360000" cy="360000"/>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2645002" y="3055926"/>
            <a:ext cx="360000" cy="360000"/>
          </a:xfrm>
          <a:prstGeom prst="rect">
            <a:avLst/>
          </a:prstGeom>
        </p:spPr>
      </p:pic>
      <p:sp>
        <p:nvSpPr>
          <p:cNvPr id="2" name="Title 1"/>
          <p:cNvSpPr>
            <a:spLocks noGrp="1"/>
          </p:cNvSpPr>
          <p:nvPr>
            <p:ph type="title"/>
          </p:nvPr>
        </p:nvSpPr>
        <p:spPr/>
        <p:txBody>
          <a:bodyPr/>
          <a:lstStyle/>
          <a:p>
            <a:r>
              <a:rPr lang="en-GB" dirty="0"/>
              <a:t>Approve an Action</a:t>
            </a:r>
          </a:p>
        </p:txBody>
      </p:sp>
      <p:sp>
        <p:nvSpPr>
          <p:cNvPr id="6" name="Rectangle 5"/>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11195692" y="1383826"/>
            <a:ext cx="360000" cy="360000"/>
          </a:xfrm>
          <a:prstGeom prst="rect">
            <a:avLst/>
          </a:prstGeom>
        </p:spPr>
      </p:pic>
      <p:sp>
        <p:nvSpPr>
          <p:cNvPr id="17" name="Rectangle 16"/>
          <p:cNvSpPr/>
          <p:nvPr/>
        </p:nvSpPr>
        <p:spPr>
          <a:xfrm>
            <a:off x="4480230" y="4317274"/>
            <a:ext cx="3398400" cy="415498"/>
          </a:xfrm>
          <a:prstGeom prst="rect">
            <a:avLst/>
          </a:prstGeom>
        </p:spPr>
        <p:txBody>
          <a:bodyPr wrap="square">
            <a:spAutoFit/>
          </a:bodyPr>
          <a:lstStyle/>
          <a:p>
            <a:pPr>
              <a:lnSpc>
                <a:spcPct val="150000"/>
              </a:lnSpc>
            </a:pPr>
            <a:r>
              <a:rPr lang="en-GB" sz="1400" dirty="0">
                <a:solidFill>
                  <a:srgbClr val="FF0000"/>
                </a:solidFill>
              </a:rPr>
              <a:t>2. </a:t>
            </a:r>
            <a:r>
              <a:rPr lang="en-GB" sz="1400" dirty="0"/>
              <a:t>Click on the ‘Approvals’ tab</a:t>
            </a:r>
          </a:p>
        </p:txBody>
      </p:sp>
      <p:sp>
        <p:nvSpPr>
          <p:cNvPr id="18" name="Rectangle 17"/>
          <p:cNvSpPr/>
          <p:nvPr/>
        </p:nvSpPr>
        <p:spPr>
          <a:xfrm>
            <a:off x="508001" y="4317274"/>
            <a:ext cx="3721099" cy="738664"/>
          </a:xfrm>
          <a:prstGeom prst="rect">
            <a:avLst/>
          </a:prstGeom>
        </p:spPr>
        <p:txBody>
          <a:bodyPr wrap="square">
            <a:spAutoFit/>
          </a:bodyPr>
          <a:lstStyle/>
          <a:p>
            <a:pPr>
              <a:lnSpc>
                <a:spcPct val="150000"/>
              </a:lnSpc>
            </a:pPr>
            <a:r>
              <a:rPr lang="en-GB" sz="1400" dirty="0">
                <a:solidFill>
                  <a:srgbClr val="FF0000"/>
                </a:solidFill>
              </a:rPr>
              <a:t>1. </a:t>
            </a:r>
            <a:r>
              <a:rPr lang="en-GB" sz="1400" dirty="0"/>
              <a:t>Open the ‘My ATA/ARB/SDB Dashboard’</a:t>
            </a:r>
          </a:p>
          <a:p>
            <a:pPr>
              <a:lnSpc>
                <a:spcPct val="150000"/>
              </a:lnSpc>
            </a:pPr>
            <a:r>
              <a:rPr lang="en-GB" sz="1400" dirty="0"/>
              <a:t>and click on the Action you wish to update</a:t>
            </a:r>
          </a:p>
        </p:txBody>
      </p:sp>
      <p:sp>
        <p:nvSpPr>
          <p:cNvPr id="19" name="Rectangle 18"/>
          <p:cNvSpPr/>
          <p:nvPr/>
        </p:nvSpPr>
        <p:spPr>
          <a:xfrm>
            <a:off x="8267700" y="4317274"/>
            <a:ext cx="3564082" cy="1708160"/>
          </a:xfrm>
          <a:prstGeom prst="rect">
            <a:avLst/>
          </a:prstGeom>
        </p:spPr>
        <p:txBody>
          <a:bodyPr wrap="square">
            <a:spAutoFit/>
          </a:bodyPr>
          <a:lstStyle/>
          <a:p>
            <a:pPr>
              <a:lnSpc>
                <a:spcPct val="150000"/>
              </a:lnSpc>
            </a:pPr>
            <a:r>
              <a:rPr lang="en-GB" sz="1400" dirty="0">
                <a:solidFill>
                  <a:srgbClr val="FF0000"/>
                </a:solidFill>
              </a:rPr>
              <a:t>3. </a:t>
            </a:r>
            <a:r>
              <a:rPr lang="en-GB" sz="1400" dirty="0"/>
              <a:t>Update the approval state from ‘Pending’ to ‘</a:t>
            </a:r>
            <a:r>
              <a:rPr lang="en-GB" sz="1400" dirty="0">
                <a:solidFill>
                  <a:schemeClr val="accent4">
                    <a:lumMod val="75000"/>
                  </a:schemeClr>
                </a:solidFill>
              </a:rPr>
              <a:t>Approved</a:t>
            </a:r>
            <a:r>
              <a:rPr lang="en-GB" sz="1400" dirty="0"/>
              <a:t>’ and </a:t>
            </a:r>
            <a:r>
              <a:rPr lang="en-GB" sz="1400" b="1" dirty="0">
                <a:solidFill>
                  <a:srgbClr val="C00000"/>
                </a:solidFill>
              </a:rPr>
              <a:t>Click Save</a:t>
            </a:r>
          </a:p>
          <a:p>
            <a:pPr>
              <a:lnSpc>
                <a:spcPct val="150000"/>
              </a:lnSpc>
            </a:pPr>
            <a:endParaRPr lang="en-GB" sz="1400" b="1" dirty="0">
              <a:solidFill>
                <a:srgbClr val="C00000"/>
              </a:solidFill>
            </a:endParaRPr>
          </a:p>
          <a:p>
            <a:pPr>
              <a:lnSpc>
                <a:spcPct val="150000"/>
              </a:lnSpc>
            </a:pPr>
            <a:r>
              <a:rPr lang="en-GB" sz="1400" dirty="0">
                <a:solidFill>
                  <a:srgbClr val="FF0000"/>
                </a:solidFill>
              </a:rPr>
              <a:t>Note: </a:t>
            </a:r>
            <a:r>
              <a:rPr lang="en-GB" sz="1400" dirty="0"/>
              <a:t>Once the approval has been saved, the Action will be auto-completed/closed</a:t>
            </a:r>
            <a:endParaRPr lang="en-GB" sz="1400" dirty="0">
              <a:solidFill>
                <a:srgbClr val="FF0000"/>
              </a:solidFill>
            </a:endParaRPr>
          </a:p>
        </p:txBody>
      </p:sp>
      <p:pic>
        <p:nvPicPr>
          <p:cNvPr id="23" name="Picture 22"/>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21138569">
            <a:off x="9540461" y="3462009"/>
            <a:ext cx="360000" cy="360000"/>
          </a:xfrm>
          <a:prstGeom prst="rect">
            <a:avLst/>
          </a:prstGeom>
        </p:spPr>
      </p:pic>
    </p:spTree>
    <p:extLst>
      <p:ext uri="{BB962C8B-B14F-4D97-AF65-F5344CB8AC3E}">
        <p14:creationId xmlns:p14="http://schemas.microsoft.com/office/powerpoint/2010/main" val="1108218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27767" y="2818752"/>
            <a:ext cx="9145058" cy="1569660"/>
          </a:xfrm>
        </p:spPr>
        <p:txBody>
          <a:bodyPr/>
          <a:lstStyle/>
          <a:p>
            <a:r>
              <a:rPr lang="en-GB" dirty="0"/>
              <a:t>Completing a Domain Review</a:t>
            </a:r>
          </a:p>
        </p:txBody>
      </p:sp>
    </p:spTree>
    <p:extLst>
      <p:ext uri="{BB962C8B-B14F-4D97-AF65-F5344CB8AC3E}">
        <p14:creationId xmlns:p14="http://schemas.microsoft.com/office/powerpoint/2010/main" val="2583417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l="1160" t="18749" r="34538" b="29067"/>
          <a:stretch/>
        </p:blipFill>
        <p:spPr>
          <a:xfrm>
            <a:off x="4480223" y="1292905"/>
            <a:ext cx="3240012" cy="2872967"/>
          </a:xfrm>
          <a:prstGeom prst="rect">
            <a:avLst/>
          </a:prstGeom>
        </p:spPr>
      </p:pic>
      <p:pic>
        <p:nvPicPr>
          <p:cNvPr id="28" name="Picture 27"/>
          <p:cNvPicPr>
            <a:picLocks noChangeAspect="1"/>
          </p:cNvPicPr>
          <p:nvPr/>
        </p:nvPicPr>
        <p:blipFill rotWithShape="1">
          <a:blip r:embed="rId3"/>
          <a:srcRect l="3906" t="13007" r="29914" b="25437"/>
          <a:stretch/>
        </p:blipFill>
        <p:spPr>
          <a:xfrm>
            <a:off x="8338171" y="1292906"/>
            <a:ext cx="3239997" cy="2872966"/>
          </a:xfrm>
          <a:prstGeom prst="rect">
            <a:avLst/>
          </a:prstGeom>
        </p:spPr>
      </p:pic>
      <p:pic>
        <p:nvPicPr>
          <p:cNvPr id="12" name="Picture 11"/>
          <p:cNvPicPr>
            <a:picLocks noChangeAspect="1"/>
          </p:cNvPicPr>
          <p:nvPr/>
        </p:nvPicPr>
        <p:blipFill rotWithShape="1">
          <a:blip r:embed="rId4"/>
          <a:srcRect l="3863" t="8706" r="31590" b="19478"/>
          <a:stretch/>
        </p:blipFill>
        <p:spPr>
          <a:xfrm>
            <a:off x="622287" y="1292906"/>
            <a:ext cx="3240002" cy="2872966"/>
          </a:xfrm>
          <a:prstGeom prst="rect">
            <a:avLst/>
          </a:prstGeom>
        </p:spPr>
      </p:pic>
      <p:sp>
        <p:nvSpPr>
          <p:cNvPr id="2" name="Title 1"/>
          <p:cNvSpPr>
            <a:spLocks noGrp="1"/>
          </p:cNvSpPr>
          <p:nvPr>
            <p:ph type="title"/>
          </p:nvPr>
        </p:nvSpPr>
        <p:spPr/>
        <p:txBody>
          <a:bodyPr/>
          <a:lstStyle/>
          <a:p>
            <a:r>
              <a:rPr lang="en-GB" dirty="0"/>
              <a:t>Completing a Domain Review 1/2</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1" y="4317274"/>
            <a:ext cx="3240003" cy="375552"/>
          </a:xfrm>
          <a:prstGeom prst="rect">
            <a:avLst/>
          </a:prstGeom>
        </p:spPr>
        <p:txBody>
          <a:bodyPr wrap="square">
            <a:spAutoFit/>
          </a:bodyPr>
          <a:lstStyle/>
          <a:p>
            <a:pPr>
              <a:lnSpc>
                <a:spcPct val="150000"/>
              </a:lnSpc>
            </a:pPr>
            <a:r>
              <a:rPr lang="en-GB" sz="1400" dirty="0">
                <a:solidFill>
                  <a:srgbClr val="FF0000"/>
                </a:solidFill>
              </a:rPr>
              <a:t>2. </a:t>
            </a:r>
            <a:r>
              <a:rPr lang="en-GB" sz="1400" dirty="0"/>
              <a:t>Click on ‘My ARB Dashboard’</a:t>
            </a:r>
          </a:p>
        </p:txBody>
      </p:sp>
      <p:sp>
        <p:nvSpPr>
          <p:cNvPr id="9" name="Rectangle 8"/>
          <p:cNvSpPr/>
          <p:nvPr/>
        </p:nvSpPr>
        <p:spPr>
          <a:xfrm>
            <a:off x="622301" y="4317274"/>
            <a:ext cx="3240000" cy="738664"/>
          </a:xfrm>
          <a:prstGeom prst="rect">
            <a:avLst/>
          </a:prstGeom>
        </p:spPr>
        <p:txBody>
          <a:bodyPr wrap="square">
            <a:spAutoFit/>
          </a:bodyPr>
          <a:lstStyle/>
          <a:p>
            <a:pPr>
              <a:lnSpc>
                <a:spcPct val="150000"/>
              </a:lnSpc>
            </a:pPr>
            <a:r>
              <a:rPr lang="en-GB" sz="1400" dirty="0">
                <a:solidFill>
                  <a:srgbClr val="FF0000"/>
                </a:solidFill>
              </a:rPr>
              <a:t>1. </a:t>
            </a:r>
            <a:r>
              <a:rPr lang="en-GB" sz="1400" dirty="0"/>
              <a:t>Access the ‘Architecture Review Board’ Homepage</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2830831" y="2653334"/>
            <a:ext cx="360000" cy="3600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6779044" y="2160736"/>
            <a:ext cx="360000" cy="360000"/>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38569">
            <a:off x="10061820" y="3058273"/>
            <a:ext cx="360000" cy="360000"/>
          </a:xfrm>
          <a:prstGeom prst="rect">
            <a:avLst/>
          </a:prstGeom>
        </p:spPr>
      </p:pic>
      <p:sp>
        <p:nvSpPr>
          <p:cNvPr id="20" name="Rectangle 19"/>
          <p:cNvSpPr/>
          <p:nvPr/>
        </p:nvSpPr>
        <p:spPr>
          <a:xfrm>
            <a:off x="8267701" y="4317274"/>
            <a:ext cx="3543300" cy="698717"/>
          </a:xfrm>
          <a:prstGeom prst="rect">
            <a:avLst/>
          </a:prstGeom>
        </p:spPr>
        <p:txBody>
          <a:bodyPr wrap="square">
            <a:spAutoFit/>
          </a:bodyPr>
          <a:lstStyle/>
          <a:p>
            <a:pPr>
              <a:lnSpc>
                <a:spcPct val="150000"/>
              </a:lnSpc>
            </a:pPr>
            <a:r>
              <a:rPr lang="en-GB" sz="1400" dirty="0">
                <a:solidFill>
                  <a:srgbClr val="FF0000"/>
                </a:solidFill>
              </a:rPr>
              <a:t>3. </a:t>
            </a:r>
            <a:r>
              <a:rPr lang="en-GB" sz="1400" dirty="0"/>
              <a:t>Select an AO/OS Domain Review which has been assigned to you</a:t>
            </a:r>
          </a:p>
        </p:txBody>
      </p:sp>
    </p:spTree>
    <p:extLst>
      <p:ext uri="{BB962C8B-B14F-4D97-AF65-F5344CB8AC3E}">
        <p14:creationId xmlns:p14="http://schemas.microsoft.com/office/powerpoint/2010/main" val="2544543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419" t="23852" r="34156" b="16064"/>
          <a:stretch/>
        </p:blipFill>
        <p:spPr>
          <a:xfrm>
            <a:off x="4480231" y="1292906"/>
            <a:ext cx="3240003" cy="2872966"/>
          </a:xfrm>
          <a:prstGeom prst="rect">
            <a:avLst/>
          </a:prstGeom>
        </p:spPr>
      </p:pic>
      <p:pic>
        <p:nvPicPr>
          <p:cNvPr id="3" name="Picture 2"/>
          <p:cNvPicPr>
            <a:picLocks noChangeAspect="1"/>
          </p:cNvPicPr>
          <p:nvPr/>
        </p:nvPicPr>
        <p:blipFill rotWithShape="1">
          <a:blip r:embed="rId3"/>
          <a:srcRect r="22119" b="21057"/>
          <a:stretch/>
        </p:blipFill>
        <p:spPr>
          <a:xfrm>
            <a:off x="622302" y="1292906"/>
            <a:ext cx="3239999" cy="2872966"/>
          </a:xfrm>
          <a:prstGeom prst="rect">
            <a:avLst/>
          </a:prstGeom>
        </p:spPr>
      </p:pic>
      <p:sp>
        <p:nvSpPr>
          <p:cNvPr id="2" name="Title 1"/>
          <p:cNvSpPr>
            <a:spLocks noGrp="1"/>
          </p:cNvSpPr>
          <p:nvPr>
            <p:ph type="title"/>
          </p:nvPr>
        </p:nvSpPr>
        <p:spPr/>
        <p:txBody>
          <a:bodyPr/>
          <a:lstStyle/>
          <a:p>
            <a:r>
              <a:rPr lang="en-GB" dirty="0"/>
              <a:t>Completing a Domain Review 2/2</a:t>
            </a:r>
          </a:p>
        </p:txBody>
      </p:sp>
      <p:sp>
        <p:nvSpPr>
          <p:cNvPr id="5" name="Rectangle 4"/>
          <p:cNvSpPr/>
          <p:nvPr/>
        </p:nvSpPr>
        <p:spPr>
          <a:xfrm>
            <a:off x="622301"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4480234"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80231" y="4317274"/>
            <a:ext cx="3240003" cy="375552"/>
          </a:xfrm>
          <a:prstGeom prst="rect">
            <a:avLst/>
          </a:prstGeom>
        </p:spPr>
        <p:txBody>
          <a:bodyPr wrap="square">
            <a:spAutoFit/>
          </a:bodyPr>
          <a:lstStyle/>
          <a:p>
            <a:pPr>
              <a:lnSpc>
                <a:spcPct val="150000"/>
              </a:lnSpc>
            </a:pPr>
            <a:r>
              <a:rPr lang="en-GB" sz="1400" dirty="0">
                <a:solidFill>
                  <a:srgbClr val="FF0000"/>
                </a:solidFill>
              </a:rPr>
              <a:t>4. </a:t>
            </a:r>
            <a:r>
              <a:rPr lang="en-GB" sz="1400" b="1" dirty="0"/>
              <a:t>Click Save</a:t>
            </a:r>
          </a:p>
        </p:txBody>
      </p:sp>
      <p:sp>
        <p:nvSpPr>
          <p:cNvPr id="9" name="Rectangle 8"/>
          <p:cNvSpPr/>
          <p:nvPr/>
        </p:nvSpPr>
        <p:spPr>
          <a:xfrm>
            <a:off x="622301" y="4317274"/>
            <a:ext cx="3240000" cy="375552"/>
          </a:xfrm>
          <a:prstGeom prst="rect">
            <a:avLst/>
          </a:prstGeom>
        </p:spPr>
        <p:txBody>
          <a:bodyPr wrap="square">
            <a:spAutoFit/>
          </a:bodyPr>
          <a:lstStyle/>
          <a:p>
            <a:pPr>
              <a:lnSpc>
                <a:spcPct val="150000"/>
              </a:lnSpc>
            </a:pPr>
            <a:r>
              <a:rPr lang="en-GB" sz="1400" dirty="0">
                <a:solidFill>
                  <a:srgbClr val="FF0000"/>
                </a:solidFill>
              </a:rPr>
              <a:t>3. </a:t>
            </a:r>
            <a:r>
              <a:rPr lang="en-GB" sz="1400" dirty="0"/>
              <a:t>Fill in the Domain Review</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38569">
            <a:off x="6773865" y="1850461"/>
            <a:ext cx="360000" cy="360000"/>
          </a:xfrm>
          <a:prstGeom prst="rect">
            <a:avLst/>
          </a:prstGeom>
        </p:spPr>
      </p:pic>
    </p:spTree>
    <p:extLst>
      <p:ext uri="{BB962C8B-B14F-4D97-AF65-F5344CB8AC3E}">
        <p14:creationId xmlns:p14="http://schemas.microsoft.com/office/powerpoint/2010/main" val="200403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47634" y="2269359"/>
            <a:ext cx="3240000" cy="2880000"/>
          </a:xfrm>
          <a:prstGeom prst="rect">
            <a:avLst/>
          </a:prstGeom>
          <a:solidFill>
            <a:srgbClr val="F3F3F3"/>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stretch>
            <a:fillRect/>
          </a:stretch>
        </p:blipFill>
        <p:spPr>
          <a:xfrm>
            <a:off x="4631417" y="2378532"/>
            <a:ext cx="3105200" cy="2485220"/>
          </a:xfrm>
          <a:prstGeom prst="rect">
            <a:avLst/>
          </a:prstGeom>
        </p:spPr>
      </p:pic>
      <p:sp>
        <p:nvSpPr>
          <p:cNvPr id="2" name="Title 1"/>
          <p:cNvSpPr>
            <a:spLocks noGrp="1"/>
          </p:cNvSpPr>
          <p:nvPr>
            <p:ph type="title"/>
          </p:nvPr>
        </p:nvSpPr>
        <p:spPr/>
        <p:txBody>
          <a:bodyPr/>
          <a:lstStyle/>
          <a:p>
            <a:r>
              <a:rPr lang="en-GB" dirty="0"/>
              <a:t>Accessing </a:t>
            </a:r>
            <a:r>
              <a:rPr lang="en-GB" dirty="0" err="1"/>
              <a:t>RTC</a:t>
            </a:r>
            <a:endParaRPr lang="en-GB" dirty="0"/>
          </a:p>
        </p:txBody>
      </p:sp>
      <p:sp>
        <p:nvSpPr>
          <p:cNvPr id="5" name="Rectangle 4"/>
          <p:cNvSpPr/>
          <p:nvPr/>
        </p:nvSpPr>
        <p:spPr>
          <a:xfrm>
            <a:off x="609560" y="2285045"/>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Rectangle 6"/>
          <p:cNvSpPr/>
          <p:nvPr/>
        </p:nvSpPr>
        <p:spPr>
          <a:xfrm>
            <a:off x="8330594" y="2293689"/>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Rectangle 7"/>
          <p:cNvSpPr/>
          <p:nvPr/>
        </p:nvSpPr>
        <p:spPr>
          <a:xfrm>
            <a:off x="4496614" y="5608394"/>
            <a:ext cx="3240003" cy="1384995"/>
          </a:xfrm>
          <a:prstGeom prst="rect">
            <a:avLst/>
          </a:prstGeom>
        </p:spPr>
        <p:txBody>
          <a:bodyPr wrap="square">
            <a:spAutoFit/>
          </a:bodyPr>
          <a:lstStyle/>
          <a:p>
            <a:pPr>
              <a:lnSpc>
                <a:spcPct val="150000"/>
              </a:lnSpc>
            </a:pPr>
            <a:r>
              <a:rPr lang="en-GB" sz="1400" dirty="0">
                <a:solidFill>
                  <a:srgbClr val="FF0000"/>
                </a:solidFill>
              </a:rPr>
              <a:t>2. </a:t>
            </a:r>
            <a:r>
              <a:rPr lang="en-GB" sz="1400" dirty="0"/>
              <a:t>Enter your NBS Windows username (P/C/T Number) and password, then click ‘Log In’</a:t>
            </a:r>
          </a:p>
          <a:p>
            <a:pPr>
              <a:lnSpc>
                <a:spcPct val="150000"/>
              </a:lnSpc>
            </a:pPr>
            <a:endParaRPr lang="en-GB" sz="1400" dirty="0"/>
          </a:p>
        </p:txBody>
      </p:sp>
      <p:sp>
        <p:nvSpPr>
          <p:cNvPr id="9" name="Rectangle 8"/>
          <p:cNvSpPr/>
          <p:nvPr/>
        </p:nvSpPr>
        <p:spPr>
          <a:xfrm>
            <a:off x="609560" y="5608394"/>
            <a:ext cx="3240000" cy="415498"/>
          </a:xfrm>
          <a:prstGeom prst="rect">
            <a:avLst/>
          </a:prstGeom>
        </p:spPr>
        <p:txBody>
          <a:bodyPr wrap="square">
            <a:spAutoFit/>
          </a:bodyPr>
          <a:lstStyle/>
          <a:p>
            <a:pPr>
              <a:lnSpc>
                <a:spcPct val="150000"/>
              </a:lnSpc>
            </a:pPr>
            <a:r>
              <a:rPr lang="en-GB" sz="1400" dirty="0">
                <a:solidFill>
                  <a:srgbClr val="FF0000"/>
                </a:solidFill>
              </a:rPr>
              <a:t>1. </a:t>
            </a:r>
            <a:r>
              <a:rPr lang="en-GB" sz="1400" dirty="0"/>
              <a:t>Open the </a:t>
            </a:r>
            <a:r>
              <a:rPr lang="en-GB" sz="1400" dirty="0">
                <a:hlinkClick r:id="rId3"/>
              </a:rPr>
              <a:t>Governance Dashboard</a:t>
            </a:r>
            <a:endParaRPr lang="en-GB" sz="1400" dirty="0"/>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38569">
            <a:off x="6379650" y="2890906"/>
            <a:ext cx="360000" cy="360000"/>
          </a:xfrm>
          <a:prstGeom prst="rect">
            <a:avLst/>
          </a:prstGeom>
        </p:spPr>
      </p:pic>
      <p:sp>
        <p:nvSpPr>
          <p:cNvPr id="20" name="Rectangle 19"/>
          <p:cNvSpPr/>
          <p:nvPr/>
        </p:nvSpPr>
        <p:spPr>
          <a:xfrm>
            <a:off x="8411516" y="5602174"/>
            <a:ext cx="3240005" cy="698717"/>
          </a:xfrm>
          <a:prstGeom prst="rect">
            <a:avLst/>
          </a:prstGeom>
        </p:spPr>
        <p:txBody>
          <a:bodyPr wrap="square">
            <a:spAutoFit/>
          </a:bodyPr>
          <a:lstStyle/>
          <a:p>
            <a:pPr>
              <a:lnSpc>
                <a:spcPct val="150000"/>
              </a:lnSpc>
            </a:pPr>
            <a:r>
              <a:rPr lang="en-GB" sz="1400" dirty="0">
                <a:solidFill>
                  <a:srgbClr val="FF0000"/>
                </a:solidFill>
              </a:rPr>
              <a:t>Note: </a:t>
            </a:r>
            <a:r>
              <a:rPr lang="en-GB" sz="1400" dirty="0"/>
              <a:t>The Governance Dashboard is then displayed</a:t>
            </a:r>
          </a:p>
        </p:txBody>
      </p:sp>
      <p:pic>
        <p:nvPicPr>
          <p:cNvPr id="3" name="Picture 2">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8385" y="2558473"/>
            <a:ext cx="1943100" cy="1943100"/>
          </a:xfrm>
          <a:prstGeom prst="rect">
            <a:avLst/>
          </a:prstGeom>
        </p:spPr>
      </p:pic>
      <p:sp>
        <p:nvSpPr>
          <p:cNvPr id="10" name="TextBox 9"/>
          <p:cNvSpPr txBox="1"/>
          <p:nvPr/>
        </p:nvSpPr>
        <p:spPr>
          <a:xfrm>
            <a:off x="609560" y="1063848"/>
            <a:ext cx="10961034" cy="400110"/>
          </a:xfrm>
          <a:prstGeom prst="rect">
            <a:avLst/>
          </a:prstGeom>
          <a:noFill/>
        </p:spPr>
        <p:txBody>
          <a:bodyPr wrap="square" rtlCol="0">
            <a:spAutoFit/>
          </a:bodyPr>
          <a:lstStyle/>
          <a:p>
            <a:r>
              <a:rPr lang="en-GB" sz="2000" dirty="0"/>
              <a:t>All user will </a:t>
            </a:r>
            <a:r>
              <a:rPr lang="en-GB" sz="2000" b="1" dirty="0">
                <a:solidFill>
                  <a:srgbClr val="FF0000"/>
                </a:solidFill>
              </a:rPr>
              <a:t>not</a:t>
            </a:r>
            <a:r>
              <a:rPr lang="en-GB" sz="2000" dirty="0"/>
              <a:t> need to complete and submit an E-</a:t>
            </a:r>
            <a:r>
              <a:rPr lang="en-GB" sz="2000" dirty="0" err="1"/>
              <a:t>URF</a:t>
            </a:r>
            <a:r>
              <a:rPr lang="en-GB" sz="2000" dirty="0"/>
              <a:t> form to access </a:t>
            </a:r>
            <a:r>
              <a:rPr lang="en-GB" sz="2000" dirty="0" err="1"/>
              <a:t>RTC</a:t>
            </a:r>
            <a:r>
              <a:rPr lang="en-GB" sz="2000" dirty="0"/>
              <a:t>. </a:t>
            </a:r>
          </a:p>
        </p:txBody>
      </p:sp>
      <p:pic>
        <p:nvPicPr>
          <p:cNvPr id="4" name="Picture 3"/>
          <p:cNvPicPr>
            <a:picLocks noChangeAspect="1"/>
          </p:cNvPicPr>
          <p:nvPr/>
        </p:nvPicPr>
        <p:blipFill>
          <a:blip r:embed="rId7"/>
          <a:stretch>
            <a:fillRect/>
          </a:stretch>
        </p:blipFill>
        <p:spPr>
          <a:xfrm>
            <a:off x="8411516" y="2378532"/>
            <a:ext cx="3159078" cy="2770828"/>
          </a:xfrm>
          <a:prstGeom prst="rect">
            <a:avLst/>
          </a:prstGeom>
        </p:spPr>
      </p:pic>
    </p:spTree>
    <p:extLst>
      <p:ext uri="{BB962C8B-B14F-4D97-AF65-F5344CB8AC3E}">
        <p14:creationId xmlns:p14="http://schemas.microsoft.com/office/powerpoint/2010/main" val="2585642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Hints and Tips – user </a:t>
            </a:r>
            <a:r>
              <a:rPr lang="en-GB" dirty="0" err="1"/>
              <a:t>RTC</a:t>
            </a:r>
            <a:r>
              <a:rPr lang="en-GB" dirty="0"/>
              <a:t> fixes </a:t>
            </a:r>
          </a:p>
        </p:txBody>
      </p:sp>
      <p:sp>
        <p:nvSpPr>
          <p:cNvPr id="3" name="Content Placeholder 2"/>
          <p:cNvSpPr>
            <a:spLocks noGrp="1"/>
          </p:cNvSpPr>
          <p:nvPr>
            <p:ph idx="1"/>
          </p:nvPr>
        </p:nvSpPr>
        <p:spPr>
          <a:xfrm>
            <a:off x="7481454" y="990600"/>
            <a:ext cx="3954484" cy="6592574"/>
          </a:xfrm>
        </p:spPr>
        <p:txBody>
          <a:bodyPr/>
          <a:lstStyle/>
          <a:p>
            <a:r>
              <a:rPr lang="en-GB" dirty="0"/>
              <a:t>When entering the Head of Transformation, Project Manager or Project Sponsor name in the dropdown fields – Please enter SLTtrain1 in the dropdown, not all names are stored in </a:t>
            </a:r>
            <a:r>
              <a:rPr lang="en-GB" dirty="0" err="1"/>
              <a:t>RTC</a:t>
            </a:r>
            <a:endParaRPr lang="en-GB" dirty="0"/>
          </a:p>
          <a:p>
            <a:endParaRPr lang="en-GB" dirty="0"/>
          </a:p>
        </p:txBody>
      </p:sp>
      <p:pic>
        <p:nvPicPr>
          <p:cNvPr id="5" name="Picture 4"/>
          <p:cNvPicPr>
            <a:picLocks noChangeAspect="1"/>
          </p:cNvPicPr>
          <p:nvPr/>
        </p:nvPicPr>
        <p:blipFill>
          <a:blip r:embed="rId2"/>
          <a:stretch>
            <a:fillRect/>
          </a:stretch>
        </p:blipFill>
        <p:spPr>
          <a:xfrm>
            <a:off x="688769" y="1235034"/>
            <a:ext cx="6792685" cy="5379522"/>
          </a:xfrm>
          <a:prstGeom prst="rect">
            <a:avLst/>
          </a:prstGeom>
        </p:spPr>
      </p:pic>
    </p:spTree>
    <p:extLst>
      <p:ext uri="{BB962C8B-B14F-4D97-AF65-F5344CB8AC3E}">
        <p14:creationId xmlns:p14="http://schemas.microsoft.com/office/powerpoint/2010/main" val="369898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Governance Home Page </a:t>
            </a:r>
          </a:p>
        </p:txBody>
      </p:sp>
      <p:sp>
        <p:nvSpPr>
          <p:cNvPr id="5" name="TextBox 4"/>
          <p:cNvSpPr txBox="1"/>
          <p:nvPr/>
        </p:nvSpPr>
        <p:spPr>
          <a:xfrm>
            <a:off x="7932717" y="1179424"/>
            <a:ext cx="3538847" cy="2308324"/>
          </a:xfrm>
          <a:prstGeom prst="rect">
            <a:avLst/>
          </a:prstGeom>
          <a:noFill/>
        </p:spPr>
        <p:txBody>
          <a:bodyPr wrap="square" rtlCol="0">
            <a:spAutoFit/>
          </a:bodyPr>
          <a:lstStyle/>
          <a:p>
            <a:r>
              <a:rPr lang="en-GB" sz="2400" dirty="0">
                <a:solidFill>
                  <a:srgbClr val="002060"/>
                </a:solidFill>
              </a:rPr>
              <a:t>By clicking onto the relevant Board meetings, ATA, ARB or SDB you will be taken to the individual meeting’s home pages.</a:t>
            </a:r>
          </a:p>
        </p:txBody>
      </p:sp>
      <p:sp>
        <p:nvSpPr>
          <p:cNvPr id="6" name="Rectangle 5"/>
          <p:cNvSpPr/>
          <p:nvPr/>
        </p:nvSpPr>
        <p:spPr>
          <a:xfrm>
            <a:off x="6948372" y="3487748"/>
            <a:ext cx="1398674" cy="668616"/>
          </a:xfrm>
          <a:prstGeom prst="rect">
            <a:avLst/>
          </a:prstGeom>
          <a:ln>
            <a:solidFill>
              <a:srgbClr val="7030A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1200" b="1" dirty="0">
                <a:solidFill>
                  <a:srgbClr val="7030A0"/>
                </a:solidFill>
              </a:rPr>
              <a:t>List of upcoming meetings</a:t>
            </a:r>
          </a:p>
        </p:txBody>
      </p:sp>
      <p:pic>
        <p:nvPicPr>
          <p:cNvPr id="8" name="Content Placeholder 7"/>
          <p:cNvPicPr>
            <a:picLocks noGrp="1" noChangeAspect="1"/>
          </p:cNvPicPr>
          <p:nvPr>
            <p:ph idx="1"/>
          </p:nvPr>
        </p:nvPicPr>
        <p:blipFill>
          <a:blip r:embed="rId2"/>
          <a:stretch>
            <a:fillRect/>
          </a:stretch>
        </p:blipFill>
        <p:spPr>
          <a:xfrm>
            <a:off x="676894" y="1128156"/>
            <a:ext cx="6685807" cy="5486400"/>
          </a:xfrm>
          <a:prstGeom prst="rect">
            <a:avLst/>
          </a:prstGeom>
        </p:spPr>
      </p:pic>
    </p:spTree>
    <p:extLst>
      <p:ext uri="{BB962C8B-B14F-4D97-AF65-F5344CB8AC3E}">
        <p14:creationId xmlns:p14="http://schemas.microsoft.com/office/powerpoint/2010/main" val="205990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876" y="-95001"/>
            <a:ext cx="11070167" cy="2161308"/>
          </a:xfrm>
        </p:spPr>
        <p:txBody>
          <a:bodyPr/>
          <a:lstStyle/>
          <a:p>
            <a:r>
              <a:rPr lang="en-GB" dirty="0"/>
              <a:t>All new booking’s have to be created by the NSL team </a:t>
            </a:r>
          </a:p>
        </p:txBody>
      </p:sp>
      <p:pic>
        <p:nvPicPr>
          <p:cNvPr id="5" name="Picture 4"/>
          <p:cNvPicPr>
            <a:picLocks noChangeAspect="1"/>
          </p:cNvPicPr>
          <p:nvPr/>
        </p:nvPicPr>
        <p:blipFill>
          <a:blip r:embed="rId2"/>
          <a:stretch>
            <a:fillRect/>
          </a:stretch>
        </p:blipFill>
        <p:spPr>
          <a:xfrm>
            <a:off x="662382" y="1928828"/>
            <a:ext cx="4527136" cy="4266892"/>
          </a:xfrm>
          <a:prstGeom prst="rect">
            <a:avLst/>
          </a:prstGeom>
        </p:spPr>
      </p:pic>
      <p:pic>
        <p:nvPicPr>
          <p:cNvPr id="7" name="Content Placeholder 6"/>
          <p:cNvPicPr>
            <a:picLocks noGrp="1" noChangeAspect="1"/>
          </p:cNvPicPr>
          <p:nvPr>
            <p:ph idx="1"/>
          </p:nvPr>
        </p:nvPicPr>
        <p:blipFill>
          <a:blip r:embed="rId3"/>
          <a:stretch>
            <a:fillRect/>
          </a:stretch>
        </p:blipFill>
        <p:spPr>
          <a:xfrm>
            <a:off x="6507678" y="1997568"/>
            <a:ext cx="4821381" cy="4198152"/>
          </a:xfrm>
          <a:prstGeom prst="rect">
            <a:avLst/>
          </a:prstGeom>
        </p:spPr>
      </p:pic>
      <p:sp>
        <p:nvSpPr>
          <p:cNvPr id="3" name="TextBox 2"/>
          <p:cNvSpPr txBox="1"/>
          <p:nvPr/>
        </p:nvSpPr>
        <p:spPr>
          <a:xfrm>
            <a:off x="662382" y="1074238"/>
            <a:ext cx="4871519" cy="646331"/>
          </a:xfrm>
          <a:prstGeom prst="rect">
            <a:avLst/>
          </a:prstGeom>
          <a:noFill/>
        </p:spPr>
        <p:txBody>
          <a:bodyPr wrap="square" rtlCol="0">
            <a:spAutoFit/>
          </a:bodyPr>
          <a:lstStyle/>
          <a:p>
            <a:r>
              <a:rPr lang="en-GB" dirty="0"/>
              <a:t>By clicking onto the ‘NSL Request Form’ link you will be taken to the NSL Support page.</a:t>
            </a:r>
          </a:p>
        </p:txBody>
      </p:sp>
      <p:sp>
        <p:nvSpPr>
          <p:cNvPr id="4" name="TextBox 3"/>
          <p:cNvSpPr txBox="1"/>
          <p:nvPr/>
        </p:nvSpPr>
        <p:spPr>
          <a:xfrm>
            <a:off x="6507677" y="1074238"/>
            <a:ext cx="4821381" cy="923330"/>
          </a:xfrm>
          <a:prstGeom prst="rect">
            <a:avLst/>
          </a:prstGeom>
          <a:noFill/>
        </p:spPr>
        <p:txBody>
          <a:bodyPr wrap="square" rtlCol="0">
            <a:spAutoFit/>
          </a:bodyPr>
          <a:lstStyle/>
          <a:p>
            <a:r>
              <a:rPr lang="en-GB" dirty="0"/>
              <a:t>Click on ‘Submit an NSL Tool Request’ this will take you to the next stage and you will need to complete the submission form.</a:t>
            </a:r>
          </a:p>
        </p:txBody>
      </p:sp>
    </p:spTree>
    <p:extLst>
      <p:ext uri="{BB962C8B-B14F-4D97-AF65-F5344CB8AC3E}">
        <p14:creationId xmlns:p14="http://schemas.microsoft.com/office/powerpoint/2010/main" val="269292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srcRect l="-1" t="8203" r="64026" b="41415"/>
          <a:stretch/>
        </p:blipFill>
        <p:spPr>
          <a:xfrm>
            <a:off x="8338168" y="1285872"/>
            <a:ext cx="3240000" cy="2879999"/>
          </a:xfrm>
          <a:prstGeom prst="rect">
            <a:avLst/>
          </a:prstGeom>
        </p:spPr>
      </p:pic>
      <p:pic>
        <p:nvPicPr>
          <p:cNvPr id="14" name="Picture 13"/>
          <p:cNvPicPr>
            <a:picLocks noChangeAspect="1"/>
          </p:cNvPicPr>
          <p:nvPr/>
        </p:nvPicPr>
        <p:blipFill rotWithShape="1">
          <a:blip r:embed="rId3"/>
          <a:srcRect t="7673" r="12050" b="36016"/>
          <a:stretch/>
        </p:blipFill>
        <p:spPr>
          <a:xfrm>
            <a:off x="622300" y="1285872"/>
            <a:ext cx="7097933" cy="2879999"/>
          </a:xfrm>
          <a:prstGeom prst="rect">
            <a:avLst/>
          </a:prstGeom>
        </p:spPr>
      </p:pic>
      <p:sp>
        <p:nvSpPr>
          <p:cNvPr id="2" name="Title 1"/>
          <p:cNvSpPr>
            <a:spLocks noGrp="1"/>
          </p:cNvSpPr>
          <p:nvPr>
            <p:ph type="title"/>
          </p:nvPr>
        </p:nvSpPr>
        <p:spPr/>
        <p:txBody>
          <a:bodyPr/>
          <a:lstStyle/>
          <a:p>
            <a:r>
              <a:rPr lang="en-GB" dirty="0"/>
              <a:t>Completing the NSL submission form</a:t>
            </a:r>
          </a:p>
        </p:txBody>
      </p:sp>
      <p:sp>
        <p:nvSpPr>
          <p:cNvPr id="5" name="Rectangle 4"/>
          <p:cNvSpPr/>
          <p:nvPr/>
        </p:nvSpPr>
        <p:spPr>
          <a:xfrm>
            <a:off x="622300" y="1285872"/>
            <a:ext cx="7097933"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7" name="Rectangle 6"/>
          <p:cNvSpPr/>
          <p:nvPr/>
        </p:nvSpPr>
        <p:spPr>
          <a:xfrm>
            <a:off x="8338168" y="1285872"/>
            <a:ext cx="3240000" cy="2880000"/>
          </a:xfrm>
          <a:prstGeom prst="rect">
            <a:avLst/>
          </a:prstGeom>
          <a:no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0" name="Rectangle 19"/>
          <p:cNvSpPr/>
          <p:nvPr/>
        </p:nvSpPr>
        <p:spPr>
          <a:xfrm>
            <a:off x="8191502" y="4317274"/>
            <a:ext cx="3695698" cy="1384995"/>
          </a:xfrm>
          <a:prstGeom prst="rect">
            <a:avLst/>
          </a:prstGeom>
        </p:spPr>
        <p:txBody>
          <a:bodyPr wrap="square">
            <a:spAutoFit/>
          </a:bodyPr>
          <a:lstStyle/>
          <a:p>
            <a:pPr>
              <a:lnSpc>
                <a:spcPct val="150000"/>
              </a:lnSpc>
            </a:pPr>
            <a:r>
              <a:rPr lang="en-GB" sz="1400" dirty="0">
                <a:solidFill>
                  <a:srgbClr val="FF0000"/>
                </a:solidFill>
              </a:rPr>
              <a:t>2. </a:t>
            </a:r>
            <a:r>
              <a:rPr lang="en-GB" sz="1400" dirty="0"/>
              <a:t>The NSLCOE will email you to confirm your Project has been created</a:t>
            </a:r>
          </a:p>
          <a:p>
            <a:pPr>
              <a:lnSpc>
                <a:spcPct val="150000"/>
              </a:lnSpc>
            </a:pPr>
            <a:endParaRPr lang="en-GB" sz="1400" dirty="0"/>
          </a:p>
          <a:p>
            <a:pPr>
              <a:lnSpc>
                <a:spcPct val="150000"/>
              </a:lnSpc>
            </a:pPr>
            <a:r>
              <a:rPr lang="en-GB" sz="1100" b="1" dirty="0">
                <a:solidFill>
                  <a:schemeClr val="tx2"/>
                </a:solidFill>
              </a:rPr>
              <a:t>Note: This only needs to be done once per Project.</a:t>
            </a:r>
            <a:r>
              <a:rPr lang="en-GB" sz="1400" dirty="0">
                <a:solidFill>
                  <a:schemeClr val="tx2"/>
                </a:solidFill>
              </a:rPr>
              <a:t> </a:t>
            </a:r>
          </a:p>
        </p:txBody>
      </p:sp>
      <p:sp>
        <p:nvSpPr>
          <p:cNvPr id="15" name="Rectangle 14"/>
          <p:cNvSpPr/>
          <p:nvPr/>
        </p:nvSpPr>
        <p:spPr>
          <a:xfrm>
            <a:off x="622301" y="4317274"/>
            <a:ext cx="7097932" cy="2215991"/>
          </a:xfrm>
          <a:prstGeom prst="rect">
            <a:avLst/>
          </a:prstGeom>
        </p:spPr>
        <p:txBody>
          <a:bodyPr wrap="square">
            <a:spAutoFit/>
          </a:bodyPr>
          <a:lstStyle/>
          <a:p>
            <a:pPr>
              <a:lnSpc>
                <a:spcPct val="150000"/>
              </a:lnSpc>
            </a:pPr>
            <a:r>
              <a:rPr lang="en-GB" sz="1400" dirty="0">
                <a:solidFill>
                  <a:srgbClr val="FF0000"/>
                </a:solidFill>
              </a:rPr>
              <a:t>1. </a:t>
            </a:r>
            <a:r>
              <a:rPr lang="en-GB" sz="1400" dirty="0"/>
              <a:t>Click </a:t>
            </a:r>
            <a:r>
              <a:rPr lang="en-GB" sz="1400" dirty="0">
                <a:hlinkClick r:id="rId4"/>
              </a:rPr>
              <a:t>here</a:t>
            </a:r>
            <a:r>
              <a:rPr lang="en-GB" sz="1400" dirty="0"/>
              <a:t> to submit a NSL Tool Request to have a project created</a:t>
            </a:r>
          </a:p>
          <a:p>
            <a:pPr lvl="0">
              <a:lnSpc>
                <a:spcPct val="150000"/>
              </a:lnSpc>
            </a:pPr>
            <a:endParaRPr lang="en-GB" sz="1400" dirty="0"/>
          </a:p>
          <a:p>
            <a:pPr lvl="0">
              <a:lnSpc>
                <a:spcPct val="150000"/>
              </a:lnSpc>
            </a:pPr>
            <a:r>
              <a:rPr lang="en-GB" sz="1000" dirty="0">
                <a:solidFill>
                  <a:srgbClr val="004A8F"/>
                </a:solidFill>
              </a:rPr>
              <a:t>Ensure you complete the following fields as follows:</a:t>
            </a:r>
          </a:p>
          <a:p>
            <a:pPr lvl="0">
              <a:lnSpc>
                <a:spcPct val="150000"/>
              </a:lnSpc>
            </a:pPr>
            <a:r>
              <a:rPr lang="en-GB" sz="1000" b="1" dirty="0">
                <a:solidFill>
                  <a:srgbClr val="004A8F"/>
                </a:solidFill>
              </a:rPr>
              <a:t>Application</a:t>
            </a:r>
            <a:r>
              <a:rPr lang="en-GB" sz="1000" dirty="0">
                <a:solidFill>
                  <a:srgbClr val="004A8F"/>
                </a:solidFill>
              </a:rPr>
              <a:t> 	            	Rational Team Concert (RTC)</a:t>
            </a:r>
          </a:p>
          <a:p>
            <a:pPr lvl="0">
              <a:lnSpc>
                <a:spcPct val="150000"/>
              </a:lnSpc>
            </a:pPr>
            <a:r>
              <a:rPr lang="en-GB" sz="1000" b="1" dirty="0">
                <a:solidFill>
                  <a:srgbClr val="004A8F"/>
                </a:solidFill>
              </a:rPr>
              <a:t>Service</a:t>
            </a:r>
            <a:r>
              <a:rPr lang="en-GB" sz="1000" dirty="0">
                <a:solidFill>
                  <a:srgbClr val="004A8F"/>
                </a:solidFill>
              </a:rPr>
              <a:t> </a:t>
            </a:r>
            <a:r>
              <a:rPr lang="en-GB" sz="1000" b="1" dirty="0">
                <a:solidFill>
                  <a:srgbClr val="004A8F"/>
                </a:solidFill>
              </a:rPr>
              <a:t>Required</a:t>
            </a:r>
            <a:r>
              <a:rPr lang="en-GB" sz="1000" dirty="0">
                <a:solidFill>
                  <a:srgbClr val="004A8F"/>
                </a:solidFill>
              </a:rPr>
              <a:t>         	Governance – Create New Governance Project</a:t>
            </a:r>
          </a:p>
          <a:p>
            <a:pPr lvl="0">
              <a:lnSpc>
                <a:spcPct val="150000"/>
              </a:lnSpc>
            </a:pPr>
            <a:r>
              <a:rPr lang="en-GB" sz="1000" b="1" dirty="0">
                <a:solidFill>
                  <a:srgbClr val="004A8F"/>
                </a:solidFill>
              </a:rPr>
              <a:t>Enter Details                 	</a:t>
            </a:r>
            <a:r>
              <a:rPr lang="en-GB" sz="1000" dirty="0">
                <a:solidFill>
                  <a:srgbClr val="004A8F"/>
                </a:solidFill>
              </a:rPr>
              <a:t>Owner, Project Name, Project Code </a:t>
            </a:r>
          </a:p>
          <a:p>
            <a:pPr lvl="0">
              <a:lnSpc>
                <a:spcPct val="150000"/>
              </a:lnSpc>
            </a:pPr>
            <a:endParaRPr lang="en-GB" sz="1000" dirty="0">
              <a:solidFill>
                <a:srgbClr val="004A8F"/>
              </a:solidFill>
            </a:endParaRPr>
          </a:p>
          <a:p>
            <a:pPr>
              <a:lnSpc>
                <a:spcPct val="150000"/>
              </a:lnSpc>
            </a:pPr>
            <a:r>
              <a:rPr lang="en-GB" sz="1400" dirty="0"/>
              <a:t> </a:t>
            </a:r>
          </a:p>
        </p:txBody>
      </p:sp>
    </p:spTree>
    <p:extLst>
      <p:ext uri="{BB962C8B-B14F-4D97-AF65-F5344CB8AC3E}">
        <p14:creationId xmlns:p14="http://schemas.microsoft.com/office/powerpoint/2010/main" val="304446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27767" y="2818752"/>
            <a:ext cx="8292703" cy="830997"/>
          </a:xfrm>
        </p:spPr>
        <p:txBody>
          <a:bodyPr/>
          <a:lstStyle/>
          <a:p>
            <a:r>
              <a:rPr lang="en-GB" dirty="0"/>
              <a:t>Getting started - RTC</a:t>
            </a:r>
          </a:p>
        </p:txBody>
      </p:sp>
    </p:spTree>
    <p:extLst>
      <p:ext uri="{BB962C8B-B14F-4D97-AF65-F5344CB8AC3E}">
        <p14:creationId xmlns:p14="http://schemas.microsoft.com/office/powerpoint/2010/main" val="171875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ATA, ARB, SDB Home Page </a:t>
            </a:r>
          </a:p>
        </p:txBody>
      </p:sp>
      <p:sp>
        <p:nvSpPr>
          <p:cNvPr id="3" name="TextBox 2"/>
          <p:cNvSpPr txBox="1"/>
          <p:nvPr/>
        </p:nvSpPr>
        <p:spPr>
          <a:xfrm>
            <a:off x="8146473" y="1615044"/>
            <a:ext cx="3431695" cy="1754326"/>
          </a:xfrm>
          <a:prstGeom prst="rect">
            <a:avLst/>
          </a:prstGeom>
          <a:noFill/>
        </p:spPr>
        <p:txBody>
          <a:bodyPr wrap="square" rtlCol="0">
            <a:spAutoFit/>
          </a:bodyPr>
          <a:lstStyle/>
          <a:p>
            <a:r>
              <a:rPr lang="en-GB" dirty="0"/>
              <a:t>The ATA, ARB and SDB home page will show key information, confirming when the next meetings are planned, quick view tabs and a quick lick to the NSL team.</a:t>
            </a:r>
          </a:p>
        </p:txBody>
      </p:sp>
      <p:pic>
        <p:nvPicPr>
          <p:cNvPr id="6" name="Content Placeholder 5"/>
          <p:cNvPicPr>
            <a:picLocks noGrp="1" noChangeAspect="1"/>
          </p:cNvPicPr>
          <p:nvPr>
            <p:ph idx="1"/>
          </p:nvPr>
        </p:nvPicPr>
        <p:blipFill>
          <a:blip r:embed="rId2"/>
          <a:stretch>
            <a:fillRect/>
          </a:stretch>
        </p:blipFill>
        <p:spPr>
          <a:xfrm>
            <a:off x="665019" y="1211283"/>
            <a:ext cx="7148946" cy="5391398"/>
          </a:xfrm>
          <a:prstGeom prst="rect">
            <a:avLst/>
          </a:prstGeom>
        </p:spPr>
      </p:pic>
    </p:spTree>
    <p:extLst>
      <p:ext uri="{BB962C8B-B14F-4D97-AF65-F5344CB8AC3E}">
        <p14:creationId xmlns:p14="http://schemas.microsoft.com/office/powerpoint/2010/main" val="3694731905"/>
      </p:ext>
    </p:extLst>
  </p:cSld>
  <p:clrMapOvr>
    <a:masterClrMapping/>
  </p:clrMapOvr>
</p:sld>
</file>

<file path=ppt/theme/theme1.xml><?xml version="1.0" encoding="utf-8"?>
<a:theme xmlns:a="http://schemas.openxmlformats.org/drawingml/2006/main" name="Nationwide Standard Content Slides">
  <a:themeElements>
    <a:clrScheme name="Custom 2">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004A8F"/>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Nationwide Section Divider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Nationwide Ink-Saving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7a63ae98c9331042c85a0ce3caf3b722">
  <xsd:schema xmlns:xsd="http://www.w3.org/2001/XMLSchema" xmlns:p="http://schemas.microsoft.com/office/2006/metadata/properties" targetNamespace="http://schemas.microsoft.com/office/2006/metadata/properties" ma:root="true" ma:fieldsID="643ad641ad674e858ec36190b61f65c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621CF2-AF4F-4459-BC93-DBF2F7774C06}">
  <ds:schemaRefs>
    <ds:schemaRef ds:uri="http://purl.org/dc/dcmitype/"/>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DA52FF37-8EBA-4A55-BB96-39A4F05D84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16F26CF-34AA-4334-9875-412575F20C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NBS</Template>
  <TotalTime>5865</TotalTime>
  <Words>1839</Words>
  <Application>Microsoft Office PowerPoint</Application>
  <PresentationFormat>Widescreen</PresentationFormat>
  <Paragraphs>268</Paragraphs>
  <Slides>40</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40</vt:i4>
      </vt:variant>
    </vt:vector>
  </HeadingPairs>
  <TitlesOfParts>
    <vt:vector size="48" baseType="lpstr">
      <vt:lpstr>MS PGothic</vt:lpstr>
      <vt:lpstr>MS PGothic</vt:lpstr>
      <vt:lpstr>Arial</vt:lpstr>
      <vt:lpstr>Calibri</vt:lpstr>
      <vt:lpstr>Tahoma</vt:lpstr>
      <vt:lpstr>Nationwide Standard Content Slides</vt:lpstr>
      <vt:lpstr>Nationwide Section Divider Slides</vt:lpstr>
      <vt:lpstr>Nationwide Ink-Saving Slides</vt:lpstr>
      <vt:lpstr>RTC Governance User Guide</vt:lpstr>
      <vt:lpstr>Contents</vt:lpstr>
      <vt:lpstr>Accessing RTC</vt:lpstr>
      <vt:lpstr>Accessing RTC</vt:lpstr>
      <vt:lpstr>The Governance Home Page </vt:lpstr>
      <vt:lpstr>All new booking’s have to be created by the NSL team </vt:lpstr>
      <vt:lpstr>Completing the NSL submission form</vt:lpstr>
      <vt:lpstr>Getting started - RTC</vt:lpstr>
      <vt:lpstr>ATA, ARB, SDB Home Page </vt:lpstr>
      <vt:lpstr>RTC Overview</vt:lpstr>
      <vt:lpstr>RTC Work Item Overview</vt:lpstr>
      <vt:lpstr>Instructions</vt:lpstr>
      <vt:lpstr>Instructions</vt:lpstr>
      <vt:lpstr>View/Update a Project</vt:lpstr>
      <vt:lpstr>View/Update a Project 1/2</vt:lpstr>
      <vt:lpstr>View/Update a Project 2/2</vt:lpstr>
      <vt:lpstr>Attend an ATA – First Steps</vt:lpstr>
      <vt:lpstr>Attending an ATA - First steps - 1/3</vt:lpstr>
      <vt:lpstr>Attend an ATA – First Steps - 2/3</vt:lpstr>
      <vt:lpstr>Attend an ATA – First Steps - 3/3</vt:lpstr>
      <vt:lpstr>Create a Deliverable</vt:lpstr>
      <vt:lpstr>Create a Deliverable – AO, OS, HLD etc - 1/3</vt:lpstr>
      <vt:lpstr>Create a Deliverable 2/3</vt:lpstr>
      <vt:lpstr>Create a Deliverable 3/3</vt:lpstr>
      <vt:lpstr>View/Update  a Deliverable</vt:lpstr>
      <vt:lpstr>View/Update a Deliverable 1/2</vt:lpstr>
      <vt:lpstr>View/Update a Project 2/2</vt:lpstr>
      <vt:lpstr>Attending an ARB or SDB</vt:lpstr>
      <vt:lpstr>Attending an ATA, ARB or SDB 1/3</vt:lpstr>
      <vt:lpstr>Attending an ATA, ARB or SDB 2/3</vt:lpstr>
      <vt:lpstr>Attending an ATA, ARB or SDB 3/3</vt:lpstr>
      <vt:lpstr>Hints and Tips – user RTC fixes</vt:lpstr>
      <vt:lpstr>Update/Resolve/Approve  an Action</vt:lpstr>
      <vt:lpstr>Update/Resolve an Action</vt:lpstr>
      <vt:lpstr>Update/Resolve an Action</vt:lpstr>
      <vt:lpstr>Approve an Action</vt:lpstr>
      <vt:lpstr>Completing a Domain Review</vt:lpstr>
      <vt:lpstr>Completing a Domain Review 1/2</vt:lpstr>
      <vt:lpstr>Completing a Domain Review 2/2</vt:lpstr>
      <vt:lpstr>Hints and Tips – user RTC fixes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Thompson</dc:creator>
  <cp:lastModifiedBy>Thomas Breheny</cp:lastModifiedBy>
  <cp:revision>179</cp:revision>
  <dcterms:created xsi:type="dcterms:W3CDTF">2015-10-16T14:28:26Z</dcterms:created>
  <dcterms:modified xsi:type="dcterms:W3CDTF">2017-05-02T14:24:46Z</dcterms:modified>
</cp:coreProperties>
</file>