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7" r:id="rId5"/>
    <p:sldId id="260" r:id="rId6"/>
    <p:sldId id="262" r:id="rId7"/>
    <p:sldId id="259" r:id="rId8"/>
    <p:sldId id="258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44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3429" autoAdjust="0"/>
  </p:normalViewPr>
  <p:slideViewPr>
    <p:cSldViewPr snapToGrid="0">
      <p:cViewPr varScale="1">
        <p:scale>
          <a:sx n="63" d="100"/>
          <a:sy n="63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AE930-80C5-4355-BFBE-892973408F48}" type="datetimeFigureOut">
              <a:rPr lang="en-GB" smtClean="0"/>
              <a:t>28/06/2018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45F8F-6D80-48AF-AC80-D817E760A4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10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66813" y="1241425"/>
            <a:ext cx="4464050" cy="3349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3474" y="5120147"/>
            <a:ext cx="5390934" cy="48478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1413" indent="-227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598613" indent="-227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5813" indent="-227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3013" indent="-2270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0213" indent="-2270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7413" indent="-2270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4613" indent="-2270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DE019C-24B7-451B-83D5-7ECAC071C665}" type="slidenum">
              <a:rPr lang="en-GB" altLang="en-US" smtClean="0">
                <a:solidFill>
                  <a:prstClr val="black"/>
                </a:solidFill>
              </a:rPr>
              <a:pPr/>
              <a:t>1</a:t>
            </a:fld>
            <a:endParaRPr lang="en-GB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1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45F8F-6D80-48AF-AC80-D817E760A45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59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" y="457200"/>
            <a:ext cx="8229600" cy="5943600"/>
            <a:chOff x="457200" y="457200"/>
            <a:chExt cx="8229600" cy="5943600"/>
          </a:xfrm>
          <a:solidFill>
            <a:schemeClr val="tx1"/>
          </a:solidFill>
        </p:grpSpPr>
        <p:sp>
          <p:nvSpPr>
            <p:cNvPr id="5" name="Rounded Rectangle 4"/>
            <p:cNvSpPr/>
            <p:nvPr/>
          </p:nvSpPr>
          <p:spPr>
            <a:xfrm>
              <a:off x="457200" y="457200"/>
              <a:ext cx="8229600" cy="5257800"/>
            </a:xfrm>
            <a:prstGeom prst="roundRect">
              <a:avLst>
                <a:gd name="adj" fmla="val 323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7200" y="1143000"/>
              <a:ext cx="6148388" cy="5257800"/>
            </a:xfrm>
            <a:prstGeom prst="roundRect">
              <a:avLst>
                <a:gd name="adj" fmla="val 323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00800" y="5486400"/>
              <a:ext cx="609600" cy="6096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608764" y="5715000"/>
            <a:ext cx="2535237" cy="1143000"/>
          </a:xfrm>
          <a:prstGeom prst="roundRect">
            <a:avLst>
              <a:gd name="adj" fmla="val 159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dirty="0">
              <a:solidFill>
                <a:srgbClr val="FFFFFF"/>
              </a:solidFill>
              <a:ea typeface="ＭＳ Ｐゴシック" pitchFamily="-84" charset="-128"/>
            </a:endParaRPr>
          </a:p>
        </p:txBody>
      </p:sp>
      <p:pic>
        <p:nvPicPr>
          <p:cNvPr id="9" name="Picture 10" descr="NW ppt templates v24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5791200"/>
            <a:ext cx="246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Title Placeholder 1"/>
          <p:cNvSpPr>
            <a:spLocks noGrp="1"/>
          </p:cNvSpPr>
          <p:nvPr>
            <p:ph type="ctrTitle"/>
          </p:nvPr>
        </p:nvSpPr>
        <p:spPr>
          <a:xfrm>
            <a:off x="1520833" y="1978025"/>
            <a:ext cx="6219527" cy="1200329"/>
          </a:xfrm>
        </p:spPr>
        <p:txBody>
          <a:bodyPr lIns="91440" rIns="91440">
            <a:spAutoFit/>
          </a:bodyPr>
          <a:lstStyle>
            <a:lvl1pPr>
              <a:defRPr sz="3600" baseline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4275" name="Text Placeholder 2"/>
          <p:cNvSpPr>
            <a:spLocks noGrp="1"/>
          </p:cNvSpPr>
          <p:nvPr>
            <p:ph type="subTitle" idx="1"/>
          </p:nvPr>
        </p:nvSpPr>
        <p:spPr>
          <a:xfrm>
            <a:off x="1520833" y="3806827"/>
            <a:ext cx="6219527" cy="415498"/>
          </a:xfrm>
        </p:spPr>
        <p:txBody>
          <a:bodyPr/>
          <a:lstStyle>
            <a:lvl1pPr marL="0" indent="0">
              <a:buFont typeface="Arial" charset="0"/>
              <a:buNone/>
              <a:defRPr sz="21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7951" y="6440490"/>
            <a:ext cx="935038" cy="517525"/>
          </a:xfrm>
        </p:spPr>
        <p:txBody>
          <a:bodyPr/>
          <a:lstStyle>
            <a:lvl1pPr>
              <a:defRPr sz="788">
                <a:latin typeface="Arial" charset="0"/>
                <a:ea typeface="ＭＳ Ｐゴシック" pitchFamily="-84" charset="-128"/>
                <a:cs typeface="+mn-cs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004A8F"/>
                </a:solidFill>
              </a:rPr>
              <a:t>8 Aug 2013</a:t>
            </a:r>
          </a:p>
        </p:txBody>
      </p:sp>
    </p:spTree>
    <p:extLst>
      <p:ext uri="{BB962C8B-B14F-4D97-AF65-F5344CB8AC3E}">
        <p14:creationId xmlns:p14="http://schemas.microsoft.com/office/powerpoint/2010/main" val="222453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692150"/>
            <a:ext cx="8229600" cy="1588"/>
          </a:xfrm>
          <a:prstGeom prst="line">
            <a:avLst/>
          </a:prstGeom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4" y="152400"/>
            <a:ext cx="8302625" cy="468288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17358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9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08764" y="5715000"/>
            <a:ext cx="2535237" cy="1143000"/>
          </a:xfrm>
          <a:prstGeom prst="roundRect">
            <a:avLst>
              <a:gd name="adj" fmla="val 159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dirty="0">
              <a:solidFill>
                <a:srgbClr val="FFFFFF"/>
              </a:solidFill>
              <a:ea typeface="ＭＳ Ｐゴシック" pitchFamily="-84" charset="-128"/>
            </a:endParaRPr>
          </a:p>
        </p:txBody>
      </p:sp>
      <p:pic>
        <p:nvPicPr>
          <p:cNvPr id="5" name="Picture 10" descr="NW ppt templates v24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5791200"/>
            <a:ext cx="246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NW ppt templates v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692150" y="5867402"/>
            <a:ext cx="213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5D6276D4-374A-4DB5-B684-B5779A261653}" type="slidenum">
              <a:rPr lang="en-GB" altLang="en-US" sz="1050" smtClean="0">
                <a:solidFill>
                  <a:srgbClr val="004A8F"/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 sz="1050" dirty="0">
              <a:solidFill>
                <a:srgbClr val="004A8F"/>
              </a:solidFill>
              <a:cs typeface="Arial" panose="020B0604020202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756335" y="1366407"/>
            <a:ext cx="7704099" cy="17358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56335" y="620689"/>
            <a:ext cx="7704099" cy="74571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6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N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5898-F6FA-4EA3-BA64-AE4A5298AE53}" type="slidenum">
              <a:rPr lang="en-GB" altLang="en-US">
                <a:solidFill>
                  <a:srgbClr val="004A8F"/>
                </a:solidFill>
              </a:rPr>
              <a:pPr>
                <a:defRPr/>
              </a:pPr>
              <a:t>‹#›</a:t>
            </a:fld>
            <a:endParaRPr lang="en-GB" altLang="en-US" dirty="0">
              <a:solidFill>
                <a:srgbClr val="004A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3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1" y="152400"/>
            <a:ext cx="83026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108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066802"/>
            <a:ext cx="8305800" cy="173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28" name="Picture 10" descr="NW ppt templates v24 copy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5791200"/>
            <a:ext cx="246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175" y="6046790"/>
            <a:ext cx="2133600" cy="5175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cs typeface="Arial" panose="020B0604020202020204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D4CA744-683E-47D2-B692-CD631958EC61}" type="slidenum">
              <a:rPr lang="en-GB" altLang="en-US" smtClean="0">
                <a:solidFill>
                  <a:srgbClr val="004A8F"/>
                </a:solidFill>
                <a:ea typeface="MS PGothic" panose="020B0600070205080204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 dirty="0">
              <a:solidFill>
                <a:srgbClr val="004A8F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06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84" charset="-128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-84" charset="0"/>
          <a:ea typeface="MS PGothic" pitchFamily="34" charset="-128"/>
          <a:cs typeface="ＭＳ Ｐゴシック" pitchFamily="-84" charset="-128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-84" charset="0"/>
          <a:ea typeface="MS PGothic" pitchFamily="34" charset="-128"/>
          <a:cs typeface="ＭＳ Ｐゴシック" pitchFamily="-84" charset="-128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-84" charset="0"/>
          <a:ea typeface="MS PGothic" pitchFamily="34" charset="-128"/>
          <a:cs typeface="ＭＳ Ｐゴシック" pitchFamily="-84" charset="-128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-84" charset="0"/>
          <a:ea typeface="MS PGothic" pitchFamily="34" charset="-128"/>
          <a:cs typeface="ＭＳ Ｐゴシック" pitchFamily="-84" charset="-128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pitchFamily="-84" charset="0"/>
          <a:ea typeface="ＭＳ Ｐゴシック" pitchFamily="-84" charset="-128"/>
          <a:cs typeface="ＭＳ Ｐゴシック" pitchFamily="-84" charset="-128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pitchFamily="-84" charset="0"/>
          <a:ea typeface="ＭＳ Ｐゴシック" pitchFamily="-84" charset="-128"/>
          <a:cs typeface="ＭＳ Ｐゴシック" pitchFamily="-84" charset="-128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pitchFamily="-84" charset="0"/>
          <a:ea typeface="ＭＳ Ｐゴシック" pitchFamily="-84" charset="-128"/>
          <a:cs typeface="ＭＳ Ｐゴシック" pitchFamily="-84" charset="-128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197644" indent="-197644" algn="l" defTabSz="3429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84" charset="-128"/>
        </a:defRPr>
      </a:lvl1pPr>
      <a:lvl2pPr marL="540544" indent="-205979" algn="l" defTabSz="3429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942975" indent="-200025" algn="l" defTabSz="3429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277541" indent="-200025" algn="l" defTabSz="3429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818085" indent="-200025" algn="l" defTabSz="3429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2.com/?FloatingPointCurrenc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I/OpenAPI-Specification/blob/master/versions/2.0.md#dataTypeTy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etf.org/rfc/rfc3339.txt" TargetMode="External"/><Relationship Id="rId4" Type="http://schemas.openxmlformats.org/officeDocument/2006/relationships/hyperlink" Target="https://github.com/OAI/OpenAPI-Specification/blob/master/versions/2.0.md#dataTypeForm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7"/>
          <p:cNvSpPr txBox="1">
            <a:spLocks noChangeArrowheads="1"/>
          </p:cNvSpPr>
          <p:nvPr/>
        </p:nvSpPr>
        <p:spPr bwMode="auto">
          <a:xfrm>
            <a:off x="668741" y="736979"/>
            <a:ext cx="7492620" cy="669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7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7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7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700" dirty="0" err="1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NEMDC</a:t>
            </a:r>
            <a:endParaRPr lang="en-GB" altLang="en-US" sz="2700" dirty="0">
              <a:solidFill>
                <a:prstClr val="white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70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REST Types Guidance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700" dirty="0">
              <a:solidFill>
                <a:prstClr val="white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70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Graham Laundon, Denis Baltor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70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v0.3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7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350" b="1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350" b="1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350" b="1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350" b="1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350" b="1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350" b="1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350" b="1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350" b="1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18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18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105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4995" name="TextBox 3"/>
          <p:cNvSpPr txBox="1">
            <a:spLocks noChangeArrowheads="1"/>
          </p:cNvSpPr>
          <p:nvPr/>
        </p:nvSpPr>
        <p:spPr bwMode="auto">
          <a:xfrm>
            <a:off x="1223964" y="5697141"/>
            <a:ext cx="270272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750" dirty="0">
                <a:solidFill>
                  <a:srgbClr val="004A8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163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9B84-40CB-4993-B1B7-6A2AC31C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Patterns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E993-735D-4093-AF2F-748D0999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9" y="1066800"/>
            <a:ext cx="8305800" cy="5216813"/>
          </a:xfrm>
        </p:spPr>
        <p:txBody>
          <a:bodyPr/>
          <a:lstStyle/>
          <a:p>
            <a:r>
              <a:rPr lang="en-GB" dirty="0"/>
              <a:t>Currency Amounts</a:t>
            </a:r>
          </a:p>
          <a:p>
            <a:pPr lvl="1">
              <a:buClr>
                <a:srgbClr val="ED1C24"/>
              </a:buClr>
            </a:pPr>
            <a:r>
              <a:rPr lang="en-GB" sz="1500" dirty="0"/>
              <a:t>Define a </a:t>
            </a:r>
            <a:r>
              <a:rPr lang="en-GB" sz="1500" b="1" dirty="0" err="1"/>
              <a:t>CurrencyAmount</a:t>
            </a:r>
            <a:r>
              <a:rPr lang="en-GB" sz="1500" dirty="0"/>
              <a:t> object with 2 string elements: amount and currency. Never use a float/double (</a:t>
            </a:r>
            <a:r>
              <a:rPr lang="en-GB" sz="1500" dirty="0">
                <a:hlinkClick r:id="rId2"/>
              </a:rPr>
              <a:t>because of potential rounding issues</a:t>
            </a:r>
            <a:r>
              <a:rPr lang="en-GB" sz="1500" dirty="0"/>
              <a:t>). Always have a fixed number of decimal places, so £100 appears as £100.00. Never include thousands separators like “,” comma in the pattern. Never include the currency symbol like £ in the pattern. The description of the field should clearly specify the currency.  Example: up to 22 digit integer currency amount with up to 6 decimal places ‘^\d{1,22}\.\d{1,6}$’</a:t>
            </a:r>
          </a:p>
          <a:p>
            <a:pPr lvl="1">
              <a:buClr>
                <a:srgbClr val="ED1C24"/>
              </a:buClr>
            </a:pPr>
            <a:endParaRPr lang="en-GB" sz="1500" dirty="0"/>
          </a:p>
          <a:p>
            <a:pPr lvl="1">
              <a:buClr>
                <a:srgbClr val="ED1C24"/>
              </a:buClr>
            </a:pPr>
            <a:r>
              <a:rPr lang="en-GB" sz="1500" dirty="0"/>
              <a:t>Examples of this pattern (</a:t>
            </a:r>
            <a:r>
              <a:rPr lang="en-GB" sz="1600" dirty="0"/>
              <a:t>string with base units) </a:t>
            </a:r>
            <a:r>
              <a:rPr lang="en-GB" sz="1500" dirty="0"/>
              <a:t>:</a:t>
            </a:r>
          </a:p>
          <a:p>
            <a:pPr lvl="2"/>
            <a:r>
              <a:rPr lang="en-GB" dirty="0"/>
              <a:t>Google Wallet</a:t>
            </a:r>
          </a:p>
          <a:p>
            <a:pPr lvl="2"/>
            <a:r>
              <a:rPr lang="en-GB" dirty="0" err="1"/>
              <a:t>Paypal</a:t>
            </a:r>
            <a:endParaRPr lang="en-GB" dirty="0"/>
          </a:p>
          <a:p>
            <a:pPr lvl="2"/>
            <a:r>
              <a:rPr lang="en-GB" dirty="0"/>
              <a:t>Amazon Payments</a:t>
            </a:r>
          </a:p>
          <a:p>
            <a:pPr lvl="2"/>
            <a:r>
              <a:rPr lang="en-GB" dirty="0"/>
              <a:t>The Currency Cloud</a:t>
            </a:r>
          </a:p>
          <a:p>
            <a:pPr lvl="2"/>
            <a:r>
              <a:rPr lang="en-GB" dirty="0"/>
              <a:t>Braintree</a:t>
            </a:r>
          </a:p>
          <a:p>
            <a:pPr lvl="2"/>
            <a:r>
              <a:rPr lang="en-GB" dirty="0"/>
              <a:t>2checkout</a:t>
            </a:r>
          </a:p>
          <a:p>
            <a:pPr lvl="2"/>
            <a:r>
              <a:rPr lang="en-GB" dirty="0" err="1"/>
              <a:t>GoCardless</a:t>
            </a:r>
            <a:endParaRPr lang="en-GB" dirty="0"/>
          </a:p>
          <a:p>
            <a:pPr lvl="2"/>
            <a:r>
              <a:rPr lang="en-GB" dirty="0" err="1"/>
              <a:t>Paynova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83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9B84-40CB-4993-B1B7-6A2AC31C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Patterns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E993-735D-4093-AF2F-748D0999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9" y="1066800"/>
            <a:ext cx="8305800" cy="461665"/>
          </a:xfrm>
        </p:spPr>
        <p:txBody>
          <a:bodyPr/>
          <a:lstStyle/>
          <a:p>
            <a:r>
              <a:rPr lang="en-GB" dirty="0"/>
              <a:t>Currency Amounts (string with base units)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1AD0C-DF84-4852-98EF-A471D99E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41" y="1633129"/>
            <a:ext cx="66579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0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9B84-40CB-4993-B1B7-6A2AC31C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E993-735D-4093-AF2F-748D0999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9" y="1066800"/>
            <a:ext cx="8305800" cy="4782848"/>
          </a:xfrm>
        </p:spPr>
        <p:txBody>
          <a:bodyPr/>
          <a:lstStyle/>
          <a:p>
            <a:r>
              <a:rPr lang="en-GB" dirty="0"/>
              <a:t>Numbers</a:t>
            </a:r>
          </a:p>
          <a:p>
            <a:pPr lvl="1"/>
            <a:r>
              <a:rPr lang="en-GB" sz="1500" dirty="0"/>
              <a:t>IDs (e.g. customer number) : Use a string with a pattern format, not a number. This avoids ambiguity when the first digit is 0. Example: </a:t>
            </a:r>
            <a:r>
              <a:rPr lang="en-GB" sz="1500" dirty="0">
                <a:solidFill>
                  <a:srgbClr val="FF0000"/>
                </a:solidFill>
              </a:rPr>
              <a:t>Involved Party ID - fixed 10 digit ID ‘^\d{10}$’ </a:t>
            </a:r>
            <a:r>
              <a:rPr lang="en-GB" sz="1500" dirty="0"/>
              <a:t>matches 0123456789</a:t>
            </a:r>
          </a:p>
          <a:p>
            <a:pPr lvl="1"/>
            <a:r>
              <a:rPr lang="en-GB" sz="1500" dirty="0"/>
              <a:t>Actual integer numbers (e.g. count of monthly direct debits) on which the consumer may perform maths, use integer (int32, int64 formats), do not use strings with patterns for these. </a:t>
            </a:r>
          </a:p>
          <a:p>
            <a:pPr lvl="1"/>
            <a:r>
              <a:rPr lang="en-GB" sz="1500" dirty="0"/>
              <a:t>Float &amp; doubles should rarely be needed and should be avoided. Currency amounts should never be held in these fields. </a:t>
            </a:r>
          </a:p>
          <a:p>
            <a:r>
              <a:rPr lang="en-GB" dirty="0"/>
              <a:t>Strings</a:t>
            </a:r>
          </a:p>
          <a:p>
            <a:pPr lvl="1"/>
            <a:r>
              <a:rPr lang="en-GB" sz="1500" dirty="0"/>
              <a:t>When using a pattern to constrain use </a:t>
            </a:r>
            <a:r>
              <a:rPr lang="en-GB" sz="1500" dirty="0" err="1"/>
              <a:t>maxLength</a:t>
            </a:r>
            <a:r>
              <a:rPr lang="en-GB" sz="1500" dirty="0"/>
              <a:t>, and </a:t>
            </a:r>
            <a:r>
              <a:rPr lang="en-GB" sz="1500" dirty="0" err="1"/>
              <a:t>minLength</a:t>
            </a:r>
            <a:r>
              <a:rPr lang="en-GB" sz="1500" dirty="0"/>
              <a:t> to limit the size. This is easier to interpret than lengths encoded in </a:t>
            </a:r>
            <a:r>
              <a:rPr lang="en-GB" sz="1500" dirty="0" err="1"/>
              <a:t>regExs</a:t>
            </a:r>
            <a:r>
              <a:rPr lang="en-GB" sz="1500" dirty="0"/>
              <a:t> in the pattern.</a:t>
            </a:r>
          </a:p>
          <a:p>
            <a:r>
              <a:rPr lang="en-GB" dirty="0"/>
              <a:t>Others (date, </a:t>
            </a:r>
            <a:r>
              <a:rPr lang="en-GB" dirty="0" err="1"/>
              <a:t>dateTime</a:t>
            </a:r>
            <a:r>
              <a:rPr lang="en-GB" dirty="0"/>
              <a:t>, </a:t>
            </a:r>
            <a:r>
              <a:rPr lang="en-GB" dirty="0" err="1"/>
              <a:t>boolean</a:t>
            </a:r>
            <a:r>
              <a:rPr lang="en-GB" dirty="0"/>
              <a:t>, byte, binary)</a:t>
            </a:r>
          </a:p>
          <a:p>
            <a:pPr lvl="1"/>
            <a:r>
              <a:rPr lang="en-GB" sz="1500" dirty="0"/>
              <a:t>Follow the Swagger guidance as per next slide.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95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REST base types guidance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1717393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br>
              <a:rPr lang="en-GB" b="1" dirty="0"/>
            </a:br>
            <a:endParaRPr lang="en-GB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F65525-B529-4B92-8864-7C6CA3876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07994"/>
              </p:ext>
            </p:extLst>
          </p:nvPr>
        </p:nvGraphicFramePr>
        <p:xfrm>
          <a:off x="968348" y="997108"/>
          <a:ext cx="5714392" cy="344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192">
                  <a:extLst>
                    <a:ext uri="{9D8B030D-6E8A-4147-A177-3AD203B41FA5}">
                      <a16:colId xmlns:a16="http://schemas.microsoft.com/office/drawing/2014/main" val="325791047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5715710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216113198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331190771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37098095"/>
                    </a:ext>
                  </a:extLst>
                </a:gridCol>
              </a:tblGrid>
              <a:tr h="222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Common Name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u="sng" dirty="0">
                          <a:effectLst/>
                          <a:hlinkClick r:id="rId3"/>
                        </a:rPr>
                        <a:t>type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u="sng" dirty="0">
                          <a:effectLst/>
                          <a:hlinkClick r:id="rId4"/>
                        </a:rPr>
                        <a:t>format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Comments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Guidance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1484846"/>
                  </a:ext>
                </a:extLst>
              </a:tr>
              <a:tr h="222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integer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integer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int32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signed 32 bits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can be + or -, max is 2,147,483,647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4121049"/>
                  </a:ext>
                </a:extLst>
              </a:tr>
              <a:tr h="222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long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integer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int64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signed 64 bits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cab be + or -, max is 9,223,372,036,854,775,807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4972631"/>
                  </a:ext>
                </a:extLst>
              </a:tr>
              <a:tr h="222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float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number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float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effectLst/>
                          <a:latin typeface="Times New Roman" panose="02020603050405020304" pitchFamily="18" charset="0"/>
                        </a:rPr>
                        <a:t>Not for normal use. Use by exception only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126871"/>
                  </a:ext>
                </a:extLst>
              </a:tr>
              <a:tr h="222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double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number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double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effectLst/>
                          <a:latin typeface="Times New Roman" panose="02020603050405020304" pitchFamily="18" charset="0"/>
                        </a:rPr>
                        <a:t>Not for normal use. Use by exception only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8355680"/>
                  </a:ext>
                </a:extLst>
              </a:tr>
              <a:tr h="222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string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string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7426735"/>
                  </a:ext>
                </a:extLst>
              </a:tr>
              <a:tr h="222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byte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string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byte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base64 encoded characters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Preferred choice for binary data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6033766"/>
                  </a:ext>
                </a:extLst>
              </a:tr>
              <a:tr h="222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binary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string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binary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any sequence of octets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7754122"/>
                  </a:ext>
                </a:extLst>
              </a:tr>
              <a:tr h="222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boolean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boolean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0450825"/>
                  </a:ext>
                </a:extLst>
              </a:tr>
              <a:tr h="445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string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As defined by full-date - </a:t>
                      </a:r>
                      <a:r>
                        <a:rPr lang="en-GB" sz="900" u="sng" dirty="0">
                          <a:effectLst/>
                          <a:hlinkClick r:id="rId5"/>
                        </a:rPr>
                        <a:t>RFC3339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e.g. 2018-06-18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2766872"/>
                  </a:ext>
                </a:extLst>
              </a:tr>
              <a:tr h="445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dateTime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string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date-time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As defined by date-time - </a:t>
                      </a:r>
                      <a:r>
                        <a:rPr lang="en-GB" sz="900" u="sng" dirty="0">
                          <a:effectLst/>
                          <a:hlinkClick r:id="rId5"/>
                        </a:rPr>
                        <a:t>RFC3339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e.g. 2018-06-18T11:30:20Z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2126722"/>
                  </a:ext>
                </a:extLst>
              </a:tr>
              <a:tr h="445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Password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string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password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Used to hint UIs the input needs to be obscured.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Times New Roman" panose="02020603050405020304" pitchFamily="18" charset="0"/>
                        </a:rPr>
                        <a:t>Not for normal use. Use by exception only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416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992707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wide Standard Content Slides">
  <a:themeElements>
    <a:clrScheme name="Nationwide Colours">
      <a:dk1>
        <a:srgbClr val="004A8F"/>
      </a:dk1>
      <a:lt1>
        <a:sysClr val="window" lastClr="FFFFFF"/>
      </a:lt1>
      <a:dk2>
        <a:srgbClr val="ED1C24"/>
      </a:dk2>
      <a:lt2>
        <a:srgbClr val="E1E1E1"/>
      </a:lt2>
      <a:accent1>
        <a:srgbClr val="A0A3A6"/>
      </a:accent1>
      <a:accent2>
        <a:srgbClr val="4495D1"/>
      </a:accent2>
      <a:accent3>
        <a:srgbClr val="009DAD"/>
      </a:accent3>
      <a:accent4>
        <a:srgbClr val="F47929"/>
      </a:accent4>
      <a:accent5>
        <a:srgbClr val="5B6063"/>
      </a:accent5>
      <a:accent6>
        <a:srgbClr val="8689C3"/>
      </a:accent6>
      <a:hlink>
        <a:srgbClr val="9A0A33"/>
      </a:hlink>
      <a:folHlink>
        <a:srgbClr val="763F98"/>
      </a:folHlink>
    </a:clrScheme>
    <a:fontScheme name="Nationwid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CB1A00BB1048419CAE4DE5B0FBAFE3" ma:contentTypeVersion="0" ma:contentTypeDescription="Create a new document." ma:contentTypeScope="" ma:versionID="c5afc49ac28bb041ffa224c4ea5359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424CA4-3780-48BB-A79C-6B66F9125A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AA9BFD-4AF4-498F-8AB1-1D37A42D8E00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B89C1D1-80FB-4C51-B95A-FCE073303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10150</TotalTime>
  <Words>455</Words>
  <Application>Microsoft Office PowerPoint</Application>
  <PresentationFormat>On-screen Show (4:3)</PresentationFormat>
  <Paragraphs>104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PGothic</vt:lpstr>
      <vt:lpstr>MS PGothic</vt:lpstr>
      <vt:lpstr>Arial</vt:lpstr>
      <vt:lpstr>Calibri</vt:lpstr>
      <vt:lpstr>Times New Roman</vt:lpstr>
      <vt:lpstr>Nationwide Standard Content Slides</vt:lpstr>
      <vt:lpstr>PowerPoint Presentation</vt:lpstr>
      <vt:lpstr>Common Patterns </vt:lpstr>
      <vt:lpstr>Common Patterns </vt:lpstr>
      <vt:lpstr>Common Patterns</vt:lpstr>
      <vt:lpstr>REST base types guidance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Snigdha Parijat Bircher</dc:creator>
  <cp:lastModifiedBy>Thomas Breheny</cp:lastModifiedBy>
  <cp:revision>168</cp:revision>
  <cp:lastPrinted>2018-01-15T13:44:34Z</cp:lastPrinted>
  <dcterms:created xsi:type="dcterms:W3CDTF">2016-04-11T09:27:37Z</dcterms:created>
  <dcterms:modified xsi:type="dcterms:W3CDTF">2018-06-28T09:34:29Z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0x01010046CB1A00BB1048419CAE4DE5B0FBAFE3</vt:lpwstr>
  </property>
</Properties>
</file>