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73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90" r:id="rId7"/>
    <p:sldId id="291" r:id="rId8"/>
    <p:sldId id="294" r:id="rId9"/>
    <p:sldId id="265" r:id="rId10"/>
    <p:sldId id="289" r:id="rId11"/>
    <p:sldId id="273" r:id="rId12"/>
    <p:sldId id="292" r:id="rId13"/>
    <p:sldId id="270" r:id="rId14"/>
    <p:sldId id="266" r:id="rId15"/>
    <p:sldId id="276" r:id="rId16"/>
    <p:sldId id="280" r:id="rId17"/>
    <p:sldId id="283" r:id="rId18"/>
    <p:sldId id="293" r:id="rId19"/>
    <p:sldId id="278" r:id="rId20"/>
    <p:sldId id="284" r:id="rId21"/>
    <p:sldId id="267" r:id="rId22"/>
    <p:sldId id="285" r:id="rId23"/>
    <p:sldId id="288" r:id="rId24"/>
    <p:sldId id="295" r:id="rId25"/>
    <p:sldId id="296" r:id="rId26"/>
    <p:sldId id="272" r:id="rId27"/>
    <p:sldId id="271" r:id="rId28"/>
  </p:sldIdLst>
  <p:sldSz cx="12192000" cy="6858000"/>
  <p:notesSz cx="6797675" cy="9926638"/>
  <p:embeddedFontLst>
    <p:embeddedFont>
      <p:font typeface="MS PGothic" panose="020B0600070205080204" pitchFamily="34" charset="-128"/>
      <p:regular r:id="rId31"/>
    </p:embeddedFont>
    <p:embeddedFont>
      <p:font typeface="NBS Medium" panose="020B0603030303020204" pitchFamily="34" charset="0"/>
      <p:regular r:id="rId32"/>
      <p:bold r:id="rId33"/>
      <p:italic r:id="rId34"/>
      <p:boldItalic r:id="rId35"/>
    </p:embeddedFont>
    <p:embeddedFont>
      <p:font typeface="NBS Light" panose="020B0303030303020204" pitchFamily="34" charset="0"/>
      <p:regular r:id="rId36"/>
      <p: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</p:embeddedFontLst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3" pos="3795" userDrawn="1">
          <p15:clr>
            <a:srgbClr val="A4A3A4"/>
          </p15:clr>
        </p15:guide>
        <p15:guide id="4" pos="3976" userDrawn="1">
          <p15:clr>
            <a:srgbClr val="A4A3A4"/>
          </p15:clr>
        </p15:guide>
        <p15:guide id="5" pos="3659" userDrawn="1">
          <p15:clr>
            <a:srgbClr val="A4A3A4"/>
          </p15:clr>
        </p15:guide>
        <p15:guide id="6" pos="5337" userDrawn="1">
          <p15:clr>
            <a:srgbClr val="A4A3A4"/>
          </p15:clr>
        </p15:guide>
        <p15:guide id="7" orient="horz" pos="1797" userDrawn="1">
          <p15:clr>
            <a:srgbClr val="A4A3A4"/>
          </p15:clr>
        </p15:guide>
        <p15:guide id="8" pos="1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ly Armitage" initials="HA" lastIdx="4" clrIdx="0">
    <p:extLst>
      <p:ext uri="{19B8F6BF-5375-455C-9EA6-DF929625EA0E}">
        <p15:presenceInfo xmlns:p15="http://schemas.microsoft.com/office/powerpoint/2012/main" userId="S-1-5-21-1202660629-796845957-725345543-469077" providerId="AD"/>
      </p:ext>
    </p:extLst>
  </p:cmAuthor>
  <p:cmAuthor id="2" name="Snelgrove, Thomas" initials="ST" lastIdx="47" clrIdx="1">
    <p:extLst>
      <p:ext uri="{19B8F6BF-5375-455C-9EA6-DF929625EA0E}">
        <p15:presenceInfo xmlns:p15="http://schemas.microsoft.com/office/powerpoint/2012/main" userId="S-1-5-21-329068152-1454471165-1417001333-17570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9EE"/>
    <a:srgbClr val="FAFAFA"/>
    <a:srgbClr val="3198D2"/>
    <a:srgbClr val="007FC7"/>
    <a:srgbClr val="2E90D0"/>
    <a:srgbClr val="82AEDB"/>
    <a:srgbClr val="B9CEE8"/>
    <a:srgbClr val="6CC2ED"/>
    <a:srgbClr val="ED1C24"/>
    <a:srgbClr val="004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9" autoAdjust="0"/>
    <p:restoredTop sz="70399" autoAdjust="0"/>
  </p:normalViewPr>
  <p:slideViewPr>
    <p:cSldViewPr snapToObjects="1" showGuides="1">
      <p:cViewPr varScale="1">
        <p:scale>
          <a:sx n="53" d="100"/>
          <a:sy n="53" d="100"/>
        </p:scale>
        <p:origin x="588" y="60"/>
      </p:cViewPr>
      <p:guideLst>
        <p:guide orient="horz" pos="3793"/>
        <p:guide pos="3795"/>
        <p:guide pos="3976"/>
        <p:guide pos="3659"/>
        <p:guide pos="5337"/>
        <p:guide orient="horz" pos="1797"/>
        <p:guide pos="10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3650"/>
    </p:cViewPr>
  </p:sorterViewPr>
  <p:notesViewPr>
    <p:cSldViewPr snapToObjects="1" showGuides="1">
      <p:cViewPr varScale="1">
        <p:scale>
          <a:sx n="73" d="100"/>
          <a:sy n="73" d="100"/>
        </p:scale>
        <p:origin x="2148" y="5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65B83-5421-4967-BB46-B030F032AB0B}" type="datetime1">
              <a:rPr lang="en-GB" smtClean="0"/>
              <a:t>05/07/2018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Version Strategy for REST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10C75-F68F-2A4E-8AE6-1B2AE60603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01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228AC-C45F-46AA-9882-68093F2F5D75}" type="datetime1">
              <a:rPr lang="en-GB" smtClean="0"/>
              <a:t>05/07/2018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Version Strategy for REST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CFC91-37B6-044F-AAFC-357338169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03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Ideas on how to return data during the response of a REST request</a:t>
            </a:r>
          </a:p>
          <a:p>
            <a:endParaRPr lang="en-GB" dirty="0"/>
          </a:p>
          <a:p>
            <a:r>
              <a:rPr lang="en-GB" dirty="0"/>
              <a:t>Some of these ideas, as you will see, should be great if were a norm across the services.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2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REST is a stateless component. So it cannot keep information between requests.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So, how can this problem be solved?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the services are properly abstract, with the business in mind, state information should not be embedded in the data returned.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8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way to do pagination is to include some variables in the query of the request.</a:t>
            </a:r>
          </a:p>
          <a:p>
            <a:r>
              <a:rPr lang="en-GB" dirty="0"/>
              <a:t>In this first example, an offset and a limit could be added, so the stateless service will know which resources to return.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52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metadata </a:t>
            </a:r>
            <a:r>
              <a:rPr lang="en-GB" b="1" dirty="0"/>
              <a:t>_links</a:t>
            </a:r>
            <a:r>
              <a:rPr lang="en-GB" b="0" dirty="0"/>
              <a:t> returns the links to the self, next and previous page of the pagination.</a:t>
            </a:r>
          </a:p>
          <a:p>
            <a:r>
              <a:rPr lang="en-GB" b="0" dirty="0"/>
              <a:t>This way, the service is completely stateless and there is no burden to the consumers. Their knowledge is minimum and just have to use the links.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consumers don't have to know anything about the pagination. If </a:t>
            </a:r>
            <a:r>
              <a:rPr lang="en-GB" b="1" dirty="0"/>
              <a:t>next</a:t>
            </a:r>
            <a:r>
              <a:rPr lang="en-GB" b="0" dirty="0"/>
              <a:t> and </a:t>
            </a:r>
            <a:r>
              <a:rPr lang="en-GB" b="1" dirty="0"/>
              <a:t>prev</a:t>
            </a:r>
            <a:r>
              <a:rPr lang="en-GB" b="0" dirty="0"/>
              <a:t> are know key words, any consumer will easily benefit from it.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69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case of accessing a database, the </a:t>
            </a:r>
            <a:r>
              <a:rPr lang="en-GB" i="1" dirty="0"/>
              <a:t>offset </a:t>
            </a:r>
            <a:r>
              <a:rPr lang="en-GB" dirty="0"/>
              <a:t>clause has to be used.</a:t>
            </a:r>
          </a:p>
          <a:p>
            <a:endParaRPr lang="en-GB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Links for the first, last and n-</a:t>
            </a:r>
            <a:r>
              <a:rPr lang="en-GB" dirty="0" err="1"/>
              <a:t>th</a:t>
            </a:r>
            <a:r>
              <a:rPr lang="en-GB" dirty="0"/>
              <a:t> page can also be implemented.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88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example, the key is the resource creation 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50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metadata </a:t>
            </a:r>
            <a:r>
              <a:rPr lang="en-GB" b="1" dirty="0"/>
              <a:t>_links</a:t>
            </a:r>
            <a:r>
              <a:rPr lang="en-GB" b="0" dirty="0"/>
              <a:t> returns the links to the self and next page of the pagination.</a:t>
            </a:r>
          </a:p>
          <a:p>
            <a:r>
              <a:rPr lang="en-GB" b="0" dirty="0"/>
              <a:t>The service is completely stateless.</a:t>
            </a:r>
          </a:p>
          <a:p>
            <a:r>
              <a:rPr lang="en-GB" dirty="0"/>
              <a:t>The consumers must retrieve all links to be able to implement the previous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61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it is not easy, or is too expensive, to find out the previous keyset, the consumer may have to keep this information.</a:t>
            </a:r>
          </a:p>
          <a:p>
            <a:endParaRPr lang="en-GB" dirty="0"/>
          </a:p>
          <a:p>
            <a:r>
              <a:rPr lang="en-GB" dirty="0"/>
              <a:t>Links for the first, last and n-</a:t>
            </a:r>
            <a:r>
              <a:rPr lang="en-GB" dirty="0" err="1"/>
              <a:t>th</a:t>
            </a:r>
            <a:r>
              <a:rPr lang="en-GB" dirty="0"/>
              <a:t> page can also be implemented.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57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Not part of HAL specification but shows a use of this metadata idea.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98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HAL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11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the HAL specification.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5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presentation evolved after I have been told that some specifications exist.</a:t>
            </a:r>
          </a:p>
          <a:p>
            <a:r>
              <a:rPr lang="en-GB" dirty="0"/>
              <a:t>So, this new version includes the knowledge acquired by reading and understand these specs.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38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70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1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Available specs analysed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45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has pros and cons.</a:t>
            </a:r>
          </a:p>
          <a:p>
            <a:r>
              <a:rPr lang="en-GB" dirty="0"/>
              <a:t>I believe that none are easily applicable to our environment.</a:t>
            </a:r>
          </a:p>
          <a:p>
            <a:r>
              <a:rPr lang="en-GB" dirty="0"/>
              <a:t>None have been updated recently. There is not much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JSON API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Latest version 1.0 – 2015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JSON-LD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2015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HAL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IETF</a:t>
            </a:r>
            <a:r>
              <a:rPr lang="en-GB" dirty="0"/>
              <a:t> draft expired in 2016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OPEN API 3.0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Swagger 3.0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42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chosen specification this presentation is based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6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may think of object, data table etc</a:t>
            </a:r>
          </a:p>
          <a:p>
            <a:r>
              <a:rPr lang="en-GB" dirty="0"/>
              <a:t>These components have relationships, that can be a lot.</a:t>
            </a:r>
          </a:p>
          <a:p>
            <a:r>
              <a:rPr lang="en-GB" dirty="0"/>
              <a:t>Most should not be embedded in the returned resource due to reduce the network traffic when they are not needed by the consumer.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66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Instead of including the all the information about relationships of the resource, the link of the resources are returned.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the </a:t>
            </a:r>
            <a:r>
              <a:rPr lang="en-GB" b="1" dirty="0"/>
              <a:t>_links</a:t>
            </a:r>
            <a:r>
              <a:rPr lang="en-GB" b="0" dirty="0"/>
              <a:t> property to return the links of the resources.</a:t>
            </a:r>
            <a:endParaRPr lang="en-GB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So, the consumer can access the information in case he needs it.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32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Do not transfer unnecessary data through network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When the data is not used by the client, it is not transferred, reducing the load in the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Facilitate versioning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No need to update the clients and other providers, because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Data consistency among requests and versions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If new version change the resource, the change is passed automatically to the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To access, prefix host name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42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of the </a:t>
            </a:r>
            <a:r>
              <a:rPr lang="en-GB" b="1" dirty="0"/>
              <a:t>_embedded</a:t>
            </a:r>
            <a:r>
              <a:rPr lang="en-GB" b="0" dirty="0"/>
              <a:t> query parameter to define which data should be embedded in the returned body.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5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BS Blu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57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ounded Rectangle 11"/>
          <p:cNvSpPr/>
          <p:nvPr userDrawn="1"/>
        </p:nvSpPr>
        <p:spPr bwMode="auto">
          <a:xfrm>
            <a:off x="496598" y="3632201"/>
            <a:ext cx="7885404" cy="2872590"/>
          </a:xfrm>
          <a:prstGeom prst="roundRect">
            <a:avLst>
              <a:gd name="adj" fmla="val 237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850198" y="4086333"/>
            <a:ext cx="6600473" cy="1261966"/>
          </a:xfrm>
        </p:spPr>
        <p:txBody>
          <a:bodyPr lIns="0" tIns="0" rIns="0" bIns="0" anchor="t">
            <a:no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  <a:t>PowerPoint template</a:t>
            </a:r>
            <a:b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</a:br>
            <a: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  <a:t>for internal use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67131" y="5280563"/>
            <a:ext cx="6583540" cy="726264"/>
          </a:xfrm>
        </p:spPr>
        <p:txBody>
          <a:bodyPr lIns="0" tIns="0" rIns="0" bIns="0" anchor="t" anchorCtr="0">
            <a:normAutofit/>
          </a:bodyPr>
          <a:lstStyle/>
          <a:p>
            <a:pPr algn="l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GB" altLang="en-US" sz="1600" dirty="0">
                <a:solidFill>
                  <a:schemeClr val="tx1"/>
                </a:solidFill>
                <a:latin typeface="NBS Light"/>
                <a:ea typeface="ＭＳ Ｐゴシック" panose="020B0600070205080204" pitchFamily="34" charset="-128"/>
                <a:cs typeface="NBS Light"/>
              </a:rPr>
              <a:t>Notes for guidance on template use</a:t>
            </a:r>
          </a:p>
        </p:txBody>
      </p:sp>
      <p:pic>
        <p:nvPicPr>
          <p:cNvPr id="18" name="Picture 17" descr="Nationwide BS Logo sRGB.pn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 t="18020" r="9268" b="14259"/>
          <a:stretch/>
        </p:blipFill>
        <p:spPr>
          <a:xfrm>
            <a:off x="977460" y="3335388"/>
            <a:ext cx="1482725" cy="60729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935488" y="3340797"/>
            <a:ext cx="1563222" cy="409449"/>
          </a:xfrm>
          <a:prstGeom prst="roundRect">
            <a:avLst>
              <a:gd name="adj" fmla="val 13275"/>
            </a:avLst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691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BS Front Cove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81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/>
        </p:nvSpPr>
        <p:spPr>
          <a:xfrm>
            <a:off x="-24192" y="0"/>
            <a:ext cx="12216191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8145" y="-2"/>
            <a:ext cx="12210145" cy="6858001"/>
            <a:chOff x="-18145" y="-2"/>
            <a:chExt cx="12210145" cy="6858001"/>
          </a:xfrm>
        </p:grpSpPr>
        <p:pic>
          <p:nvPicPr>
            <p:cNvPr id="19" name="Picture 18" descr="Village-wallpaper.png"/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1" t="2540" r="3960" b="29160"/>
            <a:stretch/>
          </p:blipFill>
          <p:spPr>
            <a:xfrm>
              <a:off x="-18145" y="-2"/>
              <a:ext cx="9162143" cy="6858001"/>
            </a:xfrm>
            <a:prstGeom prst="rect">
              <a:avLst/>
            </a:prstGeom>
          </p:spPr>
        </p:pic>
        <p:pic>
          <p:nvPicPr>
            <p:cNvPr id="20" name="Picture 19" descr="Village-wallpaper.png"/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7" t="2540" r="59285" b="29160"/>
            <a:stretch/>
          </p:blipFill>
          <p:spPr>
            <a:xfrm>
              <a:off x="8956040" y="-2"/>
              <a:ext cx="3235960" cy="6858001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 userDrawn="1"/>
        </p:nvSpPr>
        <p:spPr>
          <a:xfrm>
            <a:off x="748591" y="3457266"/>
            <a:ext cx="2841277" cy="349875"/>
          </a:xfrm>
          <a:prstGeom prst="rect">
            <a:avLst/>
          </a:prstGeom>
          <a:solidFill>
            <a:srgbClr val="0077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496598" y="3632201"/>
            <a:ext cx="7885404" cy="2872590"/>
          </a:xfrm>
          <a:prstGeom prst="roundRect">
            <a:avLst>
              <a:gd name="adj" fmla="val 237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sp>
        <p:nvSpPr>
          <p:cNvPr id="16" name="Title 1"/>
          <p:cNvSpPr>
            <a:spLocks noGrp="1"/>
          </p:cNvSpPr>
          <p:nvPr>
            <p:ph type="ctrTitle" idx="4294967295"/>
          </p:nvPr>
        </p:nvSpPr>
        <p:spPr>
          <a:xfrm>
            <a:off x="850198" y="4086333"/>
            <a:ext cx="6600473" cy="1261966"/>
          </a:xfrm>
        </p:spPr>
        <p:txBody>
          <a:bodyPr lIns="0" tIns="0" rIns="0" bIns="0" anchor="t">
            <a:no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  <a:t>PowerPoint template</a:t>
            </a:r>
            <a:b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</a:br>
            <a: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  <a:t>for internal use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4294967295"/>
          </p:nvPr>
        </p:nvSpPr>
        <p:spPr>
          <a:xfrm>
            <a:off x="867131" y="5280563"/>
            <a:ext cx="6583540" cy="726264"/>
          </a:xfrm>
        </p:spPr>
        <p:txBody>
          <a:bodyPr lIns="0" tIns="0" rIns="0" bIns="0" anchor="t" anchorCtr="0">
            <a:normAutofit/>
          </a:bodyPr>
          <a:lstStyle/>
          <a:p>
            <a:pPr algn="l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GB" altLang="en-US" sz="1600" dirty="0">
                <a:solidFill>
                  <a:schemeClr val="tx1"/>
                </a:solidFill>
                <a:latin typeface="NBS Light"/>
                <a:ea typeface="ＭＳ Ｐゴシック" panose="020B0600070205080204" pitchFamily="34" charset="-128"/>
                <a:cs typeface="NBS Light"/>
              </a:rPr>
              <a:t>Notes for guidance on template use</a:t>
            </a:r>
          </a:p>
        </p:txBody>
      </p:sp>
      <p:pic>
        <p:nvPicPr>
          <p:cNvPr id="11" name="Picture 10" descr="Nationwide BS Logo sRGB.png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 t="18020" r="9268" b="14259"/>
          <a:stretch/>
        </p:blipFill>
        <p:spPr>
          <a:xfrm>
            <a:off x="977460" y="3335388"/>
            <a:ext cx="1482725" cy="6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4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BS Front Cover 3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05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Rounded Rectangle 18"/>
          <p:cNvSpPr/>
          <p:nvPr userDrawn="1"/>
        </p:nvSpPr>
        <p:spPr bwMode="auto">
          <a:xfrm>
            <a:off x="496598" y="3632201"/>
            <a:ext cx="7885404" cy="2872590"/>
          </a:xfrm>
          <a:prstGeom prst="roundRect">
            <a:avLst>
              <a:gd name="adj" fmla="val 237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sp>
        <p:nvSpPr>
          <p:cNvPr id="20" name="Title 1"/>
          <p:cNvSpPr>
            <a:spLocks noGrp="1"/>
          </p:cNvSpPr>
          <p:nvPr>
            <p:ph type="ctrTitle" idx="4294967295"/>
          </p:nvPr>
        </p:nvSpPr>
        <p:spPr>
          <a:xfrm>
            <a:off x="850198" y="4086333"/>
            <a:ext cx="6600473" cy="1194230"/>
          </a:xfrm>
        </p:spPr>
        <p:txBody>
          <a:bodyPr lIns="0" tIns="0" rIns="0" bIns="0" anchor="t">
            <a:no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  <a:t>PowerPoint template</a:t>
            </a:r>
            <a:b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</a:br>
            <a: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  <a:t>for internal use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4294967295"/>
          </p:nvPr>
        </p:nvSpPr>
        <p:spPr>
          <a:xfrm>
            <a:off x="867131" y="5280563"/>
            <a:ext cx="6583540" cy="726264"/>
          </a:xfrm>
        </p:spPr>
        <p:txBody>
          <a:bodyPr lIns="0" tIns="0" rIns="0" bIns="0" anchor="t" anchorCtr="0">
            <a:normAutofit/>
          </a:bodyPr>
          <a:lstStyle/>
          <a:p>
            <a:pPr algn="l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GB" altLang="en-US" sz="1600" dirty="0">
                <a:solidFill>
                  <a:schemeClr val="tx1"/>
                </a:solidFill>
                <a:latin typeface="NBS Light"/>
                <a:ea typeface="ＭＳ Ｐゴシック" panose="020B0600070205080204" pitchFamily="34" charset="-128"/>
                <a:cs typeface="NBS Light"/>
              </a:rPr>
              <a:t>Notes for guidance on template use</a:t>
            </a:r>
          </a:p>
        </p:txBody>
      </p:sp>
      <p:pic>
        <p:nvPicPr>
          <p:cNvPr id="9" name="Picture 8" descr="Nationwide BS Logo sRGB.pn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 t="18020" r="9268" b="14259"/>
          <a:stretch/>
        </p:blipFill>
        <p:spPr>
          <a:xfrm>
            <a:off x="977460" y="3335388"/>
            <a:ext cx="1482725" cy="6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0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BS Front Cover Print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729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 userDrawn="1"/>
        </p:nvSpPr>
        <p:spPr bwMode="auto">
          <a:xfrm>
            <a:off x="496598" y="3632201"/>
            <a:ext cx="7885404" cy="2872590"/>
          </a:xfrm>
          <a:prstGeom prst="roundRect">
            <a:avLst>
              <a:gd name="adj" fmla="val 2370"/>
            </a:avLst>
          </a:prstGeom>
          <a:solidFill>
            <a:srgbClr val="FFFFFF"/>
          </a:solidFill>
          <a:ln w="9525" cmpd="sng">
            <a:solidFill>
              <a:srgbClr val="004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sp>
        <p:nvSpPr>
          <p:cNvPr id="11" name="Title 1"/>
          <p:cNvSpPr>
            <a:spLocks noGrp="1"/>
          </p:cNvSpPr>
          <p:nvPr>
            <p:ph type="ctrTitle" idx="4294967295"/>
          </p:nvPr>
        </p:nvSpPr>
        <p:spPr>
          <a:xfrm>
            <a:off x="850198" y="4086333"/>
            <a:ext cx="6600473" cy="1194230"/>
          </a:xfrm>
        </p:spPr>
        <p:txBody>
          <a:bodyPr lIns="0" tIns="0" rIns="0" bIns="0" anchor="t">
            <a:no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  <a:t>PowerPoint template</a:t>
            </a:r>
            <a:b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</a:br>
            <a:r>
              <a:rPr lang="en-GB" altLang="en-US" sz="4000" b="1" dirty="0">
                <a:latin typeface="NBS Medium"/>
                <a:ea typeface="ＭＳ Ｐゴシック" panose="020B0600070205080204" pitchFamily="34" charset="-128"/>
                <a:cs typeface="NBS Medium"/>
              </a:rPr>
              <a:t>for internal use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4294967295"/>
          </p:nvPr>
        </p:nvSpPr>
        <p:spPr>
          <a:xfrm>
            <a:off x="867131" y="5280563"/>
            <a:ext cx="6583540" cy="726264"/>
          </a:xfrm>
        </p:spPr>
        <p:txBody>
          <a:bodyPr lIns="0" tIns="0" rIns="0" bIns="0" anchor="t" anchorCtr="0">
            <a:normAutofit/>
          </a:bodyPr>
          <a:lstStyle/>
          <a:p>
            <a:pPr algn="l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GB" altLang="en-US" sz="1600" dirty="0">
                <a:solidFill>
                  <a:schemeClr val="tx1"/>
                </a:solidFill>
                <a:latin typeface="NBS Light"/>
                <a:ea typeface="ＭＳ Ｐゴシック" panose="020B0600070205080204" pitchFamily="34" charset="-128"/>
                <a:cs typeface="NBS Light"/>
              </a:rPr>
              <a:t>Notes for guidance on template use</a:t>
            </a:r>
          </a:p>
        </p:txBody>
      </p:sp>
      <p:pic>
        <p:nvPicPr>
          <p:cNvPr id="8" name="Picture 7" descr="Nationwide BS Logo sRGB.pn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 t="18020" r="9268" b="14259"/>
          <a:stretch/>
        </p:blipFill>
        <p:spPr>
          <a:xfrm>
            <a:off x="977460" y="3335388"/>
            <a:ext cx="1482725" cy="6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4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474136" y="440267"/>
            <a:ext cx="11235265" cy="5884333"/>
          </a:xfrm>
          <a:prstGeom prst="roundRect">
            <a:avLst>
              <a:gd name="adj" fmla="val 1117"/>
            </a:avLst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0" name="Picture 9" descr="Nationwide BS Logo s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9" t="18961" r="9306" b="13632"/>
          <a:stretch/>
        </p:blipFill>
        <p:spPr>
          <a:xfrm>
            <a:off x="9192344" y="5948187"/>
            <a:ext cx="1938867" cy="794012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11906" y="650172"/>
            <a:ext cx="10746316" cy="625475"/>
          </a:xfrm>
          <a:prstGeom prst="rect">
            <a:avLst/>
          </a:prstGeom>
        </p:spPr>
        <p:txBody>
          <a:bodyPr vert="horz" lIns="0" tIns="0" rIns="91440" bIns="0" rtlCol="0" anchor="t">
            <a:normAutofit/>
          </a:bodyPr>
          <a:lstStyle>
            <a:lvl1pPr>
              <a:defRPr sz="3733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6B126-544D-437F-A1AD-3DBA253D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40BD3-A7C0-4AAC-972C-6698E1DF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2681-4B92-4D2C-95CF-5D21697A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1FEC5B-CDDF-4ED3-83BB-8328EF60B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" y="1584679"/>
            <a:ext cx="10746316" cy="422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90000"/>
              </a:lnSpc>
              <a:spcBef>
                <a:spcPts val="800"/>
              </a:spcBef>
              <a:defRPr sz="3200"/>
            </a:lvl1pPr>
            <a:lvl2pPr>
              <a:defRPr sz="2800"/>
            </a:lvl2pPr>
            <a:lvl3pPr>
              <a:defRPr sz="2667"/>
            </a:lvl3pPr>
            <a:lvl4pPr>
              <a:defRPr sz="2400"/>
            </a:lvl4pPr>
            <a:lvl5pPr>
              <a:defRPr sz="2133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6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474136" y="440267"/>
            <a:ext cx="11235265" cy="5884333"/>
          </a:xfrm>
          <a:prstGeom prst="roundRect">
            <a:avLst>
              <a:gd name="adj" fmla="val 1117"/>
            </a:avLst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0" name="Picture 9" descr="Nationwide BS Logo s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9" t="18961" r="9306" b="13632"/>
          <a:stretch/>
        </p:blipFill>
        <p:spPr>
          <a:xfrm>
            <a:off x="9192344" y="5948187"/>
            <a:ext cx="1938867" cy="794012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11906" y="650172"/>
            <a:ext cx="10746316" cy="625475"/>
          </a:xfrm>
          <a:prstGeom prst="rect">
            <a:avLst/>
          </a:prstGeom>
        </p:spPr>
        <p:txBody>
          <a:bodyPr vert="horz" lIns="0" tIns="0" rIns="91440" bIns="0" rtlCol="0" anchor="t">
            <a:normAutofit/>
          </a:bodyPr>
          <a:lstStyle>
            <a:lvl1pPr>
              <a:defRPr sz="3733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711906" y="1584679"/>
            <a:ext cx="5312086" cy="422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90000"/>
              </a:lnSpc>
              <a:spcBef>
                <a:spcPts val="800"/>
              </a:spcBef>
              <a:defRPr sz="3200"/>
            </a:lvl1pPr>
            <a:lvl2pPr>
              <a:defRPr sz="2800"/>
            </a:lvl2pPr>
            <a:lvl3pPr>
              <a:defRPr sz="2667"/>
            </a:lvl3pPr>
            <a:lvl4pPr>
              <a:defRPr sz="2400"/>
            </a:lvl4pPr>
            <a:lvl5pPr>
              <a:defRPr sz="2133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6B126-544D-437F-A1AD-3DBA253D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40BD3-A7C0-4AAC-972C-6698E1DF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2681-4B92-4D2C-95CF-5D21697A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8A35D8B-C317-4586-91BE-799F7B54148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46136" y="1584679"/>
            <a:ext cx="5312086" cy="422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90000"/>
              </a:lnSpc>
              <a:spcBef>
                <a:spcPts val="800"/>
              </a:spcBef>
              <a:defRPr sz="3200"/>
            </a:lvl1pPr>
            <a:lvl2pPr>
              <a:defRPr sz="2800"/>
            </a:lvl2pPr>
            <a:lvl3pPr>
              <a:defRPr sz="2667"/>
            </a:lvl3pPr>
            <a:lvl4pPr>
              <a:defRPr sz="2400"/>
            </a:lvl4pPr>
            <a:lvl5pPr>
              <a:defRPr sz="2133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7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41" name="think-cell Slide" r:id="rId10" imgW="475" imgH="476" progId="TCLayout.ActiveDocument.1">
                  <p:embed/>
                </p:oleObj>
              </mc:Choice>
              <mc:Fallback>
                <p:oleObj name="think-cell Slide" r:id="rId10" imgW="475" imgH="47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4212" y="4063474"/>
            <a:ext cx="6637867" cy="12858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379" y="5249866"/>
            <a:ext cx="6660444" cy="72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A57C3-3BED-E04C-8CED-F9EC9F6E08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9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97" r:id="rId5"/>
    <p:sldLayoutId id="2147483696" r:id="rId6"/>
  </p:sldLayoutIdLst>
  <p:hf hdr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tx1"/>
          </a:solidFill>
          <a:latin typeface="NBS Medium"/>
          <a:ea typeface="+mj-ea"/>
          <a:cs typeface="NBS Medium"/>
        </a:defRPr>
      </a:lvl1pPr>
    </p:titleStyle>
    <p:bodyStyle>
      <a:lvl1pPr marL="0" indent="0" algn="l" defTabSz="457200" rtl="0" eaLnBrk="1" latinLnBrk="0" hangingPunct="1">
        <a:lnSpc>
          <a:spcPct val="80000"/>
        </a:lnSpc>
        <a:spcBef>
          <a:spcPct val="20000"/>
        </a:spcBef>
        <a:buFont typeface="Arial"/>
        <a:buNone/>
        <a:defRPr sz="1600" b="0" i="0" kern="1200">
          <a:solidFill>
            <a:schemeClr val="tx1"/>
          </a:solidFill>
          <a:latin typeface="NBS Light"/>
          <a:ea typeface="+mn-ea"/>
          <a:cs typeface="NB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NBS Light"/>
          <a:ea typeface="+mn-ea"/>
          <a:cs typeface="NB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hilipphauer.de/restful-api-design-best-practicesx" TargetMode="External"/><Relationship Id="rId7" Type="http://schemas.openxmlformats.org/officeDocument/2006/relationships/hyperlink" Target="http://stateless.co/hal_specification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w3.org/TR/json-ld" TargetMode="External"/><Relationship Id="rId5" Type="http://schemas.openxmlformats.org/officeDocument/2006/relationships/hyperlink" Target="http://jsonapi.org/" TargetMode="External"/><Relationship Id="rId4" Type="http://schemas.openxmlformats.org/officeDocument/2006/relationships/hyperlink" Target="https://tools.ietf.org/html/draft-kelly-json-hal-0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461F-0496-490D-82CF-F407912D4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REST Response Metadata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EE6EC-28D5-476A-9B80-5B5578B95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Use of metadata to return REST data</a:t>
            </a:r>
            <a:br>
              <a:rPr lang="en-GB" dirty="0"/>
            </a:br>
            <a:r>
              <a:rPr lang="en-GB" dirty="0"/>
              <a:t>Haroldo Macêdo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675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D90E-30F9-40C1-8F2A-4CE7E7B2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 – Sideloading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E2EF1-D5E9-4450-A1FE-BDC255B2C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Pros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Transfer only the necessary data through network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No need to another HTTP request 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6DFB7-5468-40C1-B96F-3D5E0101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35CFC-9653-46B9-9708-02EE470F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4520F-06DD-4AE0-A057-4489DD3F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6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F9B61-65A1-4FA4-9260-D9FE7E80559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50198" y="4086333"/>
            <a:ext cx="6600473" cy="1194230"/>
          </a:xfrm>
        </p:spPr>
        <p:txBody>
          <a:bodyPr/>
          <a:lstStyle/>
          <a:p>
            <a:r>
              <a:rPr lang="en-GB" dirty="0"/>
              <a:t>Pagination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2BC2135-B76E-4B36-A869-4197A44817A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67131" y="5280563"/>
            <a:ext cx="6583540" cy="726264"/>
          </a:xfrm>
        </p:spPr>
        <p:txBody>
          <a:bodyPr/>
          <a:lstStyle/>
          <a:p>
            <a:r>
              <a:rPr lang="en-GB" dirty="0"/>
              <a:t>Offset based</a:t>
            </a:r>
          </a:p>
          <a:p>
            <a:r>
              <a:rPr lang="en-GB" dirty="0"/>
              <a:t>Keyset based</a:t>
            </a:r>
          </a:p>
        </p:txBody>
      </p:sp>
    </p:spTree>
    <p:extLst>
      <p:ext uri="{BB962C8B-B14F-4D97-AF65-F5344CB8AC3E}">
        <p14:creationId xmlns:p14="http://schemas.microsoft.com/office/powerpoint/2010/main" val="268010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78F726-CC9B-45ED-A36B-250742A3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Pagination – Offset-based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F21CC5-AD35-4A9F-B7B5-3CA06938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 the offset of the register within the returned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Examples:</a:t>
            </a:r>
          </a:p>
          <a:p>
            <a:pPr marL="1200150" lvl="1" indent="-457200">
              <a:buFont typeface="Arial" panose="020B0604020202020204" pitchFamily="34" charset="0"/>
              <a:buChar char="•"/>
              <a:tabLst>
                <a:tab pos="5470525" algn="l"/>
              </a:tabLst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GET employees?offset=30&amp;limit=15</a:t>
            </a:r>
          </a:p>
          <a:p>
            <a:pPr marL="1600200" lvl="2" indent="-457200">
              <a:buFont typeface="Arial" panose="020B0604020202020204" pitchFamily="34" charset="0"/>
              <a:buChar char="•"/>
              <a:tabLst>
                <a:tab pos="5470525" algn="l"/>
              </a:tabLst>
            </a:pPr>
            <a:r>
              <a:rPr lang="en-GB" sz="2400" dirty="0"/>
              <a:t>Returns the employees 31 to 45</a:t>
            </a:r>
          </a:p>
          <a:p>
            <a:pPr marL="1200150" lvl="1" indent="-457200">
              <a:buFont typeface="Arial" panose="020B0604020202020204" pitchFamily="34" charset="0"/>
              <a:buChar char="•"/>
              <a:tabLst>
                <a:tab pos="5470525" algn="l"/>
              </a:tabLst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GET employees</a:t>
            </a:r>
          </a:p>
          <a:p>
            <a:pPr marL="1600200" lvl="2" indent="-457200">
              <a:buFont typeface="Arial" panose="020B0604020202020204" pitchFamily="34" charset="0"/>
              <a:buChar char="•"/>
              <a:tabLst>
                <a:tab pos="5470525" algn="l"/>
              </a:tabLst>
            </a:pPr>
            <a:r>
              <a:rPr lang="en-GB" sz="2400" dirty="0"/>
              <a:t>Returns the employees 1 to 100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5646738" algn="l"/>
              </a:tabLst>
            </a:pP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CAC71-CD12-4A81-8BB1-01F11A34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7E64E-772B-4ABC-B1E1-276801DE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C54FC-CACA-4497-9800-3CCEB64F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A2A4F-946F-47D5-A735-A67278E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Pagination – Offset-based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CAE27C-2CD0-4F69-9C52-1E5420DC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Return 21</a:t>
            </a:r>
            <a:r>
              <a:rPr lang="en-GB" baseline="30000" dirty="0"/>
              <a:t>st</a:t>
            </a:r>
            <a:r>
              <a:rPr lang="en-GB" dirty="0"/>
              <a:t> employee and the next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91BE5D-3A9B-4F64-9611-EA1C3E2228E8}"/>
              </a:ext>
            </a:extLst>
          </p:cNvPr>
          <p:cNvSpPr/>
          <p:nvPr/>
        </p:nvSpPr>
        <p:spPr>
          <a:xfrm>
            <a:off x="1051028" y="2708919"/>
            <a:ext cx="10407194" cy="31048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[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id: 1234, name: "John", ... },   // first element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id: 3124, name: "Mary", ... } ], // last element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_links</a:t>
            </a:r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self: { href: "/manage-employee/v1/</a:t>
            </a:r>
            <a:r>
              <a:rPr lang="en-GB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employees?offset</a:t>
            </a:r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=20&amp;limit=10" },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next: { href: "/manage-employee/v1/employees?offset=30&amp;limit=10" },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prev: { href: "/manage-employee/v1/employees?offset=10&amp;limit=10" }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F2191-5D94-4669-99CF-4EA007F6637B}"/>
              </a:ext>
            </a:extLst>
          </p:cNvPr>
          <p:cNvSpPr/>
          <p:nvPr/>
        </p:nvSpPr>
        <p:spPr>
          <a:xfrm>
            <a:off x="1051028" y="2276872"/>
            <a:ext cx="10407194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accent6">
                    <a:lumMod val="65000"/>
                    <a:lumOff val="35000"/>
                  </a:schemeClr>
                </a:solidFill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 /manage-employee/v1/</a:t>
            </a:r>
            <a:r>
              <a:rPr lang="en-GB" sz="1600" dirty="0" err="1">
                <a:solidFill>
                  <a:schemeClr val="accent6">
                    <a:lumMod val="65000"/>
                    <a:lumOff val="35000"/>
                  </a:schemeClr>
                </a:solidFill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employees?offset</a:t>
            </a:r>
            <a:r>
              <a:rPr lang="en-GB" sz="1600" dirty="0">
                <a:solidFill>
                  <a:schemeClr val="accent6">
                    <a:lumMod val="65000"/>
                    <a:lumOff val="35000"/>
                  </a:schemeClr>
                </a:solidFill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=20&amp;limit=10 </a:t>
            </a:r>
            <a:endParaRPr lang="en-GB" sz="1600" dirty="0">
              <a:solidFill>
                <a:schemeClr val="accent6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6EF89E-43A5-4533-B05F-BA3A4BCC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4C47765-8504-45CC-941B-EAD7CD5A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E50A35-9305-4BF4-AB48-EA6F1E52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1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A2A4F-946F-47D5-A735-A67278E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Pagination – Offset-based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CAE27C-2CD0-4F69-9C52-1E5420DC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Pros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Easy to implement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Slow – Use of the </a:t>
            </a:r>
            <a:r>
              <a:rPr lang="en-GB" i="1" dirty="0"/>
              <a:t>offset</a:t>
            </a:r>
            <a:r>
              <a:rPr lang="en-GB" dirty="0"/>
              <a:t> clause in SQL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Unsafe – Easy to miss element if element is deleted, next elements move up one page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57B38-1544-4017-8AF1-4B0BD4D8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4932A-1D39-41B2-A5E6-E8A5E9D5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E6EC1-497C-4255-A5B2-F5BE076B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3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88AF-1886-4924-AE5C-5A8C5CE6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Pagination – Keyset-based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3C7D8-1D37-4EF1-9BD8-783E4006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" y="1584679"/>
            <a:ext cx="11000718" cy="42290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 a Key to identify the last returned register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Examples: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GET employees?pageSize=100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dirty="0"/>
              <a:t>Returns the first 100 employees sorted by `</a:t>
            </a:r>
            <a:r>
              <a:rPr lang="en-GB" dirty="0" err="1"/>
              <a:t>date_created</a:t>
            </a:r>
            <a:r>
              <a:rPr lang="en-GB" dirty="0"/>
              <a:t>`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GET employees?pageSize=100&amp;continue=1504224000000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dirty="0"/>
              <a:t>Returns next 100 employees created after 1504224000000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EF239-FAF8-4C1E-8CCC-1A02C31A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38929-C49E-4A95-999D-CDD52D86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26297-CE23-4495-BCDD-6CDEFBBB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3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A2A4F-946F-47D5-A735-A67278E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Pagination – Keyset-based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CAE27C-2CD0-4F69-9C52-1E5420DC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Return next 100 employees from the timestamp key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91BE5D-3A9B-4F64-9611-EA1C3E2228E8}"/>
              </a:ext>
            </a:extLst>
          </p:cNvPr>
          <p:cNvSpPr/>
          <p:nvPr/>
        </p:nvSpPr>
        <p:spPr>
          <a:xfrm>
            <a:off x="1051028" y="2708919"/>
            <a:ext cx="10407194" cy="31048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[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id: 1234, dateCreated: 1485807100001, ... },   // first element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id: 3124, dateCreated: 1504224000000, ... } ], // last element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_links</a:t>
            </a:r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self: { href: "/manage-employee/v1/employees?pageSize=100&amp;continue=1485807100000" },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next: { href: "/manage-employee/v1/employees?pageSize=100&amp;continue=1504224000000" }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F2191-5D94-4669-99CF-4EA007F6637B}"/>
              </a:ext>
            </a:extLst>
          </p:cNvPr>
          <p:cNvSpPr/>
          <p:nvPr/>
        </p:nvSpPr>
        <p:spPr>
          <a:xfrm>
            <a:off x="1051028" y="2276872"/>
            <a:ext cx="10407194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accent6">
                    <a:lumMod val="65000"/>
                    <a:lumOff val="35000"/>
                  </a:schemeClr>
                </a:solidFill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 /manage-employee/v1/employees?pageSize=100&amp;continue=1385807100000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54348A-5F61-41B9-904C-B2A199E5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B0C172-FF04-4C4B-AE12-DF1147CC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5D11EF-8A4B-4C7F-AC74-855C01FD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9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A2A4F-946F-47D5-A735-A67278E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Pagination – Keyset-based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CAE27C-2CD0-4F69-9C52-1E5420DC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Pros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Easy to implement as long as a key can be returned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dirty="0"/>
              <a:t>Key must be unique and indexed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When using timestamp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dirty="0"/>
              <a:t>there may be more than one register with the same timestamp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dirty="0"/>
              <a:t>can lead to loops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i="1" dirty="0"/>
              <a:t>previous</a:t>
            </a:r>
            <a:r>
              <a:rPr lang="en-GB" dirty="0"/>
              <a:t> property is expensive to implement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dirty="0"/>
              <a:t>Consumer should implement this feature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58D9B-E126-4F78-AD32-BFA3E860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D961C-CF7D-479A-8DFA-0189EA3A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0B1CA-0E2F-4415-B797-BBF8ACAF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9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F9B61-65A1-4FA4-9260-D9FE7E80559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50198" y="4086333"/>
            <a:ext cx="6600473" cy="1194230"/>
          </a:xfrm>
        </p:spPr>
        <p:txBody>
          <a:bodyPr/>
          <a:lstStyle/>
          <a:p>
            <a:r>
              <a:rPr lang="en-GB" dirty="0"/>
              <a:t>Messages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2BC2135-B76E-4B36-A869-4197A44817A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67131" y="5280563"/>
            <a:ext cx="6583540" cy="726264"/>
          </a:xfrm>
        </p:spPr>
        <p:txBody>
          <a:bodyPr/>
          <a:lstStyle/>
          <a:p>
            <a:r>
              <a:rPr lang="en-GB" dirty="0"/>
              <a:t>Error Messages</a:t>
            </a:r>
          </a:p>
          <a:p>
            <a:r>
              <a:rPr lang="en-GB" dirty="0"/>
              <a:t>Deprecated Messages</a:t>
            </a:r>
          </a:p>
        </p:txBody>
      </p:sp>
    </p:spTree>
    <p:extLst>
      <p:ext uri="{BB962C8B-B14F-4D97-AF65-F5344CB8AC3E}">
        <p14:creationId xmlns:p14="http://schemas.microsoft.com/office/powerpoint/2010/main" val="1320236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A2A4F-946F-47D5-A735-A67278E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Messages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CAE27C-2CD0-4F69-9C52-1E5420DC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Place to return the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91BE5D-3A9B-4F64-9611-EA1C3E2228E8}"/>
              </a:ext>
            </a:extLst>
          </p:cNvPr>
          <p:cNvSpPr/>
          <p:nvPr/>
        </p:nvSpPr>
        <p:spPr>
          <a:xfrm>
            <a:off x="1051028" y="2708919"/>
            <a:ext cx="8357340" cy="31048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400 Bad Request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_</a:t>
            </a:r>
            <a:r>
              <a:rPr lang="en-GB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 {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status: 400,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detail: "Invalid state. Valid values are 'internal' or 'external'",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code: 352,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_</a:t>
            </a:r>
            <a:r>
              <a:rPr lang="en-GB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links</a:t>
            </a:r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about: { href: "https://&lt;error-codes-host&gt;/</a:t>
            </a:r>
            <a:r>
              <a:rPr lang="en-GB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errorcode</a:t>
            </a:r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/352" }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]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F2191-5D94-4669-99CF-4EA007F6637B}"/>
              </a:ext>
            </a:extLst>
          </p:cNvPr>
          <p:cNvSpPr/>
          <p:nvPr/>
        </p:nvSpPr>
        <p:spPr>
          <a:xfrm>
            <a:off x="1051028" y="2276872"/>
            <a:ext cx="835734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accent6">
                    <a:lumMod val="65000"/>
                    <a:lumOff val="35000"/>
                  </a:schemeClr>
                </a:solidFill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 /manage-employee/v1/</a:t>
            </a:r>
            <a:r>
              <a:rPr lang="en-GB" sz="1600" dirty="0" err="1">
                <a:solidFill>
                  <a:schemeClr val="accent6">
                    <a:lumMod val="65000"/>
                    <a:lumOff val="35000"/>
                  </a:schemeClr>
                </a:solidFill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employees?role</a:t>
            </a:r>
            <a:r>
              <a:rPr lang="en-GB" sz="1600" dirty="0">
                <a:solidFill>
                  <a:schemeClr val="accent6">
                    <a:lumMod val="65000"/>
                    <a:lumOff val="35000"/>
                  </a:schemeClr>
                </a:solidFill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=super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7A11B9D-6A32-471C-8C0C-84CD82F4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CBD05CE-9858-4A78-A602-8C166B5A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3A26D92-AE9F-4497-BC7C-732FFBA8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9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F5BE11-F77B-4AAC-B79E-C3F0F474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5D3636-A029-46E9-B834-6B9B67272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Available Specifications</a:t>
            </a:r>
            <a:endParaRPr lang="en-GB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Relationships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Links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Sideloading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Pagination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Messages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Error Messages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Deprecation Message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57FC5-3FBA-418B-946A-EE766616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E8DA5-3CD4-4D08-B5B3-7E16F744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7849-696E-4A68-86EE-0C964E72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F8A5-A0E1-48C5-AACA-1A7B7503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Deprecation Message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65EB1-D051-43B1-AD18-193A8DA8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Return the deprecation message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33D4B-5DDD-4BEC-AB84-13CC735587F7}"/>
              </a:ext>
            </a:extLst>
          </p:cNvPr>
          <p:cNvSpPr/>
          <p:nvPr/>
        </p:nvSpPr>
        <p:spPr>
          <a:xfrm>
            <a:off x="1051028" y="2532981"/>
            <a:ext cx="7925292" cy="3716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id: 20, name: "Denis",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_links</a:t>
            </a:r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manager: { href: "/manage-employee/v1/employees/5" }, 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teamMembers: [ { href: "/manage-employee/v1/employees/10" },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{ href: "/manage-employee/v1/employees/12" } ]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_embedded</a:t>
            </a:r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manager: { id: 5, name: "Denis Lewis", ... },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_</a:t>
            </a:r>
            <a:r>
              <a:rPr lang="en-GB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deprecated</a:t>
            </a:r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href: "https://deprecation-info/employee.html"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dueDate</a:t>
            </a:r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"20180907000000",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description: "This version will retire on the due date",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contact: "servicedeprecatedversion@nationwide.co.uk"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0F4F2-8712-42BA-B765-209DBF6DCFFE}"/>
              </a:ext>
            </a:extLst>
          </p:cNvPr>
          <p:cNvSpPr/>
          <p:nvPr/>
        </p:nvSpPr>
        <p:spPr>
          <a:xfrm>
            <a:off x="1051027" y="2105146"/>
            <a:ext cx="7925293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accent6">
                    <a:lumMod val="65000"/>
                    <a:lumOff val="35000"/>
                  </a:schemeClr>
                </a:solidFill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 /manage-employee/v1/employees/20?embed=manager</a:t>
            </a:r>
            <a:endParaRPr lang="en-GB" sz="1600" dirty="0">
              <a:solidFill>
                <a:schemeClr val="accent6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FD0062-61C3-4F5B-B39B-F55A6198B786}"/>
              </a:ext>
            </a:extLst>
          </p:cNvPr>
          <p:cNvSpPr/>
          <p:nvPr/>
        </p:nvSpPr>
        <p:spPr>
          <a:xfrm>
            <a:off x="1051028" y="4738818"/>
            <a:ext cx="7925292" cy="1034914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accent6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EFB0B-A20A-4244-BEAB-3BBF7E6B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80BAE-257E-4F04-93A1-5F02A73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BBD5E-85C4-4291-9DF0-CB8BF695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0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758F2D-CEE5-4288-9838-390CE4FA645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653A21-30CF-40AF-A10B-2B4BB49CD29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58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B5EF-FF40-486A-8EFF-4F7C6C7B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26F90-0896-4C55-9B3E-9545E643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Create patterns to describe the use of: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i="1" dirty="0"/>
              <a:t>_link</a:t>
            </a:r>
            <a:r>
              <a:rPr lang="en-GB" dirty="0"/>
              <a:t> and </a:t>
            </a:r>
            <a:r>
              <a:rPr lang="en-GB" i="1" dirty="0"/>
              <a:t>_embedded</a:t>
            </a:r>
            <a:r>
              <a:rPr lang="en-GB" dirty="0"/>
              <a:t> properties</a:t>
            </a:r>
            <a:endParaRPr lang="en-GB" i="1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Pagination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i="1" dirty="0"/>
              <a:t>_error</a:t>
            </a:r>
            <a:r>
              <a:rPr lang="en-GB" dirty="0"/>
              <a:t> property</a:t>
            </a:r>
            <a:endParaRPr lang="en-GB" i="1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i="1" dirty="0"/>
              <a:t>_deprecated </a:t>
            </a:r>
            <a:r>
              <a:rPr lang="en-GB" dirty="0"/>
              <a:t>property</a:t>
            </a:r>
            <a:endParaRPr lang="en-GB" i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4BF11-B9D7-43DB-9E44-55B14660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25426-B524-4FF1-A6D0-C0335516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DBFDB-23AF-4395-9C46-50EF9D73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43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461F-0496-490D-82CF-F407912D4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REST Response Metadata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EE6EC-28D5-476A-9B80-5B5578B95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131" y="5280563"/>
            <a:ext cx="6583540" cy="726264"/>
          </a:xfrm>
        </p:spPr>
        <p:txBody>
          <a:bodyPr/>
          <a:lstStyle/>
          <a:p>
            <a:r>
              <a:rPr lang="en-GB" dirty="0"/>
              <a:t>Haroldo Macêdo</a:t>
            </a:r>
          </a:p>
          <a:p>
            <a:r>
              <a:rPr lang="en-GB" dirty="0"/>
              <a:t>haroldo.demacedo@nationwide.co.uk</a:t>
            </a:r>
          </a:p>
        </p:txBody>
      </p:sp>
    </p:spTree>
    <p:extLst>
      <p:ext uri="{BB962C8B-B14F-4D97-AF65-F5344CB8AC3E}">
        <p14:creationId xmlns:p14="http://schemas.microsoft.com/office/powerpoint/2010/main" val="1026112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F66BF-D025-4E12-8061-3A5ED7B3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3E44-DCAE-4F51-BB84-6B5BB017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RESTful API Design. Best Practices in a Nutshell (2015, updated 2018)</a:t>
            </a:r>
            <a:br>
              <a:rPr lang="en-GB" dirty="0"/>
            </a:br>
            <a:r>
              <a:rPr lang="en-GB" dirty="0">
                <a:hlinkClick r:id="rId3"/>
              </a:rPr>
              <a:t>https://blog.philipphauer.de/restful-api-design-best-practices</a:t>
            </a:r>
            <a:r>
              <a:rPr lang="en-GB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HAL (2016)</a:t>
            </a:r>
            <a:br>
              <a:rPr lang="en-GB" dirty="0"/>
            </a:br>
            <a:r>
              <a:rPr lang="en-GB" dirty="0">
                <a:hlinkClick r:id="rId4"/>
              </a:rPr>
              <a:t>https://tools.ietf.org/html/draft-kelly-json-hal-08</a:t>
            </a:r>
            <a:r>
              <a:rPr lang="en-GB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JSON API (2015)</a:t>
            </a:r>
            <a:br>
              <a:rPr lang="en-GB" dirty="0"/>
            </a:br>
            <a:r>
              <a:rPr lang="en-GB" dirty="0">
                <a:hlinkClick r:id="rId5"/>
              </a:rPr>
              <a:t>http://jsonapi.org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JSON-LD (2015)</a:t>
            </a:r>
            <a:br>
              <a:rPr lang="en-GB" dirty="0"/>
            </a:br>
            <a:r>
              <a:rPr lang="en-GB" dirty="0">
                <a:hlinkClick r:id="rId6"/>
              </a:rPr>
              <a:t>http://www.w3.org/TR/json-ld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HAL - Hypertext Application Language (2013)</a:t>
            </a:r>
            <a:br>
              <a:rPr lang="en-GB" dirty="0"/>
            </a:br>
            <a:r>
              <a:rPr lang="en-GB" dirty="0">
                <a:hlinkClick r:id="rId7"/>
              </a:rPr>
              <a:t>http://stateless.co/hal_specification.html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AA2A2-9B0A-4079-8197-BFE35CBD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2FA8D-7DDB-456C-B118-97BB7489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839DD-E825-4D7F-9069-FC4A52BE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4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8FB1-C278-474D-A1E3-C128343D6BE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/>
        <p:txBody>
          <a:bodyPr/>
          <a:lstStyle/>
          <a:p>
            <a:r>
              <a:rPr lang="en-GB" dirty="0"/>
              <a:t>Available Specifications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B2C4A-AD1F-46B7-ABBE-888DB0CCC55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JSON API </a:t>
            </a:r>
          </a:p>
          <a:p>
            <a:r>
              <a:rPr lang="en-GB" dirty="0"/>
              <a:t>JSON-LD</a:t>
            </a:r>
          </a:p>
          <a:p>
            <a:r>
              <a:rPr lang="en-GB" dirty="0"/>
              <a:t>HAL</a:t>
            </a:r>
          </a:p>
          <a:p>
            <a:r>
              <a:rPr lang="en-GB" dirty="0"/>
              <a:t>OPEN API 3.0</a:t>
            </a:r>
          </a:p>
        </p:txBody>
      </p:sp>
    </p:spTree>
    <p:extLst>
      <p:ext uri="{BB962C8B-B14F-4D97-AF65-F5344CB8AC3E}">
        <p14:creationId xmlns:p14="http://schemas.microsoft.com/office/powerpoint/2010/main" val="231683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B3E99A-0A04-45B6-86ED-4A117EC8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Available Specifications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000F1C-6EEC-41FC-88C5-1FF1673E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  <a:tabLst>
                <a:tab pos="2508250" algn="l"/>
              </a:tabLst>
            </a:pPr>
            <a:r>
              <a:rPr lang="en-GB" dirty="0"/>
              <a:t>JSON API	(jsonapi.org)</a:t>
            </a:r>
          </a:p>
          <a:p>
            <a:pPr marL="1200150" lvl="1" indent="-457200">
              <a:buFont typeface="Arial" panose="020B0604020202020204" pitchFamily="34" charset="0"/>
              <a:buChar char="•"/>
              <a:tabLst>
                <a:tab pos="2508250" algn="l"/>
              </a:tabLst>
            </a:pPr>
            <a:r>
              <a:rPr lang="en-GB" dirty="0"/>
              <a:t>Specification for building APIs in JSON</a:t>
            </a:r>
          </a:p>
          <a:p>
            <a:pPr marL="1200150" lvl="1" indent="-457200">
              <a:buFont typeface="Arial" panose="020B0604020202020204" pitchFamily="34" charset="0"/>
              <a:buChar char="•"/>
              <a:tabLst>
                <a:tab pos="2508250" algn="l"/>
              </a:tabLst>
            </a:pPr>
            <a:r>
              <a:rPr lang="en-GB" dirty="0"/>
              <a:t>Uses Ids and Types to identify resource, instead of URIs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508250" algn="l"/>
              </a:tabLst>
            </a:pPr>
            <a:r>
              <a:rPr lang="en-GB" dirty="0"/>
              <a:t>JSON-LD	(json-ld.org)</a:t>
            </a:r>
          </a:p>
          <a:p>
            <a:pPr marL="1200150" lvl="1" indent="-457200">
              <a:buFont typeface="Arial" panose="020B0604020202020204" pitchFamily="34" charset="0"/>
              <a:buChar char="•"/>
              <a:tabLst>
                <a:tab pos="2508250" algn="l"/>
              </a:tabLst>
            </a:pPr>
            <a:r>
              <a:rPr lang="en-GB" dirty="0"/>
              <a:t>JSON Linking Data</a:t>
            </a:r>
          </a:p>
          <a:p>
            <a:pPr marL="1200150" lvl="1" indent="-457200">
              <a:buFont typeface="Arial" panose="020B0604020202020204" pitchFamily="34" charset="0"/>
              <a:buChar char="•"/>
              <a:tabLst>
                <a:tab pos="2508250" algn="l"/>
              </a:tabLst>
            </a:pPr>
            <a:r>
              <a:rPr lang="en-GB" dirty="0"/>
              <a:t>Structure data to help search engines</a:t>
            </a:r>
          </a:p>
          <a:p>
            <a:pPr marL="1200150" lvl="1" indent="-457200">
              <a:buFont typeface="Arial" panose="020B0604020202020204" pitchFamily="34" charset="0"/>
              <a:buChar char="•"/>
              <a:tabLst>
                <a:tab pos="2508250" algn="l"/>
              </a:tabLst>
            </a:pPr>
            <a:r>
              <a:rPr lang="en-GB" u="sng" dirty="0"/>
              <a:t>schema.org</a:t>
            </a:r>
            <a:r>
              <a:rPr lang="en-GB" dirty="0"/>
              <a:t>  /  </a:t>
            </a:r>
            <a:r>
              <a:rPr lang="en-GB" u="sng" dirty="0"/>
              <a:t>w3.org/community/json-ld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508250" algn="l"/>
              </a:tabLst>
            </a:pPr>
            <a:r>
              <a:rPr lang="en-GB" dirty="0"/>
              <a:t>HAL	(tools.ietf.org/html/draft-kelly-json-hal-08)</a:t>
            </a:r>
          </a:p>
          <a:p>
            <a:pPr marL="1200150" lvl="1" indent="-457200">
              <a:buFont typeface="Arial" panose="020B0604020202020204" pitchFamily="34" charset="0"/>
              <a:buChar char="•"/>
              <a:tabLst>
                <a:tab pos="2508250" algn="l"/>
              </a:tabLst>
            </a:pPr>
            <a:r>
              <a:rPr lang="en-GB" dirty="0"/>
              <a:t>Hypertext Application Language</a:t>
            </a:r>
          </a:p>
          <a:p>
            <a:pPr marL="1200150" lvl="1" indent="-457200">
              <a:buFont typeface="Arial" panose="020B0604020202020204" pitchFamily="34" charset="0"/>
              <a:buChar char="•"/>
              <a:tabLst>
                <a:tab pos="2508250" algn="l"/>
              </a:tabLst>
            </a:pPr>
            <a:r>
              <a:rPr lang="en-GB" dirty="0"/>
              <a:t>Defines </a:t>
            </a:r>
            <a:r>
              <a:rPr lang="en-GB" i="1" dirty="0"/>
              <a:t>_links</a:t>
            </a:r>
            <a:r>
              <a:rPr lang="en-GB" dirty="0"/>
              <a:t> and </a:t>
            </a:r>
            <a:r>
              <a:rPr lang="en-GB" i="1" dirty="0"/>
              <a:t>_embedded</a:t>
            </a:r>
            <a:r>
              <a:rPr lang="en-GB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508250" algn="l"/>
              </a:tabLst>
            </a:pPr>
            <a:r>
              <a:rPr lang="en-GB" dirty="0"/>
              <a:t>OPEN API 3.0</a:t>
            </a:r>
          </a:p>
          <a:p>
            <a:pPr marL="1200150" lvl="1" indent="-457200">
              <a:buFont typeface="Arial" panose="020B0604020202020204" pitchFamily="34" charset="0"/>
              <a:buChar char="•"/>
              <a:tabLst>
                <a:tab pos="2508250" algn="l"/>
              </a:tabLst>
            </a:pPr>
            <a:r>
              <a:rPr lang="en-GB" dirty="0"/>
              <a:t>Link 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EC11D-8A40-48AA-9C1A-27D6FBE7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13A18-869B-4B52-8AFE-146E33D7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DD65B-AFE8-4DC9-AD89-BE6EFE3C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A66D-D94B-45A3-BD90-1C989339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D74F2-FFAA-49CA-8E67-61355C606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Hypertext Application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IETF</a:t>
            </a:r>
            <a:r>
              <a:rPr lang="en-GB" dirty="0"/>
              <a:t> draft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Reserved Properties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i="1" dirty="0"/>
              <a:t>_links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i="1" dirty="0"/>
              <a:t>_embedded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528C1-EE34-4439-A338-8BF01514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50A19-1E9D-4068-9811-981093E6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C8319-9528-4200-A87F-F204089B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8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F9B61-65A1-4FA4-9260-D9FE7E80559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50198" y="4086333"/>
            <a:ext cx="6600473" cy="1194230"/>
          </a:xfrm>
        </p:spPr>
        <p:txBody>
          <a:bodyPr/>
          <a:lstStyle/>
          <a:p>
            <a:r>
              <a:rPr lang="en-GB" dirty="0"/>
              <a:t>Relationships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2BC2135-B76E-4B36-A869-4197A44817A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67131" y="5280563"/>
            <a:ext cx="6583540" cy="726264"/>
          </a:xfrm>
        </p:spPr>
        <p:txBody>
          <a:bodyPr/>
          <a:lstStyle/>
          <a:p>
            <a:r>
              <a:rPr lang="en-GB" dirty="0"/>
              <a:t>Links</a:t>
            </a:r>
          </a:p>
          <a:p>
            <a:r>
              <a:rPr lang="en-GB" dirty="0"/>
              <a:t>Sideloading</a:t>
            </a:r>
          </a:p>
        </p:txBody>
      </p:sp>
    </p:spTree>
    <p:extLst>
      <p:ext uri="{BB962C8B-B14F-4D97-AF65-F5344CB8AC3E}">
        <p14:creationId xmlns:p14="http://schemas.microsoft.com/office/powerpoint/2010/main" val="167761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F8A5-A0E1-48C5-AACA-1A7B7503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 –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65EB1-D051-43B1-AD18-193A8DA8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Provide URLs to be used by the clients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33D4B-5DDD-4BEC-AB84-13CC735587F7}"/>
              </a:ext>
            </a:extLst>
          </p:cNvPr>
          <p:cNvSpPr/>
          <p:nvPr/>
        </p:nvSpPr>
        <p:spPr>
          <a:xfrm>
            <a:off x="1051028" y="2532981"/>
            <a:ext cx="8069308" cy="3716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id: 20, name: "Denis",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_links</a:t>
            </a:r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manager: { href: "/manage-employee/v1/employees/5" }, 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teamMembers: [ { href: "/manage-employee/v1/employees/10" },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{ href: "/manage-employee/v1/employees/12" } ],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salary: { href: "/manage-employee/v1/salary/1234" }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0F4F2-8712-42BA-B765-209DBF6DCFFE}"/>
              </a:ext>
            </a:extLst>
          </p:cNvPr>
          <p:cNvSpPr/>
          <p:nvPr/>
        </p:nvSpPr>
        <p:spPr>
          <a:xfrm>
            <a:off x="1051027" y="2105146"/>
            <a:ext cx="8069309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accent6">
                    <a:lumMod val="65000"/>
                    <a:lumOff val="35000"/>
                  </a:schemeClr>
                </a:solidFill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 /manage-employee/v1/employees/20</a:t>
            </a:r>
            <a:endParaRPr lang="en-GB" sz="1600" dirty="0">
              <a:solidFill>
                <a:schemeClr val="accent6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FD0062-61C3-4F5B-B39B-F55A6198B786}"/>
              </a:ext>
            </a:extLst>
          </p:cNvPr>
          <p:cNvSpPr/>
          <p:nvPr/>
        </p:nvSpPr>
        <p:spPr>
          <a:xfrm>
            <a:off x="1051028" y="3001799"/>
            <a:ext cx="8069308" cy="113651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accent6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7CA29-2B2A-49A8-A933-2FD3BA55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5D905-D0CB-41F2-9554-A201FEF7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60DCB-440D-40F2-AD4C-76972547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9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B27E-B56A-490E-A6D7-E82B9FB7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 –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910EB-B008-449D-8401-24FA1A5F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Pros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Do not transfer unnecessary data through network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Facilitate versioning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Data consistency among requests and versions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To access, prefix host name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dirty="0"/>
              <a:t>Need another GET to retrieve the data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C19B0-2DFB-4C94-9A1B-C235EC3A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03DF1-07DB-4BBC-B6AE-8A595E94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679BA-2360-4DD5-876E-FA62195F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1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F8A5-A0E1-48C5-AACA-1A7B7503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 – Sideloading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65EB1-D051-43B1-AD18-193A8DA8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Client may control the sideloaded entities by a query parameter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33D4B-5DDD-4BEC-AB84-13CC735587F7}"/>
              </a:ext>
            </a:extLst>
          </p:cNvPr>
          <p:cNvSpPr/>
          <p:nvPr/>
        </p:nvSpPr>
        <p:spPr>
          <a:xfrm>
            <a:off x="1051028" y="2532981"/>
            <a:ext cx="8069308" cy="3716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id: 20, name: "Denis",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_links</a:t>
            </a:r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manager: { href: "/manage-employee/v1/employees/5" }, 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teamMembers: [ { href: "/manage-employee/v1/employees/10" },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{ href: "/manage-employee/v1/employees/12" } ],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salary: { href: "/manage-employee/v1/salary/1234" }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_embedded</a:t>
            </a:r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manager: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{ id: 5, name: "Denis Lewis", ... },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teamMembers: [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{ id: 10, name: "Sarah", ... },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{ id: 12, name: "Gavin", ... } ]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0F4F2-8712-42BA-B765-209DBF6DCFFE}"/>
              </a:ext>
            </a:extLst>
          </p:cNvPr>
          <p:cNvSpPr/>
          <p:nvPr/>
        </p:nvSpPr>
        <p:spPr>
          <a:xfrm>
            <a:off x="1051027" y="2105146"/>
            <a:ext cx="8069309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accent6">
                    <a:lumMod val="65000"/>
                    <a:lumOff val="35000"/>
                  </a:schemeClr>
                </a:solidFill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 /manage-employee/v1/employees/20?embed=</a:t>
            </a:r>
            <a:r>
              <a:rPr lang="en-GB" sz="1600" dirty="0" err="1">
                <a:solidFill>
                  <a:schemeClr val="accent6">
                    <a:lumMod val="65000"/>
                    <a:lumOff val="35000"/>
                  </a:schemeClr>
                </a:solidFill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manager,teamMembers</a:t>
            </a:r>
            <a:r>
              <a:rPr lang="en-GB" sz="1600" dirty="0">
                <a:solidFill>
                  <a:schemeClr val="accent6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B5FF16-5351-46AA-A23C-CB9925149C9F}"/>
              </a:ext>
            </a:extLst>
          </p:cNvPr>
          <p:cNvSpPr/>
          <p:nvPr/>
        </p:nvSpPr>
        <p:spPr>
          <a:xfrm>
            <a:off x="1051027" y="4289447"/>
            <a:ext cx="8069308" cy="152001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accent6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ECA30B-3E20-41ED-87B5-8E6883A6745D}"/>
              </a:ext>
            </a:extLst>
          </p:cNvPr>
          <p:cNvSpPr/>
          <p:nvPr/>
        </p:nvSpPr>
        <p:spPr>
          <a:xfrm>
            <a:off x="5150884" y="2162365"/>
            <a:ext cx="2889332" cy="24153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accent6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E7A5C-61D0-426F-AB35-3D93BA98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04/07/2018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17333-1C4C-4D55-B190-5445E149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 Response Metadata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5D99C-2AFF-4A22-A8A1-B528CFA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57C3-3BED-E04C-8CED-F9EC9F6E08F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Title page master">
  <a:themeElements>
    <a:clrScheme name="Nationwide Official Palette">
      <a:dk1>
        <a:srgbClr val="004A8F"/>
      </a:dk1>
      <a:lt1>
        <a:sysClr val="window" lastClr="FFFFFF"/>
      </a:lt1>
      <a:dk2>
        <a:srgbClr val="ED1C24"/>
      </a:dk2>
      <a:lt2>
        <a:srgbClr val="0077C8"/>
      </a:lt2>
      <a:accent1>
        <a:srgbClr val="E56A54"/>
      </a:accent1>
      <a:accent2>
        <a:srgbClr val="E0457B"/>
      </a:accent2>
      <a:accent3>
        <a:srgbClr val="FDDA24"/>
      </a:accent3>
      <a:accent4>
        <a:srgbClr val="582C83"/>
      </a:accent4>
      <a:accent5>
        <a:srgbClr val="84BD00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>
          <a:noFill/>
        </a:ln>
        <a:effectLst/>
      </a:spPr>
      <a:bodyPr rtlCol="0" anchor="ctr"/>
      <a:lstStyle>
        <a:defPPr algn="ctr">
          <a:defRPr sz="1100" dirty="0" smtClean="0">
            <a:solidFill>
              <a:schemeClr val="accent6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CB1A00BB1048419CAE4DE5B0FBAFE3" ma:contentTypeVersion="0" ma:contentTypeDescription="Create a new document." ma:contentTypeScope="" ma:versionID="c5afc49ac28bb041ffa224c4ea53591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50036E-31BE-4D0D-A12F-13EEAEFE6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9A92F0-D58E-4580-B3B3-4B98A10F32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E53C285-FA6C-4F73-B416-BCF9BBFD0ABB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64501</TotalTime>
  <Words>1820</Words>
  <Application>Microsoft Office PowerPoint</Application>
  <PresentationFormat>Widescreen</PresentationFormat>
  <Paragraphs>321</Paragraphs>
  <Slides>24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MS PGothic</vt:lpstr>
      <vt:lpstr>NBS Medium</vt:lpstr>
      <vt:lpstr>NBS Light</vt:lpstr>
      <vt:lpstr>Calibri</vt:lpstr>
      <vt:lpstr>Consolas</vt:lpstr>
      <vt:lpstr>2_Title page master</vt:lpstr>
      <vt:lpstr>think-cell Slide</vt:lpstr>
      <vt:lpstr>REST Response Metadata</vt:lpstr>
      <vt:lpstr>Summary</vt:lpstr>
      <vt:lpstr>Available Specifications</vt:lpstr>
      <vt:lpstr>Available Specifications</vt:lpstr>
      <vt:lpstr>HAL</vt:lpstr>
      <vt:lpstr>Relationships</vt:lpstr>
      <vt:lpstr>Relationships – Links</vt:lpstr>
      <vt:lpstr>Relationships – Links</vt:lpstr>
      <vt:lpstr>Relationships – Sideloading</vt:lpstr>
      <vt:lpstr>Relationships – Sideloading</vt:lpstr>
      <vt:lpstr>Pagination</vt:lpstr>
      <vt:lpstr>Pagination – Offset-based</vt:lpstr>
      <vt:lpstr>Pagination – Offset-based</vt:lpstr>
      <vt:lpstr>Pagination – Offset-based</vt:lpstr>
      <vt:lpstr>Pagination – Keyset-based</vt:lpstr>
      <vt:lpstr>Pagination – Keyset-based</vt:lpstr>
      <vt:lpstr>Pagination – Keyset-based</vt:lpstr>
      <vt:lpstr>Messages</vt:lpstr>
      <vt:lpstr>Error Messages</vt:lpstr>
      <vt:lpstr>Deprecation Message</vt:lpstr>
      <vt:lpstr>Conclusion</vt:lpstr>
      <vt:lpstr>Conclusion</vt:lpstr>
      <vt:lpstr>REST Response Metadata</vt:lpstr>
      <vt:lpstr>References</vt:lpstr>
    </vt:vector>
  </TitlesOfParts>
  <Manager>Denis Lewis</Manager>
  <Company>Nationwide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Response Metadata</dc:title>
  <dc:creator>Haroldo Macêdo</dc:creator>
  <dc:description>Proposal on using metada for returning REST data._x000d_
</dc:description>
  <cp:lastModifiedBy>Thomas Breheny</cp:lastModifiedBy>
  <cp:revision>1871</cp:revision>
  <cp:lastPrinted>2017-11-01T10:41:46Z</cp:lastPrinted>
  <dcterms:created xsi:type="dcterms:W3CDTF">2016-12-14T12:48:07Z</dcterms:created>
  <dcterms:modified xsi:type="dcterms:W3CDTF">2018-07-05T10:45:37Z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0x01010046CB1A00BB1048419CAE4DE5B0FBAFE3</vt:lpwstr>
  </property>
</Properties>
</file>