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3"/>
  </p:notesMasterIdLst>
  <p:sldIdLst>
    <p:sldId id="256" r:id="rId5"/>
    <p:sldId id="257" r:id="rId6"/>
    <p:sldId id="259" r:id="rId7"/>
    <p:sldId id="258" r:id="rId8"/>
    <p:sldId id="277" r:id="rId9"/>
    <p:sldId id="269" r:id="rId10"/>
    <p:sldId id="273" r:id="rId11"/>
    <p:sldId id="274" r:id="rId12"/>
    <p:sldId id="280" r:id="rId13"/>
    <p:sldId id="275" r:id="rId14"/>
    <p:sldId id="281" r:id="rId15"/>
    <p:sldId id="272" r:id="rId16"/>
    <p:sldId id="268" r:id="rId17"/>
    <p:sldId id="282" r:id="rId18"/>
    <p:sldId id="283" r:id="rId19"/>
    <p:sldId id="284" r:id="rId20"/>
    <p:sldId id="279" r:id="rId21"/>
    <p:sldId id="278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2161C"/>
    <a:srgbClr val="0033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6753" autoAdjust="0"/>
  </p:normalViewPr>
  <p:slideViewPr>
    <p:cSldViewPr snapToGrid="0">
      <p:cViewPr varScale="1">
        <p:scale>
          <a:sx n="52" d="100"/>
          <a:sy n="52" d="100"/>
        </p:scale>
        <p:origin x="72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E33183-9851-4BAD-BB80-78CCAEFB12EB}" type="datetimeFigureOut">
              <a:rPr lang="en-GB" smtClean="0"/>
              <a:t>24/05/2018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6ADB65-5AAD-4E12-BB41-54BDB056D1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80864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6ADB65-5AAD-4E12-BB41-54BDB056D124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73953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6ADB65-5AAD-4E12-BB41-54BDB056D124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07222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6ADB65-5AAD-4E12-BB41-54BDB056D124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86975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6ADB65-5AAD-4E12-BB41-54BDB056D124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49600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Match Order:</a:t>
            </a:r>
          </a:p>
          <a:p>
            <a:r>
              <a:rPr lang="en-GB" dirty="0"/>
              <a:t>Let us take an Open Banking URI:</a:t>
            </a:r>
          </a:p>
          <a:p>
            <a:r>
              <a:rPr lang="en-GB" dirty="0"/>
              <a:t>GET /</a:t>
            </a:r>
            <a:r>
              <a:rPr lang="en-GB" dirty="0" err="1"/>
              <a:t>nem</a:t>
            </a:r>
            <a:r>
              <a:rPr lang="en-GB" dirty="0"/>
              <a:t>/accounts/v1/{accounted}/standing-orders/{</a:t>
            </a:r>
            <a:r>
              <a:rPr lang="en-GB" dirty="0" err="1"/>
              <a:t>ordernum</a:t>
            </a:r>
            <a:r>
              <a:rPr lang="en-GB" dirty="0"/>
              <a:t>}  , Schema Version v1.0</a:t>
            </a:r>
          </a:p>
          <a:p>
            <a:endParaRPr lang="en-GB" sz="1200" dirty="0"/>
          </a:p>
          <a:p>
            <a:r>
              <a:rPr lang="en-GB" sz="1200" dirty="0"/>
              <a:t>{</a:t>
            </a:r>
            <a:r>
              <a:rPr lang="en-GB" sz="1200" dirty="0" err="1"/>
              <a:t>VirtualEnvironment</a:t>
            </a:r>
            <a:r>
              <a:rPr lang="en-GB" sz="1200" dirty="0"/>
              <a:t>}           -  “OB”</a:t>
            </a:r>
          </a:p>
          <a:p>
            <a:r>
              <a:rPr lang="en-GB" sz="1200" dirty="0"/>
              <a:t>{</a:t>
            </a:r>
            <a:r>
              <a:rPr lang="en-GB" sz="1200" dirty="0" err="1"/>
              <a:t>ServiceName</a:t>
            </a:r>
            <a:r>
              <a:rPr lang="en-GB" sz="1200" dirty="0"/>
              <a:t>}                     -  “Accounts”</a:t>
            </a:r>
          </a:p>
          <a:p>
            <a:r>
              <a:rPr lang="en-GB" sz="1200" dirty="0"/>
              <a:t>{Operation}                          - ”</a:t>
            </a:r>
            <a:r>
              <a:rPr lang="en-GB" sz="1200" dirty="0" err="1"/>
              <a:t>StandingOrders</a:t>
            </a:r>
            <a:r>
              <a:rPr lang="en-GB" sz="1200" dirty="0"/>
              <a:t>”</a:t>
            </a:r>
          </a:p>
          <a:p>
            <a:r>
              <a:rPr lang="en-GB" sz="1200" dirty="0"/>
              <a:t>{</a:t>
            </a:r>
            <a:r>
              <a:rPr lang="en-GB" sz="1200" dirty="0" err="1"/>
              <a:t>SchemaVersion</a:t>
            </a:r>
            <a:r>
              <a:rPr lang="en-GB" sz="1200" dirty="0"/>
              <a:t>}                 -  “v1.0”</a:t>
            </a:r>
          </a:p>
          <a:p>
            <a:r>
              <a:rPr lang="en-GB" sz="1200" dirty="0"/>
              <a:t> {Method}                            - “GET”</a:t>
            </a:r>
          </a:p>
          <a:p>
            <a:r>
              <a:rPr lang="en-GB" sz="1200" dirty="0"/>
              <a:t>{</a:t>
            </a:r>
            <a:r>
              <a:rPr lang="en-GB" sz="1200" dirty="0" err="1"/>
              <a:t>TotalNumberOfSegments</a:t>
            </a:r>
            <a:r>
              <a:rPr lang="en-GB" sz="1200" dirty="0"/>
              <a:t>} -     6</a:t>
            </a:r>
          </a:p>
          <a:p>
            <a:r>
              <a:rPr lang="en-GB" sz="1200" dirty="0"/>
              <a:t>{</a:t>
            </a:r>
            <a:r>
              <a:rPr lang="en-GB" sz="1200" dirty="0" err="1"/>
              <a:t>NonParamsSegmentList</a:t>
            </a:r>
            <a:r>
              <a:rPr lang="en-GB" sz="1200" dirty="0"/>
              <a:t>}    -    {5}</a:t>
            </a:r>
          </a:p>
          <a:p>
            <a:endParaRPr lang="en-GB" sz="1200" dirty="0"/>
          </a:p>
          <a:p>
            <a:endParaRPr lang="en-GB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GET /</a:t>
            </a:r>
            <a:r>
              <a:rPr lang="en-GB" dirty="0" err="1"/>
              <a:t>nem</a:t>
            </a:r>
            <a:r>
              <a:rPr lang="en-GB" dirty="0"/>
              <a:t>/accounts/v1/{accounted}/standing-orders , Schema Version v1.0</a:t>
            </a:r>
          </a:p>
          <a:p>
            <a:endParaRPr lang="en-GB" dirty="0"/>
          </a:p>
          <a:p>
            <a:r>
              <a:rPr lang="en-GB" sz="1200" dirty="0"/>
              <a:t>{</a:t>
            </a:r>
            <a:r>
              <a:rPr lang="en-GB" sz="1200" dirty="0" err="1"/>
              <a:t>VirtualEnvironment</a:t>
            </a:r>
            <a:r>
              <a:rPr lang="en-GB" sz="1200" dirty="0"/>
              <a:t>}           -  “OB”</a:t>
            </a:r>
          </a:p>
          <a:p>
            <a:r>
              <a:rPr lang="en-GB" sz="1200" dirty="0"/>
              <a:t>{</a:t>
            </a:r>
            <a:r>
              <a:rPr lang="en-GB" sz="1200" dirty="0" err="1"/>
              <a:t>ServiceName</a:t>
            </a:r>
            <a:r>
              <a:rPr lang="en-GB" sz="1200" dirty="0"/>
              <a:t>}                     -  “Accounts”</a:t>
            </a:r>
          </a:p>
          <a:p>
            <a:r>
              <a:rPr lang="en-GB" sz="1200" dirty="0"/>
              <a:t>{Operation}                          - ”</a:t>
            </a:r>
            <a:r>
              <a:rPr lang="en-GB" sz="1200" dirty="0" err="1"/>
              <a:t>StandingOrders</a:t>
            </a:r>
            <a:r>
              <a:rPr lang="en-GB" sz="1200" dirty="0"/>
              <a:t>”</a:t>
            </a:r>
          </a:p>
          <a:p>
            <a:r>
              <a:rPr lang="en-GB" sz="1200" dirty="0"/>
              <a:t>{</a:t>
            </a:r>
            <a:r>
              <a:rPr lang="en-GB" sz="1200" dirty="0" err="1"/>
              <a:t>SchemaVersion</a:t>
            </a:r>
            <a:r>
              <a:rPr lang="en-GB" sz="1200" dirty="0"/>
              <a:t>}                 -  “v1.0”</a:t>
            </a:r>
          </a:p>
          <a:p>
            <a:r>
              <a:rPr lang="en-GB" sz="1200" dirty="0"/>
              <a:t> {Method}                            - “GET”</a:t>
            </a:r>
          </a:p>
          <a:p>
            <a:r>
              <a:rPr lang="en-GB" sz="1200" dirty="0"/>
              <a:t>{</a:t>
            </a:r>
            <a:r>
              <a:rPr lang="en-GB" sz="1200" dirty="0" err="1"/>
              <a:t>TotalNumberOfSegments</a:t>
            </a:r>
            <a:r>
              <a:rPr lang="en-GB" sz="1200" dirty="0"/>
              <a:t>} -     5</a:t>
            </a:r>
          </a:p>
          <a:p>
            <a:r>
              <a:rPr lang="en-GB" sz="1200" dirty="0"/>
              <a:t>{</a:t>
            </a:r>
            <a:r>
              <a:rPr lang="en-GB" sz="1200" dirty="0" err="1"/>
              <a:t>NonParamsSegmentList</a:t>
            </a:r>
            <a:r>
              <a:rPr lang="en-GB" sz="1200" dirty="0"/>
              <a:t>}    -    {5}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6ADB65-5AAD-4E12-BB41-54BDB056D124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15265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Match Order:</a:t>
            </a:r>
          </a:p>
          <a:p>
            <a:r>
              <a:rPr lang="en-GB" dirty="0"/>
              <a:t>Let us take an Open Banking URI:</a:t>
            </a:r>
          </a:p>
          <a:p>
            <a:r>
              <a:rPr lang="en-GB" dirty="0"/>
              <a:t>GET /</a:t>
            </a:r>
            <a:r>
              <a:rPr lang="en-GB" dirty="0" err="1"/>
              <a:t>nem</a:t>
            </a:r>
            <a:r>
              <a:rPr lang="en-GB" dirty="0"/>
              <a:t>/accounts/v1/{accounted}/standing-orders/{</a:t>
            </a:r>
            <a:r>
              <a:rPr lang="en-GB" dirty="0" err="1"/>
              <a:t>ordernum</a:t>
            </a:r>
            <a:r>
              <a:rPr lang="en-GB" dirty="0"/>
              <a:t>}  , Schema Version v1.0</a:t>
            </a:r>
          </a:p>
          <a:p>
            <a:endParaRPr lang="en-GB" sz="1200" dirty="0"/>
          </a:p>
          <a:p>
            <a:r>
              <a:rPr lang="en-GB" sz="1200" dirty="0"/>
              <a:t>{</a:t>
            </a:r>
            <a:r>
              <a:rPr lang="en-GB" sz="1200" dirty="0" err="1"/>
              <a:t>VirtualEnvironment</a:t>
            </a:r>
            <a:r>
              <a:rPr lang="en-GB" sz="1200" dirty="0"/>
              <a:t>}           -  “OB”</a:t>
            </a:r>
          </a:p>
          <a:p>
            <a:r>
              <a:rPr lang="en-GB" sz="1200" dirty="0"/>
              <a:t>{</a:t>
            </a:r>
            <a:r>
              <a:rPr lang="en-GB" sz="1200" dirty="0" err="1"/>
              <a:t>ServiceName</a:t>
            </a:r>
            <a:r>
              <a:rPr lang="en-GB" sz="1200" dirty="0"/>
              <a:t>}                     -  “Accounts”</a:t>
            </a:r>
          </a:p>
          <a:p>
            <a:r>
              <a:rPr lang="en-GB" sz="1200" dirty="0"/>
              <a:t>{Operation}                          - ”</a:t>
            </a:r>
            <a:r>
              <a:rPr lang="en-GB" sz="1200" dirty="0" err="1"/>
              <a:t>StandingOrders</a:t>
            </a:r>
            <a:r>
              <a:rPr lang="en-GB" sz="1200" dirty="0"/>
              <a:t>”</a:t>
            </a:r>
          </a:p>
          <a:p>
            <a:r>
              <a:rPr lang="en-GB" sz="1200" dirty="0"/>
              <a:t>{</a:t>
            </a:r>
            <a:r>
              <a:rPr lang="en-GB" sz="1200" dirty="0" err="1"/>
              <a:t>SchemaVersion</a:t>
            </a:r>
            <a:r>
              <a:rPr lang="en-GB" sz="1200" dirty="0"/>
              <a:t>}                 -  “v1.0”</a:t>
            </a:r>
          </a:p>
          <a:p>
            <a:r>
              <a:rPr lang="en-GB" sz="1200" dirty="0"/>
              <a:t> {Method}                            - “GET”</a:t>
            </a:r>
          </a:p>
          <a:p>
            <a:r>
              <a:rPr lang="en-GB" sz="1200" dirty="0"/>
              <a:t>{</a:t>
            </a:r>
            <a:r>
              <a:rPr lang="en-GB" sz="1200" dirty="0" err="1"/>
              <a:t>TotalNumberOfSegments</a:t>
            </a:r>
            <a:r>
              <a:rPr lang="en-GB" sz="1200" dirty="0"/>
              <a:t>} -     6</a:t>
            </a:r>
          </a:p>
          <a:p>
            <a:r>
              <a:rPr lang="en-GB" sz="1200" dirty="0"/>
              <a:t>{</a:t>
            </a:r>
            <a:r>
              <a:rPr lang="en-GB" sz="1200" dirty="0" err="1"/>
              <a:t>NonParamsSegmentList</a:t>
            </a:r>
            <a:r>
              <a:rPr lang="en-GB" sz="1200" dirty="0"/>
              <a:t>}    -    {5}</a:t>
            </a:r>
          </a:p>
          <a:p>
            <a:endParaRPr lang="en-GB" sz="1200" dirty="0"/>
          </a:p>
          <a:p>
            <a:endParaRPr lang="en-GB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GET /</a:t>
            </a:r>
            <a:r>
              <a:rPr lang="en-GB" dirty="0" err="1"/>
              <a:t>nem</a:t>
            </a:r>
            <a:r>
              <a:rPr lang="en-GB" dirty="0"/>
              <a:t>/accounts/v1/{accounted}/standing-orders , Schema Version v1.0</a:t>
            </a:r>
          </a:p>
          <a:p>
            <a:endParaRPr lang="en-GB" dirty="0"/>
          </a:p>
          <a:p>
            <a:r>
              <a:rPr lang="en-GB" sz="1200" dirty="0"/>
              <a:t>{</a:t>
            </a:r>
            <a:r>
              <a:rPr lang="en-GB" sz="1200" dirty="0" err="1"/>
              <a:t>VirtualEnvironment</a:t>
            </a:r>
            <a:r>
              <a:rPr lang="en-GB" sz="1200" dirty="0"/>
              <a:t>}           -  “OB”</a:t>
            </a:r>
          </a:p>
          <a:p>
            <a:r>
              <a:rPr lang="en-GB" sz="1200" dirty="0"/>
              <a:t>{</a:t>
            </a:r>
            <a:r>
              <a:rPr lang="en-GB" sz="1200" dirty="0" err="1"/>
              <a:t>ServiceName</a:t>
            </a:r>
            <a:r>
              <a:rPr lang="en-GB" sz="1200" dirty="0"/>
              <a:t>}                     -  “Accounts”</a:t>
            </a:r>
          </a:p>
          <a:p>
            <a:r>
              <a:rPr lang="en-GB" sz="1200" dirty="0"/>
              <a:t>{Operation}                          - ”</a:t>
            </a:r>
            <a:r>
              <a:rPr lang="en-GB" sz="1200" dirty="0" err="1"/>
              <a:t>StandingOrders</a:t>
            </a:r>
            <a:r>
              <a:rPr lang="en-GB" sz="1200" dirty="0"/>
              <a:t>”</a:t>
            </a:r>
          </a:p>
          <a:p>
            <a:r>
              <a:rPr lang="en-GB" sz="1200" dirty="0"/>
              <a:t>{</a:t>
            </a:r>
            <a:r>
              <a:rPr lang="en-GB" sz="1200" dirty="0" err="1"/>
              <a:t>SchemaVersion</a:t>
            </a:r>
            <a:r>
              <a:rPr lang="en-GB" sz="1200" dirty="0"/>
              <a:t>}                 -  “v1.0”</a:t>
            </a:r>
          </a:p>
          <a:p>
            <a:r>
              <a:rPr lang="en-GB" sz="1200" dirty="0"/>
              <a:t> {Method}                            - “GET”</a:t>
            </a:r>
          </a:p>
          <a:p>
            <a:r>
              <a:rPr lang="en-GB" sz="1200" dirty="0"/>
              <a:t>{</a:t>
            </a:r>
            <a:r>
              <a:rPr lang="en-GB" sz="1200" dirty="0" err="1"/>
              <a:t>TotalNumberOfSegments</a:t>
            </a:r>
            <a:r>
              <a:rPr lang="en-GB" sz="1200" dirty="0"/>
              <a:t>} -     5</a:t>
            </a:r>
          </a:p>
          <a:p>
            <a:r>
              <a:rPr lang="en-GB" sz="1200" dirty="0"/>
              <a:t>{</a:t>
            </a:r>
            <a:r>
              <a:rPr lang="en-GB" sz="1200" dirty="0" err="1"/>
              <a:t>NonParamsSegmentList</a:t>
            </a:r>
            <a:r>
              <a:rPr lang="en-GB" sz="1200" dirty="0"/>
              <a:t>}    -    {5}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6ADB65-5AAD-4E12-BB41-54BDB056D124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77502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Implementation Notes:</a:t>
            </a:r>
          </a:p>
          <a:p>
            <a:r>
              <a:rPr lang="en-GB" dirty="0"/>
              <a:t>  Let us take the example of the URI: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dirty="0" err="1"/>
              <a:t>i</a:t>
            </a:r>
            <a:r>
              <a:rPr lang="en-GB" sz="1200" dirty="0"/>
              <a:t>)GET    /</a:t>
            </a:r>
            <a:r>
              <a:rPr lang="en-GB" sz="1200" dirty="0" err="1"/>
              <a:t>nem</a:t>
            </a:r>
            <a:r>
              <a:rPr lang="en-GB" sz="1200" dirty="0"/>
              <a:t>/accounts/v1/standing-orders ,</a:t>
            </a:r>
            <a:r>
              <a:rPr lang="en-GB" sz="1200" dirty="0" err="1"/>
              <a:t>SchemaVersion</a:t>
            </a:r>
            <a:r>
              <a:rPr lang="en-GB" sz="1200" dirty="0"/>
              <a:t>: v1.1,VirtualEnv:  </a:t>
            </a:r>
            <a:r>
              <a:rPr lang="en-GB" sz="1200" dirty="0" err="1"/>
              <a:t>OpenBanking</a:t>
            </a:r>
            <a:endParaRPr lang="en-GB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dirty="0"/>
              <a:t>ii)POST    /</a:t>
            </a:r>
            <a:r>
              <a:rPr lang="en-GB" sz="1200" dirty="0" err="1"/>
              <a:t>nem</a:t>
            </a:r>
            <a:r>
              <a:rPr lang="en-GB" sz="1200" dirty="0"/>
              <a:t>/accounts/v1/standing-orders ,</a:t>
            </a:r>
            <a:r>
              <a:rPr lang="en-GB" sz="1200" dirty="0" err="1"/>
              <a:t>SchemaVersion</a:t>
            </a:r>
            <a:r>
              <a:rPr lang="en-GB" sz="1200" dirty="0"/>
              <a:t>: v1.1,VirtualEnv:  </a:t>
            </a:r>
            <a:r>
              <a:rPr lang="en-GB" sz="1200" dirty="0" err="1"/>
              <a:t>OpenBanking</a:t>
            </a:r>
            <a:endParaRPr lang="en-GB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iii)GET /</a:t>
            </a:r>
            <a:r>
              <a:rPr lang="en-GB" dirty="0" err="1"/>
              <a:t>nem</a:t>
            </a:r>
            <a:r>
              <a:rPr lang="en-GB" dirty="0"/>
              <a:t>/accounts/v1/</a:t>
            </a:r>
            <a:r>
              <a:rPr lang="en-GB" dirty="0" err="1"/>
              <a:t>standingorders</a:t>
            </a:r>
            <a:r>
              <a:rPr lang="en-GB" dirty="0"/>
              <a:t>/{</a:t>
            </a:r>
            <a:r>
              <a:rPr lang="en-GB" dirty="0" err="1"/>
              <a:t>accountId</a:t>
            </a:r>
            <a:r>
              <a:rPr lang="en-GB" dirty="0"/>
              <a:t>}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dirty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LcParenR"/>
              <a:tabLst/>
              <a:defRPr/>
            </a:pPr>
            <a:r>
              <a:rPr lang="en-GB" dirty="0"/>
              <a:t>Store the URI structure in esql cache as Cache.{Method}.{</a:t>
            </a:r>
            <a:r>
              <a:rPr lang="en-GB" dirty="0" err="1"/>
              <a:t>SchemaVersion</a:t>
            </a:r>
            <a:r>
              <a:rPr lang="en-GB" dirty="0"/>
              <a:t>}.{</a:t>
            </a:r>
            <a:r>
              <a:rPr lang="en-GB" dirty="0" err="1"/>
              <a:t>VirtualEnv</a:t>
            </a:r>
            <a:r>
              <a:rPr lang="en-GB" dirty="0"/>
              <a:t>}.{URI Structure in tree}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   Example :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                   Cache.GET.v1_1.OpenBanking.standing-orders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                   Cache.POST.v1_1.OpenBanking.standing-orders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                   Cache.POST.v1_1.OpenBanking.standing-orders.CONSTANT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                    </a:t>
            </a:r>
          </a:p>
          <a:p>
            <a:pPr marL="0" indent="0">
              <a:buNone/>
            </a:pPr>
            <a:r>
              <a:rPr lang="en-GB" dirty="0"/>
              <a:t>b)   Fetch the </a:t>
            </a:r>
            <a:r>
              <a:rPr lang="en-GB" dirty="0" err="1"/>
              <a:t>Method,SchemaVersion</a:t>
            </a:r>
            <a:r>
              <a:rPr lang="en-GB" dirty="0"/>
              <a:t> and </a:t>
            </a:r>
            <a:r>
              <a:rPr lang="en-GB" dirty="0" err="1"/>
              <a:t>VirtualEnvironment</a:t>
            </a:r>
            <a:r>
              <a:rPr lang="en-GB" dirty="0"/>
              <a:t> from the incoming request.</a:t>
            </a:r>
          </a:p>
          <a:p>
            <a:pPr marL="0" indent="0">
              <a:buNone/>
            </a:pPr>
            <a:r>
              <a:rPr lang="en-GB" dirty="0"/>
              <a:t>     ID = GET_v1_1_Accounts_OpenBanking</a:t>
            </a:r>
          </a:p>
          <a:p>
            <a:pPr marL="0" indent="0">
              <a:buNone/>
            </a:pPr>
            <a:endParaRPr lang="en-GB" dirty="0"/>
          </a:p>
          <a:p>
            <a:pPr marL="228600" indent="-228600">
              <a:buAutoNum type="alphaLcParenR" startAt="3"/>
            </a:pPr>
            <a:r>
              <a:rPr lang="en-GB" dirty="0"/>
              <a:t>Loop on the URI segments from segment[4] *and check in cache for the existence of the segment element stored in a).Loop in till the max count of URI segment.</a:t>
            </a:r>
          </a:p>
          <a:p>
            <a:pPr marL="0" indent="0">
              <a:buNone/>
            </a:pPr>
            <a:r>
              <a:rPr lang="en-GB" dirty="0"/>
              <a:t>         IF NOT(EXISTS(</a:t>
            </a:r>
            <a:r>
              <a:rPr lang="en-GB" dirty="0" err="1"/>
              <a:t>refToCache</a:t>
            </a:r>
            <a:r>
              <a:rPr lang="en-GB" dirty="0"/>
              <a:t>.{</a:t>
            </a:r>
            <a:r>
              <a:rPr lang="en-GB" dirty="0" err="1"/>
              <a:t>URI_Segment</a:t>
            </a:r>
            <a:r>
              <a:rPr lang="en-GB" dirty="0"/>
              <a:t>[</a:t>
            </a:r>
            <a:r>
              <a:rPr lang="en-GB" dirty="0" err="1"/>
              <a:t>i</a:t>
            </a:r>
            <a:r>
              <a:rPr lang="en-GB" dirty="0"/>
              <a:t>]}) THEN</a:t>
            </a:r>
          </a:p>
          <a:p>
            <a:pPr marL="0" indent="0">
              <a:buNone/>
            </a:pPr>
            <a:r>
              <a:rPr lang="en-GB" dirty="0"/>
              <a:t>               ID = ID || ‘_’ || CONSTANT;</a:t>
            </a:r>
          </a:p>
          <a:p>
            <a:pPr marL="0" indent="0">
              <a:buNone/>
            </a:pPr>
            <a:r>
              <a:rPr lang="en-GB" dirty="0"/>
              <a:t>              MOVE </a:t>
            </a:r>
            <a:r>
              <a:rPr lang="en-GB" dirty="0" err="1"/>
              <a:t>refToCache</a:t>
            </a:r>
            <a:r>
              <a:rPr lang="en-GB" dirty="0"/>
              <a:t> TO </a:t>
            </a:r>
            <a:r>
              <a:rPr lang="en-GB" dirty="0" err="1"/>
              <a:t>refToCache.CONSTANT</a:t>
            </a:r>
            <a:r>
              <a:rPr lang="en-GB" dirty="0"/>
              <a:t>;</a:t>
            </a:r>
          </a:p>
          <a:p>
            <a:pPr marL="0" indent="0">
              <a:buNone/>
            </a:pPr>
            <a:r>
              <a:rPr lang="en-GB" dirty="0"/>
              <a:t>         ELSE</a:t>
            </a:r>
          </a:p>
          <a:p>
            <a:pPr marL="0" indent="0">
              <a:buNone/>
            </a:pPr>
            <a:r>
              <a:rPr lang="en-GB" dirty="0"/>
              <a:t>              ID = ID || ‘_’ || </a:t>
            </a:r>
            <a:r>
              <a:rPr lang="en-GB" dirty="0" err="1"/>
              <a:t>refToCache</a:t>
            </a:r>
            <a:r>
              <a:rPr lang="en-GB" dirty="0"/>
              <a:t>.{</a:t>
            </a:r>
            <a:r>
              <a:rPr lang="en-GB" dirty="0" err="1"/>
              <a:t>URI_Segment</a:t>
            </a:r>
            <a:r>
              <a:rPr lang="en-GB" dirty="0"/>
              <a:t>[</a:t>
            </a:r>
            <a:r>
              <a:rPr lang="en-GB" dirty="0" err="1"/>
              <a:t>i</a:t>
            </a:r>
            <a:r>
              <a:rPr lang="en-GB" dirty="0"/>
              <a:t>]};</a:t>
            </a:r>
          </a:p>
          <a:p>
            <a:pPr marL="0" indent="0">
              <a:buNone/>
            </a:pPr>
            <a:r>
              <a:rPr lang="en-GB" dirty="0"/>
              <a:t>              MOVE </a:t>
            </a:r>
            <a:r>
              <a:rPr lang="en-GB" dirty="0" err="1"/>
              <a:t>refToCache</a:t>
            </a:r>
            <a:r>
              <a:rPr lang="en-GB" dirty="0"/>
              <a:t> TO </a:t>
            </a:r>
            <a:r>
              <a:rPr lang="en-GB" dirty="0" err="1"/>
              <a:t>refToCache</a:t>
            </a:r>
            <a:r>
              <a:rPr lang="en-GB" dirty="0"/>
              <a:t>.{</a:t>
            </a:r>
            <a:r>
              <a:rPr lang="en-GB" dirty="0" err="1"/>
              <a:t>URI_Segment</a:t>
            </a:r>
            <a:r>
              <a:rPr lang="en-GB" dirty="0"/>
              <a:t>[</a:t>
            </a:r>
            <a:r>
              <a:rPr lang="en-GB" dirty="0" err="1"/>
              <a:t>i</a:t>
            </a:r>
            <a:r>
              <a:rPr lang="en-GB" dirty="0"/>
              <a:t>]};</a:t>
            </a:r>
          </a:p>
          <a:p>
            <a:pPr marL="0" indent="0">
              <a:buNone/>
            </a:pPr>
            <a:r>
              <a:rPr lang="en-GB" dirty="0"/>
              <a:t>         END IF;</a:t>
            </a:r>
          </a:p>
          <a:p>
            <a:pPr marL="0" indent="0">
              <a:buNone/>
            </a:pPr>
            <a:r>
              <a:rPr lang="en-GB" dirty="0"/>
              <a:t>    </a:t>
            </a:r>
            <a:r>
              <a:rPr lang="en-GB" dirty="0" err="1"/>
              <a:t>i</a:t>
            </a:r>
            <a:r>
              <a:rPr lang="en-GB" dirty="0"/>
              <a:t>=i+1;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*segment[4] is configurable  and can be changed based on the requirement in future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6ADB65-5AAD-4E12-BB41-54BDB056D124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60483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6ADB65-5AAD-4E12-BB41-54BDB056D124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33825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6ADB65-5AAD-4E12-BB41-54BDB056D124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69786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6ADB65-5AAD-4E12-BB41-54BDB056D124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97347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6ADB65-5AAD-4E12-BB41-54BDB056D124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84626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6ADB65-5AAD-4E12-BB41-54BDB056D124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30897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DD786-E6D9-4C2C-ACB1-05D1D0CD0F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5951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200" y="6311900"/>
            <a:ext cx="2743200" cy="365125"/>
          </a:xfrm>
        </p:spPr>
        <p:txBody>
          <a:bodyPr/>
          <a:lstStyle/>
          <a:p>
            <a:fld id="{CEBDD786-E6D9-4C2C-ACB1-05D1D0CD0F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4230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DD786-E6D9-4C2C-ACB1-05D1D0CD0F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3772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DD786-E6D9-4C2C-ACB1-05D1D0CD0FD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9330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55059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DD786-E6D9-4C2C-ACB1-05D1D0CD0FD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59966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DD786-E6D9-4C2C-ACB1-05D1D0CD0F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9395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DD786-E6D9-4C2C-ACB1-05D1D0CD0F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5634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26909"/>
            <a:ext cx="10515600" cy="7716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541419"/>
            <a:ext cx="10515600" cy="25331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200" y="63119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BDD786-E6D9-4C2C-ACB1-05D1D0CD0FD6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7" name="Picture 10" descr="NW ppt templates v24 copy.jpg"/>
          <p:cNvPicPr>
            <a:picLocks noChangeAspect="1"/>
          </p:cNvPicPr>
          <p:nvPr userDrawn="1"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470" b="19691"/>
          <a:stretch/>
        </p:blipFill>
        <p:spPr bwMode="auto">
          <a:xfrm>
            <a:off x="10014465" y="6001265"/>
            <a:ext cx="2033373" cy="856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Straight Connector 9"/>
          <p:cNvCxnSpPr/>
          <p:nvPr userDrawn="1"/>
        </p:nvCxnSpPr>
        <p:spPr>
          <a:xfrm>
            <a:off x="862914" y="1136823"/>
            <a:ext cx="10515600" cy="12357"/>
          </a:xfrm>
          <a:prstGeom prst="line">
            <a:avLst/>
          </a:prstGeom>
          <a:ln w="28575">
            <a:solidFill>
              <a:srgbClr val="C216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6532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00336A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rgbClr val="C2161C"/>
        </a:buClr>
        <a:buFont typeface="Arial" panose="020B0604020202020204" pitchFamily="34" charset="0"/>
        <a:buChar char="•"/>
        <a:defRPr sz="2800" kern="1200">
          <a:solidFill>
            <a:srgbClr val="00336A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Clr>
          <a:srgbClr val="C2161C"/>
        </a:buClr>
        <a:buFont typeface="Arial" panose="020B0604020202020204" pitchFamily="34" charset="0"/>
        <a:buChar char="•"/>
        <a:defRPr sz="2400" kern="1200">
          <a:solidFill>
            <a:srgbClr val="00336A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Clr>
          <a:srgbClr val="C2161C"/>
        </a:buClr>
        <a:buFont typeface="Arial" panose="020B0604020202020204" pitchFamily="34" charset="0"/>
        <a:buChar char="•"/>
        <a:defRPr sz="2000" kern="1200">
          <a:solidFill>
            <a:srgbClr val="00336A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Clr>
          <a:srgbClr val="C2161C"/>
        </a:buClr>
        <a:buFont typeface="Arial" panose="020B0604020202020204" pitchFamily="34" charset="0"/>
        <a:buChar char="•"/>
        <a:defRPr sz="1800" kern="1200">
          <a:solidFill>
            <a:srgbClr val="00336A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Clr>
          <a:srgbClr val="C2161C"/>
        </a:buClr>
        <a:buFont typeface="Arial" panose="020B0604020202020204" pitchFamily="34" charset="0"/>
        <a:buChar char="•"/>
        <a:defRPr sz="1800" kern="1200">
          <a:solidFill>
            <a:srgbClr val="00336A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8/nem/accounts/v1/standing-orders/12332434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11642" y="862872"/>
            <a:ext cx="9144000" cy="2387600"/>
          </a:xfrm>
        </p:spPr>
        <p:txBody>
          <a:bodyPr>
            <a:normAutofit/>
          </a:bodyPr>
          <a:lstStyle/>
          <a:p>
            <a:r>
              <a:rPr lang="en-GB" sz="5400" dirty="0"/>
              <a:t>IIB REST Service Gateway Routing logic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2659" y="3935669"/>
            <a:ext cx="9794789" cy="2329207"/>
          </a:xfrm>
        </p:spPr>
        <p:txBody>
          <a:bodyPr>
            <a:noAutofit/>
          </a:bodyPr>
          <a:lstStyle/>
          <a:p>
            <a:pPr algn="l"/>
            <a:r>
              <a:rPr lang="en-GB" sz="1800" dirty="0"/>
              <a:t>NEM DA submission: </a:t>
            </a:r>
            <a:r>
              <a:rPr lang="en-GB" sz="1800" i="1" dirty="0"/>
              <a:t>17/05/2018</a:t>
            </a:r>
          </a:p>
          <a:p>
            <a:pPr algn="l"/>
            <a:r>
              <a:rPr lang="en-GB" sz="1800" dirty="0"/>
              <a:t>Status: </a:t>
            </a:r>
            <a:r>
              <a:rPr lang="en-GB" sz="1800" i="1" dirty="0"/>
              <a:t>draft </a:t>
            </a:r>
          </a:p>
          <a:p>
            <a:pPr algn="l"/>
            <a:r>
              <a:rPr lang="en-GB" sz="1800" dirty="0"/>
              <a:t>Document version: </a:t>
            </a:r>
            <a:r>
              <a:rPr lang="en-GB" sz="1800" i="1" dirty="0"/>
              <a:t>0.1</a:t>
            </a:r>
          </a:p>
          <a:p>
            <a:pPr algn="l"/>
            <a:r>
              <a:rPr lang="en-GB" sz="1800" dirty="0"/>
              <a:t>Author: </a:t>
            </a:r>
            <a:r>
              <a:rPr lang="en-GB" sz="1800" i="1" dirty="0"/>
              <a:t>Shwetabh</a:t>
            </a:r>
          </a:p>
          <a:p>
            <a:pPr algn="l"/>
            <a:r>
              <a:rPr lang="en-GB" sz="1800" dirty="0"/>
              <a:t>Discussed with: </a:t>
            </a:r>
            <a:r>
              <a:rPr lang="en-GB" sz="1800" i="1" dirty="0"/>
              <a:t>Stephen R, Graham </a:t>
            </a:r>
            <a:r>
              <a:rPr lang="en-GB" sz="1800" i="1" dirty="0" err="1"/>
              <a:t>L,Ruud</a:t>
            </a:r>
            <a:r>
              <a:rPr lang="en-GB" sz="1800" i="1" dirty="0"/>
              <a:t> S</a:t>
            </a:r>
          </a:p>
          <a:p>
            <a:pPr algn="l"/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4294958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Option 3: Creating ID from incoming URI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41419"/>
            <a:ext cx="10515600" cy="476368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GB" sz="2000" dirty="0"/>
              <a:t>For the incoming URI, creating the ID at runtime and fetch the associated endpoint from it.</a:t>
            </a:r>
          </a:p>
          <a:p>
            <a:pPr>
              <a:lnSpc>
                <a:spcPct val="110000"/>
              </a:lnSpc>
            </a:pPr>
            <a:r>
              <a:rPr lang="en-GB" sz="2000" dirty="0"/>
              <a:t>It creates ID from URI and uses ID to fetch  endpoint URI.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GB" sz="2000" dirty="0"/>
              <a:t>Example: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GB" sz="2000" dirty="0"/>
              <a:t> Lets suppose incoming URI are:</a:t>
            </a:r>
          </a:p>
          <a:p>
            <a:pPr marL="0" indent="0">
              <a:lnSpc>
                <a:spcPct val="110000"/>
              </a:lnSpc>
              <a:buNone/>
            </a:pPr>
            <a:endParaRPr lang="en-GB" dirty="0"/>
          </a:p>
          <a:p>
            <a:pPr marL="0" indent="0">
              <a:lnSpc>
                <a:spcPct val="110000"/>
              </a:lnSpc>
              <a:buNone/>
            </a:pPr>
            <a:r>
              <a:rPr lang="en-GB" dirty="0"/>
              <a:t>          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GB" dirty="0"/>
              <a:t>       POST /</a:t>
            </a:r>
            <a:r>
              <a:rPr lang="en-GB" dirty="0" err="1"/>
              <a:t>nem</a:t>
            </a:r>
            <a:r>
              <a:rPr lang="en-GB" dirty="0"/>
              <a:t>/accounts/v1/standing-orders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GB" dirty="0"/>
              <a:t>       GET   /</a:t>
            </a:r>
            <a:r>
              <a:rPr lang="en-GB" dirty="0" err="1"/>
              <a:t>nem</a:t>
            </a:r>
            <a:r>
              <a:rPr lang="en-GB" dirty="0"/>
              <a:t>/accounts/v1/standing-orders/{</a:t>
            </a:r>
            <a:r>
              <a:rPr lang="en-GB" dirty="0" err="1"/>
              <a:t>accountId</a:t>
            </a:r>
            <a:r>
              <a:rPr lang="en-GB" dirty="0"/>
              <a:t>}   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D61BDF2-838F-4C48-BA65-066B348465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110279"/>
              </p:ext>
            </p:extLst>
          </p:nvPr>
        </p:nvGraphicFramePr>
        <p:xfrm>
          <a:off x="838200" y="3355333"/>
          <a:ext cx="10996246" cy="26802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728">
                  <a:extLst>
                    <a:ext uri="{9D8B030D-6E8A-4147-A177-3AD203B41FA5}">
                      <a16:colId xmlns:a16="http://schemas.microsoft.com/office/drawing/2014/main" val="4139267245"/>
                    </a:ext>
                  </a:extLst>
                </a:gridCol>
                <a:gridCol w="4780067">
                  <a:extLst>
                    <a:ext uri="{9D8B030D-6E8A-4147-A177-3AD203B41FA5}">
                      <a16:colId xmlns:a16="http://schemas.microsoft.com/office/drawing/2014/main" val="2805849354"/>
                    </a:ext>
                  </a:extLst>
                </a:gridCol>
                <a:gridCol w="3518970">
                  <a:extLst>
                    <a:ext uri="{9D8B030D-6E8A-4147-A177-3AD203B41FA5}">
                      <a16:colId xmlns:a16="http://schemas.microsoft.com/office/drawing/2014/main" val="2529438605"/>
                    </a:ext>
                  </a:extLst>
                </a:gridCol>
                <a:gridCol w="2110481">
                  <a:extLst>
                    <a:ext uri="{9D8B030D-6E8A-4147-A177-3AD203B41FA5}">
                      <a16:colId xmlns:a16="http://schemas.microsoft.com/office/drawing/2014/main" val="630526757"/>
                    </a:ext>
                  </a:extLst>
                </a:gridCol>
              </a:tblGrid>
              <a:tr h="324841">
                <a:tc>
                  <a:txBody>
                    <a:bodyPr/>
                    <a:lstStyle/>
                    <a:p>
                      <a:r>
                        <a:rPr lang="en-GB" sz="1400" dirty="0" err="1"/>
                        <a:t>SNo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URI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End Point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5745619"/>
                  </a:ext>
                </a:extLst>
              </a:tr>
              <a:tr h="594944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GET    /</a:t>
                      </a:r>
                      <a:r>
                        <a:rPr lang="en-GB" sz="1800" dirty="0" err="1"/>
                        <a:t>nem</a:t>
                      </a:r>
                      <a:r>
                        <a:rPr lang="en-GB" sz="1800" dirty="0"/>
                        <a:t>/accounts/v1/standing-orders ,</a:t>
                      </a:r>
                      <a:r>
                        <a:rPr lang="en-GB" sz="1800" dirty="0" err="1"/>
                        <a:t>SchemaVersion</a:t>
                      </a:r>
                      <a:r>
                        <a:rPr lang="en-GB" sz="1800" dirty="0"/>
                        <a:t>: v1.1,VirtualEnv:  </a:t>
                      </a:r>
                      <a:r>
                        <a:rPr lang="en-GB" sz="1800" dirty="0" err="1"/>
                        <a:t>OpenBanking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GET_v1_1_Accounts_OpenBanking_standing-orders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Accounts_v1_GetStandingOrder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4958380"/>
                  </a:ext>
                </a:extLst>
              </a:tr>
              <a:tr h="800977"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/>
                        <a:t>POST    /</a:t>
                      </a:r>
                      <a:r>
                        <a:rPr lang="en-GB" sz="1800" dirty="0" err="1"/>
                        <a:t>nem</a:t>
                      </a:r>
                      <a:r>
                        <a:rPr lang="en-GB" sz="1800" dirty="0"/>
                        <a:t>/accounts/v1/standing-orders ,</a:t>
                      </a:r>
                      <a:r>
                        <a:rPr lang="en-GB" sz="1800" dirty="0" err="1"/>
                        <a:t>SchemaVersion</a:t>
                      </a:r>
                      <a:r>
                        <a:rPr lang="en-GB" sz="1800" dirty="0"/>
                        <a:t>: v1.1,VirtualEnv:  </a:t>
                      </a:r>
                      <a:r>
                        <a:rPr lang="en-GB" sz="1800" dirty="0" err="1"/>
                        <a:t>OpenBanking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POST_v1_1_Accounts_OpenBanking_standing-orders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Accounts_v1_PostStandingOrder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9466043"/>
                  </a:ext>
                </a:extLst>
              </a:tr>
              <a:tr h="849920"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GET /</a:t>
                      </a:r>
                      <a:r>
                        <a:rPr lang="en-GB" dirty="0" err="1"/>
                        <a:t>nem</a:t>
                      </a:r>
                      <a:r>
                        <a:rPr lang="en-GB" dirty="0"/>
                        <a:t>/accounts/v1/standing-orders/{</a:t>
                      </a:r>
                      <a:r>
                        <a:rPr lang="en-GB" dirty="0" err="1"/>
                        <a:t>accountId</a:t>
                      </a:r>
                      <a:r>
                        <a:rPr lang="en-GB" dirty="0"/>
                        <a:t>}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GET_v1_1_Accounts_OpenBanking_standing-orders_CONSTANT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Accounts_v1_GetStandingOrderDetailsForAccount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64017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84359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Option 3: Creating ID from incoming URI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41419"/>
            <a:ext cx="10515600" cy="4763688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GB" sz="1900" b="1" dirty="0"/>
              <a:t>Pros:</a:t>
            </a:r>
          </a:p>
          <a:p>
            <a:pPr>
              <a:lnSpc>
                <a:spcPct val="110000"/>
              </a:lnSpc>
            </a:pPr>
            <a:r>
              <a:rPr lang="en-GB" sz="1900" dirty="0"/>
              <a:t>Consistent </a:t>
            </a:r>
            <a:r>
              <a:rPr lang="en-GB" sz="2000" dirty="0"/>
              <a:t>performance - </a:t>
            </a:r>
            <a:r>
              <a:rPr lang="en-GB" sz="1900" dirty="0"/>
              <a:t>no iterations are required to find a match.</a:t>
            </a:r>
          </a:p>
          <a:p>
            <a:pPr>
              <a:lnSpc>
                <a:spcPct val="110000"/>
              </a:lnSpc>
            </a:pPr>
            <a:r>
              <a:rPr lang="en-GB" sz="1900" dirty="0"/>
              <a:t>Design is an extension to (complements) the current approach.</a:t>
            </a:r>
          </a:p>
          <a:p>
            <a:pPr>
              <a:lnSpc>
                <a:spcPct val="110000"/>
              </a:lnSpc>
            </a:pPr>
            <a:endParaRPr lang="en-GB" sz="1900" dirty="0"/>
          </a:p>
          <a:p>
            <a:pPr marL="0" indent="0">
              <a:lnSpc>
                <a:spcPct val="110000"/>
              </a:lnSpc>
              <a:buNone/>
            </a:pPr>
            <a:r>
              <a:rPr lang="en-GB" sz="1900" b="1" dirty="0"/>
              <a:t>Cons:</a:t>
            </a:r>
          </a:p>
          <a:p>
            <a:pPr>
              <a:lnSpc>
                <a:spcPct val="110000"/>
              </a:lnSpc>
            </a:pPr>
            <a:r>
              <a:rPr lang="en-GB" sz="1900" dirty="0"/>
              <a:t>Implementation logic complex w.r.t Option1.</a:t>
            </a:r>
          </a:p>
        </p:txBody>
      </p:sp>
    </p:spTree>
    <p:extLst>
      <p:ext uri="{BB962C8B-B14F-4D97-AF65-F5344CB8AC3E}">
        <p14:creationId xmlns:p14="http://schemas.microsoft.com/office/powerpoint/2010/main" val="31847507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6923" y="228249"/>
            <a:ext cx="10387969" cy="771697"/>
          </a:xfrm>
        </p:spPr>
        <p:txBody>
          <a:bodyPr/>
          <a:lstStyle/>
          <a:p>
            <a:r>
              <a:rPr lang="en-GB" dirty="0"/>
              <a:t>Option 4: Service-Gateway per URL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8C66E24-8FE7-47C3-A4CA-5812E1965752}"/>
              </a:ext>
            </a:extLst>
          </p:cNvPr>
          <p:cNvGrpSpPr/>
          <p:nvPr/>
        </p:nvGrpSpPr>
        <p:grpSpPr>
          <a:xfrm>
            <a:off x="218366" y="3190911"/>
            <a:ext cx="3524299" cy="795801"/>
            <a:chOff x="218366" y="3190911"/>
            <a:chExt cx="3524299" cy="795801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88EFBED-ECE4-4125-931A-58BE0081C977}"/>
                </a:ext>
              </a:extLst>
            </p:cNvPr>
            <p:cNvSpPr/>
            <p:nvPr/>
          </p:nvSpPr>
          <p:spPr bwMode="auto">
            <a:xfrm>
              <a:off x="218366" y="3190911"/>
              <a:ext cx="3524299" cy="79580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pitchFamily="18" charset="0"/>
                </a:rPr>
                <a:t>Application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690C16A-54E5-454B-A172-DC3CA37E77D3}"/>
                </a:ext>
              </a:extLst>
            </p:cNvPr>
            <p:cNvSpPr/>
            <p:nvPr/>
          </p:nvSpPr>
          <p:spPr bwMode="auto">
            <a:xfrm>
              <a:off x="326923" y="3257359"/>
              <a:ext cx="3301834" cy="48240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GB" sz="1200" dirty="0"/>
                <a:t>Accounts_V1_0_GetBeneficiaries</a:t>
              </a:r>
              <a:endParaRPr lang="en-GB" sz="1200" dirty="0">
                <a:latin typeface="+mn-lt"/>
              </a:endParaRPr>
            </a:p>
            <a:p>
              <a:pPr marL="0" marR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	(</a:t>
              </a:r>
              <a:r>
                <a:rPr lang="en-GB" sz="1200" dirty="0"/>
                <a:t>callable </a:t>
              </a:r>
              <a:r>
                <a:rPr kumimoji="0" lang="en-GB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flow)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550C9CD-FFC4-4FCF-B6B4-7DAB45636C68}"/>
              </a:ext>
            </a:extLst>
          </p:cNvPr>
          <p:cNvGrpSpPr/>
          <p:nvPr/>
        </p:nvGrpSpPr>
        <p:grpSpPr>
          <a:xfrm>
            <a:off x="8515368" y="3125210"/>
            <a:ext cx="3524299" cy="795801"/>
            <a:chOff x="218365" y="4135144"/>
            <a:chExt cx="3524299" cy="795801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A4B62A4-6DF5-4DD1-81EF-870030F40296}"/>
                </a:ext>
              </a:extLst>
            </p:cNvPr>
            <p:cNvSpPr/>
            <p:nvPr/>
          </p:nvSpPr>
          <p:spPr bwMode="auto">
            <a:xfrm>
              <a:off x="218365" y="4135144"/>
              <a:ext cx="3524299" cy="79580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pitchFamily="18" charset="0"/>
                </a:rPr>
                <a:t>Application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499C3F9-FF91-41E9-B327-CA3CC75DAD9D}"/>
                </a:ext>
              </a:extLst>
            </p:cNvPr>
            <p:cNvSpPr/>
            <p:nvPr/>
          </p:nvSpPr>
          <p:spPr bwMode="auto">
            <a:xfrm>
              <a:off x="326923" y="4192880"/>
              <a:ext cx="3301834" cy="48240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GB" sz="1200" dirty="0"/>
                <a:t>Accounts_V1_0_GetStandingOrders</a:t>
              </a:r>
            </a:p>
            <a:p>
              <a:pPr marL="0" marR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1200" b="0" i="0" u="none" strike="noStrike" cap="none" normalizeH="0" baseline="0" dirty="0">
                  <a:ln>
                    <a:noFill/>
                  </a:ln>
                  <a:effectLst/>
                  <a:latin typeface="+mn-lt"/>
                </a:rPr>
                <a:t>	(</a:t>
              </a:r>
              <a:r>
                <a:rPr lang="en-GB" sz="1200" dirty="0"/>
                <a:t>callable </a:t>
              </a:r>
              <a:r>
                <a:rPr kumimoji="0" lang="en-GB" sz="1200" b="0" i="0" u="none" strike="noStrike" cap="none" normalizeH="0" baseline="0" dirty="0">
                  <a:ln>
                    <a:noFill/>
                  </a:ln>
                  <a:effectLst/>
                  <a:latin typeface="+mn-lt"/>
                </a:rPr>
                <a:t>flow)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918C9AFD-15D2-4266-B1F6-32E6E3BBF391}"/>
              </a:ext>
            </a:extLst>
          </p:cNvPr>
          <p:cNvGrpSpPr/>
          <p:nvPr/>
        </p:nvGrpSpPr>
        <p:grpSpPr>
          <a:xfrm>
            <a:off x="251471" y="1278170"/>
            <a:ext cx="4187990" cy="1035981"/>
            <a:chOff x="2932748" y="1335079"/>
            <a:chExt cx="4187990" cy="1035981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AA6A804-A5D3-42A0-A43D-96220F21DBDA}"/>
                </a:ext>
              </a:extLst>
            </p:cNvPr>
            <p:cNvSpPr/>
            <p:nvPr/>
          </p:nvSpPr>
          <p:spPr bwMode="auto">
            <a:xfrm>
              <a:off x="2932748" y="1335079"/>
              <a:ext cx="4187990" cy="103598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pitchFamily="18" charset="0"/>
                </a:rPr>
                <a:t>Application: </a:t>
              </a:r>
              <a:r>
                <a:rPr kumimoji="0" lang="en-GB" sz="16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Times" pitchFamily="18" charset="0"/>
                </a:rPr>
                <a:t>Account_GetBenefieciaries_SG</a:t>
              </a:r>
              <a:endParaRPr kumimoji="0" lang="en-GB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itchFamily="18" charset="0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3E237C1-70C6-44B0-BD96-838AD66A2A64}"/>
                </a:ext>
              </a:extLst>
            </p:cNvPr>
            <p:cNvSpPr/>
            <p:nvPr/>
          </p:nvSpPr>
          <p:spPr bwMode="auto">
            <a:xfrm>
              <a:off x="3130671" y="1631962"/>
              <a:ext cx="2989414" cy="6656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GB" sz="1200" dirty="0">
                  <a:latin typeface="+mn-lt"/>
                </a:rPr>
                <a:t>Operation and Version Router</a:t>
              </a:r>
            </a:p>
            <a:p>
              <a:pPr marL="0" marR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GB" sz="1200" dirty="0">
                  <a:latin typeface="+mn-lt"/>
                </a:rPr>
                <a:t>/nem/accounts/*/*/beneficiaries</a:t>
              </a:r>
            </a:p>
            <a:p>
              <a:pPr marL="0" marR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6C565022-DF29-4941-8B16-1FBA5118B017}"/>
              </a:ext>
            </a:extLst>
          </p:cNvPr>
          <p:cNvSpPr txBox="1"/>
          <p:nvPr/>
        </p:nvSpPr>
        <p:spPr>
          <a:xfrm>
            <a:off x="1266253" y="6499301"/>
            <a:ext cx="6346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Temporary co-existence of two minor versions (to enable proving)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A644509-6A3E-4793-9D0B-D4E2E2B7BA64}"/>
              </a:ext>
            </a:extLst>
          </p:cNvPr>
          <p:cNvGrpSpPr/>
          <p:nvPr/>
        </p:nvGrpSpPr>
        <p:grpSpPr>
          <a:xfrm>
            <a:off x="213014" y="4183335"/>
            <a:ext cx="3524299" cy="795801"/>
            <a:chOff x="4366867" y="3190911"/>
            <a:chExt cx="3524299" cy="795801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113BA1A-156D-4F15-AC4D-8C1A91B6AD1B}"/>
                </a:ext>
              </a:extLst>
            </p:cNvPr>
            <p:cNvSpPr/>
            <p:nvPr/>
          </p:nvSpPr>
          <p:spPr bwMode="auto">
            <a:xfrm>
              <a:off x="4366867" y="3190911"/>
              <a:ext cx="3524299" cy="79580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pitchFamily="18" charset="0"/>
                </a:rPr>
                <a:t>Application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DE09ACF3-2EDF-4C83-9734-4A93009B1753}"/>
                </a:ext>
              </a:extLst>
            </p:cNvPr>
            <p:cNvSpPr/>
            <p:nvPr/>
          </p:nvSpPr>
          <p:spPr bwMode="auto">
            <a:xfrm>
              <a:off x="4475424" y="3257359"/>
              <a:ext cx="3301834" cy="48240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GB" sz="1200" dirty="0">
                  <a:latin typeface="+mn-lt"/>
                </a:rPr>
                <a:t>Accounts_V1_1_GetBeneficiaries</a:t>
              </a:r>
            </a:p>
            <a:p>
              <a:pPr marL="0" marR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	(</a:t>
              </a:r>
              <a:r>
                <a:rPr lang="en-GB" sz="1200" dirty="0"/>
                <a:t>callable </a:t>
              </a:r>
              <a:r>
                <a:rPr kumimoji="0" lang="en-GB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flow)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1DD7D0E-E127-4AAC-8B94-B84E38957B8C}"/>
              </a:ext>
            </a:extLst>
          </p:cNvPr>
          <p:cNvGrpSpPr/>
          <p:nvPr/>
        </p:nvGrpSpPr>
        <p:grpSpPr>
          <a:xfrm>
            <a:off x="8518279" y="4147413"/>
            <a:ext cx="3524299" cy="795801"/>
            <a:chOff x="4366866" y="4135144"/>
            <a:chExt cx="3524299" cy="795801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1DE3624-E68D-46BF-A983-898C93CB74CC}"/>
                </a:ext>
              </a:extLst>
            </p:cNvPr>
            <p:cNvSpPr/>
            <p:nvPr/>
          </p:nvSpPr>
          <p:spPr bwMode="auto">
            <a:xfrm>
              <a:off x="4366866" y="4135144"/>
              <a:ext cx="3524299" cy="79580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pitchFamily="18" charset="0"/>
                </a:rPr>
                <a:t>Application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04DB9F31-7A3C-4D6C-86B5-D1861509D308}"/>
                </a:ext>
              </a:extLst>
            </p:cNvPr>
            <p:cNvSpPr/>
            <p:nvPr/>
          </p:nvSpPr>
          <p:spPr bwMode="auto">
            <a:xfrm>
              <a:off x="4475424" y="4192880"/>
              <a:ext cx="3301834" cy="48240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GB" sz="1200" dirty="0"/>
                <a:t>Accounts_V1_1_GetStandingOrders</a:t>
              </a:r>
            </a:p>
            <a:p>
              <a:pPr marL="0" marR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1200" b="0" i="0" u="none" strike="noStrike" cap="none" normalizeH="0" baseline="0" dirty="0">
                  <a:ln>
                    <a:noFill/>
                  </a:ln>
                  <a:effectLst/>
                  <a:latin typeface="+mn-lt"/>
                </a:rPr>
                <a:t>	(</a:t>
              </a:r>
              <a:r>
                <a:rPr lang="en-GB" sz="1200" dirty="0"/>
                <a:t>callable </a:t>
              </a:r>
              <a:r>
                <a:rPr kumimoji="0" lang="en-GB" sz="1200" b="0" i="0" u="none" strike="noStrike" cap="none" normalizeH="0" baseline="0" dirty="0">
                  <a:ln>
                    <a:noFill/>
                  </a:ln>
                  <a:effectLst/>
                  <a:latin typeface="+mn-lt"/>
                </a:rPr>
                <a:t>flow)</a:t>
              </a:r>
            </a:p>
          </p:txBody>
        </p: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E6FC816-5CA4-457B-8CAC-ABD758F4B3CA}"/>
              </a:ext>
            </a:extLst>
          </p:cNvPr>
          <p:cNvCxnSpPr>
            <a:cxnSpLocks/>
            <a:stCxn id="19" idx="2"/>
            <a:endCxn id="36" idx="0"/>
          </p:cNvCxnSpPr>
          <p:nvPr/>
        </p:nvCxnSpPr>
        <p:spPr bwMode="auto">
          <a:xfrm>
            <a:off x="1944101" y="2240653"/>
            <a:ext cx="28387" cy="200913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ys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E907A10-45EA-4F7A-8E39-F1E5CF5D51C8}"/>
              </a:ext>
            </a:extLst>
          </p:cNvPr>
          <p:cNvCxnSpPr>
            <a:cxnSpLocks/>
          </p:cNvCxnSpPr>
          <p:nvPr/>
        </p:nvCxnSpPr>
        <p:spPr bwMode="auto">
          <a:xfrm>
            <a:off x="3153878" y="2193877"/>
            <a:ext cx="0" cy="2981883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ys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54FC34FD-F614-40C7-B46B-958C994C3E4F}"/>
              </a:ext>
            </a:extLst>
          </p:cNvPr>
          <p:cNvGrpSpPr/>
          <p:nvPr/>
        </p:nvGrpSpPr>
        <p:grpSpPr>
          <a:xfrm>
            <a:off x="215690" y="5180643"/>
            <a:ext cx="3524299" cy="795801"/>
            <a:chOff x="8589576" y="3190911"/>
            <a:chExt cx="3524299" cy="795801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43E29039-3164-4F2E-9856-6F230BEE0C24}"/>
                </a:ext>
              </a:extLst>
            </p:cNvPr>
            <p:cNvSpPr/>
            <p:nvPr/>
          </p:nvSpPr>
          <p:spPr bwMode="auto">
            <a:xfrm>
              <a:off x="8589576" y="3190911"/>
              <a:ext cx="3524299" cy="79580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pitchFamily="18" charset="0"/>
                </a:rPr>
                <a:t>Application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D891FBE8-CBD7-4CC9-AEB3-A712C6062F57}"/>
                </a:ext>
              </a:extLst>
            </p:cNvPr>
            <p:cNvSpPr/>
            <p:nvPr/>
          </p:nvSpPr>
          <p:spPr bwMode="auto">
            <a:xfrm>
              <a:off x="8698133" y="3257359"/>
              <a:ext cx="3301834" cy="48240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GB" sz="1200" dirty="0">
                  <a:latin typeface="+mn-lt"/>
                </a:rPr>
                <a:t>Accounts_V2_0_GetBeneficiaries</a:t>
              </a:r>
            </a:p>
            <a:p>
              <a:pPr marL="0" marR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	(</a:t>
              </a:r>
              <a:r>
                <a:rPr lang="en-GB" sz="1200" dirty="0"/>
                <a:t>callable </a:t>
              </a:r>
              <a:r>
                <a:rPr kumimoji="0" lang="en-GB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flow)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73E3523-834A-4F18-B917-A8F67AE0A5A0}"/>
              </a:ext>
            </a:extLst>
          </p:cNvPr>
          <p:cNvGrpSpPr/>
          <p:nvPr/>
        </p:nvGrpSpPr>
        <p:grpSpPr>
          <a:xfrm>
            <a:off x="8512693" y="5141137"/>
            <a:ext cx="3524299" cy="795801"/>
            <a:chOff x="8589575" y="4135144"/>
            <a:chExt cx="3524299" cy="795801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9DFE59AC-FCAA-464D-B2FE-E11B6C56ADB7}"/>
                </a:ext>
              </a:extLst>
            </p:cNvPr>
            <p:cNvSpPr/>
            <p:nvPr/>
          </p:nvSpPr>
          <p:spPr bwMode="auto">
            <a:xfrm>
              <a:off x="8589575" y="4135144"/>
              <a:ext cx="3524299" cy="79580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pitchFamily="18" charset="0"/>
                </a:rPr>
                <a:t>Application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F4FB7A50-EE9F-4E70-BCA3-A79B46B7D397}"/>
                </a:ext>
              </a:extLst>
            </p:cNvPr>
            <p:cNvSpPr/>
            <p:nvPr/>
          </p:nvSpPr>
          <p:spPr bwMode="auto">
            <a:xfrm>
              <a:off x="8698133" y="4192880"/>
              <a:ext cx="3301834" cy="48240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GB" sz="1200" dirty="0"/>
                <a:t>Accounts_V2_0_GetStandingOrders</a:t>
              </a:r>
            </a:p>
            <a:p>
              <a:pPr marL="0" marR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1200" b="0" i="0" u="none" strike="noStrike" cap="none" normalizeH="0" baseline="0" dirty="0">
                  <a:ln>
                    <a:noFill/>
                  </a:ln>
                  <a:effectLst/>
                  <a:latin typeface="+mn-lt"/>
                </a:rPr>
                <a:t>	(</a:t>
              </a:r>
              <a:r>
                <a:rPr lang="en-GB" sz="1200" dirty="0"/>
                <a:t>callable </a:t>
              </a:r>
              <a:r>
                <a:rPr kumimoji="0" lang="en-GB" sz="1200" b="0" i="0" u="none" strike="noStrike" cap="none" normalizeH="0" baseline="0" dirty="0">
                  <a:ln>
                    <a:noFill/>
                  </a:ln>
                  <a:effectLst/>
                  <a:latin typeface="+mn-lt"/>
                </a:rPr>
                <a:t>flow)</a:t>
              </a:r>
            </a:p>
          </p:txBody>
        </p:sp>
      </p:grpSp>
      <p:sp>
        <p:nvSpPr>
          <p:cNvPr id="63" name="Speech Bubble: Rectangle with Corners Rounded 62">
            <a:extLst>
              <a:ext uri="{FF2B5EF4-FFF2-40B4-BE49-F238E27FC236}">
                <a16:creationId xmlns:a16="http://schemas.microsoft.com/office/drawing/2014/main" id="{0E5E3C5F-849E-4EEE-83F9-7D2E76811FE1}"/>
              </a:ext>
            </a:extLst>
          </p:cNvPr>
          <p:cNvSpPr/>
          <p:nvPr/>
        </p:nvSpPr>
        <p:spPr>
          <a:xfrm>
            <a:off x="0" y="2510773"/>
            <a:ext cx="965270" cy="592103"/>
          </a:xfrm>
          <a:prstGeom prst="wedgeRoundRectCallout">
            <a:avLst>
              <a:gd name="adj1" fmla="val 60543"/>
              <a:gd name="adj2" fmla="val 40941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chemeClr val="tx1"/>
                </a:solidFill>
              </a:rPr>
              <a:t>Local IIB calls</a:t>
            </a:r>
          </a:p>
        </p:txBody>
      </p:sp>
      <p:sp>
        <p:nvSpPr>
          <p:cNvPr id="64" name="Speech Bubble: Rectangle with Corners Rounded 63">
            <a:extLst>
              <a:ext uri="{FF2B5EF4-FFF2-40B4-BE49-F238E27FC236}">
                <a16:creationId xmlns:a16="http://schemas.microsoft.com/office/drawing/2014/main" id="{F6526B69-57D5-498E-88E8-810A55E78EF1}"/>
              </a:ext>
            </a:extLst>
          </p:cNvPr>
          <p:cNvSpPr/>
          <p:nvPr/>
        </p:nvSpPr>
        <p:spPr>
          <a:xfrm>
            <a:off x="4931047" y="3005770"/>
            <a:ext cx="3202040" cy="1040331"/>
          </a:xfrm>
          <a:prstGeom prst="wedgeRoundRectCallout">
            <a:avLst>
              <a:gd name="adj1" fmla="val 44201"/>
              <a:gd name="adj2" fmla="val 97880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i="1" dirty="0">
                <a:solidFill>
                  <a:schemeClr val="tx1"/>
                </a:solidFill>
              </a:rPr>
              <a:t>one</a:t>
            </a:r>
            <a:r>
              <a:rPr lang="en-GB" dirty="0">
                <a:solidFill>
                  <a:schemeClr val="tx1"/>
                </a:solidFill>
              </a:rPr>
              <a:t> application (per minor version)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i="1" dirty="0">
                <a:solidFill>
                  <a:schemeClr val="tx1"/>
                </a:solidFill>
              </a:rPr>
              <a:t>one</a:t>
            </a:r>
            <a:r>
              <a:rPr lang="en-GB" dirty="0">
                <a:solidFill>
                  <a:schemeClr val="tx1"/>
                </a:solidFill>
              </a:rPr>
              <a:t> endpoint (per operation per version)</a:t>
            </a:r>
          </a:p>
        </p:txBody>
      </p:sp>
      <p:sp>
        <p:nvSpPr>
          <p:cNvPr id="65" name="Speech Bubble: Rectangle with Corners Rounded 64">
            <a:extLst>
              <a:ext uri="{FF2B5EF4-FFF2-40B4-BE49-F238E27FC236}">
                <a16:creationId xmlns:a16="http://schemas.microsoft.com/office/drawing/2014/main" id="{C0123C0E-274B-49B4-8C56-6663FCC0FF4A}"/>
              </a:ext>
            </a:extLst>
          </p:cNvPr>
          <p:cNvSpPr/>
          <p:nvPr/>
        </p:nvSpPr>
        <p:spPr>
          <a:xfrm>
            <a:off x="3801487" y="4173214"/>
            <a:ext cx="2290580" cy="663381"/>
          </a:xfrm>
          <a:prstGeom prst="wedgeRoundRectCallout">
            <a:avLst>
              <a:gd name="adj1" fmla="val -43848"/>
              <a:gd name="adj2" fmla="val 134205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chemeClr val="tx1"/>
                </a:solidFill>
              </a:rPr>
              <a:t>Applications are the deployable units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C2FE666-0C98-4711-B941-545F7022DE4C}"/>
              </a:ext>
            </a:extLst>
          </p:cNvPr>
          <p:cNvSpPr txBox="1"/>
          <p:nvPr/>
        </p:nvSpPr>
        <p:spPr>
          <a:xfrm>
            <a:off x="2782708" y="2293088"/>
            <a:ext cx="385652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Routing of</a:t>
            </a:r>
          </a:p>
          <a:p>
            <a:pPr algn="ctr"/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GET /nem/accounts/v2/1234/beneficiaries</a:t>
            </a:r>
          </a:p>
          <a:p>
            <a:pPr algn="ctr"/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schemaVersion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2.0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7E69DCE6-BAE5-496C-934C-97CBE57409E4}"/>
              </a:ext>
            </a:extLst>
          </p:cNvPr>
          <p:cNvCxnSpPr>
            <a:cxnSpLocks/>
          </p:cNvCxnSpPr>
          <p:nvPr/>
        </p:nvCxnSpPr>
        <p:spPr bwMode="auto">
          <a:xfrm>
            <a:off x="1090077" y="2250561"/>
            <a:ext cx="1" cy="97379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ys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57" name="Group 56">
            <a:extLst>
              <a:ext uri="{FF2B5EF4-FFF2-40B4-BE49-F238E27FC236}">
                <a16:creationId xmlns:a16="http://schemas.microsoft.com/office/drawing/2014/main" id="{F9206C7D-7363-42A2-A703-6A10A0CE34CB}"/>
              </a:ext>
            </a:extLst>
          </p:cNvPr>
          <p:cNvGrpSpPr/>
          <p:nvPr/>
        </p:nvGrpSpPr>
        <p:grpSpPr>
          <a:xfrm>
            <a:off x="7849002" y="1347415"/>
            <a:ext cx="4187990" cy="1035981"/>
            <a:chOff x="10377879" y="1251924"/>
            <a:chExt cx="4187990" cy="1035981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33ACBC23-FA6F-4FDE-9F52-C35A1E37C8F1}"/>
                </a:ext>
              </a:extLst>
            </p:cNvPr>
            <p:cNvSpPr/>
            <p:nvPr/>
          </p:nvSpPr>
          <p:spPr bwMode="auto">
            <a:xfrm>
              <a:off x="10377879" y="1251924"/>
              <a:ext cx="4187990" cy="103598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pitchFamily="18" charset="0"/>
                </a:rPr>
                <a:t>Application: </a:t>
              </a:r>
              <a:r>
                <a:rPr kumimoji="0" lang="en-GB" sz="16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Times" pitchFamily="18" charset="0"/>
                </a:rPr>
                <a:t>Account_GetStandingOrders_SG</a:t>
              </a:r>
              <a:endParaRPr kumimoji="0" lang="en-GB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itchFamily="18" charset="0"/>
              </a:endParaRP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8FC8B8AF-B00D-4753-B134-F6F5C6F2281D}"/>
                </a:ext>
              </a:extLst>
            </p:cNvPr>
            <p:cNvSpPr/>
            <p:nvPr/>
          </p:nvSpPr>
          <p:spPr bwMode="auto">
            <a:xfrm>
              <a:off x="11082941" y="1553060"/>
              <a:ext cx="2989414" cy="6656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GB" sz="1200" dirty="0">
                  <a:latin typeface="+mn-lt"/>
                </a:rPr>
                <a:t>Operation and Version Router</a:t>
              </a:r>
            </a:p>
            <a:p>
              <a:pPr marL="0" marR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GB" sz="1200" dirty="0">
                  <a:latin typeface="+mn-lt"/>
                </a:rPr>
                <a:t>/nem/accounts/*/*/standing-orders</a:t>
              </a:r>
            </a:p>
            <a:p>
              <a:pPr marL="0" marR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</p:grp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4BCE1146-58F2-4022-AE44-8B1848E96482}"/>
              </a:ext>
            </a:extLst>
          </p:cNvPr>
          <p:cNvCxnSpPr/>
          <p:nvPr/>
        </p:nvCxnSpPr>
        <p:spPr>
          <a:xfrm flipV="1">
            <a:off x="5737973" y="4652161"/>
            <a:ext cx="2663487" cy="1847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8854312B-BEB3-477D-8834-241989CD062A}"/>
              </a:ext>
            </a:extLst>
          </p:cNvPr>
          <p:cNvCxnSpPr/>
          <p:nvPr/>
        </p:nvCxnSpPr>
        <p:spPr>
          <a:xfrm flipV="1">
            <a:off x="8113806" y="3861621"/>
            <a:ext cx="344138" cy="974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4BD6D1C-CF1E-4526-B563-781318FA9080}"/>
              </a:ext>
            </a:extLst>
          </p:cNvPr>
          <p:cNvCxnSpPr>
            <a:cxnSpLocks/>
          </p:cNvCxnSpPr>
          <p:nvPr/>
        </p:nvCxnSpPr>
        <p:spPr bwMode="auto">
          <a:xfrm>
            <a:off x="11543478" y="2293088"/>
            <a:ext cx="0" cy="288267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ys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F95CA15-C98C-4728-991B-8B39725E1AB7}"/>
              </a:ext>
            </a:extLst>
          </p:cNvPr>
          <p:cNvCxnSpPr>
            <a:cxnSpLocks/>
          </p:cNvCxnSpPr>
          <p:nvPr/>
        </p:nvCxnSpPr>
        <p:spPr bwMode="auto">
          <a:xfrm>
            <a:off x="11015992" y="2314151"/>
            <a:ext cx="0" cy="1859063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ys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4CB5E37-C617-48C1-AEB6-782391AA035B}"/>
              </a:ext>
            </a:extLst>
          </p:cNvPr>
          <p:cNvCxnSpPr>
            <a:cxnSpLocks/>
          </p:cNvCxnSpPr>
          <p:nvPr/>
        </p:nvCxnSpPr>
        <p:spPr bwMode="auto">
          <a:xfrm>
            <a:off x="9757635" y="2378702"/>
            <a:ext cx="0" cy="74650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ys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1284106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Option 4: Service-Gateway per URL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24188"/>
            <a:ext cx="10515600" cy="4763688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GB" dirty="0"/>
              <a:t>Simple service gateway routing logic.</a:t>
            </a:r>
          </a:p>
          <a:p>
            <a:pPr lvl="1">
              <a:lnSpc>
                <a:spcPct val="110000"/>
              </a:lnSpc>
              <a:buFont typeface="Courier New" panose="02070309020205020404" pitchFamily="49" charset="0"/>
              <a:buChar char="o"/>
            </a:pPr>
            <a:r>
              <a:rPr lang="en-GB" sz="1800" dirty="0"/>
              <a:t>Routing will be based on header properties: schema version + virtual environment + Method</a:t>
            </a:r>
          </a:p>
          <a:p>
            <a:pPr lvl="1">
              <a:lnSpc>
                <a:spcPct val="110000"/>
              </a:lnSpc>
              <a:buFont typeface="Courier New" panose="02070309020205020404" pitchFamily="49" charset="0"/>
              <a:buChar char="o"/>
            </a:pPr>
            <a:r>
              <a:rPr lang="en-GB" sz="1800" dirty="0" err="1"/>
              <a:t>NFRs</a:t>
            </a:r>
            <a:r>
              <a:rPr lang="en-GB" sz="1800" dirty="0"/>
              <a:t> can be applied more easily i.e. timeouts, threads etc</a:t>
            </a:r>
          </a:p>
          <a:p>
            <a:pPr>
              <a:lnSpc>
                <a:spcPct val="110000"/>
              </a:lnSpc>
            </a:pPr>
            <a:r>
              <a:rPr lang="en-GB" dirty="0"/>
              <a:t>Flexible deployment model.</a:t>
            </a:r>
          </a:p>
          <a:p>
            <a:pPr lvl="1">
              <a:lnSpc>
                <a:spcPct val="110000"/>
              </a:lnSpc>
              <a:buFont typeface="Courier New" panose="02070309020205020404" pitchFamily="49" charset="0"/>
              <a:buChar char="o"/>
            </a:pPr>
            <a:r>
              <a:rPr lang="en-GB" sz="1800" dirty="0"/>
              <a:t>Operation having high traffic and consuming more resources can be deployed in separate execution group.</a:t>
            </a:r>
          </a:p>
          <a:p>
            <a:pPr lvl="1">
              <a:lnSpc>
                <a:spcPct val="110000"/>
              </a:lnSpc>
              <a:buFont typeface="Courier New" panose="02070309020205020404" pitchFamily="49" charset="0"/>
              <a:buChar char="o"/>
            </a:pPr>
            <a:r>
              <a:rPr lang="en-GB" sz="1800" dirty="0"/>
              <a:t>Each service gateway is only associated with one/two operations with the same URL.</a:t>
            </a:r>
          </a:p>
          <a:p>
            <a:pPr>
              <a:lnSpc>
                <a:spcPct val="110000"/>
              </a:lnSpc>
            </a:pPr>
            <a:r>
              <a:rPr lang="en-GB" sz="2200" dirty="0"/>
              <a:t>Can be applied with previous options.</a:t>
            </a:r>
          </a:p>
          <a:p>
            <a:pPr marL="0" indent="0">
              <a:lnSpc>
                <a:spcPct val="110000"/>
              </a:lnSpc>
              <a:buNone/>
            </a:pPr>
            <a:endParaRPr lang="en-GB" sz="1900" dirty="0"/>
          </a:p>
          <a:p>
            <a:pPr marL="0" indent="0">
              <a:lnSpc>
                <a:spcPct val="110000"/>
              </a:lnSpc>
              <a:buNone/>
            </a:pPr>
            <a:r>
              <a:rPr lang="en-GB" dirty="0"/>
              <a:t>Cons:</a:t>
            </a:r>
          </a:p>
          <a:p>
            <a:pPr lvl="1">
              <a:lnSpc>
                <a:spcPct val="110000"/>
              </a:lnSpc>
              <a:buFont typeface="Courier New" panose="02070309020205020404" pitchFamily="49" charset="0"/>
              <a:buChar char="o"/>
            </a:pPr>
            <a:r>
              <a:rPr lang="en-GB" sz="1800" dirty="0"/>
              <a:t>Moved URI regex pattern matching up to </a:t>
            </a:r>
            <a:r>
              <a:rPr lang="en-GB" sz="1800" dirty="0" err="1"/>
              <a:t>IHS</a:t>
            </a:r>
            <a:r>
              <a:rPr lang="en-GB" sz="1800" dirty="0"/>
              <a:t>,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230626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Option 5: Regex-URI skeleton Hybrid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41419"/>
            <a:ext cx="10515600" cy="476368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GB" sz="1900" dirty="0"/>
              <a:t>It combines Pros of Option 1 and Option 3.</a:t>
            </a:r>
          </a:p>
          <a:p>
            <a:pPr>
              <a:lnSpc>
                <a:spcPct val="110000"/>
              </a:lnSpc>
            </a:pPr>
            <a:r>
              <a:rPr lang="en-GB" sz="1900" dirty="0"/>
              <a:t>URI skeleton will be stored in database  along with other key fields – Virtual Environment, Schema </a:t>
            </a:r>
            <a:r>
              <a:rPr lang="en-GB" sz="1900" dirty="0" err="1"/>
              <a:t>Version,ServiceName</a:t>
            </a:r>
            <a:r>
              <a:rPr lang="en-GB" sz="1900" dirty="0"/>
              <a:t>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GB" sz="1900" dirty="0"/>
              <a:t> URI Skeleton format  example-  POST /standing-orders/{</a:t>
            </a:r>
            <a:r>
              <a:rPr lang="en-GB" sz="1900" dirty="0" err="1"/>
              <a:t>AccId</a:t>
            </a:r>
            <a:r>
              <a:rPr lang="en-GB" sz="1900" dirty="0"/>
              <a:t>}/</a:t>
            </a:r>
          </a:p>
          <a:p>
            <a:pPr marL="0" indent="0">
              <a:lnSpc>
                <a:spcPct val="110000"/>
              </a:lnSpc>
              <a:buNone/>
            </a:pPr>
            <a:endParaRPr lang="en-GB" sz="1900" dirty="0"/>
          </a:p>
          <a:p>
            <a:pPr>
              <a:lnSpc>
                <a:spcPct val="110000"/>
              </a:lnSpc>
            </a:pPr>
            <a:r>
              <a:rPr lang="en-GB" sz="1900" dirty="0"/>
              <a:t>On fetching the URI, logic will cache it in tree structure as mentioned in Option 3.</a:t>
            </a:r>
          </a:p>
          <a:p>
            <a:pPr>
              <a:lnSpc>
                <a:spcPct val="110000"/>
              </a:lnSpc>
            </a:pPr>
            <a:r>
              <a:rPr lang="en-GB" sz="1900" dirty="0"/>
              <a:t>Associated  endpoint will be attached to the tree as value</a:t>
            </a:r>
          </a:p>
          <a:p>
            <a:pPr>
              <a:lnSpc>
                <a:spcPct val="110000"/>
              </a:lnSpc>
            </a:pPr>
            <a:r>
              <a:rPr lang="en-GB" sz="1900" dirty="0"/>
              <a:t>URI coming in will be checked against the tree and the value attached to the last hop  of the tree node will be the endpoint to route.</a:t>
            </a:r>
          </a:p>
          <a:p>
            <a:pPr marL="0" indent="0">
              <a:lnSpc>
                <a:spcPct val="110000"/>
              </a:lnSpc>
              <a:buNone/>
            </a:pPr>
            <a:endParaRPr lang="en-GB" sz="1900" dirty="0"/>
          </a:p>
          <a:p>
            <a:pPr>
              <a:lnSpc>
                <a:spcPct val="110000"/>
              </a:lnSpc>
            </a:pPr>
            <a:endParaRPr lang="en-GB" sz="1900" dirty="0"/>
          </a:p>
        </p:txBody>
      </p:sp>
    </p:spTree>
    <p:extLst>
      <p:ext uri="{BB962C8B-B14F-4D97-AF65-F5344CB8AC3E}">
        <p14:creationId xmlns:p14="http://schemas.microsoft.com/office/powerpoint/2010/main" val="23782961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Option 5: Regex-URI skeleton Hybrid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41419"/>
            <a:ext cx="10515600" cy="1675310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GB" sz="1900" dirty="0"/>
              <a:t>Ex: DB Entry: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GB" sz="1900" dirty="0"/>
              <a:t>   </a:t>
            </a:r>
            <a:r>
              <a:rPr lang="en-GB" sz="1900" dirty="0" err="1"/>
              <a:t>VE</a:t>
            </a:r>
            <a:r>
              <a:rPr lang="en-GB" sz="1900" dirty="0"/>
              <a:t> : OBR3 , </a:t>
            </a:r>
            <a:r>
              <a:rPr lang="en-GB" sz="1900" dirty="0" err="1"/>
              <a:t>SchemaVersion</a:t>
            </a:r>
            <a:r>
              <a:rPr lang="en-GB" sz="1900" dirty="0"/>
              <a:t> : 1.0  URI :GET /standing-orders/{</a:t>
            </a:r>
            <a:r>
              <a:rPr lang="en-GB" sz="1900" dirty="0" err="1"/>
              <a:t>AccId</a:t>
            </a:r>
            <a:r>
              <a:rPr lang="en-GB" sz="1900" dirty="0"/>
              <a:t>}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GB" sz="1900" dirty="0"/>
              <a:t>Cache Tree structure :</a:t>
            </a:r>
          </a:p>
          <a:p>
            <a:pPr>
              <a:lnSpc>
                <a:spcPct val="110000"/>
              </a:lnSpc>
            </a:pPr>
            <a:endParaRPr lang="en-GB" sz="190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D4B0CCF-A537-4527-A33F-7FA9A6AFEE9C}"/>
              </a:ext>
            </a:extLst>
          </p:cNvPr>
          <p:cNvSpPr/>
          <p:nvPr/>
        </p:nvSpPr>
        <p:spPr>
          <a:xfrm>
            <a:off x="3271157" y="3069772"/>
            <a:ext cx="195943" cy="2122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87F334D-1DD1-4863-BB4A-59E1CD283690}"/>
              </a:ext>
            </a:extLst>
          </p:cNvPr>
          <p:cNvSpPr/>
          <p:nvPr/>
        </p:nvSpPr>
        <p:spPr>
          <a:xfrm>
            <a:off x="2748643" y="3453406"/>
            <a:ext cx="195943" cy="212272"/>
          </a:xfrm>
          <a:prstGeom prst="ellipse">
            <a:avLst/>
          </a:prstGeom>
          <a:solidFill>
            <a:srgbClr val="C2161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9CF13EE-240E-4B39-AAC3-66F69D2751E2}"/>
              </a:ext>
            </a:extLst>
          </p:cNvPr>
          <p:cNvSpPr/>
          <p:nvPr/>
        </p:nvSpPr>
        <p:spPr>
          <a:xfrm>
            <a:off x="3907971" y="3453406"/>
            <a:ext cx="195943" cy="2122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84D3A83-8D7C-4F66-91CD-77C7CE5421A0}"/>
              </a:ext>
            </a:extLst>
          </p:cNvPr>
          <p:cNvSpPr/>
          <p:nvPr/>
        </p:nvSpPr>
        <p:spPr>
          <a:xfrm>
            <a:off x="2284641" y="3885302"/>
            <a:ext cx="195943" cy="212272"/>
          </a:xfrm>
          <a:prstGeom prst="ellipse">
            <a:avLst/>
          </a:prstGeom>
          <a:solidFill>
            <a:srgbClr val="C2161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85883D6-FA14-4355-9E31-8BF83C6ABBBE}"/>
              </a:ext>
            </a:extLst>
          </p:cNvPr>
          <p:cNvSpPr/>
          <p:nvPr/>
        </p:nvSpPr>
        <p:spPr>
          <a:xfrm>
            <a:off x="3075214" y="4344716"/>
            <a:ext cx="195943" cy="2122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3368BD-F60F-46F2-8891-D712A4576139}"/>
              </a:ext>
            </a:extLst>
          </p:cNvPr>
          <p:cNvSpPr txBox="1"/>
          <p:nvPr/>
        </p:nvSpPr>
        <p:spPr>
          <a:xfrm>
            <a:off x="1868263" y="3347358"/>
            <a:ext cx="832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GET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6548B4-BB5F-4C12-8BB2-0A5A6C2635E5}"/>
              </a:ext>
            </a:extLst>
          </p:cNvPr>
          <p:cNvSpPr txBox="1"/>
          <p:nvPr/>
        </p:nvSpPr>
        <p:spPr>
          <a:xfrm>
            <a:off x="4201145" y="3331837"/>
            <a:ext cx="832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POST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EF179F4-A832-4CCD-8259-567EA2644095}"/>
              </a:ext>
            </a:extLst>
          </p:cNvPr>
          <p:cNvSpPr txBox="1"/>
          <p:nvPr/>
        </p:nvSpPr>
        <p:spPr>
          <a:xfrm>
            <a:off x="1451884" y="3806772"/>
            <a:ext cx="832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OBR3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DF26DA7-0333-4C80-9B21-6C40D2251486}"/>
              </a:ext>
            </a:extLst>
          </p:cNvPr>
          <p:cNvSpPr/>
          <p:nvPr/>
        </p:nvSpPr>
        <p:spPr>
          <a:xfrm>
            <a:off x="1770290" y="4346033"/>
            <a:ext cx="195943" cy="212272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4CAC65C-1B12-45F4-AF42-82641B254823}"/>
              </a:ext>
            </a:extLst>
          </p:cNvPr>
          <p:cNvSpPr txBox="1"/>
          <p:nvPr/>
        </p:nvSpPr>
        <p:spPr>
          <a:xfrm>
            <a:off x="993299" y="4217109"/>
            <a:ext cx="832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1.0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189C28-3705-4F56-AF81-0552BF6EA1C1}"/>
              </a:ext>
            </a:extLst>
          </p:cNvPr>
          <p:cNvSpPr txBox="1"/>
          <p:nvPr/>
        </p:nvSpPr>
        <p:spPr>
          <a:xfrm>
            <a:off x="3467100" y="4311526"/>
            <a:ext cx="832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2.0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1258DBC-F86E-4F6E-AF8F-A1B43D45C498}"/>
              </a:ext>
            </a:extLst>
          </p:cNvPr>
          <p:cNvSpPr txBox="1"/>
          <p:nvPr/>
        </p:nvSpPr>
        <p:spPr>
          <a:xfrm>
            <a:off x="-95249" y="4822434"/>
            <a:ext cx="2405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Standing-orders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DA5A702-91D6-4F59-B29F-A6095358457F}"/>
              </a:ext>
            </a:extLst>
          </p:cNvPr>
          <p:cNvSpPr/>
          <p:nvPr/>
        </p:nvSpPr>
        <p:spPr>
          <a:xfrm>
            <a:off x="1530804" y="4900964"/>
            <a:ext cx="195943" cy="212272"/>
          </a:xfrm>
          <a:prstGeom prst="ellipse">
            <a:avLst/>
          </a:prstGeom>
          <a:solidFill>
            <a:srgbClr val="C2161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977AA0B-9E4C-4173-9B3F-2EB43D68F7B5}"/>
              </a:ext>
            </a:extLst>
          </p:cNvPr>
          <p:cNvSpPr/>
          <p:nvPr/>
        </p:nvSpPr>
        <p:spPr>
          <a:xfrm>
            <a:off x="1255941" y="5554525"/>
            <a:ext cx="195943" cy="212272"/>
          </a:xfrm>
          <a:prstGeom prst="ellipse">
            <a:avLst/>
          </a:prstGeom>
          <a:solidFill>
            <a:srgbClr val="C2161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D8F654C-9420-4546-B3CC-8C1BF4FFDF2D}"/>
              </a:ext>
            </a:extLst>
          </p:cNvPr>
          <p:cNvSpPr txBox="1"/>
          <p:nvPr/>
        </p:nvSpPr>
        <p:spPr>
          <a:xfrm>
            <a:off x="9529" y="5475995"/>
            <a:ext cx="1246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CONSTANT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6396023-6628-4878-B4B1-338480711861}"/>
              </a:ext>
            </a:extLst>
          </p:cNvPr>
          <p:cNvSpPr/>
          <p:nvPr/>
        </p:nvSpPr>
        <p:spPr>
          <a:xfrm>
            <a:off x="2177145" y="4900964"/>
            <a:ext cx="195943" cy="2122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05548BB-3F6A-45F7-990E-53173652AD2D}"/>
              </a:ext>
            </a:extLst>
          </p:cNvPr>
          <p:cNvSpPr/>
          <p:nvPr/>
        </p:nvSpPr>
        <p:spPr>
          <a:xfrm>
            <a:off x="3054804" y="3911169"/>
            <a:ext cx="195943" cy="2122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159E680-9D93-422E-BDFC-3B47A0A27AB3}"/>
              </a:ext>
            </a:extLst>
          </p:cNvPr>
          <p:cNvSpPr/>
          <p:nvPr/>
        </p:nvSpPr>
        <p:spPr>
          <a:xfrm>
            <a:off x="4201885" y="3862577"/>
            <a:ext cx="195943" cy="2122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6C2E547-33E1-4C43-8D0D-754A9681626F}"/>
              </a:ext>
            </a:extLst>
          </p:cNvPr>
          <p:cNvSpPr/>
          <p:nvPr/>
        </p:nvSpPr>
        <p:spPr>
          <a:xfrm>
            <a:off x="4561112" y="4343819"/>
            <a:ext cx="195943" cy="2122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E64F677-087A-44B9-A0BD-EDF36F5D5053}"/>
              </a:ext>
            </a:extLst>
          </p:cNvPr>
          <p:cNvCxnSpPr>
            <a:cxnSpLocks/>
            <a:stCxn id="4" idx="2"/>
            <a:endCxn id="5" idx="7"/>
          </p:cNvCxnSpPr>
          <p:nvPr/>
        </p:nvCxnSpPr>
        <p:spPr>
          <a:xfrm flipH="1">
            <a:off x="2915891" y="3175908"/>
            <a:ext cx="355266" cy="3085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4B3FF5E-3973-4B51-85F7-98CCA59375D7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3467100" y="3216729"/>
            <a:ext cx="469566" cy="267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7929311-D26F-4E72-BC85-E2A6A68D8E93}"/>
              </a:ext>
            </a:extLst>
          </p:cNvPr>
          <p:cNvCxnSpPr>
            <a:cxnSpLocks/>
            <a:endCxn id="7" idx="7"/>
          </p:cNvCxnSpPr>
          <p:nvPr/>
        </p:nvCxnSpPr>
        <p:spPr>
          <a:xfrm flipH="1">
            <a:off x="2451889" y="3605673"/>
            <a:ext cx="326632" cy="310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1265A00-AC47-4F89-A40C-32D0D4B571EC}"/>
              </a:ext>
            </a:extLst>
          </p:cNvPr>
          <p:cNvCxnSpPr>
            <a:cxnSpLocks/>
            <a:stCxn id="5" idx="5"/>
            <a:endCxn id="21" idx="1"/>
          </p:cNvCxnSpPr>
          <p:nvPr/>
        </p:nvCxnSpPr>
        <p:spPr>
          <a:xfrm>
            <a:off x="2915891" y="3634591"/>
            <a:ext cx="167608" cy="3076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2244C98-544B-4405-A6AA-10C599620D8A}"/>
              </a:ext>
            </a:extLst>
          </p:cNvPr>
          <p:cNvCxnSpPr>
            <a:cxnSpLocks/>
            <a:endCxn id="8" idx="7"/>
          </p:cNvCxnSpPr>
          <p:nvPr/>
        </p:nvCxnSpPr>
        <p:spPr>
          <a:xfrm>
            <a:off x="3117716" y="4129340"/>
            <a:ext cx="124746" cy="2464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E375373-BCE6-4614-9521-7BFCC6B68E6F}"/>
              </a:ext>
            </a:extLst>
          </p:cNvPr>
          <p:cNvCxnSpPr>
            <a:cxnSpLocks/>
          </p:cNvCxnSpPr>
          <p:nvPr/>
        </p:nvCxnSpPr>
        <p:spPr>
          <a:xfrm flipH="1">
            <a:off x="1933545" y="4067846"/>
            <a:ext cx="326632" cy="310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6C7445D-0DF9-4414-B015-F029D76C38CF}"/>
              </a:ext>
            </a:extLst>
          </p:cNvPr>
          <p:cNvCxnSpPr>
            <a:cxnSpLocks/>
          </p:cNvCxnSpPr>
          <p:nvPr/>
        </p:nvCxnSpPr>
        <p:spPr>
          <a:xfrm flipH="1">
            <a:off x="1631330" y="4578565"/>
            <a:ext cx="170210" cy="321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45D9A7B-8986-44DE-8270-0A4B6A03006F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1966233" y="4599876"/>
            <a:ext cx="239607" cy="332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F129DB7-986F-4FE6-B87B-24BE6A229611}"/>
              </a:ext>
            </a:extLst>
          </p:cNvPr>
          <p:cNvCxnSpPr>
            <a:cxnSpLocks/>
            <a:stCxn id="17" idx="3"/>
          </p:cNvCxnSpPr>
          <p:nvPr/>
        </p:nvCxnSpPr>
        <p:spPr>
          <a:xfrm flipH="1">
            <a:off x="1360595" y="5082149"/>
            <a:ext cx="198904" cy="455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2CDE46E-2A59-4043-A901-C2E6CED10F6D}"/>
              </a:ext>
            </a:extLst>
          </p:cNvPr>
          <p:cNvCxnSpPr>
            <a:cxnSpLocks/>
          </p:cNvCxnSpPr>
          <p:nvPr/>
        </p:nvCxnSpPr>
        <p:spPr>
          <a:xfrm>
            <a:off x="4005202" y="3603952"/>
            <a:ext cx="234783" cy="3526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A1B4FC48-77EA-490D-9604-03CDE89752EF}"/>
              </a:ext>
            </a:extLst>
          </p:cNvPr>
          <p:cNvCxnSpPr>
            <a:cxnSpLocks/>
          </p:cNvCxnSpPr>
          <p:nvPr/>
        </p:nvCxnSpPr>
        <p:spPr>
          <a:xfrm>
            <a:off x="4359728" y="4016866"/>
            <a:ext cx="234783" cy="3526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63F13B56-38ED-4BEB-9139-79C24B1DC5E8}"/>
              </a:ext>
            </a:extLst>
          </p:cNvPr>
          <p:cNvSpPr txBox="1"/>
          <p:nvPr/>
        </p:nvSpPr>
        <p:spPr>
          <a:xfrm>
            <a:off x="4594511" y="3762693"/>
            <a:ext cx="832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TSIPR1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9484DE0-1AAA-4FCB-80A1-40A185F03963}"/>
              </a:ext>
            </a:extLst>
          </p:cNvPr>
          <p:cNvSpPr txBox="1"/>
          <p:nvPr/>
        </p:nvSpPr>
        <p:spPr>
          <a:xfrm>
            <a:off x="4901170" y="4283173"/>
            <a:ext cx="832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1.0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7174F444-03D2-476D-BB4D-09A5680FBB2E}"/>
              </a:ext>
            </a:extLst>
          </p:cNvPr>
          <p:cNvCxnSpPr>
            <a:cxnSpLocks/>
          </p:cNvCxnSpPr>
          <p:nvPr/>
        </p:nvCxnSpPr>
        <p:spPr>
          <a:xfrm>
            <a:off x="1432332" y="5766797"/>
            <a:ext cx="501213" cy="149829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75A3A088-3B6A-47D1-B212-7C9C760D6556}"/>
              </a:ext>
            </a:extLst>
          </p:cNvPr>
          <p:cNvSpPr/>
          <p:nvPr/>
        </p:nvSpPr>
        <p:spPr>
          <a:xfrm>
            <a:off x="1988064" y="5836208"/>
            <a:ext cx="195943" cy="212272"/>
          </a:xfrm>
          <a:prstGeom prst="ellipse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870E68D-23FB-43DB-A501-31E8E93C522B}"/>
              </a:ext>
            </a:extLst>
          </p:cNvPr>
          <p:cNvSpPr txBox="1"/>
          <p:nvPr/>
        </p:nvSpPr>
        <p:spPr>
          <a:xfrm>
            <a:off x="2177144" y="5848122"/>
            <a:ext cx="4733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EndPoint</a:t>
            </a:r>
            <a:r>
              <a:rPr lang="en-GB" dirty="0"/>
              <a:t>:Accounts_v1_0_GetstandingOrders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7CADC74-017C-405B-BE31-C4F060F8C669}"/>
              </a:ext>
            </a:extLst>
          </p:cNvPr>
          <p:cNvSpPr txBox="1"/>
          <p:nvPr/>
        </p:nvSpPr>
        <p:spPr>
          <a:xfrm>
            <a:off x="6669599" y="3453406"/>
            <a:ext cx="533190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Incoming URI:</a:t>
            </a:r>
          </a:p>
          <a:p>
            <a:r>
              <a:rPr lang="en-GB" dirty="0"/>
              <a:t>GET </a:t>
            </a:r>
            <a:r>
              <a:rPr lang="en-GB" dirty="0">
                <a:hlinkClick r:id="rId3"/>
              </a:rPr>
              <a:t>http://localhost:8088/nem/accounts/v1/standing-orders/12332434/</a:t>
            </a:r>
            <a:endParaRPr lang="en-GB" dirty="0"/>
          </a:p>
          <a:p>
            <a:endParaRPr lang="en-GB" dirty="0"/>
          </a:p>
          <a:p>
            <a:r>
              <a:rPr lang="en-GB" dirty="0"/>
              <a:t>Associated endpoint : Accounts_v1_0_GetstandingOrders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367983C0-AF6D-47C1-8B46-99C8E31C4229}"/>
              </a:ext>
            </a:extLst>
          </p:cNvPr>
          <p:cNvSpPr/>
          <p:nvPr/>
        </p:nvSpPr>
        <p:spPr>
          <a:xfrm>
            <a:off x="3308760" y="4917535"/>
            <a:ext cx="195943" cy="2122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7AA43573-6384-42CD-A544-F2AC85919252}"/>
              </a:ext>
            </a:extLst>
          </p:cNvPr>
          <p:cNvSpPr/>
          <p:nvPr/>
        </p:nvSpPr>
        <p:spPr>
          <a:xfrm>
            <a:off x="4809006" y="4872067"/>
            <a:ext cx="195943" cy="2122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FF724FF2-B81A-4456-B098-D7E4A0796CC6}"/>
              </a:ext>
            </a:extLst>
          </p:cNvPr>
          <p:cNvCxnSpPr>
            <a:cxnSpLocks/>
          </p:cNvCxnSpPr>
          <p:nvPr/>
        </p:nvCxnSpPr>
        <p:spPr>
          <a:xfrm>
            <a:off x="4655742" y="4562874"/>
            <a:ext cx="234783" cy="3526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9B88B40C-B66B-4F3C-A7AE-187A6CA24622}"/>
              </a:ext>
            </a:extLst>
          </p:cNvPr>
          <p:cNvCxnSpPr>
            <a:cxnSpLocks/>
          </p:cNvCxnSpPr>
          <p:nvPr/>
        </p:nvCxnSpPr>
        <p:spPr>
          <a:xfrm>
            <a:off x="3191803" y="4550735"/>
            <a:ext cx="234783" cy="3526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46813686-1A17-48DF-B640-8A87C12BA7E7}"/>
              </a:ext>
            </a:extLst>
          </p:cNvPr>
          <p:cNvSpPr txBox="1"/>
          <p:nvPr/>
        </p:nvSpPr>
        <p:spPr>
          <a:xfrm>
            <a:off x="3261301" y="3802498"/>
            <a:ext cx="832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EBDR1</a:t>
            </a:r>
          </a:p>
        </p:txBody>
      </p:sp>
    </p:spTree>
    <p:extLst>
      <p:ext uri="{BB962C8B-B14F-4D97-AF65-F5344CB8AC3E}">
        <p14:creationId xmlns:p14="http://schemas.microsoft.com/office/powerpoint/2010/main" val="25191845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Option 5: Regex-URI skeleton Hybrid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74076"/>
            <a:ext cx="10515600" cy="4763688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GB" sz="1900" b="1" dirty="0"/>
              <a:t>Pros:</a:t>
            </a:r>
          </a:p>
          <a:p>
            <a:pPr>
              <a:lnSpc>
                <a:spcPct val="110000"/>
              </a:lnSpc>
            </a:pPr>
            <a:r>
              <a:rPr lang="en-GB" sz="1900" dirty="0"/>
              <a:t>Consistent </a:t>
            </a:r>
            <a:r>
              <a:rPr lang="en-GB" sz="2000" dirty="0"/>
              <a:t>performance - </a:t>
            </a:r>
            <a:r>
              <a:rPr lang="en-GB" sz="1900" dirty="0"/>
              <a:t>no iterations are required to find a match.</a:t>
            </a:r>
          </a:p>
          <a:p>
            <a:pPr>
              <a:lnSpc>
                <a:spcPct val="110000"/>
              </a:lnSpc>
            </a:pPr>
            <a:r>
              <a:rPr lang="en-GB" sz="1900" dirty="0"/>
              <a:t>Design is an extension to (complements) the current approach.</a:t>
            </a:r>
          </a:p>
          <a:p>
            <a:pPr>
              <a:lnSpc>
                <a:spcPct val="110000"/>
              </a:lnSpc>
            </a:pPr>
            <a:r>
              <a:rPr lang="en-GB" sz="2000" dirty="0"/>
              <a:t>Simple table structure – URI Regex , Endpoint.</a:t>
            </a:r>
          </a:p>
          <a:p>
            <a:pPr marL="0" indent="0">
              <a:lnSpc>
                <a:spcPct val="110000"/>
              </a:lnSpc>
              <a:buNone/>
            </a:pPr>
            <a:endParaRPr lang="en-GB" sz="1900" dirty="0"/>
          </a:p>
          <a:p>
            <a:pPr>
              <a:lnSpc>
                <a:spcPct val="110000"/>
              </a:lnSpc>
            </a:pPr>
            <a:endParaRPr lang="en-GB" sz="1900" dirty="0"/>
          </a:p>
          <a:p>
            <a:pPr marL="0" indent="0">
              <a:lnSpc>
                <a:spcPct val="110000"/>
              </a:lnSpc>
              <a:buNone/>
            </a:pPr>
            <a:r>
              <a:rPr lang="en-GB" sz="1900" dirty="0"/>
              <a:t>  This option uses Pros of Option1 and Option3.</a:t>
            </a:r>
          </a:p>
          <a:p>
            <a:pPr marL="0" indent="0">
              <a:lnSpc>
                <a:spcPct val="110000"/>
              </a:lnSpc>
              <a:buNone/>
            </a:pPr>
            <a:endParaRPr lang="en-GB" sz="1900" dirty="0"/>
          </a:p>
          <a:p>
            <a:pPr>
              <a:lnSpc>
                <a:spcPct val="110000"/>
              </a:lnSpc>
            </a:pPr>
            <a:endParaRPr lang="en-GB" sz="1900" dirty="0"/>
          </a:p>
        </p:txBody>
      </p:sp>
    </p:spTree>
    <p:extLst>
      <p:ext uri="{BB962C8B-B14F-4D97-AF65-F5344CB8AC3E}">
        <p14:creationId xmlns:p14="http://schemas.microsoft.com/office/powerpoint/2010/main" val="8225452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3824" y="180726"/>
            <a:ext cx="10515600" cy="522660"/>
          </a:xfrm>
        </p:spPr>
        <p:txBody>
          <a:bodyPr>
            <a:normAutofit fontScale="90000"/>
          </a:bodyPr>
          <a:lstStyle/>
          <a:p>
            <a:r>
              <a:rPr lang="en-GB" dirty="0"/>
              <a:t>Evaluation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2F7E045-4B83-4334-A525-87D3A9D97F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8761098"/>
              </p:ext>
            </p:extLst>
          </p:nvPr>
        </p:nvGraphicFramePr>
        <p:xfrm>
          <a:off x="663824" y="1198979"/>
          <a:ext cx="11528175" cy="30336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1874">
                  <a:extLst>
                    <a:ext uri="{9D8B030D-6E8A-4147-A177-3AD203B41FA5}">
                      <a16:colId xmlns:a16="http://schemas.microsoft.com/office/drawing/2014/main" val="3436745607"/>
                    </a:ext>
                  </a:extLst>
                </a:gridCol>
                <a:gridCol w="841111">
                  <a:extLst>
                    <a:ext uri="{9D8B030D-6E8A-4147-A177-3AD203B41FA5}">
                      <a16:colId xmlns:a16="http://schemas.microsoft.com/office/drawing/2014/main" val="4146802459"/>
                    </a:ext>
                  </a:extLst>
                </a:gridCol>
                <a:gridCol w="940065">
                  <a:extLst>
                    <a:ext uri="{9D8B030D-6E8A-4147-A177-3AD203B41FA5}">
                      <a16:colId xmlns:a16="http://schemas.microsoft.com/office/drawing/2014/main" val="1563943009"/>
                    </a:ext>
                  </a:extLst>
                </a:gridCol>
                <a:gridCol w="940065">
                  <a:extLst>
                    <a:ext uri="{9D8B030D-6E8A-4147-A177-3AD203B41FA5}">
                      <a16:colId xmlns:a16="http://schemas.microsoft.com/office/drawing/2014/main" val="3978813051"/>
                    </a:ext>
                  </a:extLst>
                </a:gridCol>
                <a:gridCol w="1014281">
                  <a:extLst>
                    <a:ext uri="{9D8B030D-6E8A-4147-A177-3AD203B41FA5}">
                      <a16:colId xmlns:a16="http://schemas.microsoft.com/office/drawing/2014/main" val="2507636263"/>
                    </a:ext>
                  </a:extLst>
                </a:gridCol>
                <a:gridCol w="1088497">
                  <a:extLst>
                    <a:ext uri="{9D8B030D-6E8A-4147-A177-3AD203B41FA5}">
                      <a16:colId xmlns:a16="http://schemas.microsoft.com/office/drawing/2014/main" val="890333045"/>
                    </a:ext>
                  </a:extLst>
                </a:gridCol>
                <a:gridCol w="4152282">
                  <a:extLst>
                    <a:ext uri="{9D8B030D-6E8A-4147-A177-3AD203B41FA5}">
                      <a16:colId xmlns:a16="http://schemas.microsoft.com/office/drawing/2014/main" val="1447557811"/>
                    </a:ext>
                  </a:extLst>
                </a:gridCol>
              </a:tblGrid>
              <a:tr h="671851">
                <a:tc>
                  <a:txBody>
                    <a:bodyPr/>
                    <a:lstStyle/>
                    <a:p>
                      <a:r>
                        <a:rPr lang="en-GB" sz="1400" dirty="0"/>
                        <a:t>                 Option</a:t>
                      </a:r>
                    </a:p>
                    <a:p>
                      <a:endParaRPr lang="en-GB" sz="1400" dirty="0"/>
                    </a:p>
                    <a:p>
                      <a:r>
                        <a:rPr lang="en-GB" sz="1400" dirty="0"/>
                        <a:t>Criterion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    Weight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 Option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Option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Option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Option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Comments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5801794"/>
                  </a:ext>
                </a:extLst>
              </a:tr>
              <a:tr h="450879">
                <a:tc>
                  <a:txBody>
                    <a:bodyPr/>
                    <a:lstStyle/>
                    <a:p>
                      <a:r>
                        <a:rPr lang="en-GB" sz="1400" dirty="0"/>
                        <a:t>Development/Testing Effort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GB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GB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GB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GB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Initial development and testing effort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6919613"/>
                  </a:ext>
                </a:extLst>
              </a:tr>
              <a:tr h="361767">
                <a:tc>
                  <a:txBody>
                    <a:bodyPr/>
                    <a:lstStyle/>
                    <a:p>
                      <a:r>
                        <a:rPr lang="en-GB" sz="1400" dirty="0"/>
                        <a:t>Performance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GB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GB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GB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1932422"/>
                  </a:ext>
                </a:extLst>
              </a:tr>
              <a:tr h="265222">
                <a:tc>
                  <a:txBody>
                    <a:bodyPr/>
                    <a:lstStyle/>
                    <a:p>
                      <a:r>
                        <a:rPr lang="en-GB" sz="1400" dirty="0"/>
                        <a:t>Simplicity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GB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GB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GB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GB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Easy to understand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9796652"/>
                  </a:ext>
                </a:extLst>
              </a:tr>
              <a:tr h="361767">
                <a:tc>
                  <a:txBody>
                    <a:bodyPr/>
                    <a:lstStyle/>
                    <a:p>
                      <a:r>
                        <a:rPr lang="en-GB" sz="1400" dirty="0"/>
                        <a:t>Ease of future change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GB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GB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Development effort in case of changes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351955"/>
                  </a:ext>
                </a:extLst>
              </a:tr>
              <a:tr h="230207">
                <a:tc>
                  <a:txBody>
                    <a:bodyPr/>
                    <a:lstStyle/>
                    <a:p>
                      <a:r>
                        <a:rPr lang="en-GB" sz="1400" dirty="0"/>
                        <a:t>Splitting work between developers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GB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GB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GB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GB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Different release working on operation at </a:t>
                      </a:r>
                      <a:r>
                        <a:rPr lang="en-GB" sz="1400"/>
                        <a:t>a time.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1070915"/>
                  </a:ext>
                </a:extLst>
              </a:tr>
              <a:tr h="265222"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12871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56114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Recommendation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24188"/>
            <a:ext cx="10515600" cy="476368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GB" sz="2000" dirty="0"/>
              <a:t>Option 5 – Regex-URI skeleton Hybrid</a:t>
            </a:r>
          </a:p>
          <a:p>
            <a:pPr>
              <a:lnSpc>
                <a:spcPct val="110000"/>
              </a:lnSpc>
            </a:pPr>
            <a:r>
              <a:rPr lang="en-GB" sz="1900" dirty="0"/>
              <a:t> Performant</a:t>
            </a:r>
          </a:p>
          <a:p>
            <a:pPr>
              <a:lnSpc>
                <a:spcPct val="110000"/>
              </a:lnSpc>
            </a:pPr>
            <a:r>
              <a:rPr lang="en-GB" sz="1900" dirty="0"/>
              <a:t>Representation of URI in Database is simple</a:t>
            </a:r>
          </a:p>
          <a:p>
            <a:pPr marL="0" indent="0">
              <a:lnSpc>
                <a:spcPct val="110000"/>
              </a:lnSpc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62877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Summary of Proposal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change to the routing logic in service gateway for REST services; to apply this to Open Banking, Every Day Banking, TSIP migration and all REST services that follow.</a:t>
            </a:r>
          </a:p>
        </p:txBody>
      </p:sp>
    </p:spTree>
    <p:extLst>
      <p:ext uri="{BB962C8B-B14F-4D97-AF65-F5344CB8AC3E}">
        <p14:creationId xmlns:p14="http://schemas.microsoft.com/office/powerpoint/2010/main" val="730484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06638"/>
            <a:ext cx="10515600" cy="5007662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GB" sz="2400" dirty="0"/>
              <a:t>In TSIP Migration an issue occurred in the routing logic for the URI:</a:t>
            </a:r>
          </a:p>
          <a:p>
            <a:pPr lvl="1">
              <a:lnSpc>
                <a:spcPct val="110000"/>
              </a:lnSpc>
              <a:buFont typeface="Courier New" panose="02070309020205020404" pitchFamily="49" charset="0"/>
              <a:buChar char="o"/>
            </a:pPr>
            <a:r>
              <a:rPr lang="en-GB" sz="2000" dirty="0">
                <a:highlight>
                  <a:srgbClr val="C0C0C0"/>
                </a:highlight>
              </a:rPr>
              <a:t>Multiple parameter support is not available</a:t>
            </a:r>
          </a:p>
        </p:txBody>
      </p:sp>
    </p:spTree>
    <p:extLst>
      <p:ext uri="{BB962C8B-B14F-4D97-AF65-F5344CB8AC3E}">
        <p14:creationId xmlns:p14="http://schemas.microsoft.com/office/powerpoint/2010/main" val="186159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81088"/>
            <a:ext cx="10515600" cy="5175274"/>
          </a:xfrm>
        </p:spPr>
        <p:txBody>
          <a:bodyPr>
            <a:normAutofit/>
          </a:bodyPr>
          <a:lstStyle/>
          <a:p>
            <a:r>
              <a:rPr lang="en-GB" altLang="en-US" sz="1900" dirty="0"/>
              <a:t>In the Rest Service Gateway implementation for Everyday Banking and Open Banking , routing to the service is done by calling the service (endpoint) from cached rows based on the operationId and ServiceId.</a:t>
            </a:r>
          </a:p>
          <a:p>
            <a:pPr marL="0" indent="0">
              <a:buNone/>
            </a:pPr>
            <a:r>
              <a:rPr lang="en-GB" altLang="en-US" sz="2100" dirty="0"/>
              <a:t>      </a:t>
            </a:r>
            <a:r>
              <a:rPr lang="en-GB" altLang="en-US" sz="1600" dirty="0"/>
              <a:t>&gt;</a:t>
            </a:r>
            <a:r>
              <a:rPr lang="en-GB" altLang="en-US" sz="2100" dirty="0"/>
              <a:t> </a:t>
            </a:r>
            <a:r>
              <a:rPr lang="en-GB" altLang="en-US" sz="1600" dirty="0"/>
              <a:t>ServiceId is provided through service gateway pattern instance, Ex: accounts , payments etc.</a:t>
            </a:r>
          </a:p>
          <a:p>
            <a:pPr marL="0" indent="0">
              <a:buNone/>
            </a:pPr>
            <a:r>
              <a:rPr lang="en-GB" altLang="en-US" sz="1600" dirty="0"/>
              <a:t>        &gt; OperationId is fetched from the URI, Ex: </a:t>
            </a:r>
            <a:r>
              <a:rPr lang="en-GB" altLang="en-US" sz="1600" dirty="0" err="1"/>
              <a:t>GetAccountTransactions</a:t>
            </a:r>
            <a:r>
              <a:rPr lang="en-GB" altLang="en-US" sz="1600" dirty="0"/>
              <a:t> etc.</a:t>
            </a:r>
          </a:p>
          <a:p>
            <a:r>
              <a:rPr lang="en-GB" altLang="en-US" sz="1900" dirty="0"/>
              <a:t>OperationId is currently fetched from the IIB LocalEnvironment  tree</a:t>
            </a:r>
          </a:p>
          <a:p>
            <a:pPr marL="0" indent="0">
              <a:buNone/>
            </a:pPr>
            <a:r>
              <a:rPr lang="en-GB" altLang="en-US" sz="1900" b="1" dirty="0"/>
              <a:t>     </a:t>
            </a:r>
            <a:r>
              <a:rPr lang="en-GB" altLang="en-US" sz="1900" b="1" dirty="0" err="1"/>
              <a:t>LocalEnvironment</a:t>
            </a:r>
            <a:r>
              <a:rPr lang="en-GB" altLang="en-US" sz="1900" b="1" dirty="0"/>
              <a:t> representation in segments</a:t>
            </a:r>
            <a:r>
              <a:rPr lang="en-GB" altLang="en-US" sz="1900" dirty="0"/>
              <a:t>:</a:t>
            </a:r>
          </a:p>
          <a:p>
            <a:pPr marL="0" indent="0">
              <a:buNone/>
            </a:pPr>
            <a:r>
              <a:rPr lang="en-GB" altLang="en-US" sz="1900" dirty="0"/>
              <a:t>        </a:t>
            </a:r>
            <a:r>
              <a:rPr lang="en-GB" altLang="en-US" sz="1900" b="1" dirty="0"/>
              <a:t>URI:             </a:t>
            </a:r>
            <a:r>
              <a:rPr lang="en-GB" altLang="en-US" sz="1900" dirty="0"/>
              <a:t>/nem/accounts/v1/{AccountID}/standing-orders</a:t>
            </a:r>
          </a:p>
          <a:p>
            <a:pPr marL="0" indent="0">
              <a:buNone/>
            </a:pPr>
            <a:endParaRPr lang="en-GB" altLang="en-US" sz="2700" dirty="0"/>
          </a:p>
          <a:p>
            <a:pPr marL="0" indent="0">
              <a:buNone/>
            </a:pPr>
            <a:r>
              <a:rPr lang="en-GB" altLang="en-US" sz="2700" b="1" dirty="0"/>
              <a:t>     </a:t>
            </a:r>
            <a:r>
              <a:rPr lang="en-GB" altLang="en-US" sz="1900" b="1" dirty="0"/>
              <a:t>Segments :  </a:t>
            </a:r>
          </a:p>
          <a:p>
            <a:pPr marL="0" indent="0">
              <a:buNone/>
            </a:pPr>
            <a:endParaRPr lang="en-GB" altLang="en-US" sz="2400" dirty="0"/>
          </a:p>
          <a:p>
            <a:pPr marL="0" indent="0">
              <a:buNone/>
            </a:pPr>
            <a:endParaRPr lang="en-GB" altLang="en-US" sz="31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4CA6CD7-087F-4717-8346-576279C15B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0600616"/>
              </p:ext>
            </p:extLst>
          </p:nvPr>
        </p:nvGraphicFramePr>
        <p:xfrm>
          <a:off x="2918438" y="5113392"/>
          <a:ext cx="5557953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9113">
                  <a:extLst>
                    <a:ext uri="{9D8B030D-6E8A-4147-A177-3AD203B41FA5}">
                      <a16:colId xmlns:a16="http://schemas.microsoft.com/office/drawing/2014/main" val="1471974154"/>
                    </a:ext>
                  </a:extLst>
                </a:gridCol>
                <a:gridCol w="1139687">
                  <a:extLst>
                    <a:ext uri="{9D8B030D-6E8A-4147-A177-3AD203B41FA5}">
                      <a16:colId xmlns:a16="http://schemas.microsoft.com/office/drawing/2014/main" val="2093959394"/>
                    </a:ext>
                  </a:extLst>
                </a:gridCol>
                <a:gridCol w="596347">
                  <a:extLst>
                    <a:ext uri="{9D8B030D-6E8A-4147-A177-3AD203B41FA5}">
                      <a16:colId xmlns:a16="http://schemas.microsoft.com/office/drawing/2014/main" val="2774161873"/>
                    </a:ext>
                  </a:extLst>
                </a:gridCol>
                <a:gridCol w="1370267">
                  <a:extLst>
                    <a:ext uri="{9D8B030D-6E8A-4147-A177-3AD203B41FA5}">
                      <a16:colId xmlns:a16="http://schemas.microsoft.com/office/drawing/2014/main" val="394993511"/>
                    </a:ext>
                  </a:extLst>
                </a:gridCol>
                <a:gridCol w="1762539">
                  <a:extLst>
                    <a:ext uri="{9D8B030D-6E8A-4147-A177-3AD203B41FA5}">
                      <a16:colId xmlns:a16="http://schemas.microsoft.com/office/drawing/2014/main" val="3731845747"/>
                    </a:ext>
                  </a:extLst>
                </a:gridCol>
              </a:tblGrid>
              <a:tr h="140182">
                <a:tc>
                  <a:txBody>
                    <a:bodyPr/>
                    <a:lstStyle/>
                    <a:p>
                      <a:r>
                        <a:rPr lang="en-GB" dirty="0"/>
                        <a:t>nem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accounts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v1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{AccountID}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standing-orders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50096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0346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81088"/>
            <a:ext cx="10515600" cy="5175274"/>
          </a:xfrm>
        </p:spPr>
        <p:txBody>
          <a:bodyPr>
            <a:normAutofit/>
          </a:bodyPr>
          <a:lstStyle/>
          <a:p>
            <a:r>
              <a:rPr lang="en-GB" altLang="en-US" sz="1900" dirty="0"/>
              <a:t>Currently, </a:t>
            </a:r>
            <a:r>
              <a:rPr lang="en-GB" altLang="en-US" sz="1900" dirty="0" err="1"/>
              <a:t>OperationId</a:t>
            </a:r>
            <a:r>
              <a:rPr lang="en-GB" altLang="en-US" sz="1900" dirty="0"/>
              <a:t> is fetched  from  segment[5] which fulfils the requirements of Open Banking operations.</a:t>
            </a:r>
          </a:p>
          <a:p>
            <a:pPr marL="0" indent="0">
              <a:buNone/>
            </a:pPr>
            <a:endParaRPr lang="en-GB" altLang="en-US" sz="1900" dirty="0"/>
          </a:p>
          <a:p>
            <a:r>
              <a:rPr lang="en-GB" altLang="en-US" sz="1900" dirty="0"/>
              <a:t>However , this solution has shortcoming </a:t>
            </a:r>
          </a:p>
          <a:p>
            <a:pPr marL="0" indent="0">
              <a:buNone/>
            </a:pPr>
            <a:r>
              <a:rPr lang="en-GB" altLang="en-US" sz="1900" dirty="0"/>
              <a:t>      - Not "Generic" routing logic</a:t>
            </a:r>
          </a:p>
          <a:p>
            <a:pPr marL="0" indent="0">
              <a:buNone/>
            </a:pPr>
            <a:r>
              <a:rPr lang="en-GB" altLang="en-US" sz="1900" dirty="0"/>
              <a:t>            </a:t>
            </a:r>
            <a:r>
              <a:rPr lang="en-GB" altLang="en-US" sz="1900" i="1" dirty="0"/>
              <a:t>New operation implementations might need a change in the logic.</a:t>
            </a:r>
          </a:p>
          <a:p>
            <a:pPr marL="0" indent="0">
              <a:buNone/>
            </a:pPr>
            <a:r>
              <a:rPr lang="en-GB" altLang="en-US" sz="1900" dirty="0"/>
              <a:t>      - Performance overhead - increasing conditional statement when increasing operations</a:t>
            </a:r>
          </a:p>
          <a:p>
            <a:pPr marL="0" indent="0">
              <a:buNone/>
            </a:pPr>
            <a:endParaRPr lang="en-GB" altLang="en-US" sz="1900" dirty="0"/>
          </a:p>
          <a:p>
            <a:pPr marL="0" indent="0">
              <a:buNone/>
            </a:pPr>
            <a:endParaRPr lang="en-GB" altLang="en-US" sz="1900" dirty="0"/>
          </a:p>
          <a:p>
            <a:pPr marL="0" indent="0">
              <a:buNone/>
            </a:pPr>
            <a:r>
              <a:rPr lang="en-GB" altLang="en-US" sz="1900" b="1" dirty="0"/>
              <a:t>Segments :</a:t>
            </a:r>
            <a:endParaRPr lang="en-GB" altLang="en-US" sz="1900" dirty="0"/>
          </a:p>
          <a:p>
            <a:pPr marL="0" indent="0">
              <a:buNone/>
            </a:pPr>
            <a:endParaRPr lang="en-GB" altLang="en-US" sz="19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34D37BC-C550-4E6E-BABB-B82F286A7D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6245587"/>
              </p:ext>
            </p:extLst>
          </p:nvPr>
        </p:nvGraphicFramePr>
        <p:xfrm>
          <a:off x="2778953" y="5020402"/>
          <a:ext cx="5557953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9113">
                  <a:extLst>
                    <a:ext uri="{9D8B030D-6E8A-4147-A177-3AD203B41FA5}">
                      <a16:colId xmlns:a16="http://schemas.microsoft.com/office/drawing/2014/main" val="1471974154"/>
                    </a:ext>
                  </a:extLst>
                </a:gridCol>
                <a:gridCol w="1139687">
                  <a:extLst>
                    <a:ext uri="{9D8B030D-6E8A-4147-A177-3AD203B41FA5}">
                      <a16:colId xmlns:a16="http://schemas.microsoft.com/office/drawing/2014/main" val="2093959394"/>
                    </a:ext>
                  </a:extLst>
                </a:gridCol>
                <a:gridCol w="596347">
                  <a:extLst>
                    <a:ext uri="{9D8B030D-6E8A-4147-A177-3AD203B41FA5}">
                      <a16:colId xmlns:a16="http://schemas.microsoft.com/office/drawing/2014/main" val="2774161873"/>
                    </a:ext>
                  </a:extLst>
                </a:gridCol>
                <a:gridCol w="1370267">
                  <a:extLst>
                    <a:ext uri="{9D8B030D-6E8A-4147-A177-3AD203B41FA5}">
                      <a16:colId xmlns:a16="http://schemas.microsoft.com/office/drawing/2014/main" val="394993511"/>
                    </a:ext>
                  </a:extLst>
                </a:gridCol>
                <a:gridCol w="1762539">
                  <a:extLst>
                    <a:ext uri="{9D8B030D-6E8A-4147-A177-3AD203B41FA5}">
                      <a16:colId xmlns:a16="http://schemas.microsoft.com/office/drawing/2014/main" val="3731845747"/>
                    </a:ext>
                  </a:extLst>
                </a:gridCol>
              </a:tblGrid>
              <a:tr h="140182">
                <a:tc>
                  <a:txBody>
                    <a:bodyPr/>
                    <a:lstStyle/>
                    <a:p>
                      <a:r>
                        <a:rPr lang="en-GB" dirty="0"/>
                        <a:t>nem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accounts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v1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{AccountID}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  <a:highlight>
                            <a:srgbClr val="C2161C"/>
                          </a:highlight>
                        </a:rPr>
                        <a:t>standing-orders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50096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516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88EFBED-ECE4-4125-931A-58BE0081C977}"/>
              </a:ext>
            </a:extLst>
          </p:cNvPr>
          <p:cNvSpPr/>
          <p:nvPr/>
        </p:nvSpPr>
        <p:spPr bwMode="auto">
          <a:xfrm>
            <a:off x="218366" y="3190911"/>
            <a:ext cx="3524299" cy="79580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itchFamily="18" charset="0"/>
              </a:rPr>
              <a:t>Application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A4B62A4-6DF5-4DD1-81EF-870030F40296}"/>
              </a:ext>
            </a:extLst>
          </p:cNvPr>
          <p:cNvSpPr/>
          <p:nvPr/>
        </p:nvSpPr>
        <p:spPr bwMode="auto">
          <a:xfrm>
            <a:off x="218365" y="4135144"/>
            <a:ext cx="3524299" cy="79580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itchFamily="18" charset="0"/>
              </a:rPr>
              <a:t>Application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0CE1FE5-12BE-4516-AE0B-2E1534A9CFA8}"/>
              </a:ext>
            </a:extLst>
          </p:cNvPr>
          <p:cNvSpPr/>
          <p:nvPr/>
        </p:nvSpPr>
        <p:spPr bwMode="auto">
          <a:xfrm>
            <a:off x="218365" y="5116656"/>
            <a:ext cx="3524299" cy="79580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itchFamily="18" charset="0"/>
              </a:rPr>
              <a:t>Application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Current Approved Design: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690C16A-54E5-454B-A172-DC3CA37E77D3}"/>
              </a:ext>
            </a:extLst>
          </p:cNvPr>
          <p:cNvSpPr/>
          <p:nvPr/>
        </p:nvSpPr>
        <p:spPr bwMode="auto">
          <a:xfrm>
            <a:off x="326923" y="3257359"/>
            <a:ext cx="3301834" cy="4824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200" dirty="0"/>
              <a:t>Accounts_V1_0_GetBeneficiaries</a:t>
            </a:r>
            <a:endParaRPr lang="en-GB" sz="1200" dirty="0">
              <a:latin typeface="+mn-lt"/>
            </a:endParaRP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	(</a:t>
            </a:r>
            <a:r>
              <a:rPr lang="en-GB" sz="1200" dirty="0"/>
              <a:t>callable </a:t>
            </a:r>
            <a:r>
              <a:rPr kumimoji="0" lang="en-GB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flow)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499C3F9-FF91-41E9-B327-CA3CC75DAD9D}"/>
              </a:ext>
            </a:extLst>
          </p:cNvPr>
          <p:cNvSpPr/>
          <p:nvPr/>
        </p:nvSpPr>
        <p:spPr bwMode="auto">
          <a:xfrm>
            <a:off x="326923" y="4192880"/>
            <a:ext cx="3301834" cy="4824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1200" dirty="0"/>
              <a:t>Accounts_V1_0_GetStandingOrders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20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	(</a:t>
            </a:r>
            <a:r>
              <a:rPr lang="en-GB" sz="1200" dirty="0"/>
              <a:t>callable </a:t>
            </a:r>
            <a:r>
              <a:rPr kumimoji="0" lang="en-GB" sz="120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flow)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4D60BB5-E820-4F2E-BC6A-A5FF2DDA890E}"/>
              </a:ext>
            </a:extLst>
          </p:cNvPr>
          <p:cNvSpPr/>
          <p:nvPr/>
        </p:nvSpPr>
        <p:spPr bwMode="auto">
          <a:xfrm>
            <a:off x="326923" y="5175760"/>
            <a:ext cx="3301834" cy="4824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1200" dirty="0"/>
              <a:t>Accounts_V1_0_GetProduct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20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	(</a:t>
            </a:r>
            <a:r>
              <a:rPr lang="en-GB" sz="1200" dirty="0"/>
              <a:t>callable </a:t>
            </a:r>
            <a:r>
              <a:rPr kumimoji="0" lang="en-GB" sz="120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flow)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AA6A804-A5D3-42A0-A43D-96220F21DBDA}"/>
              </a:ext>
            </a:extLst>
          </p:cNvPr>
          <p:cNvSpPr/>
          <p:nvPr/>
        </p:nvSpPr>
        <p:spPr bwMode="auto">
          <a:xfrm>
            <a:off x="2932748" y="1335079"/>
            <a:ext cx="3385592" cy="103598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itchFamily="18" charset="0"/>
              </a:rPr>
              <a:t>Application: </a:t>
            </a:r>
            <a:r>
              <a:rPr kumimoji="0" lang="en-GB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" pitchFamily="18" charset="0"/>
              </a:rPr>
              <a:t>Account_SG</a:t>
            </a:r>
            <a:endParaRPr kumimoji="0" lang="en-GB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3E237C1-70C6-44B0-BD96-838AD66A2A64}"/>
              </a:ext>
            </a:extLst>
          </p:cNvPr>
          <p:cNvSpPr/>
          <p:nvPr/>
        </p:nvSpPr>
        <p:spPr bwMode="auto">
          <a:xfrm>
            <a:off x="3130671" y="1631962"/>
            <a:ext cx="2989414" cy="665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200" dirty="0">
                <a:latin typeface="+mn-lt"/>
              </a:rPr>
              <a:t>Operation and Version Router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200" dirty="0">
                <a:latin typeface="+mn-lt"/>
              </a:rPr>
              <a:t>/nem/accounts/*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F6D6DCE-F858-46B4-95A3-1FF9992F28A8}"/>
              </a:ext>
            </a:extLst>
          </p:cNvPr>
          <p:cNvCxnSpPr>
            <a:cxnSpLocks/>
            <a:stCxn id="19" idx="2"/>
            <a:endCxn id="15" idx="0"/>
          </p:cNvCxnSpPr>
          <p:nvPr/>
        </p:nvCxnSpPr>
        <p:spPr bwMode="auto">
          <a:xfrm flipH="1">
            <a:off x="1977840" y="2297562"/>
            <a:ext cx="2647538" cy="95979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ys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3" name="Left Brace 32">
            <a:extLst>
              <a:ext uri="{FF2B5EF4-FFF2-40B4-BE49-F238E27FC236}">
                <a16:creationId xmlns:a16="http://schemas.microsoft.com/office/drawing/2014/main" id="{C4AAD28E-C17A-4102-A82F-65B67BA1F639}"/>
              </a:ext>
            </a:extLst>
          </p:cNvPr>
          <p:cNvSpPr/>
          <p:nvPr/>
        </p:nvSpPr>
        <p:spPr>
          <a:xfrm rot="16200000">
            <a:off x="3940354" y="2364991"/>
            <a:ext cx="356191" cy="780017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C565022-DF29-4941-8B16-1FBA5118B017}"/>
              </a:ext>
            </a:extLst>
          </p:cNvPr>
          <p:cNvSpPr txBox="1"/>
          <p:nvPr/>
        </p:nvSpPr>
        <p:spPr>
          <a:xfrm>
            <a:off x="1266253" y="6499301"/>
            <a:ext cx="6346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Temporary co-existence of two minor versions (to enable proving)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113BA1A-156D-4F15-AC4D-8C1A91B6AD1B}"/>
              </a:ext>
            </a:extLst>
          </p:cNvPr>
          <p:cNvSpPr/>
          <p:nvPr/>
        </p:nvSpPr>
        <p:spPr bwMode="auto">
          <a:xfrm>
            <a:off x="4366867" y="3190911"/>
            <a:ext cx="3524299" cy="79580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itchFamily="18" charset="0"/>
              </a:rPr>
              <a:t>Application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1DE3624-E68D-46BF-A983-898C93CB74CC}"/>
              </a:ext>
            </a:extLst>
          </p:cNvPr>
          <p:cNvSpPr/>
          <p:nvPr/>
        </p:nvSpPr>
        <p:spPr bwMode="auto">
          <a:xfrm>
            <a:off x="4366866" y="4135144"/>
            <a:ext cx="3524299" cy="79580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itchFamily="18" charset="0"/>
              </a:rPr>
              <a:t>Application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81334D9-564F-462C-B8A2-EA0EFA2B9367}"/>
              </a:ext>
            </a:extLst>
          </p:cNvPr>
          <p:cNvSpPr/>
          <p:nvPr/>
        </p:nvSpPr>
        <p:spPr bwMode="auto">
          <a:xfrm>
            <a:off x="4366866" y="5116656"/>
            <a:ext cx="3524299" cy="79580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itchFamily="18" charset="0"/>
              </a:rPr>
              <a:t>Application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E09ACF3-2EDF-4C83-9734-4A93009B1753}"/>
              </a:ext>
            </a:extLst>
          </p:cNvPr>
          <p:cNvSpPr/>
          <p:nvPr/>
        </p:nvSpPr>
        <p:spPr bwMode="auto">
          <a:xfrm>
            <a:off x="4475424" y="3257359"/>
            <a:ext cx="3301834" cy="4824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200" dirty="0">
                <a:latin typeface="+mn-lt"/>
              </a:rPr>
              <a:t>Accounts_V1_1_GetBeneficiaries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	(</a:t>
            </a:r>
            <a:r>
              <a:rPr lang="en-GB" sz="1200" dirty="0"/>
              <a:t>callable </a:t>
            </a:r>
            <a:r>
              <a:rPr kumimoji="0" lang="en-GB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flow)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4DB9F31-7A3C-4D6C-86B5-D1861509D308}"/>
              </a:ext>
            </a:extLst>
          </p:cNvPr>
          <p:cNvSpPr/>
          <p:nvPr/>
        </p:nvSpPr>
        <p:spPr bwMode="auto">
          <a:xfrm>
            <a:off x="4475424" y="4192880"/>
            <a:ext cx="3301834" cy="4824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1200" dirty="0"/>
              <a:t>Accounts_V1_1_GetStandingOrders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20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	(</a:t>
            </a:r>
            <a:r>
              <a:rPr lang="en-GB" sz="1200" dirty="0"/>
              <a:t>callable </a:t>
            </a:r>
            <a:r>
              <a:rPr kumimoji="0" lang="en-GB" sz="120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flow)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00C7E81-1113-4A88-AE6B-AC1A7AF6829E}"/>
              </a:ext>
            </a:extLst>
          </p:cNvPr>
          <p:cNvSpPr/>
          <p:nvPr/>
        </p:nvSpPr>
        <p:spPr bwMode="auto">
          <a:xfrm>
            <a:off x="4475424" y="5175760"/>
            <a:ext cx="3301834" cy="4824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1200" dirty="0"/>
              <a:t>Accounts_V1_1_GetProduct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20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	(</a:t>
            </a:r>
            <a:r>
              <a:rPr lang="en-GB" sz="1200" dirty="0"/>
              <a:t>callable </a:t>
            </a:r>
            <a:r>
              <a:rPr kumimoji="0" lang="en-GB" sz="120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flow)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E6FC816-5CA4-457B-8CAC-ABD758F4B3CA}"/>
              </a:ext>
            </a:extLst>
          </p:cNvPr>
          <p:cNvCxnSpPr>
            <a:cxnSpLocks/>
            <a:stCxn id="19" idx="2"/>
            <a:endCxn id="36" idx="0"/>
          </p:cNvCxnSpPr>
          <p:nvPr/>
        </p:nvCxnSpPr>
        <p:spPr bwMode="auto">
          <a:xfrm>
            <a:off x="4625378" y="2297562"/>
            <a:ext cx="1500963" cy="95979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ys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9B75F26-739E-4FAD-8131-F6C9BB710E15}"/>
              </a:ext>
            </a:extLst>
          </p:cNvPr>
          <p:cNvCxnSpPr>
            <a:cxnSpLocks/>
            <a:stCxn id="19" idx="2"/>
            <a:endCxn id="16" idx="0"/>
          </p:cNvCxnSpPr>
          <p:nvPr/>
        </p:nvCxnSpPr>
        <p:spPr bwMode="auto">
          <a:xfrm flipH="1">
            <a:off x="1977840" y="2297562"/>
            <a:ext cx="2647538" cy="189531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ys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E907A10-45EA-4F7A-8E39-F1E5CF5D51C8}"/>
              </a:ext>
            </a:extLst>
          </p:cNvPr>
          <p:cNvCxnSpPr>
            <a:cxnSpLocks/>
            <a:stCxn id="19" idx="2"/>
            <a:endCxn id="17" idx="0"/>
          </p:cNvCxnSpPr>
          <p:nvPr/>
        </p:nvCxnSpPr>
        <p:spPr bwMode="auto">
          <a:xfrm flipH="1">
            <a:off x="1977840" y="2297562"/>
            <a:ext cx="2647538" cy="287819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ys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5BEB2DF-523B-46F2-A3C8-D7E95076B935}"/>
              </a:ext>
            </a:extLst>
          </p:cNvPr>
          <p:cNvCxnSpPr>
            <a:cxnSpLocks/>
            <a:stCxn id="19" idx="2"/>
            <a:endCxn id="31" idx="0"/>
          </p:cNvCxnSpPr>
          <p:nvPr/>
        </p:nvCxnSpPr>
        <p:spPr bwMode="auto">
          <a:xfrm>
            <a:off x="4625378" y="2297562"/>
            <a:ext cx="1503638" cy="281909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ys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9F295E5-2398-40CA-866E-C825F3D774F3}"/>
              </a:ext>
            </a:extLst>
          </p:cNvPr>
          <p:cNvCxnSpPr>
            <a:cxnSpLocks/>
            <a:stCxn id="19" idx="2"/>
            <a:endCxn id="37" idx="0"/>
          </p:cNvCxnSpPr>
          <p:nvPr/>
        </p:nvCxnSpPr>
        <p:spPr bwMode="auto">
          <a:xfrm>
            <a:off x="4625378" y="2297562"/>
            <a:ext cx="1500963" cy="189531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ys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43E29039-3164-4F2E-9856-6F230BEE0C24}"/>
              </a:ext>
            </a:extLst>
          </p:cNvPr>
          <p:cNvSpPr/>
          <p:nvPr/>
        </p:nvSpPr>
        <p:spPr bwMode="auto">
          <a:xfrm>
            <a:off x="8589576" y="3190911"/>
            <a:ext cx="3524299" cy="79580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itchFamily="18" charset="0"/>
              </a:rPr>
              <a:t>Application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DFE59AC-FCAA-464D-B2FE-E11B6C56ADB7}"/>
              </a:ext>
            </a:extLst>
          </p:cNvPr>
          <p:cNvSpPr/>
          <p:nvPr/>
        </p:nvSpPr>
        <p:spPr bwMode="auto">
          <a:xfrm>
            <a:off x="8589575" y="4135144"/>
            <a:ext cx="3524299" cy="79580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itchFamily="18" charset="0"/>
              </a:rPr>
              <a:t>Application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CE6BCCB2-5BE6-403D-B878-B686BD479762}"/>
              </a:ext>
            </a:extLst>
          </p:cNvPr>
          <p:cNvSpPr/>
          <p:nvPr/>
        </p:nvSpPr>
        <p:spPr bwMode="auto">
          <a:xfrm>
            <a:off x="8589575" y="5116656"/>
            <a:ext cx="3524299" cy="79580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itchFamily="18" charset="0"/>
              </a:rPr>
              <a:t>Application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891FBE8-CBD7-4CC9-AEB3-A712C6062F57}"/>
              </a:ext>
            </a:extLst>
          </p:cNvPr>
          <p:cNvSpPr/>
          <p:nvPr/>
        </p:nvSpPr>
        <p:spPr bwMode="auto">
          <a:xfrm>
            <a:off x="8698133" y="3257359"/>
            <a:ext cx="3301834" cy="4824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200" dirty="0">
                <a:latin typeface="+mn-lt"/>
              </a:rPr>
              <a:t>Accounts_V2_0_GetBeneficiaries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	(</a:t>
            </a:r>
            <a:r>
              <a:rPr lang="en-GB" sz="1200" dirty="0"/>
              <a:t>callable </a:t>
            </a:r>
            <a:r>
              <a:rPr kumimoji="0" lang="en-GB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flow)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4FB7A50-EE9F-4E70-BCA3-A79B46B7D397}"/>
              </a:ext>
            </a:extLst>
          </p:cNvPr>
          <p:cNvSpPr/>
          <p:nvPr/>
        </p:nvSpPr>
        <p:spPr bwMode="auto">
          <a:xfrm>
            <a:off x="8698133" y="4192880"/>
            <a:ext cx="3301834" cy="4824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1200" dirty="0"/>
              <a:t>Accounts_V2_0_GetStandingOrders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20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	(</a:t>
            </a:r>
            <a:r>
              <a:rPr lang="en-GB" sz="1200" dirty="0"/>
              <a:t>callable </a:t>
            </a:r>
            <a:r>
              <a:rPr kumimoji="0" lang="en-GB" sz="120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flow)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19635E69-312F-4619-8567-462D46B70C5A}"/>
              </a:ext>
            </a:extLst>
          </p:cNvPr>
          <p:cNvSpPr/>
          <p:nvPr/>
        </p:nvSpPr>
        <p:spPr bwMode="auto">
          <a:xfrm>
            <a:off x="8698133" y="5175760"/>
            <a:ext cx="3301834" cy="4824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1200" dirty="0"/>
              <a:t>Accounts_V2_0_GetProduct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20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	(</a:t>
            </a:r>
            <a:r>
              <a:rPr lang="en-GB" sz="1200" dirty="0"/>
              <a:t>callable </a:t>
            </a:r>
            <a:r>
              <a:rPr kumimoji="0" lang="en-GB" sz="120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flow)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5947752-70D7-4EEF-BD5C-F358816CDAA0}"/>
              </a:ext>
            </a:extLst>
          </p:cNvPr>
          <p:cNvCxnSpPr>
            <a:cxnSpLocks/>
            <a:stCxn id="19" idx="2"/>
            <a:endCxn id="47" idx="0"/>
          </p:cNvCxnSpPr>
          <p:nvPr/>
        </p:nvCxnSpPr>
        <p:spPr bwMode="auto">
          <a:xfrm>
            <a:off x="4625378" y="2297562"/>
            <a:ext cx="5723672" cy="95979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ys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E2C00F0-E2ED-4C6A-AC3C-A2FC2776F9DF}"/>
              </a:ext>
            </a:extLst>
          </p:cNvPr>
          <p:cNvCxnSpPr>
            <a:cxnSpLocks/>
            <a:stCxn id="19" idx="2"/>
            <a:endCxn id="48" idx="0"/>
          </p:cNvCxnSpPr>
          <p:nvPr/>
        </p:nvCxnSpPr>
        <p:spPr bwMode="auto">
          <a:xfrm>
            <a:off x="4625378" y="2297562"/>
            <a:ext cx="5723672" cy="189531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ys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DC171FB-DB42-4685-A101-9778A2912B25}"/>
              </a:ext>
            </a:extLst>
          </p:cNvPr>
          <p:cNvCxnSpPr>
            <a:cxnSpLocks/>
            <a:stCxn id="19" idx="2"/>
            <a:endCxn id="49" idx="0"/>
          </p:cNvCxnSpPr>
          <p:nvPr/>
        </p:nvCxnSpPr>
        <p:spPr bwMode="auto">
          <a:xfrm>
            <a:off x="4625378" y="2297562"/>
            <a:ext cx="5723672" cy="287819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ys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3" name="Speech Bubble: Rectangle with Corners Rounded 62">
            <a:extLst>
              <a:ext uri="{FF2B5EF4-FFF2-40B4-BE49-F238E27FC236}">
                <a16:creationId xmlns:a16="http://schemas.microsoft.com/office/drawing/2014/main" id="{0E5E3C5F-849E-4EEE-83F9-7D2E76811FE1}"/>
              </a:ext>
            </a:extLst>
          </p:cNvPr>
          <p:cNvSpPr/>
          <p:nvPr/>
        </p:nvSpPr>
        <p:spPr>
          <a:xfrm>
            <a:off x="6419992" y="1246287"/>
            <a:ext cx="2290580" cy="663381"/>
          </a:xfrm>
          <a:prstGeom prst="wedgeRoundRectCallout">
            <a:avLst>
              <a:gd name="adj1" fmla="val -44002"/>
              <a:gd name="adj2" fmla="val 129350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chemeClr val="tx1"/>
                </a:solidFill>
              </a:rPr>
              <a:t>Local IIB calls</a:t>
            </a:r>
          </a:p>
        </p:txBody>
      </p:sp>
      <p:sp>
        <p:nvSpPr>
          <p:cNvPr id="64" name="Speech Bubble: Rectangle with Corners Rounded 63">
            <a:extLst>
              <a:ext uri="{FF2B5EF4-FFF2-40B4-BE49-F238E27FC236}">
                <a16:creationId xmlns:a16="http://schemas.microsoft.com/office/drawing/2014/main" id="{F6526B69-57D5-498E-88E8-810A55E78EF1}"/>
              </a:ext>
            </a:extLst>
          </p:cNvPr>
          <p:cNvSpPr/>
          <p:nvPr/>
        </p:nvSpPr>
        <p:spPr>
          <a:xfrm>
            <a:off x="8967987" y="242719"/>
            <a:ext cx="3201479" cy="1771662"/>
          </a:xfrm>
          <a:prstGeom prst="wedgeRoundRectCallout">
            <a:avLst>
              <a:gd name="adj1" fmla="val 41"/>
              <a:gd name="adj2" fmla="val 117070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i="1" dirty="0">
                <a:solidFill>
                  <a:schemeClr val="tx1"/>
                </a:solidFill>
              </a:rPr>
              <a:t>n</a:t>
            </a:r>
            <a:r>
              <a:rPr lang="en-GB" dirty="0">
                <a:solidFill>
                  <a:schemeClr val="tx1"/>
                </a:solidFill>
              </a:rPr>
              <a:t> applications (per minor version)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</a:rPr>
              <a:t>1 swagger (per minor version)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i="1" dirty="0">
                <a:solidFill>
                  <a:schemeClr val="tx1"/>
                </a:solidFill>
              </a:rPr>
              <a:t>n</a:t>
            </a:r>
            <a:r>
              <a:rPr lang="en-GB" dirty="0">
                <a:solidFill>
                  <a:schemeClr val="tx1"/>
                </a:solidFill>
              </a:rPr>
              <a:t> endpoints (per swagger)</a:t>
            </a:r>
          </a:p>
        </p:txBody>
      </p:sp>
      <p:sp>
        <p:nvSpPr>
          <p:cNvPr id="65" name="Speech Bubble: Rectangle with Corners Rounded 64">
            <a:extLst>
              <a:ext uri="{FF2B5EF4-FFF2-40B4-BE49-F238E27FC236}">
                <a16:creationId xmlns:a16="http://schemas.microsoft.com/office/drawing/2014/main" id="{C0123C0E-274B-49B4-8C56-6663FCC0FF4A}"/>
              </a:ext>
            </a:extLst>
          </p:cNvPr>
          <p:cNvSpPr/>
          <p:nvPr/>
        </p:nvSpPr>
        <p:spPr>
          <a:xfrm>
            <a:off x="189787" y="1853069"/>
            <a:ext cx="2290580" cy="663381"/>
          </a:xfrm>
          <a:prstGeom prst="wedgeRoundRectCallout">
            <a:avLst>
              <a:gd name="adj1" fmla="val -30541"/>
              <a:gd name="adj2" fmla="val 150186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chemeClr val="tx1"/>
                </a:solidFill>
              </a:rPr>
              <a:t>Applications are the deployable units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C2FE666-0C98-4711-B941-545F7022DE4C}"/>
              </a:ext>
            </a:extLst>
          </p:cNvPr>
          <p:cNvSpPr txBox="1"/>
          <p:nvPr/>
        </p:nvSpPr>
        <p:spPr>
          <a:xfrm rot="559410">
            <a:off x="6143921" y="2454471"/>
            <a:ext cx="318548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Routing of</a:t>
            </a:r>
          </a:p>
          <a:p>
            <a:pPr algn="ctr"/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GET /nem/accounts/v2/1234/beneficiaries</a:t>
            </a:r>
          </a:p>
          <a:p>
            <a:pPr algn="ctr"/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schemaVersion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2.0</a:t>
            </a:r>
          </a:p>
        </p:txBody>
      </p:sp>
    </p:spTree>
    <p:extLst>
      <p:ext uri="{BB962C8B-B14F-4D97-AF65-F5344CB8AC3E}">
        <p14:creationId xmlns:p14="http://schemas.microsoft.com/office/powerpoint/2010/main" val="8340783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Option 1: Regex against the incoming URI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2613"/>
            <a:ext cx="10515600" cy="7004957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10000"/>
              </a:lnSpc>
            </a:pPr>
            <a:r>
              <a:rPr lang="en-GB" sz="2900" dirty="0"/>
              <a:t>Storing URI regex pattern and associated endpoints in the cache.</a:t>
            </a:r>
          </a:p>
          <a:p>
            <a:pPr>
              <a:lnSpc>
                <a:spcPct val="110000"/>
              </a:lnSpc>
            </a:pPr>
            <a:r>
              <a:rPr lang="en-GB" sz="2900" dirty="0"/>
              <a:t>Routing to the endpoints based on the matched  URI regex pattern.</a:t>
            </a:r>
          </a:p>
          <a:p>
            <a:pPr>
              <a:lnSpc>
                <a:spcPct val="110000"/>
              </a:lnSpc>
            </a:pPr>
            <a:endParaRPr lang="en-GB" sz="2900" dirty="0"/>
          </a:p>
          <a:p>
            <a:pPr marL="0" indent="0">
              <a:lnSpc>
                <a:spcPct val="110000"/>
              </a:lnSpc>
              <a:buNone/>
            </a:pPr>
            <a:r>
              <a:rPr lang="en-GB" sz="2900" b="1" dirty="0"/>
              <a:t>Pros:</a:t>
            </a:r>
          </a:p>
          <a:p>
            <a:pPr>
              <a:lnSpc>
                <a:spcPct val="110000"/>
              </a:lnSpc>
            </a:pPr>
            <a:r>
              <a:rPr lang="en-GB" sz="2900" dirty="0"/>
              <a:t>Simple table structure – URI Regex , Endpoint.</a:t>
            </a:r>
          </a:p>
          <a:p>
            <a:pPr>
              <a:lnSpc>
                <a:spcPct val="110000"/>
              </a:lnSpc>
            </a:pPr>
            <a:r>
              <a:rPr lang="en-GB" sz="2900" dirty="0"/>
              <a:t>Simple </a:t>
            </a:r>
            <a:r>
              <a:rPr lang="en-GB" sz="2900" dirty="0" err="1"/>
              <a:t>ESQL</a:t>
            </a:r>
            <a:r>
              <a:rPr lang="en-GB" sz="2900" dirty="0"/>
              <a:t> logic to implement.(development/test time will be less)</a:t>
            </a:r>
          </a:p>
          <a:p>
            <a:pPr>
              <a:lnSpc>
                <a:spcPct val="110000"/>
              </a:lnSpc>
            </a:pPr>
            <a:endParaRPr lang="en-GB" sz="2900" dirty="0"/>
          </a:p>
          <a:p>
            <a:pPr marL="0" indent="0">
              <a:lnSpc>
                <a:spcPct val="110000"/>
              </a:lnSpc>
              <a:buNone/>
            </a:pPr>
            <a:endParaRPr lang="en-GB" sz="2900" dirty="0"/>
          </a:p>
          <a:p>
            <a:pPr marL="0" indent="0">
              <a:lnSpc>
                <a:spcPct val="110000"/>
              </a:lnSpc>
              <a:buNone/>
            </a:pPr>
            <a:r>
              <a:rPr lang="en-GB" sz="2900" b="1" dirty="0"/>
              <a:t>Cons:</a:t>
            </a:r>
          </a:p>
          <a:p>
            <a:pPr>
              <a:lnSpc>
                <a:spcPct val="110000"/>
              </a:lnSpc>
            </a:pPr>
            <a:r>
              <a:rPr lang="en-GB" sz="2900" dirty="0"/>
              <a:t>The iteration count on the number of regex match for URI increases, once the number of operations and their variants increase.</a:t>
            </a:r>
            <a:endParaRPr lang="en-GB" sz="2500" dirty="0"/>
          </a:p>
          <a:p>
            <a:pPr>
              <a:lnSpc>
                <a:spcPct val="110000"/>
              </a:lnSpc>
            </a:pPr>
            <a:endParaRPr lang="en-GB" sz="2700" dirty="0"/>
          </a:p>
          <a:p>
            <a:pPr>
              <a:lnSpc>
                <a:spcPct val="110000"/>
              </a:lnSpc>
            </a:pPr>
            <a:endParaRPr lang="en-GB" sz="1900" dirty="0"/>
          </a:p>
          <a:p>
            <a:pPr marL="0" indent="0">
              <a:lnSpc>
                <a:spcPct val="110000"/>
              </a:lnSpc>
              <a:buNone/>
            </a:pPr>
            <a:endParaRPr lang="en-GB" sz="1900" dirty="0"/>
          </a:p>
          <a:p>
            <a:pPr marL="0" indent="0">
              <a:lnSpc>
                <a:spcPct val="110000"/>
              </a:lnSpc>
              <a:buNone/>
            </a:pPr>
            <a:endParaRPr lang="en-GB" sz="1900" dirty="0"/>
          </a:p>
          <a:p>
            <a:pPr marL="0" indent="0">
              <a:lnSpc>
                <a:spcPct val="110000"/>
              </a:lnSpc>
              <a:buNone/>
            </a:pPr>
            <a:endParaRPr lang="en-GB" sz="1900" dirty="0"/>
          </a:p>
          <a:p>
            <a:pPr marL="0" indent="0">
              <a:lnSpc>
                <a:spcPct val="110000"/>
              </a:lnSpc>
              <a:buNone/>
            </a:pP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182314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Option 2: Store and </a:t>
            </a:r>
            <a:r>
              <a:rPr lang="en-GB" dirty="0" err="1"/>
              <a:t>LookUp</a:t>
            </a:r>
            <a:r>
              <a:rPr lang="en-GB" dirty="0"/>
              <a:t> URI details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41419"/>
            <a:ext cx="10515600" cy="476368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GB" sz="1900" dirty="0"/>
              <a:t>Cache Structure: {</a:t>
            </a:r>
            <a:r>
              <a:rPr lang="en-GB" sz="1900" dirty="0" err="1"/>
              <a:t>VirtualEnvironment</a:t>
            </a:r>
            <a:r>
              <a:rPr lang="en-GB" sz="1900" dirty="0"/>
              <a:t>}.{</a:t>
            </a:r>
            <a:r>
              <a:rPr lang="en-GB" sz="1900" dirty="0" err="1"/>
              <a:t>ServiceName</a:t>
            </a:r>
            <a:r>
              <a:rPr lang="en-GB" sz="1900" dirty="0"/>
              <a:t>}.{</a:t>
            </a:r>
            <a:r>
              <a:rPr lang="en-GB" sz="1900" dirty="0" err="1"/>
              <a:t>SchemaVersion</a:t>
            </a:r>
            <a:r>
              <a:rPr lang="en-GB" sz="1900" dirty="0"/>
              <a:t>}.{Method}.{</a:t>
            </a:r>
            <a:r>
              <a:rPr lang="en-GB" sz="1900" dirty="0" err="1"/>
              <a:t>TotalNumberOfSegments</a:t>
            </a:r>
            <a:r>
              <a:rPr lang="en-GB" sz="1900" dirty="0"/>
              <a:t>}. {</a:t>
            </a:r>
            <a:r>
              <a:rPr lang="en-GB" sz="1900" dirty="0" err="1"/>
              <a:t>NonParamsSegmentList</a:t>
            </a:r>
            <a:r>
              <a:rPr lang="en-GB" sz="1900" dirty="0"/>
              <a:t>}.{Operation}</a:t>
            </a:r>
          </a:p>
          <a:p>
            <a:pPr>
              <a:lnSpc>
                <a:spcPct val="110000"/>
              </a:lnSpc>
            </a:pPr>
            <a:r>
              <a:rPr lang="en-GB" sz="1900" dirty="0"/>
              <a:t> Fetch {VirtualEnvironment}.{</a:t>
            </a:r>
            <a:r>
              <a:rPr lang="en-GB" sz="1900" dirty="0" err="1"/>
              <a:t>ServiceName</a:t>
            </a:r>
            <a:r>
              <a:rPr lang="en-GB" sz="1900" dirty="0"/>
              <a:t>}.{SchemaVersion}.{Method}.{</a:t>
            </a:r>
            <a:r>
              <a:rPr lang="en-GB" sz="1900" dirty="0" err="1"/>
              <a:t>TotalNumberOfSegments</a:t>
            </a:r>
            <a:r>
              <a:rPr lang="en-GB" sz="1900" dirty="0"/>
              <a:t>} from the Cache and loop over the set of {</a:t>
            </a:r>
            <a:r>
              <a:rPr lang="en-GB" sz="1900" dirty="0" err="1"/>
              <a:t>NonParamsSegmentList</a:t>
            </a:r>
            <a:r>
              <a:rPr lang="en-GB" sz="1900" dirty="0"/>
              <a:t>}.Create the </a:t>
            </a:r>
            <a:r>
              <a:rPr lang="en-GB" sz="1900" dirty="0" err="1"/>
              <a:t>operationId</a:t>
            </a:r>
            <a:r>
              <a:rPr lang="en-GB" sz="1900" dirty="0"/>
              <a:t> using the segment positions mentioned in {</a:t>
            </a:r>
            <a:r>
              <a:rPr lang="en-GB" sz="1900" dirty="0" err="1"/>
              <a:t>NonParamsSegmentList</a:t>
            </a:r>
            <a:r>
              <a:rPr lang="en-GB" sz="1900" dirty="0"/>
              <a:t>}; present in the incoming URI.</a:t>
            </a:r>
          </a:p>
          <a:p>
            <a:pPr>
              <a:lnSpc>
                <a:spcPct val="110000"/>
              </a:lnSpc>
            </a:pPr>
            <a:r>
              <a:rPr lang="en-GB" sz="1900" dirty="0"/>
              <a:t>Use </a:t>
            </a:r>
            <a:r>
              <a:rPr lang="en-GB" sz="1900" dirty="0" err="1"/>
              <a:t>operationId</a:t>
            </a:r>
            <a:r>
              <a:rPr lang="en-GB" sz="1900" dirty="0"/>
              <a:t> to fetch the endpoint value from same Cache entry.</a:t>
            </a:r>
          </a:p>
          <a:p>
            <a:pPr>
              <a:lnSpc>
                <a:spcPct val="110000"/>
              </a:lnSpc>
            </a:pPr>
            <a:r>
              <a:rPr lang="en-GB" sz="1900" dirty="0"/>
              <a:t>This narrows down the number of iteration compared to those performed in Option 1</a:t>
            </a:r>
          </a:p>
          <a:p>
            <a:pPr marL="0" indent="0">
              <a:lnSpc>
                <a:spcPct val="110000"/>
              </a:lnSpc>
              <a:buNone/>
            </a:pPr>
            <a:endParaRPr lang="en-GB" sz="1900" dirty="0"/>
          </a:p>
        </p:txBody>
      </p:sp>
    </p:spTree>
    <p:extLst>
      <p:ext uri="{BB962C8B-B14F-4D97-AF65-F5344CB8AC3E}">
        <p14:creationId xmlns:p14="http://schemas.microsoft.com/office/powerpoint/2010/main" val="24242520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Option 2: Store and </a:t>
            </a:r>
            <a:r>
              <a:rPr lang="en-GB" dirty="0" err="1"/>
              <a:t>LookUp</a:t>
            </a:r>
            <a:r>
              <a:rPr lang="en-GB" dirty="0"/>
              <a:t> URI details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41419"/>
            <a:ext cx="10515600" cy="4763688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GB" sz="1900" b="1" dirty="0"/>
              <a:t>Pros:</a:t>
            </a:r>
          </a:p>
          <a:p>
            <a:pPr>
              <a:lnSpc>
                <a:spcPct val="110000"/>
              </a:lnSpc>
            </a:pPr>
            <a:r>
              <a:rPr lang="en-GB" sz="1900" dirty="0"/>
              <a:t>This either eliminates or narrows down greatly the number of iteration compared to those performed in Option 1</a:t>
            </a:r>
          </a:p>
          <a:p>
            <a:pPr>
              <a:lnSpc>
                <a:spcPct val="110000"/>
              </a:lnSpc>
            </a:pPr>
            <a:r>
              <a:rPr lang="en-GB" sz="1900" dirty="0"/>
              <a:t>Design is an extension to (complements) the current approach.</a:t>
            </a:r>
          </a:p>
          <a:p>
            <a:pPr>
              <a:lnSpc>
                <a:spcPct val="110000"/>
              </a:lnSpc>
            </a:pPr>
            <a:endParaRPr lang="en-GB" sz="1900" dirty="0"/>
          </a:p>
          <a:p>
            <a:pPr marL="0" indent="0">
              <a:lnSpc>
                <a:spcPct val="110000"/>
              </a:lnSpc>
              <a:buNone/>
            </a:pPr>
            <a:r>
              <a:rPr lang="en-GB" sz="1900" b="1" dirty="0"/>
              <a:t>Cons:</a:t>
            </a:r>
          </a:p>
          <a:p>
            <a:pPr>
              <a:lnSpc>
                <a:spcPct val="110000"/>
              </a:lnSpc>
            </a:pPr>
            <a:r>
              <a:rPr lang="en-GB" sz="1900" dirty="0"/>
              <a:t>None</a:t>
            </a:r>
          </a:p>
        </p:txBody>
      </p:sp>
    </p:spTree>
    <p:extLst>
      <p:ext uri="{BB962C8B-B14F-4D97-AF65-F5344CB8AC3E}">
        <p14:creationId xmlns:p14="http://schemas.microsoft.com/office/powerpoint/2010/main" val="1438613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6CB1A00BB1048419CAE4DE5B0FBAFE3" ma:contentTypeVersion="0" ma:contentTypeDescription="Create a new document." ma:contentTypeScope="" ma:versionID="c5afc49ac28bb041ffa224c4ea535915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BC476695-B106-48A4-A493-D81090C260CA}">
  <ds:schemaRefs>
    <ds:schemaRef ds:uri="http://schemas.microsoft.com/office/2006/documentManagement/types"/>
    <ds:schemaRef ds:uri="http://purl.org/dc/elements/1.1/"/>
    <ds:schemaRef ds:uri="http://purl.org/dc/dcmitype/"/>
    <ds:schemaRef ds:uri="http://purl.org/dc/terms/"/>
    <ds:schemaRef ds:uri="http://schemas.openxmlformats.org/package/2006/metadata/core-properties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24CA0D87-895C-4234-9897-0D35E503E1E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FB5FCD0-4973-4E58-A21B-BD5FAC6CCB2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4056</TotalTime>
  <Words>1936</Words>
  <Application>Microsoft Office PowerPoint</Application>
  <PresentationFormat>Widescreen</PresentationFormat>
  <Paragraphs>357</Paragraphs>
  <Slides>18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Courier New</vt:lpstr>
      <vt:lpstr>Times</vt:lpstr>
      <vt:lpstr>Office Theme</vt:lpstr>
      <vt:lpstr>IIB REST Service Gateway Routing logic</vt:lpstr>
      <vt:lpstr>Summary of Proposal</vt:lpstr>
      <vt:lpstr>Motivation</vt:lpstr>
      <vt:lpstr>Problem Statement</vt:lpstr>
      <vt:lpstr>Problem Statement</vt:lpstr>
      <vt:lpstr>Current Approved Design:</vt:lpstr>
      <vt:lpstr>Option 1: Regex against the incoming URI</vt:lpstr>
      <vt:lpstr>Option 2: Store and LookUp URI details </vt:lpstr>
      <vt:lpstr>Option 2: Store and LookUp URI details </vt:lpstr>
      <vt:lpstr>Option 3: Creating ID from incoming URI</vt:lpstr>
      <vt:lpstr>Option 3: Creating ID from incoming URI</vt:lpstr>
      <vt:lpstr>Option 4: Service-Gateway per URL</vt:lpstr>
      <vt:lpstr>Option 4: Service-Gateway per URL</vt:lpstr>
      <vt:lpstr>Option 5: Regex-URI skeleton Hybrid</vt:lpstr>
      <vt:lpstr>Option 5: Regex-URI skeleton Hybrid</vt:lpstr>
      <vt:lpstr>Option 5: Regex-URI skeleton Hybrid</vt:lpstr>
      <vt:lpstr>Evaluation</vt:lpstr>
      <vt:lpstr>Recommendation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Ruud Schoonderwoerd</dc:creator>
  <cp:lastModifiedBy>Thomas Breheny</cp:lastModifiedBy>
  <cp:revision>171</cp:revision>
  <dcterms:created xsi:type="dcterms:W3CDTF">2017-12-19T09:54:43Z</dcterms:created>
  <dcterms:modified xsi:type="dcterms:W3CDTF">2018-05-24T12:12:17Z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0x01010046CB1A00BB1048419CAE4DE5B0FBAFE3</vt:lpwstr>
  </property>
</Properties>
</file>