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3" r:id="rId5"/>
    <p:sldMasterId id="2147483664" r:id="rId6"/>
  </p:sldMasterIdLst>
  <p:notesMasterIdLst>
    <p:notesMasterId r:id="rId11"/>
  </p:notesMasterIdLst>
  <p:handoutMasterIdLst>
    <p:handoutMasterId r:id="rId12"/>
  </p:handoutMasterIdLst>
  <p:sldIdLst>
    <p:sldId id="346" r:id="rId7"/>
    <p:sldId id="371" r:id="rId8"/>
    <p:sldId id="386" r:id="rId9"/>
    <p:sldId id="387" r:id="rId10"/>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9E1AE6-990E-4BDA-9E3C-9C8EAA097CCB}">
          <p14:sldIdLst>
            <p14:sldId id="346"/>
            <p14:sldId id="371"/>
            <p14:sldId id="386"/>
            <p14:sldId id="387"/>
          </p14:sldIdLst>
        </p14:section>
      </p14:sectionLst>
    </p:ext>
    <p:ext uri="{EFAFB233-063F-42B5-8137-9DF3F51BA10A}">
      <p15:sldGuideLst xmlns:p15="http://schemas.microsoft.com/office/powerpoint/2012/main">
        <p15:guide id="1" orient="horz" pos="3323">
          <p15:clr>
            <a:srgbClr val="A4A3A4"/>
          </p15:clr>
        </p15:guide>
        <p15:guide id="2" pos="3163">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686"/>
    <a:srgbClr val="7F7F7F"/>
    <a:srgbClr val="FF990B"/>
    <a:srgbClr val="FF9687"/>
    <a:srgbClr val="339933"/>
    <a:srgbClr val="8EC5F3"/>
    <a:srgbClr val="BC1F56"/>
    <a:srgbClr val="99CCFF"/>
    <a:srgbClr val="FEE97C"/>
    <a:srgbClr val="2E933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37" autoAdjust="0"/>
    <p:restoredTop sz="83026" autoAdjust="0"/>
  </p:normalViewPr>
  <p:slideViewPr>
    <p:cSldViewPr snapToGrid="0" snapToObjects="1" showGuides="1">
      <p:cViewPr varScale="1">
        <p:scale>
          <a:sx n="56" d="100"/>
          <a:sy n="56" d="100"/>
        </p:scale>
        <p:origin x="1440" y="78"/>
      </p:cViewPr>
      <p:guideLst>
        <p:guide orient="horz" pos="3323"/>
        <p:guide pos="3163"/>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0" d="100"/>
          <a:sy n="70" d="100"/>
        </p:scale>
        <p:origin x="-3120"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29E2A3B7-4915-DA4C-9518-AAF6854A035F}" type="datetimeFigureOut">
              <a:rPr lang="en-US" smtClean="0"/>
              <a:t>5/24/2018</a:t>
            </a:fld>
            <a:endParaRPr lang="en-US"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37B10C75-F68F-2A4E-8AE6-1B2AE6060303}" type="slidenum">
              <a:rPr lang="en-US" smtClean="0"/>
              <a:t>‹#›</a:t>
            </a:fld>
            <a:endParaRPr lang="en-US" dirty="0"/>
          </a:p>
        </p:txBody>
      </p:sp>
    </p:spTree>
    <p:extLst>
      <p:ext uri="{BB962C8B-B14F-4D97-AF65-F5344CB8AC3E}">
        <p14:creationId xmlns:p14="http://schemas.microsoft.com/office/powerpoint/2010/main" val="1584801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5DCA03A3-9965-404D-9EFE-025A1E66B5D9}" type="datetimeFigureOut">
              <a:rPr lang="en-US" smtClean="0"/>
              <a:t>5/24/2018</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FACFC91-37B6-044F-AAFC-3573381693FF}" type="slidenum">
              <a:rPr lang="en-US" smtClean="0"/>
              <a:t>‹#›</a:t>
            </a:fld>
            <a:endParaRPr lang="en-US" dirty="0"/>
          </a:p>
        </p:txBody>
      </p:sp>
    </p:spTree>
    <p:extLst>
      <p:ext uri="{BB962C8B-B14F-4D97-AF65-F5344CB8AC3E}">
        <p14:creationId xmlns:p14="http://schemas.microsoft.com/office/powerpoint/2010/main" val="26664036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Title Page Only</a:t>
            </a:r>
          </a:p>
        </p:txBody>
      </p:sp>
      <p:sp>
        <p:nvSpPr>
          <p:cNvPr id="4" name="Slide Number Placeholder 3"/>
          <p:cNvSpPr>
            <a:spLocks noGrp="1"/>
          </p:cNvSpPr>
          <p:nvPr>
            <p:ph type="sldNum" sz="quarter" idx="10"/>
          </p:nvPr>
        </p:nvSpPr>
        <p:spPr/>
        <p:txBody>
          <a:bodyPr/>
          <a:lstStyle/>
          <a:p>
            <a:fld id="{9FACFC91-37B6-044F-AAFC-3573381693FF}" type="slidenum">
              <a:rPr lang="en-US" smtClean="0"/>
              <a:t>1</a:t>
            </a:fld>
            <a:endParaRPr lang="en-US" dirty="0"/>
          </a:p>
        </p:txBody>
      </p:sp>
    </p:spTree>
    <p:extLst>
      <p:ext uri="{BB962C8B-B14F-4D97-AF65-F5344CB8AC3E}">
        <p14:creationId xmlns:p14="http://schemas.microsoft.com/office/powerpoint/2010/main" val="115200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covers IBM BPM Part 2.</a:t>
            </a:r>
          </a:p>
          <a:p>
            <a:r>
              <a:rPr lang="en-GB" dirty="0"/>
              <a:t>It focuses on BPM development and explains how BPM process are constructed.</a:t>
            </a:r>
          </a:p>
          <a:p>
            <a:endParaRPr lang="en-GB" dirty="0"/>
          </a:p>
          <a:p>
            <a:endParaRPr lang="en-GB" dirty="0"/>
          </a:p>
        </p:txBody>
      </p:sp>
      <p:sp>
        <p:nvSpPr>
          <p:cNvPr id="4" name="Slide Number Placeholder 3"/>
          <p:cNvSpPr>
            <a:spLocks noGrp="1"/>
          </p:cNvSpPr>
          <p:nvPr>
            <p:ph type="sldNum" sz="quarter" idx="10"/>
          </p:nvPr>
        </p:nvSpPr>
        <p:spPr/>
        <p:txBody>
          <a:bodyPr/>
          <a:lstStyle/>
          <a:p>
            <a:fld id="{9FACFC91-37B6-044F-AAFC-3573381693FF}" type="slidenum">
              <a:rPr lang="en-US" smtClean="0"/>
              <a:t>2</a:t>
            </a:fld>
            <a:endParaRPr lang="en-US" dirty="0"/>
          </a:p>
        </p:txBody>
      </p:sp>
    </p:spTree>
    <p:extLst>
      <p:ext uri="{BB962C8B-B14F-4D97-AF65-F5344CB8AC3E}">
        <p14:creationId xmlns:p14="http://schemas.microsoft.com/office/powerpoint/2010/main" val="261833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Imports and Exports are SCA components that allow a BPM module to connect with consumers and providers.</a:t>
            </a:r>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Both have a WSDL interface to connect with other SCA components.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a:p>
            <a:r>
              <a:rPr lang="en-GB" dirty="0"/>
              <a:t>Imports and Exports are configured with a binding, which describes the transport type and protocol.</a:t>
            </a:r>
          </a:p>
          <a:p>
            <a:r>
              <a:rPr lang="en-GB" dirty="0"/>
              <a:t>The binding invokes a data handler that translates the external data format to or from data objects.</a:t>
            </a:r>
          </a:p>
          <a:p>
            <a:endParaRPr lang="en-GB" dirty="0"/>
          </a:p>
          <a:p>
            <a:r>
              <a:rPr lang="en-GB" dirty="0"/>
              <a:t>Using this mechanism, BPM can integrate using MQ, SCA, and HTTP with SOAP, REST, text files, etc as well as using application specific binding types such as SAP, or JDBC for database connectivity.</a:t>
            </a:r>
          </a:p>
        </p:txBody>
      </p:sp>
      <p:sp>
        <p:nvSpPr>
          <p:cNvPr id="4" name="Slide Number Placeholder 3"/>
          <p:cNvSpPr>
            <a:spLocks noGrp="1"/>
          </p:cNvSpPr>
          <p:nvPr>
            <p:ph type="sldNum" sz="quarter" idx="10"/>
          </p:nvPr>
        </p:nvSpPr>
        <p:spPr/>
        <p:txBody>
          <a:bodyPr/>
          <a:lstStyle/>
          <a:p>
            <a:fld id="{9FACFC91-37B6-044F-AAFC-3573381693FF}" type="slidenum">
              <a:rPr lang="en-US" smtClean="0"/>
              <a:t>3</a:t>
            </a:fld>
            <a:endParaRPr lang="en-US" dirty="0"/>
          </a:p>
        </p:txBody>
      </p:sp>
    </p:spTree>
    <p:extLst>
      <p:ext uri="{BB962C8B-B14F-4D97-AF65-F5344CB8AC3E}">
        <p14:creationId xmlns:p14="http://schemas.microsoft.com/office/powerpoint/2010/main" val="3934830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BS Blue Cover">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ounded Rectangle 21"/>
          <p:cNvSpPr/>
          <p:nvPr userDrawn="1"/>
        </p:nvSpPr>
        <p:spPr bwMode="auto">
          <a:xfrm>
            <a:off x="372447" y="3632202"/>
            <a:ext cx="7871901" cy="2872591"/>
          </a:xfrm>
          <a:prstGeom prst="roundRect">
            <a:avLst>
              <a:gd name="adj" fmla="val 237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23" name="Title 1"/>
          <p:cNvSpPr>
            <a:spLocks noGrp="1"/>
          </p:cNvSpPr>
          <p:nvPr>
            <p:ph type="ctrTitle" idx="4294967295"/>
          </p:nvPr>
        </p:nvSpPr>
        <p:spPr>
          <a:xfrm>
            <a:off x="637649" y="4086334"/>
            <a:ext cx="4950355" cy="1194231"/>
          </a:xfrm>
        </p:spPr>
        <p:txBody>
          <a:bodyPr lIns="0" tIns="0" rIns="0" bIns="0" anchor="t">
            <a:noAutofit/>
          </a:bodyPr>
          <a:lstStyle>
            <a:lvl1pPr>
              <a:lnSpc>
                <a:spcPct val="90000"/>
              </a:lnSpc>
              <a:defRPr/>
            </a:lvl1pPr>
          </a:lstStyle>
          <a:p>
            <a:pPr algn="l">
              <a:lnSpc>
                <a:spcPct val="80000"/>
              </a:lnSpc>
              <a:defRPr/>
            </a:pPr>
            <a:r>
              <a:rPr lang="en-GB" altLang="en-US" sz="4000" b="1" dirty="0">
                <a:latin typeface="NBS Medium"/>
                <a:ea typeface="ＭＳ Ｐゴシック" panose="020B0600070205080204" pitchFamily="34" charset="-128"/>
                <a:cs typeface="NBS Medium"/>
              </a:rPr>
              <a:t>PowerPoint template</a:t>
            </a:r>
            <a:br>
              <a:rPr lang="en-GB" altLang="en-US" sz="4000" b="1" dirty="0">
                <a:latin typeface="NBS Medium"/>
                <a:ea typeface="ＭＳ Ｐゴシック" panose="020B0600070205080204" pitchFamily="34" charset="-128"/>
                <a:cs typeface="NBS Medium"/>
              </a:rPr>
            </a:br>
            <a:r>
              <a:rPr lang="en-GB" altLang="en-US" sz="4000" b="1" dirty="0">
                <a:latin typeface="NBS Medium"/>
                <a:ea typeface="ＭＳ Ｐゴシック" panose="020B0600070205080204" pitchFamily="34" charset="-128"/>
                <a:cs typeface="NBS Medium"/>
              </a:rPr>
              <a:t>for internal use</a:t>
            </a:r>
          </a:p>
        </p:txBody>
      </p:sp>
      <p:sp>
        <p:nvSpPr>
          <p:cNvPr id="24" name="Subtitle 2"/>
          <p:cNvSpPr>
            <a:spLocks noGrp="1"/>
          </p:cNvSpPr>
          <p:nvPr>
            <p:ph type="subTitle" idx="4294967295"/>
          </p:nvPr>
        </p:nvSpPr>
        <p:spPr>
          <a:xfrm>
            <a:off x="650349" y="5280563"/>
            <a:ext cx="4937655" cy="726264"/>
          </a:xfrm>
        </p:spPr>
        <p:txBody>
          <a:bodyPr lIns="0" tIns="46800" rIns="0" bIns="0" anchor="t" anchorCtr="0">
            <a:normAutofit/>
          </a:bodyPr>
          <a:lstStyle/>
          <a:p>
            <a:pPr algn="l">
              <a:lnSpc>
                <a:spcPct val="80000"/>
              </a:lnSpc>
              <a:buFont typeface="Arial" panose="020B0604020202020204" pitchFamily="34" charset="0"/>
              <a:buNone/>
              <a:defRPr/>
            </a:pPr>
            <a:r>
              <a:rPr lang="en-GB" altLang="en-US" sz="1600" dirty="0">
                <a:solidFill>
                  <a:schemeClr val="tx1"/>
                </a:solidFill>
                <a:latin typeface="NBS Light"/>
                <a:ea typeface="ＭＳ Ｐゴシック" panose="020B0600070205080204" pitchFamily="34" charset="-128"/>
                <a:cs typeface="NBS Light"/>
              </a:rPr>
              <a:t>Notes for guidance on template use</a:t>
            </a:r>
          </a:p>
        </p:txBody>
      </p:sp>
      <p:pic>
        <p:nvPicPr>
          <p:cNvPr id="9" name="Picture 8" descr="Nationwide BS Logo sRGB.png"/>
          <p:cNvPicPr>
            <a:picLocks noChangeAspect="1"/>
          </p:cNvPicPr>
          <p:nvPr userDrawn="1"/>
        </p:nvPicPr>
        <p:blipFill rotWithShape="1">
          <a:blip r:embed="rId2">
            <a:extLst>
              <a:ext uri="{28A0092B-C50C-407E-A947-70E740481C1C}">
                <a14:useLocalDpi xmlns:a14="http://schemas.microsoft.com/office/drawing/2010/main" val="0"/>
              </a:ext>
            </a:extLst>
          </a:blip>
          <a:srcRect l="9269" t="18961" r="9306" b="13632"/>
          <a:stretch/>
        </p:blipFill>
        <p:spPr>
          <a:xfrm>
            <a:off x="696913" y="3341688"/>
            <a:ext cx="1475998" cy="604456"/>
          </a:xfrm>
          <a:prstGeom prst="rect">
            <a:avLst/>
          </a:prstGeom>
        </p:spPr>
      </p:pic>
      <p:sp>
        <p:nvSpPr>
          <p:cNvPr id="17" name="Rounded Rectangle 16"/>
          <p:cNvSpPr/>
          <p:nvPr/>
        </p:nvSpPr>
        <p:spPr>
          <a:xfrm>
            <a:off x="696914" y="3341688"/>
            <a:ext cx="1475998" cy="382587"/>
          </a:xfrm>
          <a:prstGeom prst="roundRect">
            <a:avLst>
              <a:gd name="adj" fmla="val 13275"/>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157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BS Front Cover 3 Light Blue">
    <p:spTree>
      <p:nvGrpSpPr>
        <p:cNvPr id="1" name=""/>
        <p:cNvGrpSpPr/>
        <p:nvPr/>
      </p:nvGrpSpPr>
      <p:grpSpPr>
        <a:xfrm>
          <a:off x="0" y="0"/>
          <a:ext cx="0" cy="0"/>
          <a:chOff x="0" y="0"/>
          <a:chExt cx="0" cy="0"/>
        </a:xfrm>
      </p:grpSpPr>
      <p:sp>
        <p:nvSpPr>
          <p:cNvPr id="18" name="Rectangle 17"/>
          <p:cNvSpPr/>
          <p:nvPr userDrawn="1"/>
        </p:nvSpPr>
        <p:spPr>
          <a:xfrm>
            <a:off x="0" y="0"/>
            <a:ext cx="9144000" cy="6858000"/>
          </a:xfrm>
          <a:prstGeom prst="rect">
            <a:avLst/>
          </a:prstGeom>
          <a:solidFill>
            <a:srgbClr val="82AE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ounded Rectangle 18"/>
          <p:cNvSpPr/>
          <p:nvPr userDrawn="1"/>
        </p:nvSpPr>
        <p:spPr bwMode="auto">
          <a:xfrm>
            <a:off x="372447" y="3632202"/>
            <a:ext cx="5914053" cy="2872591"/>
          </a:xfrm>
          <a:prstGeom prst="roundRect">
            <a:avLst>
              <a:gd name="adj" fmla="val 237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20" name="Title 1"/>
          <p:cNvSpPr>
            <a:spLocks noGrp="1"/>
          </p:cNvSpPr>
          <p:nvPr>
            <p:ph type="ctrTitle" idx="4294967295"/>
          </p:nvPr>
        </p:nvSpPr>
        <p:spPr>
          <a:xfrm>
            <a:off x="637649" y="4086334"/>
            <a:ext cx="4950355" cy="1194231"/>
          </a:xfrm>
        </p:spPr>
        <p:txBody>
          <a:bodyPr lIns="0" tIns="0" rIns="0" bIns="0" anchor="t">
            <a:noAutofit/>
          </a:bodyPr>
          <a:lstStyle>
            <a:lvl1pPr>
              <a:lnSpc>
                <a:spcPct val="90000"/>
              </a:lnSpc>
              <a:defRPr/>
            </a:lvl1pPr>
          </a:lstStyle>
          <a:p>
            <a:pPr algn="l">
              <a:lnSpc>
                <a:spcPct val="80000"/>
              </a:lnSpc>
              <a:defRPr/>
            </a:pPr>
            <a:r>
              <a:rPr lang="en-GB" altLang="en-US" sz="4000" b="1" dirty="0">
                <a:latin typeface="NBS Medium"/>
                <a:ea typeface="ＭＳ Ｐゴシック" panose="020B0600070205080204" pitchFamily="34" charset="-128"/>
                <a:cs typeface="NBS Medium"/>
              </a:rPr>
              <a:t>PowerPoint template</a:t>
            </a:r>
            <a:br>
              <a:rPr lang="en-GB" altLang="en-US" sz="4000" b="1" dirty="0">
                <a:latin typeface="NBS Medium"/>
                <a:ea typeface="ＭＳ Ｐゴシック" panose="020B0600070205080204" pitchFamily="34" charset="-128"/>
                <a:cs typeface="NBS Medium"/>
              </a:rPr>
            </a:br>
            <a:r>
              <a:rPr lang="en-GB" altLang="en-US" sz="4000" b="1" dirty="0">
                <a:latin typeface="NBS Medium"/>
                <a:ea typeface="ＭＳ Ｐゴシック" panose="020B0600070205080204" pitchFamily="34" charset="-128"/>
                <a:cs typeface="NBS Medium"/>
              </a:rPr>
              <a:t>for internal use</a:t>
            </a:r>
          </a:p>
        </p:txBody>
      </p:sp>
      <p:sp>
        <p:nvSpPr>
          <p:cNvPr id="21" name="Subtitle 2"/>
          <p:cNvSpPr>
            <a:spLocks noGrp="1"/>
          </p:cNvSpPr>
          <p:nvPr>
            <p:ph type="subTitle" idx="4294967295"/>
          </p:nvPr>
        </p:nvSpPr>
        <p:spPr>
          <a:xfrm>
            <a:off x="650349" y="5280563"/>
            <a:ext cx="4937655" cy="726264"/>
          </a:xfrm>
        </p:spPr>
        <p:txBody>
          <a:bodyPr lIns="0" tIns="0" rIns="0" bIns="0" anchor="t" anchorCtr="0">
            <a:normAutofit/>
          </a:bodyPr>
          <a:lstStyle/>
          <a:p>
            <a:pPr algn="l">
              <a:lnSpc>
                <a:spcPct val="80000"/>
              </a:lnSpc>
              <a:buFont typeface="Arial" panose="020B0604020202020204" pitchFamily="34" charset="0"/>
              <a:buNone/>
              <a:defRPr/>
            </a:pPr>
            <a:r>
              <a:rPr lang="en-GB" altLang="en-US" sz="1600" dirty="0">
                <a:solidFill>
                  <a:schemeClr val="tx1"/>
                </a:solidFill>
                <a:latin typeface="NBS Light"/>
                <a:ea typeface="ＭＳ Ｐゴシック" panose="020B0600070205080204" pitchFamily="34" charset="-128"/>
                <a:cs typeface="NBS Light"/>
              </a:rPr>
              <a:t>Notes for guidance on template use</a:t>
            </a:r>
          </a:p>
        </p:txBody>
      </p:sp>
      <p:pic>
        <p:nvPicPr>
          <p:cNvPr id="2" name="Picture 1" descr="Nationwide BS Logo sRGB.png"/>
          <p:cNvPicPr>
            <a:picLocks noChangeAspect="1"/>
          </p:cNvPicPr>
          <p:nvPr userDrawn="1"/>
        </p:nvPicPr>
        <p:blipFill rotWithShape="1">
          <a:blip r:embed="rId2">
            <a:extLst>
              <a:ext uri="{28A0092B-C50C-407E-A947-70E740481C1C}">
                <a14:useLocalDpi xmlns:a14="http://schemas.microsoft.com/office/drawing/2010/main" val="0"/>
              </a:ext>
            </a:extLst>
          </a:blip>
          <a:srcRect l="9269" t="18961" r="9306" b="13632"/>
          <a:stretch/>
        </p:blipFill>
        <p:spPr>
          <a:xfrm>
            <a:off x="696913" y="3341688"/>
            <a:ext cx="1475998" cy="604456"/>
          </a:xfrm>
          <a:prstGeom prst="rect">
            <a:avLst/>
          </a:prstGeom>
        </p:spPr>
      </p:pic>
    </p:spTree>
    <p:extLst>
      <p:ext uri="{BB962C8B-B14F-4D97-AF65-F5344CB8AC3E}">
        <p14:creationId xmlns:p14="http://schemas.microsoft.com/office/powerpoint/2010/main" val="2141279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BS Front Cover Print friendly">
    <p:spTree>
      <p:nvGrpSpPr>
        <p:cNvPr id="1" name=""/>
        <p:cNvGrpSpPr/>
        <p:nvPr/>
      </p:nvGrpSpPr>
      <p:grpSpPr>
        <a:xfrm>
          <a:off x="0" y="0"/>
          <a:ext cx="0" cy="0"/>
          <a:chOff x="0" y="0"/>
          <a:chExt cx="0" cy="0"/>
        </a:xfrm>
      </p:grpSpPr>
      <p:sp>
        <p:nvSpPr>
          <p:cNvPr id="7" name="Rounded Rectangle 6"/>
          <p:cNvSpPr/>
          <p:nvPr userDrawn="1"/>
        </p:nvSpPr>
        <p:spPr bwMode="auto">
          <a:xfrm>
            <a:off x="372447" y="3632202"/>
            <a:ext cx="5914053" cy="2872591"/>
          </a:xfrm>
          <a:prstGeom prst="roundRect">
            <a:avLst>
              <a:gd name="adj" fmla="val 2370"/>
            </a:avLst>
          </a:prstGeom>
          <a:solidFill>
            <a:srgbClr val="FFFFFF"/>
          </a:solidFill>
          <a:ln w="9525" cmpd="sng">
            <a:solidFill>
              <a:srgbClr val="004A8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11" name="Title 1"/>
          <p:cNvSpPr>
            <a:spLocks noGrp="1"/>
          </p:cNvSpPr>
          <p:nvPr>
            <p:ph type="ctrTitle" idx="4294967295"/>
          </p:nvPr>
        </p:nvSpPr>
        <p:spPr>
          <a:xfrm>
            <a:off x="637649" y="4086334"/>
            <a:ext cx="4950355" cy="1194231"/>
          </a:xfrm>
        </p:spPr>
        <p:txBody>
          <a:bodyPr lIns="0" tIns="0" rIns="0" bIns="0" anchor="t">
            <a:noAutofit/>
          </a:bodyPr>
          <a:lstStyle/>
          <a:p>
            <a:pPr algn="l">
              <a:lnSpc>
                <a:spcPct val="80000"/>
              </a:lnSpc>
              <a:defRPr/>
            </a:pPr>
            <a:r>
              <a:rPr lang="en-GB" altLang="en-US" sz="4000" b="1" dirty="0">
                <a:latin typeface="NBS Medium"/>
                <a:ea typeface="ＭＳ Ｐゴシック" panose="020B0600070205080204" pitchFamily="34" charset="-128"/>
                <a:cs typeface="NBS Medium"/>
              </a:rPr>
              <a:t>PowerPoint template</a:t>
            </a:r>
            <a:br>
              <a:rPr lang="en-GB" altLang="en-US" sz="4000" b="1" dirty="0">
                <a:latin typeface="NBS Medium"/>
                <a:ea typeface="ＭＳ Ｐゴシック" panose="020B0600070205080204" pitchFamily="34" charset="-128"/>
                <a:cs typeface="NBS Medium"/>
              </a:rPr>
            </a:br>
            <a:r>
              <a:rPr lang="en-GB" altLang="en-US" sz="4000" b="1" dirty="0">
                <a:latin typeface="NBS Medium"/>
                <a:ea typeface="ＭＳ Ｐゴシック" panose="020B0600070205080204" pitchFamily="34" charset="-128"/>
                <a:cs typeface="NBS Medium"/>
              </a:rPr>
              <a:t>for internal use</a:t>
            </a:r>
          </a:p>
        </p:txBody>
      </p:sp>
      <p:sp>
        <p:nvSpPr>
          <p:cNvPr id="12" name="Subtitle 2"/>
          <p:cNvSpPr>
            <a:spLocks noGrp="1"/>
          </p:cNvSpPr>
          <p:nvPr>
            <p:ph type="subTitle" idx="4294967295"/>
          </p:nvPr>
        </p:nvSpPr>
        <p:spPr>
          <a:xfrm>
            <a:off x="650349" y="5280563"/>
            <a:ext cx="4937655" cy="726264"/>
          </a:xfrm>
        </p:spPr>
        <p:txBody>
          <a:bodyPr lIns="0" tIns="0" rIns="0" bIns="0" anchor="t" anchorCtr="0">
            <a:normAutofit/>
          </a:bodyPr>
          <a:lstStyle/>
          <a:p>
            <a:pPr algn="l">
              <a:lnSpc>
                <a:spcPct val="80000"/>
              </a:lnSpc>
              <a:buFont typeface="Arial" panose="020B0604020202020204" pitchFamily="34" charset="0"/>
              <a:buNone/>
              <a:defRPr/>
            </a:pPr>
            <a:r>
              <a:rPr lang="en-GB" altLang="en-US" sz="1600" dirty="0">
                <a:solidFill>
                  <a:schemeClr val="tx1"/>
                </a:solidFill>
                <a:latin typeface="NBS Light"/>
                <a:ea typeface="ＭＳ Ｐゴシック" panose="020B0600070205080204" pitchFamily="34" charset="-128"/>
                <a:cs typeface="NBS Light"/>
              </a:rPr>
              <a:t>Notes for guidance on template use</a:t>
            </a:r>
          </a:p>
        </p:txBody>
      </p:sp>
      <p:pic>
        <p:nvPicPr>
          <p:cNvPr id="9" name="Picture 8" descr="Nationwide BS Logo sRGB.png"/>
          <p:cNvPicPr>
            <a:picLocks noChangeAspect="1"/>
          </p:cNvPicPr>
          <p:nvPr userDrawn="1"/>
        </p:nvPicPr>
        <p:blipFill rotWithShape="1">
          <a:blip r:embed="rId2">
            <a:extLst>
              <a:ext uri="{28A0092B-C50C-407E-A947-70E740481C1C}">
                <a14:useLocalDpi xmlns:a14="http://schemas.microsoft.com/office/drawing/2010/main" val="0"/>
              </a:ext>
            </a:extLst>
          </a:blip>
          <a:srcRect l="9269" t="18961" r="9306" b="13632"/>
          <a:stretch/>
        </p:blipFill>
        <p:spPr>
          <a:xfrm>
            <a:off x="696913" y="3341688"/>
            <a:ext cx="1475998" cy="604456"/>
          </a:xfrm>
          <a:prstGeom prst="rect">
            <a:avLst/>
          </a:prstGeom>
        </p:spPr>
      </p:pic>
    </p:spTree>
    <p:extLst>
      <p:ext uri="{BB962C8B-B14F-4D97-AF65-F5344CB8AC3E}">
        <p14:creationId xmlns:p14="http://schemas.microsoft.com/office/powerpoint/2010/main" val="82859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age">
    <p:spTree>
      <p:nvGrpSpPr>
        <p:cNvPr id="1" name=""/>
        <p:cNvGrpSpPr/>
        <p:nvPr/>
      </p:nvGrpSpPr>
      <p:grpSpPr>
        <a:xfrm>
          <a:off x="0" y="0"/>
          <a:ext cx="0" cy="0"/>
          <a:chOff x="0" y="0"/>
          <a:chExt cx="0" cy="0"/>
        </a:xfrm>
      </p:grpSpPr>
      <p:sp>
        <p:nvSpPr>
          <p:cNvPr id="9" name="Title 1"/>
          <p:cNvSpPr txBox="1">
            <a:spLocks/>
          </p:cNvSpPr>
          <p:nvPr userDrawn="1"/>
        </p:nvSpPr>
        <p:spPr>
          <a:xfrm>
            <a:off x="0" y="6504793"/>
            <a:ext cx="372448" cy="353209"/>
          </a:xfrm>
          <a:prstGeom prst="rect">
            <a:avLst/>
          </a:prstGeom>
        </p:spPr>
        <p:txBody>
          <a:bodyPr vert="horz" lIns="0" tIns="0" rIns="0" bIns="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80000"/>
              </a:lnSpc>
              <a:defRPr/>
            </a:pPr>
            <a:fld id="{10A33068-7D23-EA41-9F03-B5AC583287ED}" type="slidenum">
              <a:rPr lang="en-GB" altLang="en-US" sz="1000" smtClean="0">
                <a:solidFill>
                  <a:srgbClr val="073876"/>
                </a:solidFill>
                <a:latin typeface="NBS Light"/>
                <a:ea typeface="ＭＳ Ｐゴシック" panose="020B0600070205080204" pitchFamily="34" charset="-128"/>
                <a:cs typeface="NBS Light"/>
              </a:rPr>
              <a:t>‹#›</a:t>
            </a:fld>
            <a:endParaRPr lang="en-GB" altLang="en-US" sz="1000" dirty="0">
              <a:solidFill>
                <a:srgbClr val="073876"/>
              </a:solidFill>
              <a:latin typeface="NBS Light"/>
              <a:ea typeface="ＭＳ Ｐゴシック" panose="020B0600070205080204" pitchFamily="34" charset="-128"/>
              <a:cs typeface="NBS Light"/>
            </a:endParaRPr>
          </a:p>
        </p:txBody>
      </p:sp>
      <p:sp>
        <p:nvSpPr>
          <p:cNvPr id="4" name="Rounded Rectangle 3"/>
          <p:cNvSpPr/>
          <p:nvPr userDrawn="1"/>
        </p:nvSpPr>
        <p:spPr>
          <a:xfrm>
            <a:off x="355600" y="355600"/>
            <a:ext cx="8451849" cy="6051550"/>
          </a:xfrm>
          <a:prstGeom prst="roundRect">
            <a:avLst>
              <a:gd name="adj" fmla="val 1117"/>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endParaRPr>
          </a:p>
        </p:txBody>
      </p:sp>
      <p:pic>
        <p:nvPicPr>
          <p:cNvPr id="6" name="Picture 5" descr="Nationwide BS Logo sRGB.png"/>
          <p:cNvPicPr>
            <a:picLocks noChangeAspect="1"/>
          </p:cNvPicPr>
          <p:nvPr userDrawn="1"/>
        </p:nvPicPr>
        <p:blipFill rotWithShape="1">
          <a:blip r:embed="rId2">
            <a:extLst>
              <a:ext uri="{28A0092B-C50C-407E-A947-70E740481C1C}">
                <a14:useLocalDpi xmlns:a14="http://schemas.microsoft.com/office/drawing/2010/main" val="0"/>
              </a:ext>
            </a:extLst>
          </a:blip>
          <a:srcRect l="9152" t="18961" r="9306" b="13788"/>
          <a:stretch/>
        </p:blipFill>
        <p:spPr>
          <a:xfrm>
            <a:off x="7118350" y="6127557"/>
            <a:ext cx="1454150" cy="593276"/>
          </a:xfrm>
          <a:prstGeom prst="rect">
            <a:avLst/>
          </a:prstGeom>
        </p:spPr>
      </p:pic>
      <p:sp>
        <p:nvSpPr>
          <p:cNvPr id="5" name="Rectangle 20"/>
          <p:cNvSpPr txBox="1">
            <a:spLocks noChangeArrowheads="1"/>
          </p:cNvSpPr>
          <p:nvPr userDrawn="1"/>
        </p:nvSpPr>
        <p:spPr bwMode="auto">
          <a:xfrm>
            <a:off x="0" y="6477000"/>
            <a:ext cx="9144000" cy="381000"/>
          </a:xfrm>
          <a:prstGeom prst="rect">
            <a:avLst/>
          </a:prstGeom>
          <a:noFill/>
          <a:ln w="9525">
            <a:noFill/>
            <a:miter lim="800000"/>
            <a:headEnd/>
            <a:tailEnd/>
          </a:ln>
          <a:effectLst/>
        </p:spPr>
        <p:txBody>
          <a:bodyPr/>
          <a:lstStyle>
            <a:lvl1pPr eaLnBrk="0" hangingPunct="0">
              <a:defRPr sz="2400">
                <a:solidFill>
                  <a:schemeClr val="tx1"/>
                </a:solidFill>
                <a:latin typeface="Arial" charset="0"/>
                <a:ea typeface="ＭＳ Ｐゴシック" pitchFamily="34" charset="-128"/>
              </a:defRPr>
            </a:lvl1pPr>
            <a:lvl2pPr marL="37931725" indent="-37474525" eaLnBrk="0" hangingPunct="0">
              <a:defRPr sz="2400">
                <a:solidFill>
                  <a:schemeClr val="tx1"/>
                </a:solidFill>
                <a:latin typeface="Arial" charset="0"/>
                <a:ea typeface="ＭＳ Ｐゴシック" pitchFamily="34" charset="-128"/>
              </a:defRPr>
            </a:lvl2pPr>
            <a:lvl3pPr eaLnBrk="0" hangingPunct="0">
              <a:defRPr sz="2400">
                <a:solidFill>
                  <a:schemeClr val="tx1"/>
                </a:solidFill>
                <a:latin typeface="Arial" charset="0"/>
                <a:ea typeface="ＭＳ Ｐゴシック" pitchFamily="34" charset="-128"/>
              </a:defRPr>
            </a:lvl3pPr>
            <a:lvl4pPr eaLnBrk="0" hangingPunct="0">
              <a:defRPr sz="2400">
                <a:solidFill>
                  <a:schemeClr val="tx1"/>
                </a:solidFill>
                <a:latin typeface="Arial" charset="0"/>
                <a:ea typeface="ＭＳ Ｐゴシック" pitchFamily="34" charset="-128"/>
              </a:defRPr>
            </a:lvl4pPr>
            <a:lvl5pPr eaLnBrk="0" hangingPunct="0">
              <a:defRPr sz="2400">
                <a:solidFill>
                  <a:schemeClr val="tx1"/>
                </a:solidFill>
                <a:latin typeface="Arial" charset="0"/>
                <a:ea typeface="ＭＳ Ｐゴシック" pitchFamily="34" charset="-128"/>
              </a:defRPr>
            </a:lvl5pPr>
            <a:lvl6pPr marL="457200" eaLnBrk="0" fontAlgn="base" hangingPunct="0">
              <a:spcBef>
                <a:spcPct val="0"/>
              </a:spcBef>
              <a:spcAft>
                <a:spcPct val="0"/>
              </a:spcAft>
              <a:defRPr sz="2400">
                <a:solidFill>
                  <a:schemeClr val="tx1"/>
                </a:solidFill>
                <a:latin typeface="Arial" charset="0"/>
                <a:ea typeface="ＭＳ Ｐゴシック" pitchFamily="34" charset="-128"/>
              </a:defRPr>
            </a:lvl6pPr>
            <a:lvl7pPr marL="914400" eaLnBrk="0" fontAlgn="base" hangingPunct="0">
              <a:spcBef>
                <a:spcPct val="0"/>
              </a:spcBef>
              <a:spcAft>
                <a:spcPct val="0"/>
              </a:spcAft>
              <a:defRPr sz="2400">
                <a:solidFill>
                  <a:schemeClr val="tx1"/>
                </a:solidFill>
                <a:latin typeface="Arial" charset="0"/>
                <a:ea typeface="ＭＳ Ｐゴシック" pitchFamily="34" charset="-128"/>
              </a:defRPr>
            </a:lvl7pPr>
            <a:lvl8pPr marL="1371600" eaLnBrk="0" fontAlgn="base" hangingPunct="0">
              <a:spcBef>
                <a:spcPct val="0"/>
              </a:spcBef>
              <a:spcAft>
                <a:spcPct val="0"/>
              </a:spcAft>
              <a:defRPr sz="2400">
                <a:solidFill>
                  <a:schemeClr val="tx1"/>
                </a:solidFill>
                <a:latin typeface="Arial" charset="0"/>
                <a:ea typeface="ＭＳ Ｐゴシック" pitchFamily="34" charset="-128"/>
              </a:defRPr>
            </a:lvl8pPr>
            <a:lvl9pPr marL="18288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hangingPunct="1">
              <a:defRPr/>
            </a:pPr>
            <a:r>
              <a:rPr lang="en-GB" sz="900" dirty="0">
                <a:latin typeface="Calibri" pitchFamily="34" charset="0"/>
              </a:rPr>
              <a:t>IBM &amp; Nationwide Confidential</a:t>
            </a:r>
          </a:p>
          <a:p>
            <a:pPr algn="ctr" eaLnBrk="1" hangingPunct="1">
              <a:defRPr/>
            </a:pPr>
            <a:endParaRPr lang="en-GB" sz="900" dirty="0"/>
          </a:p>
        </p:txBody>
      </p:sp>
    </p:spTree>
    <p:extLst>
      <p:ext uri="{BB962C8B-B14F-4D97-AF65-F5344CB8AC3E}">
        <p14:creationId xmlns:p14="http://schemas.microsoft.com/office/powerpoint/2010/main" val="146264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BS Section divider 1">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ed Rectangle 8"/>
          <p:cNvSpPr/>
          <p:nvPr userDrawn="1"/>
        </p:nvSpPr>
        <p:spPr bwMode="auto">
          <a:xfrm>
            <a:off x="365125" y="337377"/>
            <a:ext cx="6481328" cy="2193491"/>
          </a:xfrm>
          <a:prstGeom prst="roundRect">
            <a:avLst>
              <a:gd name="adj" fmla="val 3231"/>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143261"/>
              </a:solidFill>
            </a:endParaRPr>
          </a:p>
        </p:txBody>
      </p:sp>
      <p:sp>
        <p:nvSpPr>
          <p:cNvPr id="11" name="Title 1"/>
          <p:cNvSpPr>
            <a:spLocks noGrp="1"/>
          </p:cNvSpPr>
          <p:nvPr>
            <p:ph type="ctrTitle" idx="4294967295"/>
          </p:nvPr>
        </p:nvSpPr>
        <p:spPr>
          <a:xfrm>
            <a:off x="650349" y="679311"/>
            <a:ext cx="5665787" cy="595727"/>
          </a:xfrm>
        </p:spPr>
        <p:txBody>
          <a:bodyPr lIns="0" tIns="0" rIns="0" bIns="0" anchor="t">
            <a:noAutofit/>
          </a:bodyPr>
          <a:lstStyle/>
          <a:p>
            <a:pPr algn="l">
              <a:lnSpc>
                <a:spcPct val="90000"/>
              </a:lnSpc>
              <a:defRPr/>
            </a:pPr>
            <a:r>
              <a:rPr lang="en-GB" altLang="en-US" sz="4000" b="1" dirty="0">
                <a:solidFill>
                  <a:srgbClr val="004A8F"/>
                </a:solidFill>
                <a:latin typeface="NBS Medium"/>
                <a:ea typeface="ＭＳ Ｐゴシック" panose="020B0600070205080204" pitchFamily="34" charset="-128"/>
                <a:cs typeface="NBS Medium"/>
              </a:rPr>
              <a:t>Section divider</a:t>
            </a:r>
          </a:p>
        </p:txBody>
      </p:sp>
      <p:sp>
        <p:nvSpPr>
          <p:cNvPr id="13" name="Subtitle 2"/>
          <p:cNvSpPr>
            <a:spLocks noGrp="1"/>
          </p:cNvSpPr>
          <p:nvPr>
            <p:ph type="subTitle" idx="4294967295"/>
          </p:nvPr>
        </p:nvSpPr>
        <p:spPr>
          <a:xfrm>
            <a:off x="650349" y="1385896"/>
            <a:ext cx="4937655" cy="726264"/>
          </a:xfrm>
        </p:spPr>
        <p:txBody>
          <a:bodyPr lIns="0" tIns="0" rIns="0" bIns="0" anchor="t" anchorCtr="0">
            <a:normAutofit/>
          </a:bodyPr>
          <a:lstStyle/>
          <a:p>
            <a:pPr algn="l">
              <a:lnSpc>
                <a:spcPct val="80000"/>
              </a:lnSpc>
              <a:buFont typeface="Arial" panose="020B0604020202020204" pitchFamily="34" charset="0"/>
              <a:buNone/>
              <a:defRPr/>
            </a:pPr>
            <a:r>
              <a:rPr lang="en-GB" altLang="en-US" sz="1600" dirty="0">
                <a:solidFill>
                  <a:schemeClr val="tx1"/>
                </a:solidFill>
                <a:latin typeface="NBS Light"/>
                <a:ea typeface="ＭＳ Ｐゴシック" panose="020B0600070205080204" pitchFamily="34" charset="-128"/>
                <a:cs typeface="NBS Light"/>
              </a:rPr>
              <a:t>Notes for guidance on template use</a:t>
            </a:r>
          </a:p>
        </p:txBody>
      </p:sp>
      <p:pic>
        <p:nvPicPr>
          <p:cNvPr id="12" name="Picture 11" descr="Nationwide BS Logo sRGB whtB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24438" y="2245171"/>
            <a:ext cx="1475998" cy="592092"/>
          </a:xfrm>
          <a:prstGeom prst="rect">
            <a:avLst/>
          </a:prstGeom>
        </p:spPr>
      </p:pic>
    </p:spTree>
    <p:extLst>
      <p:ext uri="{BB962C8B-B14F-4D97-AF65-F5344CB8AC3E}">
        <p14:creationId xmlns:p14="http://schemas.microsoft.com/office/powerpoint/2010/main" val="144829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NBS Section divider 2">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82AE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ounded Rectangle 10"/>
          <p:cNvSpPr/>
          <p:nvPr userDrawn="1"/>
        </p:nvSpPr>
        <p:spPr bwMode="auto">
          <a:xfrm>
            <a:off x="365125" y="337377"/>
            <a:ext cx="6481328" cy="2193491"/>
          </a:xfrm>
          <a:prstGeom prst="roundRect">
            <a:avLst>
              <a:gd name="adj" fmla="val 3231"/>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143261"/>
              </a:solidFill>
            </a:endParaRPr>
          </a:p>
        </p:txBody>
      </p:sp>
      <p:sp>
        <p:nvSpPr>
          <p:cNvPr id="13" name="Title 1"/>
          <p:cNvSpPr>
            <a:spLocks noGrp="1"/>
          </p:cNvSpPr>
          <p:nvPr>
            <p:ph type="ctrTitle" idx="4294967295"/>
          </p:nvPr>
        </p:nvSpPr>
        <p:spPr>
          <a:xfrm>
            <a:off x="650349" y="679311"/>
            <a:ext cx="5665787" cy="595727"/>
          </a:xfrm>
        </p:spPr>
        <p:txBody>
          <a:bodyPr lIns="0" tIns="0" rIns="0" bIns="0" anchor="t">
            <a:noAutofit/>
          </a:bodyPr>
          <a:lstStyle/>
          <a:p>
            <a:pPr algn="l">
              <a:lnSpc>
                <a:spcPct val="90000"/>
              </a:lnSpc>
              <a:defRPr/>
            </a:pPr>
            <a:r>
              <a:rPr lang="en-GB" altLang="en-US" sz="4000" b="1" dirty="0">
                <a:solidFill>
                  <a:srgbClr val="004A8F"/>
                </a:solidFill>
                <a:latin typeface="NBS Medium"/>
                <a:ea typeface="ＭＳ Ｐゴシック" panose="020B0600070205080204" pitchFamily="34" charset="-128"/>
                <a:cs typeface="NBS Medium"/>
              </a:rPr>
              <a:t>Section divider</a:t>
            </a:r>
          </a:p>
        </p:txBody>
      </p:sp>
      <p:sp>
        <p:nvSpPr>
          <p:cNvPr id="15" name="Subtitle 2"/>
          <p:cNvSpPr>
            <a:spLocks noGrp="1"/>
          </p:cNvSpPr>
          <p:nvPr>
            <p:ph type="subTitle" idx="4294967295"/>
          </p:nvPr>
        </p:nvSpPr>
        <p:spPr>
          <a:xfrm>
            <a:off x="650349" y="1385896"/>
            <a:ext cx="4937655" cy="726264"/>
          </a:xfrm>
        </p:spPr>
        <p:txBody>
          <a:bodyPr lIns="0" tIns="0" rIns="0" bIns="0" anchor="t" anchorCtr="0">
            <a:normAutofit/>
          </a:bodyPr>
          <a:lstStyle/>
          <a:p>
            <a:pPr algn="l">
              <a:lnSpc>
                <a:spcPct val="80000"/>
              </a:lnSpc>
              <a:buFont typeface="Arial" panose="020B0604020202020204" pitchFamily="34" charset="0"/>
              <a:buNone/>
              <a:defRPr/>
            </a:pPr>
            <a:r>
              <a:rPr lang="en-GB" altLang="en-US" sz="1600" dirty="0">
                <a:solidFill>
                  <a:schemeClr val="tx1"/>
                </a:solidFill>
                <a:latin typeface="NBS Light"/>
                <a:ea typeface="ＭＳ Ｐゴシック" panose="020B0600070205080204" pitchFamily="34" charset="-128"/>
                <a:cs typeface="NBS Light"/>
              </a:rPr>
              <a:t>Notes for guidance on template use</a:t>
            </a:r>
          </a:p>
        </p:txBody>
      </p:sp>
      <p:pic>
        <p:nvPicPr>
          <p:cNvPr id="8" name="Picture 7" descr="Nationwide BS Logo sRGB.png"/>
          <p:cNvPicPr>
            <a:picLocks noChangeAspect="1"/>
          </p:cNvPicPr>
          <p:nvPr userDrawn="1"/>
        </p:nvPicPr>
        <p:blipFill rotWithShape="1">
          <a:blip r:embed="rId2">
            <a:extLst>
              <a:ext uri="{28A0092B-C50C-407E-A947-70E740481C1C}">
                <a14:useLocalDpi xmlns:a14="http://schemas.microsoft.com/office/drawing/2010/main" val="0"/>
              </a:ext>
            </a:extLst>
          </a:blip>
          <a:srcRect l="9269" t="18961" r="9306" b="13632"/>
          <a:stretch/>
        </p:blipFill>
        <p:spPr>
          <a:xfrm>
            <a:off x="5024438" y="2243138"/>
            <a:ext cx="1475998" cy="604456"/>
          </a:xfrm>
          <a:prstGeom prst="rect">
            <a:avLst/>
          </a:prstGeom>
        </p:spPr>
      </p:pic>
    </p:spTree>
    <p:extLst>
      <p:ext uri="{BB962C8B-B14F-4D97-AF65-F5344CB8AC3E}">
        <p14:creationId xmlns:p14="http://schemas.microsoft.com/office/powerpoint/2010/main" val="107435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BS Section Divider 3">
    <p:spTree>
      <p:nvGrpSpPr>
        <p:cNvPr id="1" name=""/>
        <p:cNvGrpSpPr/>
        <p:nvPr/>
      </p:nvGrpSpPr>
      <p:grpSpPr>
        <a:xfrm>
          <a:off x="0" y="0"/>
          <a:ext cx="0" cy="0"/>
          <a:chOff x="0" y="0"/>
          <a:chExt cx="0" cy="0"/>
        </a:xfrm>
      </p:grpSpPr>
      <p:sp>
        <p:nvSpPr>
          <p:cNvPr id="6" name="Rounded Rectangle 5"/>
          <p:cNvSpPr/>
          <p:nvPr userDrawn="1"/>
        </p:nvSpPr>
        <p:spPr bwMode="auto">
          <a:xfrm>
            <a:off x="365125" y="337377"/>
            <a:ext cx="6481328" cy="2193491"/>
          </a:xfrm>
          <a:prstGeom prst="roundRect">
            <a:avLst>
              <a:gd name="adj" fmla="val 3231"/>
            </a:avLst>
          </a:prstGeom>
          <a:solidFill>
            <a:schemeClr val="bg1"/>
          </a:solidFill>
          <a:ln w="9525" cmpd="sng">
            <a:solidFill>
              <a:srgbClr val="004A8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rgbClr val="143261"/>
              </a:solidFill>
            </a:endParaRPr>
          </a:p>
        </p:txBody>
      </p:sp>
      <p:sp>
        <p:nvSpPr>
          <p:cNvPr id="10" name="Title 1"/>
          <p:cNvSpPr>
            <a:spLocks noGrp="1"/>
          </p:cNvSpPr>
          <p:nvPr>
            <p:ph type="ctrTitle" idx="4294967295"/>
          </p:nvPr>
        </p:nvSpPr>
        <p:spPr>
          <a:xfrm>
            <a:off x="650349" y="679311"/>
            <a:ext cx="5665787" cy="595727"/>
          </a:xfrm>
        </p:spPr>
        <p:txBody>
          <a:bodyPr lIns="0" tIns="0" rIns="0" bIns="0" anchor="t">
            <a:noAutofit/>
          </a:bodyPr>
          <a:lstStyle/>
          <a:p>
            <a:pPr algn="l">
              <a:lnSpc>
                <a:spcPct val="90000"/>
              </a:lnSpc>
              <a:defRPr/>
            </a:pPr>
            <a:r>
              <a:rPr lang="en-GB" altLang="en-US" sz="4000" b="1" dirty="0">
                <a:solidFill>
                  <a:srgbClr val="004A8F"/>
                </a:solidFill>
                <a:latin typeface="NBS Medium"/>
                <a:ea typeface="ＭＳ Ｐゴシック" panose="020B0600070205080204" pitchFamily="34" charset="-128"/>
                <a:cs typeface="NBS Medium"/>
              </a:rPr>
              <a:t>Section divider</a:t>
            </a:r>
          </a:p>
        </p:txBody>
      </p:sp>
      <p:sp>
        <p:nvSpPr>
          <p:cNvPr id="11" name="Subtitle 2"/>
          <p:cNvSpPr>
            <a:spLocks noGrp="1"/>
          </p:cNvSpPr>
          <p:nvPr>
            <p:ph type="subTitle" idx="4294967295"/>
          </p:nvPr>
        </p:nvSpPr>
        <p:spPr>
          <a:xfrm>
            <a:off x="650349" y="1385896"/>
            <a:ext cx="4937655" cy="726264"/>
          </a:xfrm>
        </p:spPr>
        <p:txBody>
          <a:bodyPr lIns="0" tIns="0" rIns="0" bIns="0" anchor="t" anchorCtr="0">
            <a:normAutofit/>
          </a:bodyPr>
          <a:lstStyle/>
          <a:p>
            <a:pPr algn="l">
              <a:lnSpc>
                <a:spcPct val="80000"/>
              </a:lnSpc>
              <a:buFont typeface="Arial" panose="020B0604020202020204" pitchFamily="34" charset="0"/>
              <a:buNone/>
              <a:defRPr/>
            </a:pPr>
            <a:r>
              <a:rPr lang="en-GB" altLang="en-US" sz="1600" dirty="0">
                <a:solidFill>
                  <a:schemeClr val="tx1"/>
                </a:solidFill>
                <a:latin typeface="NBS Light"/>
                <a:ea typeface="ＭＳ Ｐゴシック" panose="020B0600070205080204" pitchFamily="34" charset="-128"/>
                <a:cs typeface="NBS Light"/>
              </a:rPr>
              <a:t>Notes for guidance on template use</a:t>
            </a:r>
          </a:p>
        </p:txBody>
      </p:sp>
      <p:pic>
        <p:nvPicPr>
          <p:cNvPr id="8" name="Picture 7" descr="Nationwide BS Logo sRGB.png"/>
          <p:cNvPicPr>
            <a:picLocks noChangeAspect="1"/>
          </p:cNvPicPr>
          <p:nvPr userDrawn="1"/>
        </p:nvPicPr>
        <p:blipFill rotWithShape="1">
          <a:blip r:embed="rId2">
            <a:extLst>
              <a:ext uri="{28A0092B-C50C-407E-A947-70E740481C1C}">
                <a14:useLocalDpi xmlns:a14="http://schemas.microsoft.com/office/drawing/2010/main" val="0"/>
              </a:ext>
            </a:extLst>
          </a:blip>
          <a:srcRect l="9269" t="18961" r="9306" b="13632"/>
          <a:stretch/>
        </p:blipFill>
        <p:spPr>
          <a:xfrm>
            <a:off x="5024438" y="2243138"/>
            <a:ext cx="1475998" cy="604456"/>
          </a:xfrm>
          <a:prstGeom prst="rect">
            <a:avLst/>
          </a:prstGeom>
        </p:spPr>
      </p:pic>
    </p:spTree>
    <p:extLst>
      <p:ext uri="{BB962C8B-B14F-4D97-AF65-F5344CB8AC3E}">
        <p14:creationId xmlns:p14="http://schemas.microsoft.com/office/powerpoint/2010/main" val="2592144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5A245D-204C-3046-B1FF-80A9CC062FAF}" type="datetimeFigureOut">
              <a:rPr lang="en-US" smtClean="0"/>
              <a:t>5/24/2018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9A4987-E228-4949-89FA-A71A39C61D9B}" type="slidenum">
              <a:rPr lang="en-US" smtClean="0"/>
              <a:t>‹#›</a:t>
            </a:fld>
            <a:endParaRPr lang="en-US" dirty="0"/>
          </a:p>
        </p:txBody>
      </p:sp>
      <p:sp>
        <p:nvSpPr>
          <p:cNvPr id="8" name="Title Placeholder 1"/>
          <p:cNvSpPr>
            <a:spLocks noGrp="1"/>
          </p:cNvSpPr>
          <p:nvPr>
            <p:ph type="title"/>
          </p:nvPr>
        </p:nvSpPr>
        <p:spPr>
          <a:xfrm>
            <a:off x="627065" y="593725"/>
            <a:ext cx="8059737" cy="625475"/>
          </a:xfrm>
          <a:prstGeom prst="rect">
            <a:avLst/>
          </a:prstGeom>
        </p:spPr>
        <p:txBody>
          <a:bodyPr vert="horz" lIns="0" tIns="0" rIns="91440" bIns="0" rtlCol="0" anchor="t">
            <a:normAutofit/>
          </a:bodyPr>
          <a:lstStyle/>
          <a:p>
            <a:r>
              <a:rPr lang="en-GB" dirty="0"/>
              <a:t>Click to edit Master title style</a:t>
            </a:r>
            <a:endParaRPr lang="en-US" dirty="0"/>
          </a:p>
        </p:txBody>
      </p:sp>
      <p:sp>
        <p:nvSpPr>
          <p:cNvPr id="9" name="Text Placeholder 2"/>
          <p:cNvSpPr>
            <a:spLocks noGrp="1"/>
          </p:cNvSpPr>
          <p:nvPr>
            <p:ph idx="1"/>
          </p:nvPr>
        </p:nvSpPr>
        <p:spPr>
          <a:xfrm>
            <a:off x="627065" y="1600201"/>
            <a:ext cx="8059737" cy="452596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Rounded Rectangle 1"/>
          <p:cNvSpPr/>
          <p:nvPr userDrawn="1"/>
        </p:nvSpPr>
        <p:spPr>
          <a:xfrm>
            <a:off x="355600" y="355600"/>
            <a:ext cx="8451849" cy="6051550"/>
          </a:xfrm>
          <a:prstGeom prst="roundRect">
            <a:avLst>
              <a:gd name="adj" fmla="val 1117"/>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endParaRPr>
          </a:p>
        </p:txBody>
      </p:sp>
      <p:pic>
        <p:nvPicPr>
          <p:cNvPr id="3" name="Picture 2" descr="Nationwide BS Logo sRGB.png"/>
          <p:cNvPicPr>
            <a:picLocks noChangeAspect="1"/>
          </p:cNvPicPr>
          <p:nvPr userDrawn="1"/>
        </p:nvPicPr>
        <p:blipFill rotWithShape="1">
          <a:blip r:embed="rId2">
            <a:extLst>
              <a:ext uri="{28A0092B-C50C-407E-A947-70E740481C1C}">
                <a14:useLocalDpi xmlns:a14="http://schemas.microsoft.com/office/drawing/2010/main" val="0"/>
              </a:ext>
            </a:extLst>
          </a:blip>
          <a:srcRect l="9152" t="18961" r="9306" b="13788"/>
          <a:stretch/>
        </p:blipFill>
        <p:spPr>
          <a:xfrm>
            <a:off x="7118350" y="6127557"/>
            <a:ext cx="1454150" cy="593276"/>
          </a:xfrm>
          <a:prstGeom prst="rect">
            <a:avLst/>
          </a:prstGeom>
        </p:spPr>
      </p:pic>
    </p:spTree>
    <p:extLst>
      <p:ext uri="{BB962C8B-B14F-4D97-AF65-F5344CB8AC3E}">
        <p14:creationId xmlns:p14="http://schemas.microsoft.com/office/powerpoint/2010/main" val="324935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age">
    <p:spTree>
      <p:nvGrpSpPr>
        <p:cNvPr id="1" name=""/>
        <p:cNvGrpSpPr/>
        <p:nvPr/>
      </p:nvGrpSpPr>
      <p:grpSpPr>
        <a:xfrm>
          <a:off x="0" y="0"/>
          <a:ext cx="0" cy="0"/>
          <a:chOff x="0" y="0"/>
          <a:chExt cx="0" cy="0"/>
        </a:xfrm>
      </p:grpSpPr>
      <p:sp>
        <p:nvSpPr>
          <p:cNvPr id="9" name="Title 1"/>
          <p:cNvSpPr txBox="1">
            <a:spLocks/>
          </p:cNvSpPr>
          <p:nvPr userDrawn="1"/>
        </p:nvSpPr>
        <p:spPr>
          <a:xfrm>
            <a:off x="0" y="6504793"/>
            <a:ext cx="372448" cy="353209"/>
          </a:xfrm>
          <a:prstGeom prst="rect">
            <a:avLst/>
          </a:prstGeom>
        </p:spPr>
        <p:txBody>
          <a:bodyPr vert="horz" lIns="0" tIns="0" rIns="0" bIns="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80000"/>
              </a:lnSpc>
              <a:defRPr/>
            </a:pPr>
            <a:fld id="{10A33068-7D23-EA41-9F03-B5AC583287ED}" type="slidenum">
              <a:rPr lang="en-GB" altLang="en-US" sz="1000" smtClean="0">
                <a:solidFill>
                  <a:srgbClr val="073876"/>
                </a:solidFill>
                <a:latin typeface="NBS Light"/>
                <a:ea typeface="ＭＳ Ｐゴシック" panose="020B0600070205080204" pitchFamily="34" charset="-128"/>
                <a:cs typeface="NBS Light"/>
              </a:rPr>
              <a:t>‹#›</a:t>
            </a:fld>
            <a:endParaRPr lang="en-GB" altLang="en-US" sz="1000" dirty="0">
              <a:solidFill>
                <a:srgbClr val="073876"/>
              </a:solidFill>
              <a:latin typeface="NBS Light"/>
              <a:ea typeface="ＭＳ Ｐゴシック" panose="020B0600070205080204" pitchFamily="34" charset="-128"/>
              <a:cs typeface="NBS Light"/>
            </a:endParaRPr>
          </a:p>
        </p:txBody>
      </p:sp>
      <p:sp>
        <p:nvSpPr>
          <p:cNvPr id="4" name="Rounded Rectangle 3"/>
          <p:cNvSpPr/>
          <p:nvPr userDrawn="1"/>
        </p:nvSpPr>
        <p:spPr>
          <a:xfrm>
            <a:off x="355600" y="355600"/>
            <a:ext cx="8451849" cy="6051550"/>
          </a:xfrm>
          <a:prstGeom prst="roundRect">
            <a:avLst>
              <a:gd name="adj" fmla="val 1117"/>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endParaRPr>
          </a:p>
        </p:txBody>
      </p:sp>
      <p:pic>
        <p:nvPicPr>
          <p:cNvPr id="6" name="Picture 5" descr="Nationwide BS Logo sRGB.png"/>
          <p:cNvPicPr>
            <a:picLocks noChangeAspect="1"/>
          </p:cNvPicPr>
          <p:nvPr userDrawn="1"/>
        </p:nvPicPr>
        <p:blipFill rotWithShape="1">
          <a:blip r:embed="rId2">
            <a:extLst>
              <a:ext uri="{28A0092B-C50C-407E-A947-70E740481C1C}">
                <a14:useLocalDpi xmlns:a14="http://schemas.microsoft.com/office/drawing/2010/main" val="0"/>
              </a:ext>
            </a:extLst>
          </a:blip>
          <a:srcRect l="9152" t="18961" r="9306" b="13788"/>
          <a:stretch/>
        </p:blipFill>
        <p:spPr>
          <a:xfrm>
            <a:off x="7118350" y="6127557"/>
            <a:ext cx="1454150" cy="593276"/>
          </a:xfrm>
          <a:prstGeom prst="rect">
            <a:avLst/>
          </a:prstGeom>
        </p:spPr>
      </p:pic>
      <p:sp>
        <p:nvSpPr>
          <p:cNvPr id="5" name="Rectangle 20"/>
          <p:cNvSpPr txBox="1">
            <a:spLocks noChangeArrowheads="1"/>
          </p:cNvSpPr>
          <p:nvPr userDrawn="1"/>
        </p:nvSpPr>
        <p:spPr bwMode="auto">
          <a:xfrm>
            <a:off x="0" y="6477000"/>
            <a:ext cx="9144000" cy="381000"/>
          </a:xfrm>
          <a:prstGeom prst="rect">
            <a:avLst/>
          </a:prstGeom>
          <a:noFill/>
          <a:ln w="9525">
            <a:noFill/>
            <a:miter lim="800000"/>
            <a:headEnd/>
            <a:tailEnd/>
          </a:ln>
          <a:effectLst/>
        </p:spPr>
        <p:txBody>
          <a:bodyPr/>
          <a:lstStyle>
            <a:lvl1pPr eaLnBrk="0" hangingPunct="0">
              <a:defRPr sz="2400">
                <a:solidFill>
                  <a:schemeClr val="tx1"/>
                </a:solidFill>
                <a:latin typeface="Arial" charset="0"/>
                <a:ea typeface="ＭＳ Ｐゴシック" pitchFamily="34" charset="-128"/>
              </a:defRPr>
            </a:lvl1pPr>
            <a:lvl2pPr marL="37931725" indent="-37474525" eaLnBrk="0" hangingPunct="0">
              <a:defRPr sz="2400">
                <a:solidFill>
                  <a:schemeClr val="tx1"/>
                </a:solidFill>
                <a:latin typeface="Arial" charset="0"/>
                <a:ea typeface="ＭＳ Ｐゴシック" pitchFamily="34" charset="-128"/>
              </a:defRPr>
            </a:lvl2pPr>
            <a:lvl3pPr eaLnBrk="0" hangingPunct="0">
              <a:defRPr sz="2400">
                <a:solidFill>
                  <a:schemeClr val="tx1"/>
                </a:solidFill>
                <a:latin typeface="Arial" charset="0"/>
                <a:ea typeface="ＭＳ Ｐゴシック" pitchFamily="34" charset="-128"/>
              </a:defRPr>
            </a:lvl3pPr>
            <a:lvl4pPr eaLnBrk="0" hangingPunct="0">
              <a:defRPr sz="2400">
                <a:solidFill>
                  <a:schemeClr val="tx1"/>
                </a:solidFill>
                <a:latin typeface="Arial" charset="0"/>
                <a:ea typeface="ＭＳ Ｐゴシック" pitchFamily="34" charset="-128"/>
              </a:defRPr>
            </a:lvl4pPr>
            <a:lvl5pPr eaLnBrk="0" hangingPunct="0">
              <a:defRPr sz="2400">
                <a:solidFill>
                  <a:schemeClr val="tx1"/>
                </a:solidFill>
                <a:latin typeface="Arial" charset="0"/>
                <a:ea typeface="ＭＳ Ｐゴシック" pitchFamily="34" charset="-128"/>
              </a:defRPr>
            </a:lvl5pPr>
            <a:lvl6pPr marL="457200" eaLnBrk="0" fontAlgn="base" hangingPunct="0">
              <a:spcBef>
                <a:spcPct val="0"/>
              </a:spcBef>
              <a:spcAft>
                <a:spcPct val="0"/>
              </a:spcAft>
              <a:defRPr sz="2400">
                <a:solidFill>
                  <a:schemeClr val="tx1"/>
                </a:solidFill>
                <a:latin typeface="Arial" charset="0"/>
                <a:ea typeface="ＭＳ Ｐゴシック" pitchFamily="34" charset="-128"/>
              </a:defRPr>
            </a:lvl6pPr>
            <a:lvl7pPr marL="914400" eaLnBrk="0" fontAlgn="base" hangingPunct="0">
              <a:spcBef>
                <a:spcPct val="0"/>
              </a:spcBef>
              <a:spcAft>
                <a:spcPct val="0"/>
              </a:spcAft>
              <a:defRPr sz="2400">
                <a:solidFill>
                  <a:schemeClr val="tx1"/>
                </a:solidFill>
                <a:latin typeface="Arial" charset="0"/>
                <a:ea typeface="ＭＳ Ｐゴシック" pitchFamily="34" charset="-128"/>
              </a:defRPr>
            </a:lvl7pPr>
            <a:lvl8pPr marL="1371600" eaLnBrk="0" fontAlgn="base" hangingPunct="0">
              <a:spcBef>
                <a:spcPct val="0"/>
              </a:spcBef>
              <a:spcAft>
                <a:spcPct val="0"/>
              </a:spcAft>
              <a:defRPr sz="2400">
                <a:solidFill>
                  <a:schemeClr val="tx1"/>
                </a:solidFill>
                <a:latin typeface="Arial" charset="0"/>
                <a:ea typeface="ＭＳ Ｐゴシック" pitchFamily="34" charset="-128"/>
              </a:defRPr>
            </a:lvl8pPr>
            <a:lvl9pPr marL="18288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eaLnBrk="1" hangingPunct="1">
              <a:defRPr/>
            </a:pPr>
            <a:r>
              <a:rPr lang="en-GB" sz="900" dirty="0">
                <a:latin typeface="Calibri" pitchFamily="34" charset="0"/>
              </a:rPr>
              <a:t>IBM &amp; Nationwide Confidential</a:t>
            </a:r>
          </a:p>
          <a:p>
            <a:pPr algn="ctr" eaLnBrk="1" hangingPunct="1">
              <a:defRPr/>
            </a:pPr>
            <a:endParaRPr lang="en-GB" sz="900" dirty="0"/>
          </a:p>
        </p:txBody>
      </p:sp>
    </p:spTree>
    <p:extLst>
      <p:ext uri="{BB962C8B-B14F-4D97-AF65-F5344CB8AC3E}">
        <p14:creationId xmlns:p14="http://schemas.microsoft.com/office/powerpoint/2010/main" val="5790742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0658" y="4063472"/>
            <a:ext cx="4978400" cy="1285875"/>
          </a:xfrm>
          <a:prstGeom prst="rect">
            <a:avLst/>
          </a:prstGeom>
        </p:spPr>
        <p:txBody>
          <a:bodyPr vert="horz" lIns="0" tIns="0" rIns="0" bIns="0" rtlCol="0" anchor="t">
            <a:normAutofit/>
          </a:bodyPr>
          <a:lstStyle/>
          <a:p>
            <a:r>
              <a:rPr lang="en-GB" dirty="0"/>
              <a:t>Click to edit Master title style</a:t>
            </a:r>
            <a:endParaRPr lang="en-US" dirty="0"/>
          </a:p>
        </p:txBody>
      </p:sp>
      <p:sp>
        <p:nvSpPr>
          <p:cNvPr id="3" name="Text Placeholder 2"/>
          <p:cNvSpPr>
            <a:spLocks noGrp="1"/>
          </p:cNvSpPr>
          <p:nvPr>
            <p:ph type="body" idx="1"/>
          </p:nvPr>
        </p:nvSpPr>
        <p:spPr>
          <a:xfrm>
            <a:off x="609601" y="5283732"/>
            <a:ext cx="4995333" cy="727851"/>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43E3A-BB28-5F4A-AD06-4E4D3523E6A4}" type="datetimeFigureOut">
              <a:rPr lang="en-US" smtClean="0"/>
              <a:t>5/24/2018</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A57C3-3BED-E04C-8CED-F9EC9F6E08F1}" type="slidenum">
              <a:rPr lang="en-US" smtClean="0"/>
              <a:t>‹#›</a:t>
            </a:fld>
            <a:endParaRPr lang="en-US" dirty="0"/>
          </a:p>
        </p:txBody>
      </p:sp>
    </p:spTree>
    <p:extLst>
      <p:ext uri="{BB962C8B-B14F-4D97-AF65-F5344CB8AC3E}">
        <p14:creationId xmlns:p14="http://schemas.microsoft.com/office/powerpoint/2010/main" val="1929107432"/>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66" r:id="rId4"/>
  </p:sldLayoutIdLst>
  <p:txStyles>
    <p:titleStyle>
      <a:lvl1pPr algn="l" defTabSz="457200" rtl="0" eaLnBrk="1" latinLnBrk="0" hangingPunct="1">
        <a:lnSpc>
          <a:spcPct val="90000"/>
        </a:lnSpc>
        <a:spcBef>
          <a:spcPct val="0"/>
        </a:spcBef>
        <a:buNone/>
        <a:defRPr sz="4000" b="1" kern="1200">
          <a:solidFill>
            <a:schemeClr val="tx1"/>
          </a:solidFill>
          <a:latin typeface="NBS Medium"/>
          <a:ea typeface="+mj-ea"/>
          <a:cs typeface="NBS Medium"/>
        </a:defRPr>
      </a:lvl1pPr>
    </p:titleStyle>
    <p:bodyStyle>
      <a:lvl1pPr marL="0" indent="0" algn="l" defTabSz="457200" rtl="0" eaLnBrk="1" latinLnBrk="0" hangingPunct="1">
        <a:lnSpc>
          <a:spcPct val="80000"/>
        </a:lnSpc>
        <a:spcBef>
          <a:spcPct val="20000"/>
        </a:spcBef>
        <a:buFont typeface="Arial"/>
        <a:buNone/>
        <a:defRPr sz="1600" b="0" i="0" kern="1200">
          <a:solidFill>
            <a:schemeClr val="tx1"/>
          </a:solidFill>
          <a:latin typeface="NBS Light"/>
          <a:ea typeface="+mn-ea"/>
          <a:cs typeface="NBS Light"/>
        </a:defRPr>
      </a:lvl1pPr>
      <a:lvl2pPr marL="742950" indent="-285750" algn="l" defTabSz="457200" rtl="0" eaLnBrk="1" latinLnBrk="0" hangingPunct="1">
        <a:spcBef>
          <a:spcPct val="20000"/>
        </a:spcBef>
        <a:buFont typeface="Arial"/>
        <a:buChar char="–"/>
        <a:defRPr sz="3200" kern="1200">
          <a:solidFill>
            <a:schemeClr val="tx1"/>
          </a:solidFill>
          <a:latin typeface="NBS Light"/>
          <a:ea typeface="+mn-ea"/>
          <a:cs typeface="NBS Light"/>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7063" y="699559"/>
            <a:ext cx="5858404" cy="553508"/>
          </a:xfrm>
          <a:prstGeom prst="rect">
            <a:avLst/>
          </a:prstGeom>
        </p:spPr>
        <p:txBody>
          <a:bodyPr vert="horz" lIns="91440" tIns="45720" rIns="91440" bIns="45720" rtlCol="0" anchor="t">
            <a:normAutofit/>
          </a:bodyPr>
          <a:lstStyle/>
          <a:p>
            <a:r>
              <a:rPr lang="en-GB" dirty="0"/>
              <a:t>Click to edit Master title style</a:t>
            </a:r>
            <a:endParaRPr lang="en-US" dirty="0"/>
          </a:p>
        </p:txBody>
      </p:sp>
      <p:sp>
        <p:nvSpPr>
          <p:cNvPr id="3" name="Text Placeholder 2"/>
          <p:cNvSpPr>
            <a:spLocks noGrp="1"/>
          </p:cNvSpPr>
          <p:nvPr>
            <p:ph type="body" idx="1"/>
          </p:nvPr>
        </p:nvSpPr>
        <p:spPr>
          <a:xfrm>
            <a:off x="627063" y="1373189"/>
            <a:ext cx="5858404" cy="1031343"/>
          </a:xfrm>
          <a:prstGeom prst="rect">
            <a:avLst/>
          </a:prstGeom>
        </p:spPr>
        <p:txBody>
          <a:bodyPr vert="horz" lIns="91440" tIns="45720" rIns="91440" bIns="45720" rtlCol="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86DD4-6682-B448-9735-1CDDD2072AFE}" type="datetimeFigureOut">
              <a:rPr lang="en-US" smtClean="0"/>
              <a:t>5/24/2018</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EA99C-8E18-B344-A3F3-AF84071AE6D7}" type="slidenum">
              <a:rPr lang="en-US" smtClean="0"/>
              <a:t>‹#›</a:t>
            </a:fld>
            <a:endParaRPr lang="en-US" dirty="0"/>
          </a:p>
        </p:txBody>
      </p:sp>
    </p:spTree>
    <p:extLst>
      <p:ext uri="{BB962C8B-B14F-4D97-AF65-F5344CB8AC3E}">
        <p14:creationId xmlns:p14="http://schemas.microsoft.com/office/powerpoint/2010/main" val="1071924312"/>
      </p:ext>
    </p:extLst>
  </p:cSld>
  <p:clrMap bg1="lt1" tx1="dk1" bg2="lt2" tx2="dk2" accent1="accent1" accent2="accent2" accent3="accent3" accent4="accent4" accent5="accent5" accent6="accent6" hlink="hlink" folHlink="folHlink"/>
  <p:sldLayoutIdLst>
    <p:sldLayoutId id="2147483652" r:id="rId1"/>
    <p:sldLayoutId id="2147483662" r:id="rId2"/>
    <p:sldLayoutId id="2147483654" r:id="rId3"/>
  </p:sldLayoutIdLst>
  <p:txStyles>
    <p:titleStyle>
      <a:lvl1pPr algn="l" defTabSz="457200" rtl="0" eaLnBrk="1" latinLnBrk="0" hangingPunct="1">
        <a:lnSpc>
          <a:spcPct val="80000"/>
        </a:lnSpc>
        <a:spcBef>
          <a:spcPct val="0"/>
        </a:spcBef>
        <a:buNone/>
        <a:defRPr sz="4000" b="1" i="0" kern="1200">
          <a:solidFill>
            <a:schemeClr val="tx1"/>
          </a:solidFill>
          <a:latin typeface="NBS Medium"/>
          <a:ea typeface="+mj-ea"/>
          <a:cs typeface="NBS Medium"/>
        </a:defRPr>
      </a:lvl1pPr>
    </p:titleStyle>
    <p:bodyStyle>
      <a:lvl1pPr marL="0" indent="0" algn="l" defTabSz="457200" rtl="0" eaLnBrk="1" latinLnBrk="0" hangingPunct="1">
        <a:lnSpc>
          <a:spcPct val="80000"/>
        </a:lnSpc>
        <a:spcBef>
          <a:spcPct val="20000"/>
        </a:spcBef>
        <a:buFont typeface="Arial"/>
        <a:buNone/>
        <a:defRPr sz="1600" b="0" i="0" kern="1200">
          <a:solidFill>
            <a:schemeClr val="tx1"/>
          </a:solidFill>
          <a:latin typeface="NBS Light"/>
          <a:ea typeface="+mn-ea"/>
          <a:cs typeface="NBS Light"/>
        </a:defRPr>
      </a:lvl1pPr>
      <a:lvl2pPr marL="457200" indent="0" algn="l" defTabSz="457200" rtl="0" eaLnBrk="1" latinLnBrk="0" hangingPunct="1">
        <a:lnSpc>
          <a:spcPct val="80000"/>
        </a:lnSpc>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lnSpc>
          <a:spcPct val="80000"/>
        </a:lnSpc>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lnSpc>
          <a:spcPct val="80000"/>
        </a:lnSpc>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lnSpc>
          <a:spcPct val="80000"/>
        </a:lnSpc>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7065" y="593725"/>
            <a:ext cx="8059737" cy="625475"/>
          </a:xfrm>
          <a:prstGeom prst="rect">
            <a:avLst/>
          </a:prstGeom>
        </p:spPr>
        <p:txBody>
          <a:bodyPr vert="horz" lIns="0" tIns="0" rIns="91440" bIns="0" rtlCol="0" anchor="t">
            <a:normAutofit/>
          </a:bodyPr>
          <a:lstStyle/>
          <a:p>
            <a:r>
              <a:rPr lang="en-GB" dirty="0"/>
              <a:t>Click to edit Master title style</a:t>
            </a:r>
            <a:endParaRPr lang="en-US" dirty="0"/>
          </a:p>
        </p:txBody>
      </p:sp>
      <p:sp>
        <p:nvSpPr>
          <p:cNvPr id="3" name="Text Placeholder 2"/>
          <p:cNvSpPr>
            <a:spLocks noGrp="1"/>
          </p:cNvSpPr>
          <p:nvPr>
            <p:ph type="body" idx="1"/>
          </p:nvPr>
        </p:nvSpPr>
        <p:spPr>
          <a:xfrm>
            <a:off x="627065" y="1600201"/>
            <a:ext cx="8059737" cy="452596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A245D-204C-3046-B1FF-80A9CC062FAF}" type="datetimeFigureOut">
              <a:rPr lang="en-US" smtClean="0"/>
              <a:t>5/24/2018</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A4987-E228-4949-89FA-A71A39C61D9B}" type="slidenum">
              <a:rPr lang="en-US" smtClean="0"/>
              <a:t>‹#›</a:t>
            </a:fld>
            <a:endParaRPr lang="en-US" dirty="0"/>
          </a:p>
        </p:txBody>
      </p:sp>
    </p:spTree>
    <p:extLst>
      <p:ext uri="{BB962C8B-B14F-4D97-AF65-F5344CB8AC3E}">
        <p14:creationId xmlns:p14="http://schemas.microsoft.com/office/powerpoint/2010/main" val="3435449306"/>
      </p:ext>
    </p:extLst>
  </p:cSld>
  <p:clrMap bg1="lt1" tx1="dk1" bg2="lt2" tx2="dk2" accent1="accent1" accent2="accent2" accent3="accent3" accent4="accent4" accent5="accent5" accent6="accent6" hlink="hlink" folHlink="folHlink"/>
  <p:sldLayoutIdLst>
    <p:sldLayoutId id="2147483665" r:id="rId1"/>
    <p:sldLayoutId id="2147483655" r:id="rId2"/>
  </p:sldLayoutIdLst>
  <p:txStyles>
    <p:titleStyle>
      <a:lvl1pPr algn="l" defTabSz="457200" rtl="0" eaLnBrk="1" latinLnBrk="0" hangingPunct="1">
        <a:lnSpc>
          <a:spcPct val="80000"/>
        </a:lnSpc>
        <a:spcBef>
          <a:spcPct val="0"/>
        </a:spcBef>
        <a:buNone/>
        <a:defRPr sz="3200" b="1" i="0" kern="1200">
          <a:solidFill>
            <a:schemeClr val="tx1"/>
          </a:solidFill>
          <a:latin typeface="NBS Medium"/>
          <a:ea typeface="+mj-ea"/>
          <a:cs typeface="NBS Medium"/>
        </a:defRPr>
      </a:lvl1pPr>
    </p:titleStyle>
    <p:bodyStyle>
      <a:lvl1pPr marL="342900" indent="-342900" algn="l" defTabSz="457200" rtl="0" eaLnBrk="1" latinLnBrk="0" hangingPunct="1">
        <a:spcBef>
          <a:spcPct val="20000"/>
        </a:spcBef>
        <a:buClr>
          <a:schemeClr val="tx2"/>
        </a:buClr>
        <a:buSzPct val="120000"/>
        <a:buFont typeface="Arial"/>
        <a:buChar char="•"/>
        <a:defRPr sz="2800" b="0" i="0" kern="1200">
          <a:solidFill>
            <a:schemeClr val="accent6"/>
          </a:solidFill>
          <a:latin typeface="NBS Light"/>
          <a:ea typeface="+mn-ea"/>
          <a:cs typeface="NBS Light"/>
        </a:defRPr>
      </a:lvl1pPr>
      <a:lvl2pPr marL="800100" indent="-342900" algn="l" defTabSz="457200" rtl="0" eaLnBrk="1" latinLnBrk="0" hangingPunct="1">
        <a:spcBef>
          <a:spcPct val="20000"/>
        </a:spcBef>
        <a:buClr>
          <a:schemeClr val="tx2"/>
        </a:buClr>
        <a:buSzPct val="120000"/>
        <a:buFont typeface="Arial"/>
        <a:buChar char="•"/>
        <a:defRPr sz="2400" b="0" i="0" kern="1200">
          <a:solidFill>
            <a:srgbClr val="000000"/>
          </a:solidFill>
          <a:latin typeface="NBS Light"/>
          <a:ea typeface="+mn-ea"/>
          <a:cs typeface="NBS Light"/>
        </a:defRPr>
      </a:lvl2pPr>
      <a:lvl3pPr marL="914400" indent="0" algn="l" defTabSz="457200" rtl="0" eaLnBrk="1" latinLnBrk="0" hangingPunct="1">
        <a:spcBef>
          <a:spcPct val="20000"/>
        </a:spcBef>
        <a:buFont typeface="Arial"/>
        <a:buNone/>
        <a:defRPr sz="2400" b="0" i="0" kern="1200">
          <a:solidFill>
            <a:srgbClr val="000000"/>
          </a:solidFill>
          <a:latin typeface="NBS Light"/>
          <a:ea typeface="+mn-ea"/>
          <a:cs typeface="NBS Light"/>
        </a:defRPr>
      </a:lvl3pPr>
      <a:lvl4pPr marL="1371600" indent="0" algn="l" defTabSz="457200" rtl="0" eaLnBrk="1" latinLnBrk="0" hangingPunct="1">
        <a:spcBef>
          <a:spcPct val="20000"/>
        </a:spcBef>
        <a:buFont typeface="Arial"/>
        <a:buNone/>
        <a:defRPr sz="2000" b="0" i="0" kern="1200">
          <a:solidFill>
            <a:srgbClr val="000000"/>
          </a:solidFill>
          <a:latin typeface="NBS Light"/>
          <a:ea typeface="+mn-ea"/>
          <a:cs typeface="NBS Light"/>
        </a:defRPr>
      </a:lvl4pPr>
      <a:lvl5pPr marL="1828800" indent="0" algn="l" defTabSz="457200" rtl="0" eaLnBrk="1" latinLnBrk="0" hangingPunct="1">
        <a:spcBef>
          <a:spcPct val="20000"/>
        </a:spcBef>
        <a:buFont typeface="Arial"/>
        <a:buNone/>
        <a:defRPr sz="2000" b="0" i="0" kern="1200">
          <a:solidFill>
            <a:srgbClr val="000000"/>
          </a:solidFill>
          <a:latin typeface="NBS Light"/>
          <a:ea typeface="+mn-ea"/>
          <a:cs typeface="NB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62357" y="4079943"/>
            <a:ext cx="7705343" cy="2558982"/>
          </a:xfrm>
        </p:spPr>
        <p:txBody>
          <a:bodyPr>
            <a:noAutofit/>
          </a:bodyPr>
          <a:lstStyle/>
          <a:p>
            <a:r>
              <a:rPr lang="en-GB" sz="3600" dirty="0"/>
              <a:t>NEM DA proposal</a:t>
            </a:r>
            <a:br>
              <a:rPr lang="en-GB" sz="3600" dirty="0"/>
            </a:br>
            <a:r>
              <a:rPr lang="en-GB" sz="3000" dirty="0"/>
              <a:t>Intra BPM message format</a:t>
            </a:r>
            <a:br>
              <a:rPr lang="en-GB" altLang="en-US" sz="2000" dirty="0"/>
            </a:br>
            <a:br>
              <a:rPr lang="en-GB" altLang="en-US" sz="2400" dirty="0"/>
            </a:br>
            <a:r>
              <a:rPr lang="en-GB" altLang="en-US" sz="2400" dirty="0"/>
              <a:t>Date: 12</a:t>
            </a:r>
            <a:r>
              <a:rPr lang="en-GB" altLang="en-US" sz="2400" baseline="30000" dirty="0"/>
              <a:t>th</a:t>
            </a:r>
            <a:r>
              <a:rPr lang="en-GB" altLang="en-US" sz="2400" dirty="0"/>
              <a:t> March 2018</a:t>
            </a:r>
            <a:endParaRPr lang="en-US" sz="3600" dirty="0"/>
          </a:p>
        </p:txBody>
      </p:sp>
    </p:spTree>
    <p:extLst>
      <p:ext uri="{BB962C8B-B14F-4D97-AF65-F5344CB8AC3E}">
        <p14:creationId xmlns:p14="http://schemas.microsoft.com/office/powerpoint/2010/main" val="19314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CCB-1185-440F-BE71-9A29207F5D56}"/>
              </a:ext>
            </a:extLst>
          </p:cNvPr>
          <p:cNvSpPr txBox="1">
            <a:spLocks/>
          </p:cNvSpPr>
          <p:nvPr/>
        </p:nvSpPr>
        <p:spPr>
          <a:xfrm>
            <a:off x="435040" y="479747"/>
            <a:ext cx="7671467" cy="504991"/>
          </a:xfrm>
          <a:prstGeom prst="rect">
            <a:avLst/>
          </a:prstGeom>
        </p:spPr>
        <p:txBody>
          <a:bodyPr vert="horz" lIns="0" tIns="0" rIns="0" bIns="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defRPr/>
            </a:pPr>
            <a:r>
              <a:rPr lang="en-GB" altLang="en-US" sz="3200" b="1" dirty="0">
                <a:solidFill>
                  <a:srgbClr val="004A8F"/>
                </a:solidFill>
                <a:latin typeface="NBS Medium"/>
                <a:ea typeface="ＭＳ Ｐゴシック" panose="020B0600070205080204" pitchFamily="34" charset="-128"/>
                <a:cs typeface="NBS Medium"/>
              </a:rPr>
              <a:t>Proposal</a:t>
            </a:r>
          </a:p>
        </p:txBody>
      </p:sp>
      <p:sp>
        <p:nvSpPr>
          <p:cNvPr id="3" name="Rectangle 2">
            <a:extLst>
              <a:ext uri="{FF2B5EF4-FFF2-40B4-BE49-F238E27FC236}">
                <a16:creationId xmlns:a16="http://schemas.microsoft.com/office/drawing/2014/main" id="{E9F1A050-FE11-439A-8C70-15C947986A21}"/>
              </a:ext>
            </a:extLst>
          </p:cNvPr>
          <p:cNvSpPr/>
          <p:nvPr/>
        </p:nvSpPr>
        <p:spPr>
          <a:xfrm>
            <a:off x="507352" y="948690"/>
            <a:ext cx="8043089" cy="4247317"/>
          </a:xfrm>
          <a:prstGeom prst="rect">
            <a:avLst/>
          </a:prstGeom>
        </p:spPr>
        <p:txBody>
          <a:bodyPr wrap="square">
            <a:spAutoFit/>
          </a:bodyPr>
          <a:lstStyle/>
          <a:p>
            <a:pPr fontAlgn="t"/>
            <a:r>
              <a:rPr lang="en-GB" sz="2400" dirty="0"/>
              <a:t>Intra BPM service invocation, where both the consumer and the provider ONLY are BPM processes, should remain SOAP, and not REST, or JSON over MQ.</a:t>
            </a:r>
          </a:p>
          <a:p>
            <a:pPr fontAlgn="t"/>
            <a:endParaRPr lang="en-GB" sz="2400" dirty="0"/>
          </a:p>
          <a:p>
            <a:pPr fontAlgn="t"/>
            <a:r>
              <a:rPr lang="en-GB" sz="2400" dirty="0"/>
              <a:t>Where the consumer will be both BPM and the channel, implement REST.</a:t>
            </a:r>
          </a:p>
          <a:p>
            <a:pPr fontAlgn="t"/>
            <a:endParaRPr lang="en-GB" sz="2400" dirty="0"/>
          </a:p>
          <a:p>
            <a:pPr fontAlgn="t"/>
            <a:r>
              <a:rPr lang="en-GB" sz="2400" dirty="0"/>
              <a:t>Reasoning: Implementing REST interfaces, and using JSON instead of XML message content involves extra development steps.</a:t>
            </a:r>
          </a:p>
          <a:p>
            <a:pPr marL="171450" indent="-171450" fontAlgn="t">
              <a:buFont typeface="Arial" panose="020B0604020202020204" pitchFamily="34" charset="0"/>
              <a:buChar char="•"/>
            </a:pPr>
            <a:endParaRPr lang="en-GB" sz="1200" dirty="0">
              <a:solidFill>
                <a:srgbClr val="004A8F"/>
              </a:solidFill>
              <a:latin typeface="NBS Light" panose="020B0303030303020204" pitchFamily="34" charset="0"/>
              <a:ea typeface="ＭＳ Ｐゴシック" panose="020B0600070205080204" pitchFamily="34" charset="-128"/>
            </a:endParaRPr>
          </a:p>
          <a:p>
            <a:pPr marL="628650" lvl="1" indent="-171450" fontAlgn="t">
              <a:buFont typeface="Arial" panose="020B0604020202020204" pitchFamily="34" charset="0"/>
              <a:buChar char="•"/>
            </a:pPr>
            <a:endParaRPr lang="en-GB" dirty="0">
              <a:solidFill>
                <a:srgbClr val="004A8F"/>
              </a:solidFill>
              <a:latin typeface="NBS Light" panose="020B0303030303020204" pitchFamily="34" charset="0"/>
              <a:ea typeface="ＭＳ Ｐゴシック" panose="020B0600070205080204" pitchFamily="34" charset="-128"/>
            </a:endParaRPr>
          </a:p>
        </p:txBody>
      </p:sp>
    </p:spTree>
    <p:extLst>
      <p:ext uri="{BB962C8B-B14F-4D97-AF65-F5344CB8AC3E}">
        <p14:creationId xmlns:p14="http://schemas.microsoft.com/office/powerpoint/2010/main" val="249373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D18B-DB33-44D2-A693-D5E98FC4BCC0}"/>
              </a:ext>
            </a:extLst>
          </p:cNvPr>
          <p:cNvSpPr txBox="1">
            <a:spLocks/>
          </p:cNvSpPr>
          <p:nvPr/>
        </p:nvSpPr>
        <p:spPr>
          <a:xfrm>
            <a:off x="585687" y="406957"/>
            <a:ext cx="7671467" cy="504991"/>
          </a:xfrm>
          <a:prstGeom prst="rect">
            <a:avLst/>
          </a:prstGeom>
        </p:spPr>
        <p:txBody>
          <a:bodyPr vert="horz" lIns="0" tIns="0" rIns="0" bIns="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defRPr/>
            </a:pPr>
            <a:r>
              <a:rPr lang="en-GB" altLang="en-US" sz="3200" b="1" dirty="0">
                <a:solidFill>
                  <a:srgbClr val="004A8F"/>
                </a:solidFill>
                <a:latin typeface="NBS Medium"/>
                <a:ea typeface="ＭＳ Ｐゴシック" panose="020B0600070205080204" pitchFamily="34" charset="-128"/>
                <a:cs typeface="NBS Medium"/>
              </a:rPr>
              <a:t>SCA Component: Imports / Exports</a:t>
            </a:r>
          </a:p>
        </p:txBody>
      </p:sp>
      <p:sp>
        <p:nvSpPr>
          <p:cNvPr id="3" name="Rectangle: Rounded Corners 2">
            <a:extLst>
              <a:ext uri="{FF2B5EF4-FFF2-40B4-BE49-F238E27FC236}">
                <a16:creationId xmlns:a16="http://schemas.microsoft.com/office/drawing/2014/main" id="{84E670C2-10F7-4527-87F7-6C0D7698BEE5}"/>
              </a:ext>
            </a:extLst>
          </p:cNvPr>
          <p:cNvSpPr/>
          <p:nvPr/>
        </p:nvSpPr>
        <p:spPr>
          <a:xfrm>
            <a:off x="1229889" y="1182914"/>
            <a:ext cx="6636853" cy="4579369"/>
          </a:xfrm>
          <a:prstGeom prst="roundRect">
            <a:avLst/>
          </a:prstGeom>
          <a:solidFill>
            <a:srgbClr val="C0C0C0"/>
          </a:solidFill>
          <a:ln>
            <a:solidFill>
              <a:schemeClr val="accent6">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sz="3200" dirty="0">
                <a:solidFill>
                  <a:schemeClr val="accent6"/>
                </a:solidFill>
              </a:rPr>
              <a:t>Module</a:t>
            </a:r>
          </a:p>
        </p:txBody>
      </p:sp>
      <p:sp>
        <p:nvSpPr>
          <p:cNvPr id="4" name="Arrow: Pentagon 3">
            <a:extLst>
              <a:ext uri="{FF2B5EF4-FFF2-40B4-BE49-F238E27FC236}">
                <a16:creationId xmlns:a16="http://schemas.microsoft.com/office/drawing/2014/main" id="{0B38AE40-2A63-4FE6-ACF8-A4F20EB1037C}"/>
              </a:ext>
            </a:extLst>
          </p:cNvPr>
          <p:cNvSpPr/>
          <p:nvPr/>
        </p:nvSpPr>
        <p:spPr>
          <a:xfrm>
            <a:off x="899487" y="2914780"/>
            <a:ext cx="1756800" cy="1202610"/>
          </a:xfrm>
          <a:prstGeom prst="homePlate">
            <a:avLst/>
          </a:prstGeom>
          <a:solidFill>
            <a:srgbClr val="BC1F56"/>
          </a:solidFill>
          <a:ln>
            <a:solidFill>
              <a:schemeClr val="accent6">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 Export</a:t>
            </a:r>
          </a:p>
        </p:txBody>
      </p:sp>
      <p:sp>
        <p:nvSpPr>
          <p:cNvPr id="5" name="Arrow: Pentagon 4">
            <a:extLst>
              <a:ext uri="{FF2B5EF4-FFF2-40B4-BE49-F238E27FC236}">
                <a16:creationId xmlns:a16="http://schemas.microsoft.com/office/drawing/2014/main" id="{CDC2C079-C6AC-47B6-BAF8-9CFA0E406CFB}"/>
              </a:ext>
            </a:extLst>
          </p:cNvPr>
          <p:cNvSpPr/>
          <p:nvPr/>
        </p:nvSpPr>
        <p:spPr>
          <a:xfrm>
            <a:off x="6719051" y="2914781"/>
            <a:ext cx="1757294" cy="1202400"/>
          </a:xfrm>
          <a:prstGeom prst="homePlate">
            <a:avLst/>
          </a:prstGeom>
          <a:solidFill>
            <a:srgbClr val="339933"/>
          </a:solidFill>
          <a:ln>
            <a:solidFill>
              <a:schemeClr val="accent6">
                <a:lumMod val="85000"/>
                <a:lumOff val="15000"/>
              </a:schemeClr>
            </a:solidFill>
          </a:ln>
        </p:spPr>
        <p:style>
          <a:lnRef idx="1">
            <a:schemeClr val="accent1"/>
          </a:lnRef>
          <a:fillRef idx="3">
            <a:schemeClr val="accent1"/>
          </a:fillRef>
          <a:effectRef idx="2">
            <a:schemeClr val="accent1"/>
          </a:effectRef>
          <a:fontRef idx="minor">
            <a:schemeClr val="lt1"/>
          </a:fontRef>
        </p:style>
        <p:txBody>
          <a:bodyPr lIns="180000" rtlCol="0" anchor="ctr"/>
          <a:lstStyle/>
          <a:p>
            <a:pPr algn="ctr"/>
            <a:r>
              <a:rPr lang="en-GB" dirty="0"/>
              <a:t>Import</a:t>
            </a:r>
          </a:p>
        </p:txBody>
      </p:sp>
      <p:sp>
        <p:nvSpPr>
          <p:cNvPr id="8" name="Rectangle: Rounded Corners 7">
            <a:extLst>
              <a:ext uri="{FF2B5EF4-FFF2-40B4-BE49-F238E27FC236}">
                <a16:creationId xmlns:a16="http://schemas.microsoft.com/office/drawing/2014/main" id="{DACD34B1-AFA2-4D40-9F2E-6DADB82DCB4D}"/>
              </a:ext>
            </a:extLst>
          </p:cNvPr>
          <p:cNvSpPr/>
          <p:nvPr/>
        </p:nvSpPr>
        <p:spPr>
          <a:xfrm>
            <a:off x="3624526" y="2717558"/>
            <a:ext cx="1666880" cy="1597055"/>
          </a:xfrm>
          <a:prstGeom prst="roundRect">
            <a:avLst/>
          </a:prstGeom>
          <a:solidFill>
            <a:srgbClr val="99CCFF"/>
          </a:solidFill>
          <a:ln>
            <a:solidFill>
              <a:schemeClr val="accent6">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rgbClr val="002060"/>
                </a:solidFill>
              </a:rPr>
              <a:t>SCA component</a:t>
            </a:r>
          </a:p>
        </p:txBody>
      </p:sp>
      <p:sp>
        <p:nvSpPr>
          <p:cNvPr id="9" name="Oval 8">
            <a:extLst>
              <a:ext uri="{FF2B5EF4-FFF2-40B4-BE49-F238E27FC236}">
                <a16:creationId xmlns:a16="http://schemas.microsoft.com/office/drawing/2014/main" id="{A99B84EF-8C7D-47D7-AD14-10EE2E4ED497}"/>
              </a:ext>
            </a:extLst>
          </p:cNvPr>
          <p:cNvSpPr/>
          <p:nvPr/>
        </p:nvSpPr>
        <p:spPr>
          <a:xfrm>
            <a:off x="683889" y="3300085"/>
            <a:ext cx="432000" cy="432000"/>
          </a:xfrm>
          <a:prstGeom prst="ellipse">
            <a:avLst/>
          </a:prstGeom>
          <a:solidFill>
            <a:schemeClr val="accent4">
              <a:lumMod val="60000"/>
              <a:lumOff val="40000"/>
            </a:schemeClr>
          </a:solidFill>
          <a:ln>
            <a:solidFill>
              <a:schemeClr val="accent6">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A</a:t>
            </a:r>
          </a:p>
        </p:txBody>
      </p:sp>
      <p:sp>
        <p:nvSpPr>
          <p:cNvPr id="10" name="Oval 9">
            <a:extLst>
              <a:ext uri="{FF2B5EF4-FFF2-40B4-BE49-F238E27FC236}">
                <a16:creationId xmlns:a16="http://schemas.microsoft.com/office/drawing/2014/main" id="{700A0E39-C06C-488D-9593-E54DCC462864}"/>
              </a:ext>
            </a:extLst>
          </p:cNvPr>
          <p:cNvSpPr/>
          <p:nvPr/>
        </p:nvSpPr>
        <p:spPr>
          <a:xfrm>
            <a:off x="3377937" y="3300085"/>
            <a:ext cx="432000" cy="432000"/>
          </a:xfrm>
          <a:prstGeom prst="ellipse">
            <a:avLst/>
          </a:prstGeom>
          <a:solidFill>
            <a:schemeClr val="accent4">
              <a:lumMod val="60000"/>
              <a:lumOff val="40000"/>
            </a:schemeClr>
          </a:solidFill>
          <a:ln>
            <a:solidFill>
              <a:schemeClr val="accent6">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A</a:t>
            </a:r>
          </a:p>
        </p:txBody>
      </p:sp>
      <p:sp>
        <p:nvSpPr>
          <p:cNvPr id="11" name="Oval 10">
            <a:extLst>
              <a:ext uri="{FF2B5EF4-FFF2-40B4-BE49-F238E27FC236}">
                <a16:creationId xmlns:a16="http://schemas.microsoft.com/office/drawing/2014/main" id="{DDA75A83-838B-4B6F-ABF6-7829DB49B4C9}"/>
              </a:ext>
            </a:extLst>
          </p:cNvPr>
          <p:cNvSpPr/>
          <p:nvPr/>
        </p:nvSpPr>
        <p:spPr>
          <a:xfrm>
            <a:off x="6466503" y="3300085"/>
            <a:ext cx="432000" cy="432000"/>
          </a:xfrm>
          <a:prstGeom prst="ellipse">
            <a:avLst/>
          </a:prstGeom>
          <a:solidFill>
            <a:schemeClr val="accent4">
              <a:lumMod val="60000"/>
              <a:lumOff val="40000"/>
            </a:schemeClr>
          </a:solidFill>
          <a:ln>
            <a:solidFill>
              <a:schemeClr val="accent6">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latin typeface="Times New Roman" panose="02020603050405020304" pitchFamily="18" charset="0"/>
                <a:cs typeface="Times New Roman" panose="02020603050405020304" pitchFamily="18" charset="0"/>
              </a:rPr>
              <a:t>B</a:t>
            </a:r>
          </a:p>
        </p:txBody>
      </p:sp>
      <p:sp>
        <p:nvSpPr>
          <p:cNvPr id="12" name="Oval 11">
            <a:extLst>
              <a:ext uri="{FF2B5EF4-FFF2-40B4-BE49-F238E27FC236}">
                <a16:creationId xmlns:a16="http://schemas.microsoft.com/office/drawing/2014/main" id="{3852EE61-DCAE-469F-95EF-A848C6F0C7C5}"/>
              </a:ext>
            </a:extLst>
          </p:cNvPr>
          <p:cNvSpPr/>
          <p:nvPr/>
        </p:nvSpPr>
        <p:spPr>
          <a:xfrm>
            <a:off x="5105995" y="3300085"/>
            <a:ext cx="432000" cy="432000"/>
          </a:xfrm>
          <a:prstGeom prst="ellipse">
            <a:avLst/>
          </a:prstGeom>
          <a:solidFill>
            <a:schemeClr val="bg2">
              <a:lumMod val="75000"/>
            </a:schemeClr>
          </a:solidFill>
          <a:ln>
            <a:solidFill>
              <a:schemeClr val="accent6">
                <a:lumMod val="65000"/>
                <a:lumOff val="35000"/>
              </a:schemeClr>
            </a:solidFill>
          </a:ln>
        </p:spPr>
        <p:style>
          <a:lnRef idx="1">
            <a:schemeClr val="accent1"/>
          </a:lnRef>
          <a:fillRef idx="3">
            <a:schemeClr val="accent1"/>
          </a:fillRef>
          <a:effectRef idx="2">
            <a:schemeClr val="accent1"/>
          </a:effectRef>
          <a:fontRef idx="minor">
            <a:schemeClr val="lt1"/>
          </a:fontRef>
        </p:style>
        <p:txBody>
          <a:bodyPr lIns="108000" rtlCol="0" anchor="ctr"/>
          <a:lstStyle/>
          <a:p>
            <a:pPr algn="ctr"/>
            <a:r>
              <a:rPr lang="en-GB" dirty="0">
                <a:latin typeface="Times New Roman" panose="02020603050405020304" pitchFamily="18" charset="0"/>
                <a:cs typeface="Times New Roman" panose="02020603050405020304" pitchFamily="18" charset="0"/>
              </a:rPr>
              <a:t>B</a:t>
            </a:r>
          </a:p>
        </p:txBody>
      </p:sp>
      <p:cxnSp>
        <p:nvCxnSpPr>
          <p:cNvPr id="14" name="Straight Connector 13">
            <a:extLst>
              <a:ext uri="{FF2B5EF4-FFF2-40B4-BE49-F238E27FC236}">
                <a16:creationId xmlns:a16="http://schemas.microsoft.com/office/drawing/2014/main" id="{BAD890DA-FCE2-435D-A591-B7413BB05EDB}"/>
              </a:ext>
            </a:extLst>
          </p:cNvPr>
          <p:cNvCxnSpPr>
            <a:cxnSpLocks/>
            <a:stCxn id="4" idx="3"/>
            <a:endCxn id="10" idx="2"/>
          </p:cNvCxnSpPr>
          <p:nvPr/>
        </p:nvCxnSpPr>
        <p:spPr>
          <a:xfrm>
            <a:off x="2656287" y="3516085"/>
            <a:ext cx="721650" cy="0"/>
          </a:xfrm>
          <a:prstGeom prst="line">
            <a:avLst/>
          </a:prstGeom>
          <a:ln>
            <a:solidFill>
              <a:schemeClr val="accent6">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2C64E7D-A138-4F9A-AB2B-BDCEAC5EE380}"/>
              </a:ext>
            </a:extLst>
          </p:cNvPr>
          <p:cNvCxnSpPr>
            <a:stCxn id="12" idx="6"/>
            <a:endCxn id="11" idx="2"/>
          </p:cNvCxnSpPr>
          <p:nvPr/>
        </p:nvCxnSpPr>
        <p:spPr>
          <a:xfrm>
            <a:off x="5537995" y="3516085"/>
            <a:ext cx="928508" cy="0"/>
          </a:xfrm>
          <a:prstGeom prst="line">
            <a:avLst/>
          </a:prstGeom>
          <a:ln>
            <a:solidFill>
              <a:schemeClr val="accent6">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15" name="Rectangle: Folded Corner 14">
            <a:extLst>
              <a:ext uri="{FF2B5EF4-FFF2-40B4-BE49-F238E27FC236}">
                <a16:creationId xmlns:a16="http://schemas.microsoft.com/office/drawing/2014/main" id="{4D7AA487-672B-4CE9-97F4-A1B9851E88EA}"/>
              </a:ext>
            </a:extLst>
          </p:cNvPr>
          <p:cNvSpPr/>
          <p:nvPr/>
        </p:nvSpPr>
        <p:spPr>
          <a:xfrm rot="10800000" flipH="1">
            <a:off x="537127" y="2241280"/>
            <a:ext cx="515257" cy="580571"/>
          </a:xfrm>
          <a:prstGeom prst="foldedCorner">
            <a:avLst>
              <a:gd name="adj" fmla="val 32380"/>
            </a:avLst>
          </a:prstGeom>
          <a:solidFill>
            <a:srgbClr val="BC1F56"/>
          </a:solidFill>
          <a:ln>
            <a:solidFill>
              <a:schemeClr val="accent6">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8" name="Rectangle: Folded Corner 17">
            <a:extLst>
              <a:ext uri="{FF2B5EF4-FFF2-40B4-BE49-F238E27FC236}">
                <a16:creationId xmlns:a16="http://schemas.microsoft.com/office/drawing/2014/main" id="{A4B4E460-32C0-43BF-85E7-BDEFA766C37D}"/>
              </a:ext>
            </a:extLst>
          </p:cNvPr>
          <p:cNvSpPr/>
          <p:nvPr/>
        </p:nvSpPr>
        <p:spPr>
          <a:xfrm rot="10800000" flipH="1">
            <a:off x="8051802" y="2241280"/>
            <a:ext cx="515257" cy="580571"/>
          </a:xfrm>
          <a:prstGeom prst="foldedCorner">
            <a:avLst>
              <a:gd name="adj" fmla="val 32380"/>
            </a:avLst>
          </a:prstGeom>
          <a:solidFill>
            <a:srgbClr val="339933"/>
          </a:solidFill>
          <a:ln>
            <a:solidFill>
              <a:schemeClr val="accent6">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FAA108ED-8D80-430E-887F-0755DCBFD287}"/>
              </a:ext>
            </a:extLst>
          </p:cNvPr>
          <p:cNvSpPr/>
          <p:nvPr/>
        </p:nvSpPr>
        <p:spPr>
          <a:xfrm>
            <a:off x="1182816" y="3792099"/>
            <a:ext cx="1377140" cy="522514"/>
          </a:xfrm>
          <a:prstGeom prst="rect">
            <a:avLst/>
          </a:prstGeom>
          <a:solidFill>
            <a:schemeClr val="accent5">
              <a:lumMod val="60000"/>
              <a:lumOff val="40000"/>
            </a:schemeClr>
          </a:solidFill>
          <a:ln>
            <a:solidFill>
              <a:schemeClr val="accent6">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accent6">
                    <a:lumMod val="95000"/>
                    <a:lumOff val="5000"/>
                  </a:schemeClr>
                </a:solidFill>
              </a:rPr>
              <a:t>Binding type</a:t>
            </a:r>
          </a:p>
        </p:txBody>
      </p:sp>
      <p:sp>
        <p:nvSpPr>
          <p:cNvPr id="26" name="Rectangle 25">
            <a:extLst>
              <a:ext uri="{FF2B5EF4-FFF2-40B4-BE49-F238E27FC236}">
                <a16:creationId xmlns:a16="http://schemas.microsoft.com/office/drawing/2014/main" id="{68168B72-AFC8-4EDC-AF6F-5495C5C2F13A}"/>
              </a:ext>
            </a:extLst>
          </p:cNvPr>
          <p:cNvSpPr/>
          <p:nvPr/>
        </p:nvSpPr>
        <p:spPr>
          <a:xfrm>
            <a:off x="6582132" y="3792099"/>
            <a:ext cx="1377140" cy="522514"/>
          </a:xfrm>
          <a:prstGeom prst="rect">
            <a:avLst/>
          </a:prstGeom>
          <a:solidFill>
            <a:schemeClr val="accent5">
              <a:lumMod val="60000"/>
              <a:lumOff val="40000"/>
            </a:schemeClr>
          </a:solidFill>
          <a:ln>
            <a:solidFill>
              <a:schemeClr val="accent6">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accent6">
                    <a:lumMod val="95000"/>
                    <a:lumOff val="5000"/>
                  </a:schemeClr>
                </a:solidFill>
              </a:rPr>
              <a:t>Binding type</a:t>
            </a:r>
          </a:p>
        </p:txBody>
      </p:sp>
      <p:sp>
        <p:nvSpPr>
          <p:cNvPr id="29" name="Arrow: Right 28">
            <a:extLst>
              <a:ext uri="{FF2B5EF4-FFF2-40B4-BE49-F238E27FC236}">
                <a16:creationId xmlns:a16="http://schemas.microsoft.com/office/drawing/2014/main" id="{D4DE15D6-7990-4C0A-80C6-AC50E88CED38}"/>
              </a:ext>
            </a:extLst>
          </p:cNvPr>
          <p:cNvSpPr/>
          <p:nvPr/>
        </p:nvSpPr>
        <p:spPr>
          <a:xfrm rot="19228355">
            <a:off x="6483121" y="4353434"/>
            <a:ext cx="657188" cy="24663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8" name="Rectangle: Rounded Corners 27">
            <a:extLst>
              <a:ext uri="{FF2B5EF4-FFF2-40B4-BE49-F238E27FC236}">
                <a16:creationId xmlns:a16="http://schemas.microsoft.com/office/drawing/2014/main" id="{B0F8F0AD-8912-44B3-87EB-0761D9D42172}"/>
              </a:ext>
            </a:extLst>
          </p:cNvPr>
          <p:cNvSpPr/>
          <p:nvPr/>
        </p:nvSpPr>
        <p:spPr>
          <a:xfrm>
            <a:off x="5761257" y="4559226"/>
            <a:ext cx="1437046" cy="6821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accent6">
                    <a:lumMod val="95000"/>
                    <a:lumOff val="5000"/>
                  </a:schemeClr>
                </a:solidFill>
              </a:rPr>
              <a:t>Data handler</a:t>
            </a:r>
          </a:p>
        </p:txBody>
      </p:sp>
      <p:sp>
        <p:nvSpPr>
          <p:cNvPr id="30" name="Arrow: Right 29">
            <a:extLst>
              <a:ext uri="{FF2B5EF4-FFF2-40B4-BE49-F238E27FC236}">
                <a16:creationId xmlns:a16="http://schemas.microsoft.com/office/drawing/2014/main" id="{875D55CF-B09B-4297-9D43-69693F881ACE}"/>
              </a:ext>
            </a:extLst>
          </p:cNvPr>
          <p:cNvSpPr/>
          <p:nvPr/>
        </p:nvSpPr>
        <p:spPr>
          <a:xfrm rot="13282216">
            <a:off x="1698463" y="4313602"/>
            <a:ext cx="657188" cy="24663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7" name="Rectangle: Rounded Corners 26">
            <a:extLst>
              <a:ext uri="{FF2B5EF4-FFF2-40B4-BE49-F238E27FC236}">
                <a16:creationId xmlns:a16="http://schemas.microsoft.com/office/drawing/2014/main" id="{C1D4392C-B8EF-4DF1-A75B-659BBB359CCF}"/>
              </a:ext>
            </a:extLst>
          </p:cNvPr>
          <p:cNvSpPr/>
          <p:nvPr/>
        </p:nvSpPr>
        <p:spPr>
          <a:xfrm>
            <a:off x="1618010" y="4559226"/>
            <a:ext cx="1437046" cy="6821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accent6">
                    <a:lumMod val="95000"/>
                    <a:lumOff val="5000"/>
                  </a:schemeClr>
                </a:solidFill>
              </a:rPr>
              <a:t>Data handler</a:t>
            </a:r>
          </a:p>
        </p:txBody>
      </p:sp>
      <p:sp>
        <p:nvSpPr>
          <p:cNvPr id="31" name="TextBox 30">
            <a:extLst>
              <a:ext uri="{FF2B5EF4-FFF2-40B4-BE49-F238E27FC236}">
                <a16:creationId xmlns:a16="http://schemas.microsoft.com/office/drawing/2014/main" id="{AEC764B2-B53E-4613-9627-D4E116C3A2F1}"/>
              </a:ext>
            </a:extLst>
          </p:cNvPr>
          <p:cNvSpPr txBox="1"/>
          <p:nvPr/>
        </p:nvSpPr>
        <p:spPr>
          <a:xfrm>
            <a:off x="2333560" y="1750618"/>
            <a:ext cx="1301992" cy="646331"/>
          </a:xfrm>
          <a:prstGeom prst="rect">
            <a:avLst/>
          </a:prstGeom>
          <a:noFill/>
        </p:spPr>
        <p:txBody>
          <a:bodyPr wrap="square" rtlCol="0">
            <a:spAutoFit/>
          </a:bodyPr>
          <a:lstStyle/>
          <a:p>
            <a:r>
              <a:rPr lang="en-GB" dirty="0">
                <a:solidFill>
                  <a:schemeClr val="accent6">
                    <a:lumMod val="95000"/>
                    <a:lumOff val="5000"/>
                  </a:schemeClr>
                </a:solidFill>
              </a:rPr>
              <a:t>Data object</a:t>
            </a:r>
          </a:p>
          <a:p>
            <a:r>
              <a:rPr lang="en-GB" dirty="0">
                <a:solidFill>
                  <a:schemeClr val="accent6">
                    <a:lumMod val="95000"/>
                    <a:lumOff val="5000"/>
                  </a:schemeClr>
                </a:solidFill>
              </a:rPr>
              <a:t>type</a:t>
            </a:r>
          </a:p>
        </p:txBody>
      </p:sp>
      <p:sp>
        <p:nvSpPr>
          <p:cNvPr id="33" name="TextBox 32">
            <a:extLst>
              <a:ext uri="{FF2B5EF4-FFF2-40B4-BE49-F238E27FC236}">
                <a16:creationId xmlns:a16="http://schemas.microsoft.com/office/drawing/2014/main" id="{BD2FE521-11D6-4234-890B-24EED3FB7F41}"/>
              </a:ext>
            </a:extLst>
          </p:cNvPr>
          <p:cNvSpPr txBox="1"/>
          <p:nvPr/>
        </p:nvSpPr>
        <p:spPr>
          <a:xfrm>
            <a:off x="410825" y="1040951"/>
            <a:ext cx="1239801" cy="1200329"/>
          </a:xfrm>
          <a:prstGeom prst="rect">
            <a:avLst/>
          </a:prstGeom>
          <a:noFill/>
        </p:spPr>
        <p:txBody>
          <a:bodyPr wrap="square" rtlCol="0">
            <a:spAutoFit/>
          </a:bodyPr>
          <a:lstStyle/>
          <a:p>
            <a:r>
              <a:rPr lang="en-GB" dirty="0">
                <a:solidFill>
                  <a:schemeClr val="accent6">
                    <a:lumMod val="95000"/>
                    <a:lumOff val="5000"/>
                  </a:schemeClr>
                </a:solidFill>
              </a:rPr>
              <a:t>Process interface data format</a:t>
            </a:r>
          </a:p>
        </p:txBody>
      </p:sp>
      <p:sp>
        <p:nvSpPr>
          <p:cNvPr id="34" name="TextBox 33">
            <a:extLst>
              <a:ext uri="{FF2B5EF4-FFF2-40B4-BE49-F238E27FC236}">
                <a16:creationId xmlns:a16="http://schemas.microsoft.com/office/drawing/2014/main" id="{74124A85-9241-4B92-AD43-CCB8B6E96E47}"/>
              </a:ext>
            </a:extLst>
          </p:cNvPr>
          <p:cNvSpPr txBox="1"/>
          <p:nvPr/>
        </p:nvSpPr>
        <p:spPr>
          <a:xfrm>
            <a:off x="7913815" y="1287943"/>
            <a:ext cx="1239801" cy="923330"/>
          </a:xfrm>
          <a:prstGeom prst="rect">
            <a:avLst/>
          </a:prstGeom>
          <a:noFill/>
        </p:spPr>
        <p:txBody>
          <a:bodyPr wrap="square" rtlCol="0">
            <a:spAutoFit/>
          </a:bodyPr>
          <a:lstStyle/>
          <a:p>
            <a:r>
              <a:rPr lang="en-GB" dirty="0">
                <a:solidFill>
                  <a:schemeClr val="accent6">
                    <a:lumMod val="95000"/>
                    <a:lumOff val="5000"/>
                  </a:schemeClr>
                </a:solidFill>
              </a:rPr>
              <a:t>Provider data format</a:t>
            </a:r>
          </a:p>
        </p:txBody>
      </p:sp>
      <p:sp>
        <p:nvSpPr>
          <p:cNvPr id="35" name="TextBox 34">
            <a:extLst>
              <a:ext uri="{FF2B5EF4-FFF2-40B4-BE49-F238E27FC236}">
                <a16:creationId xmlns:a16="http://schemas.microsoft.com/office/drawing/2014/main" id="{C3149B08-5DF9-46AF-B76C-83A1B74D9F35}"/>
              </a:ext>
            </a:extLst>
          </p:cNvPr>
          <p:cNvSpPr txBox="1"/>
          <p:nvPr/>
        </p:nvSpPr>
        <p:spPr>
          <a:xfrm>
            <a:off x="5911759" y="1771034"/>
            <a:ext cx="1301992" cy="646331"/>
          </a:xfrm>
          <a:prstGeom prst="rect">
            <a:avLst/>
          </a:prstGeom>
          <a:noFill/>
        </p:spPr>
        <p:txBody>
          <a:bodyPr wrap="square" rtlCol="0">
            <a:spAutoFit/>
          </a:bodyPr>
          <a:lstStyle/>
          <a:p>
            <a:r>
              <a:rPr lang="en-GB" dirty="0">
                <a:solidFill>
                  <a:schemeClr val="accent6">
                    <a:lumMod val="95000"/>
                    <a:lumOff val="5000"/>
                  </a:schemeClr>
                </a:solidFill>
              </a:rPr>
              <a:t>Data object</a:t>
            </a:r>
          </a:p>
          <a:p>
            <a:r>
              <a:rPr lang="en-GB" dirty="0">
                <a:solidFill>
                  <a:schemeClr val="accent6">
                    <a:lumMod val="95000"/>
                    <a:lumOff val="5000"/>
                  </a:schemeClr>
                </a:solidFill>
              </a:rPr>
              <a:t>type</a:t>
            </a:r>
          </a:p>
        </p:txBody>
      </p:sp>
      <p:grpSp>
        <p:nvGrpSpPr>
          <p:cNvPr id="41" name="Group 40">
            <a:extLst>
              <a:ext uri="{FF2B5EF4-FFF2-40B4-BE49-F238E27FC236}">
                <a16:creationId xmlns:a16="http://schemas.microsoft.com/office/drawing/2014/main" id="{2E48C131-1A3F-4ED3-96FE-31B6D2A974BF}"/>
              </a:ext>
            </a:extLst>
          </p:cNvPr>
          <p:cNvGrpSpPr/>
          <p:nvPr/>
        </p:nvGrpSpPr>
        <p:grpSpPr>
          <a:xfrm>
            <a:off x="1629015" y="1916469"/>
            <a:ext cx="1345871" cy="1039296"/>
            <a:chOff x="1629015" y="1782555"/>
            <a:chExt cx="1345871" cy="1039296"/>
          </a:xfrm>
        </p:grpSpPr>
        <p:sp>
          <p:nvSpPr>
            <p:cNvPr id="17" name="Rectangle: Folded Corner 16">
              <a:extLst>
                <a:ext uri="{FF2B5EF4-FFF2-40B4-BE49-F238E27FC236}">
                  <a16:creationId xmlns:a16="http://schemas.microsoft.com/office/drawing/2014/main" id="{DDBAC37D-8FAF-4E8C-9969-B2CC0437BA85}"/>
                </a:ext>
              </a:extLst>
            </p:cNvPr>
            <p:cNvSpPr/>
            <p:nvPr/>
          </p:nvSpPr>
          <p:spPr>
            <a:xfrm rot="10800000" flipH="1">
              <a:off x="2459629" y="2241280"/>
              <a:ext cx="515257" cy="580571"/>
            </a:xfrm>
            <a:prstGeom prst="foldedCorner">
              <a:avLst>
                <a:gd name="adj" fmla="val 32380"/>
              </a:avLst>
            </a:prstGeom>
            <a:solidFill>
              <a:srgbClr val="99CCFF"/>
            </a:solidFill>
            <a:ln>
              <a:solidFill>
                <a:schemeClr val="accent6">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DA072D07-4C60-444E-ADC0-99E768CEDB80}"/>
                </a:ext>
              </a:extLst>
            </p:cNvPr>
            <p:cNvGrpSpPr/>
            <p:nvPr/>
          </p:nvGrpSpPr>
          <p:grpSpPr>
            <a:xfrm>
              <a:off x="1629015" y="1782555"/>
              <a:ext cx="590026" cy="637463"/>
              <a:chOff x="592790" y="5471997"/>
              <a:chExt cx="590026" cy="637463"/>
            </a:xfrm>
          </p:grpSpPr>
          <p:sp>
            <p:nvSpPr>
              <p:cNvPr id="32" name="Rectangle: Folded Corner 31">
                <a:extLst>
                  <a:ext uri="{FF2B5EF4-FFF2-40B4-BE49-F238E27FC236}">
                    <a16:creationId xmlns:a16="http://schemas.microsoft.com/office/drawing/2014/main" id="{DA8133DE-1B47-411B-A9A3-9BE126354A10}"/>
                  </a:ext>
                </a:extLst>
              </p:cNvPr>
              <p:cNvSpPr/>
              <p:nvPr/>
            </p:nvSpPr>
            <p:spPr>
              <a:xfrm rot="10800000" flipH="1">
                <a:off x="602775" y="5471997"/>
                <a:ext cx="515257" cy="580571"/>
              </a:xfrm>
              <a:prstGeom prst="foldedCorner">
                <a:avLst>
                  <a:gd name="adj" fmla="val 32380"/>
                </a:avLst>
              </a:prstGeom>
              <a:solidFill>
                <a:srgbClr val="99CCFF"/>
              </a:solidFill>
              <a:ln>
                <a:solidFill>
                  <a:schemeClr val="accent6">
                    <a:lumMod val="85000"/>
                    <a:lumOff val="15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6" name="TextBox 35">
                <a:extLst>
                  <a:ext uri="{FF2B5EF4-FFF2-40B4-BE49-F238E27FC236}">
                    <a16:creationId xmlns:a16="http://schemas.microsoft.com/office/drawing/2014/main" id="{AD4FBE26-4346-4E12-9E84-40BA5DB2E985}"/>
                  </a:ext>
                </a:extLst>
              </p:cNvPr>
              <p:cNvSpPr txBox="1"/>
              <p:nvPr/>
            </p:nvSpPr>
            <p:spPr>
              <a:xfrm>
                <a:off x="592790" y="5740128"/>
                <a:ext cx="590026" cy="369332"/>
              </a:xfrm>
              <a:prstGeom prst="rect">
                <a:avLst/>
              </a:prstGeom>
              <a:noFill/>
            </p:spPr>
            <p:txBody>
              <a:bodyPr wrap="square" rtlCol="0">
                <a:spAutoFit/>
              </a:bodyPr>
              <a:lstStyle/>
              <a:p>
                <a:r>
                  <a:rPr lang="en-GB" dirty="0">
                    <a:solidFill>
                      <a:schemeClr val="accent6">
                        <a:lumMod val="95000"/>
                        <a:lumOff val="5000"/>
                      </a:schemeClr>
                    </a:solidFill>
                  </a:rPr>
                  <a:t>XSD</a:t>
                </a:r>
              </a:p>
            </p:txBody>
          </p:sp>
        </p:grpSp>
        <p:cxnSp>
          <p:nvCxnSpPr>
            <p:cNvPr id="13" name="Straight Arrow Connector 12">
              <a:extLst>
                <a:ext uri="{FF2B5EF4-FFF2-40B4-BE49-F238E27FC236}">
                  <a16:creationId xmlns:a16="http://schemas.microsoft.com/office/drawing/2014/main" id="{109F790C-E3AF-4610-9827-6D4A5624FB03}"/>
                </a:ext>
              </a:extLst>
            </p:cNvPr>
            <p:cNvCxnSpPr>
              <a:cxnSpLocks/>
              <a:stCxn id="36" idx="3"/>
              <a:endCxn id="17" idx="1"/>
            </p:cNvCxnSpPr>
            <p:nvPr/>
          </p:nvCxnSpPr>
          <p:spPr>
            <a:xfrm>
              <a:off x="2219041" y="2235352"/>
              <a:ext cx="240588" cy="296213"/>
            </a:xfrm>
            <a:prstGeom prst="straightConnector1">
              <a:avLst/>
            </a:prstGeom>
            <a:ln w="12700">
              <a:solidFill>
                <a:schemeClr val="accent6">
                  <a:lumMod val="85000"/>
                  <a:lumOff val="15000"/>
                </a:schemeClr>
              </a:solidFill>
              <a:prstDash val="dash"/>
              <a:headEnd type="arrow"/>
              <a:tailEnd type="none"/>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E9072F45-CDC2-4F05-BDEF-75240F9D6A22}"/>
              </a:ext>
            </a:extLst>
          </p:cNvPr>
          <p:cNvGrpSpPr/>
          <p:nvPr/>
        </p:nvGrpSpPr>
        <p:grpSpPr>
          <a:xfrm>
            <a:off x="5256625" y="1916469"/>
            <a:ext cx="1345871" cy="1039296"/>
            <a:chOff x="1629015" y="1782555"/>
            <a:chExt cx="1345871" cy="1039296"/>
          </a:xfrm>
        </p:grpSpPr>
        <p:sp>
          <p:nvSpPr>
            <p:cNvPr id="43" name="Rectangle: Folded Corner 42">
              <a:extLst>
                <a:ext uri="{FF2B5EF4-FFF2-40B4-BE49-F238E27FC236}">
                  <a16:creationId xmlns:a16="http://schemas.microsoft.com/office/drawing/2014/main" id="{20D4F3DD-4125-44C4-B89D-13167ACB6E7A}"/>
                </a:ext>
              </a:extLst>
            </p:cNvPr>
            <p:cNvSpPr/>
            <p:nvPr/>
          </p:nvSpPr>
          <p:spPr>
            <a:xfrm rot="10800000" flipH="1">
              <a:off x="2459629" y="2241280"/>
              <a:ext cx="515257" cy="580571"/>
            </a:xfrm>
            <a:prstGeom prst="foldedCorner">
              <a:avLst>
                <a:gd name="adj" fmla="val 32380"/>
              </a:avLst>
            </a:prstGeom>
            <a:solidFill>
              <a:srgbClr val="99CCFF"/>
            </a:solidFill>
            <a:ln>
              <a:solidFill>
                <a:schemeClr val="accent6">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nvGrpSpPr>
            <p:cNvPr id="44" name="Group 43">
              <a:extLst>
                <a:ext uri="{FF2B5EF4-FFF2-40B4-BE49-F238E27FC236}">
                  <a16:creationId xmlns:a16="http://schemas.microsoft.com/office/drawing/2014/main" id="{9296E3AE-CE70-419E-B061-E8FCE6592C23}"/>
                </a:ext>
              </a:extLst>
            </p:cNvPr>
            <p:cNvGrpSpPr/>
            <p:nvPr/>
          </p:nvGrpSpPr>
          <p:grpSpPr>
            <a:xfrm>
              <a:off x="1629015" y="1782555"/>
              <a:ext cx="590026" cy="637463"/>
              <a:chOff x="592790" y="5471997"/>
              <a:chExt cx="590026" cy="637463"/>
            </a:xfrm>
          </p:grpSpPr>
          <p:sp>
            <p:nvSpPr>
              <p:cNvPr id="46" name="Rectangle: Folded Corner 45">
                <a:extLst>
                  <a:ext uri="{FF2B5EF4-FFF2-40B4-BE49-F238E27FC236}">
                    <a16:creationId xmlns:a16="http://schemas.microsoft.com/office/drawing/2014/main" id="{C4DD4F2B-17F2-405A-9818-A4FD8BB4A1FA}"/>
                  </a:ext>
                </a:extLst>
              </p:cNvPr>
              <p:cNvSpPr/>
              <p:nvPr/>
            </p:nvSpPr>
            <p:spPr>
              <a:xfrm rot="10800000" flipH="1">
                <a:off x="602775" y="5471997"/>
                <a:ext cx="515257" cy="580571"/>
              </a:xfrm>
              <a:prstGeom prst="foldedCorner">
                <a:avLst>
                  <a:gd name="adj" fmla="val 32380"/>
                </a:avLst>
              </a:prstGeom>
              <a:solidFill>
                <a:srgbClr val="99CCFF"/>
              </a:solidFill>
              <a:ln>
                <a:solidFill>
                  <a:schemeClr val="accent6">
                    <a:lumMod val="85000"/>
                    <a:lumOff val="15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47" name="TextBox 46">
                <a:extLst>
                  <a:ext uri="{FF2B5EF4-FFF2-40B4-BE49-F238E27FC236}">
                    <a16:creationId xmlns:a16="http://schemas.microsoft.com/office/drawing/2014/main" id="{E23FD250-47B8-42C5-A900-E442BC8CF2D4}"/>
                  </a:ext>
                </a:extLst>
              </p:cNvPr>
              <p:cNvSpPr txBox="1"/>
              <p:nvPr/>
            </p:nvSpPr>
            <p:spPr>
              <a:xfrm>
                <a:off x="592790" y="5740128"/>
                <a:ext cx="590026" cy="369332"/>
              </a:xfrm>
              <a:prstGeom prst="rect">
                <a:avLst/>
              </a:prstGeom>
              <a:noFill/>
            </p:spPr>
            <p:txBody>
              <a:bodyPr wrap="square" rtlCol="0">
                <a:spAutoFit/>
              </a:bodyPr>
              <a:lstStyle/>
              <a:p>
                <a:r>
                  <a:rPr lang="en-GB" dirty="0">
                    <a:solidFill>
                      <a:schemeClr val="accent6">
                        <a:lumMod val="95000"/>
                        <a:lumOff val="5000"/>
                      </a:schemeClr>
                    </a:solidFill>
                  </a:rPr>
                  <a:t>XSD</a:t>
                </a:r>
              </a:p>
            </p:txBody>
          </p:sp>
        </p:grpSp>
        <p:cxnSp>
          <p:nvCxnSpPr>
            <p:cNvPr id="45" name="Straight Arrow Connector 44">
              <a:extLst>
                <a:ext uri="{FF2B5EF4-FFF2-40B4-BE49-F238E27FC236}">
                  <a16:creationId xmlns:a16="http://schemas.microsoft.com/office/drawing/2014/main" id="{3CD98CEB-C693-4814-94BC-7ABCE39B20A9}"/>
                </a:ext>
              </a:extLst>
            </p:cNvPr>
            <p:cNvCxnSpPr>
              <a:cxnSpLocks/>
              <a:stCxn id="47" idx="3"/>
              <a:endCxn id="43" idx="1"/>
            </p:cNvCxnSpPr>
            <p:nvPr/>
          </p:nvCxnSpPr>
          <p:spPr>
            <a:xfrm>
              <a:off x="2219041" y="2235352"/>
              <a:ext cx="240588" cy="296213"/>
            </a:xfrm>
            <a:prstGeom prst="straightConnector1">
              <a:avLst/>
            </a:prstGeom>
            <a:ln w="12700">
              <a:solidFill>
                <a:schemeClr val="accent6">
                  <a:lumMod val="85000"/>
                  <a:lumOff val="15000"/>
                </a:schemeClr>
              </a:solidFill>
              <a:prstDash val="dash"/>
              <a:headEnd type="arrow"/>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7090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A3321F-70DE-47A0-BF4C-F844FD5CE620}"/>
              </a:ext>
            </a:extLst>
          </p:cNvPr>
          <p:cNvSpPr/>
          <p:nvPr/>
        </p:nvSpPr>
        <p:spPr>
          <a:xfrm>
            <a:off x="737937" y="673769"/>
            <a:ext cx="7764379" cy="2677656"/>
          </a:xfrm>
          <a:prstGeom prst="rect">
            <a:avLst/>
          </a:prstGeom>
        </p:spPr>
        <p:txBody>
          <a:bodyPr wrap="square">
            <a:spAutoFit/>
          </a:bodyPr>
          <a:lstStyle/>
          <a:p>
            <a:r>
              <a:rPr lang="en-GB" sz="2400" dirty="0"/>
              <a:t>Some examples:</a:t>
            </a:r>
          </a:p>
          <a:p>
            <a:endParaRPr lang="en-GB" sz="2400" dirty="0"/>
          </a:p>
          <a:p>
            <a:r>
              <a:rPr lang="en-GB" sz="2400" dirty="0"/>
              <a:t>STPO ADA invoking the LRPO AOAO over MQ fire and forget</a:t>
            </a:r>
          </a:p>
          <a:p>
            <a:r>
              <a:rPr lang="en-GB" sz="2400" dirty="0"/>
              <a:t>STPO ADA invoking STPO AA over SCA.</a:t>
            </a:r>
          </a:p>
          <a:p>
            <a:r>
              <a:rPr lang="en-GB" sz="2400" dirty="0"/>
              <a:t>STPO VEC invoking STPO MC over SCA.</a:t>
            </a:r>
          </a:p>
          <a:p>
            <a:r>
              <a:rPr lang="en-GB" sz="2400" dirty="0"/>
              <a:t>LRPO AOAO invoking STPO AA over MQ fire and forget</a:t>
            </a:r>
          </a:p>
          <a:p>
            <a:r>
              <a:rPr lang="en-GB" sz="2400" dirty="0"/>
              <a:t>LRPO AOAMLP invoking STPO AAMLP over HTTP</a:t>
            </a:r>
          </a:p>
        </p:txBody>
      </p:sp>
    </p:spTree>
    <p:extLst>
      <p:ext uri="{BB962C8B-B14F-4D97-AF65-F5344CB8AC3E}">
        <p14:creationId xmlns:p14="http://schemas.microsoft.com/office/powerpoint/2010/main" val="1127535703"/>
      </p:ext>
    </p:extLst>
  </p:cSld>
  <p:clrMapOvr>
    <a:masterClrMapping/>
  </p:clrMapOvr>
</p:sld>
</file>

<file path=ppt/theme/theme1.xml><?xml version="1.0" encoding="utf-8"?>
<a:theme xmlns:a="http://schemas.openxmlformats.org/drawingml/2006/main" name="Title page master">
  <a:themeElements>
    <a:clrScheme name="Nationwide Official Colour Palette">
      <a:dk1>
        <a:srgbClr val="004A8F"/>
      </a:dk1>
      <a:lt1>
        <a:sysClr val="window" lastClr="FFFFFF"/>
      </a:lt1>
      <a:dk2>
        <a:srgbClr val="ED1C24"/>
      </a:dk2>
      <a:lt2>
        <a:srgbClr val="0077C8"/>
      </a:lt2>
      <a:accent1>
        <a:srgbClr val="E56A54"/>
      </a:accent1>
      <a:accent2>
        <a:srgbClr val="E0457B"/>
      </a:accent2>
      <a:accent3>
        <a:srgbClr val="FDDA24"/>
      </a:accent3>
      <a:accent4>
        <a:srgbClr val="582C83"/>
      </a:accent4>
      <a:accent5>
        <a:srgbClr val="84BD00"/>
      </a:accent5>
      <a:accent6>
        <a:srgbClr val="00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tion Dividers">
  <a:themeElements>
    <a:clrScheme name="Nationwide Official Palette">
      <a:dk1>
        <a:srgbClr val="004A8F"/>
      </a:dk1>
      <a:lt1>
        <a:sysClr val="window" lastClr="FFFFFF"/>
      </a:lt1>
      <a:dk2>
        <a:srgbClr val="ED1C24"/>
      </a:dk2>
      <a:lt2>
        <a:srgbClr val="0077C8"/>
      </a:lt2>
      <a:accent1>
        <a:srgbClr val="E56A54"/>
      </a:accent1>
      <a:accent2>
        <a:srgbClr val="E0457B"/>
      </a:accent2>
      <a:accent3>
        <a:srgbClr val="FDDA24"/>
      </a:accent3>
      <a:accent4>
        <a:srgbClr val="582C83"/>
      </a:accent4>
      <a:accent5>
        <a:srgbClr val="84BD00"/>
      </a:accent5>
      <a:accent6>
        <a:srgbClr val="00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xt Master">
  <a:themeElements>
    <a:clrScheme name="Nationwide Official Palette">
      <a:dk1>
        <a:srgbClr val="004A8F"/>
      </a:dk1>
      <a:lt1>
        <a:sysClr val="window" lastClr="FFFFFF"/>
      </a:lt1>
      <a:dk2>
        <a:srgbClr val="ED1C24"/>
      </a:dk2>
      <a:lt2>
        <a:srgbClr val="0077C8"/>
      </a:lt2>
      <a:accent1>
        <a:srgbClr val="E56A54"/>
      </a:accent1>
      <a:accent2>
        <a:srgbClr val="E0457B"/>
      </a:accent2>
      <a:accent3>
        <a:srgbClr val="FDDA24"/>
      </a:accent3>
      <a:accent4>
        <a:srgbClr val="582C83"/>
      </a:accent4>
      <a:accent5>
        <a:srgbClr val="84BD00"/>
      </a:accent5>
      <a:accent6>
        <a:srgbClr val="00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9c279528-2242-46aa-8e47-34e8461226ba">Draft</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E70A871E4A4E44A40138280EC39F51" ma:contentTypeVersion="1" ma:contentTypeDescription="Create a new document." ma:contentTypeScope="" ma:versionID="e859e2e47fe4e3e4b407abf1557d8612">
  <xsd:schema xmlns:xsd="http://www.w3.org/2001/XMLSchema" xmlns:p="http://schemas.microsoft.com/office/2006/metadata/properties" xmlns:ns2="9c279528-2242-46aa-8e47-34e8461226ba" targetNamespace="http://schemas.microsoft.com/office/2006/metadata/properties" ma:root="true" ma:fieldsID="b5f20bb5809ae98c9993e334912cdda2" ns2:_="">
    <xsd:import namespace="9c279528-2242-46aa-8e47-34e8461226ba"/>
    <xsd:element name="properties">
      <xsd:complexType>
        <xsd:sequence>
          <xsd:element name="documentManagement">
            <xsd:complexType>
              <xsd:all>
                <xsd:element ref="ns2:Status"/>
              </xsd:all>
            </xsd:complexType>
          </xsd:element>
        </xsd:sequence>
      </xsd:complexType>
    </xsd:element>
  </xsd:schema>
  <xsd:schema xmlns:xsd="http://www.w3.org/2001/XMLSchema" xmlns:dms="http://schemas.microsoft.com/office/2006/documentManagement/types" targetNamespace="9c279528-2242-46aa-8e47-34e8461226ba" elementFormDefault="qualified">
    <xsd:import namespace="http://schemas.microsoft.com/office/2006/documentManagement/types"/>
    <xsd:element name="Status" ma:index="8" ma:displayName="Status" ma:default="Draft" ma:description="Current status of this artefact" ma:format="Dropdown" ma:internalName="Status">
      <xsd:simpleType>
        <xsd:restriction base="dms:Choice">
          <xsd:enumeration value="Draft"/>
          <xsd:enumeration value="Peer Review"/>
          <xsd:enumeration value="Formal Review"/>
          <xsd:enumeration value="Waiting Approval"/>
          <xsd:enumeration value="Approved"/>
          <xsd:enumeration value="Approved (superseded)"/>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08FBA5F-98E4-40EC-9AA6-A9C586AFD5A0}">
  <ds:schemaRefs>
    <ds:schemaRef ds:uri="http://schemas.openxmlformats.org/package/2006/metadata/core-properties"/>
    <ds:schemaRef ds:uri="http://schemas.microsoft.com/office/2006/documentManagement/types"/>
    <ds:schemaRef ds:uri="http://purl.org/dc/terms/"/>
    <ds:schemaRef ds:uri="http://www.w3.org/XML/1998/namespace"/>
    <ds:schemaRef ds:uri="http://purl.org/dc/dcmitype/"/>
    <ds:schemaRef ds:uri="http://purl.org/dc/elements/1.1/"/>
    <ds:schemaRef ds:uri="9c279528-2242-46aa-8e47-34e8461226ba"/>
    <ds:schemaRef ds:uri="http://schemas.microsoft.com/office/2006/metadata/properties"/>
  </ds:schemaRefs>
</ds:datastoreItem>
</file>

<file path=customXml/itemProps2.xml><?xml version="1.0" encoding="utf-8"?>
<ds:datastoreItem xmlns:ds="http://schemas.openxmlformats.org/officeDocument/2006/customXml" ds:itemID="{CC5271F7-FCEB-4D9F-9079-694C2544D8CE}">
  <ds:schemaRefs>
    <ds:schemaRef ds:uri="http://schemas.microsoft.com/sharepoint/v3/contenttype/forms"/>
  </ds:schemaRefs>
</ds:datastoreItem>
</file>

<file path=customXml/itemProps3.xml><?xml version="1.0" encoding="utf-8"?>
<ds:datastoreItem xmlns:ds="http://schemas.openxmlformats.org/officeDocument/2006/customXml" ds:itemID="{618AAA96-491C-477C-B4A7-F954BC16C1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279528-2242-46aa-8e47-34e8461226b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26067</TotalTime>
  <Words>286</Words>
  <Application>Microsoft Office PowerPoint</Application>
  <PresentationFormat>On-screen Show (4:3)</PresentationFormat>
  <Paragraphs>48</Paragraphs>
  <Slides>4</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vt:i4>
      </vt:variant>
    </vt:vector>
  </HeadingPairs>
  <TitlesOfParts>
    <vt:vector size="13" baseType="lpstr">
      <vt:lpstr>ＭＳ Ｐゴシック</vt:lpstr>
      <vt:lpstr>Arial</vt:lpstr>
      <vt:lpstr>Calibri</vt:lpstr>
      <vt:lpstr>NBS Light</vt:lpstr>
      <vt:lpstr>NBS Medium</vt:lpstr>
      <vt:lpstr>Times New Roman</vt:lpstr>
      <vt:lpstr>Title page master</vt:lpstr>
      <vt:lpstr>Section Dividers</vt:lpstr>
      <vt:lpstr>Text Master</vt:lpstr>
      <vt:lpstr>NEM DA proposal Intra BPM message format  Date: 12th March 2018</vt:lpstr>
      <vt:lpstr>PowerPoint Presentation</vt:lpstr>
      <vt:lpstr>PowerPoint Presentation</vt:lpstr>
      <vt:lpstr>PowerPoint Presentation</vt:lpstr>
    </vt:vector>
  </TitlesOfParts>
  <Manager>Denis Lewis</Manager>
  <Company>Nationwide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NEM DA proposal Intra BPM message format  Date: 12th March 2018</dc:title>
  <dc:subject>IIB Introduction</dc:subject>
  <dc:creator>Mark Dombey</dc:creator>
  <cp:lastModifiedBy>Thomas Breheny</cp:lastModifiedBy>
  <cp:revision>706</cp:revision>
  <cp:lastPrinted>2018-02-06T11:01:28Z</cp:lastPrinted>
  <dcterms:created xsi:type="dcterms:W3CDTF">2016-12-14T12:48:07Z</dcterms:created>
  <dcterms:modified xsi:type="dcterms:W3CDTF">2018-05-24T12:13:26Z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0x01010032E70A871E4A4E44A40138280EC39F51</vt:lpwstr>
  </property>
  <property fmtid="{D5CDD505-2E9C-101B-9397-08002B2CF9AE}" pid="3" name="Disposition">
    <vt:lpwstr>Perfect</vt:lpwstr>
  </property>
</Properties>
</file>