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6.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3" r:id="rId5"/>
    <p:sldMasterId id="2147483668" r:id="rId6"/>
    <p:sldMasterId id="2147483673" r:id="rId7"/>
    <p:sldMasterId id="2147483678" r:id="rId8"/>
    <p:sldMasterId id="2147483680" r:id="rId9"/>
    <p:sldMasterId id="2147483684" r:id="rId10"/>
  </p:sldMasterIdLst>
  <p:notesMasterIdLst>
    <p:notesMasterId r:id="rId29"/>
  </p:notesMasterIdLst>
  <p:sldIdLst>
    <p:sldId id="261" r:id="rId11"/>
    <p:sldId id="279" r:id="rId12"/>
    <p:sldId id="266" r:id="rId13"/>
    <p:sldId id="306" r:id="rId14"/>
    <p:sldId id="278" r:id="rId15"/>
    <p:sldId id="307" r:id="rId16"/>
    <p:sldId id="305" r:id="rId17"/>
    <p:sldId id="303" r:id="rId18"/>
    <p:sldId id="291" r:id="rId19"/>
    <p:sldId id="276" r:id="rId20"/>
    <p:sldId id="289" r:id="rId21"/>
    <p:sldId id="301" r:id="rId22"/>
    <p:sldId id="295" r:id="rId23"/>
    <p:sldId id="296" r:id="rId24"/>
    <p:sldId id="297" r:id="rId25"/>
    <p:sldId id="298" r:id="rId26"/>
    <p:sldId id="299" r:id="rId27"/>
    <p:sldId id="3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07DC4C-705B-4091-8CC5-9F8E624D3C5E}">
          <p14:sldIdLst>
            <p14:sldId id="261"/>
            <p14:sldId id="279"/>
            <p14:sldId id="266"/>
            <p14:sldId id="306"/>
            <p14:sldId id="278"/>
            <p14:sldId id="307"/>
            <p14:sldId id="305"/>
            <p14:sldId id="303"/>
            <p14:sldId id="291"/>
            <p14:sldId id="276"/>
            <p14:sldId id="289"/>
          </p14:sldIdLst>
        </p14:section>
        <p14:section name="Appendix" id="{CA77A1BC-E776-4671-B392-13A1A9D01CF4}">
          <p14:sldIdLst>
            <p14:sldId id="301"/>
            <p14:sldId id="295"/>
            <p14:sldId id="296"/>
            <p14:sldId id="297"/>
            <p14:sldId id="298"/>
            <p14:sldId id="29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5477"/>
    <a:srgbClr val="FFFFFF"/>
    <a:srgbClr val="3972A8"/>
    <a:srgbClr val="336799"/>
    <a:srgbClr val="53833B"/>
    <a:srgbClr val="FEECED"/>
    <a:srgbClr val="FDE3E4"/>
    <a:srgbClr val="185B9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autoAdjust="0"/>
    <p:restoredTop sz="95380" autoAdjust="0"/>
  </p:normalViewPr>
  <p:slideViewPr>
    <p:cSldViewPr snapToGrid="0">
      <p:cViewPr varScale="1">
        <p:scale>
          <a:sx n="69" d="100"/>
          <a:sy n="69" d="100"/>
        </p:scale>
        <p:origin x="21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4C949-8997-4AAE-A0F7-E710FA36DBE2}" type="datetimeFigureOut">
              <a:rPr lang="en-GB" smtClean="0"/>
              <a:t>24/05/2018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71CAF-1EE8-4EBD-BC56-22B3E3DE64E5}" type="slidenum">
              <a:rPr lang="en-GB" smtClean="0"/>
              <a:t>‹#›</a:t>
            </a:fld>
            <a:endParaRPr lang="en-GB" dirty="0"/>
          </a:p>
        </p:txBody>
      </p:sp>
    </p:spTree>
    <p:extLst>
      <p:ext uri="{BB962C8B-B14F-4D97-AF65-F5344CB8AC3E}">
        <p14:creationId xmlns:p14="http://schemas.microsoft.com/office/powerpoint/2010/main" val="149655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270C66-2CDE-4A04-B14D-F2203DB578A8}"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3231465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baseline="0" dirty="0"/>
          </a:p>
        </p:txBody>
      </p:sp>
      <p:sp>
        <p:nvSpPr>
          <p:cNvPr id="4" name="Slide Number Placeholder 3"/>
          <p:cNvSpPr>
            <a:spLocks noGrp="1"/>
          </p:cNvSpPr>
          <p:nvPr>
            <p:ph type="sldNum" sz="quarter" idx="10"/>
          </p:nvPr>
        </p:nvSpPr>
        <p:spPr/>
        <p:txBody>
          <a:bodyPr/>
          <a:lstStyle/>
          <a:p>
            <a:fld id="{55C17A18-2C49-4A4D-B50F-7C44E9D5A09B}"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122314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C17A18-2C49-4A4D-B50F-7C44E9D5A09B}" type="slidenum">
              <a:rPr lang="en-GB" smtClean="0">
                <a:solidFill>
                  <a:prstClr val="black"/>
                </a:solidFill>
              </a:rPr>
              <a:pPr/>
              <a:t>5</a:t>
            </a:fld>
            <a:endParaRPr lang="en-GB" dirty="0">
              <a:solidFill>
                <a:prstClr val="black"/>
              </a:solidFill>
            </a:endParaRPr>
          </a:p>
        </p:txBody>
      </p:sp>
    </p:spTree>
    <p:extLst>
      <p:ext uri="{BB962C8B-B14F-4D97-AF65-F5344CB8AC3E}">
        <p14:creationId xmlns:p14="http://schemas.microsoft.com/office/powerpoint/2010/main" val="462250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55C17A18-2C49-4A4D-B50F-7C44E9D5A09B}" type="slidenum">
              <a:rPr lang="en-GB" smtClean="0">
                <a:solidFill>
                  <a:prstClr val="black"/>
                </a:solidFill>
              </a:rPr>
              <a:pPr/>
              <a:t>13</a:t>
            </a:fld>
            <a:endParaRPr lang="en-GB" dirty="0">
              <a:solidFill>
                <a:prstClr val="black"/>
              </a:solidFill>
            </a:endParaRPr>
          </a:p>
        </p:txBody>
      </p:sp>
    </p:spTree>
    <p:extLst>
      <p:ext uri="{BB962C8B-B14F-4D97-AF65-F5344CB8AC3E}">
        <p14:creationId xmlns:p14="http://schemas.microsoft.com/office/powerpoint/2010/main" val="2262958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C17A18-2C49-4A4D-B50F-7C44E9D5A09B}" type="slidenum">
              <a:rPr lang="en-GB" smtClean="0">
                <a:solidFill>
                  <a:prstClr val="black"/>
                </a:solidFill>
              </a:rPr>
              <a:pPr/>
              <a:t>14</a:t>
            </a:fld>
            <a:endParaRPr lang="en-GB" dirty="0">
              <a:solidFill>
                <a:prstClr val="black"/>
              </a:solidFill>
            </a:endParaRPr>
          </a:p>
        </p:txBody>
      </p:sp>
    </p:spTree>
    <p:extLst>
      <p:ext uri="{BB962C8B-B14F-4D97-AF65-F5344CB8AC3E}">
        <p14:creationId xmlns:p14="http://schemas.microsoft.com/office/powerpoint/2010/main" val="409053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C17A18-2C49-4A4D-B50F-7C44E9D5A09B}" type="slidenum">
              <a:rPr lang="en-GB" smtClean="0">
                <a:solidFill>
                  <a:prstClr val="black"/>
                </a:solidFill>
              </a:rPr>
              <a:pPr/>
              <a:t>15</a:t>
            </a:fld>
            <a:endParaRPr lang="en-GB" dirty="0">
              <a:solidFill>
                <a:prstClr val="black"/>
              </a:solidFill>
            </a:endParaRPr>
          </a:p>
        </p:txBody>
      </p:sp>
    </p:spTree>
    <p:extLst>
      <p:ext uri="{BB962C8B-B14F-4D97-AF65-F5344CB8AC3E}">
        <p14:creationId xmlns:p14="http://schemas.microsoft.com/office/powerpoint/2010/main" val="3578251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C17A18-2C49-4A4D-B50F-7C44E9D5A09B}" type="slidenum">
              <a:rPr lang="en-GB" smtClean="0">
                <a:solidFill>
                  <a:prstClr val="black"/>
                </a:solidFill>
              </a:rPr>
              <a:pPr/>
              <a:t>16</a:t>
            </a:fld>
            <a:endParaRPr lang="en-GB" dirty="0">
              <a:solidFill>
                <a:prstClr val="black"/>
              </a:solidFill>
            </a:endParaRPr>
          </a:p>
        </p:txBody>
      </p:sp>
    </p:spTree>
    <p:extLst>
      <p:ext uri="{BB962C8B-B14F-4D97-AF65-F5344CB8AC3E}">
        <p14:creationId xmlns:p14="http://schemas.microsoft.com/office/powerpoint/2010/main" val="3691877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C17A18-2C49-4A4D-B50F-7C44E9D5A09B}" type="slidenum">
              <a:rPr lang="en-GB" smtClean="0">
                <a:solidFill>
                  <a:prstClr val="black"/>
                </a:solidFill>
              </a:rPr>
              <a:pPr/>
              <a:t>17</a:t>
            </a:fld>
            <a:endParaRPr lang="en-GB" dirty="0">
              <a:solidFill>
                <a:prstClr val="black"/>
              </a:solidFill>
            </a:endParaRPr>
          </a:p>
        </p:txBody>
      </p:sp>
    </p:spTree>
    <p:extLst>
      <p:ext uri="{BB962C8B-B14F-4D97-AF65-F5344CB8AC3E}">
        <p14:creationId xmlns:p14="http://schemas.microsoft.com/office/powerpoint/2010/main" val="1767240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C17A18-2C49-4A4D-B50F-7C44E9D5A09B}" type="slidenum">
              <a:rPr lang="en-GB" smtClean="0">
                <a:solidFill>
                  <a:prstClr val="black"/>
                </a:solidFill>
              </a:rPr>
              <a:pPr/>
              <a:t>18</a:t>
            </a:fld>
            <a:endParaRPr lang="en-GB" dirty="0">
              <a:solidFill>
                <a:prstClr val="black"/>
              </a:solidFill>
            </a:endParaRPr>
          </a:p>
        </p:txBody>
      </p:sp>
    </p:spTree>
    <p:extLst>
      <p:ext uri="{BB962C8B-B14F-4D97-AF65-F5344CB8AC3E}">
        <p14:creationId xmlns:p14="http://schemas.microsoft.com/office/powerpoint/2010/main" val="714545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content slide">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p:txBody>
          <a:bodyPr/>
          <a:lstStyle>
            <a:lvl1pPr>
              <a:defRPr/>
            </a:lvl1pPr>
          </a:lstStyle>
          <a:p>
            <a:pPr>
              <a:defRPr/>
            </a:pPr>
            <a:fld id="{B01AEDE6-3158-4034-9CD4-34B4200A9764}" type="slidenum">
              <a:rPr lang="en-GB">
                <a:solidFill>
                  <a:srgbClr val="004A8F"/>
                </a:solidFill>
              </a:rPr>
              <a:pPr>
                <a:defRPr/>
              </a:pPr>
              <a:t>‹#›</a:t>
            </a:fld>
            <a:endParaRPr lang="en-GB" dirty="0">
              <a:solidFill>
                <a:srgbClr val="004A8F"/>
              </a:solidFill>
            </a:endParaRPr>
          </a:p>
        </p:txBody>
      </p:sp>
      <p:sp>
        <p:nvSpPr>
          <p:cNvPr id="7"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a:t>Click to edit Master title styles</a:t>
            </a:r>
          </a:p>
        </p:txBody>
      </p:sp>
      <p:sp>
        <p:nvSpPr>
          <p:cNvPr id="8" name="Text Placeholder 2"/>
          <p:cNvSpPr>
            <a:spLocks noGrp="1"/>
          </p:cNvSpPr>
          <p:nvPr>
            <p:ph idx="1"/>
          </p:nvPr>
        </p:nvSpPr>
        <p:spPr bwMode="auto">
          <a:xfrm>
            <a:off x="508000" y="1066800"/>
            <a:ext cx="11074400" cy="228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spTree>
    <p:extLst>
      <p:ext uri="{BB962C8B-B14F-4D97-AF65-F5344CB8AC3E}">
        <p14:creationId xmlns:p14="http://schemas.microsoft.com/office/powerpoint/2010/main" val="353279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slide with NW logo">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15BD6C10-9723-4E6D-9766-95308498745D}" type="slidenum">
              <a:rPr lang="en-GB" altLang="en-US">
                <a:solidFill>
                  <a:srgbClr val="004A8F"/>
                </a:solidFill>
              </a:rPr>
              <a:pPr>
                <a:defRPr/>
              </a:pPr>
              <a:t>‹#›</a:t>
            </a:fld>
            <a:endParaRPr lang="en-GB" altLang="en-US" dirty="0">
              <a:solidFill>
                <a:srgbClr val="004A8F"/>
              </a:solidFill>
            </a:endParaRPr>
          </a:p>
        </p:txBody>
      </p:sp>
    </p:spTree>
    <p:extLst>
      <p:ext uri="{BB962C8B-B14F-4D97-AF65-F5344CB8AC3E}">
        <p14:creationId xmlns:p14="http://schemas.microsoft.com/office/powerpoint/2010/main" val="386306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a:grpSpLocks/>
          </p:cNvGrpSpPr>
          <p:nvPr/>
        </p:nvGrpSpPr>
        <p:grpSpPr bwMode="auto">
          <a:xfrm>
            <a:off x="609600" y="457200"/>
            <a:ext cx="10972800" cy="5943600"/>
            <a:chOff x="457200" y="457200"/>
            <a:chExt cx="8229600" cy="5943600"/>
          </a:xfrm>
          <a:solidFill>
            <a:schemeClr val="tx1"/>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9" fontAlgn="base">
                <a:spcBef>
                  <a:spcPct val="0"/>
                </a:spcBef>
                <a:spcAft>
                  <a:spcPct val="0"/>
                </a:spcAft>
                <a:defRPr/>
              </a:pPr>
              <a:endParaRPr lang="en-US" sz="1286" dirty="0">
                <a:solidFill>
                  <a:prstClr val="white"/>
                </a:solidFill>
              </a:endParaRPr>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9" fontAlgn="base">
                <a:spcBef>
                  <a:spcPct val="0"/>
                </a:spcBef>
                <a:spcAft>
                  <a:spcPct val="0"/>
                </a:spcAft>
                <a:defRPr/>
              </a:pPr>
              <a:endParaRPr lang="en-US" sz="1286" dirty="0">
                <a:solidFill>
                  <a:prstClr val="white"/>
                </a:solidFill>
              </a:endParaRPr>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9" fontAlgn="base">
                <a:spcBef>
                  <a:spcPct val="0"/>
                </a:spcBef>
                <a:spcAft>
                  <a:spcPct val="0"/>
                </a:spcAft>
                <a:defRPr/>
              </a:pPr>
              <a:endParaRPr lang="en-US" sz="1286" dirty="0">
                <a:solidFill>
                  <a:prstClr val="white"/>
                </a:solidFill>
              </a:endParaRPr>
            </a:p>
          </p:txBody>
        </p:sp>
      </p:grpSp>
      <p:sp>
        <p:nvSpPr>
          <p:cNvPr id="8" name="Rounded Rectangle 7"/>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9" fontAlgn="base">
              <a:spcBef>
                <a:spcPct val="0"/>
              </a:spcBef>
              <a:spcAft>
                <a:spcPct val="0"/>
              </a:spcAft>
              <a:defRPr/>
            </a:pPr>
            <a:endParaRPr lang="en-US" sz="1286"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4" name="Title Placeholder 1"/>
          <p:cNvSpPr>
            <a:spLocks noGrp="1"/>
          </p:cNvSpPr>
          <p:nvPr>
            <p:ph type="ctrTitle"/>
          </p:nvPr>
        </p:nvSpPr>
        <p:spPr>
          <a:xfrm>
            <a:off x="2027768" y="1978025"/>
            <a:ext cx="8292703" cy="1569660"/>
          </a:xfrm>
        </p:spPr>
        <p:txBody>
          <a:bodyPr lIns="91440" rIns="91440">
            <a:spAutoFit/>
          </a:bodyPr>
          <a:lstStyle>
            <a:lvl1pPr>
              <a:defRPr sz="4800" baseline="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a:p>
        </p:txBody>
      </p:sp>
      <p:sp>
        <p:nvSpPr>
          <p:cNvPr id="54275" name="Text Placeholder 2"/>
          <p:cNvSpPr>
            <a:spLocks noGrp="1"/>
          </p:cNvSpPr>
          <p:nvPr>
            <p:ph type="subTitle" idx="1"/>
          </p:nvPr>
        </p:nvSpPr>
        <p:spPr>
          <a:xfrm>
            <a:off x="2027768" y="3806826"/>
            <a:ext cx="8292703" cy="523220"/>
          </a:xfrm>
        </p:spPr>
        <p:txBody>
          <a:bodyPr/>
          <a:lstStyle>
            <a:lvl1pPr marL="0" indent="0">
              <a:buFont typeface="Arial" charset="0"/>
              <a:buNone/>
              <a:defRPr sz="280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a:p>
        </p:txBody>
      </p:sp>
    </p:spTree>
    <p:extLst>
      <p:ext uri="{BB962C8B-B14F-4D97-AF65-F5344CB8AC3E}">
        <p14:creationId xmlns:p14="http://schemas.microsoft.com/office/powerpoint/2010/main" val="3264314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slide">
    <p:spTree>
      <p:nvGrpSpPr>
        <p:cNvPr id="1" name=""/>
        <p:cNvGrpSpPr/>
        <p:nvPr/>
      </p:nvGrpSpPr>
      <p:grpSpPr>
        <a:xfrm>
          <a:off x="0" y="0"/>
          <a:ext cx="0" cy="0"/>
          <a:chOff x="0" y="0"/>
          <a:chExt cx="0" cy="0"/>
        </a:xfrm>
      </p:grpSpPr>
      <p:pic>
        <p:nvPicPr>
          <p:cNvPr id="6" name="Picture 10" descr="NW ppt templates v24 copy.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734" y="19489"/>
            <a:ext cx="1026441" cy="33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340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ternative title &amp; content slide">
    <p:spTree>
      <p:nvGrpSpPr>
        <p:cNvPr id="1" name=""/>
        <p:cNvGrpSpPr/>
        <p:nvPr/>
      </p:nvGrpSpPr>
      <p:grpSpPr>
        <a:xfrm>
          <a:off x="0" y="0"/>
          <a:ext cx="0" cy="0"/>
          <a:chOff x="0" y="0"/>
          <a:chExt cx="0" cy="0"/>
        </a:xfrm>
      </p:grpSpPr>
      <p:sp>
        <p:nvSpPr>
          <p:cNvPr id="4" name="Rounded Rectangle 3"/>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9" fontAlgn="base">
              <a:spcBef>
                <a:spcPct val="0"/>
              </a:spcBef>
              <a:spcAft>
                <a:spcPct val="0"/>
              </a:spcAft>
              <a:defRPr/>
            </a:pPr>
            <a:endParaRPr lang="en-US" sz="1286" dirty="0">
              <a:solidFill>
                <a:srgbClr val="FFFFFF"/>
              </a:solidFill>
              <a:ea typeface="ＭＳ Ｐゴシック" pitchFamily="-84" charset="-128"/>
            </a:endParaRPr>
          </a:p>
        </p:txBody>
      </p:sp>
      <p:pic>
        <p:nvPicPr>
          <p:cNvPr id="5"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NW ppt templates v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txBox="1">
            <a:spLocks noGrp="1"/>
          </p:cNvSpPr>
          <p:nvPr/>
        </p:nvSpPr>
        <p:spPr bwMode="auto">
          <a:xfrm>
            <a:off x="922867" y="5867401"/>
            <a:ext cx="2844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457209" fontAlgn="base">
              <a:spcBef>
                <a:spcPct val="0"/>
              </a:spcBef>
              <a:spcAft>
                <a:spcPct val="0"/>
              </a:spcAft>
              <a:defRPr/>
            </a:pPr>
            <a:fld id="{6E8CD4DB-50CB-4035-8451-296461D1804F}" type="slidenum">
              <a:rPr lang="en-GB" altLang="en-US" sz="1400" smtClean="0">
                <a:solidFill>
                  <a:srgbClr val="004A8F"/>
                </a:solidFill>
              </a:rPr>
              <a:pPr defTabSz="457209" fontAlgn="base">
                <a:spcBef>
                  <a:spcPct val="0"/>
                </a:spcBef>
                <a:spcAft>
                  <a:spcPct val="0"/>
                </a:spcAft>
                <a:defRPr/>
              </a:pPr>
              <a:t>‹#›</a:t>
            </a:fld>
            <a:endParaRPr lang="en-GB" altLang="en-US" sz="1400" dirty="0">
              <a:solidFill>
                <a:srgbClr val="004A8F"/>
              </a:solidFill>
            </a:endParaRPr>
          </a:p>
        </p:txBody>
      </p:sp>
      <p:sp>
        <p:nvSpPr>
          <p:cNvPr id="15" name="Content Placeholder 2"/>
          <p:cNvSpPr>
            <a:spLocks noGrp="1"/>
          </p:cNvSpPr>
          <p:nvPr>
            <p:ph idx="11"/>
          </p:nvPr>
        </p:nvSpPr>
        <p:spPr>
          <a:xfrm>
            <a:off x="1008446" y="1366406"/>
            <a:ext cx="10272130" cy="2283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itle 1"/>
          <p:cNvSpPr>
            <a:spLocks noGrp="1"/>
          </p:cNvSpPr>
          <p:nvPr>
            <p:ph type="title"/>
          </p:nvPr>
        </p:nvSpPr>
        <p:spPr>
          <a:xfrm>
            <a:off x="1008446" y="620688"/>
            <a:ext cx="10272132" cy="745718"/>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848651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with NW logo">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E56AF1E8-09AD-44DB-AA72-E0FF2C1C5688}" type="slidenum">
              <a:rPr lang="en-GB" altLang="en-US">
                <a:solidFill>
                  <a:srgbClr val="004A8F"/>
                </a:solidFill>
              </a:rPr>
              <a:pPr>
                <a:defRPr/>
              </a:pPr>
              <a:t>‹#›</a:t>
            </a:fld>
            <a:endParaRPr lang="en-GB" altLang="en-US" dirty="0">
              <a:solidFill>
                <a:srgbClr val="004A8F"/>
              </a:solidFill>
            </a:endParaRPr>
          </a:p>
        </p:txBody>
      </p:sp>
      <p:pic>
        <p:nvPicPr>
          <p:cNvPr id="3" name="Picture 10" descr="NW ppt templates v24 copy.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734" y="19489"/>
            <a:ext cx="1026441" cy="33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0133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90" name="think-cell Slide" r:id="rId4" imgW="444" imgH="446" progId="TCLayout.ActiveDocument.1">
                  <p:embed/>
                </p:oleObj>
              </mc:Choice>
              <mc:Fallback>
                <p:oleObj name="think-cell Slide" r:id="rId4" imgW="444" imgH="446"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10"/>
          </p:nvPr>
        </p:nvSpPr>
        <p:spPr/>
        <p:txBody>
          <a:bodyPr/>
          <a:lstStyle>
            <a:lvl1pPr>
              <a:defRPr/>
            </a:lvl1pPr>
          </a:lstStyle>
          <a:p>
            <a:pPr>
              <a:defRPr/>
            </a:pPr>
            <a:fld id="{B01AEDE6-3158-4034-9CD4-34B4200A9764}" type="slidenum">
              <a:rPr lang="en-GB">
                <a:solidFill>
                  <a:srgbClr val="004A8F"/>
                </a:solidFill>
              </a:rPr>
              <a:pPr>
                <a:defRPr/>
              </a:pPr>
              <a:t>‹#›</a:t>
            </a:fld>
            <a:endParaRPr lang="en-GB" dirty="0">
              <a:solidFill>
                <a:srgbClr val="004A8F"/>
              </a:solidFill>
            </a:endParaRPr>
          </a:p>
        </p:txBody>
      </p:sp>
      <p:sp>
        <p:nvSpPr>
          <p:cNvPr id="7"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a:t>Click to edit Master title styles</a:t>
            </a:r>
          </a:p>
        </p:txBody>
      </p:sp>
      <p:sp>
        <p:nvSpPr>
          <p:cNvPr id="8" name="Text Placeholder 2"/>
          <p:cNvSpPr>
            <a:spLocks noGrp="1"/>
          </p:cNvSpPr>
          <p:nvPr>
            <p:ph idx="1"/>
          </p:nvPr>
        </p:nvSpPr>
        <p:spPr bwMode="auto">
          <a:xfrm>
            <a:off x="508000" y="1066800"/>
            <a:ext cx="11074400" cy="228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5" name="Picture 4"/>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spTree>
    <p:extLst>
      <p:ext uri="{BB962C8B-B14F-4D97-AF65-F5344CB8AC3E}">
        <p14:creationId xmlns:p14="http://schemas.microsoft.com/office/powerpoint/2010/main" val="133169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content slide">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p:txBody>
          <a:bodyPr/>
          <a:lstStyle>
            <a:lvl1pPr>
              <a:defRPr/>
            </a:lvl1pPr>
          </a:lstStyle>
          <a:p>
            <a:pPr>
              <a:defRPr/>
            </a:pPr>
            <a:fld id="{B01AEDE6-3158-4034-9CD4-34B4200A9764}" type="slidenum">
              <a:rPr lang="en-GB">
                <a:solidFill>
                  <a:srgbClr val="004A8F"/>
                </a:solidFill>
              </a:rPr>
              <a:pPr>
                <a:defRPr/>
              </a:pPr>
              <a:t>‹#›</a:t>
            </a:fld>
            <a:endParaRPr lang="en-GB" dirty="0">
              <a:solidFill>
                <a:srgbClr val="004A8F"/>
              </a:solidFill>
            </a:endParaRPr>
          </a:p>
        </p:txBody>
      </p:sp>
      <p:sp>
        <p:nvSpPr>
          <p:cNvPr id="7"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dirty="0"/>
              <a:t>Click to edit Master title styles</a:t>
            </a:r>
          </a:p>
        </p:txBody>
      </p:sp>
      <p:sp>
        <p:nvSpPr>
          <p:cNvPr id="8" name="Text Placeholder 2"/>
          <p:cNvSpPr>
            <a:spLocks noGrp="1"/>
          </p:cNvSpPr>
          <p:nvPr>
            <p:ph idx="1"/>
          </p:nvPr>
        </p:nvSpPr>
        <p:spPr bwMode="auto">
          <a:xfrm>
            <a:off x="508000" y="1066800"/>
            <a:ext cx="11074400" cy="228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spTree>
    <p:extLst>
      <p:ext uri="{BB962C8B-B14F-4D97-AF65-F5344CB8AC3E}">
        <p14:creationId xmlns:p14="http://schemas.microsoft.com/office/powerpoint/2010/main" val="317376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mp; content slide">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p:txBody>
          <a:bodyPr/>
          <a:lstStyle>
            <a:lvl1pPr>
              <a:defRPr/>
            </a:lvl1pPr>
          </a:lstStyle>
          <a:p>
            <a:pPr>
              <a:defRPr/>
            </a:pPr>
            <a:fld id="{B01AEDE6-3158-4034-9CD4-34B4200A9764}" type="slidenum">
              <a:rPr lang="en-GB">
                <a:solidFill>
                  <a:srgbClr val="004A8F"/>
                </a:solidFill>
              </a:rPr>
              <a:pPr>
                <a:defRPr/>
              </a:pPr>
              <a:t>‹#›</a:t>
            </a:fld>
            <a:endParaRPr lang="en-GB" dirty="0">
              <a:solidFill>
                <a:srgbClr val="004A8F"/>
              </a:solidFill>
            </a:endParaRPr>
          </a:p>
        </p:txBody>
      </p:sp>
      <p:sp>
        <p:nvSpPr>
          <p:cNvPr id="7"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dirty="0"/>
              <a:t>Click to edit Master title styles</a:t>
            </a:r>
          </a:p>
        </p:txBody>
      </p:sp>
      <p:sp>
        <p:nvSpPr>
          <p:cNvPr id="8" name="Text Placeholder 2"/>
          <p:cNvSpPr>
            <a:spLocks noGrp="1"/>
          </p:cNvSpPr>
          <p:nvPr>
            <p:ph idx="1"/>
          </p:nvPr>
        </p:nvSpPr>
        <p:spPr bwMode="auto">
          <a:xfrm>
            <a:off x="508000" y="1066800"/>
            <a:ext cx="11074400" cy="228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spTree>
    <p:extLst>
      <p:ext uri="{BB962C8B-B14F-4D97-AF65-F5344CB8AC3E}">
        <p14:creationId xmlns:p14="http://schemas.microsoft.com/office/powerpoint/2010/main" val="3050818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Title slide">
    <p:bg>
      <p:bgPr>
        <a:solidFill>
          <a:schemeClr val="bg1"/>
        </a:solid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a:defRPr/>
            </a:pPr>
            <a:fld id="{0F809C02-92F9-49FB-A1E7-9DF0DE4C50DA}" type="slidenum">
              <a:rPr lang="en-GB" smtClean="0">
                <a:solidFill>
                  <a:srgbClr val="004A8F"/>
                </a:solidFill>
              </a:rPr>
              <a:pPr>
                <a:defRPr/>
              </a:pPr>
              <a:t>‹#›</a:t>
            </a:fld>
            <a:endParaRPr lang="en-GB" dirty="0">
              <a:solidFill>
                <a:srgbClr val="004A8F"/>
              </a:solidFill>
            </a:endParaRPr>
          </a:p>
        </p:txBody>
      </p:sp>
    </p:spTree>
    <p:extLst>
      <p:ext uri="{BB962C8B-B14F-4D97-AF65-F5344CB8AC3E}">
        <p14:creationId xmlns:p14="http://schemas.microsoft.com/office/powerpoint/2010/main" val="338034359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050291679"/>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6_Title slide">
    <p:bg>
      <p:bgPr>
        <a:solidFill>
          <a:schemeClr val="bg1"/>
        </a:solid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a:defRPr/>
            </a:pPr>
            <a:fld id="{0F809C02-92F9-49FB-A1E7-9DF0DE4C50DA}" type="slidenum">
              <a:rPr lang="en-GB" smtClean="0">
                <a:solidFill>
                  <a:srgbClr val="004A8F"/>
                </a:solidFill>
              </a:rPr>
              <a:pPr>
                <a:defRPr/>
              </a:pPr>
              <a:t>‹#›</a:t>
            </a:fld>
            <a:endParaRPr lang="en-GB" dirty="0">
              <a:solidFill>
                <a:srgbClr val="004A8F"/>
              </a:solidFill>
            </a:endParaRPr>
          </a:p>
        </p:txBody>
      </p:sp>
    </p:spTree>
    <p:extLst>
      <p:ext uri="{BB962C8B-B14F-4D97-AF65-F5344CB8AC3E}">
        <p14:creationId xmlns:p14="http://schemas.microsoft.com/office/powerpoint/2010/main" val="360672105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52932280"/>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95436548"/>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4417" y="1022351"/>
            <a:ext cx="5484283" cy="5286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11900" y="1022351"/>
            <a:ext cx="5486400" cy="5286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87120928"/>
      </p:ext>
    </p:extLst>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89356395"/>
      </p:ext>
    </p:extLst>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93912066"/>
      </p:ext>
    </p:extLst>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575"/>
      </p:ext>
    </p:extLst>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23872664"/>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50694696"/>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77810311"/>
      </p:ext>
    </p:extLst>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06417" y="200025"/>
            <a:ext cx="2791883" cy="61087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4417" y="200025"/>
            <a:ext cx="8178800" cy="6108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6568331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a:grpSpLocks/>
          </p:cNvGrpSpPr>
          <p:nvPr/>
        </p:nvGrpSpPr>
        <p:grpSpPr bwMode="auto">
          <a:xfrm>
            <a:off x="609600" y="457200"/>
            <a:ext cx="10972800" cy="5943600"/>
            <a:chOff x="457200" y="457200"/>
            <a:chExt cx="8229600" cy="5943600"/>
          </a:xfrm>
          <a:solidFill>
            <a:schemeClr val="tx1"/>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endParaRPr>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endParaRPr>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endParaRPr>
            </a:p>
          </p:txBody>
        </p:sp>
      </p:grpSp>
      <p:sp>
        <p:nvSpPr>
          <p:cNvPr id="8" name="Rounded Rectangle 7"/>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4" name="Title Placeholder 1"/>
          <p:cNvSpPr>
            <a:spLocks noGrp="1"/>
          </p:cNvSpPr>
          <p:nvPr>
            <p:ph type="ctrTitle"/>
          </p:nvPr>
        </p:nvSpPr>
        <p:spPr>
          <a:xfrm>
            <a:off x="2027767" y="1978025"/>
            <a:ext cx="8292703" cy="1569660"/>
          </a:xfrm>
        </p:spPr>
        <p:txBody>
          <a:bodyPr lIns="91440" rIns="91440">
            <a:spAutoFit/>
          </a:bodyPr>
          <a:lstStyle>
            <a:lvl1pPr>
              <a:defRPr sz="4800" baseline="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
        <p:nvSpPr>
          <p:cNvPr id="54275" name="Text Placeholder 2"/>
          <p:cNvSpPr>
            <a:spLocks noGrp="1"/>
          </p:cNvSpPr>
          <p:nvPr>
            <p:ph type="subTitle" idx="1"/>
          </p:nvPr>
        </p:nvSpPr>
        <p:spPr>
          <a:xfrm>
            <a:off x="2027767" y="3806825"/>
            <a:ext cx="8292703" cy="519113"/>
          </a:xfrm>
        </p:spPr>
        <p:txBody>
          <a:bodyPr/>
          <a:lstStyle>
            <a:lvl1pPr marL="0" indent="0">
              <a:buFont typeface="Arial" charset="0"/>
              <a:buNone/>
              <a:defRPr sz="280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Tree>
    <p:extLst>
      <p:ext uri="{BB962C8B-B14F-4D97-AF65-F5344CB8AC3E}">
        <p14:creationId xmlns:p14="http://schemas.microsoft.com/office/powerpoint/2010/main" val="3847164088"/>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24417" y="200025"/>
            <a:ext cx="11173883" cy="571500"/>
          </a:xfrm>
        </p:spPr>
        <p:txBody>
          <a:bodyPr/>
          <a:lstStyle/>
          <a:p>
            <a:r>
              <a:rPr lang="en-US"/>
              <a:t>Click to edit Master title style</a:t>
            </a:r>
            <a:endParaRPr lang="en-GB"/>
          </a:p>
        </p:txBody>
      </p:sp>
      <p:sp>
        <p:nvSpPr>
          <p:cNvPr id="3" name="Table Placeholder 2"/>
          <p:cNvSpPr>
            <a:spLocks noGrp="1"/>
          </p:cNvSpPr>
          <p:nvPr>
            <p:ph type="tbl" idx="1"/>
          </p:nvPr>
        </p:nvSpPr>
        <p:spPr>
          <a:xfrm>
            <a:off x="624417" y="1022351"/>
            <a:ext cx="11173883" cy="5286375"/>
          </a:xfrm>
        </p:spPr>
        <p:txBody>
          <a:bodyPr/>
          <a:lstStyle/>
          <a:p>
            <a:pPr lvl="0"/>
            <a:endParaRPr lang="en-GB" noProof="0" dirty="0"/>
          </a:p>
        </p:txBody>
      </p:sp>
    </p:spTree>
    <p:extLst>
      <p:ext uri="{BB962C8B-B14F-4D97-AF65-F5344CB8AC3E}">
        <p14:creationId xmlns:p14="http://schemas.microsoft.com/office/powerpoint/2010/main" val="2221619784"/>
      </p:ext>
    </p:extLst>
  </p:cSld>
  <p:clrMapOvr>
    <a:masterClrMapping/>
  </p:clrMapOvr>
  <p:transition spd="med">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escription for Governance of Strategy">
    <p:spTree>
      <p:nvGrpSpPr>
        <p:cNvPr id="1" name=""/>
        <p:cNvGrpSpPr/>
        <p:nvPr/>
      </p:nvGrpSpPr>
      <p:grpSpPr>
        <a:xfrm>
          <a:off x="0" y="0"/>
          <a:ext cx="0" cy="0"/>
          <a:chOff x="0" y="0"/>
          <a:chExt cx="0" cy="0"/>
        </a:xfrm>
      </p:grpSpPr>
      <p:sp>
        <p:nvSpPr>
          <p:cNvPr id="18" name="TextBox 17"/>
          <p:cNvSpPr txBox="1"/>
          <p:nvPr userDrawn="1"/>
        </p:nvSpPr>
        <p:spPr>
          <a:xfrm>
            <a:off x="143338" y="60051"/>
            <a:ext cx="4073071" cy="307777"/>
          </a:xfrm>
          <a:prstGeom prst="rect">
            <a:avLst/>
          </a:prstGeom>
          <a:noFill/>
        </p:spPr>
        <p:txBody>
          <a:bodyPr wrap="square" rtlCol="0">
            <a:spAutoFit/>
          </a:bodyPr>
          <a:lstStyle/>
          <a:p>
            <a:pPr eaLnBrk="0" fontAlgn="base" hangingPunct="0">
              <a:spcBef>
                <a:spcPct val="0"/>
              </a:spcBef>
              <a:spcAft>
                <a:spcPct val="0"/>
              </a:spcAft>
            </a:pPr>
            <a:r>
              <a:rPr lang="en-GB" sz="1400" b="1" dirty="0">
                <a:solidFill>
                  <a:srgbClr val="003166"/>
                </a:solidFill>
                <a:cs typeface="Arial" charset="0"/>
              </a:rPr>
              <a:t>Description for Governance of Strategy</a:t>
            </a:r>
          </a:p>
        </p:txBody>
      </p:sp>
      <p:cxnSp>
        <p:nvCxnSpPr>
          <p:cNvPr id="33" name="Straight Connector 32"/>
          <p:cNvCxnSpPr/>
          <p:nvPr userDrawn="1"/>
        </p:nvCxnSpPr>
        <p:spPr>
          <a:xfrm>
            <a:off x="0" y="404664"/>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0" y="69269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userDrawn="1"/>
        </p:nvSpPr>
        <p:spPr>
          <a:xfrm>
            <a:off x="143339" y="415698"/>
            <a:ext cx="1536171" cy="276999"/>
          </a:xfrm>
          <a:prstGeom prst="rect">
            <a:avLst/>
          </a:prstGeom>
          <a:noFill/>
        </p:spPr>
        <p:txBody>
          <a:bodyPr wrap="square" rtlCol="0">
            <a:spAutoFit/>
          </a:bodyPr>
          <a:lstStyle/>
          <a:p>
            <a:pPr eaLnBrk="0" fontAlgn="base" hangingPunct="0">
              <a:spcBef>
                <a:spcPct val="0"/>
              </a:spcBef>
              <a:spcAft>
                <a:spcPct val="0"/>
              </a:spcAft>
            </a:pPr>
            <a:r>
              <a:rPr lang="en-GB" sz="1200" b="1" dirty="0">
                <a:solidFill>
                  <a:srgbClr val="003166"/>
                </a:solidFill>
                <a:cs typeface="Arial" charset="0"/>
              </a:rPr>
              <a:t>Strategy:</a:t>
            </a:r>
          </a:p>
        </p:txBody>
      </p:sp>
      <p:sp>
        <p:nvSpPr>
          <p:cNvPr id="37" name="TextBox 36"/>
          <p:cNvSpPr txBox="1"/>
          <p:nvPr userDrawn="1"/>
        </p:nvSpPr>
        <p:spPr>
          <a:xfrm>
            <a:off x="3531022" y="415698"/>
            <a:ext cx="988065" cy="276999"/>
          </a:xfrm>
          <a:prstGeom prst="rect">
            <a:avLst/>
          </a:prstGeom>
          <a:noFill/>
        </p:spPr>
        <p:txBody>
          <a:bodyPr wrap="square" rtlCol="0">
            <a:spAutoFit/>
          </a:bodyPr>
          <a:lstStyle/>
          <a:p>
            <a:pPr eaLnBrk="0" fontAlgn="base" hangingPunct="0">
              <a:spcBef>
                <a:spcPct val="0"/>
              </a:spcBef>
              <a:spcAft>
                <a:spcPct val="0"/>
              </a:spcAft>
            </a:pPr>
            <a:r>
              <a:rPr lang="en-GB" sz="1200" b="1" dirty="0">
                <a:solidFill>
                  <a:srgbClr val="003166"/>
                </a:solidFill>
                <a:cs typeface="Arial" charset="0"/>
              </a:rPr>
              <a:t>Author:</a:t>
            </a:r>
          </a:p>
        </p:txBody>
      </p:sp>
      <p:sp>
        <p:nvSpPr>
          <p:cNvPr id="38" name="TextBox 37"/>
          <p:cNvSpPr txBox="1"/>
          <p:nvPr userDrawn="1"/>
        </p:nvSpPr>
        <p:spPr>
          <a:xfrm>
            <a:off x="6699374" y="415698"/>
            <a:ext cx="1440809" cy="276999"/>
          </a:xfrm>
          <a:prstGeom prst="rect">
            <a:avLst/>
          </a:prstGeom>
          <a:noFill/>
        </p:spPr>
        <p:txBody>
          <a:bodyPr wrap="square" rtlCol="0">
            <a:spAutoFit/>
          </a:bodyPr>
          <a:lstStyle/>
          <a:p>
            <a:pPr eaLnBrk="0" fontAlgn="base" hangingPunct="0">
              <a:spcBef>
                <a:spcPct val="0"/>
              </a:spcBef>
              <a:spcAft>
                <a:spcPct val="0"/>
              </a:spcAft>
            </a:pPr>
            <a:r>
              <a:rPr lang="en-GB" sz="1200" b="1" dirty="0">
                <a:solidFill>
                  <a:srgbClr val="003166"/>
                </a:solidFill>
                <a:cs typeface="Arial" charset="0"/>
              </a:rPr>
              <a:t>Strategy Date:</a:t>
            </a:r>
          </a:p>
        </p:txBody>
      </p:sp>
      <p:sp>
        <p:nvSpPr>
          <p:cNvPr id="39" name="TextBox 38"/>
          <p:cNvSpPr txBox="1"/>
          <p:nvPr userDrawn="1"/>
        </p:nvSpPr>
        <p:spPr>
          <a:xfrm>
            <a:off x="9484332" y="403565"/>
            <a:ext cx="1632181" cy="276999"/>
          </a:xfrm>
          <a:prstGeom prst="rect">
            <a:avLst/>
          </a:prstGeom>
          <a:noFill/>
        </p:spPr>
        <p:txBody>
          <a:bodyPr wrap="square" rtlCol="0">
            <a:spAutoFit/>
          </a:bodyPr>
          <a:lstStyle/>
          <a:p>
            <a:pPr eaLnBrk="0" fontAlgn="base" hangingPunct="0">
              <a:spcBef>
                <a:spcPct val="0"/>
              </a:spcBef>
              <a:spcAft>
                <a:spcPct val="0"/>
              </a:spcAft>
            </a:pPr>
            <a:r>
              <a:rPr lang="en-GB" sz="1200" b="1" dirty="0">
                <a:solidFill>
                  <a:srgbClr val="003166"/>
                </a:solidFill>
                <a:cs typeface="Arial" charset="0"/>
              </a:rPr>
              <a:t>Strategy Version:</a:t>
            </a:r>
          </a:p>
        </p:txBody>
      </p:sp>
      <p:sp>
        <p:nvSpPr>
          <p:cNvPr id="4" name="Text Placeholder 3"/>
          <p:cNvSpPr>
            <a:spLocks noGrp="1"/>
          </p:cNvSpPr>
          <p:nvPr>
            <p:ph type="body" sz="quarter" idx="10" hasCustomPrompt="1"/>
          </p:nvPr>
        </p:nvSpPr>
        <p:spPr>
          <a:xfrm>
            <a:off x="1009519"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Strategy Name Here</a:t>
            </a:r>
          </a:p>
        </p:txBody>
      </p:sp>
      <p:sp>
        <p:nvSpPr>
          <p:cNvPr id="43" name="Text Placeholder 3"/>
          <p:cNvSpPr>
            <a:spLocks noGrp="1"/>
          </p:cNvSpPr>
          <p:nvPr>
            <p:ph type="body" sz="quarter" idx="11" hasCustomPrompt="1"/>
          </p:nvPr>
        </p:nvSpPr>
        <p:spPr>
          <a:xfrm>
            <a:off x="4271798"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Author Here</a:t>
            </a:r>
          </a:p>
        </p:txBody>
      </p:sp>
      <p:sp>
        <p:nvSpPr>
          <p:cNvPr id="44" name="Text Placeholder 3"/>
          <p:cNvSpPr>
            <a:spLocks noGrp="1"/>
          </p:cNvSpPr>
          <p:nvPr>
            <p:ph type="body" sz="quarter" idx="12" hasCustomPrompt="1"/>
          </p:nvPr>
        </p:nvSpPr>
        <p:spPr>
          <a:xfrm>
            <a:off x="7920203"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err="1"/>
              <a:t>DDD</a:t>
            </a:r>
            <a:r>
              <a:rPr lang="en-GB" dirty="0"/>
              <a:t>/</a:t>
            </a:r>
            <a:r>
              <a:rPr lang="en-GB" dirty="0" err="1"/>
              <a:t>MMMM</a:t>
            </a:r>
            <a:endParaRPr lang="en-GB" dirty="0"/>
          </a:p>
        </p:txBody>
      </p:sp>
      <p:sp>
        <p:nvSpPr>
          <p:cNvPr id="45" name="Text Placeholder 3"/>
          <p:cNvSpPr>
            <a:spLocks noGrp="1"/>
          </p:cNvSpPr>
          <p:nvPr>
            <p:ph type="body" sz="quarter" idx="13" hasCustomPrompt="1"/>
          </p:nvPr>
        </p:nvSpPr>
        <p:spPr>
          <a:xfrm>
            <a:off x="10992909" y="434164"/>
            <a:ext cx="1151764"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Version</a:t>
            </a:r>
          </a:p>
        </p:txBody>
      </p:sp>
    </p:spTree>
    <p:extLst>
      <p:ext uri="{BB962C8B-B14F-4D97-AF65-F5344CB8AC3E}">
        <p14:creationId xmlns:p14="http://schemas.microsoft.com/office/powerpoint/2010/main" val="10504882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Diagrams for Governance of Strategy">
    <p:spTree>
      <p:nvGrpSpPr>
        <p:cNvPr id="1" name=""/>
        <p:cNvGrpSpPr/>
        <p:nvPr/>
      </p:nvGrpSpPr>
      <p:grpSpPr>
        <a:xfrm>
          <a:off x="0" y="0"/>
          <a:ext cx="0" cy="0"/>
          <a:chOff x="0" y="0"/>
          <a:chExt cx="0" cy="0"/>
        </a:xfrm>
      </p:grpSpPr>
      <p:sp>
        <p:nvSpPr>
          <p:cNvPr id="31" name="TextBox 30"/>
          <p:cNvSpPr txBox="1"/>
          <p:nvPr userDrawn="1"/>
        </p:nvSpPr>
        <p:spPr>
          <a:xfrm>
            <a:off x="143338" y="60051"/>
            <a:ext cx="5211887" cy="307777"/>
          </a:xfrm>
          <a:prstGeom prst="rect">
            <a:avLst/>
          </a:prstGeom>
          <a:noFill/>
        </p:spPr>
        <p:txBody>
          <a:bodyPr wrap="square" rtlCol="0">
            <a:spAutoFit/>
          </a:bodyPr>
          <a:lstStyle/>
          <a:p>
            <a:pPr eaLnBrk="0" fontAlgn="base" hangingPunct="0">
              <a:spcBef>
                <a:spcPct val="0"/>
              </a:spcBef>
              <a:spcAft>
                <a:spcPct val="0"/>
              </a:spcAft>
            </a:pPr>
            <a:r>
              <a:rPr lang="en-GB" sz="1400" b="1" dirty="0">
                <a:solidFill>
                  <a:srgbClr val="003166"/>
                </a:solidFill>
                <a:cs typeface="Arial" charset="0"/>
              </a:rPr>
              <a:t>Supporting Diagrams for Governance of Strategy</a:t>
            </a:r>
          </a:p>
        </p:txBody>
      </p:sp>
      <p:cxnSp>
        <p:nvCxnSpPr>
          <p:cNvPr id="50" name="Straight Connector 49"/>
          <p:cNvCxnSpPr/>
          <p:nvPr userDrawn="1"/>
        </p:nvCxnSpPr>
        <p:spPr>
          <a:xfrm>
            <a:off x="0" y="404664"/>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0" y="69269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userDrawn="1"/>
        </p:nvSpPr>
        <p:spPr>
          <a:xfrm>
            <a:off x="143339" y="415698"/>
            <a:ext cx="1536171" cy="276999"/>
          </a:xfrm>
          <a:prstGeom prst="rect">
            <a:avLst/>
          </a:prstGeom>
          <a:noFill/>
        </p:spPr>
        <p:txBody>
          <a:bodyPr wrap="square" rtlCol="0">
            <a:spAutoFit/>
          </a:bodyPr>
          <a:lstStyle/>
          <a:p>
            <a:pPr eaLnBrk="0" fontAlgn="base" hangingPunct="0">
              <a:spcBef>
                <a:spcPct val="0"/>
              </a:spcBef>
              <a:spcAft>
                <a:spcPct val="0"/>
              </a:spcAft>
            </a:pPr>
            <a:r>
              <a:rPr lang="en-GB" sz="1200" b="1" dirty="0">
                <a:solidFill>
                  <a:srgbClr val="003166"/>
                </a:solidFill>
                <a:cs typeface="Arial" charset="0"/>
              </a:rPr>
              <a:t>Strategy:</a:t>
            </a:r>
          </a:p>
        </p:txBody>
      </p:sp>
      <p:sp>
        <p:nvSpPr>
          <p:cNvPr id="53" name="TextBox 52"/>
          <p:cNvSpPr txBox="1"/>
          <p:nvPr userDrawn="1"/>
        </p:nvSpPr>
        <p:spPr>
          <a:xfrm>
            <a:off x="3531022" y="415698"/>
            <a:ext cx="988065" cy="276999"/>
          </a:xfrm>
          <a:prstGeom prst="rect">
            <a:avLst/>
          </a:prstGeom>
          <a:noFill/>
        </p:spPr>
        <p:txBody>
          <a:bodyPr wrap="square" rtlCol="0">
            <a:spAutoFit/>
          </a:bodyPr>
          <a:lstStyle/>
          <a:p>
            <a:pPr eaLnBrk="0" fontAlgn="base" hangingPunct="0">
              <a:spcBef>
                <a:spcPct val="0"/>
              </a:spcBef>
              <a:spcAft>
                <a:spcPct val="0"/>
              </a:spcAft>
            </a:pPr>
            <a:r>
              <a:rPr lang="en-GB" sz="1200" b="1" dirty="0">
                <a:solidFill>
                  <a:srgbClr val="003166"/>
                </a:solidFill>
                <a:cs typeface="Arial" charset="0"/>
              </a:rPr>
              <a:t>Author:</a:t>
            </a:r>
          </a:p>
        </p:txBody>
      </p:sp>
      <p:sp>
        <p:nvSpPr>
          <p:cNvPr id="54" name="TextBox 53"/>
          <p:cNvSpPr txBox="1"/>
          <p:nvPr userDrawn="1"/>
        </p:nvSpPr>
        <p:spPr>
          <a:xfrm>
            <a:off x="6699374" y="415698"/>
            <a:ext cx="1440809" cy="276999"/>
          </a:xfrm>
          <a:prstGeom prst="rect">
            <a:avLst/>
          </a:prstGeom>
          <a:noFill/>
        </p:spPr>
        <p:txBody>
          <a:bodyPr wrap="square" rtlCol="0">
            <a:spAutoFit/>
          </a:bodyPr>
          <a:lstStyle/>
          <a:p>
            <a:pPr eaLnBrk="0" fontAlgn="base" hangingPunct="0">
              <a:spcBef>
                <a:spcPct val="0"/>
              </a:spcBef>
              <a:spcAft>
                <a:spcPct val="0"/>
              </a:spcAft>
            </a:pPr>
            <a:r>
              <a:rPr lang="en-GB" sz="1200" b="1" dirty="0">
                <a:solidFill>
                  <a:srgbClr val="003166"/>
                </a:solidFill>
                <a:cs typeface="Arial" charset="0"/>
              </a:rPr>
              <a:t>Strategy Date:</a:t>
            </a:r>
          </a:p>
        </p:txBody>
      </p:sp>
      <p:sp>
        <p:nvSpPr>
          <p:cNvPr id="55" name="TextBox 54"/>
          <p:cNvSpPr txBox="1"/>
          <p:nvPr userDrawn="1"/>
        </p:nvSpPr>
        <p:spPr>
          <a:xfrm>
            <a:off x="9484332" y="403565"/>
            <a:ext cx="1632181" cy="276999"/>
          </a:xfrm>
          <a:prstGeom prst="rect">
            <a:avLst/>
          </a:prstGeom>
          <a:noFill/>
        </p:spPr>
        <p:txBody>
          <a:bodyPr wrap="square" rtlCol="0">
            <a:spAutoFit/>
          </a:bodyPr>
          <a:lstStyle/>
          <a:p>
            <a:pPr eaLnBrk="0" fontAlgn="base" hangingPunct="0">
              <a:spcBef>
                <a:spcPct val="0"/>
              </a:spcBef>
              <a:spcAft>
                <a:spcPct val="0"/>
              </a:spcAft>
            </a:pPr>
            <a:r>
              <a:rPr lang="en-GB" sz="1200" b="1" dirty="0">
                <a:solidFill>
                  <a:srgbClr val="003166"/>
                </a:solidFill>
                <a:cs typeface="Arial" charset="0"/>
              </a:rPr>
              <a:t>Strategy Version:</a:t>
            </a:r>
          </a:p>
        </p:txBody>
      </p:sp>
      <p:sp>
        <p:nvSpPr>
          <p:cNvPr id="56" name="Text Placeholder 3"/>
          <p:cNvSpPr>
            <a:spLocks noGrp="1"/>
          </p:cNvSpPr>
          <p:nvPr>
            <p:ph type="body" sz="quarter" idx="10" hasCustomPrompt="1"/>
          </p:nvPr>
        </p:nvSpPr>
        <p:spPr>
          <a:xfrm>
            <a:off x="1009519"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Strategy Name Here</a:t>
            </a:r>
          </a:p>
        </p:txBody>
      </p:sp>
      <p:sp>
        <p:nvSpPr>
          <p:cNvPr id="57" name="Text Placeholder 3"/>
          <p:cNvSpPr>
            <a:spLocks noGrp="1"/>
          </p:cNvSpPr>
          <p:nvPr>
            <p:ph type="body" sz="quarter" idx="11" hasCustomPrompt="1"/>
          </p:nvPr>
        </p:nvSpPr>
        <p:spPr>
          <a:xfrm>
            <a:off x="4271798"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Author Here</a:t>
            </a:r>
          </a:p>
        </p:txBody>
      </p:sp>
      <p:sp>
        <p:nvSpPr>
          <p:cNvPr id="58" name="Text Placeholder 3"/>
          <p:cNvSpPr>
            <a:spLocks noGrp="1"/>
          </p:cNvSpPr>
          <p:nvPr>
            <p:ph type="body" sz="quarter" idx="12" hasCustomPrompt="1"/>
          </p:nvPr>
        </p:nvSpPr>
        <p:spPr>
          <a:xfrm>
            <a:off x="7920203"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err="1"/>
              <a:t>DDD</a:t>
            </a:r>
            <a:r>
              <a:rPr lang="en-GB" dirty="0"/>
              <a:t>/</a:t>
            </a:r>
            <a:r>
              <a:rPr lang="en-GB" dirty="0" err="1"/>
              <a:t>MMMM</a:t>
            </a:r>
            <a:endParaRPr lang="en-GB" dirty="0"/>
          </a:p>
        </p:txBody>
      </p:sp>
      <p:sp>
        <p:nvSpPr>
          <p:cNvPr id="59" name="Text Placeholder 3"/>
          <p:cNvSpPr>
            <a:spLocks noGrp="1"/>
          </p:cNvSpPr>
          <p:nvPr>
            <p:ph type="body" sz="quarter" idx="13" hasCustomPrompt="1"/>
          </p:nvPr>
        </p:nvSpPr>
        <p:spPr>
          <a:xfrm>
            <a:off x="10992909" y="434164"/>
            <a:ext cx="1151764"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Version</a:t>
            </a:r>
          </a:p>
        </p:txBody>
      </p:sp>
    </p:spTree>
    <p:extLst>
      <p:ext uri="{BB962C8B-B14F-4D97-AF65-F5344CB8AC3E}">
        <p14:creationId xmlns:p14="http://schemas.microsoft.com/office/powerpoint/2010/main" val="2399756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mp; content slide">
    <p:spTree>
      <p:nvGrpSpPr>
        <p:cNvPr id="1" name=""/>
        <p:cNvGrpSpPr/>
        <p:nvPr/>
      </p:nvGrpSpPr>
      <p:grpSpPr>
        <a:xfrm>
          <a:off x="0" y="0"/>
          <a:ext cx="0" cy="0"/>
          <a:chOff x="0" y="0"/>
          <a:chExt cx="0" cy="0"/>
        </a:xfrm>
      </p:grpSpPr>
      <p:cxnSp>
        <p:nvCxnSpPr>
          <p:cNvPr id="4" name="Straight Connector 3"/>
          <p:cNvCxnSpPr/>
          <p:nvPr/>
        </p:nvCxnSpPr>
        <p:spPr>
          <a:xfrm>
            <a:off x="609600" y="990600"/>
            <a:ext cx="109728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08000" y="1066800"/>
            <a:ext cx="11074400" cy="2283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C1591F50-ECF2-4958-8014-02EED39175E0}" type="slidenum">
              <a:rPr lang="en-GB" altLang="en-US">
                <a:solidFill>
                  <a:srgbClr val="004A8F"/>
                </a:solidFill>
              </a:rPr>
              <a:pPr>
                <a:defRPr/>
              </a:pPr>
              <a:t>‹#›</a:t>
            </a:fld>
            <a:endParaRPr lang="en-GB" altLang="en-US" dirty="0">
              <a:solidFill>
                <a:srgbClr val="004A8F"/>
              </a:solidFill>
            </a:endParaRPr>
          </a:p>
        </p:txBody>
      </p:sp>
    </p:spTree>
    <p:extLst>
      <p:ext uri="{BB962C8B-B14F-4D97-AF65-F5344CB8AC3E}">
        <p14:creationId xmlns:p14="http://schemas.microsoft.com/office/powerpoint/2010/main" val="1582261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title &amp; content slide">
    <p:spTree>
      <p:nvGrpSpPr>
        <p:cNvPr id="1" name=""/>
        <p:cNvGrpSpPr/>
        <p:nvPr/>
      </p:nvGrpSpPr>
      <p:grpSpPr>
        <a:xfrm>
          <a:off x="0" y="0"/>
          <a:ext cx="0" cy="0"/>
          <a:chOff x="0" y="0"/>
          <a:chExt cx="0" cy="0"/>
        </a:xfrm>
      </p:grpSpPr>
      <p:sp>
        <p:nvSpPr>
          <p:cNvPr id="4" name="Rounded Rectangle 3"/>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srgbClr val="FFFFFF"/>
              </a:solidFill>
              <a:ea typeface="ＭＳ Ｐゴシック" pitchFamily="-84" charset="-128"/>
            </a:endParaRPr>
          </a:p>
        </p:txBody>
      </p:sp>
      <p:pic>
        <p:nvPicPr>
          <p:cNvPr id="5"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NW ppt templates v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txBox="1">
            <a:spLocks noGrp="1"/>
          </p:cNvSpPr>
          <p:nvPr/>
        </p:nvSpPr>
        <p:spPr bwMode="auto">
          <a:xfrm>
            <a:off x="922867" y="5867401"/>
            <a:ext cx="2844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defTabSz="457200" fontAlgn="base">
              <a:spcBef>
                <a:spcPct val="0"/>
              </a:spcBef>
              <a:spcAft>
                <a:spcPct val="0"/>
              </a:spcAft>
              <a:defRPr/>
            </a:pPr>
            <a:fld id="{07E1CB28-34CE-453B-838C-50D60A976F4F}" type="slidenum">
              <a:rPr lang="en-GB" altLang="en-US" sz="1400" smtClean="0">
                <a:solidFill>
                  <a:srgbClr val="004A8F"/>
                </a:solidFill>
              </a:rPr>
              <a:pPr defTabSz="457200" fontAlgn="base">
                <a:spcBef>
                  <a:spcPct val="0"/>
                </a:spcBef>
                <a:spcAft>
                  <a:spcPct val="0"/>
                </a:spcAft>
                <a:defRPr/>
              </a:pPr>
              <a:t>‹#›</a:t>
            </a:fld>
            <a:endParaRPr lang="en-GB" altLang="en-US" sz="1400" dirty="0">
              <a:solidFill>
                <a:srgbClr val="004A8F"/>
              </a:solidFill>
            </a:endParaRPr>
          </a:p>
        </p:txBody>
      </p:sp>
      <p:sp>
        <p:nvSpPr>
          <p:cNvPr id="15" name="Content Placeholder 2"/>
          <p:cNvSpPr>
            <a:spLocks noGrp="1"/>
          </p:cNvSpPr>
          <p:nvPr>
            <p:ph idx="11"/>
          </p:nvPr>
        </p:nvSpPr>
        <p:spPr>
          <a:xfrm>
            <a:off x="1008445" y="1366406"/>
            <a:ext cx="10272131" cy="2283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1008446" y="620688"/>
            <a:ext cx="10272132" cy="74571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53513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slide with NW logo">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15BD6C10-9723-4E6D-9766-95308498745D}" type="slidenum">
              <a:rPr lang="en-GB" altLang="en-US">
                <a:solidFill>
                  <a:srgbClr val="004A8F"/>
                </a:solidFill>
              </a:rPr>
              <a:pPr>
                <a:defRPr/>
              </a:pPr>
              <a:t>‹#›</a:t>
            </a:fld>
            <a:endParaRPr lang="en-GB" altLang="en-US" dirty="0">
              <a:solidFill>
                <a:srgbClr val="004A8F"/>
              </a:solidFill>
            </a:endParaRPr>
          </a:p>
        </p:txBody>
      </p:sp>
    </p:spTree>
    <p:extLst>
      <p:ext uri="{BB962C8B-B14F-4D97-AF65-F5344CB8AC3E}">
        <p14:creationId xmlns:p14="http://schemas.microsoft.com/office/powerpoint/2010/main" val="106883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a:grpSpLocks/>
          </p:cNvGrpSpPr>
          <p:nvPr/>
        </p:nvGrpSpPr>
        <p:grpSpPr bwMode="auto">
          <a:xfrm>
            <a:off x="609600" y="457200"/>
            <a:ext cx="10972800" cy="5943600"/>
            <a:chOff x="457200" y="457200"/>
            <a:chExt cx="8229600" cy="5943600"/>
          </a:xfrm>
          <a:solidFill>
            <a:schemeClr val="tx1"/>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endParaRPr>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endParaRPr>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endParaRPr>
            </a:p>
          </p:txBody>
        </p:sp>
      </p:grpSp>
      <p:sp>
        <p:nvSpPr>
          <p:cNvPr id="8" name="Rounded Rectangle 7"/>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4" name="Title Placeholder 1"/>
          <p:cNvSpPr>
            <a:spLocks noGrp="1"/>
          </p:cNvSpPr>
          <p:nvPr>
            <p:ph type="ctrTitle"/>
          </p:nvPr>
        </p:nvSpPr>
        <p:spPr>
          <a:xfrm>
            <a:off x="2027767" y="1978025"/>
            <a:ext cx="8292703" cy="1569660"/>
          </a:xfrm>
        </p:spPr>
        <p:txBody>
          <a:bodyPr lIns="91440" rIns="91440">
            <a:spAutoFit/>
          </a:bodyPr>
          <a:lstStyle>
            <a:lvl1pPr>
              <a:defRPr sz="4800" baseline="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
        <p:nvSpPr>
          <p:cNvPr id="54275" name="Text Placeholder 2"/>
          <p:cNvSpPr>
            <a:spLocks noGrp="1"/>
          </p:cNvSpPr>
          <p:nvPr>
            <p:ph type="subTitle" idx="1"/>
          </p:nvPr>
        </p:nvSpPr>
        <p:spPr>
          <a:xfrm>
            <a:off x="2027767" y="3806825"/>
            <a:ext cx="8292703" cy="519113"/>
          </a:xfrm>
        </p:spPr>
        <p:txBody>
          <a:bodyPr/>
          <a:lstStyle>
            <a:lvl1pPr marL="0" indent="0">
              <a:buFont typeface="Arial" charset="0"/>
              <a:buNone/>
              <a:defRPr sz="280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Tree>
    <p:extLst>
      <p:ext uri="{BB962C8B-B14F-4D97-AF65-F5344CB8AC3E}">
        <p14:creationId xmlns:p14="http://schemas.microsoft.com/office/powerpoint/2010/main" val="382199373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mp; content slide">
    <p:spTree>
      <p:nvGrpSpPr>
        <p:cNvPr id="1" name=""/>
        <p:cNvGrpSpPr/>
        <p:nvPr/>
      </p:nvGrpSpPr>
      <p:grpSpPr>
        <a:xfrm>
          <a:off x="0" y="0"/>
          <a:ext cx="0" cy="0"/>
          <a:chOff x="0" y="0"/>
          <a:chExt cx="0" cy="0"/>
        </a:xfrm>
      </p:grpSpPr>
      <p:cxnSp>
        <p:nvCxnSpPr>
          <p:cNvPr id="4" name="Straight Connector 3"/>
          <p:cNvCxnSpPr/>
          <p:nvPr/>
        </p:nvCxnSpPr>
        <p:spPr>
          <a:xfrm>
            <a:off x="609600" y="990600"/>
            <a:ext cx="109728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08000" y="1066800"/>
            <a:ext cx="11074400" cy="2283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C1591F50-ECF2-4958-8014-02EED39175E0}" type="slidenum">
              <a:rPr lang="en-GB" altLang="en-US">
                <a:solidFill>
                  <a:srgbClr val="004A8F"/>
                </a:solidFill>
              </a:rPr>
              <a:pPr>
                <a:defRPr/>
              </a:pPr>
              <a:t>‹#›</a:t>
            </a:fld>
            <a:endParaRPr lang="en-GB" altLang="en-US" dirty="0">
              <a:solidFill>
                <a:srgbClr val="004A8F"/>
              </a:solidFill>
            </a:endParaRPr>
          </a:p>
        </p:txBody>
      </p:sp>
    </p:spTree>
    <p:extLst>
      <p:ext uri="{BB962C8B-B14F-4D97-AF65-F5344CB8AC3E}">
        <p14:creationId xmlns:p14="http://schemas.microsoft.com/office/powerpoint/2010/main" val="11806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ternative title &amp; content slide">
    <p:spTree>
      <p:nvGrpSpPr>
        <p:cNvPr id="1" name=""/>
        <p:cNvGrpSpPr/>
        <p:nvPr/>
      </p:nvGrpSpPr>
      <p:grpSpPr>
        <a:xfrm>
          <a:off x="0" y="0"/>
          <a:ext cx="0" cy="0"/>
          <a:chOff x="0" y="0"/>
          <a:chExt cx="0" cy="0"/>
        </a:xfrm>
      </p:grpSpPr>
      <p:sp>
        <p:nvSpPr>
          <p:cNvPr id="4" name="Rounded Rectangle 3"/>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srgbClr val="FFFFFF"/>
              </a:solidFill>
              <a:ea typeface="ＭＳ Ｐゴシック" pitchFamily="-84" charset="-128"/>
            </a:endParaRPr>
          </a:p>
        </p:txBody>
      </p:sp>
      <p:pic>
        <p:nvPicPr>
          <p:cNvPr id="5"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NW ppt templates v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txBox="1">
            <a:spLocks noGrp="1"/>
          </p:cNvSpPr>
          <p:nvPr/>
        </p:nvSpPr>
        <p:spPr bwMode="auto">
          <a:xfrm>
            <a:off x="922867" y="5867401"/>
            <a:ext cx="2844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defTabSz="457200" fontAlgn="base">
              <a:spcBef>
                <a:spcPct val="0"/>
              </a:spcBef>
              <a:spcAft>
                <a:spcPct val="0"/>
              </a:spcAft>
              <a:defRPr/>
            </a:pPr>
            <a:fld id="{07E1CB28-34CE-453B-838C-50D60A976F4F}" type="slidenum">
              <a:rPr lang="en-GB" altLang="en-US" sz="1400" smtClean="0">
                <a:solidFill>
                  <a:srgbClr val="004A8F"/>
                </a:solidFill>
              </a:rPr>
              <a:pPr defTabSz="457200" fontAlgn="base">
                <a:spcBef>
                  <a:spcPct val="0"/>
                </a:spcBef>
                <a:spcAft>
                  <a:spcPct val="0"/>
                </a:spcAft>
                <a:defRPr/>
              </a:pPr>
              <a:t>‹#›</a:t>
            </a:fld>
            <a:endParaRPr lang="en-GB" altLang="en-US" sz="1400" dirty="0">
              <a:solidFill>
                <a:srgbClr val="004A8F"/>
              </a:solidFill>
            </a:endParaRPr>
          </a:p>
        </p:txBody>
      </p:sp>
      <p:sp>
        <p:nvSpPr>
          <p:cNvPr id="15" name="Content Placeholder 2"/>
          <p:cNvSpPr>
            <a:spLocks noGrp="1"/>
          </p:cNvSpPr>
          <p:nvPr>
            <p:ph idx="11"/>
          </p:nvPr>
        </p:nvSpPr>
        <p:spPr>
          <a:xfrm>
            <a:off x="1008445" y="1366406"/>
            <a:ext cx="10272131" cy="2283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1008446" y="620688"/>
            <a:ext cx="10272132" cy="74571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4101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1.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vmlDrawing" Target="../drawings/vmlDrawing1.v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jpe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4.xml"/><Relationship Id="rId4"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vmlDrawing" Target="../drawings/vmlDrawing2.vml"/><Relationship Id="rId7"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5.x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tags" Target="../tags/tag2.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theme" Target="../theme/theme7.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5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26"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a:t>Click to edit Master title styles</a:t>
            </a:r>
          </a:p>
        </p:txBody>
      </p:sp>
      <p:sp>
        <p:nvSpPr>
          <p:cNvPr id="1027" name="Text Placeholder 2"/>
          <p:cNvSpPr>
            <a:spLocks noGrp="1"/>
          </p:cNvSpPr>
          <p:nvPr>
            <p:ph type="body" idx="1"/>
          </p:nvPr>
        </p:nvSpPr>
        <p:spPr bwMode="auto">
          <a:xfrm>
            <a:off x="508000" y="1066800"/>
            <a:ext cx="11074400" cy="219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defTabSz="457034" fontAlgn="base">
              <a:spcBef>
                <a:spcPct val="0"/>
              </a:spcBef>
              <a:spcAft>
                <a:spcPct val="0"/>
              </a:spcAft>
              <a:defRPr/>
            </a:pPr>
            <a:fld id="{0F809C02-92F9-49FB-A1E7-9DF0DE4C50DA}" type="slidenum">
              <a:rPr lang="en-GB" smtClean="0">
                <a:solidFill>
                  <a:srgbClr val="004A8F"/>
                </a:solidFill>
              </a:rPr>
              <a:pPr defTabSz="457034" fontAlgn="base">
                <a:spcBef>
                  <a:spcPct val="0"/>
                </a:spcBef>
                <a:spcAft>
                  <a:spcPct val="0"/>
                </a:spcAft>
                <a:defRPr/>
              </a:pPr>
              <a:t>‹#›</a:t>
            </a:fld>
            <a:endParaRPr lang="en-GB" dirty="0">
              <a:solidFill>
                <a:srgbClr val="004A8F"/>
              </a:solidFill>
            </a:endParaRPr>
          </a:p>
        </p:txBody>
      </p:sp>
      <p:pic>
        <p:nvPicPr>
          <p:cNvPr id="3" name="Picture 2"/>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1361193" y="220216"/>
            <a:ext cx="688504" cy="688504"/>
          </a:xfrm>
          <a:prstGeom prst="rect">
            <a:avLst/>
          </a:prstGeom>
        </p:spPr>
      </p:pic>
      <p:cxnSp>
        <p:nvCxnSpPr>
          <p:cNvPr id="8" name="Straight Connector 7"/>
          <p:cNvCxnSpPr/>
          <p:nvPr userDrawn="1"/>
        </p:nvCxnSpPr>
        <p:spPr>
          <a:xfrm>
            <a:off x="552680" y="1080176"/>
            <a:ext cx="116640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spTree>
    <p:extLst>
      <p:ext uri="{BB962C8B-B14F-4D97-AF65-F5344CB8AC3E}">
        <p14:creationId xmlns:p14="http://schemas.microsoft.com/office/powerpoint/2010/main" val="3462872652"/>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34" rtl="0" eaLnBrk="1" latinLnBrk="0" hangingPunct="1">
        <a:defRPr sz="1800" kern="1200">
          <a:solidFill>
            <a:schemeClr val="tx1"/>
          </a:solidFill>
          <a:latin typeface="+mn-lt"/>
          <a:ea typeface="+mn-ea"/>
          <a:cs typeface="+mn-cs"/>
        </a:defRPr>
      </a:lvl1pPr>
      <a:lvl2pPr marL="457034" algn="l" defTabSz="457034" rtl="0" eaLnBrk="1" latinLnBrk="0" hangingPunct="1">
        <a:defRPr sz="1800" kern="1200">
          <a:solidFill>
            <a:schemeClr val="tx1"/>
          </a:solidFill>
          <a:latin typeface="+mn-lt"/>
          <a:ea typeface="+mn-ea"/>
          <a:cs typeface="+mn-cs"/>
        </a:defRPr>
      </a:lvl2pPr>
      <a:lvl3pPr marL="914070" algn="l" defTabSz="457034" rtl="0" eaLnBrk="1" latinLnBrk="0" hangingPunct="1">
        <a:defRPr sz="1800" kern="1200">
          <a:solidFill>
            <a:schemeClr val="tx1"/>
          </a:solidFill>
          <a:latin typeface="+mn-lt"/>
          <a:ea typeface="+mn-ea"/>
          <a:cs typeface="+mn-cs"/>
        </a:defRPr>
      </a:lvl3pPr>
      <a:lvl4pPr marL="1371106" algn="l" defTabSz="457034" rtl="0" eaLnBrk="1" latinLnBrk="0" hangingPunct="1">
        <a:defRPr sz="1800" kern="1200">
          <a:solidFill>
            <a:schemeClr val="tx1"/>
          </a:solidFill>
          <a:latin typeface="+mn-lt"/>
          <a:ea typeface="+mn-ea"/>
          <a:cs typeface="+mn-cs"/>
        </a:defRPr>
      </a:lvl4pPr>
      <a:lvl5pPr marL="1828140" algn="l" defTabSz="457034" rtl="0" eaLnBrk="1" latinLnBrk="0" hangingPunct="1">
        <a:defRPr sz="1800" kern="1200">
          <a:solidFill>
            <a:schemeClr val="tx1"/>
          </a:solidFill>
          <a:latin typeface="+mn-lt"/>
          <a:ea typeface="+mn-ea"/>
          <a:cs typeface="+mn-cs"/>
        </a:defRPr>
      </a:lvl5pPr>
      <a:lvl6pPr marL="2285176" algn="l" defTabSz="457034" rtl="0" eaLnBrk="1" latinLnBrk="0" hangingPunct="1">
        <a:defRPr sz="1800" kern="1200">
          <a:solidFill>
            <a:schemeClr val="tx1"/>
          </a:solidFill>
          <a:latin typeface="+mn-lt"/>
          <a:ea typeface="+mn-ea"/>
          <a:cs typeface="+mn-cs"/>
        </a:defRPr>
      </a:lvl6pPr>
      <a:lvl7pPr marL="2742211" algn="l" defTabSz="457034" rtl="0" eaLnBrk="1" latinLnBrk="0" hangingPunct="1">
        <a:defRPr sz="1800" kern="1200">
          <a:solidFill>
            <a:schemeClr val="tx1"/>
          </a:solidFill>
          <a:latin typeface="+mn-lt"/>
          <a:ea typeface="+mn-ea"/>
          <a:cs typeface="+mn-cs"/>
        </a:defRPr>
      </a:lvl7pPr>
      <a:lvl8pPr marL="3199246" algn="l" defTabSz="457034" rtl="0" eaLnBrk="1" latinLnBrk="0" hangingPunct="1">
        <a:defRPr sz="1800" kern="1200">
          <a:solidFill>
            <a:schemeClr val="tx1"/>
          </a:solidFill>
          <a:latin typeface="+mn-lt"/>
          <a:ea typeface="+mn-ea"/>
          <a:cs typeface="+mn-cs"/>
        </a:defRPr>
      </a:lvl8pPr>
      <a:lvl9pPr marL="3656281" algn="l" defTabSz="45703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1" y="152400"/>
            <a:ext cx="1107016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p>
            <a:pPr lvl="0"/>
            <a:r>
              <a:rPr lang="en-GB" altLang="en-US"/>
              <a:t>Click to edit Master title style</a:t>
            </a:r>
          </a:p>
        </p:txBody>
      </p:sp>
      <p:sp>
        <p:nvSpPr>
          <p:cNvPr id="1027" name="Text Placeholder 2"/>
          <p:cNvSpPr>
            <a:spLocks noGrp="1"/>
          </p:cNvSpPr>
          <p:nvPr>
            <p:ph type="body" idx="1"/>
          </p:nvPr>
        </p:nvSpPr>
        <p:spPr bwMode="auto">
          <a:xfrm>
            <a:off x="508000" y="1066800"/>
            <a:ext cx="11074400" cy="228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10" descr="NW ppt templates v24 copy.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
          </p:nvPr>
        </p:nvSpPr>
        <p:spPr>
          <a:xfrm>
            <a:off x="495300" y="6046789"/>
            <a:ext cx="2844800" cy="5175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ea typeface="ＭＳ Ｐゴシック" panose="020B0600070205080204" pitchFamily="34" charset="-128"/>
              </a:defRPr>
            </a:lvl1pPr>
          </a:lstStyle>
          <a:p>
            <a:pPr defTabSz="457200" fontAlgn="base">
              <a:spcBef>
                <a:spcPct val="0"/>
              </a:spcBef>
              <a:spcAft>
                <a:spcPct val="0"/>
              </a:spcAft>
              <a:defRPr/>
            </a:pPr>
            <a:fld id="{AA50DC45-24CF-49B1-B491-300A4C06813E}" type="slidenum">
              <a:rPr lang="en-GB" altLang="en-US" smtClean="0">
                <a:solidFill>
                  <a:srgbClr val="004A8F"/>
                </a:solidFill>
              </a:rPr>
              <a:pPr defTabSz="457200" fontAlgn="base">
                <a:spcBef>
                  <a:spcPct val="0"/>
                </a:spcBef>
                <a:spcAft>
                  <a:spcPct val="0"/>
                </a:spcAft>
                <a:defRPr/>
              </a:pPr>
              <a:t>‹#›</a:t>
            </a:fld>
            <a:endParaRPr lang="en-GB" altLang="en-US" dirty="0">
              <a:solidFill>
                <a:srgbClr val="004A8F"/>
              </a:solidFill>
            </a:endParaRPr>
          </a:p>
        </p:txBody>
      </p:sp>
    </p:spTree>
    <p:extLst>
      <p:ext uri="{BB962C8B-B14F-4D97-AF65-F5344CB8AC3E}">
        <p14:creationId xmlns:p14="http://schemas.microsoft.com/office/powerpoint/2010/main" val="181533741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hf hdr="0" ftr="0" dt="0"/>
  <p:txStyles>
    <p:titleStyle>
      <a:lvl1pPr algn="l" defTabSz="457200" rtl="0" eaLnBrk="0" fontAlgn="base" hangingPunct="0">
        <a:spcBef>
          <a:spcPct val="0"/>
        </a:spcBef>
        <a:spcAft>
          <a:spcPct val="0"/>
        </a:spcAft>
        <a:defRPr sz="3600" b="1" kern="1200">
          <a:solidFill>
            <a:schemeClr val="tx1"/>
          </a:solidFill>
          <a:latin typeface="+mj-lt"/>
          <a:ea typeface="MS PGothic" panose="020B0600070205080204" pitchFamily="34" charset="-128"/>
          <a:cs typeface="ＭＳ Ｐゴシック" pitchFamily="-84" charset="-128"/>
        </a:defRPr>
      </a:lvl1pPr>
      <a:lvl2pPr algn="l" defTabSz="457200"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2pPr>
      <a:lvl3pPr algn="l" defTabSz="457200"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3pPr>
      <a:lvl4pPr algn="l" defTabSz="457200"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4pPr>
      <a:lvl5pPr algn="l" defTabSz="457200"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5pPr>
      <a:lvl6pPr marL="4572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525" indent="-263525" algn="l" defTabSz="457200" rtl="0" eaLnBrk="0" fontAlgn="base" hangingPunct="0">
        <a:spcBef>
          <a:spcPct val="20000"/>
        </a:spcBef>
        <a:spcAft>
          <a:spcPct val="0"/>
        </a:spcAft>
        <a:buClr>
          <a:schemeClr val="tx2"/>
        </a:buClr>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84" charset="-128"/>
        </a:defRPr>
      </a:lvl1pPr>
      <a:lvl2pPr marL="720725" indent="-274638" algn="l" defTabSz="457200" rtl="0" eaLnBrk="0" fontAlgn="base" hangingPunct="0">
        <a:spcBef>
          <a:spcPct val="20000"/>
        </a:spcBef>
        <a:spcAft>
          <a:spcPct val="0"/>
        </a:spcAft>
        <a:buClr>
          <a:schemeClr val="tx2"/>
        </a:buClr>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257300" indent="-266700" algn="l" defTabSz="457200" rtl="0" eaLnBrk="0" fontAlgn="base" hangingPunct="0">
        <a:spcBef>
          <a:spcPct val="20000"/>
        </a:spcBef>
        <a:spcAft>
          <a:spcPct val="0"/>
        </a:spcAft>
        <a:buClr>
          <a:schemeClr val="tx2"/>
        </a:buClr>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703388" indent="-266700" algn="l" defTabSz="457200"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424113" indent="-266700" algn="l" defTabSz="457200"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1" y="152400"/>
            <a:ext cx="1107016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p>
            <a:pPr lvl="0"/>
            <a:r>
              <a:rPr lang="en-GB" altLang="en-US"/>
              <a:t>Click to edit Master title style</a:t>
            </a:r>
          </a:p>
        </p:txBody>
      </p:sp>
      <p:sp>
        <p:nvSpPr>
          <p:cNvPr id="1027" name="Text Placeholder 2"/>
          <p:cNvSpPr>
            <a:spLocks noGrp="1"/>
          </p:cNvSpPr>
          <p:nvPr>
            <p:ph type="body" idx="1"/>
          </p:nvPr>
        </p:nvSpPr>
        <p:spPr bwMode="auto">
          <a:xfrm>
            <a:off x="508000" y="1066800"/>
            <a:ext cx="11074400" cy="228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10" descr="NW ppt templates v24 copy.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
          </p:nvPr>
        </p:nvSpPr>
        <p:spPr>
          <a:xfrm>
            <a:off x="495300" y="6046789"/>
            <a:ext cx="2844800" cy="5175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ea typeface="ＭＳ Ｐゴシック" panose="020B0600070205080204" pitchFamily="34" charset="-128"/>
              </a:defRPr>
            </a:lvl1pPr>
          </a:lstStyle>
          <a:p>
            <a:pPr defTabSz="457200" fontAlgn="base">
              <a:spcBef>
                <a:spcPct val="0"/>
              </a:spcBef>
              <a:spcAft>
                <a:spcPct val="0"/>
              </a:spcAft>
              <a:defRPr/>
            </a:pPr>
            <a:fld id="{AA50DC45-24CF-49B1-B491-300A4C06813E}" type="slidenum">
              <a:rPr lang="en-GB" altLang="en-US" smtClean="0">
                <a:solidFill>
                  <a:srgbClr val="004A8F"/>
                </a:solidFill>
              </a:rPr>
              <a:pPr defTabSz="457200" fontAlgn="base">
                <a:spcBef>
                  <a:spcPct val="0"/>
                </a:spcBef>
                <a:spcAft>
                  <a:spcPct val="0"/>
                </a:spcAft>
                <a:defRPr/>
              </a:pPr>
              <a:t>‹#›</a:t>
            </a:fld>
            <a:endParaRPr lang="en-GB" altLang="en-US" dirty="0">
              <a:solidFill>
                <a:srgbClr val="004A8F"/>
              </a:solidFill>
            </a:endParaRPr>
          </a:p>
        </p:txBody>
      </p:sp>
    </p:spTree>
    <p:extLst>
      <p:ext uri="{BB962C8B-B14F-4D97-AF65-F5344CB8AC3E}">
        <p14:creationId xmlns:p14="http://schemas.microsoft.com/office/powerpoint/2010/main" val="314230888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p:hf hdr="0" ftr="0" dt="0"/>
  <p:txStyles>
    <p:titleStyle>
      <a:lvl1pPr algn="l" defTabSz="457200" rtl="0" eaLnBrk="0" fontAlgn="base" hangingPunct="0">
        <a:spcBef>
          <a:spcPct val="0"/>
        </a:spcBef>
        <a:spcAft>
          <a:spcPct val="0"/>
        </a:spcAft>
        <a:defRPr sz="3600" b="1" kern="1200">
          <a:solidFill>
            <a:schemeClr val="tx1"/>
          </a:solidFill>
          <a:latin typeface="+mj-lt"/>
          <a:ea typeface="MS PGothic" panose="020B0600070205080204" pitchFamily="34" charset="-128"/>
          <a:cs typeface="ＭＳ Ｐゴシック" pitchFamily="-84" charset="-128"/>
        </a:defRPr>
      </a:lvl1pPr>
      <a:lvl2pPr algn="l" defTabSz="457200"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2pPr>
      <a:lvl3pPr algn="l" defTabSz="457200"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3pPr>
      <a:lvl4pPr algn="l" defTabSz="457200"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4pPr>
      <a:lvl5pPr algn="l" defTabSz="457200"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5pPr>
      <a:lvl6pPr marL="4572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525" indent="-263525" algn="l" defTabSz="457200" rtl="0" eaLnBrk="0" fontAlgn="base" hangingPunct="0">
        <a:spcBef>
          <a:spcPct val="20000"/>
        </a:spcBef>
        <a:spcAft>
          <a:spcPct val="0"/>
        </a:spcAft>
        <a:buClr>
          <a:schemeClr val="tx2"/>
        </a:buClr>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84" charset="-128"/>
        </a:defRPr>
      </a:lvl1pPr>
      <a:lvl2pPr marL="720725" indent="-274638" algn="l" defTabSz="457200" rtl="0" eaLnBrk="0" fontAlgn="base" hangingPunct="0">
        <a:spcBef>
          <a:spcPct val="20000"/>
        </a:spcBef>
        <a:spcAft>
          <a:spcPct val="0"/>
        </a:spcAft>
        <a:buClr>
          <a:schemeClr val="tx2"/>
        </a:buClr>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257300" indent="-266700" algn="l" defTabSz="457200" rtl="0" eaLnBrk="0" fontAlgn="base" hangingPunct="0">
        <a:spcBef>
          <a:spcPct val="20000"/>
        </a:spcBef>
        <a:spcAft>
          <a:spcPct val="0"/>
        </a:spcAft>
        <a:buClr>
          <a:schemeClr val="tx2"/>
        </a:buClr>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703388" indent="-266700" algn="l" defTabSz="457200"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424113" indent="-266700" algn="l" defTabSz="457200"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1" y="152400"/>
            <a:ext cx="1107016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p>
            <a:pPr lvl="0"/>
            <a:r>
              <a:rPr lang="en-GB" altLang="en-US"/>
              <a:t>Click to edit Master title style</a:t>
            </a:r>
          </a:p>
        </p:txBody>
      </p:sp>
      <p:sp>
        <p:nvSpPr>
          <p:cNvPr id="1027" name="Text Placeholder 2"/>
          <p:cNvSpPr>
            <a:spLocks noGrp="1"/>
          </p:cNvSpPr>
          <p:nvPr>
            <p:ph type="body" idx="1"/>
          </p:nvPr>
        </p:nvSpPr>
        <p:spPr bwMode="auto">
          <a:xfrm>
            <a:off x="508000" y="1066800"/>
            <a:ext cx="11074400" cy="228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7" name="Slide Number Placeholder 5"/>
          <p:cNvSpPr>
            <a:spLocks noGrp="1"/>
          </p:cNvSpPr>
          <p:nvPr>
            <p:ph type="sldNum" sz="quarter" idx="4"/>
          </p:nvPr>
        </p:nvSpPr>
        <p:spPr>
          <a:xfrm>
            <a:off x="495300" y="6046789"/>
            <a:ext cx="2844800" cy="5175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lvl1pPr>
          </a:lstStyle>
          <a:p>
            <a:pPr defTabSz="457209" fontAlgn="base">
              <a:spcBef>
                <a:spcPct val="0"/>
              </a:spcBef>
              <a:spcAft>
                <a:spcPct val="0"/>
              </a:spcAft>
              <a:defRPr/>
            </a:pPr>
            <a:fld id="{D662F8F5-013B-40E6-9124-04FF06953759}" type="slidenum">
              <a:rPr lang="en-GB" altLang="en-US" smtClean="0">
                <a:solidFill>
                  <a:srgbClr val="004A8F"/>
                </a:solidFill>
                <a:ea typeface="MS PGothic" panose="020B0600070205080204" pitchFamily="34" charset="-128"/>
              </a:rPr>
              <a:pPr defTabSz="457209" fontAlgn="base">
                <a:spcBef>
                  <a:spcPct val="0"/>
                </a:spcBef>
                <a:spcAft>
                  <a:spcPct val="0"/>
                </a:spcAft>
                <a:defRPr/>
              </a:pPr>
              <a:t>‹#›</a:t>
            </a:fld>
            <a:endParaRPr lang="en-GB" altLang="en-US" dirty="0">
              <a:solidFill>
                <a:srgbClr val="004A8F"/>
              </a:solidFill>
              <a:ea typeface="MS PGothic" panose="020B0600070205080204" pitchFamily="34" charset="-128"/>
            </a:endParaRPr>
          </a:p>
        </p:txBody>
      </p:sp>
    </p:spTree>
    <p:extLst>
      <p:ext uri="{BB962C8B-B14F-4D97-AF65-F5344CB8AC3E}">
        <p14:creationId xmlns:p14="http://schemas.microsoft.com/office/powerpoint/2010/main" val="310502817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hf hdr="0" ftr="0" dt="0"/>
  <p:txStyles>
    <p:titleStyle>
      <a:lvl1pPr algn="l" defTabSz="457209" rtl="0" eaLnBrk="0" fontAlgn="base" hangingPunct="0">
        <a:spcBef>
          <a:spcPct val="0"/>
        </a:spcBef>
        <a:spcAft>
          <a:spcPct val="0"/>
        </a:spcAft>
        <a:defRPr sz="3600" b="1" kern="1200">
          <a:solidFill>
            <a:schemeClr val="tx1"/>
          </a:solidFill>
          <a:latin typeface="+mj-lt"/>
          <a:ea typeface="MS PGothic" panose="020B0600070205080204" pitchFamily="34" charset="-128"/>
          <a:cs typeface="ＭＳ Ｐゴシック" pitchFamily="-84" charset="-128"/>
        </a:defRPr>
      </a:lvl1pPr>
      <a:lvl2pPr algn="l" defTabSz="457209"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2pPr>
      <a:lvl3pPr algn="l" defTabSz="457209"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3pPr>
      <a:lvl4pPr algn="l" defTabSz="457209"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4pPr>
      <a:lvl5pPr algn="l" defTabSz="457209"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5pPr>
      <a:lvl6pPr marL="457209" algn="l" defTabSz="457209"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18" algn="l" defTabSz="457209"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27" algn="l" defTabSz="457209"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37" algn="l" defTabSz="457209"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530" indent="-263530" algn="l" defTabSz="457209" rtl="0" eaLnBrk="0" fontAlgn="base" hangingPunct="0">
        <a:spcBef>
          <a:spcPct val="20000"/>
        </a:spcBef>
        <a:spcAft>
          <a:spcPct val="0"/>
        </a:spcAft>
        <a:buClr>
          <a:schemeClr val="tx2"/>
        </a:buClr>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84" charset="-128"/>
        </a:defRPr>
      </a:lvl1pPr>
      <a:lvl2pPr marL="720739" indent="-274643" algn="l" defTabSz="457209" rtl="0" eaLnBrk="0" fontAlgn="base" hangingPunct="0">
        <a:spcBef>
          <a:spcPct val="20000"/>
        </a:spcBef>
        <a:spcAft>
          <a:spcPct val="0"/>
        </a:spcAft>
        <a:buClr>
          <a:schemeClr val="tx2"/>
        </a:buClr>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257325" indent="-266705" algn="l" defTabSz="457209" rtl="0" eaLnBrk="0" fontAlgn="base" hangingPunct="0">
        <a:spcBef>
          <a:spcPct val="20000"/>
        </a:spcBef>
        <a:spcAft>
          <a:spcPct val="0"/>
        </a:spcAft>
        <a:buClr>
          <a:schemeClr val="tx2"/>
        </a:buClr>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703422" indent="-266705" algn="l" defTabSz="457209"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424161" indent="-266705" algn="l" defTabSz="457209"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50" indent="-228605"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59" indent="-228605"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9" indent="-228605"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8" indent="-228605" algn="l" defTabSz="45720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9" rtl="0" eaLnBrk="1" latinLnBrk="0" hangingPunct="1">
        <a:defRPr sz="1800" kern="1200">
          <a:solidFill>
            <a:schemeClr val="tx1"/>
          </a:solidFill>
          <a:latin typeface="+mn-lt"/>
          <a:ea typeface="+mn-ea"/>
          <a:cs typeface="+mn-cs"/>
        </a:defRPr>
      </a:lvl1pPr>
      <a:lvl2pPr marL="457209" algn="l" defTabSz="457209" rtl="0" eaLnBrk="1" latinLnBrk="0" hangingPunct="1">
        <a:defRPr sz="1800" kern="1200">
          <a:solidFill>
            <a:schemeClr val="tx1"/>
          </a:solidFill>
          <a:latin typeface="+mn-lt"/>
          <a:ea typeface="+mn-ea"/>
          <a:cs typeface="+mn-cs"/>
        </a:defRPr>
      </a:lvl2pPr>
      <a:lvl3pPr marL="914418" algn="l" defTabSz="457209" rtl="0" eaLnBrk="1" latinLnBrk="0" hangingPunct="1">
        <a:defRPr sz="1800" kern="1200">
          <a:solidFill>
            <a:schemeClr val="tx1"/>
          </a:solidFill>
          <a:latin typeface="+mn-lt"/>
          <a:ea typeface="+mn-ea"/>
          <a:cs typeface="+mn-cs"/>
        </a:defRPr>
      </a:lvl3pPr>
      <a:lvl4pPr marL="1371627" algn="l" defTabSz="457209" rtl="0" eaLnBrk="1" latinLnBrk="0" hangingPunct="1">
        <a:defRPr sz="1800" kern="1200">
          <a:solidFill>
            <a:schemeClr val="tx1"/>
          </a:solidFill>
          <a:latin typeface="+mn-lt"/>
          <a:ea typeface="+mn-ea"/>
          <a:cs typeface="+mn-cs"/>
        </a:defRPr>
      </a:lvl4pPr>
      <a:lvl5pPr marL="1828837" algn="l" defTabSz="457209" rtl="0" eaLnBrk="1" latinLnBrk="0" hangingPunct="1">
        <a:defRPr sz="1800" kern="1200">
          <a:solidFill>
            <a:schemeClr val="tx1"/>
          </a:solidFill>
          <a:latin typeface="+mn-lt"/>
          <a:ea typeface="+mn-ea"/>
          <a:cs typeface="+mn-cs"/>
        </a:defRPr>
      </a:lvl5pPr>
      <a:lvl6pPr marL="2286046" algn="l" defTabSz="457209" rtl="0" eaLnBrk="1" latinLnBrk="0" hangingPunct="1">
        <a:defRPr sz="1800" kern="1200">
          <a:solidFill>
            <a:schemeClr val="tx1"/>
          </a:solidFill>
          <a:latin typeface="+mn-lt"/>
          <a:ea typeface="+mn-ea"/>
          <a:cs typeface="+mn-cs"/>
        </a:defRPr>
      </a:lvl6pPr>
      <a:lvl7pPr marL="2743255" algn="l" defTabSz="457209" rtl="0" eaLnBrk="1" latinLnBrk="0" hangingPunct="1">
        <a:defRPr sz="1800" kern="1200">
          <a:solidFill>
            <a:schemeClr val="tx1"/>
          </a:solidFill>
          <a:latin typeface="+mn-lt"/>
          <a:ea typeface="+mn-ea"/>
          <a:cs typeface="+mn-cs"/>
        </a:defRPr>
      </a:lvl7pPr>
      <a:lvl8pPr marL="3200464" algn="l" defTabSz="457209" rtl="0" eaLnBrk="1" latinLnBrk="0" hangingPunct="1">
        <a:defRPr sz="1800" kern="1200">
          <a:solidFill>
            <a:schemeClr val="tx1"/>
          </a:solidFill>
          <a:latin typeface="+mn-lt"/>
          <a:ea typeface="+mn-ea"/>
          <a:cs typeface="+mn-cs"/>
        </a:defRPr>
      </a:lvl8pPr>
      <a:lvl9pPr marL="3657673" algn="l" defTabSz="45720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4"/>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66" name="think-cell Slide" r:id="rId5" imgW="444" imgH="446" progId="TCLayout.ActiveDocument.1">
                  <p:embed/>
                </p:oleObj>
              </mc:Choice>
              <mc:Fallback>
                <p:oleObj name="think-cell Slide" r:id="rId5" imgW="444" imgH="44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26"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a:t>Click to edit Master title styles</a:t>
            </a:r>
          </a:p>
        </p:txBody>
      </p:sp>
      <p:sp>
        <p:nvSpPr>
          <p:cNvPr id="1027" name="Text Placeholder 2"/>
          <p:cNvSpPr>
            <a:spLocks noGrp="1"/>
          </p:cNvSpPr>
          <p:nvPr>
            <p:ph type="body" idx="1"/>
          </p:nvPr>
        </p:nvSpPr>
        <p:spPr bwMode="auto">
          <a:xfrm>
            <a:off x="508000" y="1066800"/>
            <a:ext cx="11074400" cy="219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defTabSz="457034" fontAlgn="base">
              <a:spcBef>
                <a:spcPct val="0"/>
              </a:spcBef>
              <a:spcAft>
                <a:spcPct val="0"/>
              </a:spcAft>
              <a:defRPr/>
            </a:pPr>
            <a:fld id="{0F809C02-92F9-49FB-A1E7-9DF0DE4C50DA}" type="slidenum">
              <a:rPr lang="en-GB" smtClean="0">
                <a:solidFill>
                  <a:srgbClr val="004A8F"/>
                </a:solidFill>
              </a:rPr>
              <a:pPr defTabSz="457034" fontAlgn="base">
                <a:spcBef>
                  <a:spcPct val="0"/>
                </a:spcBef>
                <a:spcAft>
                  <a:spcPct val="0"/>
                </a:spcAft>
                <a:defRPr/>
              </a:pPr>
              <a:t>‹#›</a:t>
            </a:fld>
            <a:endParaRPr lang="en-GB" dirty="0">
              <a:solidFill>
                <a:srgbClr val="004A8F"/>
              </a:solidFill>
            </a:endParaRPr>
          </a:p>
        </p:txBody>
      </p:sp>
      <p:pic>
        <p:nvPicPr>
          <p:cNvPr id="3" name="Picture 2"/>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1361193" y="220216"/>
            <a:ext cx="688504" cy="688504"/>
          </a:xfrm>
          <a:prstGeom prst="rect">
            <a:avLst/>
          </a:prstGeom>
        </p:spPr>
      </p:pic>
      <p:cxnSp>
        <p:nvCxnSpPr>
          <p:cNvPr id="8" name="Straight Connector 7"/>
          <p:cNvCxnSpPr/>
          <p:nvPr userDrawn="1"/>
        </p:nvCxnSpPr>
        <p:spPr>
          <a:xfrm>
            <a:off x="552680" y="1080176"/>
            <a:ext cx="116640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spTree>
    <p:extLst>
      <p:ext uri="{BB962C8B-B14F-4D97-AF65-F5344CB8AC3E}">
        <p14:creationId xmlns:p14="http://schemas.microsoft.com/office/powerpoint/2010/main" val="4287986924"/>
      </p:ext>
    </p:extLst>
  </p:cSld>
  <p:clrMap bg1="lt1" tx1="dk1" bg2="lt2" tx2="dk2" accent1="accent1" accent2="accent2" accent3="accent3" accent4="accent4" accent5="accent5" accent6="accent6" hlink="hlink" folHlink="folHlink"/>
  <p:sldLayoutIdLst>
    <p:sldLayoutId id="2147483679" r:id="rId1"/>
  </p:sldLayoutIdLst>
  <p:hf hdr="0" ftr="0" dt="0"/>
  <p:txStyles>
    <p:title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34" rtl="0" eaLnBrk="1" latinLnBrk="0" hangingPunct="1">
        <a:defRPr sz="1800" kern="1200">
          <a:solidFill>
            <a:schemeClr val="tx1"/>
          </a:solidFill>
          <a:latin typeface="+mn-lt"/>
          <a:ea typeface="+mn-ea"/>
          <a:cs typeface="+mn-cs"/>
        </a:defRPr>
      </a:lvl1pPr>
      <a:lvl2pPr marL="457034" algn="l" defTabSz="457034" rtl="0" eaLnBrk="1" latinLnBrk="0" hangingPunct="1">
        <a:defRPr sz="1800" kern="1200">
          <a:solidFill>
            <a:schemeClr val="tx1"/>
          </a:solidFill>
          <a:latin typeface="+mn-lt"/>
          <a:ea typeface="+mn-ea"/>
          <a:cs typeface="+mn-cs"/>
        </a:defRPr>
      </a:lvl2pPr>
      <a:lvl3pPr marL="914070" algn="l" defTabSz="457034" rtl="0" eaLnBrk="1" latinLnBrk="0" hangingPunct="1">
        <a:defRPr sz="1800" kern="1200">
          <a:solidFill>
            <a:schemeClr val="tx1"/>
          </a:solidFill>
          <a:latin typeface="+mn-lt"/>
          <a:ea typeface="+mn-ea"/>
          <a:cs typeface="+mn-cs"/>
        </a:defRPr>
      </a:lvl3pPr>
      <a:lvl4pPr marL="1371106" algn="l" defTabSz="457034" rtl="0" eaLnBrk="1" latinLnBrk="0" hangingPunct="1">
        <a:defRPr sz="1800" kern="1200">
          <a:solidFill>
            <a:schemeClr val="tx1"/>
          </a:solidFill>
          <a:latin typeface="+mn-lt"/>
          <a:ea typeface="+mn-ea"/>
          <a:cs typeface="+mn-cs"/>
        </a:defRPr>
      </a:lvl4pPr>
      <a:lvl5pPr marL="1828140" algn="l" defTabSz="457034" rtl="0" eaLnBrk="1" latinLnBrk="0" hangingPunct="1">
        <a:defRPr sz="1800" kern="1200">
          <a:solidFill>
            <a:schemeClr val="tx1"/>
          </a:solidFill>
          <a:latin typeface="+mn-lt"/>
          <a:ea typeface="+mn-ea"/>
          <a:cs typeface="+mn-cs"/>
        </a:defRPr>
      </a:lvl5pPr>
      <a:lvl6pPr marL="2285176" algn="l" defTabSz="457034" rtl="0" eaLnBrk="1" latinLnBrk="0" hangingPunct="1">
        <a:defRPr sz="1800" kern="1200">
          <a:solidFill>
            <a:schemeClr val="tx1"/>
          </a:solidFill>
          <a:latin typeface="+mn-lt"/>
          <a:ea typeface="+mn-ea"/>
          <a:cs typeface="+mn-cs"/>
        </a:defRPr>
      </a:lvl6pPr>
      <a:lvl7pPr marL="2742211" algn="l" defTabSz="457034" rtl="0" eaLnBrk="1" latinLnBrk="0" hangingPunct="1">
        <a:defRPr sz="1800" kern="1200">
          <a:solidFill>
            <a:schemeClr val="tx1"/>
          </a:solidFill>
          <a:latin typeface="+mn-lt"/>
          <a:ea typeface="+mn-ea"/>
          <a:cs typeface="+mn-cs"/>
        </a:defRPr>
      </a:lvl7pPr>
      <a:lvl8pPr marL="3199246" algn="l" defTabSz="457034" rtl="0" eaLnBrk="1" latinLnBrk="0" hangingPunct="1">
        <a:defRPr sz="1800" kern="1200">
          <a:solidFill>
            <a:schemeClr val="tx1"/>
          </a:solidFill>
          <a:latin typeface="+mn-lt"/>
          <a:ea typeface="+mn-ea"/>
          <a:cs typeface="+mn-cs"/>
        </a:defRPr>
      </a:lvl8pPr>
      <a:lvl9pPr marL="3656281" algn="l" defTabSz="457034"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dirty="0"/>
              <a:t>Click to edit Master title styles</a:t>
            </a:r>
          </a:p>
        </p:txBody>
      </p:sp>
      <p:sp>
        <p:nvSpPr>
          <p:cNvPr id="1027" name="Text Placeholder 2"/>
          <p:cNvSpPr>
            <a:spLocks noGrp="1"/>
          </p:cNvSpPr>
          <p:nvPr>
            <p:ph type="body" idx="1"/>
          </p:nvPr>
        </p:nvSpPr>
        <p:spPr bwMode="auto">
          <a:xfrm>
            <a:off x="508000" y="1066800"/>
            <a:ext cx="11074400" cy="219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defTabSz="457034" fontAlgn="base">
              <a:spcBef>
                <a:spcPct val="0"/>
              </a:spcBef>
              <a:spcAft>
                <a:spcPct val="0"/>
              </a:spcAft>
              <a:defRPr/>
            </a:pPr>
            <a:fld id="{0F809C02-92F9-49FB-A1E7-9DF0DE4C50DA}" type="slidenum">
              <a:rPr lang="en-GB" smtClean="0">
                <a:solidFill>
                  <a:srgbClr val="004A8F"/>
                </a:solidFill>
              </a:rPr>
              <a:pPr defTabSz="457034" fontAlgn="base">
                <a:spcBef>
                  <a:spcPct val="0"/>
                </a:spcBef>
                <a:spcAft>
                  <a:spcPct val="0"/>
                </a:spcAft>
                <a:defRPr/>
              </a:pPr>
              <a:t>‹#›</a:t>
            </a:fld>
            <a:endParaRPr lang="en-GB" dirty="0">
              <a:solidFill>
                <a:srgbClr val="004A8F"/>
              </a:solidFill>
            </a:endParaRPr>
          </a:p>
        </p:txBody>
      </p:sp>
      <p:pic>
        <p:nvPicPr>
          <p:cNvPr id="3" name="Picture 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1361193" y="220216"/>
            <a:ext cx="688504" cy="688504"/>
          </a:xfrm>
          <a:prstGeom prst="rect">
            <a:avLst/>
          </a:prstGeom>
        </p:spPr>
      </p:pic>
      <p:cxnSp>
        <p:nvCxnSpPr>
          <p:cNvPr id="8" name="Straight Connector 7"/>
          <p:cNvCxnSpPr/>
          <p:nvPr userDrawn="1"/>
        </p:nvCxnSpPr>
        <p:spPr>
          <a:xfrm>
            <a:off x="552680" y="1080176"/>
            <a:ext cx="116640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spTree>
    <p:extLst>
      <p:ext uri="{BB962C8B-B14F-4D97-AF65-F5344CB8AC3E}">
        <p14:creationId xmlns:p14="http://schemas.microsoft.com/office/powerpoint/2010/main" val="427387368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hf hdr="0" ftr="0" dt="0"/>
  <p:txStyles>
    <p:title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34" rtl="0" eaLnBrk="1" latinLnBrk="0" hangingPunct="1">
        <a:defRPr sz="1800" kern="1200">
          <a:solidFill>
            <a:schemeClr val="tx1"/>
          </a:solidFill>
          <a:latin typeface="+mn-lt"/>
          <a:ea typeface="+mn-ea"/>
          <a:cs typeface="+mn-cs"/>
        </a:defRPr>
      </a:lvl1pPr>
      <a:lvl2pPr marL="457034" algn="l" defTabSz="457034" rtl="0" eaLnBrk="1" latinLnBrk="0" hangingPunct="1">
        <a:defRPr sz="1800" kern="1200">
          <a:solidFill>
            <a:schemeClr val="tx1"/>
          </a:solidFill>
          <a:latin typeface="+mn-lt"/>
          <a:ea typeface="+mn-ea"/>
          <a:cs typeface="+mn-cs"/>
        </a:defRPr>
      </a:lvl2pPr>
      <a:lvl3pPr marL="914070" algn="l" defTabSz="457034" rtl="0" eaLnBrk="1" latinLnBrk="0" hangingPunct="1">
        <a:defRPr sz="1800" kern="1200">
          <a:solidFill>
            <a:schemeClr val="tx1"/>
          </a:solidFill>
          <a:latin typeface="+mn-lt"/>
          <a:ea typeface="+mn-ea"/>
          <a:cs typeface="+mn-cs"/>
        </a:defRPr>
      </a:lvl3pPr>
      <a:lvl4pPr marL="1371106" algn="l" defTabSz="457034" rtl="0" eaLnBrk="1" latinLnBrk="0" hangingPunct="1">
        <a:defRPr sz="1800" kern="1200">
          <a:solidFill>
            <a:schemeClr val="tx1"/>
          </a:solidFill>
          <a:latin typeface="+mn-lt"/>
          <a:ea typeface="+mn-ea"/>
          <a:cs typeface="+mn-cs"/>
        </a:defRPr>
      </a:lvl4pPr>
      <a:lvl5pPr marL="1828140" algn="l" defTabSz="457034" rtl="0" eaLnBrk="1" latinLnBrk="0" hangingPunct="1">
        <a:defRPr sz="1800" kern="1200">
          <a:solidFill>
            <a:schemeClr val="tx1"/>
          </a:solidFill>
          <a:latin typeface="+mn-lt"/>
          <a:ea typeface="+mn-ea"/>
          <a:cs typeface="+mn-cs"/>
        </a:defRPr>
      </a:lvl5pPr>
      <a:lvl6pPr marL="2285176" algn="l" defTabSz="457034" rtl="0" eaLnBrk="1" latinLnBrk="0" hangingPunct="1">
        <a:defRPr sz="1800" kern="1200">
          <a:solidFill>
            <a:schemeClr val="tx1"/>
          </a:solidFill>
          <a:latin typeface="+mn-lt"/>
          <a:ea typeface="+mn-ea"/>
          <a:cs typeface="+mn-cs"/>
        </a:defRPr>
      </a:lvl6pPr>
      <a:lvl7pPr marL="2742211" algn="l" defTabSz="457034" rtl="0" eaLnBrk="1" latinLnBrk="0" hangingPunct="1">
        <a:defRPr sz="1800" kern="1200">
          <a:solidFill>
            <a:schemeClr val="tx1"/>
          </a:solidFill>
          <a:latin typeface="+mn-lt"/>
          <a:ea typeface="+mn-ea"/>
          <a:cs typeface="+mn-cs"/>
        </a:defRPr>
      </a:lvl7pPr>
      <a:lvl8pPr marL="3199246" algn="l" defTabSz="457034" rtl="0" eaLnBrk="1" latinLnBrk="0" hangingPunct="1">
        <a:defRPr sz="1800" kern="1200">
          <a:solidFill>
            <a:schemeClr val="tx1"/>
          </a:solidFill>
          <a:latin typeface="+mn-lt"/>
          <a:ea typeface="+mn-ea"/>
          <a:cs typeface="+mn-cs"/>
        </a:defRPr>
      </a:lvl8pPr>
      <a:lvl9pPr marL="3656281" algn="l" defTabSz="457034"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624417" y="1022351"/>
            <a:ext cx="11173883"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Line 5"/>
          <p:cNvSpPr>
            <a:spLocks noChangeShapeType="1"/>
          </p:cNvSpPr>
          <p:nvPr/>
        </p:nvSpPr>
        <p:spPr bwMode="auto">
          <a:xfrm>
            <a:off x="609600" y="762000"/>
            <a:ext cx="11176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1000" dirty="0">
              <a:solidFill>
                <a:srgbClr val="003166"/>
              </a:solidFill>
              <a:cs typeface="Arial" charset="0"/>
            </a:endParaRPr>
          </a:p>
        </p:txBody>
      </p:sp>
      <p:sp>
        <p:nvSpPr>
          <p:cNvPr id="2052" name="Rectangle 9"/>
          <p:cNvSpPr>
            <a:spLocks noGrp="1" noChangeArrowheads="1"/>
          </p:cNvSpPr>
          <p:nvPr>
            <p:ph type="title"/>
          </p:nvPr>
        </p:nvSpPr>
        <p:spPr bwMode="auto">
          <a:xfrm>
            <a:off x="624417" y="200025"/>
            <a:ext cx="1117388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GB" altLang="en-US"/>
              <a:t>Click to edit Master title style</a:t>
            </a:r>
          </a:p>
        </p:txBody>
      </p:sp>
      <p:sp>
        <p:nvSpPr>
          <p:cNvPr id="3" name="TextBox 2"/>
          <p:cNvSpPr txBox="1"/>
          <p:nvPr userDrawn="1"/>
        </p:nvSpPr>
        <p:spPr>
          <a:xfrm>
            <a:off x="11664619" y="6525345"/>
            <a:ext cx="527381" cy="246221"/>
          </a:xfrm>
          <a:prstGeom prst="rect">
            <a:avLst/>
          </a:prstGeom>
          <a:noFill/>
        </p:spPr>
        <p:txBody>
          <a:bodyPr wrap="square" rtlCol="0">
            <a:spAutoFit/>
          </a:bodyPr>
          <a:lstStyle/>
          <a:p>
            <a:pPr eaLnBrk="0" fontAlgn="base" hangingPunct="0">
              <a:spcBef>
                <a:spcPct val="0"/>
              </a:spcBef>
              <a:spcAft>
                <a:spcPct val="0"/>
              </a:spcAft>
            </a:pPr>
            <a:fld id="{C33082F7-BA4E-4A91-9234-6FEE6FAF225F}" type="slidenum">
              <a:rPr lang="en-GB" sz="1000" smtClean="0">
                <a:solidFill>
                  <a:srgbClr val="003166"/>
                </a:solidFill>
                <a:cs typeface="Arial" charset="0"/>
              </a:rPr>
              <a:pPr eaLnBrk="0" fontAlgn="base" hangingPunct="0">
                <a:spcBef>
                  <a:spcPct val="0"/>
                </a:spcBef>
                <a:spcAft>
                  <a:spcPct val="0"/>
                </a:spcAft>
              </a:pPr>
              <a:t>‹#›</a:t>
            </a:fld>
            <a:endParaRPr lang="en-GB" sz="1000" dirty="0">
              <a:solidFill>
                <a:srgbClr val="003166"/>
              </a:solidFill>
              <a:cs typeface="Arial" charset="0"/>
            </a:endParaRPr>
          </a:p>
        </p:txBody>
      </p:sp>
    </p:spTree>
    <p:extLst>
      <p:ext uri="{BB962C8B-B14F-4D97-AF65-F5344CB8AC3E}">
        <p14:creationId xmlns:p14="http://schemas.microsoft.com/office/powerpoint/2010/main" val="1934067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ransition spd="med">
    <p:wipe dir="r"/>
  </p:transition>
  <p:hf hdr="0" ftr="0" dt="0"/>
  <p:txStyles>
    <p:titleStyle>
      <a:lvl1pPr algn="l" rtl="0" eaLnBrk="0" fontAlgn="base" hangingPunct="0">
        <a:spcBef>
          <a:spcPct val="0"/>
        </a:spcBef>
        <a:spcAft>
          <a:spcPct val="0"/>
        </a:spcAft>
        <a:defRPr>
          <a:solidFill>
            <a:schemeClr val="tx2"/>
          </a:solidFill>
          <a:latin typeface="+mj-lt"/>
          <a:ea typeface="+mj-ea"/>
          <a:cs typeface="+mj-cs"/>
        </a:defRPr>
      </a:lvl1pPr>
      <a:lvl2pPr algn="l" rtl="0" eaLnBrk="0" fontAlgn="base" hangingPunct="0">
        <a:spcBef>
          <a:spcPct val="0"/>
        </a:spcBef>
        <a:spcAft>
          <a:spcPct val="0"/>
        </a:spcAft>
        <a:defRPr>
          <a:solidFill>
            <a:schemeClr val="tx2"/>
          </a:solidFill>
          <a:latin typeface="Arial" pitchFamily="34" charset="0"/>
        </a:defRPr>
      </a:lvl2pPr>
      <a:lvl3pPr algn="l" rtl="0" eaLnBrk="0" fontAlgn="base" hangingPunct="0">
        <a:spcBef>
          <a:spcPct val="0"/>
        </a:spcBef>
        <a:spcAft>
          <a:spcPct val="0"/>
        </a:spcAft>
        <a:defRPr>
          <a:solidFill>
            <a:schemeClr val="tx2"/>
          </a:solidFill>
          <a:latin typeface="Arial" pitchFamily="34" charset="0"/>
        </a:defRPr>
      </a:lvl3pPr>
      <a:lvl4pPr algn="l" rtl="0" eaLnBrk="0" fontAlgn="base" hangingPunct="0">
        <a:spcBef>
          <a:spcPct val="0"/>
        </a:spcBef>
        <a:spcAft>
          <a:spcPct val="0"/>
        </a:spcAft>
        <a:defRPr>
          <a:solidFill>
            <a:schemeClr val="tx2"/>
          </a:solidFill>
          <a:latin typeface="Arial" pitchFamily="34" charset="0"/>
        </a:defRPr>
      </a:lvl4pPr>
      <a:lvl5pPr algn="l" rtl="0" eaLnBrk="0" fontAlgn="base" hangingPunct="0">
        <a:spcBef>
          <a:spcPct val="0"/>
        </a:spcBef>
        <a:spcAft>
          <a:spcPct val="0"/>
        </a:spcAft>
        <a:defRPr>
          <a:solidFill>
            <a:schemeClr val="tx2"/>
          </a:solidFill>
          <a:latin typeface="Arial" pitchFamily="34" charset="0"/>
        </a:defRPr>
      </a:lvl5pPr>
      <a:lvl6pPr marL="457200" algn="l" rtl="0" fontAlgn="base">
        <a:spcBef>
          <a:spcPct val="0"/>
        </a:spcBef>
        <a:spcAft>
          <a:spcPct val="0"/>
        </a:spcAft>
        <a:defRPr>
          <a:solidFill>
            <a:schemeClr val="tx2"/>
          </a:solidFill>
          <a:latin typeface="Arial" pitchFamily="34" charset="0"/>
        </a:defRPr>
      </a:lvl6pPr>
      <a:lvl7pPr marL="914400" algn="l" rtl="0" fontAlgn="base">
        <a:spcBef>
          <a:spcPct val="0"/>
        </a:spcBef>
        <a:spcAft>
          <a:spcPct val="0"/>
        </a:spcAft>
        <a:defRPr>
          <a:solidFill>
            <a:schemeClr val="tx2"/>
          </a:solidFill>
          <a:latin typeface="Arial" pitchFamily="34" charset="0"/>
        </a:defRPr>
      </a:lvl7pPr>
      <a:lvl8pPr marL="1371600" algn="l" rtl="0" fontAlgn="base">
        <a:spcBef>
          <a:spcPct val="0"/>
        </a:spcBef>
        <a:spcAft>
          <a:spcPct val="0"/>
        </a:spcAft>
        <a:defRPr>
          <a:solidFill>
            <a:schemeClr val="tx2"/>
          </a:solidFill>
          <a:latin typeface="Arial" pitchFamily="34" charset="0"/>
        </a:defRPr>
      </a:lvl8pPr>
      <a:lvl9pPr marL="1828800" algn="l" rtl="0" fontAlgn="base">
        <a:spcBef>
          <a:spcPct val="0"/>
        </a:spcBef>
        <a:spcAft>
          <a:spcPct val="0"/>
        </a:spcAft>
        <a:defRPr>
          <a:solidFill>
            <a:schemeClr val="tx2"/>
          </a:solidFill>
          <a:latin typeface="Arial" pitchFamily="34" charset="0"/>
        </a:defRPr>
      </a:lvl9pPr>
    </p:titleStyle>
    <p:bodyStyle>
      <a:lvl1pPr marL="192088" indent="-192088" algn="l" rtl="0" eaLnBrk="0" fontAlgn="base" hangingPunct="0">
        <a:spcBef>
          <a:spcPct val="20000"/>
        </a:spcBef>
        <a:spcAft>
          <a:spcPct val="0"/>
        </a:spcAft>
        <a:buClr>
          <a:schemeClr val="accent2"/>
        </a:buClr>
        <a:buFont typeface="Wingdings" pitchFamily="2" charset="2"/>
        <a:buChar char="§"/>
        <a:defRPr sz="1600">
          <a:solidFill>
            <a:schemeClr val="tx2"/>
          </a:solidFill>
          <a:latin typeface="+mn-lt"/>
          <a:ea typeface="+mn-ea"/>
          <a:cs typeface="+mn-cs"/>
        </a:defRPr>
      </a:lvl1pPr>
      <a:lvl2pPr marL="555625" indent="-184150" algn="l" rtl="0" eaLnBrk="0" fontAlgn="base" hangingPunct="0">
        <a:spcBef>
          <a:spcPct val="20000"/>
        </a:spcBef>
        <a:spcAft>
          <a:spcPct val="0"/>
        </a:spcAft>
        <a:buClr>
          <a:schemeClr val="accent2"/>
        </a:buClr>
        <a:buChar char="–"/>
        <a:defRPr sz="1400">
          <a:solidFill>
            <a:schemeClr val="tx2"/>
          </a:solidFill>
          <a:latin typeface="+mn-lt"/>
        </a:defRPr>
      </a:lvl2pPr>
      <a:lvl3pPr marL="895350" indent="-160338" algn="l" rtl="0" eaLnBrk="0" fontAlgn="base" hangingPunct="0">
        <a:spcBef>
          <a:spcPct val="20000"/>
        </a:spcBef>
        <a:spcAft>
          <a:spcPct val="0"/>
        </a:spcAft>
        <a:buClr>
          <a:schemeClr val="accent2"/>
        </a:buClr>
        <a:buChar char="•"/>
        <a:defRPr sz="1400">
          <a:solidFill>
            <a:schemeClr val="tx2"/>
          </a:solidFill>
          <a:latin typeface="+mn-lt"/>
        </a:defRPr>
      </a:lvl3pPr>
      <a:lvl4pPr marL="1431925" indent="-60325" algn="l" rtl="0" eaLnBrk="0" fontAlgn="base" hangingPunct="0">
        <a:spcBef>
          <a:spcPct val="20000"/>
        </a:spcBef>
        <a:spcAft>
          <a:spcPct val="0"/>
        </a:spcAft>
        <a:buClr>
          <a:schemeClr val="accent2"/>
        </a:buClr>
        <a:buChar char="•"/>
        <a:defRPr sz="1400">
          <a:solidFill>
            <a:schemeClr val="tx2"/>
          </a:solidFill>
          <a:latin typeface="+mn-lt"/>
        </a:defRPr>
      </a:lvl4pPr>
      <a:lvl5pPr marL="1828800" algn="l" rtl="0" eaLnBrk="0" fontAlgn="base" hangingPunct="0">
        <a:spcBef>
          <a:spcPct val="20000"/>
        </a:spcBef>
        <a:spcAft>
          <a:spcPct val="0"/>
        </a:spcAft>
        <a:buClr>
          <a:schemeClr val="accent2"/>
        </a:buClr>
        <a:buChar char="•"/>
        <a:defRPr sz="1400">
          <a:solidFill>
            <a:schemeClr val="tx2"/>
          </a:solidFill>
          <a:latin typeface="+mn-lt"/>
        </a:defRPr>
      </a:lvl5pPr>
      <a:lvl6pPr marL="2286000" algn="l" rtl="0" fontAlgn="base">
        <a:spcBef>
          <a:spcPct val="20000"/>
        </a:spcBef>
        <a:spcAft>
          <a:spcPct val="0"/>
        </a:spcAft>
        <a:buClr>
          <a:schemeClr val="accent2"/>
        </a:buClr>
        <a:buChar char="•"/>
        <a:defRPr sz="1400">
          <a:solidFill>
            <a:schemeClr val="tx2"/>
          </a:solidFill>
          <a:latin typeface="+mn-lt"/>
        </a:defRPr>
      </a:lvl6pPr>
      <a:lvl7pPr marL="2743200" algn="l" rtl="0" fontAlgn="base">
        <a:spcBef>
          <a:spcPct val="20000"/>
        </a:spcBef>
        <a:spcAft>
          <a:spcPct val="0"/>
        </a:spcAft>
        <a:buClr>
          <a:schemeClr val="accent2"/>
        </a:buClr>
        <a:buChar char="•"/>
        <a:defRPr sz="1400">
          <a:solidFill>
            <a:schemeClr val="tx2"/>
          </a:solidFill>
          <a:latin typeface="+mn-lt"/>
        </a:defRPr>
      </a:lvl7pPr>
      <a:lvl8pPr marL="3200400" algn="l" rtl="0" fontAlgn="base">
        <a:spcBef>
          <a:spcPct val="20000"/>
        </a:spcBef>
        <a:spcAft>
          <a:spcPct val="0"/>
        </a:spcAft>
        <a:buClr>
          <a:schemeClr val="accent2"/>
        </a:buClr>
        <a:buChar char="•"/>
        <a:defRPr sz="1400">
          <a:solidFill>
            <a:schemeClr val="tx2"/>
          </a:solidFill>
          <a:latin typeface="+mn-lt"/>
        </a:defRPr>
      </a:lvl8pPr>
      <a:lvl9pPr marL="3657600" algn="l" rtl="0" fontAlgn="base">
        <a:spcBef>
          <a:spcPct val="20000"/>
        </a:spcBef>
        <a:spcAft>
          <a:spcPct val="0"/>
        </a:spcAft>
        <a:buClr>
          <a:schemeClr val="accent2"/>
        </a:buClr>
        <a:buChar char="•"/>
        <a:defRPr sz="14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7766" y="1541296"/>
            <a:ext cx="8292703" cy="1446550"/>
          </a:xfrm>
        </p:spPr>
        <p:txBody>
          <a:bodyPr/>
          <a:lstStyle/>
          <a:p>
            <a:r>
              <a:rPr lang="en-GB" sz="4400" dirty="0"/>
              <a:t>API Enablement Operating Model Roadmap</a:t>
            </a:r>
          </a:p>
        </p:txBody>
      </p:sp>
      <p:sp>
        <p:nvSpPr>
          <p:cNvPr id="3" name="Subtitle 2"/>
          <p:cNvSpPr>
            <a:spLocks noGrp="1"/>
          </p:cNvSpPr>
          <p:nvPr>
            <p:ph type="subTitle" idx="1"/>
          </p:nvPr>
        </p:nvSpPr>
        <p:spPr>
          <a:xfrm>
            <a:off x="2027767" y="3806825"/>
            <a:ext cx="8292703" cy="1040285"/>
          </a:xfrm>
        </p:spPr>
        <p:txBody>
          <a:bodyPr/>
          <a:lstStyle/>
          <a:p>
            <a:r>
              <a:rPr lang="en-GB" dirty="0"/>
              <a:t>December 2016</a:t>
            </a:r>
          </a:p>
          <a:p>
            <a:r>
              <a:rPr lang="en-GB" dirty="0"/>
              <a:t>V0.12</a:t>
            </a:r>
          </a:p>
        </p:txBody>
      </p:sp>
    </p:spTree>
    <p:extLst>
      <p:ext uri="{BB962C8B-B14F-4D97-AF65-F5344CB8AC3E}">
        <p14:creationId xmlns:p14="http://schemas.microsoft.com/office/powerpoint/2010/main" val="823769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004A8F"/>
                </a:solidFill>
              </a:rPr>
              <a:pPr>
                <a:defRPr/>
              </a:pPr>
              <a:t>10</a:t>
            </a:fld>
            <a:endParaRPr lang="en-GB" dirty="0">
              <a:solidFill>
                <a:srgbClr val="004A8F"/>
              </a:solidFill>
            </a:endParaRPr>
          </a:p>
        </p:txBody>
      </p:sp>
      <p:sp>
        <p:nvSpPr>
          <p:cNvPr id="3" name="Title 2"/>
          <p:cNvSpPr>
            <a:spLocks noGrp="1"/>
          </p:cNvSpPr>
          <p:nvPr>
            <p:ph type="title"/>
          </p:nvPr>
        </p:nvSpPr>
        <p:spPr/>
        <p:txBody>
          <a:bodyPr/>
          <a:lstStyle/>
          <a:p>
            <a:r>
              <a:rPr lang="en-GB" sz="1800" dirty="0"/>
              <a:t>Key Points for Discussion</a:t>
            </a:r>
          </a:p>
        </p:txBody>
      </p:sp>
      <p:sp>
        <p:nvSpPr>
          <p:cNvPr id="5" name="Rectangle 4"/>
          <p:cNvSpPr/>
          <p:nvPr/>
        </p:nvSpPr>
        <p:spPr>
          <a:xfrm>
            <a:off x="0" y="74456"/>
            <a:ext cx="541821" cy="946836"/>
          </a:xfrm>
          <a:prstGeom prst="rect">
            <a:avLst/>
          </a:prstGeom>
          <a:solidFill>
            <a:srgbClr val="004A8F"/>
          </a:solidFill>
          <a:ln w="12700" cap="flat" cmpd="sng" algn="ctr">
            <a:noFill/>
            <a:prstDash val="solid"/>
          </a:ln>
          <a:effectLst/>
        </p:spPr>
        <p:txBody>
          <a:bodyPr rtlCol="0" anchor="ctr"/>
          <a:lstStyle/>
          <a:p>
            <a:pPr algn="ctr" fontAlgn="base">
              <a:spcBef>
                <a:spcPct val="0"/>
              </a:spcBef>
              <a:spcAft>
                <a:spcPct val="0"/>
              </a:spcAft>
              <a:defRPr/>
            </a:pPr>
            <a:r>
              <a:rPr lang="en-AU" sz="2200" kern="0" dirty="0">
                <a:solidFill>
                  <a:srgbClr val="FFFFFF"/>
                </a:solidFill>
              </a:rPr>
              <a:t>4</a:t>
            </a:r>
          </a:p>
        </p:txBody>
      </p:sp>
      <p:sp>
        <p:nvSpPr>
          <p:cNvPr id="14" name="Rectangle 5"/>
          <p:cNvSpPr>
            <a:spLocks noChangeArrowheads="1"/>
          </p:cNvSpPr>
          <p:nvPr/>
        </p:nvSpPr>
        <p:spPr bwMode="auto">
          <a:xfrm>
            <a:off x="513251" y="1785216"/>
            <a:ext cx="6947091" cy="483329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dirty="0">
              <a:solidFill>
                <a:prstClr val="white"/>
              </a:solidFill>
            </a:endParaRPr>
          </a:p>
        </p:txBody>
      </p:sp>
      <p:sp>
        <p:nvSpPr>
          <p:cNvPr id="15" name="Rectangle 14"/>
          <p:cNvSpPr/>
          <p:nvPr/>
        </p:nvSpPr>
        <p:spPr>
          <a:xfrm>
            <a:off x="508004" y="1308838"/>
            <a:ext cx="6952338" cy="282493"/>
          </a:xfrm>
          <a:prstGeom prst="rect">
            <a:avLst/>
          </a:prstGeom>
          <a:solidFill>
            <a:srgbClr val="004A8F"/>
          </a:solidFill>
          <a:ln w="25400" cap="flat" cmpd="sng" algn="ctr">
            <a:noFill/>
            <a:prstDash val="solid"/>
          </a:ln>
          <a:effectLst/>
        </p:spPr>
        <p:txBody>
          <a:bodyPr rtlCol="0" anchor="ctr"/>
          <a:lstStyle/>
          <a:p>
            <a:pPr algn="ctr">
              <a:defRPr/>
            </a:pPr>
            <a:r>
              <a:rPr lang="en-GB" sz="1400" b="1" dirty="0">
                <a:solidFill>
                  <a:prstClr val="white"/>
                </a:solidFill>
                <a:ea typeface="ＭＳ Ｐゴシック" pitchFamily="34" charset="-128"/>
              </a:rPr>
              <a:t>Open Questions</a:t>
            </a:r>
            <a:endParaRPr lang="en-GB" sz="1400" b="1" kern="0" dirty="0">
              <a:solidFill>
                <a:prstClr val="white"/>
              </a:solidFill>
              <a:ea typeface="ＭＳ Ｐゴシック" pitchFamily="34" charset="-128"/>
            </a:endParaRPr>
          </a:p>
        </p:txBody>
      </p:sp>
      <p:sp>
        <p:nvSpPr>
          <p:cNvPr id="16" name="Rectangle 15"/>
          <p:cNvSpPr/>
          <p:nvPr/>
        </p:nvSpPr>
        <p:spPr>
          <a:xfrm>
            <a:off x="619623" y="1954659"/>
            <a:ext cx="6681063" cy="4857740"/>
          </a:xfrm>
          <a:prstGeom prst="rect">
            <a:avLst/>
          </a:prstGeom>
        </p:spPr>
        <p:txBody>
          <a:bodyPr wrap="square">
            <a:spAutoFit/>
          </a:bodyPr>
          <a:lstStyle/>
          <a:p>
            <a:pPr>
              <a:spcBef>
                <a:spcPts val="400"/>
              </a:spcBef>
              <a:defRPr/>
            </a:pPr>
            <a:r>
              <a:rPr lang="en-GB" sz="1300" b="1" dirty="0">
                <a:solidFill>
                  <a:srgbClr val="1C5E9B"/>
                </a:solidFill>
              </a:rPr>
              <a:t>Scope:</a:t>
            </a:r>
          </a:p>
          <a:p>
            <a:pPr marL="342900" indent="-342900">
              <a:spcBef>
                <a:spcPts val="400"/>
              </a:spcBef>
              <a:buFont typeface="+mj-lt"/>
              <a:buAutoNum type="arabicPeriod"/>
              <a:defRPr/>
            </a:pPr>
            <a:r>
              <a:rPr lang="en-GB" sz="1300" dirty="0">
                <a:solidFill>
                  <a:srgbClr val="1C5E9B"/>
                </a:solidFill>
              </a:rPr>
              <a:t>What are the scope boundaries between API Enablement and other Open Banking Compliance or Exploitation projects in terms of project specific API capabilities?</a:t>
            </a:r>
          </a:p>
          <a:p>
            <a:pPr marL="342900" indent="-342900">
              <a:spcBef>
                <a:spcPts val="400"/>
              </a:spcBef>
              <a:buFont typeface="+mj-lt"/>
              <a:buAutoNum type="arabicPeriod"/>
              <a:defRPr/>
            </a:pPr>
            <a:r>
              <a:rPr lang="en-GB" sz="1300" dirty="0">
                <a:solidFill>
                  <a:srgbClr val="1C5E9B"/>
                </a:solidFill>
              </a:rPr>
              <a:t>CMA2: Has the business confirmed that it can provide a solution to guarantee overdraft for account switching without provision of transaction data?</a:t>
            </a:r>
          </a:p>
          <a:p>
            <a:pPr marL="342900" indent="-342900">
              <a:spcBef>
                <a:spcPts val="400"/>
              </a:spcBef>
              <a:buFont typeface="+mj-lt"/>
              <a:buAutoNum type="arabicPeriod"/>
              <a:defRPr/>
            </a:pPr>
            <a:r>
              <a:rPr lang="en-GB" sz="1300" dirty="0">
                <a:solidFill>
                  <a:srgbClr val="1C5E9B"/>
                </a:solidFill>
              </a:rPr>
              <a:t>What is the scope of API Enablement post Corporate state (Q3 2017)? To what extent will API Enablement have delivered against all business requirements for CMA3 / PSD2 and other Exploitation projects by the end of this state?</a:t>
            </a:r>
          </a:p>
          <a:p>
            <a:pPr marL="342900" lvl="0" indent="-342900">
              <a:spcBef>
                <a:spcPts val="400"/>
              </a:spcBef>
              <a:buFont typeface="+mj-lt"/>
              <a:buAutoNum type="arabicPeriod"/>
              <a:defRPr/>
            </a:pPr>
            <a:r>
              <a:rPr lang="en-GB" sz="1300" dirty="0">
                <a:solidFill>
                  <a:srgbClr val="1C5E9B"/>
                </a:solidFill>
              </a:rPr>
              <a:t>Agree on base capabilities to be provided by API Enablement  (Governance, Change, Run, Security Management, 3rd Party Management, Strategy, Monetisation)</a:t>
            </a:r>
          </a:p>
          <a:p>
            <a:pPr lvl="0">
              <a:spcBef>
                <a:spcPts val="400"/>
              </a:spcBef>
              <a:defRPr/>
            </a:pPr>
            <a:endParaRPr lang="en-GB" sz="1300" dirty="0">
              <a:solidFill>
                <a:srgbClr val="1C5E9B"/>
              </a:solidFill>
            </a:endParaRPr>
          </a:p>
          <a:p>
            <a:pPr>
              <a:spcBef>
                <a:spcPts val="400"/>
              </a:spcBef>
              <a:defRPr/>
            </a:pPr>
            <a:r>
              <a:rPr lang="en-GB" sz="1300" b="1" dirty="0">
                <a:solidFill>
                  <a:srgbClr val="1C5E9B"/>
                </a:solidFill>
              </a:rPr>
              <a:t>Method &amp; Approach:</a:t>
            </a:r>
            <a:endParaRPr lang="en-GB" sz="1300" dirty="0">
              <a:solidFill>
                <a:srgbClr val="1C5E9B"/>
              </a:solidFill>
            </a:endParaRPr>
          </a:p>
          <a:p>
            <a:pPr marL="342900" indent="-342900">
              <a:spcBef>
                <a:spcPts val="400"/>
              </a:spcBef>
              <a:buFont typeface="+mj-lt"/>
              <a:buAutoNum type="arabicPeriod"/>
              <a:defRPr/>
            </a:pPr>
            <a:r>
              <a:rPr lang="en-GB" sz="1300" dirty="0">
                <a:solidFill>
                  <a:srgbClr val="1C5E9B"/>
                </a:solidFill>
              </a:rPr>
              <a:t>Recommendation for CMA1a (on premise) as starting point for strategic operating model design </a:t>
            </a:r>
          </a:p>
          <a:p>
            <a:pPr marL="342900" indent="-342900">
              <a:spcBef>
                <a:spcPts val="400"/>
              </a:spcBef>
              <a:buFont typeface="+mj-lt"/>
              <a:buAutoNum type="arabicPeriod"/>
              <a:defRPr/>
            </a:pPr>
            <a:r>
              <a:rPr lang="en-GB" sz="1300" dirty="0">
                <a:solidFill>
                  <a:srgbClr val="1C5E9B"/>
                </a:solidFill>
              </a:rPr>
              <a:t>Agree on deliverables expected to be produced by operating model stream</a:t>
            </a:r>
          </a:p>
          <a:p>
            <a:pPr marL="342900" indent="-342900">
              <a:spcBef>
                <a:spcPts val="400"/>
              </a:spcBef>
              <a:buFont typeface="+mj-lt"/>
              <a:buAutoNum type="arabicPeriod"/>
              <a:defRPr/>
            </a:pPr>
            <a:r>
              <a:rPr lang="en-GB" sz="1300" dirty="0">
                <a:solidFill>
                  <a:srgbClr val="1C5E9B"/>
                </a:solidFill>
              </a:rPr>
              <a:t>Proposal for evolution / versioning of documentation as project matures through transition states</a:t>
            </a:r>
          </a:p>
          <a:p>
            <a:pPr marL="342900" indent="-342900">
              <a:spcBef>
                <a:spcPts val="400"/>
              </a:spcBef>
              <a:buFont typeface="+mj-lt"/>
              <a:buAutoNum type="arabicPeriod"/>
              <a:defRPr/>
            </a:pPr>
            <a:r>
              <a:rPr lang="en-GB" sz="1300" dirty="0">
                <a:solidFill>
                  <a:srgbClr val="1C5E9B"/>
                </a:solidFill>
              </a:rPr>
              <a:t>Documentation to outline people, processes, technology and data required for operating model</a:t>
            </a:r>
          </a:p>
          <a:p>
            <a:pPr lvl="0">
              <a:spcBef>
                <a:spcPts val="400"/>
              </a:spcBef>
              <a:defRPr/>
            </a:pPr>
            <a:endParaRPr lang="en-GB" sz="1300" dirty="0">
              <a:solidFill>
                <a:srgbClr val="1C5E9B"/>
              </a:solidFill>
            </a:endParaRPr>
          </a:p>
        </p:txBody>
      </p:sp>
      <p:sp>
        <p:nvSpPr>
          <p:cNvPr id="17" name="Rectangle 16"/>
          <p:cNvSpPr/>
          <p:nvPr/>
        </p:nvSpPr>
        <p:spPr>
          <a:xfrm>
            <a:off x="7779657" y="1308838"/>
            <a:ext cx="4100370" cy="282493"/>
          </a:xfrm>
          <a:prstGeom prst="rect">
            <a:avLst/>
          </a:prstGeom>
          <a:solidFill>
            <a:srgbClr val="E31C23"/>
          </a:solidFill>
          <a:ln w="25400" cap="flat" cmpd="sng" algn="ctr">
            <a:noFill/>
            <a:prstDash val="solid"/>
          </a:ln>
          <a:effectLst/>
        </p:spPr>
        <p:txBody>
          <a:bodyPr rtlCol="0" anchor="ctr"/>
          <a:lstStyle/>
          <a:p>
            <a:pPr algn="ctr">
              <a:defRPr/>
            </a:pPr>
            <a:r>
              <a:rPr lang="en-GB" sz="1400" b="1" dirty="0">
                <a:solidFill>
                  <a:prstClr val="white"/>
                </a:solidFill>
                <a:ea typeface="ＭＳ Ｐゴシック" pitchFamily="34" charset="-128"/>
              </a:rPr>
              <a:t>Risks &amp; Dependencies</a:t>
            </a:r>
            <a:endParaRPr lang="en-GB" sz="1400" b="1" kern="0" dirty="0">
              <a:solidFill>
                <a:prstClr val="white"/>
              </a:solidFill>
              <a:ea typeface="ＭＳ Ｐゴシック" pitchFamily="34" charset="-128"/>
            </a:endParaRPr>
          </a:p>
        </p:txBody>
      </p:sp>
      <p:sp>
        <p:nvSpPr>
          <p:cNvPr id="19" name="Pentagon 18"/>
          <p:cNvSpPr/>
          <p:nvPr/>
        </p:nvSpPr>
        <p:spPr bwMode="gray">
          <a:xfrm rot="5400000">
            <a:off x="8577747" y="1321856"/>
            <a:ext cx="2659369" cy="3945189"/>
          </a:xfrm>
          <a:prstGeom prst="homePlate">
            <a:avLst>
              <a:gd name="adj" fmla="val 21669"/>
            </a:avLst>
          </a:prstGeom>
          <a:solidFill>
            <a:schemeClr val="bg1">
              <a:lumMod val="85000"/>
              <a:alpha val="20000"/>
            </a:schemeClr>
          </a:solidFill>
          <a:ln w="25400" cap="flat" cmpd="sng" algn="ctr">
            <a:noFill/>
            <a:prstDash val="solid"/>
          </a:ln>
          <a:effectLst/>
        </p:spPr>
        <p:txBody>
          <a:bodyPr vert="vert270" lIns="0" tIns="0" rIns="0" bIns="0" rtlCol="0" anchor="t" anchorCtr="1"/>
          <a:lstStyle/>
          <a:p>
            <a:pPr algn="ctr">
              <a:defRPr/>
            </a:pPr>
            <a:endParaRPr lang="en-GB" sz="1100" b="1" kern="0" dirty="0">
              <a:solidFill>
                <a:srgbClr val="000000"/>
              </a:solidFill>
              <a:ea typeface="ＭＳ Ｐゴシック" pitchFamily="34" charset="-128"/>
            </a:endParaRPr>
          </a:p>
        </p:txBody>
      </p:sp>
      <p:sp>
        <p:nvSpPr>
          <p:cNvPr id="20" name="Rectangle 19"/>
          <p:cNvSpPr/>
          <p:nvPr/>
        </p:nvSpPr>
        <p:spPr>
          <a:xfrm>
            <a:off x="8024878" y="2268347"/>
            <a:ext cx="3765105" cy="1646605"/>
          </a:xfrm>
          <a:prstGeom prst="rect">
            <a:avLst/>
          </a:prstGeom>
        </p:spPr>
        <p:txBody>
          <a:bodyPr wrap="square">
            <a:spAutoFit/>
          </a:bodyPr>
          <a:lstStyle/>
          <a:p>
            <a:pPr marL="108000" lvl="0" indent="-108000" defTabSz="457034">
              <a:spcBef>
                <a:spcPts val="400"/>
              </a:spcBef>
              <a:buFont typeface="Arial" panose="020B0604020202020204" pitchFamily="34" charset="0"/>
              <a:buChar char="•"/>
              <a:defRPr/>
            </a:pPr>
            <a:r>
              <a:rPr lang="en-GB" sz="1300" dirty="0">
                <a:solidFill>
                  <a:srgbClr val="1C5E9B"/>
                </a:solidFill>
              </a:rPr>
              <a:t>There is a risk that timelines are dependent on Implementation Entity decisions</a:t>
            </a:r>
          </a:p>
          <a:p>
            <a:pPr marL="108000" lvl="0" indent="-108000" defTabSz="457034">
              <a:spcBef>
                <a:spcPts val="400"/>
              </a:spcBef>
              <a:buFont typeface="Arial" panose="020B0604020202020204" pitchFamily="34" charset="0"/>
              <a:buChar char="•"/>
              <a:defRPr/>
            </a:pPr>
            <a:r>
              <a:rPr lang="en-GB" sz="1300" dirty="0">
                <a:solidFill>
                  <a:srgbClr val="1C5E9B"/>
                </a:solidFill>
              </a:rPr>
              <a:t>Timely engagement of the relevant business stakeholders &amp; DCs and its evolution</a:t>
            </a:r>
          </a:p>
          <a:p>
            <a:pPr marL="108000" lvl="0" indent="-108000" defTabSz="457034">
              <a:spcBef>
                <a:spcPts val="400"/>
              </a:spcBef>
              <a:buFont typeface="Arial" panose="020B0604020202020204" pitchFamily="34" charset="0"/>
              <a:buChar char="•"/>
              <a:defRPr/>
            </a:pPr>
            <a:r>
              <a:rPr lang="en-GB" sz="1300" dirty="0">
                <a:solidFill>
                  <a:srgbClr val="1C5E9B"/>
                </a:solidFill>
              </a:rPr>
              <a:t>Risk of designing solution which may need changing due to fluid scope</a:t>
            </a:r>
          </a:p>
          <a:p>
            <a:pPr marL="108000" lvl="0" indent="-108000" defTabSz="457034">
              <a:spcBef>
                <a:spcPts val="400"/>
              </a:spcBef>
              <a:buFont typeface="Arial" panose="020B0604020202020204" pitchFamily="34" charset="0"/>
              <a:buChar char="•"/>
              <a:defRPr/>
            </a:pPr>
            <a:r>
              <a:rPr lang="en-GB" sz="1300" dirty="0">
                <a:solidFill>
                  <a:srgbClr val="1C5E9B"/>
                </a:solidFill>
              </a:rPr>
              <a:t>Risk of missing resources for design work</a:t>
            </a:r>
          </a:p>
        </p:txBody>
      </p:sp>
      <p:grpSp>
        <p:nvGrpSpPr>
          <p:cNvPr id="30" name="Group 29"/>
          <p:cNvGrpSpPr/>
          <p:nvPr/>
        </p:nvGrpSpPr>
        <p:grpSpPr>
          <a:xfrm>
            <a:off x="7894058" y="4471544"/>
            <a:ext cx="3985969" cy="667384"/>
            <a:chOff x="7894058" y="3608901"/>
            <a:chExt cx="3985969" cy="667384"/>
          </a:xfrm>
        </p:grpSpPr>
        <p:sp>
          <p:nvSpPr>
            <p:cNvPr id="21" name="Up-Down Arrow 20"/>
            <p:cNvSpPr/>
            <p:nvPr/>
          </p:nvSpPr>
          <p:spPr>
            <a:xfrm>
              <a:off x="7894058" y="3608901"/>
              <a:ext cx="3985969" cy="667384"/>
            </a:xfrm>
            <a:prstGeom prst="upDownArrow">
              <a:avLst>
                <a:gd name="adj1" fmla="val 100000"/>
                <a:gd name="adj2" fmla="val 19906"/>
              </a:avLst>
            </a:prstGeom>
            <a:solidFill>
              <a:schemeClr val="bg1">
                <a:lumMod val="50000"/>
              </a:schemeClr>
            </a:solidFill>
            <a:ln w="9525" algn="ctr">
              <a:noFill/>
              <a:miter lim="800000"/>
              <a:headEnd/>
              <a:tailEnd/>
            </a:ln>
            <a:effectLst>
              <a:outerShdw blurRad="50800" dist="38100" dir="2700000" algn="tl" rotWithShape="0">
                <a:prstClr val="black">
                  <a:alpha val="40000"/>
                </a:prstClr>
              </a:outerShdw>
            </a:effectLst>
          </p:spPr>
          <p:txBody>
            <a:bodyPr lIns="72000" tIns="91440" rIns="72000" bIns="612000" anchor="ctr"/>
            <a:lstStyle/>
            <a:p>
              <a:pPr algn="ctr"/>
              <a:endParaRPr lang="en-GB" sz="1400" b="1" kern="0" dirty="0">
                <a:solidFill>
                  <a:prstClr val="white"/>
                </a:solidFill>
                <a:ea typeface="ＭＳ Ｐゴシック"/>
              </a:endParaRPr>
            </a:p>
          </p:txBody>
        </p:sp>
        <p:sp>
          <p:nvSpPr>
            <p:cNvPr id="22" name="Rectangle 21"/>
            <p:cNvSpPr/>
            <p:nvPr/>
          </p:nvSpPr>
          <p:spPr>
            <a:xfrm>
              <a:off x="8458032" y="3761491"/>
              <a:ext cx="2743620" cy="387641"/>
            </a:xfrm>
            <a:prstGeom prst="rect">
              <a:avLst/>
            </a:prstGeom>
            <a:noFill/>
            <a:ln w="12700" cap="flat" cmpd="sng" algn="ctr">
              <a:noFill/>
              <a:prstDash val="solid"/>
            </a:ln>
            <a:effectLst/>
          </p:spPr>
          <p:txBody>
            <a:bodyPr lIns="0" tIns="0" rIns="0" bIns="0" rtlCol="0" anchor="ctr" anchorCtr="0"/>
            <a:lstStyle/>
            <a:p>
              <a:pPr algn="ctr" defTabSz="914247">
                <a:lnSpc>
                  <a:spcPct val="90000"/>
                </a:lnSpc>
                <a:defRPr/>
              </a:pPr>
              <a:r>
                <a:rPr lang="en-GB" sz="1400" b="1" kern="0" dirty="0">
                  <a:solidFill>
                    <a:srgbClr val="FFFFFF"/>
                  </a:solidFill>
                  <a:ea typeface="ＭＳ Ｐゴシック"/>
                </a:rPr>
                <a:t>Next Steps</a:t>
              </a:r>
            </a:p>
          </p:txBody>
        </p:sp>
      </p:grpSp>
      <p:sp>
        <p:nvSpPr>
          <p:cNvPr id="23" name="Freeform 14"/>
          <p:cNvSpPr>
            <a:spLocks noEditPoints="1"/>
          </p:cNvSpPr>
          <p:nvPr/>
        </p:nvSpPr>
        <p:spPr bwMode="auto">
          <a:xfrm>
            <a:off x="7800497" y="1707611"/>
            <a:ext cx="540000" cy="504000"/>
          </a:xfrm>
          <a:custGeom>
            <a:avLst/>
            <a:gdLst>
              <a:gd name="T0" fmla="*/ 884 w 1768"/>
              <a:gd name="T1" fmla="*/ 0 h 1768"/>
              <a:gd name="T2" fmla="*/ 0 w 1768"/>
              <a:gd name="T3" fmla="*/ 884 h 1768"/>
              <a:gd name="T4" fmla="*/ 884 w 1768"/>
              <a:gd name="T5" fmla="*/ 1768 h 1768"/>
              <a:gd name="T6" fmla="*/ 1768 w 1768"/>
              <a:gd name="T7" fmla="*/ 884 h 1768"/>
              <a:gd name="T8" fmla="*/ 884 w 1768"/>
              <a:gd name="T9" fmla="*/ 0 h 1768"/>
              <a:gd name="T10" fmla="*/ 886 w 1768"/>
              <a:gd name="T11" fmla="*/ 1363 h 1768"/>
              <a:gd name="T12" fmla="*/ 798 w 1768"/>
              <a:gd name="T13" fmla="*/ 1276 h 1768"/>
              <a:gd name="T14" fmla="*/ 886 w 1768"/>
              <a:gd name="T15" fmla="*/ 1188 h 1768"/>
              <a:gd name="T16" fmla="*/ 973 w 1768"/>
              <a:gd name="T17" fmla="*/ 1276 h 1768"/>
              <a:gd name="T18" fmla="*/ 886 w 1768"/>
              <a:gd name="T19" fmla="*/ 1363 h 1768"/>
              <a:gd name="T20" fmla="*/ 913 w 1768"/>
              <a:gd name="T21" fmla="*/ 1119 h 1768"/>
              <a:gd name="T22" fmla="*/ 884 w 1768"/>
              <a:gd name="T23" fmla="*/ 1148 h 1768"/>
              <a:gd name="T24" fmla="*/ 855 w 1768"/>
              <a:gd name="T25" fmla="*/ 1119 h 1768"/>
              <a:gd name="T26" fmla="*/ 766 w 1768"/>
              <a:gd name="T27" fmla="*/ 523 h 1768"/>
              <a:gd name="T28" fmla="*/ 884 w 1768"/>
              <a:gd name="T29" fmla="*/ 405 h 1768"/>
              <a:gd name="T30" fmla="*/ 1002 w 1768"/>
              <a:gd name="T31" fmla="*/ 523 h 1768"/>
              <a:gd name="T32" fmla="*/ 913 w 1768"/>
              <a:gd name="T33" fmla="*/ 1119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8" h="1768">
                <a:moveTo>
                  <a:pt x="884" y="0"/>
                </a:moveTo>
                <a:cubicBezTo>
                  <a:pt x="395" y="0"/>
                  <a:pt x="0" y="396"/>
                  <a:pt x="0" y="884"/>
                </a:cubicBezTo>
                <a:cubicBezTo>
                  <a:pt x="0" y="1372"/>
                  <a:pt x="395" y="1768"/>
                  <a:pt x="884" y="1768"/>
                </a:cubicBezTo>
                <a:cubicBezTo>
                  <a:pt x="1372" y="1768"/>
                  <a:pt x="1768" y="1372"/>
                  <a:pt x="1768" y="884"/>
                </a:cubicBezTo>
                <a:cubicBezTo>
                  <a:pt x="1768" y="396"/>
                  <a:pt x="1372" y="0"/>
                  <a:pt x="884" y="0"/>
                </a:cubicBezTo>
                <a:close/>
                <a:moveTo>
                  <a:pt x="886" y="1363"/>
                </a:moveTo>
                <a:cubicBezTo>
                  <a:pt x="837" y="1363"/>
                  <a:pt x="798" y="1324"/>
                  <a:pt x="798" y="1276"/>
                </a:cubicBezTo>
                <a:cubicBezTo>
                  <a:pt x="798" y="1227"/>
                  <a:pt x="837" y="1188"/>
                  <a:pt x="886" y="1188"/>
                </a:cubicBezTo>
                <a:cubicBezTo>
                  <a:pt x="934" y="1188"/>
                  <a:pt x="973" y="1227"/>
                  <a:pt x="973" y="1276"/>
                </a:cubicBezTo>
                <a:cubicBezTo>
                  <a:pt x="973" y="1324"/>
                  <a:pt x="934" y="1363"/>
                  <a:pt x="886" y="1363"/>
                </a:cubicBezTo>
                <a:close/>
                <a:moveTo>
                  <a:pt x="913" y="1119"/>
                </a:moveTo>
                <a:cubicBezTo>
                  <a:pt x="913" y="1135"/>
                  <a:pt x="900" y="1148"/>
                  <a:pt x="884" y="1148"/>
                </a:cubicBezTo>
                <a:cubicBezTo>
                  <a:pt x="868" y="1148"/>
                  <a:pt x="855" y="1135"/>
                  <a:pt x="855" y="1119"/>
                </a:cubicBezTo>
                <a:cubicBezTo>
                  <a:pt x="766" y="523"/>
                  <a:pt x="766" y="523"/>
                  <a:pt x="766" y="523"/>
                </a:cubicBezTo>
                <a:cubicBezTo>
                  <a:pt x="766" y="458"/>
                  <a:pt x="818" y="405"/>
                  <a:pt x="884" y="405"/>
                </a:cubicBezTo>
                <a:cubicBezTo>
                  <a:pt x="949" y="405"/>
                  <a:pt x="1002" y="458"/>
                  <a:pt x="1002" y="523"/>
                </a:cubicBezTo>
                <a:lnTo>
                  <a:pt x="913" y="1119"/>
                </a:lnTo>
                <a:close/>
              </a:path>
            </a:pathLst>
          </a:custGeom>
          <a:solidFill>
            <a:srgbClr val="FFC000"/>
          </a:solidFill>
          <a:ln>
            <a:noFill/>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pPr>
              <a:defRPr/>
            </a:pPr>
            <a:endParaRPr lang="en-IE" kern="0" dirty="0">
              <a:solidFill>
                <a:prstClr val="black"/>
              </a:solidFill>
              <a:ea typeface="ＭＳ Ｐゴシック" pitchFamily="34" charset="-128"/>
              <a:cs typeface="Arial" charset="0"/>
            </a:endParaRPr>
          </a:p>
        </p:txBody>
      </p:sp>
      <p:sp>
        <p:nvSpPr>
          <p:cNvPr id="18" name="Rectangle 17"/>
          <p:cNvSpPr/>
          <p:nvPr/>
        </p:nvSpPr>
        <p:spPr>
          <a:xfrm>
            <a:off x="8004488" y="5236625"/>
            <a:ext cx="3765105" cy="1297791"/>
          </a:xfrm>
          <a:prstGeom prst="rect">
            <a:avLst/>
          </a:prstGeom>
        </p:spPr>
        <p:txBody>
          <a:bodyPr wrap="square">
            <a:spAutoFit/>
          </a:bodyPr>
          <a:lstStyle/>
          <a:p>
            <a:pPr marL="108000" lvl="0" indent="-108000" defTabSz="457034">
              <a:spcBef>
                <a:spcPts val="400"/>
              </a:spcBef>
              <a:buFont typeface="Arial" panose="020B0604020202020204" pitchFamily="34" charset="0"/>
              <a:buChar char="•"/>
              <a:defRPr/>
            </a:pPr>
            <a:r>
              <a:rPr lang="en-GB" sz="1300" dirty="0">
                <a:solidFill>
                  <a:srgbClr val="1C5E9B"/>
                </a:solidFill>
              </a:rPr>
              <a:t>Completion of roadmap</a:t>
            </a:r>
          </a:p>
          <a:p>
            <a:pPr marL="108000" lvl="0" indent="-108000" defTabSz="457034">
              <a:spcBef>
                <a:spcPts val="400"/>
              </a:spcBef>
              <a:buFont typeface="Arial" panose="020B0604020202020204" pitchFamily="34" charset="0"/>
              <a:buChar char="•"/>
              <a:defRPr/>
            </a:pPr>
            <a:r>
              <a:rPr lang="en-GB" sz="1300" dirty="0">
                <a:solidFill>
                  <a:srgbClr val="1C5E9B"/>
                </a:solidFill>
              </a:rPr>
              <a:t>Dependency mapping</a:t>
            </a:r>
          </a:p>
          <a:p>
            <a:pPr marL="108000" lvl="0" indent="-108000" defTabSz="457034">
              <a:spcBef>
                <a:spcPts val="400"/>
              </a:spcBef>
              <a:buFont typeface="Arial" panose="020B0604020202020204" pitchFamily="34" charset="0"/>
              <a:buChar char="•"/>
              <a:defRPr/>
            </a:pPr>
            <a:r>
              <a:rPr lang="en-GB" sz="1300" dirty="0">
                <a:solidFill>
                  <a:srgbClr val="1C5E9B"/>
                </a:solidFill>
              </a:rPr>
              <a:t>Closing of requirements and scope</a:t>
            </a:r>
          </a:p>
          <a:p>
            <a:pPr marL="108000" lvl="0" indent="-108000" defTabSz="457034">
              <a:spcBef>
                <a:spcPts val="400"/>
              </a:spcBef>
              <a:buFont typeface="Arial" panose="020B0604020202020204" pitchFamily="34" charset="0"/>
              <a:buChar char="•"/>
              <a:defRPr/>
            </a:pPr>
            <a:r>
              <a:rPr lang="en-GB" sz="1300" dirty="0">
                <a:solidFill>
                  <a:srgbClr val="1C5E9B"/>
                </a:solidFill>
              </a:rPr>
              <a:t>Identify resources required for design work</a:t>
            </a:r>
          </a:p>
          <a:p>
            <a:pPr marL="108000" lvl="0" indent="-108000" defTabSz="457034">
              <a:spcBef>
                <a:spcPts val="400"/>
              </a:spcBef>
              <a:buFont typeface="Arial" panose="020B0604020202020204" pitchFamily="34" charset="0"/>
              <a:buChar char="•"/>
              <a:defRPr/>
            </a:pPr>
            <a:endParaRPr lang="en-GB" sz="1300" dirty="0">
              <a:solidFill>
                <a:srgbClr val="1C5E9B"/>
              </a:solidFill>
            </a:endParaRPr>
          </a:p>
        </p:txBody>
      </p:sp>
      <p:sp>
        <p:nvSpPr>
          <p:cNvPr id="25" name="Rectangle 24"/>
          <p:cNvSpPr/>
          <p:nvPr/>
        </p:nvSpPr>
        <p:spPr>
          <a:xfrm>
            <a:off x="10764635" y="6185684"/>
            <a:ext cx="1091863" cy="584775"/>
          </a:xfrm>
          <a:prstGeom prst="rect">
            <a:avLst/>
          </a:prstGeom>
        </p:spPr>
        <p:txBody>
          <a:bodyPr wrap="square">
            <a:spAutoFit/>
          </a:bodyPr>
          <a:lstStyle/>
          <a:p>
            <a:pPr algn="ctr"/>
            <a:r>
              <a:rPr lang="en-GB" sz="3200" b="1" dirty="0">
                <a:solidFill>
                  <a:schemeClr val="tx2"/>
                </a:solidFill>
              </a:rPr>
              <a:t>WIP</a:t>
            </a:r>
          </a:p>
        </p:txBody>
      </p:sp>
    </p:spTree>
    <p:extLst>
      <p:ext uri="{BB962C8B-B14F-4D97-AF65-F5344CB8AC3E}">
        <p14:creationId xmlns:p14="http://schemas.microsoft.com/office/powerpoint/2010/main" val="4081372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004A8F"/>
                </a:solidFill>
              </a:rPr>
              <a:pPr>
                <a:defRPr/>
              </a:pPr>
              <a:t>11</a:t>
            </a:fld>
            <a:endParaRPr lang="en-GB" dirty="0">
              <a:solidFill>
                <a:srgbClr val="004A8F"/>
              </a:solidFill>
            </a:endParaRPr>
          </a:p>
        </p:txBody>
      </p:sp>
      <p:sp>
        <p:nvSpPr>
          <p:cNvPr id="3" name="Title 2"/>
          <p:cNvSpPr>
            <a:spLocks noGrp="1"/>
          </p:cNvSpPr>
          <p:nvPr>
            <p:ph type="title"/>
          </p:nvPr>
        </p:nvSpPr>
        <p:spPr/>
        <p:txBody>
          <a:bodyPr/>
          <a:lstStyle/>
          <a:p>
            <a:r>
              <a:rPr lang="en-GB" sz="1800" dirty="0"/>
              <a:t>Risks, Assumptions and Dependencies per Transition State</a:t>
            </a:r>
          </a:p>
        </p:txBody>
      </p:sp>
      <p:graphicFrame>
        <p:nvGraphicFramePr>
          <p:cNvPr id="5" name="Table 4"/>
          <p:cNvGraphicFramePr>
            <a:graphicFrameLocks noGrp="1"/>
          </p:cNvGraphicFramePr>
          <p:nvPr>
            <p:extLst>
              <p:ext uri="{D42A27DB-BD31-4B8C-83A1-F6EECF244321}">
                <p14:modId xmlns:p14="http://schemas.microsoft.com/office/powerpoint/2010/main" val="3355786102"/>
              </p:ext>
            </p:extLst>
          </p:nvPr>
        </p:nvGraphicFramePr>
        <p:xfrm>
          <a:off x="617003" y="1214427"/>
          <a:ext cx="11239495" cy="5197920"/>
        </p:xfrm>
        <a:graphic>
          <a:graphicData uri="http://schemas.openxmlformats.org/drawingml/2006/table">
            <a:tbl>
              <a:tblPr firstRow="1" bandRow="1">
                <a:tableStyleId>{5C22544A-7EE6-4342-B048-85BDC9FD1C3A}</a:tableStyleId>
              </a:tblPr>
              <a:tblGrid>
                <a:gridCol w="749295">
                  <a:extLst>
                    <a:ext uri="{9D8B030D-6E8A-4147-A177-3AD203B41FA5}">
                      <a16:colId xmlns:a16="http://schemas.microsoft.com/office/drawing/2014/main" val="20000"/>
                    </a:ext>
                  </a:extLst>
                </a:gridCol>
                <a:gridCol w="2708275">
                  <a:extLst>
                    <a:ext uri="{9D8B030D-6E8A-4147-A177-3AD203B41FA5}">
                      <a16:colId xmlns:a16="http://schemas.microsoft.com/office/drawing/2014/main" val="20001"/>
                    </a:ext>
                  </a:extLst>
                </a:gridCol>
                <a:gridCol w="2593975">
                  <a:extLst>
                    <a:ext uri="{9D8B030D-6E8A-4147-A177-3AD203B41FA5}">
                      <a16:colId xmlns:a16="http://schemas.microsoft.com/office/drawing/2014/main" val="20002"/>
                    </a:ext>
                  </a:extLst>
                </a:gridCol>
                <a:gridCol w="2593975">
                  <a:extLst>
                    <a:ext uri="{9D8B030D-6E8A-4147-A177-3AD203B41FA5}">
                      <a16:colId xmlns:a16="http://schemas.microsoft.com/office/drawing/2014/main" val="20003"/>
                    </a:ext>
                  </a:extLst>
                </a:gridCol>
                <a:gridCol w="2593975">
                  <a:extLst>
                    <a:ext uri="{9D8B030D-6E8A-4147-A177-3AD203B41FA5}">
                      <a16:colId xmlns:a16="http://schemas.microsoft.com/office/drawing/2014/main" val="20004"/>
                    </a:ext>
                  </a:extLst>
                </a:gridCol>
              </a:tblGrid>
              <a:tr h="138956">
                <a:tc>
                  <a:txBody>
                    <a:bodyPr/>
                    <a:lstStyle/>
                    <a:p>
                      <a:pPr algn="ctr"/>
                      <a:r>
                        <a:rPr lang="en-GB" sz="900" dirty="0"/>
                        <a:t>Category</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ctr"/>
                      <a:r>
                        <a:rPr lang="en-GB" sz="900" dirty="0"/>
                        <a:t>Risks</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ctr"/>
                      <a:r>
                        <a:rPr lang="en-GB" sz="900" dirty="0"/>
                        <a:t>Assumptions</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ctr"/>
                      <a:r>
                        <a:rPr lang="en-GB" sz="900" dirty="0"/>
                        <a:t>Open Questions</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ctr"/>
                      <a:r>
                        <a:rPr lang="en-GB" sz="900" dirty="0"/>
                        <a:t>Dependencies</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503329">
                <a:tc>
                  <a:txBody>
                    <a:bodyPr/>
                    <a:lstStyle/>
                    <a:p>
                      <a:r>
                        <a:rPr lang="en-GB" sz="900" b="1" dirty="0">
                          <a:solidFill>
                            <a:schemeClr val="bg1"/>
                          </a:solidFill>
                        </a:rPr>
                        <a:t>General</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85B98"/>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There is a risk that timelines are dependent on Implementation Entity decisions</a:t>
                      </a:r>
                    </a:p>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Timely</a:t>
                      </a:r>
                      <a:r>
                        <a:rPr lang="en-GB" sz="900" kern="1200" baseline="0" dirty="0">
                          <a:solidFill>
                            <a:srgbClr val="1C5E9B"/>
                          </a:solidFill>
                          <a:latin typeface="+mn-lt"/>
                          <a:ea typeface="+mn-ea"/>
                          <a:cs typeface="+mn-cs"/>
                        </a:rPr>
                        <a:t> e</a:t>
                      </a:r>
                      <a:r>
                        <a:rPr lang="en-GB" sz="900" kern="1200" dirty="0">
                          <a:solidFill>
                            <a:srgbClr val="1C5E9B"/>
                          </a:solidFill>
                          <a:latin typeface="+mn-lt"/>
                          <a:ea typeface="+mn-ea"/>
                          <a:cs typeface="+mn-cs"/>
                        </a:rPr>
                        <a:t>ngagement</a:t>
                      </a:r>
                      <a:r>
                        <a:rPr lang="en-GB" sz="900" kern="1200" baseline="0" dirty="0">
                          <a:solidFill>
                            <a:srgbClr val="1C5E9B"/>
                          </a:solidFill>
                          <a:latin typeface="+mn-lt"/>
                          <a:ea typeface="+mn-ea"/>
                          <a:cs typeface="+mn-cs"/>
                        </a:rPr>
                        <a:t> of the relevant business stakeholders &amp; DCs and its evolution</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endParaRPr lang="en-GB" sz="900" kern="1200" dirty="0">
                        <a:solidFill>
                          <a:srgbClr val="1C5E9B"/>
                        </a:solidFill>
                        <a:latin typeface="+mn-lt"/>
                        <a:ea typeface="+mn-ea"/>
                        <a:cs typeface="+mn-cs"/>
                      </a:endParaRP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At what point does Project delivery transition into BAU? How will this process be executed and who will be involved?</a:t>
                      </a:r>
                    </a:p>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What level of service should be provided to 3</a:t>
                      </a:r>
                      <a:r>
                        <a:rPr lang="en-GB" sz="900" kern="1200" baseline="30000" dirty="0">
                          <a:solidFill>
                            <a:srgbClr val="1C5E9B"/>
                          </a:solidFill>
                          <a:latin typeface="+mn-lt"/>
                          <a:ea typeface="+mn-ea"/>
                          <a:cs typeface="+mn-cs"/>
                        </a:rPr>
                        <a:t>rd</a:t>
                      </a:r>
                      <a:r>
                        <a:rPr lang="en-GB" sz="900" kern="1200" baseline="0" dirty="0">
                          <a:solidFill>
                            <a:srgbClr val="1C5E9B"/>
                          </a:solidFill>
                          <a:latin typeface="+mn-lt"/>
                          <a:ea typeface="+mn-ea"/>
                          <a:cs typeface="+mn-cs"/>
                        </a:rPr>
                        <a:t> party consumers?</a:t>
                      </a:r>
                      <a:endParaRPr lang="en-GB" sz="900" kern="1200" dirty="0">
                        <a:solidFill>
                          <a:srgbClr val="1C5E9B"/>
                        </a:solidFill>
                        <a:latin typeface="+mn-lt"/>
                        <a:ea typeface="+mn-ea"/>
                        <a:cs typeface="+mn-cs"/>
                      </a:endParaRP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Resource dependency to do design work</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617581">
                <a:tc>
                  <a:txBody>
                    <a:bodyPr/>
                    <a:lstStyle/>
                    <a:p>
                      <a:r>
                        <a:rPr lang="en-GB" sz="900" b="1" dirty="0">
                          <a:solidFill>
                            <a:schemeClr val="bg1"/>
                          </a:solidFill>
                        </a:rPr>
                        <a:t>CMA1</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85B98"/>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endParaRPr lang="en-GB" sz="900" kern="1200" dirty="0">
                        <a:solidFill>
                          <a:srgbClr val="1C5E9B"/>
                        </a:solidFill>
                        <a:latin typeface="+mn-lt"/>
                        <a:ea typeface="+mn-ea"/>
                        <a:cs typeface="+mn-cs"/>
                      </a:endParaRP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Data upload and scheduled updates will be Nationwide’s responsibility</a:t>
                      </a:r>
                    </a:p>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File transfer will be used as the mechanism for reference data upload</a:t>
                      </a:r>
                    </a:p>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Accenture and Apigee will be responsible for MVP support and maintenance</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Potential changes to developer portal </a:t>
                      </a:r>
                    </a:p>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Open question on how the BAU support system manage incidents in the context of Tactical CMA1</a:t>
                      </a:r>
                    </a:p>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endParaRPr lang="en-GB" sz="900" kern="1200" dirty="0">
                        <a:solidFill>
                          <a:srgbClr val="1C5E9B"/>
                        </a:solidFill>
                        <a:latin typeface="+mn-lt"/>
                        <a:ea typeface="+mn-ea"/>
                        <a:cs typeface="+mn-cs"/>
                      </a:endParaRP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Dependency on Apigee and Accenture to fulfil the SLAs</a:t>
                      </a:r>
                    </a:p>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Dependency on Nationwide to govern and maintain data</a:t>
                      </a:r>
                    </a:p>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endParaRPr lang="en-GB" sz="900" kern="1200" dirty="0">
                        <a:solidFill>
                          <a:srgbClr val="1C5E9B"/>
                        </a:solidFill>
                        <a:latin typeface="+mn-lt"/>
                        <a:ea typeface="+mn-ea"/>
                        <a:cs typeface="+mn-cs"/>
                      </a:endParaRP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86702">
                <a:tc>
                  <a:txBody>
                    <a:bodyPr/>
                    <a:lstStyle/>
                    <a:p>
                      <a:r>
                        <a:rPr lang="en-GB" sz="900" b="1" dirty="0">
                          <a:solidFill>
                            <a:schemeClr val="bg1"/>
                          </a:solidFill>
                        </a:rPr>
                        <a:t>CMA1a</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85B98"/>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dirty="0">
                          <a:solidFill>
                            <a:srgbClr val="1C5E9B"/>
                          </a:solidFill>
                        </a:rPr>
                        <a:t>There is a risk that on premise infrastructure</a:t>
                      </a:r>
                      <a:r>
                        <a:rPr lang="en-GB" sz="900" baseline="0" dirty="0">
                          <a:solidFill>
                            <a:srgbClr val="1C5E9B"/>
                          </a:solidFill>
                        </a:rPr>
                        <a:t> and support will not be available within the required timescales, resulting in continued use of tactical solution</a:t>
                      </a:r>
                    </a:p>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baseline="0" dirty="0">
                          <a:solidFill>
                            <a:srgbClr val="1C5E9B"/>
                          </a:solidFill>
                        </a:rPr>
                        <a:t>There is a risk that operational changes will not be implemented in the required timelines</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CMA1a will leverage reusability of the tactical solution</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Potential changes to developer portal</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Inbound dependency on CMA1 project to deliver the MVP API capabilities</a:t>
                      </a:r>
                    </a:p>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Public Gateway availability</a:t>
                      </a:r>
                    </a:p>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Reference data hosting</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9076">
                <a:tc>
                  <a:txBody>
                    <a:bodyPr/>
                    <a:lstStyle/>
                    <a:p>
                      <a:r>
                        <a:rPr lang="en-GB" sz="900" b="1" dirty="0">
                          <a:solidFill>
                            <a:schemeClr val="bg1"/>
                          </a:solidFill>
                        </a:rPr>
                        <a:t>CMA2</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85B98"/>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endParaRPr lang="en-GB" sz="900" baseline="0" dirty="0">
                        <a:solidFill>
                          <a:srgbClr val="1C5E9B"/>
                        </a:solidFill>
                      </a:endParaRP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Working</a:t>
                      </a:r>
                      <a:r>
                        <a:rPr lang="en-GB" sz="900" kern="1200" baseline="0" dirty="0">
                          <a:solidFill>
                            <a:srgbClr val="1C5E9B"/>
                          </a:solidFill>
                          <a:latin typeface="+mn-lt"/>
                          <a:ea typeface="+mn-ea"/>
                          <a:cs typeface="+mn-cs"/>
                        </a:rPr>
                        <a:t> assumption is no requirements for API Enablement to support CMA2</a:t>
                      </a:r>
                      <a:endParaRPr lang="en-GB" sz="900" kern="1200" dirty="0">
                        <a:solidFill>
                          <a:srgbClr val="1C5E9B"/>
                        </a:solidFill>
                        <a:latin typeface="+mn-lt"/>
                        <a:ea typeface="+mn-ea"/>
                        <a:cs typeface="+mn-cs"/>
                      </a:endParaRP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dirty="0">
                          <a:solidFill>
                            <a:srgbClr val="1C5E9B"/>
                          </a:solidFill>
                        </a:rPr>
                        <a:t>Has the business confirmed that it can provide a solution to guarantee overdraft for account switching without provision of transaction data?</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endParaRPr lang="en-GB" sz="900" kern="1200" dirty="0">
                        <a:solidFill>
                          <a:srgbClr val="1C5E9B"/>
                        </a:solidFill>
                        <a:latin typeface="+mn-lt"/>
                        <a:ea typeface="+mn-ea"/>
                        <a:cs typeface="+mn-cs"/>
                      </a:endParaRP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70076">
                <a:tc>
                  <a:txBody>
                    <a:bodyPr/>
                    <a:lstStyle/>
                    <a:p>
                      <a:r>
                        <a:rPr lang="en-GB" sz="900" b="1" dirty="0">
                          <a:solidFill>
                            <a:schemeClr val="bg1"/>
                          </a:solidFill>
                        </a:rPr>
                        <a:t>Corporate</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85B98"/>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There is a risk that on premise infrastructure and support will not be available within the required timescales</a:t>
                      </a:r>
                    </a:p>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There is a risk that operational changes will not be implemented in the required timelines</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The operational stream will define the DC engagement model as part of the prototyping work done for Future branch self service project</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Open question on whether a set of controls will be required to manage the connection between PCI and non-PCI compliant test and production environments</a:t>
                      </a:r>
                    </a:p>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Potential impact on IdP – open question on whether the identity token can be issued without requiring further authentication</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Dependency on CMA1a for provision of DC engagement model as part of governance capability</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9955">
                <a:tc>
                  <a:txBody>
                    <a:bodyPr/>
                    <a:lstStyle/>
                    <a:p>
                      <a:r>
                        <a:rPr lang="en-GB" sz="900" b="1" dirty="0">
                          <a:solidFill>
                            <a:schemeClr val="bg1"/>
                          </a:solidFill>
                        </a:rPr>
                        <a:t>Post Corporate</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85B98"/>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endParaRPr lang="en-GB" sz="900" kern="1200" dirty="0">
                        <a:solidFill>
                          <a:srgbClr val="1C5E9B"/>
                        </a:solidFill>
                        <a:latin typeface="+mn-lt"/>
                        <a:ea typeface="+mn-ea"/>
                        <a:cs typeface="+mn-cs"/>
                      </a:endParaRP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API Enablement</a:t>
                      </a:r>
                      <a:r>
                        <a:rPr lang="en-GB" sz="900" kern="1200" baseline="0" dirty="0">
                          <a:solidFill>
                            <a:srgbClr val="1C5E9B"/>
                          </a:solidFill>
                          <a:latin typeface="+mn-lt"/>
                          <a:ea typeface="+mn-ea"/>
                          <a:cs typeface="+mn-cs"/>
                        </a:rPr>
                        <a:t> will continue to provide base capabilities post Corporate</a:t>
                      </a:r>
                      <a:endParaRPr lang="en-GB" sz="900" kern="1200" dirty="0">
                        <a:solidFill>
                          <a:srgbClr val="1C5E9B"/>
                        </a:solidFill>
                        <a:latin typeface="+mn-lt"/>
                        <a:ea typeface="+mn-ea"/>
                        <a:cs typeface="+mn-cs"/>
                      </a:endParaRP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dirty="0"/>
                        <a:t>What is the funding and scope for API Enablement post Corporate state? </a:t>
                      </a:r>
                    </a:p>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900" kern="1200" dirty="0">
                          <a:solidFill>
                            <a:srgbClr val="1C5E9B"/>
                          </a:solidFill>
                          <a:latin typeface="+mn-lt"/>
                          <a:ea typeface="+mn-ea"/>
                          <a:cs typeface="+mn-cs"/>
                        </a:rPr>
                        <a:t>What is the timing and scope of OLS for API Enablement?</a:t>
                      </a: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08000" marR="0" lvl="0" indent="-108000" algn="l" defTabSz="457034" rtl="0" eaLnBrk="1" fontAlgn="auto" latinLnBrk="0" hangingPunct="1">
                        <a:lnSpc>
                          <a:spcPct val="100000"/>
                        </a:lnSpc>
                        <a:spcBef>
                          <a:spcPts val="400"/>
                        </a:spcBef>
                        <a:spcAft>
                          <a:spcPts val="0"/>
                        </a:spcAft>
                        <a:buClrTx/>
                        <a:buSzTx/>
                        <a:buFont typeface="Arial" panose="020B0604020202020204" pitchFamily="34" charset="0"/>
                        <a:buChar char="•"/>
                        <a:tabLst/>
                        <a:defRPr/>
                      </a:pPr>
                      <a:endParaRPr lang="en-GB" sz="900" kern="1200" dirty="0">
                        <a:solidFill>
                          <a:srgbClr val="1C5E9B"/>
                        </a:solidFill>
                        <a:latin typeface="+mn-lt"/>
                        <a:ea typeface="+mn-ea"/>
                        <a:cs typeface="+mn-cs"/>
                      </a:endParaRPr>
                    </a:p>
                  </a:txBody>
                  <a:tcPr marL="36000" marR="36000"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8" name="Rectangle 7"/>
          <p:cNvSpPr/>
          <p:nvPr/>
        </p:nvSpPr>
        <p:spPr>
          <a:xfrm>
            <a:off x="10764635" y="6185684"/>
            <a:ext cx="1091863" cy="584775"/>
          </a:xfrm>
          <a:prstGeom prst="rect">
            <a:avLst/>
          </a:prstGeom>
        </p:spPr>
        <p:txBody>
          <a:bodyPr wrap="square">
            <a:spAutoFit/>
          </a:bodyPr>
          <a:lstStyle/>
          <a:p>
            <a:pPr algn="ctr"/>
            <a:r>
              <a:rPr lang="en-GB" sz="3200" b="1" dirty="0">
                <a:solidFill>
                  <a:schemeClr val="tx2"/>
                </a:solidFill>
              </a:rPr>
              <a:t>WIP</a:t>
            </a:r>
          </a:p>
        </p:txBody>
      </p:sp>
    </p:spTree>
    <p:extLst>
      <p:ext uri="{BB962C8B-B14F-4D97-AF65-F5344CB8AC3E}">
        <p14:creationId xmlns:p14="http://schemas.microsoft.com/office/powerpoint/2010/main" val="1239558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8446" y="2749934"/>
            <a:ext cx="10272132" cy="745718"/>
          </a:xfrm>
        </p:spPr>
        <p:txBody>
          <a:bodyPr/>
          <a:lstStyle/>
          <a:p>
            <a:r>
              <a:rPr lang="en-GB" dirty="0"/>
              <a:t>Appendix – Roadmap Transition States</a:t>
            </a:r>
          </a:p>
        </p:txBody>
      </p:sp>
    </p:spTree>
    <p:extLst>
      <p:ext uri="{BB962C8B-B14F-4D97-AF65-F5344CB8AC3E}">
        <p14:creationId xmlns:p14="http://schemas.microsoft.com/office/powerpoint/2010/main" val="203656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1C5E9B"/>
                </a:solidFill>
              </a:rPr>
              <a:pPr>
                <a:defRPr/>
              </a:pPr>
              <a:t>13</a:t>
            </a:fld>
            <a:endParaRPr lang="en-GB" dirty="0">
              <a:solidFill>
                <a:srgbClr val="1C5E9B"/>
              </a:solidFill>
            </a:endParaRPr>
          </a:p>
        </p:txBody>
      </p:sp>
      <p:sp>
        <p:nvSpPr>
          <p:cNvPr id="3" name="Title 2"/>
          <p:cNvSpPr>
            <a:spLocks noGrp="1"/>
          </p:cNvSpPr>
          <p:nvPr>
            <p:ph type="title"/>
          </p:nvPr>
        </p:nvSpPr>
        <p:spPr/>
        <p:txBody>
          <a:bodyPr/>
          <a:lstStyle/>
          <a:p>
            <a:r>
              <a:rPr lang="en-GB" sz="2000" spc="-20" dirty="0">
                <a:solidFill>
                  <a:srgbClr val="1C5E9B"/>
                </a:solidFill>
              </a:rPr>
              <a:t>Transition State 1: Tactical CMA1 Q1 2017</a:t>
            </a:r>
            <a:endParaRPr lang="en-GB" sz="2000" dirty="0">
              <a:solidFill>
                <a:srgbClr val="1C5E9B"/>
              </a:solidFill>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graphicFrame>
        <p:nvGraphicFramePr>
          <p:cNvPr id="176" name="Table 175"/>
          <p:cNvGraphicFramePr>
            <a:graphicFrameLocks noGrp="1"/>
          </p:cNvGraphicFramePr>
          <p:nvPr>
            <p:extLst/>
          </p:nvPr>
        </p:nvGraphicFramePr>
        <p:xfrm>
          <a:off x="524548" y="1259563"/>
          <a:ext cx="2858702" cy="4983480"/>
        </p:xfrm>
        <a:graphic>
          <a:graphicData uri="http://schemas.openxmlformats.org/drawingml/2006/table">
            <a:tbl>
              <a:tblPr firstRow="1" bandRow="1">
                <a:tableStyleId>{5C22544A-7EE6-4342-B048-85BDC9FD1C3A}</a:tableStyleId>
              </a:tblPr>
              <a:tblGrid>
                <a:gridCol w="2858702">
                  <a:extLst>
                    <a:ext uri="{9D8B030D-6E8A-4147-A177-3AD203B41FA5}">
                      <a16:colId xmlns:a16="http://schemas.microsoft.com/office/drawing/2014/main" val="20000"/>
                    </a:ext>
                  </a:extLst>
                </a:gridCol>
              </a:tblGrid>
              <a:tr h="147022">
                <a:tc>
                  <a:txBody>
                    <a:bodyPr/>
                    <a:lstStyle/>
                    <a:p>
                      <a:pPr algn="ctr"/>
                      <a:r>
                        <a:rPr lang="en-GB" sz="900" b="1" dirty="0"/>
                        <a:t>Known</a:t>
                      </a:r>
                      <a:r>
                        <a:rPr lang="en-GB" sz="900" b="1" baseline="0" dirty="0"/>
                        <a:t> Requirements</a:t>
                      </a:r>
                      <a:endParaRPr lang="en-GB" sz="900" b="1" dirty="0"/>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0"/>
                  </a:ext>
                </a:extLst>
              </a:tr>
              <a:tr h="588089">
                <a:tc>
                  <a:txBody>
                    <a:bodyPr/>
                    <a:lstStyle/>
                    <a:p>
                      <a:pPr marL="0" indent="0" algn="l">
                        <a:buFont typeface="Arial" panose="020B0604020202020204" pitchFamily="34" charset="0"/>
                        <a:buNone/>
                      </a:pPr>
                      <a:r>
                        <a:rPr lang="en-GB" sz="900" dirty="0">
                          <a:solidFill>
                            <a:srgbClr val="004A8F"/>
                          </a:solidFill>
                        </a:rPr>
                        <a:t>To</a:t>
                      </a:r>
                      <a:r>
                        <a:rPr lang="en-GB" sz="900" baseline="0" dirty="0">
                          <a:solidFill>
                            <a:srgbClr val="004A8F"/>
                          </a:solidFill>
                        </a:rPr>
                        <a:t> be provided by CMA1 project: </a:t>
                      </a:r>
                    </a:p>
                    <a:p>
                      <a:pPr marL="171450" indent="-171450" algn="l">
                        <a:buFont typeface="Arial" panose="020B0604020202020204" pitchFamily="34" charset="0"/>
                        <a:buChar char="•"/>
                      </a:pPr>
                      <a:r>
                        <a:rPr lang="en-GB" sz="900" baseline="0" dirty="0">
                          <a:solidFill>
                            <a:srgbClr val="004A8F"/>
                          </a:solidFill>
                        </a:rPr>
                        <a:t>Minimum Viable Product (MVP) including release of reference data through an open API standard</a:t>
                      </a:r>
                    </a:p>
                    <a:p>
                      <a:pPr marL="171450" indent="-171450" algn="l">
                        <a:buFont typeface="Arial" panose="020B0604020202020204" pitchFamily="34" charset="0"/>
                        <a:buChar char="•"/>
                      </a:pPr>
                      <a:r>
                        <a:rPr lang="en-GB" sz="900" baseline="0" dirty="0">
                          <a:solidFill>
                            <a:srgbClr val="004A8F"/>
                          </a:solidFill>
                        </a:rPr>
                        <a:t>Maintenance and governance of reference data</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Operations will transition into BAU post CMA1</a:t>
                      </a:r>
                    </a:p>
                    <a:p>
                      <a:pPr marL="0" indent="0" algn="l">
                        <a:buFont typeface="Arial" panose="020B0604020202020204" pitchFamily="34" charset="0"/>
                        <a:buNone/>
                      </a:pPr>
                      <a:endParaRPr lang="en-GB" sz="900" dirty="0">
                        <a:solidFill>
                          <a:srgbClr val="004A8F"/>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47022">
                <a:tc>
                  <a:txBody>
                    <a:bodyPr/>
                    <a:lstStyle/>
                    <a:p>
                      <a:pPr algn="ctr"/>
                      <a:r>
                        <a:rPr lang="en-GB" sz="900" b="1" dirty="0">
                          <a:solidFill>
                            <a:schemeClr val="bg1"/>
                          </a:solidFill>
                        </a:rPr>
                        <a:t>Assumptions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2"/>
                  </a:ext>
                </a:extLst>
              </a:tr>
              <a:tr h="764516">
                <a:tc>
                  <a:txBody>
                    <a:bodyPr/>
                    <a:lstStyle/>
                    <a:p>
                      <a:pPr marL="171450" indent="-171450" algn="l">
                        <a:buFont typeface="Arial" panose="020B0604020202020204" pitchFamily="34" charset="0"/>
                        <a:buChar char="•"/>
                      </a:pPr>
                      <a:r>
                        <a:rPr lang="en-GB" sz="900" dirty="0">
                          <a:solidFill>
                            <a:srgbClr val="1C5E9B"/>
                          </a:solidFill>
                        </a:rPr>
                        <a:t>Data upload and scheduled updates will be Nationwide’s responsibility</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rgbClr val="004A8F"/>
                          </a:solidFill>
                          <a:latin typeface="+mn-lt"/>
                          <a:ea typeface="+mn-ea"/>
                          <a:cs typeface="+mn-cs"/>
                        </a:rPr>
                        <a:t>File transfer will be used as the mechanism for reference data upload</a:t>
                      </a:r>
                      <a:endParaRPr lang="en-GB" sz="900" dirty="0">
                        <a:solidFill>
                          <a:srgbClr val="1C5E9B"/>
                        </a:solidFill>
                      </a:endParaRPr>
                    </a:p>
                    <a:p>
                      <a:pPr marL="171450" indent="-171450" algn="l">
                        <a:buFont typeface="Arial" panose="020B0604020202020204" pitchFamily="34" charset="0"/>
                        <a:buChar char="•"/>
                      </a:pPr>
                      <a:r>
                        <a:rPr lang="en-GB" sz="900" dirty="0">
                          <a:solidFill>
                            <a:srgbClr val="1C5E9B"/>
                          </a:solidFill>
                        </a:rPr>
                        <a:t>Accenture</a:t>
                      </a:r>
                      <a:r>
                        <a:rPr lang="en-GB" sz="900" baseline="0" dirty="0">
                          <a:solidFill>
                            <a:srgbClr val="1C5E9B"/>
                          </a:solidFill>
                        </a:rPr>
                        <a:t> and Apigee will be responsible for MVP support and maintenance</a:t>
                      </a:r>
                    </a:p>
                    <a:p>
                      <a:pPr marL="171450" indent="-171450" algn="l">
                        <a:buFont typeface="Arial" panose="020B0604020202020204" pitchFamily="34" charset="0"/>
                        <a:buChar char="•"/>
                      </a:pPr>
                      <a:r>
                        <a:rPr lang="en-GB" sz="900" baseline="0" dirty="0">
                          <a:solidFill>
                            <a:srgbClr val="1C5E9B"/>
                          </a:solidFill>
                        </a:rPr>
                        <a:t>Any changes to CMA1 regulation will not materially impact the operating model</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47022">
                <a:tc>
                  <a:txBody>
                    <a:bodyPr/>
                    <a:lstStyle/>
                    <a:p>
                      <a:pPr marL="0" indent="0" algn="ctr">
                        <a:buFont typeface="Arial" panose="020B0604020202020204" pitchFamily="34" charset="0"/>
                        <a:buNone/>
                      </a:pPr>
                      <a:r>
                        <a:rPr lang="en-GB" sz="900" b="1" kern="1200" baseline="0" dirty="0">
                          <a:solidFill>
                            <a:schemeClr val="bg1"/>
                          </a:solidFill>
                          <a:latin typeface="+mn-lt"/>
                          <a:ea typeface="+mn-ea"/>
                          <a:cs typeface="+mn-cs"/>
                        </a:rPr>
                        <a:t>Risks / Challenges / Unknowns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4"/>
                  </a:ext>
                </a:extLst>
              </a:tr>
              <a:tr h="676303">
                <a:tc>
                  <a:txBody>
                    <a:bodyPr/>
                    <a:lstStyle/>
                    <a:p>
                      <a:pPr marL="171450" indent="-171450" algn="l">
                        <a:buFont typeface="Arial" panose="020B0604020202020204" pitchFamily="34" charset="0"/>
                        <a:buChar char="•"/>
                      </a:pPr>
                      <a:r>
                        <a:rPr lang="en-GB" sz="900" dirty="0">
                          <a:solidFill>
                            <a:srgbClr val="1C5E9B"/>
                          </a:solidFill>
                        </a:rPr>
                        <a:t>Potential</a:t>
                      </a:r>
                      <a:r>
                        <a:rPr lang="en-GB" sz="900" baseline="0" dirty="0">
                          <a:solidFill>
                            <a:srgbClr val="1C5E9B"/>
                          </a:solidFill>
                        </a:rPr>
                        <a:t> changes to developer portal (pending requirements from IE)</a:t>
                      </a:r>
                    </a:p>
                    <a:p>
                      <a:pPr marL="171450" indent="-171450" algn="l">
                        <a:buFont typeface="Arial" panose="020B0604020202020204" pitchFamily="34" charset="0"/>
                        <a:buChar char="•"/>
                      </a:pPr>
                      <a:r>
                        <a:rPr lang="en-GB" sz="900" baseline="0" dirty="0">
                          <a:solidFill>
                            <a:srgbClr val="1C5E9B"/>
                          </a:solidFill>
                        </a:rPr>
                        <a:t>Open question on how the BAU support system will manage incidents in the context of Tactical CMA1</a:t>
                      </a:r>
                    </a:p>
                    <a:p>
                      <a:pPr marL="171450" indent="-171450" algn="l">
                        <a:buFont typeface="Arial" panose="020B0604020202020204" pitchFamily="34" charset="0"/>
                        <a:buChar char="•"/>
                      </a:pPr>
                      <a:r>
                        <a:rPr lang="en-GB" sz="900" baseline="0" dirty="0">
                          <a:solidFill>
                            <a:srgbClr val="1C5E9B"/>
                          </a:solidFill>
                        </a:rPr>
                        <a:t>Open question on how the IE will interact with NBS from an operating perspective</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47022">
                <a:tc>
                  <a:txBody>
                    <a:bodyPr/>
                    <a:lstStyle/>
                    <a:p>
                      <a:pPr marL="0" indent="0" algn="ctr">
                        <a:buFont typeface="Arial" panose="020B0604020202020204" pitchFamily="34" charset="0"/>
                        <a:buNone/>
                      </a:pPr>
                      <a:r>
                        <a:rPr lang="en-GB" sz="900" b="1" dirty="0">
                          <a:solidFill>
                            <a:schemeClr val="bg1"/>
                          </a:solidFill>
                        </a:rPr>
                        <a:t>Dependencies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6"/>
                  </a:ext>
                </a:extLst>
              </a:tr>
              <a:tr h="588089">
                <a:tc>
                  <a:txBody>
                    <a:bodyPr/>
                    <a:lstStyle/>
                    <a:p>
                      <a:pPr marL="171450" indent="-171450" algn="l">
                        <a:buFont typeface="Arial" panose="020B0604020202020204" pitchFamily="34" charset="0"/>
                        <a:buChar char="•"/>
                      </a:pPr>
                      <a:r>
                        <a:rPr lang="en-GB" sz="900" dirty="0">
                          <a:solidFill>
                            <a:srgbClr val="1C5E9B"/>
                          </a:solidFill>
                        </a:rPr>
                        <a:t>There is a dependency on the IE to provide op</a:t>
                      </a:r>
                      <a:r>
                        <a:rPr lang="en-GB" sz="900" baseline="0" dirty="0">
                          <a:solidFill>
                            <a:srgbClr val="1C5E9B"/>
                          </a:solidFill>
                        </a:rPr>
                        <a:t> model </a:t>
                      </a:r>
                      <a:r>
                        <a:rPr lang="en-GB" sz="900" dirty="0">
                          <a:solidFill>
                            <a:srgbClr val="1C5E9B"/>
                          </a:solidFill>
                        </a:rPr>
                        <a:t>requirements, including MI reports</a:t>
                      </a:r>
                    </a:p>
                    <a:p>
                      <a:pPr marL="171450" indent="-171450" algn="l">
                        <a:buFont typeface="Arial" panose="020B0604020202020204" pitchFamily="34" charset="0"/>
                        <a:buChar char="•"/>
                      </a:pPr>
                      <a:r>
                        <a:rPr lang="en-GB" sz="900" dirty="0">
                          <a:solidFill>
                            <a:srgbClr val="1C5E9B"/>
                          </a:solidFill>
                        </a:rPr>
                        <a:t>There is a dependency on Apigee</a:t>
                      </a:r>
                      <a:r>
                        <a:rPr lang="en-GB" sz="900" baseline="0" dirty="0">
                          <a:solidFill>
                            <a:srgbClr val="1C5E9B"/>
                          </a:solidFill>
                        </a:rPr>
                        <a:t> and Accenture to fulfil the SLAs</a:t>
                      </a:r>
                    </a:p>
                    <a:p>
                      <a:pPr marL="171450" indent="-171450" algn="l">
                        <a:buFont typeface="Arial" panose="020B0604020202020204" pitchFamily="34" charset="0"/>
                        <a:buChar char="•"/>
                      </a:pPr>
                      <a:r>
                        <a:rPr lang="en-GB" sz="900" baseline="0" dirty="0">
                          <a:solidFill>
                            <a:srgbClr val="1C5E9B"/>
                          </a:solidFill>
                        </a:rPr>
                        <a:t>There is a dependency on Nationwide to govern and maintain data</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77" name="Table 176"/>
          <p:cNvGraphicFramePr>
            <a:graphicFrameLocks noGrp="1"/>
          </p:cNvGraphicFramePr>
          <p:nvPr>
            <p:extLst/>
          </p:nvPr>
        </p:nvGraphicFramePr>
        <p:xfrm>
          <a:off x="524548" y="6282035"/>
          <a:ext cx="2875246" cy="228600"/>
        </p:xfrm>
        <a:graphic>
          <a:graphicData uri="http://schemas.openxmlformats.org/drawingml/2006/table">
            <a:tbl>
              <a:tblPr firstRow="1" bandRow="1">
                <a:tableStyleId>{5C22544A-7EE6-4342-B048-85BDC9FD1C3A}</a:tableStyleId>
              </a:tblPr>
              <a:tblGrid>
                <a:gridCol w="1437623">
                  <a:extLst>
                    <a:ext uri="{9D8B030D-6E8A-4147-A177-3AD203B41FA5}">
                      <a16:colId xmlns:a16="http://schemas.microsoft.com/office/drawing/2014/main" val="20000"/>
                    </a:ext>
                  </a:extLst>
                </a:gridCol>
                <a:gridCol w="1437623">
                  <a:extLst>
                    <a:ext uri="{9D8B030D-6E8A-4147-A177-3AD203B41FA5}">
                      <a16:colId xmlns:a16="http://schemas.microsoft.com/office/drawing/2014/main" val="20001"/>
                    </a:ext>
                  </a:extLst>
                </a:gridCol>
              </a:tblGrid>
              <a:tr h="0">
                <a:tc>
                  <a:txBody>
                    <a:bodyPr/>
                    <a:lstStyle/>
                    <a:p>
                      <a:pPr algn="ctr"/>
                      <a:r>
                        <a:rPr lang="en-GB" sz="900" b="1" dirty="0"/>
                        <a:t>Impact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tc>
                  <a:txBody>
                    <a:bodyPr/>
                    <a:lstStyle/>
                    <a:p>
                      <a:pPr algn="ctr"/>
                      <a:r>
                        <a:rPr lang="en-GB" sz="900" b="0" dirty="0">
                          <a:solidFill>
                            <a:schemeClr val="tx1"/>
                          </a:solidFill>
                        </a:rPr>
                        <a:t>Medium</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bl>
          </a:graphicData>
        </a:graphic>
      </p:graphicFrame>
      <p:graphicFrame>
        <p:nvGraphicFramePr>
          <p:cNvPr id="178" name="Table 177"/>
          <p:cNvGraphicFramePr>
            <a:graphicFrameLocks noGrp="1"/>
          </p:cNvGraphicFramePr>
          <p:nvPr>
            <p:extLst>
              <p:ext uri="{D42A27DB-BD31-4B8C-83A1-F6EECF244321}">
                <p14:modId xmlns:p14="http://schemas.microsoft.com/office/powerpoint/2010/main" val="742705627"/>
              </p:ext>
            </p:extLst>
          </p:nvPr>
        </p:nvGraphicFramePr>
        <p:xfrm>
          <a:off x="3633536" y="1269597"/>
          <a:ext cx="8260106" cy="2697480"/>
        </p:xfrm>
        <a:graphic>
          <a:graphicData uri="http://schemas.openxmlformats.org/drawingml/2006/table">
            <a:tbl>
              <a:tblPr firstRow="1" bandRow="1">
                <a:tableStyleId>{5C22544A-7EE6-4342-B048-85BDC9FD1C3A}</a:tableStyleId>
              </a:tblPr>
              <a:tblGrid>
                <a:gridCol w="1586230">
                  <a:extLst>
                    <a:ext uri="{9D8B030D-6E8A-4147-A177-3AD203B41FA5}">
                      <a16:colId xmlns:a16="http://schemas.microsoft.com/office/drawing/2014/main" val="20003"/>
                    </a:ext>
                  </a:extLst>
                </a:gridCol>
                <a:gridCol w="3336938">
                  <a:extLst>
                    <a:ext uri="{9D8B030D-6E8A-4147-A177-3AD203B41FA5}">
                      <a16:colId xmlns:a16="http://schemas.microsoft.com/office/drawing/2014/main" val="20001"/>
                    </a:ext>
                  </a:extLst>
                </a:gridCol>
                <a:gridCol w="3336938">
                  <a:extLst>
                    <a:ext uri="{9D8B030D-6E8A-4147-A177-3AD203B41FA5}">
                      <a16:colId xmlns:a16="http://schemas.microsoft.com/office/drawing/2014/main" val="20002"/>
                    </a:ext>
                  </a:extLst>
                </a:gridCol>
              </a:tblGrid>
              <a:tr h="216096">
                <a:tc>
                  <a:txBody>
                    <a:bodyPr/>
                    <a:lstStyle/>
                    <a:p>
                      <a:pPr algn="ctr"/>
                      <a:r>
                        <a:rPr lang="en-GB" sz="900" b="1" dirty="0"/>
                        <a:t>Capability Group</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tc>
                  <a:txBody>
                    <a:bodyPr/>
                    <a:lstStyle/>
                    <a:p>
                      <a:pPr algn="ctr"/>
                      <a:r>
                        <a:rPr lang="en-GB" sz="900" b="1" dirty="0">
                          <a:solidFill>
                            <a:schemeClr val="bg1"/>
                          </a:solidFill>
                        </a:rPr>
                        <a:t>I</a:t>
                      </a:r>
                      <a:r>
                        <a:rPr lang="en-GB" sz="900" b="1" baseline="0" dirty="0">
                          <a:solidFill>
                            <a:schemeClr val="bg1"/>
                          </a:solidFill>
                        </a:rPr>
                        <a:t> have…</a:t>
                      </a:r>
                      <a:endParaRPr lang="en-GB" sz="900" b="1" dirty="0">
                        <a:solidFill>
                          <a:schemeClr val="bg1"/>
                        </a:solidFill>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tc>
                  <a:txBody>
                    <a:bodyPr/>
                    <a:lstStyle/>
                    <a:p>
                      <a:pPr algn="ctr"/>
                      <a:r>
                        <a:rPr lang="en-GB" sz="900" b="1" dirty="0">
                          <a:solidFill>
                            <a:schemeClr val="bg1"/>
                          </a:solidFill>
                        </a:rPr>
                        <a:t>So I can…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0"/>
                  </a:ext>
                </a:extLst>
              </a:tr>
              <a:tr h="605070">
                <a:tc>
                  <a:txBody>
                    <a:bodyPr/>
                    <a:lstStyle/>
                    <a:p>
                      <a:pPr algn="l"/>
                      <a:r>
                        <a:rPr lang="en-GB" sz="900" b="1" i="0" dirty="0">
                          <a:solidFill>
                            <a:srgbClr val="1C5E9B"/>
                          </a:solidFill>
                        </a:rPr>
                        <a:t>Governance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i="0" dirty="0">
                          <a:solidFill>
                            <a:srgbClr val="1C5E9B"/>
                          </a:solidFill>
                        </a:rPr>
                        <a:t>Business</a:t>
                      </a:r>
                      <a:r>
                        <a:rPr lang="en-GB" sz="900" i="0" baseline="0" dirty="0">
                          <a:solidFill>
                            <a:srgbClr val="1C5E9B"/>
                          </a:solidFill>
                        </a:rPr>
                        <a:t> and IT g</a:t>
                      </a:r>
                      <a:r>
                        <a:rPr lang="en-GB" sz="900" i="0" dirty="0">
                          <a:solidFill>
                            <a:srgbClr val="1C5E9B"/>
                          </a:solidFill>
                        </a:rPr>
                        <a:t>overnance processes (within OBC programme)</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i="0" dirty="0">
                          <a:solidFill>
                            <a:srgbClr val="1C5E9B"/>
                          </a:solidFill>
                        </a:rPr>
                        <a:t>Change control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i="0" dirty="0">
                          <a:solidFill>
                            <a:srgbClr val="1C5E9B"/>
                          </a:solidFill>
                        </a:rPr>
                        <a:t>Understand dependencies between</a:t>
                      </a:r>
                      <a:r>
                        <a:rPr lang="en-GB" sz="900" i="0" baseline="0" dirty="0">
                          <a:solidFill>
                            <a:srgbClr val="1C5E9B"/>
                          </a:solidFill>
                        </a:rPr>
                        <a:t> the different stakeholders (Apigee, Accenture, Nationwide)</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i="0" dirty="0">
                          <a:solidFill>
                            <a:srgbClr val="1C5E9B"/>
                          </a:solidFill>
                        </a:rPr>
                        <a:t>Manage BAU and support process touchpoints between stakeholders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75107">
                <a:tc>
                  <a:txBody>
                    <a:bodyPr/>
                    <a:lstStyle/>
                    <a:p>
                      <a:pPr algn="l"/>
                      <a:r>
                        <a:rPr lang="en-GB" sz="900" b="1" dirty="0">
                          <a:solidFill>
                            <a:srgbClr val="1C5E9B"/>
                          </a:solidFill>
                        </a:rPr>
                        <a:t>Run</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baseline="0" dirty="0">
                          <a:solidFill>
                            <a:srgbClr val="1C5E9B"/>
                          </a:solidFill>
                        </a:rPr>
                        <a:t>NBS first ever API live 24/7</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baseline="0" dirty="0" err="1">
                          <a:solidFill>
                            <a:srgbClr val="1C5E9B"/>
                          </a:solidFill>
                        </a:rPr>
                        <a:t>Apigee</a:t>
                      </a:r>
                      <a:r>
                        <a:rPr lang="en-GB" sz="900" b="1" baseline="0" dirty="0">
                          <a:solidFill>
                            <a:srgbClr val="1C5E9B"/>
                          </a:solidFill>
                        </a:rPr>
                        <a:t> dashboard</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Communication tools and consumer support processes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Delegated resolution of incidents by </a:t>
                      </a:r>
                      <a:r>
                        <a:rPr lang="en-GB" sz="900" baseline="0" dirty="0" err="1">
                          <a:solidFill>
                            <a:srgbClr val="1C5E9B"/>
                          </a:solidFill>
                        </a:rPr>
                        <a:t>Apigee</a:t>
                      </a:r>
                      <a:r>
                        <a:rPr lang="en-GB" sz="900" baseline="0" dirty="0">
                          <a:solidFill>
                            <a:srgbClr val="1C5E9B"/>
                          </a:solidFill>
                        </a:rPr>
                        <a:t>/Accenture</a:t>
                      </a:r>
                    </a:p>
                    <a:p>
                      <a:pPr marL="0" marR="0" lvl="0" indent="0" algn="l" defTabSz="45703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900" b="1" baseline="0" dirty="0">
                        <a:solidFill>
                          <a:srgbClr val="1C5E9B"/>
                        </a:solidFill>
                      </a:endParaRPr>
                    </a:p>
                    <a:p>
                      <a:pPr marL="0" marR="0" lvl="0" indent="0" algn="l" defTabSz="45703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b="1" baseline="0" dirty="0">
                          <a:solidFill>
                            <a:srgbClr val="1C5E9B"/>
                          </a:solidFill>
                        </a:rPr>
                        <a:t>Manual Reference Data Management</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Control-M will be used to upload files</a:t>
                      </a:r>
                      <a:r>
                        <a:rPr lang="en-GB" sz="900" baseline="0" dirty="0">
                          <a:solidFill>
                            <a:srgbClr val="1C5E9B"/>
                          </a:solidFill>
                        </a:rPr>
                        <a:t> using REST script</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Reference data process management,</a:t>
                      </a:r>
                      <a:r>
                        <a:rPr lang="en-GB" sz="900" baseline="0" dirty="0">
                          <a:solidFill>
                            <a:srgbClr val="1C5E9B"/>
                          </a:solidFill>
                        </a:rPr>
                        <a:t> </a:t>
                      </a:r>
                      <a:r>
                        <a:rPr lang="en-GB" sz="900" dirty="0">
                          <a:solidFill>
                            <a:srgbClr val="1C5E9B"/>
                          </a:solidFill>
                        </a:rPr>
                        <a:t>monitoring and controls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indent="-171450" algn="l">
                        <a:buFont typeface="Arial" panose="020B0604020202020204" pitchFamily="34" charset="0"/>
                        <a:buChar char="•"/>
                      </a:pPr>
                      <a:r>
                        <a:rPr lang="en-GB" sz="900" dirty="0">
                          <a:solidFill>
                            <a:srgbClr val="1C5E9B"/>
                          </a:solidFill>
                        </a:rPr>
                        <a:t>Raise with</a:t>
                      </a:r>
                      <a:r>
                        <a:rPr lang="en-GB" sz="900" baseline="0" dirty="0">
                          <a:solidFill>
                            <a:srgbClr val="1C5E9B"/>
                          </a:solidFill>
                        </a:rPr>
                        <a:t> supplier </a:t>
                      </a:r>
                      <a:r>
                        <a:rPr lang="en-GB" sz="900" dirty="0">
                          <a:solidFill>
                            <a:srgbClr val="1C5E9B"/>
                          </a:solidFill>
                        </a:rPr>
                        <a:t>and manage incidents</a:t>
                      </a:r>
                      <a:endParaRPr lang="en-GB" sz="900" baseline="0" dirty="0">
                        <a:solidFill>
                          <a:srgbClr val="1C5E9B"/>
                        </a:solidFill>
                      </a:endParaRPr>
                    </a:p>
                    <a:p>
                      <a:pPr marL="171450" indent="-171450" algn="l">
                        <a:buFont typeface="Arial" panose="020B0604020202020204" pitchFamily="34" charset="0"/>
                        <a:buChar char="•"/>
                      </a:pPr>
                      <a:r>
                        <a:rPr lang="en-GB" sz="900" baseline="0" dirty="0">
                          <a:solidFill>
                            <a:srgbClr val="1C5E9B"/>
                          </a:solidFill>
                        </a:rPr>
                        <a:t>Manage communications with consumers</a:t>
                      </a:r>
                    </a:p>
                    <a:p>
                      <a:pPr marL="171450" indent="-171450" algn="l">
                        <a:buFont typeface="Arial" panose="020B0604020202020204" pitchFamily="34" charset="0"/>
                        <a:buChar char="•"/>
                      </a:pPr>
                      <a:r>
                        <a:rPr lang="en-GB" sz="900" baseline="0" dirty="0">
                          <a:solidFill>
                            <a:srgbClr val="1C5E9B"/>
                          </a:solidFill>
                        </a:rPr>
                        <a:t>Enable MI monitoring</a:t>
                      </a:r>
                    </a:p>
                    <a:p>
                      <a:pPr marL="171450" indent="-171450" algn="l">
                        <a:buFont typeface="Arial" panose="020B0604020202020204" pitchFamily="34" charset="0"/>
                        <a:buChar char="•"/>
                      </a:pPr>
                      <a:r>
                        <a:rPr lang="en-GB" sz="900" dirty="0">
                          <a:solidFill>
                            <a:srgbClr val="1C5E9B"/>
                          </a:solidFill>
                        </a:rPr>
                        <a:t>Upload reference data and maintain an</a:t>
                      </a:r>
                      <a:r>
                        <a:rPr lang="en-GB" sz="900" baseline="0" dirty="0">
                          <a:solidFill>
                            <a:srgbClr val="1C5E9B"/>
                          </a:solidFill>
                        </a:rPr>
                        <a:t> upload schedule</a:t>
                      </a:r>
                    </a:p>
                    <a:p>
                      <a:pPr marL="171450" indent="-171450" algn="l">
                        <a:buFont typeface="Arial" panose="020B0604020202020204" pitchFamily="34" charset="0"/>
                        <a:buChar char="•"/>
                      </a:pPr>
                      <a:r>
                        <a:rPr lang="en-GB" sz="900" baseline="0" dirty="0">
                          <a:solidFill>
                            <a:srgbClr val="1C5E9B"/>
                          </a:solidFill>
                        </a:rPr>
                        <a:t>Change manage the reference data</a:t>
                      </a:r>
                    </a:p>
                    <a:p>
                      <a:pPr marL="171450" indent="-171450" algn="l">
                        <a:buFont typeface="Arial" panose="020B0604020202020204" pitchFamily="34" charset="0"/>
                        <a:buChar char="•"/>
                      </a:pPr>
                      <a:endParaRPr lang="en-GB" sz="900" baseline="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75411">
                <a:tc>
                  <a:txBody>
                    <a:bodyPr/>
                    <a:lstStyle/>
                    <a:p>
                      <a:pPr algn="l"/>
                      <a:r>
                        <a:rPr lang="en-GB" sz="900" b="1" dirty="0">
                          <a:solidFill>
                            <a:srgbClr val="1C5E9B"/>
                          </a:solidFill>
                        </a:rPr>
                        <a:t>Security</a:t>
                      </a:r>
                      <a:r>
                        <a:rPr lang="en-GB" sz="900" b="1" baseline="0" dirty="0">
                          <a:solidFill>
                            <a:srgbClr val="1C5E9B"/>
                          </a:solidFill>
                        </a:rPr>
                        <a:t> Management</a:t>
                      </a:r>
                      <a:endParaRPr lang="en-GB" sz="900" b="1"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Security</a:t>
                      </a:r>
                      <a:r>
                        <a:rPr lang="en-GB" sz="900" baseline="0" dirty="0">
                          <a:solidFill>
                            <a:srgbClr val="1C5E9B"/>
                          </a:solidFill>
                        </a:rPr>
                        <a:t> monitoring and a</a:t>
                      </a:r>
                      <a:r>
                        <a:rPr lang="en-GB" sz="900" dirty="0">
                          <a:solidFill>
                            <a:srgbClr val="1C5E9B"/>
                          </a:solidFill>
                        </a:rPr>
                        <a:t>udit controls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Delegated responsibility</a:t>
                      </a:r>
                      <a:r>
                        <a:rPr lang="en-GB" sz="900" baseline="0" dirty="0">
                          <a:solidFill>
                            <a:srgbClr val="1C5E9B"/>
                          </a:solidFill>
                        </a:rPr>
                        <a:t> to Apigee/Accenture to protect data (TBC)</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Manage any incidents that arise</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Audit Accenture/Apigee to</a:t>
                      </a:r>
                      <a:r>
                        <a:rPr lang="en-GB" sz="900" baseline="0" dirty="0">
                          <a:solidFill>
                            <a:srgbClr val="1C5E9B"/>
                          </a:solidFill>
                        </a:rPr>
                        <a:t> validate compliance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63" name="Rectangle 62"/>
          <p:cNvSpPr/>
          <p:nvPr/>
        </p:nvSpPr>
        <p:spPr>
          <a:xfrm>
            <a:off x="10957213" y="6396335"/>
            <a:ext cx="813537" cy="461665"/>
          </a:xfrm>
          <a:prstGeom prst="rect">
            <a:avLst/>
          </a:prstGeom>
        </p:spPr>
        <p:txBody>
          <a:bodyPr wrap="square">
            <a:spAutoFit/>
          </a:bodyPr>
          <a:lstStyle/>
          <a:p>
            <a:pPr algn="ctr"/>
            <a:r>
              <a:rPr lang="en-GB" sz="2400" b="1" dirty="0">
                <a:solidFill>
                  <a:prstClr val="white">
                    <a:lumMod val="75000"/>
                  </a:prstClr>
                </a:solidFill>
              </a:rPr>
              <a:t>WIP</a:t>
            </a:r>
          </a:p>
        </p:txBody>
      </p:sp>
      <p:grpSp>
        <p:nvGrpSpPr>
          <p:cNvPr id="6" name="Group 5"/>
          <p:cNvGrpSpPr/>
          <p:nvPr/>
        </p:nvGrpSpPr>
        <p:grpSpPr>
          <a:xfrm>
            <a:off x="3633536" y="4114800"/>
            <a:ext cx="8260106" cy="2350936"/>
            <a:chOff x="3633536" y="4114800"/>
            <a:chExt cx="8260106" cy="2350936"/>
          </a:xfrm>
        </p:grpSpPr>
        <p:grpSp>
          <p:nvGrpSpPr>
            <p:cNvPr id="4" name="Group 3"/>
            <p:cNvGrpSpPr/>
            <p:nvPr/>
          </p:nvGrpSpPr>
          <p:grpSpPr>
            <a:xfrm>
              <a:off x="3633536" y="4114800"/>
              <a:ext cx="8260106" cy="2350936"/>
              <a:chOff x="3633536" y="3977111"/>
              <a:chExt cx="8260106" cy="2488625"/>
            </a:xfrm>
          </p:grpSpPr>
          <p:sp>
            <p:nvSpPr>
              <p:cNvPr id="9" name="Rectangle 8"/>
              <p:cNvSpPr/>
              <p:nvPr/>
            </p:nvSpPr>
            <p:spPr>
              <a:xfrm>
                <a:off x="6076406" y="4347450"/>
                <a:ext cx="3713075" cy="1627878"/>
              </a:xfrm>
              <a:prstGeom prst="rect">
                <a:avLst/>
              </a:prstGeom>
              <a:solidFill>
                <a:schemeClr val="bg1">
                  <a:lumMod val="95000"/>
                </a:schemeClr>
              </a:solidFill>
              <a:ln w="12700">
                <a:solidFill>
                  <a:schemeClr val="bg1">
                    <a:lumMod val="8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dirty="0">
                  <a:solidFill>
                    <a:srgbClr val="1C5E9B"/>
                  </a:solidFill>
                </a:endParaRPr>
              </a:p>
            </p:txBody>
          </p:sp>
          <p:grpSp>
            <p:nvGrpSpPr>
              <p:cNvPr id="157" name="Group 156"/>
              <p:cNvGrpSpPr/>
              <p:nvPr/>
            </p:nvGrpSpPr>
            <p:grpSpPr>
              <a:xfrm>
                <a:off x="6230763" y="4480095"/>
                <a:ext cx="1133341" cy="313639"/>
                <a:chOff x="3939134" y="2539118"/>
                <a:chExt cx="1133341" cy="313639"/>
              </a:xfrm>
              <a:solidFill>
                <a:schemeClr val="bg1"/>
              </a:solidFill>
            </p:grpSpPr>
            <p:sp>
              <p:nvSpPr>
                <p:cNvPr id="10" name="Rectangle 9"/>
                <p:cNvSpPr/>
                <p:nvPr/>
              </p:nvSpPr>
              <p:spPr>
                <a:xfrm>
                  <a:off x="3939134" y="2539118"/>
                  <a:ext cx="1133341" cy="313639"/>
                </a:xfrm>
                <a:prstGeom prst="rect">
                  <a:avLst/>
                </a:prstGeom>
                <a:grp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dirty="0">
                    <a:solidFill>
                      <a:srgbClr val="1C5E9B"/>
                    </a:solidFill>
                  </a:endParaRPr>
                </a:p>
              </p:txBody>
            </p:sp>
            <p:sp>
              <p:nvSpPr>
                <p:cNvPr id="12" name="Oval 11"/>
                <p:cNvSpPr/>
                <p:nvPr/>
              </p:nvSpPr>
              <p:spPr>
                <a:xfrm>
                  <a:off x="3970773" y="2575245"/>
                  <a:ext cx="636307" cy="205245"/>
                </a:xfrm>
                <a:prstGeom prst="ellipse">
                  <a:avLst/>
                </a:prstGeom>
                <a:solidFill>
                  <a:srgbClr val="FFFF00"/>
                </a:solidFill>
                <a:ln w="12700">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GB" sz="1000" dirty="0">
                      <a:solidFill>
                        <a:srgbClr val="1C5E9B"/>
                      </a:solidFill>
                    </a:rPr>
                    <a:t>CMA</a:t>
                  </a:r>
                </a:p>
              </p:txBody>
            </p:sp>
            <p:sp>
              <p:nvSpPr>
                <p:cNvPr id="11" name="Oval 10"/>
                <p:cNvSpPr/>
                <p:nvPr/>
              </p:nvSpPr>
              <p:spPr>
                <a:xfrm>
                  <a:off x="4369943" y="2575848"/>
                  <a:ext cx="694268" cy="205245"/>
                </a:xfrm>
                <a:prstGeom prst="ellipse">
                  <a:avLst/>
                </a:prstGeom>
                <a:noFill/>
                <a:ln w="12700">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r"/>
                  <a:r>
                    <a:rPr lang="en-GB" sz="1000" dirty="0">
                      <a:solidFill>
                        <a:srgbClr val="1C5E9B"/>
                      </a:solidFill>
                    </a:rPr>
                    <a:t>PSD2</a:t>
                  </a:r>
                </a:p>
              </p:txBody>
            </p:sp>
          </p:grpSp>
          <p:sp>
            <p:nvSpPr>
              <p:cNvPr id="13" name="Rectangle 12"/>
              <p:cNvSpPr/>
              <p:nvPr/>
            </p:nvSpPr>
            <p:spPr>
              <a:xfrm>
                <a:off x="7465381" y="4480095"/>
                <a:ext cx="982467" cy="31363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Corporate</a:t>
                </a:r>
              </a:p>
            </p:txBody>
          </p:sp>
          <p:sp>
            <p:nvSpPr>
              <p:cNvPr id="14" name="Cloud 13"/>
              <p:cNvSpPr/>
              <p:nvPr/>
            </p:nvSpPr>
            <p:spPr>
              <a:xfrm>
                <a:off x="7465381" y="5250121"/>
                <a:ext cx="982467" cy="629874"/>
              </a:xfrm>
              <a:prstGeom prst="cloud">
                <a:avLst/>
              </a:prstGeom>
              <a:solidFill>
                <a:srgbClr val="FF0000"/>
              </a:solidFill>
              <a:ln w="12700">
                <a:solidFill>
                  <a:schemeClr val="bg1">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GB" sz="1000" dirty="0">
                    <a:solidFill>
                      <a:prstClr val="white"/>
                    </a:solidFill>
                  </a:rPr>
                  <a:t>API Gateway</a:t>
                </a:r>
              </a:p>
              <a:p>
                <a:pPr algn="ctr"/>
                <a:r>
                  <a:rPr lang="en-GB" sz="1000" dirty="0">
                    <a:solidFill>
                      <a:prstClr val="white"/>
                    </a:solidFill>
                  </a:rPr>
                  <a:t>Platform</a:t>
                </a:r>
              </a:p>
            </p:txBody>
          </p:sp>
          <p:sp>
            <p:nvSpPr>
              <p:cNvPr id="15" name="Rectangle 14"/>
              <p:cNvSpPr/>
              <p:nvPr/>
            </p:nvSpPr>
            <p:spPr>
              <a:xfrm>
                <a:off x="6230763" y="5237690"/>
                <a:ext cx="1133341" cy="31363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B2B</a:t>
                </a:r>
              </a:p>
            </p:txBody>
          </p:sp>
          <p:sp>
            <p:nvSpPr>
              <p:cNvPr id="16" name="Rectangle 15"/>
              <p:cNvSpPr/>
              <p:nvPr/>
            </p:nvSpPr>
            <p:spPr>
              <a:xfrm>
                <a:off x="8556703" y="4480095"/>
                <a:ext cx="1133341" cy="31363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Public Auth</a:t>
                </a:r>
              </a:p>
            </p:txBody>
          </p:sp>
          <p:sp>
            <p:nvSpPr>
              <p:cNvPr id="17" name="Oval 16"/>
              <p:cNvSpPr/>
              <p:nvPr/>
            </p:nvSpPr>
            <p:spPr>
              <a:xfrm>
                <a:off x="4699890" y="4107115"/>
                <a:ext cx="1234618" cy="37298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AISP</a:t>
                </a:r>
              </a:p>
            </p:txBody>
          </p:sp>
          <p:sp>
            <p:nvSpPr>
              <p:cNvPr id="18" name="Oval 17"/>
              <p:cNvSpPr/>
              <p:nvPr/>
            </p:nvSpPr>
            <p:spPr>
              <a:xfrm>
                <a:off x="4699890" y="4546770"/>
                <a:ext cx="1234618" cy="37298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ASPSP</a:t>
                </a:r>
              </a:p>
            </p:txBody>
          </p:sp>
          <p:sp>
            <p:nvSpPr>
              <p:cNvPr id="19" name="Oval 18"/>
              <p:cNvSpPr/>
              <p:nvPr/>
            </p:nvSpPr>
            <p:spPr>
              <a:xfrm>
                <a:off x="4699890" y="4976356"/>
                <a:ext cx="1234618" cy="37298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PISP</a:t>
                </a:r>
              </a:p>
            </p:txBody>
          </p:sp>
          <p:sp>
            <p:nvSpPr>
              <p:cNvPr id="20" name="Oval 19"/>
              <p:cNvSpPr/>
              <p:nvPr/>
            </p:nvSpPr>
            <p:spPr>
              <a:xfrm>
                <a:off x="4699890" y="5390247"/>
                <a:ext cx="1234618" cy="37298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Voca, schemes</a:t>
                </a:r>
              </a:p>
            </p:txBody>
          </p:sp>
          <p:sp>
            <p:nvSpPr>
              <p:cNvPr id="21" name="Rectangle 20"/>
              <p:cNvSpPr/>
              <p:nvPr/>
            </p:nvSpPr>
            <p:spPr>
              <a:xfrm>
                <a:off x="6898710" y="4050462"/>
                <a:ext cx="1133341" cy="22363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Customer</a:t>
                </a:r>
              </a:p>
            </p:txBody>
          </p:sp>
          <p:sp>
            <p:nvSpPr>
              <p:cNvPr id="22" name="Rectangle 21"/>
              <p:cNvSpPr/>
              <p:nvPr/>
            </p:nvSpPr>
            <p:spPr>
              <a:xfrm>
                <a:off x="8114349" y="4050462"/>
                <a:ext cx="1133341" cy="22363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ATM </a:t>
                </a:r>
              </a:p>
            </p:txBody>
          </p:sp>
          <p:sp>
            <p:nvSpPr>
              <p:cNvPr id="23" name="Oval 22"/>
              <p:cNvSpPr/>
              <p:nvPr/>
            </p:nvSpPr>
            <p:spPr>
              <a:xfrm>
                <a:off x="9956491" y="4250958"/>
                <a:ext cx="1234618" cy="37298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Business Partner</a:t>
                </a:r>
              </a:p>
            </p:txBody>
          </p:sp>
          <p:sp>
            <p:nvSpPr>
              <p:cNvPr id="24" name="Rectangle 23"/>
              <p:cNvSpPr/>
              <p:nvPr/>
            </p:nvSpPr>
            <p:spPr>
              <a:xfrm>
                <a:off x="9724875" y="6067874"/>
                <a:ext cx="1133341" cy="313639"/>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Legacy Systems Services</a:t>
                </a:r>
              </a:p>
            </p:txBody>
          </p:sp>
          <p:sp>
            <p:nvSpPr>
              <p:cNvPr id="25" name="Rectangle 24"/>
              <p:cNvSpPr/>
              <p:nvPr/>
            </p:nvSpPr>
            <p:spPr>
              <a:xfrm>
                <a:off x="8491304" y="6067874"/>
                <a:ext cx="1133341" cy="313639"/>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NEM Services</a:t>
                </a:r>
              </a:p>
            </p:txBody>
          </p:sp>
          <p:sp>
            <p:nvSpPr>
              <p:cNvPr id="26" name="Rectangle 25"/>
              <p:cNvSpPr/>
              <p:nvPr/>
            </p:nvSpPr>
            <p:spPr>
              <a:xfrm>
                <a:off x="7257733" y="6067874"/>
                <a:ext cx="1133341" cy="313639"/>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Other App Services</a:t>
                </a:r>
              </a:p>
            </p:txBody>
          </p:sp>
          <p:cxnSp>
            <p:nvCxnSpPr>
              <p:cNvPr id="27" name="Straight Connector 26"/>
              <p:cNvCxnSpPr>
                <a:stCxn id="21" idx="3"/>
                <a:endCxn id="22" idx="1"/>
              </p:cNvCxnSpPr>
              <p:nvPr/>
            </p:nvCxnSpPr>
            <p:spPr>
              <a:xfrm>
                <a:off x="8032051" y="4162281"/>
                <a:ext cx="82298" cy="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2"/>
                <a:endCxn id="13" idx="0"/>
              </p:cNvCxnSpPr>
              <p:nvPr/>
            </p:nvCxnSpPr>
            <p:spPr>
              <a:xfrm flipH="1">
                <a:off x="7956615" y="4274099"/>
                <a:ext cx="724405" cy="205996"/>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2"/>
                <a:endCxn id="16" idx="3"/>
              </p:cNvCxnSpPr>
              <p:nvPr/>
            </p:nvCxnSpPr>
            <p:spPr>
              <a:xfrm flipH="1">
                <a:off x="9690044" y="4437448"/>
                <a:ext cx="266447" cy="199467"/>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3" idx="2"/>
              </p:cNvCxnSpPr>
              <p:nvPr/>
            </p:nvCxnSpPr>
            <p:spPr>
              <a:xfrm flipV="1">
                <a:off x="7956615" y="4793734"/>
                <a:ext cx="0" cy="456387"/>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0" idx="3"/>
              </p:cNvCxnSpPr>
              <p:nvPr/>
            </p:nvCxnSpPr>
            <p:spPr>
              <a:xfrm flipH="1" flipV="1">
                <a:off x="7364104" y="4636915"/>
                <a:ext cx="592511" cy="613206"/>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5" idx="3"/>
              </p:cNvCxnSpPr>
              <p:nvPr/>
            </p:nvCxnSpPr>
            <p:spPr>
              <a:xfrm flipH="1" flipV="1">
                <a:off x="7364104" y="5394510"/>
                <a:ext cx="101277" cy="170548"/>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6" idx="1"/>
              </p:cNvCxnSpPr>
              <p:nvPr/>
            </p:nvCxnSpPr>
            <p:spPr>
              <a:xfrm flipH="1">
                <a:off x="7956615" y="4636915"/>
                <a:ext cx="600088" cy="613206"/>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24" idx="0"/>
              </p:cNvCxnSpPr>
              <p:nvPr/>
            </p:nvCxnSpPr>
            <p:spPr>
              <a:xfrm>
                <a:off x="7956615" y="5879995"/>
                <a:ext cx="2334931" cy="187879"/>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6" idx="0"/>
              </p:cNvCxnSpPr>
              <p:nvPr/>
            </p:nvCxnSpPr>
            <p:spPr>
              <a:xfrm flipH="1">
                <a:off x="7824404" y="5879995"/>
                <a:ext cx="132211" cy="187879"/>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25" idx="0"/>
              </p:cNvCxnSpPr>
              <p:nvPr/>
            </p:nvCxnSpPr>
            <p:spPr>
              <a:xfrm>
                <a:off x="7956615" y="5879995"/>
                <a:ext cx="1101360" cy="187879"/>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7" idx="6"/>
                <a:endCxn id="10" idx="1"/>
              </p:cNvCxnSpPr>
              <p:nvPr/>
            </p:nvCxnSpPr>
            <p:spPr>
              <a:xfrm>
                <a:off x="5934508" y="4293605"/>
                <a:ext cx="296255" cy="34331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8" idx="5"/>
                <a:endCxn id="10" idx="1"/>
              </p:cNvCxnSpPr>
              <p:nvPr/>
            </p:nvCxnSpPr>
            <p:spPr>
              <a:xfrm flipV="1">
                <a:off x="5753702" y="4636915"/>
                <a:ext cx="477061" cy="228213"/>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9" idx="6"/>
                <a:endCxn id="10" idx="1"/>
              </p:cNvCxnSpPr>
              <p:nvPr/>
            </p:nvCxnSpPr>
            <p:spPr>
              <a:xfrm flipV="1">
                <a:off x="5934508" y="4636915"/>
                <a:ext cx="296255" cy="525931"/>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0" idx="6"/>
                <a:endCxn id="15" idx="1"/>
              </p:cNvCxnSpPr>
              <p:nvPr/>
            </p:nvCxnSpPr>
            <p:spPr>
              <a:xfrm flipV="1">
                <a:off x="5934508" y="5394510"/>
                <a:ext cx="296255" cy="182227"/>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547618" y="5237690"/>
                <a:ext cx="1133341" cy="313639"/>
              </a:xfrm>
              <a:prstGeom prst="rect">
                <a:avLst/>
              </a:prstGeom>
              <a:solidFill>
                <a:schemeClr val="tx1">
                  <a:lumMod val="20000"/>
                  <a:lumOff val="80000"/>
                </a:schemeClr>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Developer Portal</a:t>
                </a:r>
              </a:p>
            </p:txBody>
          </p:sp>
          <p:cxnSp>
            <p:nvCxnSpPr>
              <p:cNvPr id="42" name="Straight Connector 41"/>
              <p:cNvCxnSpPr>
                <a:endCxn id="41" idx="1"/>
              </p:cNvCxnSpPr>
              <p:nvPr/>
            </p:nvCxnSpPr>
            <p:spPr>
              <a:xfrm flipV="1">
                <a:off x="8447848" y="5394510"/>
                <a:ext cx="99770" cy="170548"/>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9956491" y="5149215"/>
                <a:ext cx="1234618" cy="372980"/>
              </a:xfrm>
              <a:prstGeom prst="ellipse">
                <a:avLst/>
              </a:prstGeom>
              <a:solidFill>
                <a:schemeClr val="tx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GB" sz="1000" dirty="0">
                    <a:solidFill>
                      <a:srgbClr val="1C5E9B"/>
                    </a:solidFill>
                  </a:rPr>
                  <a:t>Developer</a:t>
                </a:r>
                <a:br>
                  <a:rPr lang="en-GB" sz="1000" dirty="0">
                    <a:solidFill>
                      <a:srgbClr val="1C5E9B"/>
                    </a:solidFill>
                  </a:rPr>
                </a:br>
                <a:r>
                  <a:rPr lang="en-GB" sz="1000" dirty="0">
                    <a:solidFill>
                      <a:srgbClr val="1C5E9B"/>
                    </a:solidFill>
                  </a:rPr>
                  <a:t>(Consumer)</a:t>
                </a:r>
              </a:p>
            </p:txBody>
          </p:sp>
          <p:cxnSp>
            <p:nvCxnSpPr>
              <p:cNvPr id="44" name="Straight Connector 43"/>
              <p:cNvCxnSpPr>
                <a:stCxn id="43" idx="2"/>
                <a:endCxn id="41" idx="3"/>
              </p:cNvCxnSpPr>
              <p:nvPr/>
            </p:nvCxnSpPr>
            <p:spPr>
              <a:xfrm flipH="1">
                <a:off x="9680959" y="5335705"/>
                <a:ext cx="275532" cy="58805"/>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8547618" y="5584353"/>
                <a:ext cx="1133341" cy="31363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DevOps Core + Cartridge</a:t>
                </a:r>
              </a:p>
            </p:txBody>
          </p:sp>
          <p:cxnSp>
            <p:nvCxnSpPr>
              <p:cNvPr id="46" name="Straight Connector 45"/>
              <p:cNvCxnSpPr>
                <a:endCxn id="45" idx="1"/>
              </p:cNvCxnSpPr>
              <p:nvPr/>
            </p:nvCxnSpPr>
            <p:spPr>
              <a:xfrm>
                <a:off x="8447848" y="5565058"/>
                <a:ext cx="99770" cy="176115"/>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9956491" y="5585808"/>
                <a:ext cx="1234618" cy="37298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API Developer</a:t>
                </a:r>
              </a:p>
            </p:txBody>
          </p:sp>
          <p:cxnSp>
            <p:nvCxnSpPr>
              <p:cNvPr id="48" name="Straight Connector 47"/>
              <p:cNvCxnSpPr>
                <a:stCxn id="47" idx="2"/>
                <a:endCxn id="45" idx="3"/>
              </p:cNvCxnSpPr>
              <p:nvPr/>
            </p:nvCxnSpPr>
            <p:spPr>
              <a:xfrm flipH="1" flipV="1">
                <a:off x="9680959" y="5741173"/>
                <a:ext cx="275532" cy="31125"/>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230763" y="5584353"/>
                <a:ext cx="1133341" cy="313639"/>
              </a:xfrm>
              <a:prstGeom prst="rect">
                <a:avLst/>
              </a:prstGeom>
              <a:solidFill>
                <a:srgbClr val="FFFF00"/>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MI</a:t>
                </a:r>
              </a:p>
            </p:txBody>
          </p:sp>
          <p:sp>
            <p:nvSpPr>
              <p:cNvPr id="50" name="Oval 49"/>
              <p:cNvSpPr/>
              <p:nvPr/>
            </p:nvSpPr>
            <p:spPr>
              <a:xfrm>
                <a:off x="4699890" y="5828669"/>
                <a:ext cx="1234618" cy="372980"/>
              </a:xfrm>
              <a:prstGeom prst="ellipse">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GB" sz="1000" dirty="0">
                    <a:solidFill>
                      <a:srgbClr val="1C5E9B"/>
                    </a:solidFill>
                  </a:rPr>
                  <a:t>Monitoring</a:t>
                </a:r>
              </a:p>
            </p:txBody>
          </p:sp>
          <p:cxnSp>
            <p:nvCxnSpPr>
              <p:cNvPr id="51" name="Straight Connector 50"/>
              <p:cNvCxnSpPr>
                <a:endCxn id="49" idx="3"/>
              </p:cNvCxnSpPr>
              <p:nvPr/>
            </p:nvCxnSpPr>
            <p:spPr>
              <a:xfrm flipH="1">
                <a:off x="7364104" y="5565058"/>
                <a:ext cx="101277" cy="176115"/>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9" idx="1"/>
                <a:endCxn id="50" idx="6"/>
              </p:cNvCxnSpPr>
              <p:nvPr/>
            </p:nvCxnSpPr>
            <p:spPr>
              <a:xfrm flipH="1">
                <a:off x="5934508" y="5741173"/>
                <a:ext cx="296255" cy="273986"/>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024162" y="6067874"/>
                <a:ext cx="1133341" cy="313639"/>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IdP</a:t>
                </a:r>
              </a:p>
            </p:txBody>
          </p:sp>
          <p:cxnSp>
            <p:nvCxnSpPr>
              <p:cNvPr id="54" name="Straight Connector 53"/>
              <p:cNvCxnSpPr>
                <a:endCxn id="53" idx="0"/>
              </p:cNvCxnSpPr>
              <p:nvPr/>
            </p:nvCxnSpPr>
            <p:spPr>
              <a:xfrm flipH="1">
                <a:off x="6590833" y="5879995"/>
                <a:ext cx="1365782" cy="187879"/>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8556704" y="4854640"/>
                <a:ext cx="1133341" cy="313639"/>
              </a:xfrm>
              <a:prstGeom prst="rect">
                <a:avLst/>
              </a:prstGeom>
              <a:solidFill>
                <a:srgbClr val="FFFF00"/>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Public </a:t>
                </a:r>
              </a:p>
              <a:p>
                <a:pPr algn="ctr"/>
                <a:r>
                  <a:rPr lang="en-GB" sz="1000" dirty="0">
                    <a:solidFill>
                      <a:srgbClr val="1C5E9B"/>
                    </a:solidFill>
                  </a:rPr>
                  <a:t>No Auth</a:t>
                </a:r>
              </a:p>
            </p:txBody>
          </p:sp>
          <p:sp>
            <p:nvSpPr>
              <p:cNvPr id="56" name="Oval 55"/>
              <p:cNvSpPr/>
              <p:nvPr/>
            </p:nvSpPr>
            <p:spPr>
              <a:xfrm>
                <a:off x="9956491" y="4701466"/>
                <a:ext cx="1234618" cy="372980"/>
              </a:xfrm>
              <a:prstGeom prst="ellipse">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GB" sz="1000" dirty="0">
                    <a:solidFill>
                      <a:srgbClr val="1C5E9B"/>
                    </a:solidFill>
                  </a:rPr>
                  <a:t>Non-</a:t>
                </a:r>
                <a:br>
                  <a:rPr lang="en-GB" sz="1000" dirty="0">
                    <a:solidFill>
                      <a:srgbClr val="1C5E9B"/>
                    </a:solidFill>
                  </a:rPr>
                </a:br>
                <a:r>
                  <a:rPr lang="en-GB" sz="1000" dirty="0">
                    <a:solidFill>
                      <a:srgbClr val="1C5E9B"/>
                    </a:solidFill>
                  </a:rPr>
                  <a:t>accredited</a:t>
                </a:r>
              </a:p>
            </p:txBody>
          </p:sp>
          <p:cxnSp>
            <p:nvCxnSpPr>
              <p:cNvPr id="57" name="Straight Connector 56"/>
              <p:cNvCxnSpPr>
                <a:stCxn id="56" idx="2"/>
                <a:endCxn id="55" idx="3"/>
              </p:cNvCxnSpPr>
              <p:nvPr/>
            </p:nvCxnSpPr>
            <p:spPr>
              <a:xfrm flipH="1">
                <a:off x="9690045" y="4887956"/>
                <a:ext cx="266446" cy="123504"/>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5" idx="1"/>
              </p:cNvCxnSpPr>
              <p:nvPr/>
            </p:nvCxnSpPr>
            <p:spPr>
              <a:xfrm flipV="1">
                <a:off x="7956615" y="5011460"/>
                <a:ext cx="600089" cy="238661"/>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3633536" y="3977111"/>
                <a:ext cx="8260106" cy="2488625"/>
              </a:xfrm>
              <a:prstGeom prst="rect">
                <a:avLst/>
              </a:prstGeom>
              <a:no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rgbClr val="1C5E9B"/>
                  </a:solidFill>
                </a:endParaRPr>
              </a:p>
            </p:txBody>
          </p:sp>
          <p:sp>
            <p:nvSpPr>
              <p:cNvPr id="61" name="Rectangle 60"/>
              <p:cNvSpPr/>
              <p:nvPr/>
            </p:nvSpPr>
            <p:spPr>
              <a:xfrm>
                <a:off x="3648769" y="4006264"/>
                <a:ext cx="909223" cy="1015663"/>
              </a:xfrm>
              <a:prstGeom prst="rect">
                <a:avLst/>
              </a:prstGeom>
            </p:spPr>
            <p:txBody>
              <a:bodyPr wrap="none">
                <a:spAutoFit/>
              </a:bodyPr>
              <a:lstStyle/>
              <a:p>
                <a:r>
                  <a:rPr lang="en-GB" sz="1000" b="1" dirty="0">
                    <a:solidFill>
                      <a:srgbClr val="1C5E9B"/>
                    </a:solidFill>
                  </a:rPr>
                  <a:t>Impact Map</a:t>
                </a:r>
              </a:p>
              <a:p>
                <a:r>
                  <a:rPr lang="en-GB" sz="1000" dirty="0">
                    <a:solidFill>
                      <a:srgbClr val="FF0000"/>
                    </a:solidFill>
                    <a:sym typeface="Wingdings" panose="05000000000000000000" pitchFamily="2" charset="2"/>
                  </a:rPr>
                  <a:t> </a:t>
                </a:r>
                <a:r>
                  <a:rPr lang="en-GB" sz="1000" dirty="0">
                    <a:solidFill>
                      <a:srgbClr val="1C5E9B"/>
                    </a:solidFill>
                    <a:sym typeface="Wingdings" panose="05000000000000000000" pitchFamily="2" charset="2"/>
                  </a:rPr>
                  <a:t>High</a:t>
                </a:r>
              </a:p>
              <a:p>
                <a:r>
                  <a:rPr lang="en-GB" sz="1000" dirty="0">
                    <a:solidFill>
                      <a:srgbClr val="FFFF00"/>
                    </a:solidFill>
                    <a:sym typeface="Wingdings" panose="05000000000000000000" pitchFamily="2" charset="2"/>
                  </a:rPr>
                  <a:t></a:t>
                </a:r>
                <a:r>
                  <a:rPr lang="en-GB" sz="1000" dirty="0">
                    <a:solidFill>
                      <a:srgbClr val="1C5E9B"/>
                    </a:solidFill>
                    <a:sym typeface="Wingdings" panose="05000000000000000000" pitchFamily="2" charset="2"/>
                  </a:rPr>
                  <a:t> Medium</a:t>
                </a:r>
              </a:p>
              <a:p>
                <a:r>
                  <a:rPr lang="en-GB" sz="1000" dirty="0">
                    <a:solidFill>
                      <a:srgbClr val="92D050"/>
                    </a:solidFill>
                    <a:sym typeface="Wingdings" panose="05000000000000000000" pitchFamily="2" charset="2"/>
                  </a:rPr>
                  <a:t> </a:t>
                </a:r>
                <a:r>
                  <a:rPr lang="en-GB" sz="1000" dirty="0">
                    <a:solidFill>
                      <a:srgbClr val="1C5E9B"/>
                    </a:solidFill>
                    <a:sym typeface="Wingdings" panose="05000000000000000000" pitchFamily="2" charset="2"/>
                  </a:rPr>
                  <a:t>Low</a:t>
                </a:r>
              </a:p>
              <a:p>
                <a:r>
                  <a:rPr lang="en-GB" sz="1000" dirty="0">
                    <a:solidFill>
                      <a:srgbClr val="004A8F">
                        <a:lumMod val="20000"/>
                        <a:lumOff val="80000"/>
                      </a:srgbClr>
                    </a:solidFill>
                    <a:sym typeface="Wingdings" panose="05000000000000000000" pitchFamily="2" charset="2"/>
                  </a:rPr>
                  <a:t> </a:t>
                </a:r>
                <a:r>
                  <a:rPr lang="en-GB" sz="1000" dirty="0">
                    <a:solidFill>
                      <a:srgbClr val="1C5E9B"/>
                    </a:solidFill>
                    <a:sym typeface="Wingdings" panose="05000000000000000000" pitchFamily="2" charset="2"/>
                  </a:rPr>
                  <a:t>Potential</a:t>
                </a:r>
              </a:p>
              <a:p>
                <a:r>
                  <a:rPr lang="en-GB" sz="1000" dirty="0">
                    <a:solidFill>
                      <a:prstClr val="white">
                        <a:lumMod val="65000"/>
                      </a:prstClr>
                    </a:solidFill>
                    <a:sym typeface="Wingdings" panose="05000000000000000000" pitchFamily="2" charset="2"/>
                  </a:rPr>
                  <a:t></a:t>
                </a:r>
                <a:r>
                  <a:rPr lang="en-GB" sz="1000" dirty="0">
                    <a:solidFill>
                      <a:srgbClr val="92D050"/>
                    </a:solidFill>
                    <a:sym typeface="Wingdings" panose="05000000000000000000" pitchFamily="2" charset="2"/>
                  </a:rPr>
                  <a:t> </a:t>
                </a:r>
                <a:r>
                  <a:rPr lang="en-GB" sz="1000" dirty="0">
                    <a:solidFill>
                      <a:srgbClr val="1C5E9B"/>
                    </a:solidFill>
                    <a:sym typeface="Wingdings" panose="05000000000000000000" pitchFamily="2" charset="2"/>
                  </a:rPr>
                  <a:t>No impact</a:t>
                </a:r>
                <a:endParaRPr lang="en-GB" sz="1000" dirty="0">
                  <a:solidFill>
                    <a:srgbClr val="1C5E9B"/>
                  </a:solidFill>
                </a:endParaRPr>
              </a:p>
            </p:txBody>
          </p:sp>
        </p:grpSp>
        <p:sp>
          <p:nvSpPr>
            <p:cNvPr id="64" name="Rectangle 63"/>
            <p:cNvSpPr/>
            <p:nvPr/>
          </p:nvSpPr>
          <p:spPr>
            <a:xfrm>
              <a:off x="6230762" y="4995147"/>
              <a:ext cx="1133341" cy="269287"/>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Monetisation</a:t>
              </a:r>
            </a:p>
          </p:txBody>
        </p:sp>
        <p:cxnSp>
          <p:nvCxnSpPr>
            <p:cNvPr id="65" name="Straight Connector 64"/>
            <p:cNvCxnSpPr>
              <a:stCxn id="64" idx="3"/>
              <a:endCxn id="14" idx="2"/>
            </p:cNvCxnSpPr>
            <p:nvPr/>
          </p:nvCxnSpPr>
          <p:spPr>
            <a:xfrm>
              <a:off x="7364103" y="5129791"/>
              <a:ext cx="104325" cy="485100"/>
            </a:xfrm>
            <a:prstGeom prst="line">
              <a:avLst/>
            </a:prstGeom>
            <a:ln w="12700"/>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14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1C5E9B"/>
                </a:solidFill>
              </a:rPr>
              <a:pPr>
                <a:defRPr/>
              </a:pPr>
              <a:t>14</a:t>
            </a:fld>
            <a:endParaRPr lang="en-GB" dirty="0">
              <a:solidFill>
                <a:srgbClr val="1C5E9B"/>
              </a:solidFill>
            </a:endParaRPr>
          </a:p>
        </p:txBody>
      </p:sp>
      <p:sp>
        <p:nvSpPr>
          <p:cNvPr id="3" name="Title 2"/>
          <p:cNvSpPr>
            <a:spLocks noGrp="1"/>
          </p:cNvSpPr>
          <p:nvPr>
            <p:ph type="title"/>
          </p:nvPr>
        </p:nvSpPr>
        <p:spPr/>
        <p:txBody>
          <a:bodyPr/>
          <a:lstStyle/>
          <a:p>
            <a:r>
              <a:rPr lang="en-GB" sz="2000" spc="-20" dirty="0">
                <a:solidFill>
                  <a:srgbClr val="1C5E9B"/>
                </a:solidFill>
              </a:rPr>
              <a:t>Transition State 2: CMA1a Jun 17</a:t>
            </a:r>
            <a:endParaRPr lang="en-GB" sz="2000" dirty="0">
              <a:solidFill>
                <a:srgbClr val="1C5E9B"/>
              </a:solidFill>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graphicFrame>
        <p:nvGraphicFramePr>
          <p:cNvPr id="176" name="Table 175"/>
          <p:cNvGraphicFramePr>
            <a:graphicFrameLocks noGrp="1"/>
          </p:cNvGraphicFramePr>
          <p:nvPr>
            <p:extLst/>
          </p:nvPr>
        </p:nvGraphicFramePr>
        <p:xfrm>
          <a:off x="524548" y="1259563"/>
          <a:ext cx="2858702" cy="4800637"/>
        </p:xfrm>
        <a:graphic>
          <a:graphicData uri="http://schemas.openxmlformats.org/drawingml/2006/table">
            <a:tbl>
              <a:tblPr firstRow="1" bandRow="1">
                <a:tableStyleId>{5C22544A-7EE6-4342-B048-85BDC9FD1C3A}</a:tableStyleId>
              </a:tblPr>
              <a:tblGrid>
                <a:gridCol w="2858702">
                  <a:extLst>
                    <a:ext uri="{9D8B030D-6E8A-4147-A177-3AD203B41FA5}">
                      <a16:colId xmlns:a16="http://schemas.microsoft.com/office/drawing/2014/main" val="20000"/>
                    </a:ext>
                  </a:extLst>
                </a:gridCol>
              </a:tblGrid>
              <a:tr h="245456">
                <a:tc>
                  <a:txBody>
                    <a:bodyPr/>
                    <a:lstStyle/>
                    <a:p>
                      <a:pPr algn="ctr"/>
                      <a:r>
                        <a:rPr lang="en-GB" sz="900" b="1" dirty="0"/>
                        <a:t>Known</a:t>
                      </a:r>
                      <a:r>
                        <a:rPr lang="en-GB" sz="900" b="1" baseline="0" dirty="0"/>
                        <a:t> Requirements</a:t>
                      </a:r>
                      <a:endParaRPr lang="en-GB" sz="900" b="1" dirty="0"/>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0"/>
                  </a:ext>
                </a:extLst>
              </a:tr>
              <a:tr h="891210">
                <a:tc>
                  <a:txBody>
                    <a:bodyPr/>
                    <a:lstStyle/>
                    <a:p>
                      <a:pPr marL="108000" indent="-108000">
                        <a:spcBef>
                          <a:spcPts val="0"/>
                        </a:spcBef>
                        <a:buFont typeface="Arial" panose="020B0604020202020204" pitchFamily="34" charset="0"/>
                        <a:buChar char="•"/>
                      </a:pPr>
                      <a:r>
                        <a:rPr lang="en-GB" sz="900" dirty="0">
                          <a:solidFill>
                            <a:srgbClr val="004A8F"/>
                          </a:solidFill>
                        </a:rPr>
                        <a:t>Infrastructure and supporting processes</a:t>
                      </a:r>
                      <a:r>
                        <a:rPr lang="en-GB" sz="900" baseline="0" dirty="0">
                          <a:solidFill>
                            <a:srgbClr val="004A8F"/>
                          </a:solidFill>
                        </a:rPr>
                        <a:t> to host APIs on premise </a:t>
                      </a:r>
                      <a:endParaRPr lang="en-GB" sz="900" dirty="0">
                        <a:solidFill>
                          <a:srgbClr val="004A8F"/>
                        </a:solidFill>
                      </a:endParaRPr>
                    </a:p>
                    <a:p>
                      <a:pPr marL="108000" indent="-108000">
                        <a:spcBef>
                          <a:spcPts val="0"/>
                        </a:spcBef>
                        <a:buFont typeface="Arial" panose="020B0604020202020204" pitchFamily="34" charset="0"/>
                        <a:buChar char="•"/>
                      </a:pPr>
                      <a:r>
                        <a:rPr lang="en-GB" sz="900" baseline="0" dirty="0">
                          <a:solidFill>
                            <a:srgbClr val="004A8F"/>
                          </a:solidFill>
                        </a:rPr>
                        <a:t>Operations and support will be transitioned into BAU at this stage</a:t>
                      </a:r>
                      <a:endParaRPr lang="en-GB" sz="900" dirty="0">
                        <a:solidFill>
                          <a:srgbClr val="004A8F"/>
                        </a:solidFill>
                      </a:endParaRPr>
                    </a:p>
                    <a:p>
                      <a:pPr marL="108000" indent="-108000">
                        <a:spcBef>
                          <a:spcPts val="0"/>
                        </a:spcBef>
                        <a:buFont typeface="Arial" panose="020B0604020202020204" pitchFamily="34" charset="0"/>
                        <a:buChar char="•"/>
                      </a:pPr>
                      <a:r>
                        <a:rPr lang="en-GB" sz="900" dirty="0">
                          <a:solidFill>
                            <a:srgbClr val="004A8F"/>
                          </a:solidFill>
                        </a:rPr>
                        <a:t>Decommission</a:t>
                      </a:r>
                      <a:r>
                        <a:rPr lang="en-GB" sz="900" baseline="0" dirty="0">
                          <a:solidFill>
                            <a:srgbClr val="004A8F"/>
                          </a:solidFill>
                        </a:rPr>
                        <a:t> cloud API Gateway platform</a:t>
                      </a:r>
                      <a:endParaRPr lang="en-GB" sz="900" dirty="0">
                        <a:solidFill>
                          <a:srgbClr val="004A8F"/>
                        </a:solidFill>
                      </a:endParaRPr>
                    </a:p>
                    <a:p>
                      <a:pPr marL="0" indent="0" algn="l">
                        <a:spcBef>
                          <a:spcPts val="0"/>
                        </a:spcBef>
                        <a:buFont typeface="Arial" panose="020B0604020202020204" pitchFamily="34" charset="0"/>
                        <a:buNone/>
                      </a:pPr>
                      <a:endParaRPr lang="en-GB" sz="900" dirty="0">
                        <a:solidFill>
                          <a:srgbClr val="004A8F"/>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45456">
                <a:tc>
                  <a:txBody>
                    <a:bodyPr/>
                    <a:lstStyle/>
                    <a:p>
                      <a:pPr algn="ctr"/>
                      <a:r>
                        <a:rPr lang="en-GB" sz="900" b="1" dirty="0">
                          <a:solidFill>
                            <a:schemeClr val="bg1"/>
                          </a:solidFill>
                        </a:rPr>
                        <a:t>Assumptions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2"/>
                  </a:ext>
                </a:extLst>
              </a:tr>
              <a:tr h="760440">
                <a:tc>
                  <a:txBody>
                    <a:bodyPr/>
                    <a:lstStyle/>
                    <a:p>
                      <a:pPr marL="108000" indent="-108000" algn="l" defTabSz="457034" rtl="0" eaLnBrk="1" latinLnBrk="0" hangingPunct="1">
                        <a:spcBef>
                          <a:spcPts val="0"/>
                        </a:spcBef>
                        <a:spcAft>
                          <a:spcPts val="0"/>
                        </a:spcAft>
                        <a:buFont typeface="Arial" panose="020B0604020202020204" pitchFamily="34" charset="0"/>
                        <a:buChar char="•"/>
                      </a:pPr>
                      <a:r>
                        <a:rPr lang="en-GB" sz="900" kern="1200" baseline="0" dirty="0">
                          <a:solidFill>
                            <a:srgbClr val="004A8F"/>
                          </a:solidFill>
                          <a:latin typeface="+mn-lt"/>
                          <a:ea typeface="+mn-ea"/>
                          <a:cs typeface="+mn-cs"/>
                        </a:rPr>
                        <a:t>CMA1a will leverage reusability of the tactical solution</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45456">
                <a:tc>
                  <a:txBody>
                    <a:bodyPr/>
                    <a:lstStyle/>
                    <a:p>
                      <a:pPr marL="0" indent="0" algn="ctr">
                        <a:buFont typeface="Arial" panose="020B0604020202020204" pitchFamily="34" charset="0"/>
                        <a:buNone/>
                      </a:pPr>
                      <a:r>
                        <a:rPr lang="en-GB" sz="900" b="1" kern="1200" baseline="0" dirty="0">
                          <a:solidFill>
                            <a:schemeClr val="bg1"/>
                          </a:solidFill>
                          <a:latin typeface="+mn-lt"/>
                          <a:ea typeface="+mn-ea"/>
                          <a:cs typeface="+mn-cs"/>
                        </a:rPr>
                        <a:t>Risks / Challenges / Unknowns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4"/>
                  </a:ext>
                </a:extLst>
              </a:tr>
              <a:tr h="1393839">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dirty="0">
                          <a:solidFill>
                            <a:srgbClr val="1C5E9B"/>
                          </a:solidFill>
                        </a:rPr>
                        <a:t>There is a risk that on premise infrastructure</a:t>
                      </a:r>
                      <a:r>
                        <a:rPr lang="en-GB" sz="900" b="1" baseline="0" dirty="0">
                          <a:solidFill>
                            <a:srgbClr val="1C5E9B"/>
                          </a:solidFill>
                        </a:rPr>
                        <a:t> and support will not be available within the required timescales, resulting in continued use of the cloud solution</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There is a risk that operational changes will not be implemented in the required timelines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Potential</a:t>
                      </a:r>
                      <a:r>
                        <a:rPr lang="en-GB" sz="900" baseline="0" dirty="0">
                          <a:solidFill>
                            <a:srgbClr val="1C5E9B"/>
                          </a:solidFill>
                        </a:rPr>
                        <a:t> changes to developer portal (TBC)</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baseline="0" dirty="0">
                          <a:solidFill>
                            <a:srgbClr val="1C5E9B"/>
                          </a:solidFill>
                        </a:rPr>
                        <a:t>Risk that IE will designate reference data APIs as requiring no prior registration and no authentication</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45456">
                <a:tc>
                  <a:txBody>
                    <a:bodyPr/>
                    <a:lstStyle/>
                    <a:p>
                      <a:pPr marL="0" indent="0" algn="ctr">
                        <a:buFont typeface="Arial" panose="020B0604020202020204" pitchFamily="34" charset="0"/>
                        <a:buNone/>
                      </a:pPr>
                      <a:r>
                        <a:rPr lang="en-GB" sz="900" b="1" dirty="0">
                          <a:solidFill>
                            <a:schemeClr val="bg1"/>
                          </a:solidFill>
                        </a:rPr>
                        <a:t>Dependencies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6"/>
                  </a:ext>
                </a:extLst>
              </a:tr>
              <a:tr h="680933">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Inbound dependency </a:t>
                      </a:r>
                      <a:r>
                        <a:rPr lang="en-GB" sz="900" baseline="0" dirty="0">
                          <a:solidFill>
                            <a:srgbClr val="1C5E9B"/>
                          </a:solidFill>
                        </a:rPr>
                        <a:t>on CMA1 project to deliver the MVP API capabilities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Public Gateway availability</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Reference data hosting</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77" name="Table 176"/>
          <p:cNvGraphicFramePr>
            <a:graphicFrameLocks noGrp="1"/>
          </p:cNvGraphicFramePr>
          <p:nvPr>
            <p:extLst/>
          </p:nvPr>
        </p:nvGraphicFramePr>
        <p:xfrm>
          <a:off x="508004" y="6221897"/>
          <a:ext cx="2875246" cy="228600"/>
        </p:xfrm>
        <a:graphic>
          <a:graphicData uri="http://schemas.openxmlformats.org/drawingml/2006/table">
            <a:tbl>
              <a:tblPr firstRow="1" bandRow="1">
                <a:tableStyleId>{5C22544A-7EE6-4342-B048-85BDC9FD1C3A}</a:tableStyleId>
              </a:tblPr>
              <a:tblGrid>
                <a:gridCol w="1437623">
                  <a:extLst>
                    <a:ext uri="{9D8B030D-6E8A-4147-A177-3AD203B41FA5}">
                      <a16:colId xmlns:a16="http://schemas.microsoft.com/office/drawing/2014/main" val="20000"/>
                    </a:ext>
                  </a:extLst>
                </a:gridCol>
                <a:gridCol w="1437623">
                  <a:extLst>
                    <a:ext uri="{9D8B030D-6E8A-4147-A177-3AD203B41FA5}">
                      <a16:colId xmlns:a16="http://schemas.microsoft.com/office/drawing/2014/main" val="20001"/>
                    </a:ext>
                  </a:extLst>
                </a:gridCol>
              </a:tblGrid>
              <a:tr h="0">
                <a:tc>
                  <a:txBody>
                    <a:bodyPr/>
                    <a:lstStyle/>
                    <a:p>
                      <a:pPr algn="ctr"/>
                      <a:r>
                        <a:rPr lang="en-GB" sz="900" b="1" dirty="0"/>
                        <a:t>Impact</a:t>
                      </a:r>
                      <a:endParaRPr lang="en-GB" sz="1000" b="1" dirty="0"/>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tc>
                  <a:txBody>
                    <a:bodyPr/>
                    <a:lstStyle/>
                    <a:p>
                      <a:pPr algn="ctr"/>
                      <a:r>
                        <a:rPr lang="en-GB" sz="900" b="0" dirty="0">
                          <a:solidFill>
                            <a:schemeClr val="bg1"/>
                          </a:solidFill>
                        </a:rPr>
                        <a:t>High</a:t>
                      </a:r>
                      <a:endParaRPr lang="en-GB" sz="1000" b="0" dirty="0">
                        <a:solidFill>
                          <a:schemeClr val="bg1"/>
                        </a:solidFill>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bl>
          </a:graphicData>
        </a:graphic>
      </p:graphicFrame>
      <p:graphicFrame>
        <p:nvGraphicFramePr>
          <p:cNvPr id="178" name="Table 177"/>
          <p:cNvGraphicFramePr>
            <a:graphicFrameLocks noGrp="1"/>
          </p:cNvGraphicFramePr>
          <p:nvPr>
            <p:extLst>
              <p:ext uri="{D42A27DB-BD31-4B8C-83A1-F6EECF244321}">
                <p14:modId xmlns:p14="http://schemas.microsoft.com/office/powerpoint/2010/main" val="3288413631"/>
              </p:ext>
            </p:extLst>
          </p:nvPr>
        </p:nvGraphicFramePr>
        <p:xfrm>
          <a:off x="3633535" y="1247992"/>
          <a:ext cx="8260105" cy="3108960"/>
        </p:xfrm>
        <a:graphic>
          <a:graphicData uri="http://schemas.openxmlformats.org/drawingml/2006/table">
            <a:tbl>
              <a:tblPr firstRow="1" bandRow="1">
                <a:tableStyleId>{5C22544A-7EE6-4342-B048-85BDC9FD1C3A}</a:tableStyleId>
              </a:tblPr>
              <a:tblGrid>
                <a:gridCol w="1583272">
                  <a:extLst>
                    <a:ext uri="{9D8B030D-6E8A-4147-A177-3AD203B41FA5}">
                      <a16:colId xmlns:a16="http://schemas.microsoft.com/office/drawing/2014/main" val="20003"/>
                    </a:ext>
                  </a:extLst>
                </a:gridCol>
                <a:gridCol w="3270154">
                  <a:extLst>
                    <a:ext uri="{9D8B030D-6E8A-4147-A177-3AD203B41FA5}">
                      <a16:colId xmlns:a16="http://schemas.microsoft.com/office/drawing/2014/main" val="20001"/>
                    </a:ext>
                  </a:extLst>
                </a:gridCol>
                <a:gridCol w="3406679">
                  <a:extLst>
                    <a:ext uri="{9D8B030D-6E8A-4147-A177-3AD203B41FA5}">
                      <a16:colId xmlns:a16="http://schemas.microsoft.com/office/drawing/2014/main" val="20002"/>
                    </a:ext>
                  </a:extLst>
                </a:gridCol>
              </a:tblGrid>
              <a:tr h="203181">
                <a:tc>
                  <a:txBody>
                    <a:bodyPr/>
                    <a:lstStyle/>
                    <a:p>
                      <a:pPr marL="0" marR="0" lvl="0" indent="0" algn="ctr" defTabSz="457034" rtl="0" eaLnBrk="1" fontAlgn="auto" latinLnBrk="0" hangingPunct="1">
                        <a:lnSpc>
                          <a:spcPct val="100000"/>
                        </a:lnSpc>
                        <a:spcBef>
                          <a:spcPts val="0"/>
                        </a:spcBef>
                        <a:spcAft>
                          <a:spcPts val="0"/>
                        </a:spcAft>
                        <a:buClrTx/>
                        <a:buSzTx/>
                        <a:buFontTx/>
                        <a:buNone/>
                        <a:tabLst/>
                        <a:defRPr/>
                      </a:pPr>
                      <a:r>
                        <a:rPr lang="en-GB" sz="900" b="1" dirty="0"/>
                        <a:t>Capability Group</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tc>
                  <a:txBody>
                    <a:bodyPr/>
                    <a:lstStyle/>
                    <a:p>
                      <a:pPr algn="ctr"/>
                      <a:r>
                        <a:rPr lang="en-GB" sz="900" b="1" dirty="0">
                          <a:solidFill>
                            <a:schemeClr val="bg1"/>
                          </a:solidFill>
                        </a:rPr>
                        <a:t>I</a:t>
                      </a:r>
                      <a:r>
                        <a:rPr lang="en-GB" sz="900" b="1" baseline="0" dirty="0">
                          <a:solidFill>
                            <a:schemeClr val="bg1"/>
                          </a:solidFill>
                        </a:rPr>
                        <a:t> have…</a:t>
                      </a:r>
                      <a:endParaRPr lang="en-GB" sz="900" b="1" dirty="0">
                        <a:solidFill>
                          <a:schemeClr val="bg1"/>
                        </a:solidFill>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tc>
                  <a:txBody>
                    <a:bodyPr/>
                    <a:lstStyle/>
                    <a:p>
                      <a:pPr algn="ctr"/>
                      <a:r>
                        <a:rPr lang="en-GB" sz="900" b="1" dirty="0">
                          <a:solidFill>
                            <a:schemeClr val="bg1"/>
                          </a:solidFill>
                        </a:rPr>
                        <a:t>So I can…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0"/>
                  </a:ext>
                </a:extLst>
              </a:tr>
              <a:tr h="243817">
                <a:tc>
                  <a:txBody>
                    <a:bodyPr/>
                    <a:lstStyle/>
                    <a:p>
                      <a:pPr algn="l"/>
                      <a:r>
                        <a:rPr lang="en-GB" sz="900" b="1" i="0" dirty="0">
                          <a:solidFill>
                            <a:srgbClr val="1C5E9B"/>
                          </a:solidFill>
                        </a:rPr>
                        <a:t>Governance</a:t>
                      </a:r>
                    </a:p>
                  </a:txBody>
                  <a:tcPr marL="36000" marR="36000" marT="0" marB="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i="0" dirty="0">
                          <a:solidFill>
                            <a:srgbClr val="1C5E9B"/>
                          </a:solidFill>
                        </a:rPr>
                        <a:t>Business</a:t>
                      </a:r>
                      <a:r>
                        <a:rPr lang="en-GB" sz="900" i="0" baseline="0" dirty="0">
                          <a:solidFill>
                            <a:srgbClr val="1C5E9B"/>
                          </a:solidFill>
                        </a:rPr>
                        <a:t> and IT g</a:t>
                      </a:r>
                      <a:r>
                        <a:rPr lang="en-GB" sz="900" i="0" dirty="0">
                          <a:solidFill>
                            <a:srgbClr val="1C5E9B"/>
                          </a:solidFill>
                        </a:rPr>
                        <a:t>overnance</a:t>
                      </a:r>
                      <a:r>
                        <a:rPr lang="en-GB" sz="900" i="0" baseline="0" dirty="0">
                          <a:solidFill>
                            <a:srgbClr val="1C5E9B"/>
                          </a:solidFill>
                        </a:rPr>
                        <a:t> processes (within OBC programme)</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i="0" baseline="0" dirty="0">
                          <a:solidFill>
                            <a:srgbClr val="1C5E9B"/>
                          </a:solidFill>
                        </a:rPr>
                        <a:t>Change control </a:t>
                      </a:r>
                      <a:endParaRPr lang="en-GB" sz="900" i="0" dirty="0">
                        <a:solidFill>
                          <a:srgbClr val="1C5E9B"/>
                        </a:solidFill>
                      </a:endParaRPr>
                    </a:p>
                  </a:txBody>
                  <a:tcPr marL="36000" marR="36000" marT="0" marB="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i="0" dirty="0">
                          <a:solidFill>
                            <a:srgbClr val="1C5E9B"/>
                          </a:solidFill>
                        </a:rPr>
                        <a:t>Control how APIs are migrated, deployed and managed in NBS</a:t>
                      </a:r>
                    </a:p>
                  </a:txBody>
                  <a:tcPr marL="36000" marR="36000" marT="0" marB="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31452">
                <a:tc>
                  <a:txBody>
                    <a:bodyPr/>
                    <a:lstStyle/>
                    <a:p>
                      <a:pPr algn="l"/>
                      <a:r>
                        <a:rPr lang="en-GB" sz="900" b="1" dirty="0">
                          <a:solidFill>
                            <a:srgbClr val="1C5E9B"/>
                          </a:solidFill>
                        </a:rPr>
                        <a:t>Change</a:t>
                      </a:r>
                    </a:p>
                  </a:txBody>
                  <a:tcPr marL="36000" marR="36000" marT="0" marB="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baseline="0" dirty="0">
                          <a:solidFill>
                            <a:srgbClr val="1C5E9B"/>
                          </a:solidFill>
                        </a:rPr>
                        <a:t>NBS first ever API hosted on premise</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Infrastructure </a:t>
                      </a:r>
                      <a:r>
                        <a:rPr lang="en-GB" sz="900" baseline="0" dirty="0">
                          <a:solidFill>
                            <a:srgbClr val="1C5E9B"/>
                          </a:solidFill>
                        </a:rPr>
                        <a:t>to operate reference data within NBS</a:t>
                      </a:r>
                      <a:endParaRPr lang="en-GB" sz="900" dirty="0">
                        <a:solidFill>
                          <a:srgbClr val="1C5E9B"/>
                        </a:solidFill>
                      </a:endParaRP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Agreed set of guidelines to migrate, deploy and manage APIs (excluding design</a:t>
                      </a:r>
                      <a:r>
                        <a:rPr lang="en-GB" sz="900" baseline="0" dirty="0">
                          <a:solidFill>
                            <a:srgbClr val="1C5E9B"/>
                          </a:solidFill>
                        </a:rPr>
                        <a:t>, build)</a:t>
                      </a:r>
                      <a:endParaRPr lang="en-GB" sz="900" dirty="0">
                        <a:solidFill>
                          <a:srgbClr val="1C5E9B"/>
                        </a:solidFill>
                      </a:endParaRP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API/Dev </a:t>
                      </a:r>
                      <a:r>
                        <a:rPr lang="en-GB" sz="900" baseline="0" dirty="0">
                          <a:solidFill>
                            <a:srgbClr val="1C5E9B"/>
                          </a:solidFill>
                        </a:rPr>
                        <a:t>skills and knowledge</a:t>
                      </a:r>
                      <a:endParaRPr lang="en-GB" sz="900" dirty="0">
                        <a:solidFill>
                          <a:srgbClr val="1C5E9B"/>
                        </a:solidFill>
                      </a:endParaRP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DevOps tooling and processes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Test environment management processes</a:t>
                      </a:r>
                    </a:p>
                  </a:txBody>
                  <a:tcPr marL="36000" marR="36000" marT="0" marB="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indent="-171450" algn="l">
                        <a:buFont typeface="Arial" panose="020B0604020202020204" pitchFamily="34" charset="0"/>
                        <a:buChar char="•"/>
                      </a:pPr>
                      <a:r>
                        <a:rPr lang="en-GB" sz="900" baseline="0" dirty="0">
                          <a:solidFill>
                            <a:srgbClr val="1C5E9B"/>
                          </a:solidFill>
                        </a:rPr>
                        <a:t>Test, deploy and manage APIs</a:t>
                      </a:r>
                    </a:p>
                    <a:p>
                      <a:pPr marL="171450" indent="-171450" algn="l">
                        <a:buFont typeface="Arial" panose="020B0604020202020204" pitchFamily="34" charset="0"/>
                        <a:buChar char="•"/>
                      </a:pPr>
                      <a:r>
                        <a:rPr lang="en-GB" sz="900" dirty="0">
                          <a:solidFill>
                            <a:srgbClr val="1C5E9B"/>
                          </a:solidFill>
                        </a:rPr>
                        <a:t>Upload reference data and maintain an</a:t>
                      </a:r>
                      <a:r>
                        <a:rPr lang="en-GB" sz="900" baseline="0" dirty="0">
                          <a:solidFill>
                            <a:srgbClr val="1C5E9B"/>
                          </a:solidFill>
                        </a:rPr>
                        <a:t> upload schedule</a:t>
                      </a:r>
                    </a:p>
                    <a:p>
                      <a:pPr marL="171450" indent="-171450" algn="l">
                        <a:buFont typeface="Arial" panose="020B0604020202020204" pitchFamily="34" charset="0"/>
                        <a:buChar char="•"/>
                      </a:pPr>
                      <a:r>
                        <a:rPr lang="en-GB" sz="900" baseline="0" dirty="0">
                          <a:solidFill>
                            <a:srgbClr val="1C5E9B"/>
                          </a:solidFill>
                        </a:rPr>
                        <a:t>Change manage the reference data</a:t>
                      </a:r>
                    </a:p>
                    <a:p>
                      <a:pPr marL="171450" indent="-171450" algn="l">
                        <a:buFont typeface="Arial" panose="020B0604020202020204" pitchFamily="34" charset="0"/>
                        <a:buChar char="•"/>
                      </a:pPr>
                      <a:endParaRPr lang="en-GB" sz="900" baseline="0" dirty="0">
                        <a:solidFill>
                          <a:srgbClr val="1C5E9B"/>
                        </a:solidFill>
                      </a:endParaRPr>
                    </a:p>
                    <a:p>
                      <a:pPr marL="171450" indent="-171450" algn="l">
                        <a:buFont typeface="Arial" panose="020B0604020202020204" pitchFamily="34" charset="0"/>
                        <a:buChar char="•"/>
                      </a:pPr>
                      <a:endParaRPr lang="en-GB" sz="900" dirty="0">
                        <a:solidFill>
                          <a:srgbClr val="1C5E9B"/>
                        </a:solidFill>
                      </a:endParaRPr>
                    </a:p>
                  </a:txBody>
                  <a:tcPr marL="36000" marR="36000" marT="0" marB="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31452">
                <a:tc>
                  <a:txBody>
                    <a:bodyPr/>
                    <a:lstStyle/>
                    <a:p>
                      <a:pPr algn="l"/>
                      <a:r>
                        <a:rPr lang="en-GB" sz="900" b="1" dirty="0">
                          <a:solidFill>
                            <a:srgbClr val="1C5E9B"/>
                          </a:solidFill>
                        </a:rPr>
                        <a:t>Run</a:t>
                      </a:r>
                    </a:p>
                  </a:txBody>
                  <a:tcPr marL="36000" marR="36000" marT="0" marB="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baseline="0" dirty="0">
                          <a:solidFill>
                            <a:srgbClr val="1C5E9B"/>
                          </a:solidFill>
                        </a:rPr>
                        <a:t>MI data extraction and management processes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Support</a:t>
                      </a:r>
                      <a:r>
                        <a:rPr lang="en-GB" sz="900" baseline="0" dirty="0">
                          <a:solidFill>
                            <a:srgbClr val="1C5E9B"/>
                          </a:solidFill>
                        </a:rPr>
                        <a:t> processes </a:t>
                      </a:r>
                      <a:r>
                        <a:rPr lang="en-GB" sz="900" dirty="0">
                          <a:solidFill>
                            <a:srgbClr val="1C5E9B"/>
                          </a:solidFill>
                        </a:rPr>
                        <a:t>and staff trained to run API platform and DevOps tooling</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Communication tools and consumer support processes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err="1">
                          <a:solidFill>
                            <a:srgbClr val="1C5E9B"/>
                          </a:solidFill>
                        </a:rPr>
                        <a:t>Apigee</a:t>
                      </a:r>
                      <a:r>
                        <a:rPr lang="en-GB" sz="900" baseline="0" dirty="0">
                          <a:solidFill>
                            <a:srgbClr val="1C5E9B"/>
                          </a:solidFill>
                        </a:rPr>
                        <a:t> upgrades and API version management processes</a:t>
                      </a:r>
                    </a:p>
                  </a:txBody>
                  <a:tcPr marL="36000" marR="36000" marT="0" marB="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0" baseline="0" dirty="0">
                          <a:solidFill>
                            <a:srgbClr val="1C5E9B"/>
                          </a:solidFill>
                        </a:rPr>
                        <a:t>Integrate MI data with </a:t>
                      </a:r>
                      <a:r>
                        <a:rPr lang="en-GB" sz="900" b="0" baseline="0" dirty="0" err="1">
                          <a:solidFill>
                            <a:srgbClr val="1C5E9B"/>
                          </a:solidFill>
                        </a:rPr>
                        <a:t>Splunk</a:t>
                      </a:r>
                      <a:r>
                        <a:rPr lang="en-GB" sz="900" b="0" baseline="0" dirty="0">
                          <a:solidFill>
                            <a:srgbClr val="1C5E9B"/>
                          </a:solidFill>
                        </a:rPr>
                        <a:t> to enable MI monitoring</a:t>
                      </a:r>
                      <a:endParaRPr lang="en-GB" sz="900" b="0" dirty="0">
                        <a:solidFill>
                          <a:srgbClr val="1C5E9B"/>
                        </a:solidFill>
                      </a:endParaRPr>
                    </a:p>
                    <a:p>
                      <a:pPr marL="171450" indent="-171450" algn="l">
                        <a:buFont typeface="Arial" panose="020B0604020202020204" pitchFamily="34" charset="0"/>
                        <a:buChar char="•"/>
                      </a:pPr>
                      <a:r>
                        <a:rPr lang="en-GB" sz="900" dirty="0">
                          <a:solidFill>
                            <a:srgbClr val="1C5E9B"/>
                          </a:solidFill>
                        </a:rPr>
                        <a:t>Ensure availability of APIs</a:t>
                      </a:r>
                    </a:p>
                    <a:p>
                      <a:pPr marL="171450" indent="-171450" algn="l">
                        <a:buFont typeface="Arial" panose="020B0604020202020204" pitchFamily="34" charset="0"/>
                        <a:buChar char="•"/>
                      </a:pPr>
                      <a:r>
                        <a:rPr lang="en-GB" sz="900" dirty="0">
                          <a:solidFill>
                            <a:srgbClr val="1C5E9B"/>
                          </a:solidFill>
                        </a:rPr>
                        <a:t>Manage</a:t>
                      </a:r>
                      <a:r>
                        <a:rPr lang="en-GB" sz="900" baseline="0" dirty="0">
                          <a:solidFill>
                            <a:srgbClr val="1C5E9B"/>
                          </a:solidFill>
                        </a:rPr>
                        <a:t> and resolve incidents in house</a:t>
                      </a:r>
                    </a:p>
                    <a:p>
                      <a:pPr marL="171450" indent="-171450" algn="l">
                        <a:buFont typeface="Arial" panose="020B0604020202020204" pitchFamily="34" charset="0"/>
                        <a:buChar char="•"/>
                      </a:pPr>
                      <a:r>
                        <a:rPr lang="en-GB" sz="900" baseline="0" dirty="0">
                          <a:solidFill>
                            <a:srgbClr val="1C5E9B"/>
                          </a:solidFill>
                        </a:rPr>
                        <a:t>Manage </a:t>
                      </a:r>
                      <a:r>
                        <a:rPr lang="en-GB" sz="900" baseline="0" dirty="0" err="1">
                          <a:solidFill>
                            <a:srgbClr val="1C5E9B"/>
                          </a:solidFill>
                        </a:rPr>
                        <a:t>Apigee</a:t>
                      </a:r>
                      <a:r>
                        <a:rPr lang="en-GB" sz="900" baseline="0" dirty="0">
                          <a:solidFill>
                            <a:srgbClr val="1C5E9B"/>
                          </a:solidFill>
                        </a:rPr>
                        <a:t> upgrades and API version releases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Deliver the best possible 3</a:t>
                      </a:r>
                      <a:r>
                        <a:rPr lang="en-GB" sz="900" baseline="30000" dirty="0">
                          <a:solidFill>
                            <a:srgbClr val="1C5E9B"/>
                          </a:solidFill>
                        </a:rPr>
                        <a:t>rd</a:t>
                      </a:r>
                      <a:r>
                        <a:rPr lang="en-GB" sz="900" baseline="0" dirty="0">
                          <a:solidFill>
                            <a:srgbClr val="1C5E9B"/>
                          </a:solidFill>
                        </a:rPr>
                        <a:t> party experience and uphold NBS reputation</a:t>
                      </a:r>
                    </a:p>
                  </a:txBody>
                  <a:tcPr marL="36000" marR="36000" marT="0" marB="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09543">
                <a:tc>
                  <a:txBody>
                    <a:bodyPr/>
                    <a:lstStyle/>
                    <a:p>
                      <a:pPr algn="l"/>
                      <a:r>
                        <a:rPr lang="en-GB" sz="900" b="1" dirty="0">
                          <a:solidFill>
                            <a:srgbClr val="1C5E9B"/>
                          </a:solidFill>
                        </a:rPr>
                        <a:t>Security</a:t>
                      </a:r>
                      <a:r>
                        <a:rPr lang="en-GB" sz="900" b="1" baseline="0" dirty="0">
                          <a:solidFill>
                            <a:srgbClr val="1C5E9B"/>
                          </a:solidFill>
                        </a:rPr>
                        <a:t> Management</a:t>
                      </a:r>
                      <a:endParaRPr lang="en-GB" sz="900" b="1" dirty="0">
                        <a:solidFill>
                          <a:srgbClr val="1C5E9B"/>
                        </a:solidFill>
                      </a:endParaRPr>
                    </a:p>
                  </a:txBody>
                  <a:tcPr marL="36000" marR="36000" marT="0" marB="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Security monitoring and controls</a:t>
                      </a:r>
                    </a:p>
                  </a:txBody>
                  <a:tcPr marL="36000" marR="36000" marT="0" marB="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Monitor API traffic to ensure access to only permitted connections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Mitigate any threats and manage any incidents that arise</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Protect</a:t>
                      </a:r>
                      <a:r>
                        <a:rPr lang="en-GB" sz="900" baseline="0" dirty="0">
                          <a:solidFill>
                            <a:srgbClr val="1C5E9B"/>
                          </a:solidFill>
                        </a:rPr>
                        <a:t> NBS’ reputation and customer confidential data</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Ensure CMA compliance</a:t>
                      </a:r>
                      <a:endParaRPr lang="en-GB" sz="900" dirty="0">
                        <a:solidFill>
                          <a:srgbClr val="1C5E9B"/>
                        </a:solidFill>
                      </a:endParaRPr>
                    </a:p>
                  </a:txBody>
                  <a:tcPr marL="36000" marR="36000" marT="0" marB="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62" name="Rectangle 61"/>
          <p:cNvSpPr/>
          <p:nvPr/>
        </p:nvSpPr>
        <p:spPr>
          <a:xfrm>
            <a:off x="10957213" y="6396335"/>
            <a:ext cx="813537" cy="461665"/>
          </a:xfrm>
          <a:prstGeom prst="rect">
            <a:avLst/>
          </a:prstGeom>
        </p:spPr>
        <p:txBody>
          <a:bodyPr wrap="square">
            <a:spAutoFit/>
          </a:bodyPr>
          <a:lstStyle/>
          <a:p>
            <a:pPr algn="ctr"/>
            <a:r>
              <a:rPr lang="en-GB" sz="2400" b="1" dirty="0">
                <a:solidFill>
                  <a:prstClr val="white">
                    <a:lumMod val="75000"/>
                  </a:prstClr>
                </a:solidFill>
              </a:rPr>
              <a:t>WIP</a:t>
            </a:r>
          </a:p>
        </p:txBody>
      </p:sp>
      <p:grpSp>
        <p:nvGrpSpPr>
          <p:cNvPr id="8" name="Group 7"/>
          <p:cNvGrpSpPr/>
          <p:nvPr/>
        </p:nvGrpSpPr>
        <p:grpSpPr>
          <a:xfrm>
            <a:off x="3633536" y="4678762"/>
            <a:ext cx="8260105" cy="1786973"/>
            <a:chOff x="3633536" y="4678762"/>
            <a:chExt cx="8260105" cy="1786973"/>
          </a:xfrm>
        </p:grpSpPr>
        <p:grpSp>
          <p:nvGrpSpPr>
            <p:cNvPr id="6" name="Group 5"/>
            <p:cNvGrpSpPr/>
            <p:nvPr/>
          </p:nvGrpSpPr>
          <p:grpSpPr>
            <a:xfrm>
              <a:off x="3633536" y="4678762"/>
              <a:ext cx="8260105" cy="1786973"/>
              <a:chOff x="3633536" y="4678762"/>
              <a:chExt cx="8260105" cy="1786973"/>
            </a:xfrm>
          </p:grpSpPr>
          <p:sp>
            <p:nvSpPr>
              <p:cNvPr id="9" name="Rectangle 8"/>
              <p:cNvSpPr/>
              <p:nvPr/>
            </p:nvSpPr>
            <p:spPr>
              <a:xfrm>
                <a:off x="6076406" y="4944686"/>
                <a:ext cx="3713075" cy="1168908"/>
              </a:xfrm>
              <a:prstGeom prst="rect">
                <a:avLst/>
              </a:prstGeom>
              <a:solidFill>
                <a:schemeClr val="bg1">
                  <a:lumMod val="95000"/>
                </a:schemeClr>
              </a:solidFill>
              <a:ln w="12700">
                <a:solidFill>
                  <a:schemeClr val="bg1">
                    <a:lumMod val="8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900" dirty="0">
                  <a:solidFill>
                    <a:srgbClr val="1C5E9B"/>
                  </a:solidFill>
                </a:endParaRPr>
              </a:p>
            </p:txBody>
          </p:sp>
          <p:grpSp>
            <p:nvGrpSpPr>
              <p:cNvPr id="157" name="Group 156"/>
              <p:cNvGrpSpPr/>
              <p:nvPr/>
            </p:nvGrpSpPr>
            <p:grpSpPr>
              <a:xfrm>
                <a:off x="6230763" y="5039933"/>
                <a:ext cx="1133341" cy="225210"/>
                <a:chOff x="3939134" y="2539118"/>
                <a:chExt cx="1133341" cy="313639"/>
              </a:xfrm>
              <a:solidFill>
                <a:schemeClr val="bg1"/>
              </a:solidFill>
            </p:grpSpPr>
            <p:sp>
              <p:nvSpPr>
                <p:cNvPr id="10" name="Rectangle 9"/>
                <p:cNvSpPr/>
                <p:nvPr/>
              </p:nvSpPr>
              <p:spPr>
                <a:xfrm>
                  <a:off x="3939134" y="2539118"/>
                  <a:ext cx="1133341" cy="313639"/>
                </a:xfrm>
                <a:prstGeom prst="rect">
                  <a:avLst/>
                </a:prstGeom>
                <a:grp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900" dirty="0">
                    <a:solidFill>
                      <a:srgbClr val="1C5E9B"/>
                    </a:solidFill>
                  </a:endParaRPr>
                </a:p>
              </p:txBody>
            </p:sp>
            <p:sp>
              <p:nvSpPr>
                <p:cNvPr id="11" name="Oval 10"/>
                <p:cNvSpPr/>
                <p:nvPr/>
              </p:nvSpPr>
              <p:spPr>
                <a:xfrm>
                  <a:off x="4369943" y="2575848"/>
                  <a:ext cx="694268" cy="205245"/>
                </a:xfrm>
                <a:prstGeom prst="ellipse">
                  <a:avLst/>
                </a:prstGeom>
                <a:noFill/>
                <a:ln w="12700">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r"/>
                  <a:r>
                    <a:rPr lang="en-GB" sz="900" dirty="0">
                      <a:solidFill>
                        <a:srgbClr val="1C5E9B"/>
                      </a:solidFill>
                    </a:rPr>
                    <a:t>PSD2</a:t>
                  </a:r>
                </a:p>
              </p:txBody>
            </p:sp>
            <p:sp>
              <p:nvSpPr>
                <p:cNvPr id="12" name="Oval 11"/>
                <p:cNvSpPr/>
                <p:nvPr/>
              </p:nvSpPr>
              <p:spPr>
                <a:xfrm>
                  <a:off x="3970773" y="2575245"/>
                  <a:ext cx="636307" cy="205245"/>
                </a:xfrm>
                <a:prstGeom prst="ellipse">
                  <a:avLst/>
                </a:prstGeom>
                <a:noFill/>
                <a:ln w="12700">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GB" sz="900" dirty="0">
                      <a:solidFill>
                        <a:srgbClr val="1C5E9B"/>
                      </a:solidFill>
                    </a:rPr>
                    <a:t>CMA</a:t>
                  </a:r>
                </a:p>
              </p:txBody>
            </p:sp>
          </p:grpSp>
          <p:sp>
            <p:nvSpPr>
              <p:cNvPr id="13" name="Rectangle 12"/>
              <p:cNvSpPr/>
              <p:nvPr/>
            </p:nvSpPr>
            <p:spPr>
              <a:xfrm>
                <a:off x="7465381" y="5039933"/>
                <a:ext cx="982467" cy="225210"/>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Corporate</a:t>
                </a:r>
              </a:p>
            </p:txBody>
          </p:sp>
          <p:sp>
            <p:nvSpPr>
              <p:cNvPr id="14" name="Rectangle 13"/>
              <p:cNvSpPr/>
              <p:nvPr/>
            </p:nvSpPr>
            <p:spPr>
              <a:xfrm>
                <a:off x="7463874" y="5606710"/>
                <a:ext cx="982467" cy="452285"/>
              </a:xfrm>
              <a:prstGeom prst="rect">
                <a:avLst/>
              </a:prstGeom>
              <a:solidFill>
                <a:srgbClr val="FF0000"/>
              </a:solidFill>
              <a:ln w="12700">
                <a:solidFill>
                  <a:schemeClr val="bg1">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GB" sz="900" dirty="0">
                    <a:solidFill>
                      <a:prstClr val="white"/>
                    </a:solidFill>
                  </a:rPr>
                  <a:t>API Gateway</a:t>
                </a:r>
              </a:p>
              <a:p>
                <a:pPr algn="ctr"/>
                <a:r>
                  <a:rPr lang="en-GB" sz="900" dirty="0">
                    <a:solidFill>
                      <a:prstClr val="white"/>
                    </a:solidFill>
                  </a:rPr>
                  <a:t> Platform</a:t>
                </a:r>
              </a:p>
            </p:txBody>
          </p:sp>
          <p:sp>
            <p:nvSpPr>
              <p:cNvPr id="15" name="Rectangle 14"/>
              <p:cNvSpPr/>
              <p:nvPr/>
            </p:nvSpPr>
            <p:spPr>
              <a:xfrm>
                <a:off x="6230763" y="5583929"/>
                <a:ext cx="1133341" cy="225210"/>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B2B</a:t>
                </a:r>
              </a:p>
            </p:txBody>
          </p:sp>
          <p:sp>
            <p:nvSpPr>
              <p:cNvPr id="16" name="Rectangle 15"/>
              <p:cNvSpPr/>
              <p:nvPr/>
            </p:nvSpPr>
            <p:spPr>
              <a:xfrm>
                <a:off x="8556703" y="5039933"/>
                <a:ext cx="1133341" cy="225210"/>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Public Auth</a:t>
                </a:r>
              </a:p>
            </p:txBody>
          </p:sp>
          <p:sp>
            <p:nvSpPr>
              <p:cNvPr id="17" name="Oval 16"/>
              <p:cNvSpPr/>
              <p:nvPr/>
            </p:nvSpPr>
            <p:spPr>
              <a:xfrm>
                <a:off x="4699890" y="4772112"/>
                <a:ext cx="1234618" cy="26782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AISP</a:t>
                </a:r>
              </a:p>
            </p:txBody>
          </p:sp>
          <p:sp>
            <p:nvSpPr>
              <p:cNvPr id="18" name="Oval 17"/>
              <p:cNvSpPr/>
              <p:nvPr/>
            </p:nvSpPr>
            <p:spPr>
              <a:xfrm>
                <a:off x="4699890" y="5087809"/>
                <a:ext cx="1234618" cy="26782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900" dirty="0">
                    <a:solidFill>
                      <a:srgbClr val="1C5E9B"/>
                    </a:solidFill>
                  </a:rPr>
                  <a:t>ASPSP</a:t>
                </a:r>
              </a:p>
            </p:txBody>
          </p:sp>
          <p:sp>
            <p:nvSpPr>
              <p:cNvPr id="19" name="Oval 18"/>
              <p:cNvSpPr/>
              <p:nvPr/>
            </p:nvSpPr>
            <p:spPr>
              <a:xfrm>
                <a:off x="4699890" y="5396276"/>
                <a:ext cx="1234618" cy="26782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PISP</a:t>
                </a:r>
              </a:p>
            </p:txBody>
          </p:sp>
          <p:sp>
            <p:nvSpPr>
              <p:cNvPr id="20" name="Oval 19"/>
              <p:cNvSpPr/>
              <p:nvPr/>
            </p:nvSpPr>
            <p:spPr>
              <a:xfrm>
                <a:off x="4699890" y="5693473"/>
                <a:ext cx="1234618" cy="26782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900" dirty="0">
                    <a:solidFill>
                      <a:srgbClr val="1C5E9B"/>
                    </a:solidFill>
                  </a:rPr>
                  <a:t>Voca, schemes</a:t>
                </a:r>
              </a:p>
            </p:txBody>
          </p:sp>
          <p:sp>
            <p:nvSpPr>
              <p:cNvPr id="21" name="Rectangle 20"/>
              <p:cNvSpPr/>
              <p:nvPr/>
            </p:nvSpPr>
            <p:spPr>
              <a:xfrm>
                <a:off x="6898710" y="4731432"/>
                <a:ext cx="1133341" cy="160584"/>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900" dirty="0">
                    <a:solidFill>
                      <a:srgbClr val="1C5E9B"/>
                    </a:solidFill>
                  </a:rPr>
                  <a:t>Customer</a:t>
                </a:r>
              </a:p>
            </p:txBody>
          </p:sp>
          <p:sp>
            <p:nvSpPr>
              <p:cNvPr id="22" name="Rectangle 21"/>
              <p:cNvSpPr/>
              <p:nvPr/>
            </p:nvSpPr>
            <p:spPr>
              <a:xfrm>
                <a:off x="8114349" y="4731432"/>
                <a:ext cx="1133341" cy="160584"/>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900" dirty="0">
                    <a:solidFill>
                      <a:srgbClr val="1C5E9B"/>
                    </a:solidFill>
                  </a:rPr>
                  <a:t>ATM </a:t>
                </a:r>
              </a:p>
            </p:txBody>
          </p:sp>
          <p:sp>
            <p:nvSpPr>
              <p:cNvPr id="23" name="Oval 22"/>
              <p:cNvSpPr/>
              <p:nvPr/>
            </p:nvSpPr>
            <p:spPr>
              <a:xfrm>
                <a:off x="9956491" y="4875400"/>
                <a:ext cx="1234618" cy="26782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Business Partner</a:t>
                </a:r>
              </a:p>
            </p:txBody>
          </p:sp>
          <p:sp>
            <p:nvSpPr>
              <p:cNvPr id="24" name="Rectangle 23"/>
              <p:cNvSpPr/>
              <p:nvPr/>
            </p:nvSpPr>
            <p:spPr>
              <a:xfrm>
                <a:off x="9724875" y="6180048"/>
                <a:ext cx="1133341" cy="22521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Legacy Systems Services</a:t>
                </a:r>
              </a:p>
            </p:txBody>
          </p:sp>
          <p:sp>
            <p:nvSpPr>
              <p:cNvPr id="25" name="Rectangle 24"/>
              <p:cNvSpPr/>
              <p:nvPr/>
            </p:nvSpPr>
            <p:spPr>
              <a:xfrm>
                <a:off x="8491304" y="6180048"/>
                <a:ext cx="1133341" cy="225210"/>
              </a:xfrm>
              <a:prstGeom prst="rect">
                <a:avLst/>
              </a:prstGeom>
              <a:solidFill>
                <a:schemeClr val="tx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NEM Services</a:t>
                </a:r>
              </a:p>
            </p:txBody>
          </p:sp>
          <p:sp>
            <p:nvSpPr>
              <p:cNvPr id="26" name="Rectangle 25"/>
              <p:cNvSpPr/>
              <p:nvPr/>
            </p:nvSpPr>
            <p:spPr>
              <a:xfrm>
                <a:off x="7257733" y="6180048"/>
                <a:ext cx="1133341" cy="22521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Other App Services</a:t>
                </a:r>
              </a:p>
            </p:txBody>
          </p:sp>
          <p:cxnSp>
            <p:nvCxnSpPr>
              <p:cNvPr id="27" name="Straight Connector 26"/>
              <p:cNvCxnSpPr>
                <a:stCxn id="21" idx="3"/>
                <a:endCxn id="22" idx="1"/>
              </p:cNvCxnSpPr>
              <p:nvPr/>
            </p:nvCxnSpPr>
            <p:spPr>
              <a:xfrm>
                <a:off x="8032051" y="4811724"/>
                <a:ext cx="82298" cy="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2"/>
                <a:endCxn id="13" idx="0"/>
              </p:cNvCxnSpPr>
              <p:nvPr/>
            </p:nvCxnSpPr>
            <p:spPr>
              <a:xfrm flipH="1">
                <a:off x="7956615" y="4892016"/>
                <a:ext cx="724405" cy="147917"/>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2"/>
                <a:endCxn id="16" idx="3"/>
              </p:cNvCxnSpPr>
              <p:nvPr/>
            </p:nvCxnSpPr>
            <p:spPr>
              <a:xfrm flipH="1">
                <a:off x="9690044" y="5009310"/>
                <a:ext cx="266447" cy="143229"/>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3" idx="2"/>
              </p:cNvCxnSpPr>
              <p:nvPr/>
            </p:nvCxnSpPr>
            <p:spPr>
              <a:xfrm flipV="1">
                <a:off x="7956615" y="5265143"/>
                <a:ext cx="0" cy="327712"/>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0" idx="3"/>
              </p:cNvCxnSpPr>
              <p:nvPr/>
            </p:nvCxnSpPr>
            <p:spPr>
              <a:xfrm flipH="1" flipV="1">
                <a:off x="7364104" y="5152538"/>
                <a:ext cx="592511" cy="440316"/>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5" idx="3"/>
              </p:cNvCxnSpPr>
              <p:nvPr/>
            </p:nvCxnSpPr>
            <p:spPr>
              <a:xfrm flipH="1" flipV="1">
                <a:off x="7364104" y="5696534"/>
                <a:ext cx="101278" cy="122464"/>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6" idx="1"/>
              </p:cNvCxnSpPr>
              <p:nvPr/>
            </p:nvCxnSpPr>
            <p:spPr>
              <a:xfrm flipH="1">
                <a:off x="7956615" y="5152538"/>
                <a:ext cx="600088" cy="440316"/>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24" idx="0"/>
              </p:cNvCxnSpPr>
              <p:nvPr/>
            </p:nvCxnSpPr>
            <p:spPr>
              <a:xfrm>
                <a:off x="7956615" y="6045140"/>
                <a:ext cx="2334931" cy="134908"/>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6" idx="0"/>
              </p:cNvCxnSpPr>
              <p:nvPr/>
            </p:nvCxnSpPr>
            <p:spPr>
              <a:xfrm flipH="1">
                <a:off x="7824404" y="6045140"/>
                <a:ext cx="132211" cy="134908"/>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25" idx="0"/>
              </p:cNvCxnSpPr>
              <p:nvPr/>
            </p:nvCxnSpPr>
            <p:spPr>
              <a:xfrm>
                <a:off x="7956615" y="6045140"/>
                <a:ext cx="1101360" cy="134908"/>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7" idx="6"/>
                <a:endCxn id="10" idx="1"/>
              </p:cNvCxnSpPr>
              <p:nvPr/>
            </p:nvCxnSpPr>
            <p:spPr>
              <a:xfrm>
                <a:off x="5934508" y="4906023"/>
                <a:ext cx="296255" cy="246516"/>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8" idx="5"/>
                <a:endCxn id="10" idx="1"/>
              </p:cNvCxnSpPr>
              <p:nvPr/>
            </p:nvCxnSpPr>
            <p:spPr>
              <a:xfrm flipV="1">
                <a:off x="5753702" y="5152538"/>
                <a:ext cx="477061" cy="16387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9" idx="6"/>
                <a:endCxn id="10" idx="1"/>
              </p:cNvCxnSpPr>
              <p:nvPr/>
            </p:nvCxnSpPr>
            <p:spPr>
              <a:xfrm flipV="1">
                <a:off x="5934508" y="5152538"/>
                <a:ext cx="296255" cy="377648"/>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0" idx="6"/>
                <a:endCxn id="15" idx="1"/>
              </p:cNvCxnSpPr>
              <p:nvPr/>
            </p:nvCxnSpPr>
            <p:spPr>
              <a:xfrm flipV="1">
                <a:off x="5934508" y="5696534"/>
                <a:ext cx="296255" cy="130850"/>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547618" y="5583929"/>
                <a:ext cx="1133341" cy="225210"/>
              </a:xfrm>
              <a:prstGeom prst="rect">
                <a:avLst/>
              </a:prstGeom>
              <a:solidFill>
                <a:schemeClr val="tx1">
                  <a:lumMod val="20000"/>
                  <a:lumOff val="80000"/>
                </a:schemeClr>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Developer Portal</a:t>
                </a:r>
              </a:p>
            </p:txBody>
          </p:sp>
          <p:cxnSp>
            <p:nvCxnSpPr>
              <p:cNvPr id="42" name="Straight Connector 41"/>
              <p:cNvCxnSpPr>
                <a:endCxn id="41" idx="1"/>
              </p:cNvCxnSpPr>
              <p:nvPr/>
            </p:nvCxnSpPr>
            <p:spPr>
              <a:xfrm flipV="1">
                <a:off x="8447848" y="5696534"/>
                <a:ext cx="99770" cy="122463"/>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9956491" y="5520399"/>
                <a:ext cx="1234618" cy="267821"/>
              </a:xfrm>
              <a:prstGeom prst="ellipse">
                <a:avLst/>
              </a:prstGeom>
              <a:solidFill>
                <a:schemeClr val="tx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GB" sz="900" dirty="0">
                    <a:solidFill>
                      <a:srgbClr val="1C5E9B"/>
                    </a:solidFill>
                  </a:rPr>
                  <a:t>Developer</a:t>
                </a:r>
                <a:br>
                  <a:rPr lang="en-GB" sz="900" dirty="0">
                    <a:solidFill>
                      <a:srgbClr val="1C5E9B"/>
                    </a:solidFill>
                  </a:rPr>
                </a:br>
                <a:r>
                  <a:rPr lang="en-GB" sz="900" dirty="0">
                    <a:solidFill>
                      <a:srgbClr val="1C5E9B"/>
                    </a:solidFill>
                  </a:rPr>
                  <a:t>(Consumer)</a:t>
                </a:r>
              </a:p>
            </p:txBody>
          </p:sp>
          <p:cxnSp>
            <p:nvCxnSpPr>
              <p:cNvPr id="44" name="Straight Connector 43"/>
              <p:cNvCxnSpPr>
                <a:stCxn id="43" idx="2"/>
                <a:endCxn id="41" idx="3"/>
              </p:cNvCxnSpPr>
              <p:nvPr/>
            </p:nvCxnSpPr>
            <p:spPr>
              <a:xfrm flipH="1">
                <a:off x="9680959" y="5654309"/>
                <a:ext cx="275532" cy="42225"/>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8547618" y="5832852"/>
                <a:ext cx="1133341" cy="225210"/>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DevOps Core + Cartridge</a:t>
                </a:r>
              </a:p>
            </p:txBody>
          </p:sp>
          <p:cxnSp>
            <p:nvCxnSpPr>
              <p:cNvPr id="46" name="Straight Connector 45"/>
              <p:cNvCxnSpPr>
                <a:endCxn id="45" idx="1"/>
              </p:cNvCxnSpPr>
              <p:nvPr/>
            </p:nvCxnSpPr>
            <p:spPr>
              <a:xfrm>
                <a:off x="8447848" y="5818997"/>
                <a:ext cx="99770" cy="126460"/>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9956491" y="5833897"/>
                <a:ext cx="1234618" cy="26782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900" dirty="0">
                    <a:solidFill>
                      <a:srgbClr val="1C5E9B"/>
                    </a:solidFill>
                  </a:rPr>
                  <a:t>API Developer</a:t>
                </a:r>
              </a:p>
            </p:txBody>
          </p:sp>
          <p:cxnSp>
            <p:nvCxnSpPr>
              <p:cNvPr id="48" name="Straight Connector 47"/>
              <p:cNvCxnSpPr>
                <a:stCxn id="47" idx="2"/>
                <a:endCxn id="45" idx="3"/>
              </p:cNvCxnSpPr>
              <p:nvPr/>
            </p:nvCxnSpPr>
            <p:spPr>
              <a:xfrm flipH="1" flipV="1">
                <a:off x="9680959" y="5945458"/>
                <a:ext cx="275532" cy="22350"/>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230763" y="5832852"/>
                <a:ext cx="1133341" cy="225210"/>
              </a:xfrm>
              <a:prstGeom prst="rect">
                <a:avLst/>
              </a:prstGeom>
              <a:solidFill>
                <a:srgbClr val="FFFF00"/>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MI</a:t>
                </a:r>
              </a:p>
            </p:txBody>
          </p:sp>
          <p:sp>
            <p:nvSpPr>
              <p:cNvPr id="50" name="Oval 49"/>
              <p:cNvSpPr/>
              <p:nvPr/>
            </p:nvSpPr>
            <p:spPr>
              <a:xfrm>
                <a:off x="4699890" y="6008285"/>
                <a:ext cx="1234618" cy="267821"/>
              </a:xfrm>
              <a:prstGeom prst="ellipse">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GB" sz="900" dirty="0">
                    <a:solidFill>
                      <a:srgbClr val="1C5E9B"/>
                    </a:solidFill>
                  </a:rPr>
                  <a:t>Monitoring</a:t>
                </a:r>
              </a:p>
            </p:txBody>
          </p:sp>
          <p:cxnSp>
            <p:nvCxnSpPr>
              <p:cNvPr id="51" name="Straight Connector 50"/>
              <p:cNvCxnSpPr>
                <a:endCxn id="49" idx="3"/>
              </p:cNvCxnSpPr>
              <p:nvPr/>
            </p:nvCxnSpPr>
            <p:spPr>
              <a:xfrm flipH="1">
                <a:off x="7364104" y="5818997"/>
                <a:ext cx="101277" cy="12646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9" idx="1"/>
                <a:endCxn id="50" idx="6"/>
              </p:cNvCxnSpPr>
              <p:nvPr/>
            </p:nvCxnSpPr>
            <p:spPr>
              <a:xfrm flipH="1">
                <a:off x="5934508" y="5945458"/>
                <a:ext cx="296255" cy="196737"/>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024162" y="6180048"/>
                <a:ext cx="1133341" cy="22521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IdP</a:t>
                </a:r>
              </a:p>
            </p:txBody>
          </p:sp>
          <p:cxnSp>
            <p:nvCxnSpPr>
              <p:cNvPr id="54" name="Straight Connector 53"/>
              <p:cNvCxnSpPr>
                <a:endCxn id="53" idx="0"/>
              </p:cNvCxnSpPr>
              <p:nvPr/>
            </p:nvCxnSpPr>
            <p:spPr>
              <a:xfrm flipH="1">
                <a:off x="6590833" y="6045140"/>
                <a:ext cx="1365782" cy="134908"/>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8556704" y="5308877"/>
                <a:ext cx="1133341" cy="225210"/>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Public </a:t>
                </a:r>
              </a:p>
              <a:p>
                <a:pPr algn="ctr"/>
                <a:r>
                  <a:rPr lang="en-GB" sz="900" dirty="0">
                    <a:solidFill>
                      <a:srgbClr val="1C5E9B"/>
                    </a:solidFill>
                  </a:rPr>
                  <a:t>No Auth</a:t>
                </a:r>
              </a:p>
            </p:txBody>
          </p:sp>
          <p:sp>
            <p:nvSpPr>
              <p:cNvPr id="56" name="Oval 55"/>
              <p:cNvSpPr/>
              <p:nvPr/>
            </p:nvSpPr>
            <p:spPr>
              <a:xfrm>
                <a:off x="9956491" y="5198890"/>
                <a:ext cx="1234618" cy="26782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GB" sz="900" dirty="0">
                    <a:solidFill>
                      <a:srgbClr val="1C5E9B"/>
                    </a:solidFill>
                  </a:rPr>
                  <a:t>Non-</a:t>
                </a:r>
                <a:br>
                  <a:rPr lang="en-GB" sz="900" dirty="0">
                    <a:solidFill>
                      <a:srgbClr val="1C5E9B"/>
                    </a:solidFill>
                  </a:rPr>
                </a:br>
                <a:r>
                  <a:rPr lang="en-GB" sz="900" dirty="0">
                    <a:solidFill>
                      <a:srgbClr val="1C5E9B"/>
                    </a:solidFill>
                  </a:rPr>
                  <a:t>accredited</a:t>
                </a:r>
              </a:p>
            </p:txBody>
          </p:sp>
          <p:cxnSp>
            <p:nvCxnSpPr>
              <p:cNvPr id="57" name="Straight Connector 56"/>
              <p:cNvCxnSpPr>
                <a:stCxn id="56" idx="2"/>
                <a:endCxn id="55" idx="3"/>
              </p:cNvCxnSpPr>
              <p:nvPr/>
            </p:nvCxnSpPr>
            <p:spPr>
              <a:xfrm flipH="1">
                <a:off x="9690045" y="5332800"/>
                <a:ext cx="266446" cy="88683"/>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5" idx="1"/>
              </p:cNvCxnSpPr>
              <p:nvPr/>
            </p:nvCxnSpPr>
            <p:spPr>
              <a:xfrm flipV="1">
                <a:off x="7956615" y="5421483"/>
                <a:ext cx="600089" cy="171372"/>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3633536" y="4678762"/>
                <a:ext cx="8260105" cy="1786973"/>
              </a:xfrm>
              <a:prstGeom prst="rect">
                <a:avLst/>
              </a:prstGeom>
              <a:no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900" dirty="0">
                  <a:solidFill>
                    <a:srgbClr val="1C5E9B"/>
                  </a:solidFill>
                </a:endParaRPr>
              </a:p>
            </p:txBody>
          </p:sp>
          <p:sp>
            <p:nvSpPr>
              <p:cNvPr id="216" name="Rectangle 215"/>
              <p:cNvSpPr/>
              <p:nvPr/>
            </p:nvSpPr>
            <p:spPr>
              <a:xfrm>
                <a:off x="3647858" y="4723323"/>
                <a:ext cx="838691" cy="829551"/>
              </a:xfrm>
              <a:prstGeom prst="rect">
                <a:avLst/>
              </a:prstGeom>
            </p:spPr>
            <p:txBody>
              <a:bodyPr wrap="none">
                <a:spAutoFit/>
              </a:bodyPr>
              <a:lstStyle/>
              <a:p>
                <a:r>
                  <a:rPr lang="en-GB" sz="900" b="1" dirty="0">
                    <a:solidFill>
                      <a:srgbClr val="1C5E9B"/>
                    </a:solidFill>
                  </a:rPr>
                  <a:t>Impact Map</a:t>
                </a:r>
              </a:p>
              <a:p>
                <a:r>
                  <a:rPr lang="en-GB" sz="900" dirty="0">
                    <a:solidFill>
                      <a:srgbClr val="FF0000"/>
                    </a:solidFill>
                    <a:sym typeface="Wingdings" panose="05000000000000000000" pitchFamily="2" charset="2"/>
                  </a:rPr>
                  <a:t> </a:t>
                </a:r>
                <a:r>
                  <a:rPr lang="en-GB" sz="900" dirty="0">
                    <a:solidFill>
                      <a:srgbClr val="1C5E9B"/>
                    </a:solidFill>
                    <a:sym typeface="Wingdings" panose="05000000000000000000" pitchFamily="2" charset="2"/>
                  </a:rPr>
                  <a:t>High</a:t>
                </a:r>
              </a:p>
              <a:p>
                <a:r>
                  <a:rPr lang="en-GB" sz="900" dirty="0">
                    <a:solidFill>
                      <a:srgbClr val="FFFF00"/>
                    </a:solidFill>
                    <a:sym typeface="Wingdings" panose="05000000000000000000" pitchFamily="2" charset="2"/>
                  </a:rPr>
                  <a:t></a:t>
                </a:r>
                <a:r>
                  <a:rPr lang="en-GB" sz="900" dirty="0">
                    <a:solidFill>
                      <a:srgbClr val="1C5E9B"/>
                    </a:solidFill>
                    <a:sym typeface="Wingdings" panose="05000000000000000000" pitchFamily="2" charset="2"/>
                  </a:rPr>
                  <a:t> Medium</a:t>
                </a:r>
              </a:p>
              <a:p>
                <a:r>
                  <a:rPr lang="en-GB" sz="900" dirty="0">
                    <a:solidFill>
                      <a:srgbClr val="92D050"/>
                    </a:solidFill>
                    <a:sym typeface="Wingdings" panose="05000000000000000000" pitchFamily="2" charset="2"/>
                  </a:rPr>
                  <a:t> </a:t>
                </a:r>
                <a:r>
                  <a:rPr lang="en-GB" sz="900" dirty="0">
                    <a:solidFill>
                      <a:srgbClr val="1C5E9B"/>
                    </a:solidFill>
                    <a:sym typeface="Wingdings" panose="05000000000000000000" pitchFamily="2" charset="2"/>
                  </a:rPr>
                  <a:t>Low</a:t>
                </a:r>
              </a:p>
              <a:p>
                <a:r>
                  <a:rPr lang="en-GB" sz="900" dirty="0">
                    <a:solidFill>
                      <a:srgbClr val="004A8F">
                        <a:lumMod val="20000"/>
                        <a:lumOff val="80000"/>
                      </a:srgbClr>
                    </a:solidFill>
                    <a:sym typeface="Wingdings" panose="05000000000000000000" pitchFamily="2" charset="2"/>
                  </a:rPr>
                  <a:t> </a:t>
                </a:r>
                <a:r>
                  <a:rPr lang="en-GB" sz="900" dirty="0">
                    <a:solidFill>
                      <a:srgbClr val="1C5E9B"/>
                    </a:solidFill>
                    <a:sym typeface="Wingdings" panose="05000000000000000000" pitchFamily="2" charset="2"/>
                  </a:rPr>
                  <a:t>Potential</a:t>
                </a:r>
              </a:p>
              <a:p>
                <a:r>
                  <a:rPr lang="en-GB" sz="900" dirty="0">
                    <a:solidFill>
                      <a:prstClr val="white">
                        <a:lumMod val="65000"/>
                      </a:prstClr>
                    </a:solidFill>
                    <a:sym typeface="Wingdings" panose="05000000000000000000" pitchFamily="2" charset="2"/>
                  </a:rPr>
                  <a:t></a:t>
                </a:r>
                <a:r>
                  <a:rPr lang="en-GB" sz="900" dirty="0">
                    <a:solidFill>
                      <a:srgbClr val="92D050"/>
                    </a:solidFill>
                    <a:sym typeface="Wingdings" panose="05000000000000000000" pitchFamily="2" charset="2"/>
                  </a:rPr>
                  <a:t> </a:t>
                </a:r>
                <a:r>
                  <a:rPr lang="en-GB" sz="900" dirty="0">
                    <a:solidFill>
                      <a:srgbClr val="1C5E9B"/>
                    </a:solidFill>
                    <a:sym typeface="Wingdings" panose="05000000000000000000" pitchFamily="2" charset="2"/>
                  </a:rPr>
                  <a:t>No impact</a:t>
                </a:r>
                <a:endParaRPr lang="en-GB" sz="900" dirty="0">
                  <a:solidFill>
                    <a:srgbClr val="1C5E9B"/>
                  </a:solidFill>
                </a:endParaRPr>
              </a:p>
            </p:txBody>
          </p:sp>
        </p:grpSp>
        <p:sp>
          <p:nvSpPr>
            <p:cNvPr id="65" name="Rectangle 64"/>
            <p:cNvSpPr/>
            <p:nvPr/>
          </p:nvSpPr>
          <p:spPr>
            <a:xfrm>
              <a:off x="6230763" y="5332428"/>
              <a:ext cx="1133341" cy="225210"/>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Monetisation</a:t>
              </a:r>
            </a:p>
          </p:txBody>
        </p:sp>
        <p:cxnSp>
          <p:nvCxnSpPr>
            <p:cNvPr id="66" name="Straight Connector 65"/>
            <p:cNvCxnSpPr>
              <a:stCxn id="65" idx="3"/>
              <a:endCxn id="14" idx="1"/>
            </p:cNvCxnSpPr>
            <p:nvPr/>
          </p:nvCxnSpPr>
          <p:spPr>
            <a:xfrm>
              <a:off x="7364104" y="5445033"/>
              <a:ext cx="99770" cy="387820"/>
            </a:xfrm>
            <a:prstGeom prst="line">
              <a:avLst/>
            </a:prstGeom>
            <a:ln w="12700"/>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525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1C5E9B"/>
                </a:solidFill>
              </a:rPr>
              <a:pPr>
                <a:defRPr/>
              </a:pPr>
              <a:t>15</a:t>
            </a:fld>
            <a:endParaRPr lang="en-GB" dirty="0">
              <a:solidFill>
                <a:srgbClr val="1C5E9B"/>
              </a:solidFill>
            </a:endParaRPr>
          </a:p>
        </p:txBody>
      </p:sp>
      <p:sp>
        <p:nvSpPr>
          <p:cNvPr id="3" name="Title 2"/>
          <p:cNvSpPr>
            <a:spLocks noGrp="1"/>
          </p:cNvSpPr>
          <p:nvPr>
            <p:ph type="title"/>
          </p:nvPr>
        </p:nvSpPr>
        <p:spPr/>
        <p:txBody>
          <a:bodyPr/>
          <a:lstStyle/>
          <a:p>
            <a:r>
              <a:rPr lang="en-GB" sz="2000" spc="-20" dirty="0">
                <a:solidFill>
                  <a:srgbClr val="1C5E9B"/>
                </a:solidFill>
              </a:rPr>
              <a:t>Transition State 3: Corporate Q3 17</a:t>
            </a:r>
            <a:endParaRPr lang="en-GB" sz="2000" dirty="0">
              <a:solidFill>
                <a:srgbClr val="1C5E9B"/>
              </a:solidFill>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graphicFrame>
        <p:nvGraphicFramePr>
          <p:cNvPr id="176" name="Table 175"/>
          <p:cNvGraphicFramePr>
            <a:graphicFrameLocks noGrp="1"/>
          </p:cNvGraphicFramePr>
          <p:nvPr>
            <p:extLst/>
          </p:nvPr>
        </p:nvGraphicFramePr>
        <p:xfrm>
          <a:off x="524548" y="1223930"/>
          <a:ext cx="2858702" cy="5120640"/>
        </p:xfrm>
        <a:graphic>
          <a:graphicData uri="http://schemas.openxmlformats.org/drawingml/2006/table">
            <a:tbl>
              <a:tblPr firstRow="1" bandRow="1">
                <a:tableStyleId>{5C22544A-7EE6-4342-B048-85BDC9FD1C3A}</a:tableStyleId>
              </a:tblPr>
              <a:tblGrid>
                <a:gridCol w="2858702">
                  <a:extLst>
                    <a:ext uri="{9D8B030D-6E8A-4147-A177-3AD203B41FA5}">
                      <a16:colId xmlns:a16="http://schemas.microsoft.com/office/drawing/2014/main" val="20000"/>
                    </a:ext>
                  </a:extLst>
                </a:gridCol>
              </a:tblGrid>
              <a:tr h="213983">
                <a:tc>
                  <a:txBody>
                    <a:bodyPr/>
                    <a:lstStyle/>
                    <a:p>
                      <a:pPr algn="ctr"/>
                      <a:r>
                        <a:rPr lang="en-GB" sz="900" b="1" dirty="0"/>
                        <a:t>Known</a:t>
                      </a:r>
                      <a:r>
                        <a:rPr lang="en-GB" sz="900" b="1" baseline="0" dirty="0"/>
                        <a:t> Requirements</a:t>
                      </a:r>
                      <a:endParaRPr lang="en-GB" sz="900" b="1" dirty="0"/>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0"/>
                  </a:ext>
                </a:extLst>
              </a:tr>
              <a:tr h="1112714">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Infrastructure</a:t>
                      </a:r>
                      <a:r>
                        <a:rPr lang="en-GB" sz="900" baseline="0" dirty="0">
                          <a:solidFill>
                            <a:srgbClr val="1C5E9B"/>
                          </a:solidFill>
                        </a:rPr>
                        <a:t> and supporting processes to host APIs on premise (corporate gateway) </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Refactoring of New Generation Banking Application (NGBA) services by the prototyping team</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Transition of the output from the prototyping team into operations and support (industrialisation) through the relevant DC</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3983">
                <a:tc>
                  <a:txBody>
                    <a:bodyPr/>
                    <a:lstStyle/>
                    <a:p>
                      <a:pPr algn="ctr"/>
                      <a:r>
                        <a:rPr lang="en-GB" sz="900" b="1" dirty="0">
                          <a:solidFill>
                            <a:schemeClr val="bg1"/>
                          </a:solidFill>
                        </a:rPr>
                        <a:t>Assumptions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2"/>
                  </a:ext>
                </a:extLst>
              </a:tr>
              <a:tr h="727544">
                <a:tc>
                  <a:txBody>
                    <a:bodyPr/>
                    <a:lstStyle/>
                    <a:p>
                      <a:pPr marL="171450" indent="-171450" algn="l">
                        <a:buFont typeface="Arial" panose="020B0604020202020204" pitchFamily="34" charset="0"/>
                        <a:buChar char="•"/>
                      </a:pPr>
                      <a:r>
                        <a:rPr lang="en-GB" sz="900" dirty="0">
                          <a:solidFill>
                            <a:srgbClr val="1C5E9B"/>
                          </a:solidFill>
                        </a:rPr>
                        <a:t>The operational stream will define the DC engagement</a:t>
                      </a:r>
                      <a:r>
                        <a:rPr lang="en-GB" sz="900" baseline="0" dirty="0">
                          <a:solidFill>
                            <a:srgbClr val="1C5E9B"/>
                          </a:solidFill>
                        </a:rPr>
                        <a:t> model as part of the prototyping work done for Future branch self service project</a:t>
                      </a:r>
                    </a:p>
                    <a:p>
                      <a:pPr marL="171450" indent="-171450" algn="l">
                        <a:buFont typeface="Arial" panose="020B0604020202020204" pitchFamily="34" charset="0"/>
                        <a:buChar char="•"/>
                      </a:pPr>
                      <a:r>
                        <a:rPr lang="en-GB" sz="900" baseline="0" dirty="0">
                          <a:solidFill>
                            <a:srgbClr val="1C5E9B"/>
                          </a:solidFill>
                        </a:rPr>
                        <a:t>Some changes will transition into BAU at this stage</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13983">
                <a:tc>
                  <a:txBody>
                    <a:bodyPr/>
                    <a:lstStyle/>
                    <a:p>
                      <a:pPr marL="0" indent="0" algn="ctr">
                        <a:buFont typeface="Arial" panose="020B0604020202020204" pitchFamily="34" charset="0"/>
                        <a:buNone/>
                      </a:pPr>
                      <a:r>
                        <a:rPr lang="en-GB" sz="900" b="1" kern="1200" baseline="0" dirty="0">
                          <a:solidFill>
                            <a:schemeClr val="bg1"/>
                          </a:solidFill>
                          <a:latin typeface="+mn-lt"/>
                          <a:ea typeface="+mn-ea"/>
                          <a:cs typeface="+mn-cs"/>
                        </a:rPr>
                        <a:t>Risks / Challenges / Unknowns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4"/>
                  </a:ext>
                </a:extLst>
              </a:tr>
              <a:tr h="1626274">
                <a:tc>
                  <a:txBody>
                    <a:bodyPr/>
                    <a:lstStyle/>
                    <a:p>
                      <a:pPr marL="171450" indent="-171450" algn="l">
                        <a:buFont typeface="Arial" panose="020B0604020202020204" pitchFamily="34" charset="0"/>
                        <a:buChar char="•"/>
                      </a:pPr>
                      <a:r>
                        <a:rPr lang="en-GB" sz="900" dirty="0">
                          <a:solidFill>
                            <a:srgbClr val="1C5E9B"/>
                          </a:solidFill>
                        </a:rPr>
                        <a:t>There is a risk that on premise infrastructure</a:t>
                      </a:r>
                      <a:r>
                        <a:rPr lang="en-GB" sz="900" baseline="0" dirty="0">
                          <a:solidFill>
                            <a:srgbClr val="1C5E9B"/>
                          </a:solidFill>
                        </a:rPr>
                        <a:t> and support will not be available within the required timescales</a:t>
                      </a:r>
                    </a:p>
                    <a:p>
                      <a:pPr marL="171450" indent="-171450" algn="l">
                        <a:buFont typeface="Arial" panose="020B0604020202020204" pitchFamily="34" charset="0"/>
                        <a:buChar char="•"/>
                      </a:pPr>
                      <a:r>
                        <a:rPr lang="en-GB" sz="900" baseline="0" dirty="0">
                          <a:solidFill>
                            <a:srgbClr val="1C5E9B"/>
                          </a:solidFill>
                        </a:rPr>
                        <a:t>There is a risk that operational changes will not be implemented in the required timelines</a:t>
                      </a:r>
                    </a:p>
                    <a:p>
                      <a:pPr marL="171450" indent="-171450" algn="l">
                        <a:buFont typeface="Arial" panose="020B0604020202020204" pitchFamily="34" charset="0"/>
                        <a:buChar char="•"/>
                      </a:pPr>
                      <a:r>
                        <a:rPr lang="en-GB" sz="900" baseline="0" dirty="0">
                          <a:solidFill>
                            <a:srgbClr val="1C5E9B"/>
                          </a:solidFill>
                        </a:rPr>
                        <a:t>There is an open question on whether a set of controls will be required to manage the connection between PCI and non-PCI compliant test and production environments</a:t>
                      </a:r>
                    </a:p>
                    <a:p>
                      <a:pPr marL="171450" indent="-171450" algn="l">
                        <a:buFont typeface="Arial" panose="020B0604020202020204" pitchFamily="34" charset="0"/>
                        <a:buChar char="•"/>
                      </a:pPr>
                      <a:r>
                        <a:rPr lang="en-GB" sz="900" baseline="0" dirty="0">
                          <a:solidFill>
                            <a:srgbClr val="1C5E9B"/>
                          </a:solidFill>
                        </a:rPr>
                        <a:t>Potential impact on </a:t>
                      </a:r>
                      <a:r>
                        <a:rPr lang="en-GB" sz="900" baseline="0" dirty="0" err="1">
                          <a:solidFill>
                            <a:srgbClr val="1C5E9B"/>
                          </a:solidFill>
                        </a:rPr>
                        <a:t>IdP</a:t>
                      </a:r>
                      <a:r>
                        <a:rPr lang="en-GB" sz="900" baseline="0" dirty="0">
                          <a:solidFill>
                            <a:srgbClr val="1C5E9B"/>
                          </a:solidFill>
                        </a:rPr>
                        <a:t> – open question on whether the identity token can be issued without requiring further authentication</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13983">
                <a:tc>
                  <a:txBody>
                    <a:bodyPr/>
                    <a:lstStyle/>
                    <a:p>
                      <a:pPr marL="0" indent="0" algn="ctr">
                        <a:buFont typeface="Arial" panose="020B0604020202020204" pitchFamily="34" charset="0"/>
                        <a:buNone/>
                      </a:pPr>
                      <a:r>
                        <a:rPr lang="en-GB" sz="900" b="1" dirty="0">
                          <a:solidFill>
                            <a:schemeClr val="bg1"/>
                          </a:solidFill>
                        </a:rPr>
                        <a:t>Dependencies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6"/>
                  </a:ext>
                </a:extLst>
              </a:tr>
              <a:tr h="502121">
                <a:tc>
                  <a:txBody>
                    <a:bodyPr/>
                    <a:lstStyle/>
                    <a:p>
                      <a:pPr marL="171450" indent="-171450" algn="l">
                        <a:buFont typeface="Arial" panose="020B0604020202020204" pitchFamily="34" charset="0"/>
                        <a:buChar char="•"/>
                      </a:pPr>
                      <a:r>
                        <a:rPr lang="en-GB" sz="900" dirty="0">
                          <a:solidFill>
                            <a:srgbClr val="1C5E9B"/>
                          </a:solidFill>
                        </a:rPr>
                        <a:t>Dependency on CMA1a for provision of DC</a:t>
                      </a:r>
                      <a:r>
                        <a:rPr lang="en-GB" sz="900" baseline="0" dirty="0">
                          <a:solidFill>
                            <a:srgbClr val="1C5E9B"/>
                          </a:solidFill>
                        </a:rPr>
                        <a:t> engagement model as part of governance capability</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77" name="Table 176"/>
          <p:cNvGraphicFramePr>
            <a:graphicFrameLocks noGrp="1"/>
          </p:cNvGraphicFramePr>
          <p:nvPr>
            <p:extLst/>
          </p:nvPr>
        </p:nvGraphicFramePr>
        <p:xfrm>
          <a:off x="516276" y="6387400"/>
          <a:ext cx="2875246" cy="228600"/>
        </p:xfrm>
        <a:graphic>
          <a:graphicData uri="http://schemas.openxmlformats.org/drawingml/2006/table">
            <a:tbl>
              <a:tblPr firstRow="1" bandRow="1">
                <a:tableStyleId>{5C22544A-7EE6-4342-B048-85BDC9FD1C3A}</a:tableStyleId>
              </a:tblPr>
              <a:tblGrid>
                <a:gridCol w="1437623">
                  <a:extLst>
                    <a:ext uri="{9D8B030D-6E8A-4147-A177-3AD203B41FA5}">
                      <a16:colId xmlns:a16="http://schemas.microsoft.com/office/drawing/2014/main" val="20000"/>
                    </a:ext>
                  </a:extLst>
                </a:gridCol>
                <a:gridCol w="1437623">
                  <a:extLst>
                    <a:ext uri="{9D8B030D-6E8A-4147-A177-3AD203B41FA5}">
                      <a16:colId xmlns:a16="http://schemas.microsoft.com/office/drawing/2014/main" val="20001"/>
                    </a:ext>
                  </a:extLst>
                </a:gridCol>
              </a:tblGrid>
              <a:tr h="0">
                <a:tc>
                  <a:txBody>
                    <a:bodyPr/>
                    <a:lstStyle/>
                    <a:p>
                      <a:pPr algn="ctr"/>
                      <a:r>
                        <a:rPr lang="en-GB" sz="900" b="1" dirty="0"/>
                        <a:t>Impact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tc>
                  <a:txBody>
                    <a:bodyPr/>
                    <a:lstStyle/>
                    <a:p>
                      <a:pPr algn="ctr"/>
                      <a:r>
                        <a:rPr lang="en-GB" sz="900" b="0" dirty="0">
                          <a:solidFill>
                            <a:schemeClr val="tx1"/>
                          </a:solidFill>
                        </a:rPr>
                        <a:t>Medium</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extLst/>
          </p:nvPr>
        </p:nvGraphicFramePr>
        <p:xfrm>
          <a:off x="3633536" y="1223927"/>
          <a:ext cx="8260104" cy="3475862"/>
        </p:xfrm>
        <a:graphic>
          <a:graphicData uri="http://schemas.openxmlformats.org/drawingml/2006/table">
            <a:tbl>
              <a:tblPr firstRow="1" bandRow="1">
                <a:tableStyleId>{5C22544A-7EE6-4342-B048-85BDC9FD1C3A}</a:tableStyleId>
              </a:tblPr>
              <a:tblGrid>
                <a:gridCol w="1243786">
                  <a:extLst>
                    <a:ext uri="{9D8B030D-6E8A-4147-A177-3AD203B41FA5}">
                      <a16:colId xmlns:a16="http://schemas.microsoft.com/office/drawing/2014/main" val="20003"/>
                    </a:ext>
                  </a:extLst>
                </a:gridCol>
                <a:gridCol w="3508159">
                  <a:extLst>
                    <a:ext uri="{9D8B030D-6E8A-4147-A177-3AD203B41FA5}">
                      <a16:colId xmlns:a16="http://schemas.microsoft.com/office/drawing/2014/main" val="20001"/>
                    </a:ext>
                  </a:extLst>
                </a:gridCol>
                <a:gridCol w="3508159">
                  <a:extLst>
                    <a:ext uri="{9D8B030D-6E8A-4147-A177-3AD203B41FA5}">
                      <a16:colId xmlns:a16="http://schemas.microsoft.com/office/drawing/2014/main" val="20002"/>
                    </a:ext>
                  </a:extLst>
                </a:gridCol>
              </a:tblGrid>
              <a:tr h="216636">
                <a:tc>
                  <a:txBody>
                    <a:bodyPr/>
                    <a:lstStyle/>
                    <a:p>
                      <a:pPr algn="ctr"/>
                      <a:r>
                        <a:rPr lang="en-GB" sz="900" b="1" dirty="0"/>
                        <a:t>Capability Group</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tc>
                  <a:txBody>
                    <a:bodyPr/>
                    <a:lstStyle/>
                    <a:p>
                      <a:pPr algn="ctr"/>
                      <a:r>
                        <a:rPr lang="en-GB" sz="900" b="1" dirty="0">
                          <a:solidFill>
                            <a:schemeClr val="bg1"/>
                          </a:solidFill>
                        </a:rPr>
                        <a:t>I</a:t>
                      </a:r>
                      <a:r>
                        <a:rPr lang="en-GB" sz="900" b="1" baseline="0" dirty="0">
                          <a:solidFill>
                            <a:schemeClr val="bg1"/>
                          </a:solidFill>
                        </a:rPr>
                        <a:t> have…</a:t>
                      </a:r>
                      <a:endParaRPr lang="en-GB" sz="900" b="1" dirty="0">
                        <a:solidFill>
                          <a:schemeClr val="bg1"/>
                        </a:solidFill>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tc>
                  <a:txBody>
                    <a:bodyPr/>
                    <a:lstStyle/>
                    <a:p>
                      <a:pPr algn="ctr"/>
                      <a:r>
                        <a:rPr lang="en-GB" sz="900" b="1" dirty="0">
                          <a:solidFill>
                            <a:schemeClr val="bg1"/>
                          </a:solidFill>
                        </a:rPr>
                        <a:t>So I can…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0"/>
                  </a:ext>
                </a:extLst>
              </a:tr>
              <a:tr h="328195">
                <a:tc>
                  <a:txBody>
                    <a:bodyPr/>
                    <a:lstStyle/>
                    <a:p>
                      <a:pPr algn="l"/>
                      <a:r>
                        <a:rPr lang="en-GB" sz="900" b="1" i="0" dirty="0">
                          <a:solidFill>
                            <a:srgbClr val="1C5E9B"/>
                          </a:solidFill>
                        </a:rPr>
                        <a:t>Governance</a:t>
                      </a:r>
                    </a:p>
                  </a:txBody>
                  <a:tcPr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i="0" dirty="0">
                          <a:solidFill>
                            <a:srgbClr val="1C5E9B"/>
                          </a:solidFill>
                        </a:rPr>
                        <a:t>IT Governance</a:t>
                      </a:r>
                      <a:r>
                        <a:rPr lang="en-GB" sz="900" i="0" baseline="0" dirty="0">
                          <a:solidFill>
                            <a:srgbClr val="1C5E9B"/>
                          </a:solidFill>
                        </a:rPr>
                        <a:t> processes (ARB only)</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i="0" baseline="0" dirty="0">
                          <a:solidFill>
                            <a:srgbClr val="1C5E9B"/>
                          </a:solidFill>
                        </a:rPr>
                        <a:t>Change control </a:t>
                      </a:r>
                      <a:endParaRPr lang="en-GB" sz="900" i="0" dirty="0">
                        <a:solidFill>
                          <a:srgbClr val="1C5E9B"/>
                        </a:solidFill>
                      </a:endParaRPr>
                    </a:p>
                  </a:txBody>
                  <a:tcPr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i="0" dirty="0">
                          <a:solidFill>
                            <a:srgbClr val="1C5E9B"/>
                          </a:solidFill>
                        </a:rPr>
                        <a:t>Control how APIs are designed, built, deployed and managed in NBS</a:t>
                      </a:r>
                    </a:p>
                  </a:txBody>
                  <a:tcPr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108083">
                <a:tc>
                  <a:txBody>
                    <a:bodyPr/>
                    <a:lstStyle/>
                    <a:p>
                      <a:pPr algn="l"/>
                      <a:r>
                        <a:rPr lang="en-GB" sz="900" b="1" dirty="0">
                          <a:solidFill>
                            <a:srgbClr val="1C5E9B"/>
                          </a:solidFill>
                        </a:rPr>
                        <a:t>Change</a:t>
                      </a:r>
                    </a:p>
                  </a:txBody>
                  <a:tcPr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dirty="0">
                          <a:solidFill>
                            <a:srgbClr val="1C5E9B"/>
                          </a:solidFill>
                        </a:rPr>
                        <a:t>Refactored</a:t>
                      </a:r>
                      <a:r>
                        <a:rPr lang="en-GB" sz="900" b="1" baseline="0" dirty="0">
                          <a:solidFill>
                            <a:srgbClr val="1C5E9B"/>
                          </a:solidFill>
                        </a:rPr>
                        <a:t> services from NGBA code set with decoupled security</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dirty="0">
                          <a:solidFill>
                            <a:srgbClr val="1C5E9B"/>
                          </a:solidFill>
                        </a:rPr>
                        <a:t>Production</a:t>
                      </a:r>
                      <a:r>
                        <a:rPr lang="en-GB" sz="900" b="1" baseline="0" dirty="0">
                          <a:solidFill>
                            <a:srgbClr val="1C5E9B"/>
                          </a:solidFill>
                        </a:rPr>
                        <a:t> deployment methodology</a:t>
                      </a:r>
                      <a:endParaRPr lang="en-GB" sz="900" b="1" dirty="0">
                        <a:solidFill>
                          <a:srgbClr val="1C5E9B"/>
                        </a:solidFill>
                      </a:endParaRP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Agreed set of guidelines to design, build, deploy and manage APIs </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API/Dev </a:t>
                      </a:r>
                      <a:r>
                        <a:rPr lang="en-GB" sz="900" baseline="0" dirty="0">
                          <a:solidFill>
                            <a:srgbClr val="1C5E9B"/>
                          </a:solidFill>
                        </a:rPr>
                        <a:t>skills and knowledge</a:t>
                      </a:r>
                      <a:endParaRPr lang="en-GB" sz="900" dirty="0">
                        <a:solidFill>
                          <a:srgbClr val="1C5E9B"/>
                        </a:solidFill>
                      </a:endParaRP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DevOps tooling and processes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Test environment management processes</a:t>
                      </a:r>
                    </a:p>
                  </a:txBody>
                  <a:tcPr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indent="-171450" algn="l">
                        <a:buFont typeface="Arial" panose="020B0604020202020204" pitchFamily="34" charset="0"/>
                        <a:buChar char="•"/>
                      </a:pPr>
                      <a:r>
                        <a:rPr lang="en-GB" sz="900" b="1" baseline="0" dirty="0">
                          <a:solidFill>
                            <a:srgbClr val="1C5E9B"/>
                          </a:solidFill>
                        </a:rPr>
                        <a:t>Design, build, test, deploy and manage APIs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Create a set of rest API to enable FBSCC release 1 scope by reusing and exposing</a:t>
                      </a:r>
                      <a:r>
                        <a:rPr lang="en-GB" sz="900" baseline="0" dirty="0">
                          <a:solidFill>
                            <a:srgbClr val="1C5E9B"/>
                          </a:solidFill>
                        </a:rPr>
                        <a:t> existing service capability</a:t>
                      </a:r>
                      <a:endParaRPr lang="en-GB" sz="900" dirty="0">
                        <a:solidFill>
                          <a:srgbClr val="1C5E9B"/>
                        </a:solidFill>
                      </a:endParaRP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Industrialise the output of the</a:t>
                      </a:r>
                      <a:r>
                        <a:rPr lang="en-GB" sz="900" baseline="0" dirty="0">
                          <a:solidFill>
                            <a:srgbClr val="1C5E9B"/>
                          </a:solidFill>
                        </a:rPr>
                        <a:t> prototyping team through a DC or other entity inline with the approach defined in the operational stream</a:t>
                      </a:r>
                      <a:endParaRPr lang="en-GB" sz="900" dirty="0">
                        <a:solidFill>
                          <a:srgbClr val="1C5E9B"/>
                        </a:solidFill>
                      </a:endParaRPr>
                    </a:p>
                    <a:p>
                      <a:pPr marL="171450" indent="-171450" algn="l">
                        <a:buFont typeface="Arial" panose="020B0604020202020204" pitchFamily="34" charset="0"/>
                        <a:buChar char="•"/>
                      </a:pPr>
                      <a:endParaRPr lang="en-GB" sz="900" dirty="0">
                        <a:solidFill>
                          <a:srgbClr val="1C5E9B"/>
                        </a:solidFill>
                      </a:endParaRPr>
                    </a:p>
                  </a:txBody>
                  <a:tcPr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18139">
                <a:tc>
                  <a:txBody>
                    <a:bodyPr/>
                    <a:lstStyle/>
                    <a:p>
                      <a:pPr algn="l"/>
                      <a:r>
                        <a:rPr lang="en-GB" sz="900" b="1" dirty="0">
                          <a:solidFill>
                            <a:srgbClr val="1C5E9B"/>
                          </a:solidFill>
                        </a:rPr>
                        <a:t>Run</a:t>
                      </a:r>
                    </a:p>
                  </a:txBody>
                  <a:tcPr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Support</a:t>
                      </a:r>
                      <a:r>
                        <a:rPr lang="en-GB" sz="900" baseline="0" dirty="0">
                          <a:solidFill>
                            <a:srgbClr val="1C5E9B"/>
                          </a:solidFill>
                        </a:rPr>
                        <a:t> processes </a:t>
                      </a:r>
                      <a:r>
                        <a:rPr lang="en-GB" sz="900" dirty="0">
                          <a:solidFill>
                            <a:srgbClr val="1C5E9B"/>
                          </a:solidFill>
                        </a:rPr>
                        <a:t>and staff trained to run API platform and DevOps tooling</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Communication tools and consumer support processes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err="1">
                          <a:solidFill>
                            <a:srgbClr val="1C5E9B"/>
                          </a:solidFill>
                        </a:rPr>
                        <a:t>Apigee</a:t>
                      </a:r>
                      <a:r>
                        <a:rPr lang="en-GB" sz="900" baseline="0" dirty="0">
                          <a:solidFill>
                            <a:srgbClr val="1C5E9B"/>
                          </a:solidFill>
                        </a:rPr>
                        <a:t> upgrades and API version management processes</a:t>
                      </a:r>
                    </a:p>
                  </a:txBody>
                  <a:tcPr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indent="-171450" algn="l">
                        <a:buFont typeface="Arial" panose="020B0604020202020204" pitchFamily="34" charset="0"/>
                        <a:buChar char="•"/>
                      </a:pPr>
                      <a:r>
                        <a:rPr lang="en-GB" sz="900" dirty="0">
                          <a:solidFill>
                            <a:srgbClr val="1C5E9B"/>
                          </a:solidFill>
                        </a:rPr>
                        <a:t>Ensure availability of APIs</a:t>
                      </a:r>
                    </a:p>
                    <a:p>
                      <a:pPr marL="171450" indent="-171450" algn="l">
                        <a:buFont typeface="Arial" panose="020B0604020202020204" pitchFamily="34" charset="0"/>
                        <a:buChar char="•"/>
                      </a:pPr>
                      <a:r>
                        <a:rPr lang="en-GB" sz="900" dirty="0">
                          <a:solidFill>
                            <a:srgbClr val="1C5E9B"/>
                          </a:solidFill>
                        </a:rPr>
                        <a:t>Manage</a:t>
                      </a:r>
                      <a:r>
                        <a:rPr lang="en-GB" sz="900" baseline="0" dirty="0">
                          <a:solidFill>
                            <a:srgbClr val="1C5E9B"/>
                          </a:solidFill>
                        </a:rPr>
                        <a:t> and resolve incidents in house</a:t>
                      </a:r>
                    </a:p>
                    <a:p>
                      <a:pPr marL="171450" indent="-171450" algn="l">
                        <a:buFont typeface="Arial" panose="020B0604020202020204" pitchFamily="34" charset="0"/>
                        <a:buChar char="•"/>
                      </a:pPr>
                      <a:r>
                        <a:rPr lang="en-GB" sz="900" baseline="0" dirty="0">
                          <a:solidFill>
                            <a:srgbClr val="1C5E9B"/>
                          </a:solidFill>
                        </a:rPr>
                        <a:t>Manage </a:t>
                      </a:r>
                      <a:r>
                        <a:rPr lang="en-GB" sz="900" baseline="0" dirty="0" err="1">
                          <a:solidFill>
                            <a:srgbClr val="1C5E9B"/>
                          </a:solidFill>
                        </a:rPr>
                        <a:t>Apigee</a:t>
                      </a:r>
                      <a:r>
                        <a:rPr lang="en-GB" sz="900" baseline="0" dirty="0">
                          <a:solidFill>
                            <a:srgbClr val="1C5E9B"/>
                          </a:solidFill>
                        </a:rPr>
                        <a:t> upgrades and API version releases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Deliver the best possible 3</a:t>
                      </a:r>
                      <a:r>
                        <a:rPr lang="en-GB" sz="900" baseline="30000" dirty="0">
                          <a:solidFill>
                            <a:srgbClr val="1C5E9B"/>
                          </a:solidFill>
                        </a:rPr>
                        <a:t>rd</a:t>
                      </a:r>
                      <a:r>
                        <a:rPr lang="en-GB" sz="900" baseline="0" dirty="0">
                          <a:solidFill>
                            <a:srgbClr val="1C5E9B"/>
                          </a:solidFill>
                        </a:rPr>
                        <a:t> party experience and uphold NBS reputation</a:t>
                      </a:r>
                    </a:p>
                  </a:txBody>
                  <a:tcPr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86931">
                <a:tc>
                  <a:txBody>
                    <a:bodyPr/>
                    <a:lstStyle/>
                    <a:p>
                      <a:pPr algn="l"/>
                      <a:r>
                        <a:rPr lang="en-GB" sz="900" b="1" dirty="0">
                          <a:solidFill>
                            <a:srgbClr val="1C5E9B"/>
                          </a:solidFill>
                        </a:rPr>
                        <a:t>Security</a:t>
                      </a:r>
                      <a:r>
                        <a:rPr lang="en-GB" sz="900" b="1" baseline="0" dirty="0">
                          <a:solidFill>
                            <a:srgbClr val="1C5E9B"/>
                          </a:solidFill>
                        </a:rPr>
                        <a:t> Management</a:t>
                      </a:r>
                      <a:endParaRPr lang="en-GB" sz="900" b="1" dirty="0">
                        <a:solidFill>
                          <a:srgbClr val="1C5E9B"/>
                        </a:solidFill>
                      </a:endParaRPr>
                    </a:p>
                  </a:txBody>
                  <a:tcPr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dirty="0">
                          <a:solidFill>
                            <a:srgbClr val="1C5E9B"/>
                          </a:solidFill>
                        </a:rPr>
                        <a:t>Authentication</a:t>
                      </a:r>
                      <a:r>
                        <a:rPr lang="en-GB" sz="900" b="1" baseline="0" dirty="0">
                          <a:solidFill>
                            <a:srgbClr val="1C5E9B"/>
                          </a:solidFill>
                        </a:rPr>
                        <a:t> mechanism for customers</a:t>
                      </a:r>
                      <a:endParaRPr lang="en-GB" sz="900" b="1" dirty="0">
                        <a:solidFill>
                          <a:srgbClr val="1C5E9B"/>
                        </a:solidFill>
                      </a:endParaRPr>
                    </a:p>
                  </a:txBody>
                  <a:tcPr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indent="-171450" algn="l">
                        <a:buFont typeface="Arial" panose="020B0604020202020204" pitchFamily="34" charset="0"/>
                        <a:buChar char="•"/>
                      </a:pPr>
                      <a:r>
                        <a:rPr lang="en-GB" sz="900" dirty="0">
                          <a:solidFill>
                            <a:srgbClr val="1C5E9B"/>
                          </a:solidFill>
                        </a:rPr>
                        <a:t>Authenticate</a:t>
                      </a:r>
                      <a:r>
                        <a:rPr lang="en-GB" sz="900" baseline="0" dirty="0">
                          <a:solidFill>
                            <a:srgbClr val="1C5E9B"/>
                          </a:solidFill>
                        </a:rPr>
                        <a:t> customer leveraging B24 and access Apigee as the IdP provider for ATM</a:t>
                      </a:r>
                      <a:endParaRPr lang="en-GB" sz="900" dirty="0">
                        <a:solidFill>
                          <a:srgbClr val="1C5E9B"/>
                        </a:solidFill>
                      </a:endParaRPr>
                    </a:p>
                  </a:txBody>
                  <a:tcPr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86931">
                <a:tc>
                  <a:txBody>
                    <a:bodyPr/>
                    <a:lstStyle/>
                    <a:p>
                      <a:pPr algn="l"/>
                      <a:r>
                        <a:rPr lang="en-GB" sz="900" b="1" dirty="0">
                          <a:solidFill>
                            <a:srgbClr val="1C5E9B"/>
                          </a:solidFill>
                        </a:rPr>
                        <a:t>3</a:t>
                      </a:r>
                      <a:r>
                        <a:rPr lang="en-GB" sz="900" b="1" baseline="30000" dirty="0">
                          <a:solidFill>
                            <a:srgbClr val="1C5E9B"/>
                          </a:solidFill>
                        </a:rPr>
                        <a:t>rd</a:t>
                      </a:r>
                      <a:r>
                        <a:rPr lang="en-GB" sz="900" b="1" baseline="0" dirty="0">
                          <a:solidFill>
                            <a:srgbClr val="1C5E9B"/>
                          </a:solidFill>
                        </a:rPr>
                        <a:t> Party Management</a:t>
                      </a:r>
                      <a:endParaRPr lang="en-GB" sz="900" b="1" dirty="0">
                        <a:solidFill>
                          <a:srgbClr val="1C5E9B"/>
                        </a:solidFill>
                      </a:endParaRPr>
                    </a:p>
                  </a:txBody>
                  <a:tcPr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dirty="0">
                          <a:solidFill>
                            <a:srgbClr val="1C5E9B"/>
                          </a:solidFill>
                        </a:rPr>
                        <a:t>Interaction</a:t>
                      </a:r>
                      <a:r>
                        <a:rPr lang="en-GB" sz="900" b="1" baseline="0" dirty="0">
                          <a:solidFill>
                            <a:srgbClr val="1C5E9B"/>
                          </a:solidFill>
                        </a:rPr>
                        <a:t> with channels operating model</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dirty="0">
                          <a:solidFill>
                            <a:srgbClr val="1C5E9B"/>
                          </a:solidFill>
                        </a:rPr>
                        <a:t>New internal developer portal</a:t>
                      </a:r>
                    </a:p>
                  </a:txBody>
                  <a:tcPr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indent="-171450" algn="l">
                        <a:buFont typeface="Arial" panose="020B0604020202020204" pitchFamily="34" charset="0"/>
                        <a:buChar char="•"/>
                      </a:pPr>
                      <a:r>
                        <a:rPr lang="en-GB" sz="900" dirty="0">
                          <a:solidFill>
                            <a:srgbClr val="1C5E9B"/>
                          </a:solidFill>
                        </a:rPr>
                        <a:t>Provide registration capability</a:t>
                      </a:r>
                      <a:r>
                        <a:rPr lang="en-GB" sz="900" baseline="0" dirty="0">
                          <a:solidFill>
                            <a:srgbClr val="1C5E9B"/>
                          </a:solidFill>
                        </a:rPr>
                        <a:t> for internal consumers</a:t>
                      </a:r>
                      <a:endParaRPr lang="en-GB" sz="900" dirty="0">
                        <a:solidFill>
                          <a:srgbClr val="1C5E9B"/>
                        </a:solidFill>
                      </a:endParaRPr>
                    </a:p>
                  </a:txBody>
                  <a:tcPr marT="36000" marB="360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63" name="Rectangle 62"/>
          <p:cNvSpPr/>
          <p:nvPr/>
        </p:nvSpPr>
        <p:spPr>
          <a:xfrm>
            <a:off x="10957213" y="6396335"/>
            <a:ext cx="813537" cy="461665"/>
          </a:xfrm>
          <a:prstGeom prst="rect">
            <a:avLst/>
          </a:prstGeom>
        </p:spPr>
        <p:txBody>
          <a:bodyPr wrap="square">
            <a:spAutoFit/>
          </a:bodyPr>
          <a:lstStyle/>
          <a:p>
            <a:pPr algn="ctr"/>
            <a:r>
              <a:rPr lang="en-GB" sz="2400" b="1" dirty="0">
                <a:solidFill>
                  <a:prstClr val="white">
                    <a:lumMod val="75000"/>
                  </a:prstClr>
                </a:solidFill>
              </a:rPr>
              <a:t>WIP</a:t>
            </a:r>
          </a:p>
        </p:txBody>
      </p:sp>
      <p:grpSp>
        <p:nvGrpSpPr>
          <p:cNvPr id="6" name="Group 5"/>
          <p:cNvGrpSpPr/>
          <p:nvPr/>
        </p:nvGrpSpPr>
        <p:grpSpPr>
          <a:xfrm>
            <a:off x="3633536" y="4779819"/>
            <a:ext cx="8260105" cy="1722014"/>
            <a:chOff x="3633536" y="4779819"/>
            <a:chExt cx="8260105" cy="1722014"/>
          </a:xfrm>
        </p:grpSpPr>
        <p:grpSp>
          <p:nvGrpSpPr>
            <p:cNvPr id="5" name="Group 4"/>
            <p:cNvGrpSpPr/>
            <p:nvPr/>
          </p:nvGrpSpPr>
          <p:grpSpPr>
            <a:xfrm>
              <a:off x="3633536" y="4779819"/>
              <a:ext cx="8260105" cy="1722014"/>
              <a:chOff x="3633536" y="4779819"/>
              <a:chExt cx="8260105" cy="1722014"/>
            </a:xfrm>
          </p:grpSpPr>
          <p:sp>
            <p:nvSpPr>
              <p:cNvPr id="116" name="Rectangle 115"/>
              <p:cNvSpPr/>
              <p:nvPr/>
            </p:nvSpPr>
            <p:spPr>
              <a:xfrm>
                <a:off x="6076406" y="5036077"/>
                <a:ext cx="3713075" cy="1126417"/>
              </a:xfrm>
              <a:prstGeom prst="rect">
                <a:avLst/>
              </a:prstGeom>
              <a:solidFill>
                <a:schemeClr val="bg1">
                  <a:lumMod val="95000"/>
                </a:schemeClr>
              </a:solidFill>
              <a:ln w="12700">
                <a:solidFill>
                  <a:schemeClr val="bg1">
                    <a:lumMod val="8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900" dirty="0">
                  <a:solidFill>
                    <a:srgbClr val="1C5E9B"/>
                  </a:solidFill>
                </a:endParaRPr>
              </a:p>
            </p:txBody>
          </p:sp>
          <p:grpSp>
            <p:nvGrpSpPr>
              <p:cNvPr id="117" name="Group 116"/>
              <p:cNvGrpSpPr/>
              <p:nvPr/>
            </p:nvGrpSpPr>
            <p:grpSpPr>
              <a:xfrm>
                <a:off x="6230763" y="5127861"/>
                <a:ext cx="1133341" cy="217024"/>
                <a:chOff x="3939134" y="2539118"/>
                <a:chExt cx="1133341" cy="313639"/>
              </a:xfrm>
              <a:solidFill>
                <a:schemeClr val="bg1"/>
              </a:solidFill>
            </p:grpSpPr>
            <p:sp>
              <p:nvSpPr>
                <p:cNvPr id="167" name="Rectangle 166"/>
                <p:cNvSpPr/>
                <p:nvPr/>
              </p:nvSpPr>
              <p:spPr>
                <a:xfrm>
                  <a:off x="3939134" y="2539118"/>
                  <a:ext cx="1133341" cy="313639"/>
                </a:xfrm>
                <a:prstGeom prst="rect">
                  <a:avLst/>
                </a:prstGeom>
                <a:grp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900" dirty="0">
                    <a:solidFill>
                      <a:srgbClr val="1C5E9B"/>
                    </a:solidFill>
                  </a:endParaRPr>
                </a:p>
              </p:txBody>
            </p:sp>
            <p:sp>
              <p:nvSpPr>
                <p:cNvPr id="168" name="Oval 167"/>
                <p:cNvSpPr/>
                <p:nvPr/>
              </p:nvSpPr>
              <p:spPr>
                <a:xfrm>
                  <a:off x="4369943" y="2575848"/>
                  <a:ext cx="694268" cy="205245"/>
                </a:xfrm>
                <a:prstGeom prst="ellipse">
                  <a:avLst/>
                </a:prstGeom>
                <a:noFill/>
                <a:ln w="12700">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r"/>
                  <a:r>
                    <a:rPr lang="en-GB" sz="900" dirty="0">
                      <a:solidFill>
                        <a:srgbClr val="1C5E9B"/>
                      </a:solidFill>
                    </a:rPr>
                    <a:t>PSD2</a:t>
                  </a:r>
                </a:p>
              </p:txBody>
            </p:sp>
            <p:sp>
              <p:nvSpPr>
                <p:cNvPr id="169" name="Oval 168"/>
                <p:cNvSpPr/>
                <p:nvPr/>
              </p:nvSpPr>
              <p:spPr>
                <a:xfrm>
                  <a:off x="3970773" y="2575245"/>
                  <a:ext cx="636307" cy="205245"/>
                </a:xfrm>
                <a:prstGeom prst="ellipse">
                  <a:avLst/>
                </a:prstGeom>
                <a:noFill/>
                <a:ln w="12700">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GB" sz="900" dirty="0">
                      <a:solidFill>
                        <a:srgbClr val="1C5E9B"/>
                      </a:solidFill>
                    </a:rPr>
                    <a:t>CMA</a:t>
                  </a:r>
                </a:p>
              </p:txBody>
            </p:sp>
          </p:grpSp>
          <p:sp>
            <p:nvSpPr>
              <p:cNvPr id="118" name="Rectangle 117"/>
              <p:cNvSpPr/>
              <p:nvPr/>
            </p:nvSpPr>
            <p:spPr>
              <a:xfrm>
                <a:off x="7465381" y="5127861"/>
                <a:ext cx="982467" cy="217024"/>
              </a:xfrm>
              <a:prstGeom prst="rect">
                <a:avLst/>
              </a:prstGeom>
              <a:solidFill>
                <a:srgbClr val="FFFF00"/>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Corporate</a:t>
                </a:r>
              </a:p>
            </p:txBody>
          </p:sp>
          <p:sp>
            <p:nvSpPr>
              <p:cNvPr id="119" name="Rectangle 118"/>
              <p:cNvSpPr/>
              <p:nvPr/>
            </p:nvSpPr>
            <p:spPr>
              <a:xfrm>
                <a:off x="7463874" y="5674035"/>
                <a:ext cx="982467" cy="435844"/>
              </a:xfrm>
              <a:prstGeom prst="rect">
                <a:avLst/>
              </a:prstGeom>
              <a:solidFill>
                <a:srgbClr val="FFFF00"/>
              </a:solidFill>
              <a:ln w="12700">
                <a:solidFill>
                  <a:schemeClr val="bg1">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GB" sz="900" dirty="0">
                    <a:solidFill>
                      <a:srgbClr val="1C5E9B"/>
                    </a:solidFill>
                  </a:rPr>
                  <a:t>API Gateway</a:t>
                </a:r>
              </a:p>
              <a:p>
                <a:pPr algn="ctr"/>
                <a:r>
                  <a:rPr lang="en-GB" sz="900" dirty="0">
                    <a:solidFill>
                      <a:srgbClr val="1C5E9B"/>
                    </a:solidFill>
                  </a:rPr>
                  <a:t> Platform</a:t>
                </a:r>
              </a:p>
            </p:txBody>
          </p:sp>
          <p:sp>
            <p:nvSpPr>
              <p:cNvPr id="120" name="Rectangle 119"/>
              <p:cNvSpPr/>
              <p:nvPr/>
            </p:nvSpPr>
            <p:spPr>
              <a:xfrm>
                <a:off x="6230763" y="5652082"/>
                <a:ext cx="1133341" cy="217024"/>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B2B</a:t>
                </a:r>
              </a:p>
            </p:txBody>
          </p:sp>
          <p:sp>
            <p:nvSpPr>
              <p:cNvPr id="121" name="Rectangle 120"/>
              <p:cNvSpPr/>
              <p:nvPr/>
            </p:nvSpPr>
            <p:spPr>
              <a:xfrm>
                <a:off x="8556703" y="5127861"/>
                <a:ext cx="1133341" cy="217024"/>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Public Auth</a:t>
                </a:r>
              </a:p>
            </p:txBody>
          </p:sp>
          <p:sp>
            <p:nvSpPr>
              <p:cNvPr id="122" name="Oval 121"/>
              <p:cNvSpPr/>
              <p:nvPr/>
            </p:nvSpPr>
            <p:spPr>
              <a:xfrm>
                <a:off x="4699890" y="4869776"/>
                <a:ext cx="1234618" cy="25808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AISP</a:t>
                </a:r>
              </a:p>
            </p:txBody>
          </p:sp>
          <p:sp>
            <p:nvSpPr>
              <p:cNvPr id="123" name="Oval 122"/>
              <p:cNvSpPr/>
              <p:nvPr/>
            </p:nvSpPr>
            <p:spPr>
              <a:xfrm>
                <a:off x="4699890" y="5173997"/>
                <a:ext cx="1234618" cy="25808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900" dirty="0">
                    <a:solidFill>
                      <a:srgbClr val="1C5E9B"/>
                    </a:solidFill>
                  </a:rPr>
                  <a:t>ASPS</a:t>
                </a:r>
              </a:p>
            </p:txBody>
          </p:sp>
          <p:sp>
            <p:nvSpPr>
              <p:cNvPr id="124" name="Oval 123"/>
              <p:cNvSpPr/>
              <p:nvPr/>
            </p:nvSpPr>
            <p:spPr>
              <a:xfrm>
                <a:off x="4699890" y="5471251"/>
                <a:ext cx="1234618" cy="25808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PISP</a:t>
                </a:r>
              </a:p>
            </p:txBody>
          </p:sp>
          <p:sp>
            <p:nvSpPr>
              <p:cNvPr id="125" name="Oval 124"/>
              <p:cNvSpPr/>
              <p:nvPr/>
            </p:nvSpPr>
            <p:spPr>
              <a:xfrm>
                <a:off x="4699890" y="5757644"/>
                <a:ext cx="1234618" cy="25808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900" dirty="0">
                    <a:solidFill>
                      <a:srgbClr val="1C5E9B"/>
                    </a:solidFill>
                  </a:rPr>
                  <a:t>Voca, schemes</a:t>
                </a:r>
              </a:p>
            </p:txBody>
          </p:sp>
          <p:sp>
            <p:nvSpPr>
              <p:cNvPr id="126" name="Rectangle 125"/>
              <p:cNvSpPr/>
              <p:nvPr/>
            </p:nvSpPr>
            <p:spPr>
              <a:xfrm>
                <a:off x="6898710" y="4830575"/>
                <a:ext cx="1133341" cy="154747"/>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900" dirty="0">
                    <a:solidFill>
                      <a:srgbClr val="1C5E9B"/>
                    </a:solidFill>
                  </a:rPr>
                  <a:t>Customer</a:t>
                </a:r>
              </a:p>
            </p:txBody>
          </p:sp>
          <p:sp>
            <p:nvSpPr>
              <p:cNvPr id="127" name="Rectangle 126"/>
              <p:cNvSpPr/>
              <p:nvPr/>
            </p:nvSpPr>
            <p:spPr>
              <a:xfrm>
                <a:off x="8114349" y="4830575"/>
                <a:ext cx="1133341" cy="154747"/>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900" dirty="0">
                    <a:solidFill>
                      <a:srgbClr val="1C5E9B"/>
                    </a:solidFill>
                  </a:rPr>
                  <a:t>ATM </a:t>
                </a:r>
              </a:p>
            </p:txBody>
          </p:sp>
          <p:sp>
            <p:nvSpPr>
              <p:cNvPr id="128" name="Oval 127"/>
              <p:cNvSpPr/>
              <p:nvPr/>
            </p:nvSpPr>
            <p:spPr>
              <a:xfrm>
                <a:off x="9956491" y="4969309"/>
                <a:ext cx="1234618" cy="25808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Business Partner</a:t>
                </a:r>
              </a:p>
            </p:txBody>
          </p:sp>
          <p:sp>
            <p:nvSpPr>
              <p:cNvPr id="129" name="Rectangle 128"/>
              <p:cNvSpPr/>
              <p:nvPr/>
            </p:nvSpPr>
            <p:spPr>
              <a:xfrm>
                <a:off x="9724875" y="6226531"/>
                <a:ext cx="1133341" cy="217024"/>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Legacy Systems Services</a:t>
                </a:r>
              </a:p>
            </p:txBody>
          </p:sp>
          <p:sp>
            <p:nvSpPr>
              <p:cNvPr id="130" name="Rectangle 129"/>
              <p:cNvSpPr/>
              <p:nvPr/>
            </p:nvSpPr>
            <p:spPr>
              <a:xfrm>
                <a:off x="8491304" y="6226531"/>
                <a:ext cx="1133341" cy="217024"/>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NEM Services</a:t>
                </a:r>
              </a:p>
            </p:txBody>
          </p:sp>
          <p:sp>
            <p:nvSpPr>
              <p:cNvPr id="131" name="Rectangle 130"/>
              <p:cNvSpPr/>
              <p:nvPr/>
            </p:nvSpPr>
            <p:spPr>
              <a:xfrm>
                <a:off x="7257733" y="6226531"/>
                <a:ext cx="1133341" cy="217024"/>
              </a:xfrm>
              <a:prstGeom prst="rect">
                <a:avLst/>
              </a:prstGeom>
              <a:noFill/>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GB" sz="900" dirty="0">
                    <a:solidFill>
                      <a:srgbClr val="1C5E9B"/>
                    </a:solidFill>
                  </a:rPr>
                  <a:t>Other App Services</a:t>
                </a:r>
              </a:p>
            </p:txBody>
          </p:sp>
          <p:cxnSp>
            <p:nvCxnSpPr>
              <p:cNvPr id="132" name="Straight Connector 131"/>
              <p:cNvCxnSpPr>
                <a:stCxn id="126" idx="3"/>
                <a:endCxn id="127" idx="1"/>
              </p:cNvCxnSpPr>
              <p:nvPr/>
            </p:nvCxnSpPr>
            <p:spPr>
              <a:xfrm>
                <a:off x="8032051" y="4907948"/>
                <a:ext cx="82298" cy="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27" idx="2"/>
                <a:endCxn id="118" idx="0"/>
              </p:cNvCxnSpPr>
              <p:nvPr/>
            </p:nvCxnSpPr>
            <p:spPr>
              <a:xfrm flipH="1">
                <a:off x="7956615" y="4985321"/>
                <a:ext cx="724405" cy="14254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28" idx="2"/>
                <a:endCxn id="121" idx="3"/>
              </p:cNvCxnSpPr>
              <p:nvPr/>
            </p:nvCxnSpPr>
            <p:spPr>
              <a:xfrm flipH="1">
                <a:off x="9690044" y="5098351"/>
                <a:ext cx="266447" cy="138022"/>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118" idx="2"/>
              </p:cNvCxnSpPr>
              <p:nvPr/>
            </p:nvCxnSpPr>
            <p:spPr>
              <a:xfrm flipV="1">
                <a:off x="7956615" y="5344885"/>
                <a:ext cx="0" cy="315799"/>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167" idx="3"/>
              </p:cNvCxnSpPr>
              <p:nvPr/>
            </p:nvCxnSpPr>
            <p:spPr>
              <a:xfrm flipH="1" flipV="1">
                <a:off x="7364104" y="5236373"/>
                <a:ext cx="592511" cy="42431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a:endCxn id="120" idx="3"/>
              </p:cNvCxnSpPr>
              <p:nvPr/>
            </p:nvCxnSpPr>
            <p:spPr>
              <a:xfrm flipH="1" flipV="1">
                <a:off x="7364104" y="5760594"/>
                <a:ext cx="101277" cy="118011"/>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21" idx="1"/>
              </p:cNvCxnSpPr>
              <p:nvPr/>
            </p:nvCxnSpPr>
            <p:spPr>
              <a:xfrm flipH="1">
                <a:off x="7956615" y="5236373"/>
                <a:ext cx="600088" cy="42431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129" idx="0"/>
              </p:cNvCxnSpPr>
              <p:nvPr/>
            </p:nvCxnSpPr>
            <p:spPr>
              <a:xfrm>
                <a:off x="7956615" y="6096527"/>
                <a:ext cx="2334931" cy="130004"/>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31" idx="0"/>
              </p:cNvCxnSpPr>
              <p:nvPr/>
            </p:nvCxnSpPr>
            <p:spPr>
              <a:xfrm flipH="1">
                <a:off x="7824404" y="6096527"/>
                <a:ext cx="132211" cy="130004"/>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1" name="Straight Connector 140"/>
              <p:cNvCxnSpPr>
                <a:endCxn id="130" idx="0"/>
              </p:cNvCxnSpPr>
              <p:nvPr/>
            </p:nvCxnSpPr>
            <p:spPr>
              <a:xfrm>
                <a:off x="7956615" y="6096527"/>
                <a:ext cx="1101360" cy="130004"/>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22" idx="6"/>
                <a:endCxn id="167" idx="1"/>
              </p:cNvCxnSpPr>
              <p:nvPr/>
            </p:nvCxnSpPr>
            <p:spPr>
              <a:xfrm>
                <a:off x="5934508" y="4998818"/>
                <a:ext cx="296255" cy="237555"/>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23" idx="5"/>
                <a:endCxn id="167" idx="1"/>
              </p:cNvCxnSpPr>
              <p:nvPr/>
            </p:nvCxnSpPr>
            <p:spPr>
              <a:xfrm flipV="1">
                <a:off x="5753702" y="5236373"/>
                <a:ext cx="477061" cy="157913"/>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24" idx="6"/>
                <a:endCxn id="167" idx="1"/>
              </p:cNvCxnSpPr>
              <p:nvPr/>
            </p:nvCxnSpPr>
            <p:spPr>
              <a:xfrm flipV="1">
                <a:off x="5934508" y="5236373"/>
                <a:ext cx="296255" cy="36392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25" idx="6"/>
                <a:endCxn id="120" idx="1"/>
              </p:cNvCxnSpPr>
              <p:nvPr/>
            </p:nvCxnSpPr>
            <p:spPr>
              <a:xfrm flipV="1">
                <a:off x="5934508" y="5760594"/>
                <a:ext cx="296255" cy="126093"/>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8547618" y="5652082"/>
                <a:ext cx="1133341" cy="217024"/>
              </a:xfrm>
              <a:prstGeom prst="rect">
                <a:avLst/>
              </a:prstGeom>
              <a:solidFill>
                <a:srgbClr val="FFFF00"/>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Developer Portal</a:t>
                </a:r>
              </a:p>
            </p:txBody>
          </p:sp>
          <p:cxnSp>
            <p:nvCxnSpPr>
              <p:cNvPr id="147" name="Straight Connector 146"/>
              <p:cNvCxnSpPr>
                <a:endCxn id="146" idx="1"/>
              </p:cNvCxnSpPr>
              <p:nvPr/>
            </p:nvCxnSpPr>
            <p:spPr>
              <a:xfrm flipV="1">
                <a:off x="8447848" y="5760594"/>
                <a:ext cx="99770" cy="118011"/>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9956491" y="5590861"/>
                <a:ext cx="1234618" cy="258085"/>
              </a:xfrm>
              <a:prstGeom prst="ellipse">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GB" sz="900" dirty="0">
                    <a:solidFill>
                      <a:srgbClr val="1C5E9B"/>
                    </a:solidFill>
                  </a:rPr>
                  <a:t>Developer</a:t>
                </a:r>
                <a:br>
                  <a:rPr lang="en-GB" sz="900" dirty="0">
                    <a:solidFill>
                      <a:srgbClr val="1C5E9B"/>
                    </a:solidFill>
                  </a:rPr>
                </a:br>
                <a:r>
                  <a:rPr lang="en-GB" sz="900" dirty="0">
                    <a:solidFill>
                      <a:srgbClr val="1C5E9B"/>
                    </a:solidFill>
                  </a:rPr>
                  <a:t>(Consumer)</a:t>
                </a:r>
              </a:p>
            </p:txBody>
          </p:sp>
          <p:cxnSp>
            <p:nvCxnSpPr>
              <p:cNvPr id="149" name="Straight Connector 148"/>
              <p:cNvCxnSpPr>
                <a:stCxn id="148" idx="2"/>
                <a:endCxn id="146" idx="3"/>
              </p:cNvCxnSpPr>
              <p:nvPr/>
            </p:nvCxnSpPr>
            <p:spPr>
              <a:xfrm flipH="1">
                <a:off x="9680959" y="5719904"/>
                <a:ext cx="275532" cy="40690"/>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547618" y="5891957"/>
                <a:ext cx="1133341" cy="217024"/>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900" dirty="0">
                    <a:solidFill>
                      <a:srgbClr val="1C5E9B"/>
                    </a:solidFill>
                  </a:rPr>
                  <a:t>DevOps Core + Cartridge</a:t>
                </a:r>
              </a:p>
            </p:txBody>
          </p:sp>
          <p:cxnSp>
            <p:nvCxnSpPr>
              <p:cNvPr id="151" name="Straight Connector 150"/>
              <p:cNvCxnSpPr>
                <a:endCxn id="150" idx="1"/>
              </p:cNvCxnSpPr>
              <p:nvPr/>
            </p:nvCxnSpPr>
            <p:spPr>
              <a:xfrm>
                <a:off x="8447848" y="5878605"/>
                <a:ext cx="99770" cy="121863"/>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9956491" y="5892963"/>
                <a:ext cx="1234618" cy="25808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900" dirty="0">
                    <a:solidFill>
                      <a:srgbClr val="1C5E9B"/>
                    </a:solidFill>
                  </a:rPr>
                  <a:t>API Developer</a:t>
                </a:r>
              </a:p>
            </p:txBody>
          </p:sp>
          <p:cxnSp>
            <p:nvCxnSpPr>
              <p:cNvPr id="153" name="Straight Connector 152"/>
              <p:cNvCxnSpPr>
                <a:stCxn id="152" idx="2"/>
                <a:endCxn id="150" idx="3"/>
              </p:cNvCxnSpPr>
              <p:nvPr/>
            </p:nvCxnSpPr>
            <p:spPr>
              <a:xfrm flipH="1" flipV="1">
                <a:off x="9680959" y="6000469"/>
                <a:ext cx="275532" cy="21537"/>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230763" y="5891957"/>
                <a:ext cx="1133341" cy="217024"/>
              </a:xfrm>
              <a:prstGeom prst="rect">
                <a:avLst/>
              </a:prstGeom>
              <a:solidFill>
                <a:srgbClr val="FFFF00"/>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MI</a:t>
                </a:r>
              </a:p>
            </p:txBody>
          </p:sp>
          <p:sp>
            <p:nvSpPr>
              <p:cNvPr id="155" name="Oval 154"/>
              <p:cNvSpPr/>
              <p:nvPr/>
            </p:nvSpPr>
            <p:spPr>
              <a:xfrm>
                <a:off x="4699890" y="6061012"/>
                <a:ext cx="1234618" cy="258085"/>
              </a:xfrm>
              <a:prstGeom prst="ellipse">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GB" sz="900" dirty="0">
                    <a:solidFill>
                      <a:srgbClr val="1C5E9B"/>
                    </a:solidFill>
                  </a:rPr>
                  <a:t>Monitoring</a:t>
                </a:r>
              </a:p>
            </p:txBody>
          </p:sp>
          <p:cxnSp>
            <p:nvCxnSpPr>
              <p:cNvPr id="156" name="Straight Connector 155"/>
              <p:cNvCxnSpPr>
                <a:endCxn id="154" idx="3"/>
              </p:cNvCxnSpPr>
              <p:nvPr/>
            </p:nvCxnSpPr>
            <p:spPr>
              <a:xfrm flipH="1">
                <a:off x="7364104" y="5878605"/>
                <a:ext cx="101277" cy="121863"/>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154" idx="1"/>
                <a:endCxn id="155" idx="6"/>
              </p:cNvCxnSpPr>
              <p:nvPr/>
            </p:nvCxnSpPr>
            <p:spPr>
              <a:xfrm flipH="1">
                <a:off x="5934508" y="6000469"/>
                <a:ext cx="296255" cy="189586"/>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24162" y="6226531"/>
                <a:ext cx="1133341" cy="217024"/>
              </a:xfrm>
              <a:prstGeom prst="rect">
                <a:avLst/>
              </a:prstGeom>
              <a:solidFill>
                <a:schemeClr val="tx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900" dirty="0">
                    <a:solidFill>
                      <a:srgbClr val="1C5E9B"/>
                    </a:solidFill>
                  </a:rPr>
                  <a:t>IdP</a:t>
                </a:r>
              </a:p>
            </p:txBody>
          </p:sp>
          <p:cxnSp>
            <p:nvCxnSpPr>
              <p:cNvPr id="160" name="Straight Connector 159"/>
              <p:cNvCxnSpPr>
                <a:endCxn id="159" idx="0"/>
              </p:cNvCxnSpPr>
              <p:nvPr/>
            </p:nvCxnSpPr>
            <p:spPr>
              <a:xfrm flipH="1">
                <a:off x="6590833" y="6096527"/>
                <a:ext cx="1365782" cy="130004"/>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8556704" y="5387029"/>
                <a:ext cx="1133341" cy="217024"/>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rgbClr val="1C5E9B"/>
                    </a:solidFill>
                  </a:rPr>
                  <a:t>Public </a:t>
                </a:r>
              </a:p>
              <a:p>
                <a:pPr algn="ctr"/>
                <a:r>
                  <a:rPr lang="en-GB" sz="900" dirty="0">
                    <a:solidFill>
                      <a:srgbClr val="1C5E9B"/>
                    </a:solidFill>
                  </a:rPr>
                  <a:t>No Auth</a:t>
                </a:r>
              </a:p>
            </p:txBody>
          </p:sp>
          <p:sp>
            <p:nvSpPr>
              <p:cNvPr id="162" name="Oval 161"/>
              <p:cNvSpPr/>
              <p:nvPr/>
            </p:nvSpPr>
            <p:spPr>
              <a:xfrm>
                <a:off x="9956491" y="5281039"/>
                <a:ext cx="1234618" cy="25808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GB" sz="900" dirty="0">
                    <a:solidFill>
                      <a:srgbClr val="1C5E9B"/>
                    </a:solidFill>
                  </a:rPr>
                  <a:t>Non-</a:t>
                </a:r>
                <a:br>
                  <a:rPr lang="en-GB" sz="900" dirty="0">
                    <a:solidFill>
                      <a:srgbClr val="1C5E9B"/>
                    </a:solidFill>
                  </a:rPr>
                </a:br>
                <a:r>
                  <a:rPr lang="en-GB" sz="900" dirty="0">
                    <a:solidFill>
                      <a:srgbClr val="1C5E9B"/>
                    </a:solidFill>
                  </a:rPr>
                  <a:t>accredited</a:t>
                </a:r>
              </a:p>
            </p:txBody>
          </p:sp>
          <p:cxnSp>
            <p:nvCxnSpPr>
              <p:cNvPr id="163" name="Straight Connector 162"/>
              <p:cNvCxnSpPr>
                <a:stCxn id="162" idx="2"/>
                <a:endCxn id="161" idx="3"/>
              </p:cNvCxnSpPr>
              <p:nvPr/>
            </p:nvCxnSpPr>
            <p:spPr>
              <a:xfrm flipH="1">
                <a:off x="9690045" y="5410082"/>
                <a:ext cx="266446" cy="85459"/>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a:endCxn id="161" idx="1"/>
              </p:cNvCxnSpPr>
              <p:nvPr/>
            </p:nvCxnSpPr>
            <p:spPr>
              <a:xfrm flipV="1">
                <a:off x="7956615" y="5495541"/>
                <a:ext cx="600089" cy="165142"/>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3633536" y="4779819"/>
                <a:ext cx="8260105" cy="1722014"/>
              </a:xfrm>
              <a:prstGeom prst="rect">
                <a:avLst/>
              </a:prstGeom>
              <a:no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GB" sz="900" dirty="0">
                  <a:solidFill>
                    <a:srgbClr val="1C5E9B"/>
                  </a:solidFill>
                </a:endParaRPr>
              </a:p>
            </p:txBody>
          </p:sp>
          <p:sp>
            <p:nvSpPr>
              <p:cNvPr id="166" name="Rectangle 165"/>
              <p:cNvSpPr/>
              <p:nvPr/>
            </p:nvSpPr>
            <p:spPr>
              <a:xfrm>
                <a:off x="3647858" y="4822761"/>
                <a:ext cx="838691" cy="1116036"/>
              </a:xfrm>
              <a:prstGeom prst="rect">
                <a:avLst/>
              </a:prstGeom>
            </p:spPr>
            <p:txBody>
              <a:bodyPr wrap="none">
                <a:spAutoFit/>
              </a:bodyPr>
              <a:lstStyle/>
              <a:p>
                <a:r>
                  <a:rPr lang="en-GB" sz="900" b="1" dirty="0">
                    <a:solidFill>
                      <a:srgbClr val="1C5E9B"/>
                    </a:solidFill>
                  </a:rPr>
                  <a:t>Impact Map</a:t>
                </a:r>
              </a:p>
              <a:p>
                <a:r>
                  <a:rPr lang="en-GB" sz="900" dirty="0">
                    <a:solidFill>
                      <a:srgbClr val="FF0000"/>
                    </a:solidFill>
                    <a:sym typeface="Wingdings" panose="05000000000000000000" pitchFamily="2" charset="2"/>
                  </a:rPr>
                  <a:t> </a:t>
                </a:r>
                <a:r>
                  <a:rPr lang="en-GB" sz="900" dirty="0">
                    <a:solidFill>
                      <a:srgbClr val="1C5E9B"/>
                    </a:solidFill>
                    <a:sym typeface="Wingdings" panose="05000000000000000000" pitchFamily="2" charset="2"/>
                  </a:rPr>
                  <a:t>High</a:t>
                </a:r>
              </a:p>
              <a:p>
                <a:r>
                  <a:rPr lang="en-GB" sz="900" dirty="0">
                    <a:solidFill>
                      <a:srgbClr val="FFFF00"/>
                    </a:solidFill>
                    <a:sym typeface="Wingdings" panose="05000000000000000000" pitchFamily="2" charset="2"/>
                  </a:rPr>
                  <a:t></a:t>
                </a:r>
                <a:r>
                  <a:rPr lang="en-GB" sz="900" dirty="0">
                    <a:solidFill>
                      <a:srgbClr val="1C5E9B"/>
                    </a:solidFill>
                    <a:sym typeface="Wingdings" panose="05000000000000000000" pitchFamily="2" charset="2"/>
                  </a:rPr>
                  <a:t> Medium</a:t>
                </a:r>
              </a:p>
              <a:p>
                <a:r>
                  <a:rPr lang="en-GB" sz="900" dirty="0">
                    <a:solidFill>
                      <a:srgbClr val="92D050"/>
                    </a:solidFill>
                    <a:sym typeface="Wingdings" panose="05000000000000000000" pitchFamily="2" charset="2"/>
                  </a:rPr>
                  <a:t> </a:t>
                </a:r>
                <a:r>
                  <a:rPr lang="en-GB" sz="900" dirty="0">
                    <a:solidFill>
                      <a:srgbClr val="1C5E9B"/>
                    </a:solidFill>
                    <a:sym typeface="Wingdings" panose="05000000000000000000" pitchFamily="2" charset="2"/>
                  </a:rPr>
                  <a:t>Low</a:t>
                </a:r>
              </a:p>
              <a:p>
                <a:r>
                  <a:rPr lang="en-GB" sz="900" dirty="0">
                    <a:solidFill>
                      <a:srgbClr val="004A8F">
                        <a:lumMod val="20000"/>
                        <a:lumOff val="80000"/>
                      </a:srgbClr>
                    </a:solidFill>
                    <a:sym typeface="Wingdings" panose="05000000000000000000" pitchFamily="2" charset="2"/>
                  </a:rPr>
                  <a:t> </a:t>
                </a:r>
                <a:r>
                  <a:rPr lang="en-GB" sz="900" dirty="0">
                    <a:solidFill>
                      <a:srgbClr val="1C5E9B"/>
                    </a:solidFill>
                    <a:sym typeface="Wingdings" panose="05000000000000000000" pitchFamily="2" charset="2"/>
                  </a:rPr>
                  <a:t>Potential</a:t>
                </a:r>
              </a:p>
              <a:p>
                <a:r>
                  <a:rPr lang="en-GB" sz="900" dirty="0">
                    <a:solidFill>
                      <a:prstClr val="white">
                        <a:lumMod val="65000"/>
                      </a:prstClr>
                    </a:solidFill>
                    <a:sym typeface="Wingdings" panose="05000000000000000000" pitchFamily="2" charset="2"/>
                  </a:rPr>
                  <a:t></a:t>
                </a:r>
                <a:r>
                  <a:rPr lang="en-GB" sz="900" dirty="0">
                    <a:solidFill>
                      <a:srgbClr val="92D050"/>
                    </a:solidFill>
                    <a:sym typeface="Wingdings" panose="05000000000000000000" pitchFamily="2" charset="2"/>
                  </a:rPr>
                  <a:t> </a:t>
                </a:r>
                <a:r>
                  <a:rPr lang="en-GB" sz="900" dirty="0">
                    <a:solidFill>
                      <a:srgbClr val="1C5E9B"/>
                    </a:solidFill>
                    <a:sym typeface="Wingdings" panose="05000000000000000000" pitchFamily="2" charset="2"/>
                  </a:rPr>
                  <a:t>No impact</a:t>
                </a:r>
                <a:endParaRPr lang="en-GB" sz="900" dirty="0">
                  <a:solidFill>
                    <a:srgbClr val="1C5E9B"/>
                  </a:solidFill>
                </a:endParaRPr>
              </a:p>
            </p:txBody>
          </p:sp>
        </p:grpSp>
        <p:sp>
          <p:nvSpPr>
            <p:cNvPr id="64" name="Rectangle 63"/>
            <p:cNvSpPr/>
            <p:nvPr/>
          </p:nvSpPr>
          <p:spPr>
            <a:xfrm>
              <a:off x="6231637" y="5412902"/>
              <a:ext cx="1133341" cy="217024"/>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Monetisation</a:t>
              </a:r>
            </a:p>
          </p:txBody>
        </p:sp>
        <p:cxnSp>
          <p:nvCxnSpPr>
            <p:cNvPr id="65" name="Straight Connector 64"/>
            <p:cNvCxnSpPr>
              <a:stCxn id="64" idx="3"/>
              <a:endCxn id="119" idx="1"/>
            </p:cNvCxnSpPr>
            <p:nvPr/>
          </p:nvCxnSpPr>
          <p:spPr>
            <a:xfrm>
              <a:off x="7364978" y="5521414"/>
              <a:ext cx="98896" cy="370543"/>
            </a:xfrm>
            <a:prstGeom prst="line">
              <a:avLst/>
            </a:prstGeom>
            <a:ln w="12700"/>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535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1C5E9B"/>
                </a:solidFill>
              </a:rPr>
              <a:pPr>
                <a:defRPr/>
              </a:pPr>
              <a:t>16</a:t>
            </a:fld>
            <a:endParaRPr lang="en-GB" dirty="0">
              <a:solidFill>
                <a:srgbClr val="1C5E9B"/>
              </a:solidFill>
            </a:endParaRPr>
          </a:p>
        </p:txBody>
      </p:sp>
      <p:sp>
        <p:nvSpPr>
          <p:cNvPr id="3" name="Title 2"/>
          <p:cNvSpPr>
            <a:spLocks noGrp="1"/>
          </p:cNvSpPr>
          <p:nvPr>
            <p:ph type="title"/>
          </p:nvPr>
        </p:nvSpPr>
        <p:spPr>
          <a:xfrm>
            <a:off x="508005" y="188640"/>
            <a:ext cx="11070167" cy="878160"/>
          </a:xfrm>
        </p:spPr>
        <p:txBody>
          <a:bodyPr/>
          <a:lstStyle/>
          <a:p>
            <a:r>
              <a:rPr lang="en-GB" sz="2000" spc="-20" dirty="0">
                <a:solidFill>
                  <a:srgbClr val="1C5E9B"/>
                </a:solidFill>
              </a:rPr>
              <a:t>Transition State 4: CMA3 / PSD2 Q1 18</a:t>
            </a:r>
            <a:endParaRPr lang="en-GB" sz="2000" dirty="0">
              <a:solidFill>
                <a:srgbClr val="1C5E9B"/>
              </a:solidFill>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graphicFrame>
        <p:nvGraphicFramePr>
          <p:cNvPr id="176" name="Table 175"/>
          <p:cNvGraphicFramePr>
            <a:graphicFrameLocks noGrp="1"/>
          </p:cNvGraphicFramePr>
          <p:nvPr>
            <p:extLst/>
          </p:nvPr>
        </p:nvGraphicFramePr>
        <p:xfrm>
          <a:off x="524548" y="1259561"/>
          <a:ext cx="2858702" cy="4802400"/>
        </p:xfrm>
        <a:graphic>
          <a:graphicData uri="http://schemas.openxmlformats.org/drawingml/2006/table">
            <a:tbl>
              <a:tblPr firstRow="1" bandRow="1">
                <a:tableStyleId>{5C22544A-7EE6-4342-B048-85BDC9FD1C3A}</a:tableStyleId>
              </a:tblPr>
              <a:tblGrid>
                <a:gridCol w="2858702">
                  <a:extLst>
                    <a:ext uri="{9D8B030D-6E8A-4147-A177-3AD203B41FA5}">
                      <a16:colId xmlns:a16="http://schemas.microsoft.com/office/drawing/2014/main" val="20000"/>
                    </a:ext>
                  </a:extLst>
                </a:gridCol>
              </a:tblGrid>
              <a:tr h="0">
                <a:tc>
                  <a:txBody>
                    <a:bodyPr/>
                    <a:lstStyle/>
                    <a:p>
                      <a:pPr algn="ctr"/>
                      <a:r>
                        <a:rPr lang="en-GB" sz="900" b="1" dirty="0"/>
                        <a:t>Known</a:t>
                      </a:r>
                      <a:r>
                        <a:rPr lang="en-GB" sz="900" b="1" baseline="0" dirty="0"/>
                        <a:t> Requirements</a:t>
                      </a:r>
                      <a:endParaRPr lang="en-GB" sz="900" b="1" dirty="0"/>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0"/>
                  </a:ext>
                </a:extLst>
              </a:tr>
              <a:tr h="972000">
                <a:tc>
                  <a:txBody>
                    <a:bodyPr/>
                    <a:lstStyle/>
                    <a:p>
                      <a:pPr marL="171450" indent="-171450" algn="l">
                        <a:spcBef>
                          <a:spcPts val="0"/>
                        </a:spcBef>
                        <a:buFont typeface="Arial" panose="020B0604020202020204" pitchFamily="34" charset="0"/>
                        <a:buChar char="•"/>
                      </a:pPr>
                      <a:r>
                        <a:rPr lang="en-GB" sz="900" baseline="0" dirty="0">
                          <a:solidFill>
                            <a:srgbClr val="004A8F"/>
                          </a:solidFill>
                        </a:rPr>
                        <a:t>Transaction history data</a:t>
                      </a:r>
                    </a:p>
                    <a:p>
                      <a:pPr marL="171450" indent="-171450" algn="l">
                        <a:spcBef>
                          <a:spcPts val="0"/>
                        </a:spcBef>
                        <a:buFont typeface="Arial" panose="020B0604020202020204" pitchFamily="34" charset="0"/>
                        <a:buChar char="•"/>
                      </a:pPr>
                      <a:r>
                        <a:rPr lang="en-GB" sz="900" baseline="0" dirty="0">
                          <a:solidFill>
                            <a:srgbClr val="004A8F"/>
                          </a:solidFill>
                        </a:rPr>
                        <a:t>3</a:t>
                      </a:r>
                      <a:r>
                        <a:rPr lang="en-GB" sz="900" baseline="30000" dirty="0">
                          <a:solidFill>
                            <a:srgbClr val="004A8F"/>
                          </a:solidFill>
                        </a:rPr>
                        <a:t>rd</a:t>
                      </a:r>
                      <a:r>
                        <a:rPr lang="en-GB" sz="900" baseline="0" dirty="0">
                          <a:solidFill>
                            <a:srgbClr val="004A8F"/>
                          </a:solidFill>
                        </a:rPr>
                        <a:t> party payment initiation capability (to be provided by enabling Project)</a:t>
                      </a:r>
                    </a:p>
                    <a:p>
                      <a:pPr marL="0" indent="0" algn="l">
                        <a:buFont typeface="Arial" panose="020B0604020202020204" pitchFamily="34" charset="0"/>
                        <a:buNone/>
                      </a:pPr>
                      <a:endParaRPr lang="en-GB" sz="900" dirty="0">
                        <a:solidFill>
                          <a:srgbClr val="004A8F"/>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a:r>
                        <a:rPr lang="en-GB" sz="900" b="1" dirty="0">
                          <a:solidFill>
                            <a:schemeClr val="bg1"/>
                          </a:solidFill>
                        </a:rPr>
                        <a:t>Assumptions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2"/>
                  </a:ext>
                </a:extLst>
              </a:tr>
              <a:tr h="972000">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This</a:t>
                      </a:r>
                      <a:r>
                        <a:rPr lang="en-GB" sz="900" baseline="0" dirty="0">
                          <a:solidFill>
                            <a:srgbClr val="1C5E9B"/>
                          </a:solidFill>
                        </a:rPr>
                        <a:t> transition state will build upon the capabilities provided by the Corporate state (Q3 2017) and operate at a larger scale</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No monetisation and strategy required for regulatory compliance</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1188">
                <a:tc>
                  <a:txBody>
                    <a:bodyPr/>
                    <a:lstStyle/>
                    <a:p>
                      <a:pPr marL="0" indent="0" algn="ctr">
                        <a:buFont typeface="Arial" panose="020B0604020202020204" pitchFamily="34" charset="0"/>
                        <a:buNone/>
                      </a:pPr>
                      <a:r>
                        <a:rPr lang="en-GB" sz="900" b="1" kern="1200" baseline="0" dirty="0">
                          <a:solidFill>
                            <a:schemeClr val="bg1"/>
                          </a:solidFill>
                          <a:latin typeface="+mn-lt"/>
                          <a:ea typeface="+mn-ea"/>
                          <a:cs typeface="+mn-cs"/>
                        </a:rPr>
                        <a:t>Risks / Challenges/ Unknowns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4"/>
                  </a:ext>
                </a:extLst>
              </a:tr>
              <a:tr h="972000">
                <a:tc>
                  <a:txBody>
                    <a:bodyPr/>
                    <a:lstStyle/>
                    <a:p>
                      <a:pPr marL="171450" indent="-171450" algn="l">
                        <a:buFont typeface="Arial" panose="020B0604020202020204" pitchFamily="34" charset="0"/>
                        <a:buChar char="•"/>
                      </a:pPr>
                      <a:r>
                        <a:rPr lang="en-GB" sz="900" dirty="0">
                          <a:solidFill>
                            <a:srgbClr val="1C5E9B"/>
                          </a:solidFill>
                        </a:rPr>
                        <a:t>Information security risk from an operating perspective</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Uncertainty</a:t>
                      </a:r>
                      <a:r>
                        <a:rPr lang="en-GB" sz="900" baseline="0" dirty="0">
                          <a:solidFill>
                            <a:srgbClr val="1C5E9B"/>
                          </a:solidFill>
                        </a:rPr>
                        <a:t> around requirements for API Enablement</a:t>
                      </a:r>
                      <a:endParaRPr lang="en-GB" sz="900" dirty="0">
                        <a:solidFill>
                          <a:srgbClr val="1C5E9B"/>
                        </a:solidFill>
                      </a:endParaRPr>
                    </a:p>
                    <a:p>
                      <a:pPr marL="171450" indent="-171450" algn="l">
                        <a:buFont typeface="Arial" panose="020B0604020202020204" pitchFamily="34" charset="0"/>
                        <a:buChar char="•"/>
                      </a:pP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indent="0" algn="ctr">
                        <a:buFont typeface="Arial" panose="020B0604020202020204" pitchFamily="34" charset="0"/>
                        <a:buNone/>
                      </a:pPr>
                      <a:r>
                        <a:rPr lang="en-GB" sz="900" b="1" dirty="0">
                          <a:solidFill>
                            <a:schemeClr val="bg1"/>
                          </a:solidFill>
                        </a:rPr>
                        <a:t>Dependencies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6"/>
                  </a:ext>
                </a:extLst>
              </a:tr>
              <a:tr h="972000">
                <a:tc>
                  <a:txBody>
                    <a:bodyPr/>
                    <a:lstStyle/>
                    <a:p>
                      <a:pPr marL="171450" indent="-171450" algn="l">
                        <a:buFont typeface="Arial" panose="020B0604020202020204" pitchFamily="34" charset="0"/>
                        <a:buChar char="•"/>
                      </a:pP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77" name="Table 176"/>
          <p:cNvGraphicFramePr>
            <a:graphicFrameLocks noGrp="1"/>
          </p:cNvGraphicFramePr>
          <p:nvPr>
            <p:extLst/>
          </p:nvPr>
        </p:nvGraphicFramePr>
        <p:xfrm>
          <a:off x="508004" y="6221897"/>
          <a:ext cx="2875246" cy="228600"/>
        </p:xfrm>
        <a:graphic>
          <a:graphicData uri="http://schemas.openxmlformats.org/drawingml/2006/table">
            <a:tbl>
              <a:tblPr firstRow="1" bandRow="1">
                <a:tableStyleId>{5C22544A-7EE6-4342-B048-85BDC9FD1C3A}</a:tableStyleId>
              </a:tblPr>
              <a:tblGrid>
                <a:gridCol w="1437623">
                  <a:extLst>
                    <a:ext uri="{9D8B030D-6E8A-4147-A177-3AD203B41FA5}">
                      <a16:colId xmlns:a16="http://schemas.microsoft.com/office/drawing/2014/main" val="20000"/>
                    </a:ext>
                  </a:extLst>
                </a:gridCol>
                <a:gridCol w="1437623">
                  <a:extLst>
                    <a:ext uri="{9D8B030D-6E8A-4147-A177-3AD203B41FA5}">
                      <a16:colId xmlns:a16="http://schemas.microsoft.com/office/drawing/2014/main" val="20001"/>
                    </a:ext>
                  </a:extLst>
                </a:gridCol>
              </a:tblGrid>
              <a:tr h="0">
                <a:tc>
                  <a:txBody>
                    <a:bodyPr/>
                    <a:lstStyle/>
                    <a:p>
                      <a:pPr algn="ctr"/>
                      <a:r>
                        <a:rPr lang="en-GB" sz="900" b="1" dirty="0"/>
                        <a:t>Impact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tc>
                  <a:txBody>
                    <a:bodyPr/>
                    <a:lstStyle/>
                    <a:p>
                      <a:pPr algn="ctr"/>
                      <a:r>
                        <a:rPr lang="en-GB" sz="900" b="0" dirty="0">
                          <a:solidFill>
                            <a:schemeClr val="bg1"/>
                          </a:solidFill>
                        </a:rPr>
                        <a:t>Very High</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bl>
          </a:graphicData>
        </a:graphic>
      </p:graphicFrame>
      <p:graphicFrame>
        <p:nvGraphicFramePr>
          <p:cNvPr id="178" name="Table 177"/>
          <p:cNvGraphicFramePr>
            <a:graphicFrameLocks noGrp="1"/>
          </p:cNvGraphicFramePr>
          <p:nvPr>
            <p:extLst/>
          </p:nvPr>
        </p:nvGraphicFramePr>
        <p:xfrm>
          <a:off x="3633536" y="1247992"/>
          <a:ext cx="8260106" cy="2514600"/>
        </p:xfrm>
        <a:graphic>
          <a:graphicData uri="http://schemas.openxmlformats.org/drawingml/2006/table">
            <a:tbl>
              <a:tblPr firstRow="1" bandRow="1">
                <a:tableStyleId>{5C22544A-7EE6-4342-B048-85BDC9FD1C3A}</a:tableStyleId>
              </a:tblPr>
              <a:tblGrid>
                <a:gridCol w="1586230">
                  <a:extLst>
                    <a:ext uri="{9D8B030D-6E8A-4147-A177-3AD203B41FA5}">
                      <a16:colId xmlns:a16="http://schemas.microsoft.com/office/drawing/2014/main" val="20003"/>
                    </a:ext>
                  </a:extLst>
                </a:gridCol>
                <a:gridCol w="3336938">
                  <a:extLst>
                    <a:ext uri="{9D8B030D-6E8A-4147-A177-3AD203B41FA5}">
                      <a16:colId xmlns:a16="http://schemas.microsoft.com/office/drawing/2014/main" val="20001"/>
                    </a:ext>
                  </a:extLst>
                </a:gridCol>
                <a:gridCol w="3336938">
                  <a:extLst>
                    <a:ext uri="{9D8B030D-6E8A-4147-A177-3AD203B41FA5}">
                      <a16:colId xmlns:a16="http://schemas.microsoft.com/office/drawing/2014/main" val="20002"/>
                    </a:ext>
                  </a:extLst>
                </a:gridCol>
              </a:tblGrid>
              <a:tr h="166901">
                <a:tc>
                  <a:txBody>
                    <a:bodyPr/>
                    <a:lstStyle/>
                    <a:p>
                      <a:pPr algn="ctr"/>
                      <a:r>
                        <a:rPr lang="en-GB" sz="900" b="1" dirty="0"/>
                        <a:t>Capability Group</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tc>
                  <a:txBody>
                    <a:bodyPr/>
                    <a:lstStyle/>
                    <a:p>
                      <a:pPr algn="ctr"/>
                      <a:r>
                        <a:rPr lang="en-GB" sz="900" b="1" dirty="0">
                          <a:solidFill>
                            <a:schemeClr val="bg1"/>
                          </a:solidFill>
                        </a:rPr>
                        <a:t>I</a:t>
                      </a:r>
                      <a:r>
                        <a:rPr lang="en-GB" sz="900" b="1" baseline="0" dirty="0">
                          <a:solidFill>
                            <a:schemeClr val="bg1"/>
                          </a:solidFill>
                        </a:rPr>
                        <a:t> have…</a:t>
                      </a:r>
                      <a:endParaRPr lang="en-GB" sz="900" b="1" dirty="0">
                        <a:solidFill>
                          <a:schemeClr val="bg1"/>
                        </a:solidFill>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tc>
                  <a:txBody>
                    <a:bodyPr/>
                    <a:lstStyle/>
                    <a:p>
                      <a:pPr algn="ctr"/>
                      <a:r>
                        <a:rPr lang="en-GB" sz="900" b="1" dirty="0">
                          <a:solidFill>
                            <a:schemeClr val="bg1"/>
                          </a:solidFill>
                        </a:rPr>
                        <a:t>So I can…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0"/>
                  </a:ext>
                </a:extLst>
              </a:tr>
              <a:tr h="257825">
                <a:tc>
                  <a:txBody>
                    <a:bodyPr/>
                    <a:lstStyle/>
                    <a:p>
                      <a:pPr algn="l"/>
                      <a:r>
                        <a:rPr lang="en-GB" sz="900" b="1" i="0" dirty="0">
                          <a:solidFill>
                            <a:srgbClr val="1C5E9B"/>
                          </a:solidFill>
                        </a:rPr>
                        <a:t>Governance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i="0" dirty="0">
                          <a:solidFill>
                            <a:srgbClr val="1C5E9B"/>
                          </a:solidFill>
                        </a:rPr>
                        <a:t>API </a:t>
                      </a:r>
                      <a:r>
                        <a:rPr lang="en-GB" sz="900" b="1" i="0" baseline="0" dirty="0">
                          <a:solidFill>
                            <a:srgbClr val="1C5E9B"/>
                          </a:solidFill>
                        </a:rPr>
                        <a:t>governance process fully operational in NBS (outside OBC programme)</a:t>
                      </a:r>
                      <a:endParaRPr lang="en-GB" sz="900" b="1" i="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i="0" dirty="0">
                          <a:solidFill>
                            <a:srgbClr val="1C5E9B"/>
                          </a:solidFill>
                        </a:rPr>
                        <a:t>Control how APIs are designed, built, deployed and managed in NBS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4509">
                <a:tc>
                  <a:txBody>
                    <a:bodyPr/>
                    <a:lstStyle/>
                    <a:p>
                      <a:pPr algn="l"/>
                      <a:r>
                        <a:rPr lang="en-GB" sz="900" b="1" dirty="0">
                          <a:solidFill>
                            <a:srgbClr val="1C5E9B"/>
                          </a:solidFill>
                        </a:rPr>
                        <a:t>Run </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baseline="0" dirty="0">
                          <a:solidFill>
                            <a:srgbClr val="1C5E9B"/>
                          </a:solidFill>
                        </a:rPr>
                        <a:t>Cross channel transaction monitoring in API channel</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baseline="0" dirty="0">
                          <a:solidFill>
                            <a:srgbClr val="1C5E9B"/>
                          </a:solidFill>
                        </a:rPr>
                        <a:t>Capacity management (APIs assumed additive)</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dirty="0">
                          <a:solidFill>
                            <a:srgbClr val="1C5E9B"/>
                          </a:solidFill>
                        </a:rPr>
                        <a:t>Backend support services to enable dynamic data calls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0" dirty="0">
                          <a:solidFill>
                            <a:srgbClr val="1C5E9B"/>
                          </a:solidFill>
                        </a:rPr>
                        <a:t>Enhanced Management Information</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indent="-171450" algn="l">
                        <a:buFont typeface="Arial" panose="020B0604020202020204" pitchFamily="34" charset="0"/>
                        <a:buChar char="•"/>
                      </a:pPr>
                      <a:r>
                        <a:rPr lang="en-GB" sz="900" baseline="0" dirty="0">
                          <a:solidFill>
                            <a:srgbClr val="1C5E9B"/>
                          </a:solidFill>
                        </a:rPr>
                        <a:t>Detect suspicious transactions originating in the API channel</a:t>
                      </a:r>
                    </a:p>
                    <a:p>
                      <a:pPr marL="171450" indent="-171450" algn="l">
                        <a:buFont typeface="Arial" panose="020B0604020202020204" pitchFamily="34" charset="0"/>
                        <a:buChar char="•"/>
                      </a:pPr>
                      <a:r>
                        <a:rPr lang="en-GB" sz="900" baseline="0" dirty="0">
                          <a:solidFill>
                            <a:srgbClr val="1C5E9B"/>
                          </a:solidFill>
                        </a:rPr>
                        <a:t>Respond to increased volume due to external stimulus</a:t>
                      </a:r>
                    </a:p>
                    <a:p>
                      <a:pPr marL="171450" indent="-171450" algn="l">
                        <a:buFont typeface="Arial" panose="020B0604020202020204" pitchFamily="34" charset="0"/>
                        <a:buChar char="•"/>
                      </a:pPr>
                      <a:r>
                        <a:rPr lang="en-GB" sz="900" dirty="0">
                          <a:solidFill>
                            <a:srgbClr val="1C5E9B"/>
                          </a:solidFill>
                        </a:rPr>
                        <a:t>Provide consumers with dynamic data service </a:t>
                      </a:r>
                    </a:p>
                    <a:p>
                      <a:pPr marL="171450" indent="-171450" algn="l">
                        <a:buFont typeface="Arial" panose="020B0604020202020204" pitchFamily="34" charset="0"/>
                        <a:buChar char="•"/>
                      </a:pPr>
                      <a:r>
                        <a:rPr lang="en-GB" sz="900" dirty="0">
                          <a:solidFill>
                            <a:srgbClr val="1C5E9B"/>
                          </a:solidFill>
                        </a:rPr>
                        <a:t>Manage resolution of incidents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54509">
                <a:tc>
                  <a:txBody>
                    <a:bodyPr/>
                    <a:lstStyle/>
                    <a:p>
                      <a:pPr algn="l"/>
                      <a:r>
                        <a:rPr lang="en-GB" sz="900" b="1" dirty="0">
                          <a:solidFill>
                            <a:srgbClr val="1C5E9B"/>
                          </a:solidFill>
                        </a:rPr>
                        <a:t>Security</a:t>
                      </a:r>
                      <a:r>
                        <a:rPr lang="en-GB" sz="900" b="1" baseline="0" dirty="0">
                          <a:solidFill>
                            <a:srgbClr val="1C5E9B"/>
                          </a:solidFill>
                        </a:rPr>
                        <a:t> Management</a:t>
                      </a:r>
                      <a:endParaRPr lang="en-GB" sz="900" b="1"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dirty="0">
                          <a:solidFill>
                            <a:srgbClr val="1C5E9B"/>
                          </a:solidFill>
                        </a:rPr>
                        <a:t>Increased security monitoring and awareness </a:t>
                      </a:r>
                      <a:r>
                        <a:rPr lang="en-GB" sz="900" dirty="0">
                          <a:solidFill>
                            <a:srgbClr val="1C5E9B"/>
                          </a:solidFill>
                        </a:rPr>
                        <a:t>due to an increased level of risk from an operating perspective</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Potential data watermarking capability</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Ensure confidentiality, integrity and availability</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Ensure traceability</a:t>
                      </a:r>
                      <a:r>
                        <a:rPr lang="en-GB" sz="900" baseline="0" dirty="0">
                          <a:solidFill>
                            <a:srgbClr val="1C5E9B"/>
                          </a:solidFill>
                        </a:rPr>
                        <a:t> of data shared with 3</a:t>
                      </a:r>
                      <a:r>
                        <a:rPr lang="en-GB" sz="900" baseline="30000" dirty="0">
                          <a:solidFill>
                            <a:srgbClr val="1C5E9B"/>
                          </a:solidFill>
                        </a:rPr>
                        <a:t>rd</a:t>
                      </a:r>
                      <a:r>
                        <a:rPr lang="en-GB" sz="900" baseline="0" dirty="0">
                          <a:solidFill>
                            <a:srgbClr val="1C5E9B"/>
                          </a:solidFill>
                        </a:rPr>
                        <a:t> parties</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57825">
                <a:tc>
                  <a:txBody>
                    <a:bodyPr/>
                    <a:lstStyle/>
                    <a:p>
                      <a:pPr algn="l"/>
                      <a:r>
                        <a:rPr lang="en-GB" sz="900" b="1" dirty="0">
                          <a:solidFill>
                            <a:srgbClr val="1C5E9B"/>
                          </a:solidFill>
                        </a:rPr>
                        <a:t>3</a:t>
                      </a:r>
                      <a:r>
                        <a:rPr lang="en-GB" sz="900" b="1" baseline="30000" dirty="0">
                          <a:solidFill>
                            <a:srgbClr val="1C5E9B"/>
                          </a:solidFill>
                        </a:rPr>
                        <a:t>rd</a:t>
                      </a:r>
                      <a:r>
                        <a:rPr lang="en-GB" sz="900" b="1" dirty="0">
                          <a:solidFill>
                            <a:srgbClr val="1C5E9B"/>
                          </a:solidFill>
                        </a:rPr>
                        <a:t> Party</a:t>
                      </a:r>
                      <a:r>
                        <a:rPr lang="en-GB" sz="900" b="1" baseline="0" dirty="0">
                          <a:solidFill>
                            <a:srgbClr val="1C5E9B"/>
                          </a:solidFill>
                        </a:rPr>
                        <a:t> Management</a:t>
                      </a:r>
                      <a:endParaRPr lang="en-GB" sz="900" b="1"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0" dirty="0">
                          <a:solidFill>
                            <a:srgbClr val="1C5E9B"/>
                          </a:solidFill>
                        </a:rPr>
                        <a:t>Developer portal with</a:t>
                      </a:r>
                      <a:r>
                        <a:rPr lang="en-GB" sz="900" b="0" baseline="0" dirty="0">
                          <a:solidFill>
                            <a:srgbClr val="1C5E9B"/>
                          </a:solidFill>
                        </a:rPr>
                        <a:t> access to</a:t>
                      </a:r>
                      <a:r>
                        <a:rPr lang="en-GB" sz="900" b="0" dirty="0">
                          <a:solidFill>
                            <a:srgbClr val="1C5E9B"/>
                          </a:solidFill>
                        </a:rPr>
                        <a:t> APIs, blogs, forums and other support features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dirty="0"/>
                        <a:t>Centralised pre-registration</a:t>
                      </a:r>
                      <a:r>
                        <a:rPr lang="en-GB" sz="900" b="1" baseline="0" dirty="0"/>
                        <a:t> / dynamic local registration model</a:t>
                      </a:r>
                      <a:endParaRPr lang="en-GB" sz="900" b="1" dirty="0"/>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Deliver an enhanced developer and community experience</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t>Enable API</a:t>
                      </a:r>
                      <a:r>
                        <a:rPr lang="en-GB" sz="900" baseline="0" dirty="0"/>
                        <a:t> consumers to register at scale</a:t>
                      </a:r>
                      <a:endParaRPr lang="en-GB" sz="900" dirty="0"/>
                    </a:p>
                    <a:p>
                      <a:pPr marL="0" marR="0" lvl="0" indent="0" algn="l" defTabSz="45703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62" name="Rectangle 61"/>
          <p:cNvSpPr/>
          <p:nvPr/>
        </p:nvSpPr>
        <p:spPr>
          <a:xfrm>
            <a:off x="10957213" y="6396335"/>
            <a:ext cx="813537" cy="461665"/>
          </a:xfrm>
          <a:prstGeom prst="rect">
            <a:avLst/>
          </a:prstGeom>
        </p:spPr>
        <p:txBody>
          <a:bodyPr wrap="square">
            <a:spAutoFit/>
          </a:bodyPr>
          <a:lstStyle/>
          <a:p>
            <a:pPr algn="ctr"/>
            <a:r>
              <a:rPr lang="en-GB" sz="2400" b="1" dirty="0">
                <a:solidFill>
                  <a:prstClr val="white">
                    <a:lumMod val="75000"/>
                  </a:prstClr>
                </a:solidFill>
              </a:rPr>
              <a:t>WIP</a:t>
            </a:r>
          </a:p>
        </p:txBody>
      </p:sp>
      <p:grpSp>
        <p:nvGrpSpPr>
          <p:cNvPr id="5" name="Group 4"/>
          <p:cNvGrpSpPr/>
          <p:nvPr/>
        </p:nvGrpSpPr>
        <p:grpSpPr>
          <a:xfrm>
            <a:off x="3633536" y="4090737"/>
            <a:ext cx="8260105" cy="2374999"/>
            <a:chOff x="3633536" y="4090737"/>
            <a:chExt cx="8260105" cy="2374999"/>
          </a:xfrm>
        </p:grpSpPr>
        <p:grpSp>
          <p:nvGrpSpPr>
            <p:cNvPr id="170" name="Group 169"/>
            <p:cNvGrpSpPr/>
            <p:nvPr/>
          </p:nvGrpSpPr>
          <p:grpSpPr>
            <a:xfrm>
              <a:off x="3633536" y="4090737"/>
              <a:ext cx="8260105" cy="2374999"/>
              <a:chOff x="3633536" y="3977111"/>
              <a:chExt cx="8260105" cy="2488625"/>
            </a:xfrm>
          </p:grpSpPr>
          <p:sp>
            <p:nvSpPr>
              <p:cNvPr id="171" name="Rectangle 170"/>
              <p:cNvSpPr/>
              <p:nvPr/>
            </p:nvSpPr>
            <p:spPr>
              <a:xfrm>
                <a:off x="6076406" y="4347450"/>
                <a:ext cx="3713075" cy="1627878"/>
              </a:xfrm>
              <a:prstGeom prst="rect">
                <a:avLst/>
              </a:prstGeom>
              <a:solidFill>
                <a:schemeClr val="bg1">
                  <a:lumMod val="95000"/>
                </a:schemeClr>
              </a:solidFill>
              <a:ln w="12700">
                <a:solidFill>
                  <a:schemeClr val="bg1">
                    <a:lumMod val="8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dirty="0">
                  <a:solidFill>
                    <a:srgbClr val="1C5E9B"/>
                  </a:solidFill>
                </a:endParaRPr>
              </a:p>
            </p:txBody>
          </p:sp>
          <p:grpSp>
            <p:nvGrpSpPr>
              <p:cNvPr id="172" name="Group 171"/>
              <p:cNvGrpSpPr/>
              <p:nvPr/>
            </p:nvGrpSpPr>
            <p:grpSpPr>
              <a:xfrm>
                <a:off x="6230763" y="4480095"/>
                <a:ext cx="1133341" cy="313639"/>
                <a:chOff x="3939134" y="2539118"/>
                <a:chExt cx="1133341" cy="313639"/>
              </a:xfrm>
              <a:solidFill>
                <a:schemeClr val="bg1"/>
              </a:solidFill>
            </p:grpSpPr>
            <p:sp>
              <p:nvSpPr>
                <p:cNvPr id="226" name="Rectangle 225"/>
                <p:cNvSpPr/>
                <p:nvPr/>
              </p:nvSpPr>
              <p:spPr>
                <a:xfrm>
                  <a:off x="3939134" y="2539118"/>
                  <a:ext cx="1133341" cy="313639"/>
                </a:xfrm>
                <a:prstGeom prst="rect">
                  <a:avLst/>
                </a:prstGeom>
                <a:solidFill>
                  <a:srgbClr val="FFFF00"/>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dirty="0">
                    <a:solidFill>
                      <a:srgbClr val="1C5E9B"/>
                    </a:solidFill>
                  </a:endParaRPr>
                </a:p>
              </p:txBody>
            </p:sp>
            <p:sp>
              <p:nvSpPr>
                <p:cNvPr id="227" name="Oval 226"/>
                <p:cNvSpPr/>
                <p:nvPr/>
              </p:nvSpPr>
              <p:spPr>
                <a:xfrm>
                  <a:off x="4369943" y="2575848"/>
                  <a:ext cx="694268" cy="205245"/>
                </a:xfrm>
                <a:prstGeom prst="ellipse">
                  <a:avLst/>
                </a:prstGeom>
                <a:noFill/>
                <a:ln w="12700">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r"/>
                  <a:r>
                    <a:rPr lang="en-GB" sz="1000" dirty="0">
                      <a:solidFill>
                        <a:srgbClr val="1C5E9B"/>
                      </a:solidFill>
                    </a:rPr>
                    <a:t>PSD2</a:t>
                  </a:r>
                </a:p>
              </p:txBody>
            </p:sp>
            <p:sp>
              <p:nvSpPr>
                <p:cNvPr id="228" name="Oval 227"/>
                <p:cNvSpPr/>
                <p:nvPr/>
              </p:nvSpPr>
              <p:spPr>
                <a:xfrm>
                  <a:off x="3970773" y="2575245"/>
                  <a:ext cx="636307" cy="205245"/>
                </a:xfrm>
                <a:prstGeom prst="ellipse">
                  <a:avLst/>
                </a:prstGeom>
                <a:noFill/>
                <a:ln w="12700">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GB" sz="1000" dirty="0">
                      <a:solidFill>
                        <a:srgbClr val="1C5E9B"/>
                      </a:solidFill>
                    </a:rPr>
                    <a:t>CMA</a:t>
                  </a:r>
                </a:p>
              </p:txBody>
            </p:sp>
          </p:grpSp>
          <p:sp>
            <p:nvSpPr>
              <p:cNvPr id="173" name="Rectangle 172"/>
              <p:cNvSpPr/>
              <p:nvPr/>
            </p:nvSpPr>
            <p:spPr>
              <a:xfrm>
                <a:off x="7465381" y="4480095"/>
                <a:ext cx="982467" cy="31363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Corporate</a:t>
                </a:r>
              </a:p>
            </p:txBody>
          </p:sp>
          <p:sp>
            <p:nvSpPr>
              <p:cNvPr id="174" name="Rectangle 173"/>
              <p:cNvSpPr/>
              <p:nvPr/>
            </p:nvSpPr>
            <p:spPr>
              <a:xfrm>
                <a:off x="7463874" y="5269416"/>
                <a:ext cx="982467" cy="629874"/>
              </a:xfrm>
              <a:prstGeom prst="rect">
                <a:avLst/>
              </a:prstGeom>
              <a:solidFill>
                <a:srgbClr val="FFFF00"/>
              </a:solidFill>
              <a:ln w="12700">
                <a:solidFill>
                  <a:schemeClr val="bg1">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GB" sz="1000" dirty="0">
                    <a:solidFill>
                      <a:srgbClr val="1C5E9B"/>
                    </a:solidFill>
                  </a:rPr>
                  <a:t>API Gateway</a:t>
                </a:r>
              </a:p>
              <a:p>
                <a:pPr algn="ctr"/>
                <a:r>
                  <a:rPr lang="en-GB" sz="1000" dirty="0">
                    <a:solidFill>
                      <a:srgbClr val="1C5E9B"/>
                    </a:solidFill>
                  </a:rPr>
                  <a:t> Platform</a:t>
                </a:r>
              </a:p>
            </p:txBody>
          </p:sp>
          <p:sp>
            <p:nvSpPr>
              <p:cNvPr id="175" name="Rectangle 174"/>
              <p:cNvSpPr/>
              <p:nvPr/>
            </p:nvSpPr>
            <p:spPr>
              <a:xfrm>
                <a:off x="6230763" y="5237690"/>
                <a:ext cx="1133341" cy="31363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B2B</a:t>
                </a:r>
              </a:p>
            </p:txBody>
          </p:sp>
          <p:sp>
            <p:nvSpPr>
              <p:cNvPr id="180" name="Rectangle 179"/>
              <p:cNvSpPr/>
              <p:nvPr/>
            </p:nvSpPr>
            <p:spPr>
              <a:xfrm>
                <a:off x="8556703" y="4480095"/>
                <a:ext cx="1133341" cy="31363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Public Auth</a:t>
                </a:r>
              </a:p>
            </p:txBody>
          </p:sp>
          <p:sp>
            <p:nvSpPr>
              <p:cNvPr id="181" name="Oval 180"/>
              <p:cNvSpPr/>
              <p:nvPr/>
            </p:nvSpPr>
            <p:spPr>
              <a:xfrm>
                <a:off x="4699890" y="4107115"/>
                <a:ext cx="1234618" cy="372980"/>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prstClr val="white"/>
                    </a:solidFill>
                  </a:rPr>
                  <a:t>AISP</a:t>
                </a:r>
              </a:p>
            </p:txBody>
          </p:sp>
          <p:sp>
            <p:nvSpPr>
              <p:cNvPr id="182" name="Oval 181"/>
              <p:cNvSpPr/>
              <p:nvPr/>
            </p:nvSpPr>
            <p:spPr>
              <a:xfrm>
                <a:off x="4699890" y="4546770"/>
                <a:ext cx="1234618" cy="372980"/>
              </a:xfrm>
              <a:prstGeom prst="ellipse">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ASPS</a:t>
                </a:r>
              </a:p>
            </p:txBody>
          </p:sp>
          <p:sp>
            <p:nvSpPr>
              <p:cNvPr id="183" name="Oval 182"/>
              <p:cNvSpPr/>
              <p:nvPr/>
            </p:nvSpPr>
            <p:spPr>
              <a:xfrm>
                <a:off x="4699890" y="4976356"/>
                <a:ext cx="1234618" cy="372980"/>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prstClr val="white"/>
                    </a:solidFill>
                  </a:rPr>
                  <a:t>PISP</a:t>
                </a:r>
              </a:p>
            </p:txBody>
          </p:sp>
          <p:sp>
            <p:nvSpPr>
              <p:cNvPr id="184" name="Oval 183"/>
              <p:cNvSpPr/>
              <p:nvPr/>
            </p:nvSpPr>
            <p:spPr>
              <a:xfrm>
                <a:off x="4699890" y="5390247"/>
                <a:ext cx="1234618" cy="37298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Voca, schemes</a:t>
                </a:r>
              </a:p>
            </p:txBody>
          </p:sp>
          <p:sp>
            <p:nvSpPr>
              <p:cNvPr id="185" name="Rectangle 184"/>
              <p:cNvSpPr/>
              <p:nvPr/>
            </p:nvSpPr>
            <p:spPr>
              <a:xfrm>
                <a:off x="6898710" y="4050462"/>
                <a:ext cx="1133341" cy="22363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Customer</a:t>
                </a:r>
              </a:p>
            </p:txBody>
          </p:sp>
          <p:sp>
            <p:nvSpPr>
              <p:cNvPr id="186" name="Rectangle 185"/>
              <p:cNvSpPr/>
              <p:nvPr/>
            </p:nvSpPr>
            <p:spPr>
              <a:xfrm>
                <a:off x="8114349" y="4050462"/>
                <a:ext cx="1133341" cy="22363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ATM </a:t>
                </a:r>
              </a:p>
            </p:txBody>
          </p:sp>
          <p:sp>
            <p:nvSpPr>
              <p:cNvPr id="187" name="Oval 186"/>
              <p:cNvSpPr/>
              <p:nvPr/>
            </p:nvSpPr>
            <p:spPr>
              <a:xfrm>
                <a:off x="9956491" y="4250958"/>
                <a:ext cx="1234618" cy="37298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Business Partner</a:t>
                </a:r>
              </a:p>
            </p:txBody>
          </p:sp>
          <p:sp>
            <p:nvSpPr>
              <p:cNvPr id="188" name="Rectangle 187"/>
              <p:cNvSpPr/>
              <p:nvPr/>
            </p:nvSpPr>
            <p:spPr>
              <a:xfrm>
                <a:off x="9724875" y="6067874"/>
                <a:ext cx="1133341" cy="313639"/>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Legacy Systems Services</a:t>
                </a:r>
              </a:p>
            </p:txBody>
          </p:sp>
          <p:sp>
            <p:nvSpPr>
              <p:cNvPr id="189" name="Rectangle 188"/>
              <p:cNvSpPr/>
              <p:nvPr/>
            </p:nvSpPr>
            <p:spPr>
              <a:xfrm>
                <a:off x="8491304" y="6067874"/>
                <a:ext cx="1133341" cy="313639"/>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NEM Services</a:t>
                </a:r>
              </a:p>
            </p:txBody>
          </p:sp>
          <p:sp>
            <p:nvSpPr>
              <p:cNvPr id="190" name="Rectangle 189"/>
              <p:cNvSpPr/>
              <p:nvPr/>
            </p:nvSpPr>
            <p:spPr>
              <a:xfrm>
                <a:off x="7257733" y="6067874"/>
                <a:ext cx="1133341" cy="313639"/>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Other App Services</a:t>
                </a:r>
              </a:p>
            </p:txBody>
          </p:sp>
          <p:cxnSp>
            <p:nvCxnSpPr>
              <p:cNvPr id="191" name="Straight Connector 190"/>
              <p:cNvCxnSpPr>
                <a:stCxn id="185" idx="3"/>
                <a:endCxn id="186" idx="1"/>
              </p:cNvCxnSpPr>
              <p:nvPr/>
            </p:nvCxnSpPr>
            <p:spPr>
              <a:xfrm>
                <a:off x="8032051" y="4162281"/>
                <a:ext cx="82298" cy="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86" idx="2"/>
                <a:endCxn id="173" idx="0"/>
              </p:cNvCxnSpPr>
              <p:nvPr/>
            </p:nvCxnSpPr>
            <p:spPr>
              <a:xfrm flipH="1">
                <a:off x="7956615" y="4274099"/>
                <a:ext cx="724405" cy="205996"/>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87" idx="2"/>
                <a:endCxn id="180" idx="3"/>
              </p:cNvCxnSpPr>
              <p:nvPr/>
            </p:nvCxnSpPr>
            <p:spPr>
              <a:xfrm flipH="1">
                <a:off x="9690044" y="4437448"/>
                <a:ext cx="266447" cy="199467"/>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94" name="Straight Connector 193"/>
              <p:cNvCxnSpPr>
                <a:endCxn id="173" idx="2"/>
              </p:cNvCxnSpPr>
              <p:nvPr/>
            </p:nvCxnSpPr>
            <p:spPr>
              <a:xfrm flipV="1">
                <a:off x="7956615" y="4793734"/>
                <a:ext cx="0" cy="456387"/>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95" name="Straight Connector 194"/>
              <p:cNvCxnSpPr>
                <a:endCxn id="226" idx="3"/>
              </p:cNvCxnSpPr>
              <p:nvPr/>
            </p:nvCxnSpPr>
            <p:spPr>
              <a:xfrm flipH="1" flipV="1">
                <a:off x="7364104" y="4636915"/>
                <a:ext cx="592511" cy="613206"/>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96" name="Straight Connector 195"/>
              <p:cNvCxnSpPr>
                <a:endCxn id="175" idx="3"/>
              </p:cNvCxnSpPr>
              <p:nvPr/>
            </p:nvCxnSpPr>
            <p:spPr>
              <a:xfrm flipH="1" flipV="1">
                <a:off x="7364104" y="5394510"/>
                <a:ext cx="101277" cy="170548"/>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80" idx="1"/>
              </p:cNvCxnSpPr>
              <p:nvPr/>
            </p:nvCxnSpPr>
            <p:spPr>
              <a:xfrm flipH="1">
                <a:off x="7956615" y="4636915"/>
                <a:ext cx="600088" cy="613206"/>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98" name="Straight Connector 197"/>
              <p:cNvCxnSpPr>
                <a:endCxn id="188" idx="0"/>
              </p:cNvCxnSpPr>
              <p:nvPr/>
            </p:nvCxnSpPr>
            <p:spPr>
              <a:xfrm>
                <a:off x="7956615" y="5879995"/>
                <a:ext cx="2334931" cy="187879"/>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99" name="Straight Connector 198"/>
              <p:cNvCxnSpPr>
                <a:endCxn id="190" idx="0"/>
              </p:cNvCxnSpPr>
              <p:nvPr/>
            </p:nvCxnSpPr>
            <p:spPr>
              <a:xfrm flipH="1">
                <a:off x="7824404" y="5879995"/>
                <a:ext cx="132211" cy="187879"/>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200" name="Straight Connector 199"/>
              <p:cNvCxnSpPr>
                <a:endCxn id="189" idx="0"/>
              </p:cNvCxnSpPr>
              <p:nvPr/>
            </p:nvCxnSpPr>
            <p:spPr>
              <a:xfrm>
                <a:off x="7956615" y="5879995"/>
                <a:ext cx="1101360" cy="187879"/>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81" idx="6"/>
                <a:endCxn id="226" idx="1"/>
              </p:cNvCxnSpPr>
              <p:nvPr/>
            </p:nvCxnSpPr>
            <p:spPr>
              <a:xfrm>
                <a:off x="5934508" y="4293605"/>
                <a:ext cx="296255" cy="34331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82" idx="5"/>
                <a:endCxn id="226" idx="1"/>
              </p:cNvCxnSpPr>
              <p:nvPr/>
            </p:nvCxnSpPr>
            <p:spPr>
              <a:xfrm flipV="1">
                <a:off x="5753702" y="4636915"/>
                <a:ext cx="477061" cy="228213"/>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83" idx="6"/>
                <a:endCxn id="226" idx="1"/>
              </p:cNvCxnSpPr>
              <p:nvPr/>
            </p:nvCxnSpPr>
            <p:spPr>
              <a:xfrm flipV="1">
                <a:off x="5934508" y="4636915"/>
                <a:ext cx="296255" cy="525931"/>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84" idx="6"/>
                <a:endCxn id="175" idx="1"/>
              </p:cNvCxnSpPr>
              <p:nvPr/>
            </p:nvCxnSpPr>
            <p:spPr>
              <a:xfrm flipV="1">
                <a:off x="5934508" y="5394510"/>
                <a:ext cx="296255" cy="182227"/>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8547618" y="5237690"/>
                <a:ext cx="1133341" cy="313639"/>
              </a:xfrm>
              <a:prstGeom prst="rect">
                <a:avLst/>
              </a:prstGeom>
              <a:solidFill>
                <a:srgbClr val="FFFF00"/>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Developer Portal</a:t>
                </a:r>
              </a:p>
            </p:txBody>
          </p:sp>
          <p:cxnSp>
            <p:nvCxnSpPr>
              <p:cNvPr id="206" name="Straight Connector 205"/>
              <p:cNvCxnSpPr>
                <a:endCxn id="205" idx="1"/>
              </p:cNvCxnSpPr>
              <p:nvPr/>
            </p:nvCxnSpPr>
            <p:spPr>
              <a:xfrm flipV="1">
                <a:off x="8447848" y="5394510"/>
                <a:ext cx="99770" cy="170548"/>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207" name="Oval 206"/>
              <p:cNvSpPr/>
              <p:nvPr/>
            </p:nvSpPr>
            <p:spPr>
              <a:xfrm>
                <a:off x="9956491" y="5149215"/>
                <a:ext cx="1234618" cy="372980"/>
              </a:xfrm>
              <a:prstGeom prst="ellipse">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GB" sz="1000" dirty="0">
                    <a:solidFill>
                      <a:srgbClr val="1C5E9B"/>
                    </a:solidFill>
                  </a:rPr>
                  <a:t>Developer</a:t>
                </a:r>
                <a:br>
                  <a:rPr lang="en-GB" sz="1000" dirty="0">
                    <a:solidFill>
                      <a:srgbClr val="1C5E9B"/>
                    </a:solidFill>
                  </a:rPr>
                </a:br>
                <a:r>
                  <a:rPr lang="en-GB" sz="1000" dirty="0">
                    <a:solidFill>
                      <a:srgbClr val="1C5E9B"/>
                    </a:solidFill>
                  </a:rPr>
                  <a:t>(Consumer)</a:t>
                </a:r>
              </a:p>
            </p:txBody>
          </p:sp>
          <p:cxnSp>
            <p:nvCxnSpPr>
              <p:cNvPr id="208" name="Straight Connector 207"/>
              <p:cNvCxnSpPr>
                <a:stCxn id="207" idx="2"/>
                <a:endCxn id="205" idx="3"/>
              </p:cNvCxnSpPr>
              <p:nvPr/>
            </p:nvCxnSpPr>
            <p:spPr>
              <a:xfrm flipH="1">
                <a:off x="9680959" y="5335705"/>
                <a:ext cx="275532" cy="58805"/>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8547618" y="5584353"/>
                <a:ext cx="1133341" cy="31363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DevOps  Core + Cartridge</a:t>
                </a:r>
              </a:p>
            </p:txBody>
          </p:sp>
          <p:cxnSp>
            <p:nvCxnSpPr>
              <p:cNvPr id="210" name="Straight Connector 209"/>
              <p:cNvCxnSpPr>
                <a:endCxn id="209" idx="1"/>
              </p:cNvCxnSpPr>
              <p:nvPr/>
            </p:nvCxnSpPr>
            <p:spPr>
              <a:xfrm>
                <a:off x="8447848" y="5565058"/>
                <a:ext cx="99770" cy="176115"/>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211" name="Oval 210"/>
              <p:cNvSpPr/>
              <p:nvPr/>
            </p:nvSpPr>
            <p:spPr>
              <a:xfrm>
                <a:off x="9956491" y="5585808"/>
                <a:ext cx="1234618" cy="37298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API Developer</a:t>
                </a:r>
              </a:p>
            </p:txBody>
          </p:sp>
          <p:cxnSp>
            <p:nvCxnSpPr>
              <p:cNvPr id="212" name="Straight Connector 211"/>
              <p:cNvCxnSpPr>
                <a:stCxn id="211" idx="2"/>
                <a:endCxn id="209" idx="3"/>
              </p:cNvCxnSpPr>
              <p:nvPr/>
            </p:nvCxnSpPr>
            <p:spPr>
              <a:xfrm flipH="1" flipV="1">
                <a:off x="9680959" y="5741173"/>
                <a:ext cx="275532" cy="31125"/>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213" name="Rectangle 212"/>
              <p:cNvSpPr/>
              <p:nvPr/>
            </p:nvSpPr>
            <p:spPr>
              <a:xfrm>
                <a:off x="6230763" y="5584353"/>
                <a:ext cx="1133341" cy="313639"/>
              </a:xfrm>
              <a:prstGeom prst="rect">
                <a:avLst/>
              </a:prstGeom>
              <a:solidFill>
                <a:srgbClr val="FFFF00"/>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MI</a:t>
                </a:r>
              </a:p>
            </p:txBody>
          </p:sp>
          <p:sp>
            <p:nvSpPr>
              <p:cNvPr id="214" name="Oval 213"/>
              <p:cNvSpPr/>
              <p:nvPr/>
            </p:nvSpPr>
            <p:spPr>
              <a:xfrm>
                <a:off x="4699890" y="5828669"/>
                <a:ext cx="1234618" cy="372980"/>
              </a:xfrm>
              <a:prstGeom prst="ellipse">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GB" sz="1000" dirty="0">
                    <a:solidFill>
                      <a:srgbClr val="1C5E9B"/>
                    </a:solidFill>
                  </a:rPr>
                  <a:t>Monitoring</a:t>
                </a:r>
              </a:p>
            </p:txBody>
          </p:sp>
          <p:cxnSp>
            <p:nvCxnSpPr>
              <p:cNvPr id="215" name="Straight Connector 214"/>
              <p:cNvCxnSpPr>
                <a:endCxn id="213" idx="3"/>
              </p:cNvCxnSpPr>
              <p:nvPr/>
            </p:nvCxnSpPr>
            <p:spPr>
              <a:xfrm flipH="1">
                <a:off x="7364104" y="5565058"/>
                <a:ext cx="101277" cy="176115"/>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213" idx="1"/>
                <a:endCxn id="214" idx="6"/>
              </p:cNvCxnSpPr>
              <p:nvPr/>
            </p:nvCxnSpPr>
            <p:spPr>
              <a:xfrm flipH="1">
                <a:off x="5934508" y="5741173"/>
                <a:ext cx="296255" cy="273986"/>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6024162" y="6067874"/>
                <a:ext cx="1133341" cy="313639"/>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IdP</a:t>
                </a:r>
              </a:p>
            </p:txBody>
          </p:sp>
          <p:cxnSp>
            <p:nvCxnSpPr>
              <p:cNvPr id="219" name="Straight Connector 218"/>
              <p:cNvCxnSpPr>
                <a:endCxn id="218" idx="0"/>
              </p:cNvCxnSpPr>
              <p:nvPr/>
            </p:nvCxnSpPr>
            <p:spPr>
              <a:xfrm flipH="1">
                <a:off x="6590833" y="5879995"/>
                <a:ext cx="1365782" cy="187879"/>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220" name="Rectangle 219"/>
              <p:cNvSpPr/>
              <p:nvPr/>
            </p:nvSpPr>
            <p:spPr>
              <a:xfrm>
                <a:off x="8556704" y="4854640"/>
                <a:ext cx="1133341" cy="31363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Public </a:t>
                </a:r>
              </a:p>
              <a:p>
                <a:pPr algn="ctr"/>
                <a:r>
                  <a:rPr lang="en-GB" sz="1000" dirty="0">
                    <a:solidFill>
                      <a:srgbClr val="1C5E9B"/>
                    </a:solidFill>
                  </a:rPr>
                  <a:t>No Auth</a:t>
                </a:r>
              </a:p>
            </p:txBody>
          </p:sp>
          <p:sp>
            <p:nvSpPr>
              <p:cNvPr id="221" name="Oval 220"/>
              <p:cNvSpPr/>
              <p:nvPr/>
            </p:nvSpPr>
            <p:spPr>
              <a:xfrm>
                <a:off x="9956491" y="4701466"/>
                <a:ext cx="1234618" cy="37298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GB" sz="1000" dirty="0">
                    <a:solidFill>
                      <a:srgbClr val="1C5E9B"/>
                    </a:solidFill>
                  </a:rPr>
                  <a:t>Non-</a:t>
                </a:r>
                <a:br>
                  <a:rPr lang="en-GB" sz="1000" dirty="0">
                    <a:solidFill>
                      <a:srgbClr val="1C5E9B"/>
                    </a:solidFill>
                  </a:rPr>
                </a:br>
                <a:r>
                  <a:rPr lang="en-GB" sz="1000" dirty="0">
                    <a:solidFill>
                      <a:srgbClr val="1C5E9B"/>
                    </a:solidFill>
                  </a:rPr>
                  <a:t>accredited</a:t>
                </a:r>
              </a:p>
            </p:txBody>
          </p:sp>
          <p:cxnSp>
            <p:nvCxnSpPr>
              <p:cNvPr id="222" name="Straight Connector 221"/>
              <p:cNvCxnSpPr>
                <a:stCxn id="221" idx="2"/>
                <a:endCxn id="220" idx="3"/>
              </p:cNvCxnSpPr>
              <p:nvPr/>
            </p:nvCxnSpPr>
            <p:spPr>
              <a:xfrm flipH="1">
                <a:off x="9690045" y="4887956"/>
                <a:ext cx="266446" cy="123504"/>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223" name="Straight Connector 222"/>
              <p:cNvCxnSpPr>
                <a:endCxn id="220" idx="1"/>
              </p:cNvCxnSpPr>
              <p:nvPr/>
            </p:nvCxnSpPr>
            <p:spPr>
              <a:xfrm flipV="1">
                <a:off x="7956615" y="5011460"/>
                <a:ext cx="600089" cy="238661"/>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224" name="Rectangle 223"/>
              <p:cNvSpPr/>
              <p:nvPr/>
            </p:nvSpPr>
            <p:spPr>
              <a:xfrm>
                <a:off x="3633536" y="3977111"/>
                <a:ext cx="8260105" cy="2488625"/>
              </a:xfrm>
              <a:prstGeom prst="rect">
                <a:avLst/>
              </a:prstGeom>
              <a:no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rgbClr val="1C5E9B"/>
                  </a:solidFill>
                </a:endParaRPr>
              </a:p>
            </p:txBody>
          </p:sp>
          <p:sp>
            <p:nvSpPr>
              <p:cNvPr id="225" name="Rectangle 224"/>
              <p:cNvSpPr/>
              <p:nvPr/>
            </p:nvSpPr>
            <p:spPr>
              <a:xfrm>
                <a:off x="3647858" y="4039169"/>
                <a:ext cx="909223" cy="1169551"/>
              </a:xfrm>
              <a:prstGeom prst="rect">
                <a:avLst/>
              </a:prstGeom>
            </p:spPr>
            <p:txBody>
              <a:bodyPr wrap="none">
                <a:spAutoFit/>
              </a:bodyPr>
              <a:lstStyle/>
              <a:p>
                <a:r>
                  <a:rPr lang="en-GB" sz="1000" b="1" dirty="0">
                    <a:solidFill>
                      <a:srgbClr val="1C5E9B"/>
                    </a:solidFill>
                  </a:rPr>
                  <a:t>Impact Map</a:t>
                </a:r>
              </a:p>
              <a:p>
                <a:r>
                  <a:rPr lang="en-GB" sz="1000" dirty="0">
                    <a:solidFill>
                      <a:srgbClr val="FF0000"/>
                    </a:solidFill>
                    <a:sym typeface="Wingdings" panose="05000000000000000000" pitchFamily="2" charset="2"/>
                  </a:rPr>
                  <a:t> </a:t>
                </a:r>
                <a:r>
                  <a:rPr lang="en-GB" sz="1000" dirty="0">
                    <a:solidFill>
                      <a:srgbClr val="1C5E9B"/>
                    </a:solidFill>
                    <a:sym typeface="Wingdings" panose="05000000000000000000" pitchFamily="2" charset="2"/>
                  </a:rPr>
                  <a:t>High</a:t>
                </a:r>
              </a:p>
              <a:p>
                <a:r>
                  <a:rPr lang="en-GB" sz="1000" dirty="0">
                    <a:solidFill>
                      <a:srgbClr val="FFFF00"/>
                    </a:solidFill>
                    <a:sym typeface="Wingdings" panose="05000000000000000000" pitchFamily="2" charset="2"/>
                  </a:rPr>
                  <a:t></a:t>
                </a:r>
                <a:r>
                  <a:rPr lang="en-GB" sz="1000" dirty="0">
                    <a:solidFill>
                      <a:srgbClr val="1C5E9B"/>
                    </a:solidFill>
                    <a:sym typeface="Wingdings" panose="05000000000000000000" pitchFamily="2" charset="2"/>
                  </a:rPr>
                  <a:t> Medium</a:t>
                </a:r>
              </a:p>
              <a:p>
                <a:r>
                  <a:rPr lang="en-GB" sz="1000" dirty="0">
                    <a:solidFill>
                      <a:srgbClr val="92D050"/>
                    </a:solidFill>
                    <a:sym typeface="Wingdings" panose="05000000000000000000" pitchFamily="2" charset="2"/>
                  </a:rPr>
                  <a:t> </a:t>
                </a:r>
                <a:r>
                  <a:rPr lang="en-GB" sz="1000" dirty="0">
                    <a:solidFill>
                      <a:srgbClr val="1C5E9B"/>
                    </a:solidFill>
                    <a:sym typeface="Wingdings" panose="05000000000000000000" pitchFamily="2" charset="2"/>
                  </a:rPr>
                  <a:t>Low</a:t>
                </a:r>
              </a:p>
              <a:p>
                <a:r>
                  <a:rPr lang="en-GB" sz="1000" dirty="0">
                    <a:solidFill>
                      <a:srgbClr val="004A8F">
                        <a:lumMod val="20000"/>
                        <a:lumOff val="80000"/>
                      </a:srgbClr>
                    </a:solidFill>
                    <a:sym typeface="Wingdings" panose="05000000000000000000" pitchFamily="2" charset="2"/>
                  </a:rPr>
                  <a:t> </a:t>
                </a:r>
                <a:r>
                  <a:rPr lang="en-GB" sz="1000" dirty="0">
                    <a:solidFill>
                      <a:srgbClr val="1C5E9B"/>
                    </a:solidFill>
                    <a:sym typeface="Wingdings" panose="05000000000000000000" pitchFamily="2" charset="2"/>
                  </a:rPr>
                  <a:t>Potential</a:t>
                </a:r>
              </a:p>
              <a:p>
                <a:r>
                  <a:rPr lang="en-GB" sz="1000" dirty="0">
                    <a:solidFill>
                      <a:prstClr val="white">
                        <a:lumMod val="65000"/>
                      </a:prstClr>
                    </a:solidFill>
                    <a:sym typeface="Wingdings" panose="05000000000000000000" pitchFamily="2" charset="2"/>
                  </a:rPr>
                  <a:t></a:t>
                </a:r>
                <a:r>
                  <a:rPr lang="en-GB" sz="1000" dirty="0">
                    <a:solidFill>
                      <a:srgbClr val="92D050"/>
                    </a:solidFill>
                    <a:sym typeface="Wingdings" panose="05000000000000000000" pitchFamily="2" charset="2"/>
                  </a:rPr>
                  <a:t> </a:t>
                </a:r>
                <a:r>
                  <a:rPr lang="en-GB" sz="1000" dirty="0">
                    <a:solidFill>
                      <a:srgbClr val="1C5E9B"/>
                    </a:solidFill>
                    <a:sym typeface="Wingdings" panose="05000000000000000000" pitchFamily="2" charset="2"/>
                  </a:rPr>
                  <a:t>No impact</a:t>
                </a:r>
                <a:endParaRPr lang="en-GB" sz="1000" dirty="0">
                  <a:solidFill>
                    <a:srgbClr val="1C5E9B"/>
                  </a:solidFill>
                </a:endParaRPr>
              </a:p>
              <a:p>
                <a:endParaRPr lang="en-GB" sz="1000" dirty="0">
                  <a:solidFill>
                    <a:srgbClr val="1C5E9B"/>
                  </a:solidFill>
                </a:endParaRPr>
              </a:p>
            </p:txBody>
          </p:sp>
        </p:grpSp>
        <p:sp>
          <p:nvSpPr>
            <p:cNvPr id="63" name="Rectangle 62"/>
            <p:cNvSpPr/>
            <p:nvPr/>
          </p:nvSpPr>
          <p:spPr>
            <a:xfrm>
              <a:off x="6230762" y="4969747"/>
              <a:ext cx="1133341" cy="269287"/>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Monetisation</a:t>
              </a:r>
            </a:p>
          </p:txBody>
        </p:sp>
        <p:cxnSp>
          <p:nvCxnSpPr>
            <p:cNvPr id="64" name="Straight Connector 63"/>
            <p:cNvCxnSpPr>
              <a:stCxn id="63" idx="3"/>
              <a:endCxn id="174" idx="1"/>
            </p:cNvCxnSpPr>
            <p:nvPr/>
          </p:nvCxnSpPr>
          <p:spPr>
            <a:xfrm>
              <a:off x="7364103" y="5104391"/>
              <a:ext cx="99771" cy="520205"/>
            </a:xfrm>
            <a:prstGeom prst="line">
              <a:avLst/>
            </a:prstGeom>
            <a:ln w="12700"/>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9358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1C5E9B"/>
                </a:solidFill>
              </a:rPr>
              <a:pPr>
                <a:defRPr/>
              </a:pPr>
              <a:t>17</a:t>
            </a:fld>
            <a:endParaRPr lang="en-GB" dirty="0">
              <a:solidFill>
                <a:srgbClr val="1C5E9B"/>
              </a:solidFill>
            </a:endParaRPr>
          </a:p>
        </p:txBody>
      </p:sp>
      <p:sp>
        <p:nvSpPr>
          <p:cNvPr id="3" name="Title 2"/>
          <p:cNvSpPr>
            <a:spLocks noGrp="1"/>
          </p:cNvSpPr>
          <p:nvPr>
            <p:ph type="title"/>
          </p:nvPr>
        </p:nvSpPr>
        <p:spPr/>
        <p:txBody>
          <a:bodyPr/>
          <a:lstStyle/>
          <a:p>
            <a:r>
              <a:rPr lang="en-GB" sz="2000" spc="-20" dirty="0">
                <a:solidFill>
                  <a:srgbClr val="1C5E9B"/>
                </a:solidFill>
              </a:rPr>
              <a:t>Transition State 5: CMA4 Q3 2018</a:t>
            </a:r>
            <a:endParaRPr lang="en-GB" sz="2000" dirty="0">
              <a:solidFill>
                <a:srgbClr val="1C5E9B"/>
              </a:solidFill>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graphicFrame>
        <p:nvGraphicFramePr>
          <p:cNvPr id="176" name="Table 175"/>
          <p:cNvGraphicFramePr>
            <a:graphicFrameLocks noGrp="1"/>
          </p:cNvGraphicFramePr>
          <p:nvPr>
            <p:extLst/>
          </p:nvPr>
        </p:nvGraphicFramePr>
        <p:xfrm>
          <a:off x="524548" y="1259561"/>
          <a:ext cx="2858702" cy="4802400"/>
        </p:xfrm>
        <a:graphic>
          <a:graphicData uri="http://schemas.openxmlformats.org/drawingml/2006/table">
            <a:tbl>
              <a:tblPr firstRow="1" bandRow="1">
                <a:tableStyleId>{5C22544A-7EE6-4342-B048-85BDC9FD1C3A}</a:tableStyleId>
              </a:tblPr>
              <a:tblGrid>
                <a:gridCol w="2858702">
                  <a:extLst>
                    <a:ext uri="{9D8B030D-6E8A-4147-A177-3AD203B41FA5}">
                      <a16:colId xmlns:a16="http://schemas.microsoft.com/office/drawing/2014/main" val="20000"/>
                    </a:ext>
                  </a:extLst>
                </a:gridCol>
              </a:tblGrid>
              <a:tr h="0">
                <a:tc>
                  <a:txBody>
                    <a:bodyPr/>
                    <a:lstStyle/>
                    <a:p>
                      <a:pPr algn="ctr"/>
                      <a:r>
                        <a:rPr lang="en-GB" sz="900" b="1" dirty="0"/>
                        <a:t>Known</a:t>
                      </a:r>
                      <a:r>
                        <a:rPr lang="en-GB" sz="900" b="1" baseline="0" dirty="0"/>
                        <a:t> Requirements</a:t>
                      </a:r>
                      <a:endParaRPr lang="en-GB" sz="900" b="1" dirty="0"/>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0"/>
                  </a:ext>
                </a:extLst>
              </a:tr>
              <a:tr h="972000">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004A8F"/>
                          </a:solidFill>
                        </a:rPr>
                        <a:t>Service quality APIs to enable</a:t>
                      </a:r>
                      <a:r>
                        <a:rPr lang="en-GB" sz="900" baseline="0" dirty="0">
                          <a:solidFill>
                            <a:srgbClr val="004A8F"/>
                          </a:solidFill>
                        </a:rPr>
                        <a:t> quality metrics reporting through 3</a:t>
                      </a:r>
                      <a:r>
                        <a:rPr lang="en-GB" sz="900" baseline="30000" dirty="0">
                          <a:solidFill>
                            <a:srgbClr val="004A8F"/>
                          </a:solidFill>
                        </a:rPr>
                        <a:t>rd</a:t>
                      </a:r>
                      <a:r>
                        <a:rPr lang="en-GB" sz="900" baseline="0" dirty="0">
                          <a:solidFill>
                            <a:srgbClr val="004A8F"/>
                          </a:solidFill>
                        </a:rPr>
                        <a:t> party comparison apps</a:t>
                      </a:r>
                      <a:endParaRPr lang="en-GB" sz="900" dirty="0">
                        <a:solidFill>
                          <a:srgbClr val="004A8F"/>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a:r>
                        <a:rPr lang="en-GB" sz="900" b="1" dirty="0">
                          <a:solidFill>
                            <a:schemeClr val="bg1"/>
                          </a:solidFill>
                        </a:rPr>
                        <a:t>Assumptions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2"/>
                  </a:ext>
                </a:extLst>
              </a:tr>
              <a:tr h="972000">
                <a:tc>
                  <a:txBody>
                    <a:bodyPr/>
                    <a:lstStyle/>
                    <a:p>
                      <a:pPr marL="171450" indent="-171450" algn="l">
                        <a:buFont typeface="Arial" panose="020B0604020202020204" pitchFamily="34" charset="0"/>
                        <a:buChar char="•"/>
                      </a:pPr>
                      <a:r>
                        <a:rPr lang="en-GB" sz="900" dirty="0">
                          <a:solidFill>
                            <a:srgbClr val="1C5E9B"/>
                          </a:solidFill>
                        </a:rPr>
                        <a:t>Minor changes to reference data</a:t>
                      </a:r>
                    </a:p>
                    <a:p>
                      <a:pPr marL="171450" indent="-171450" algn="l">
                        <a:buFont typeface="Arial" panose="020B0604020202020204" pitchFamily="34" charset="0"/>
                        <a:buChar char="•"/>
                      </a:pPr>
                      <a:r>
                        <a:rPr lang="en-GB" sz="900" dirty="0">
                          <a:solidFill>
                            <a:srgbClr val="1C5E9B"/>
                          </a:solidFill>
                        </a:rPr>
                        <a:t>Changes to support CM4</a:t>
                      </a:r>
                      <a:r>
                        <a:rPr lang="en-GB" sz="900" baseline="0" dirty="0">
                          <a:solidFill>
                            <a:srgbClr val="1C5E9B"/>
                          </a:solidFill>
                        </a:rPr>
                        <a:t> will be trivial</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1188">
                <a:tc>
                  <a:txBody>
                    <a:bodyPr/>
                    <a:lstStyle/>
                    <a:p>
                      <a:pPr marL="0" indent="0" algn="ctr">
                        <a:buFont typeface="Arial" panose="020B0604020202020204" pitchFamily="34" charset="0"/>
                        <a:buNone/>
                      </a:pPr>
                      <a:r>
                        <a:rPr lang="en-GB" sz="900" b="1" kern="1200" baseline="0" dirty="0">
                          <a:solidFill>
                            <a:schemeClr val="bg1"/>
                          </a:solidFill>
                          <a:latin typeface="+mn-lt"/>
                          <a:ea typeface="+mn-ea"/>
                          <a:cs typeface="+mn-cs"/>
                        </a:rPr>
                        <a:t>Risks / Challenges/ Unknowns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4"/>
                  </a:ext>
                </a:extLst>
              </a:tr>
              <a:tr h="972000">
                <a:tc>
                  <a:txBody>
                    <a:bodyPr/>
                    <a:lstStyle/>
                    <a:p>
                      <a:pPr marL="171450" indent="-171450" algn="l">
                        <a:buFont typeface="Arial" panose="020B0604020202020204" pitchFamily="34" charset="0"/>
                        <a:buChar char="•"/>
                      </a:pP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indent="0" algn="ctr">
                        <a:buFont typeface="Arial" panose="020B0604020202020204" pitchFamily="34" charset="0"/>
                        <a:buNone/>
                      </a:pPr>
                      <a:r>
                        <a:rPr lang="en-GB" sz="900" b="1" dirty="0">
                          <a:solidFill>
                            <a:schemeClr val="bg1"/>
                          </a:solidFill>
                        </a:rPr>
                        <a:t>Dependencies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6"/>
                  </a:ext>
                </a:extLst>
              </a:tr>
              <a:tr h="972000">
                <a:tc>
                  <a:txBody>
                    <a:bodyPr/>
                    <a:lstStyle/>
                    <a:p>
                      <a:pPr marL="171450" indent="-171450" algn="l">
                        <a:buFont typeface="Arial" panose="020B0604020202020204" pitchFamily="34" charset="0"/>
                        <a:buChar char="•"/>
                      </a:pP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77" name="Table 176"/>
          <p:cNvGraphicFramePr>
            <a:graphicFrameLocks noGrp="1"/>
          </p:cNvGraphicFramePr>
          <p:nvPr>
            <p:extLst/>
          </p:nvPr>
        </p:nvGraphicFramePr>
        <p:xfrm>
          <a:off x="508004" y="6221897"/>
          <a:ext cx="2875246" cy="228600"/>
        </p:xfrm>
        <a:graphic>
          <a:graphicData uri="http://schemas.openxmlformats.org/drawingml/2006/table">
            <a:tbl>
              <a:tblPr firstRow="1" bandRow="1">
                <a:tableStyleId>{5C22544A-7EE6-4342-B048-85BDC9FD1C3A}</a:tableStyleId>
              </a:tblPr>
              <a:tblGrid>
                <a:gridCol w="1437623">
                  <a:extLst>
                    <a:ext uri="{9D8B030D-6E8A-4147-A177-3AD203B41FA5}">
                      <a16:colId xmlns:a16="http://schemas.microsoft.com/office/drawing/2014/main" val="20000"/>
                    </a:ext>
                  </a:extLst>
                </a:gridCol>
                <a:gridCol w="1437623">
                  <a:extLst>
                    <a:ext uri="{9D8B030D-6E8A-4147-A177-3AD203B41FA5}">
                      <a16:colId xmlns:a16="http://schemas.microsoft.com/office/drawing/2014/main" val="20001"/>
                    </a:ext>
                  </a:extLst>
                </a:gridCol>
              </a:tblGrid>
              <a:tr h="0">
                <a:tc>
                  <a:txBody>
                    <a:bodyPr/>
                    <a:lstStyle/>
                    <a:p>
                      <a:pPr algn="ctr"/>
                      <a:r>
                        <a:rPr lang="en-GB" sz="900" b="1" dirty="0"/>
                        <a:t>Impact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tc>
                  <a:txBody>
                    <a:bodyPr/>
                    <a:lstStyle/>
                    <a:p>
                      <a:pPr algn="ctr"/>
                      <a:r>
                        <a:rPr lang="en-GB" sz="900" b="0" dirty="0">
                          <a:solidFill>
                            <a:schemeClr val="tx1"/>
                          </a:solidFill>
                        </a:rPr>
                        <a:t>Moderate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bl>
          </a:graphicData>
        </a:graphic>
      </p:graphicFrame>
      <p:sp>
        <p:nvSpPr>
          <p:cNvPr id="61" name="Rectangle 60"/>
          <p:cNvSpPr/>
          <p:nvPr/>
        </p:nvSpPr>
        <p:spPr>
          <a:xfrm>
            <a:off x="10957213" y="6396335"/>
            <a:ext cx="813537" cy="461665"/>
          </a:xfrm>
          <a:prstGeom prst="rect">
            <a:avLst/>
          </a:prstGeom>
        </p:spPr>
        <p:txBody>
          <a:bodyPr wrap="square">
            <a:spAutoFit/>
          </a:bodyPr>
          <a:lstStyle/>
          <a:p>
            <a:pPr algn="ctr"/>
            <a:r>
              <a:rPr lang="en-GB" sz="2400" b="1" dirty="0">
                <a:solidFill>
                  <a:prstClr val="white">
                    <a:lumMod val="75000"/>
                  </a:prstClr>
                </a:solidFill>
              </a:rPr>
              <a:t>WIP</a:t>
            </a:r>
          </a:p>
        </p:txBody>
      </p:sp>
      <p:grpSp>
        <p:nvGrpSpPr>
          <p:cNvPr id="6" name="Group 5"/>
          <p:cNvGrpSpPr/>
          <p:nvPr/>
        </p:nvGrpSpPr>
        <p:grpSpPr>
          <a:xfrm>
            <a:off x="3633536" y="1259561"/>
            <a:ext cx="8260105" cy="5206175"/>
            <a:chOff x="3633536" y="1259561"/>
            <a:chExt cx="8260105" cy="5206175"/>
          </a:xfrm>
        </p:grpSpPr>
        <p:sp>
          <p:nvSpPr>
            <p:cNvPr id="116" name="Rectangle 115"/>
            <p:cNvSpPr/>
            <p:nvPr/>
          </p:nvSpPr>
          <p:spPr>
            <a:xfrm>
              <a:off x="6076406" y="2034306"/>
              <a:ext cx="3713075" cy="3405502"/>
            </a:xfrm>
            <a:prstGeom prst="rect">
              <a:avLst/>
            </a:prstGeom>
            <a:solidFill>
              <a:schemeClr val="bg1">
                <a:lumMod val="95000"/>
              </a:schemeClr>
            </a:solidFill>
            <a:ln w="12700">
              <a:solidFill>
                <a:schemeClr val="bg1">
                  <a:lumMod val="8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dirty="0">
                <a:solidFill>
                  <a:srgbClr val="1C5E9B"/>
                </a:solidFill>
              </a:endParaRPr>
            </a:p>
          </p:txBody>
        </p:sp>
        <p:grpSp>
          <p:nvGrpSpPr>
            <p:cNvPr id="117" name="Group 116"/>
            <p:cNvGrpSpPr/>
            <p:nvPr/>
          </p:nvGrpSpPr>
          <p:grpSpPr>
            <a:xfrm>
              <a:off x="6230763" y="2311798"/>
              <a:ext cx="1133341" cy="656129"/>
              <a:chOff x="3939134" y="2539118"/>
              <a:chExt cx="1133341" cy="313639"/>
            </a:xfrm>
            <a:solidFill>
              <a:schemeClr val="bg1"/>
            </a:solidFill>
          </p:grpSpPr>
          <p:sp>
            <p:nvSpPr>
              <p:cNvPr id="167" name="Rectangle 166"/>
              <p:cNvSpPr/>
              <p:nvPr/>
            </p:nvSpPr>
            <p:spPr>
              <a:xfrm>
                <a:off x="3939134" y="2539118"/>
                <a:ext cx="1133341" cy="313639"/>
              </a:xfrm>
              <a:prstGeom prst="rect">
                <a:avLst/>
              </a:prstGeom>
              <a:grp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dirty="0">
                  <a:solidFill>
                    <a:srgbClr val="1C5E9B"/>
                  </a:solidFill>
                </a:endParaRPr>
              </a:p>
            </p:txBody>
          </p:sp>
          <p:sp>
            <p:nvSpPr>
              <p:cNvPr id="169" name="Oval 168"/>
              <p:cNvSpPr/>
              <p:nvPr/>
            </p:nvSpPr>
            <p:spPr>
              <a:xfrm>
                <a:off x="3970773" y="2575245"/>
                <a:ext cx="636307" cy="205245"/>
              </a:xfrm>
              <a:prstGeom prst="ellipse">
                <a:avLst/>
              </a:prstGeom>
              <a:solidFill>
                <a:srgbClr val="FFFF00"/>
              </a:solidFill>
              <a:ln w="12700">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GB" sz="1000" dirty="0">
                    <a:solidFill>
                      <a:srgbClr val="1C5E9B"/>
                    </a:solidFill>
                  </a:rPr>
                  <a:t>CMA</a:t>
                </a:r>
              </a:p>
            </p:txBody>
          </p:sp>
          <p:sp>
            <p:nvSpPr>
              <p:cNvPr id="168" name="Oval 167"/>
              <p:cNvSpPr/>
              <p:nvPr/>
            </p:nvSpPr>
            <p:spPr>
              <a:xfrm>
                <a:off x="4369943" y="2575848"/>
                <a:ext cx="694268" cy="205245"/>
              </a:xfrm>
              <a:prstGeom prst="ellipse">
                <a:avLst/>
              </a:prstGeom>
              <a:noFill/>
              <a:ln w="12700">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r"/>
                <a:r>
                  <a:rPr lang="en-GB" sz="1000" dirty="0">
                    <a:solidFill>
                      <a:srgbClr val="1C5E9B"/>
                    </a:solidFill>
                  </a:rPr>
                  <a:t>PSD2</a:t>
                </a:r>
              </a:p>
            </p:txBody>
          </p:sp>
        </p:grpSp>
        <p:sp>
          <p:nvSpPr>
            <p:cNvPr id="118" name="Rectangle 117"/>
            <p:cNvSpPr/>
            <p:nvPr/>
          </p:nvSpPr>
          <p:spPr>
            <a:xfrm>
              <a:off x="7465381" y="2311798"/>
              <a:ext cx="982467" cy="65612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Corporate</a:t>
              </a:r>
            </a:p>
          </p:txBody>
        </p:sp>
        <p:sp>
          <p:nvSpPr>
            <p:cNvPr id="119" name="Rectangle 118"/>
            <p:cNvSpPr/>
            <p:nvPr/>
          </p:nvSpPr>
          <p:spPr>
            <a:xfrm>
              <a:off x="7463874" y="3963048"/>
              <a:ext cx="982467" cy="1317689"/>
            </a:xfrm>
            <a:prstGeom prst="rect">
              <a:avLst/>
            </a:prstGeom>
            <a:solidFill>
              <a:schemeClr val="bg1"/>
            </a:solidFill>
            <a:ln w="12700">
              <a:solidFill>
                <a:schemeClr val="bg1">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GB" sz="1000" dirty="0">
                  <a:solidFill>
                    <a:srgbClr val="1C5E9B"/>
                  </a:solidFill>
                </a:rPr>
                <a:t>API Gateway</a:t>
              </a:r>
            </a:p>
            <a:p>
              <a:pPr algn="ctr"/>
              <a:r>
                <a:rPr lang="en-GB" sz="1000" dirty="0">
                  <a:solidFill>
                    <a:srgbClr val="1C5E9B"/>
                  </a:solidFill>
                </a:rPr>
                <a:t> Platform</a:t>
              </a:r>
            </a:p>
          </p:txBody>
        </p:sp>
        <p:sp>
          <p:nvSpPr>
            <p:cNvPr id="120" name="Rectangle 119"/>
            <p:cNvSpPr/>
            <p:nvPr/>
          </p:nvSpPr>
          <p:spPr>
            <a:xfrm>
              <a:off x="6230763" y="3896678"/>
              <a:ext cx="1133341" cy="65612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B2B</a:t>
              </a:r>
            </a:p>
          </p:txBody>
        </p:sp>
        <p:sp>
          <p:nvSpPr>
            <p:cNvPr id="121" name="Rectangle 120"/>
            <p:cNvSpPr/>
            <p:nvPr/>
          </p:nvSpPr>
          <p:spPr>
            <a:xfrm>
              <a:off x="8556703" y="2311798"/>
              <a:ext cx="1133341" cy="65612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Public Auth</a:t>
              </a:r>
            </a:p>
          </p:txBody>
        </p:sp>
        <p:sp>
          <p:nvSpPr>
            <p:cNvPr id="122" name="Oval 121"/>
            <p:cNvSpPr/>
            <p:nvPr/>
          </p:nvSpPr>
          <p:spPr>
            <a:xfrm>
              <a:off x="4699890" y="1531528"/>
              <a:ext cx="1234618" cy="78027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AISP</a:t>
              </a:r>
            </a:p>
          </p:txBody>
        </p:sp>
        <p:sp>
          <p:nvSpPr>
            <p:cNvPr id="123" name="Oval 122"/>
            <p:cNvSpPr/>
            <p:nvPr/>
          </p:nvSpPr>
          <p:spPr>
            <a:xfrm>
              <a:off x="4699890" y="2451281"/>
              <a:ext cx="1234618" cy="78027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ASPS</a:t>
              </a:r>
            </a:p>
          </p:txBody>
        </p:sp>
        <p:sp>
          <p:nvSpPr>
            <p:cNvPr id="124" name="Oval 123"/>
            <p:cNvSpPr/>
            <p:nvPr/>
          </p:nvSpPr>
          <p:spPr>
            <a:xfrm>
              <a:off x="4699890" y="3349970"/>
              <a:ext cx="1234618" cy="78027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PISP</a:t>
              </a:r>
            </a:p>
          </p:txBody>
        </p:sp>
        <p:sp>
          <p:nvSpPr>
            <p:cNvPr id="125" name="Oval 124"/>
            <p:cNvSpPr/>
            <p:nvPr/>
          </p:nvSpPr>
          <p:spPr>
            <a:xfrm>
              <a:off x="4699890" y="4215825"/>
              <a:ext cx="1234618" cy="78027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Voca, schemes</a:t>
              </a:r>
            </a:p>
          </p:txBody>
        </p:sp>
        <p:sp>
          <p:nvSpPr>
            <p:cNvPr id="126" name="Rectangle 125"/>
            <p:cNvSpPr/>
            <p:nvPr/>
          </p:nvSpPr>
          <p:spPr>
            <a:xfrm>
              <a:off x="6898710" y="1413010"/>
              <a:ext cx="1133341" cy="467846"/>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Customer</a:t>
              </a:r>
            </a:p>
          </p:txBody>
        </p:sp>
        <p:sp>
          <p:nvSpPr>
            <p:cNvPr id="127" name="Rectangle 126"/>
            <p:cNvSpPr/>
            <p:nvPr/>
          </p:nvSpPr>
          <p:spPr>
            <a:xfrm>
              <a:off x="8114349" y="1413010"/>
              <a:ext cx="1133341" cy="467846"/>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ATM </a:t>
              </a:r>
            </a:p>
          </p:txBody>
        </p:sp>
        <p:sp>
          <p:nvSpPr>
            <p:cNvPr id="128" name="Oval 127"/>
            <p:cNvSpPr/>
            <p:nvPr/>
          </p:nvSpPr>
          <p:spPr>
            <a:xfrm>
              <a:off x="9956491" y="1832446"/>
              <a:ext cx="1234618" cy="78027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Business Partner</a:t>
              </a:r>
            </a:p>
          </p:txBody>
        </p:sp>
        <p:sp>
          <p:nvSpPr>
            <p:cNvPr id="129" name="Rectangle 128"/>
            <p:cNvSpPr/>
            <p:nvPr/>
          </p:nvSpPr>
          <p:spPr>
            <a:xfrm>
              <a:off x="9724875" y="5633413"/>
              <a:ext cx="1133341" cy="656129"/>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Legacy Systems Services</a:t>
              </a:r>
            </a:p>
          </p:txBody>
        </p:sp>
        <p:sp>
          <p:nvSpPr>
            <p:cNvPr id="130" name="Rectangle 129"/>
            <p:cNvSpPr/>
            <p:nvPr/>
          </p:nvSpPr>
          <p:spPr>
            <a:xfrm>
              <a:off x="8491304" y="5633413"/>
              <a:ext cx="1133341" cy="656129"/>
            </a:xfrm>
            <a:prstGeom prst="rect">
              <a:avLst/>
            </a:prstGeom>
            <a:solidFill>
              <a:schemeClr val="tx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NEM Services</a:t>
              </a:r>
            </a:p>
          </p:txBody>
        </p:sp>
        <p:sp>
          <p:nvSpPr>
            <p:cNvPr id="131" name="Rectangle 130"/>
            <p:cNvSpPr/>
            <p:nvPr/>
          </p:nvSpPr>
          <p:spPr>
            <a:xfrm>
              <a:off x="7257733" y="5633413"/>
              <a:ext cx="1133341" cy="656129"/>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Other App Services</a:t>
              </a:r>
            </a:p>
          </p:txBody>
        </p:sp>
        <p:cxnSp>
          <p:nvCxnSpPr>
            <p:cNvPr id="132" name="Straight Connector 131"/>
            <p:cNvCxnSpPr>
              <a:stCxn id="126" idx="3"/>
              <a:endCxn id="127" idx="1"/>
            </p:cNvCxnSpPr>
            <p:nvPr/>
          </p:nvCxnSpPr>
          <p:spPr>
            <a:xfrm>
              <a:off x="8032051" y="1646935"/>
              <a:ext cx="82298" cy="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27" idx="2"/>
              <a:endCxn id="118" idx="0"/>
            </p:cNvCxnSpPr>
            <p:nvPr/>
          </p:nvCxnSpPr>
          <p:spPr>
            <a:xfrm flipH="1">
              <a:off x="7956615" y="1880856"/>
              <a:ext cx="724405" cy="430941"/>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28" idx="2"/>
              <a:endCxn id="121" idx="3"/>
            </p:cNvCxnSpPr>
            <p:nvPr/>
          </p:nvCxnSpPr>
          <p:spPr>
            <a:xfrm flipH="1">
              <a:off x="9690044" y="2222581"/>
              <a:ext cx="266447" cy="417283"/>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118" idx="2"/>
            </p:cNvCxnSpPr>
            <p:nvPr/>
          </p:nvCxnSpPr>
          <p:spPr>
            <a:xfrm flipV="1">
              <a:off x="7956615" y="2967927"/>
              <a:ext cx="0" cy="954756"/>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167" idx="3"/>
            </p:cNvCxnSpPr>
            <p:nvPr/>
          </p:nvCxnSpPr>
          <p:spPr>
            <a:xfrm flipH="1" flipV="1">
              <a:off x="7364104" y="2639863"/>
              <a:ext cx="592511" cy="128282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a:endCxn id="120" idx="3"/>
            </p:cNvCxnSpPr>
            <p:nvPr/>
          </p:nvCxnSpPr>
          <p:spPr>
            <a:xfrm flipH="1" flipV="1">
              <a:off x="7364104" y="4224743"/>
              <a:ext cx="101278" cy="356784"/>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21" idx="1"/>
            </p:cNvCxnSpPr>
            <p:nvPr/>
          </p:nvCxnSpPr>
          <p:spPr>
            <a:xfrm flipH="1">
              <a:off x="7956615" y="2639863"/>
              <a:ext cx="600088" cy="128282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129" idx="0"/>
            </p:cNvCxnSpPr>
            <p:nvPr/>
          </p:nvCxnSpPr>
          <p:spPr>
            <a:xfrm>
              <a:off x="7956615" y="5240373"/>
              <a:ext cx="2334931" cy="393041"/>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31" idx="0"/>
            </p:cNvCxnSpPr>
            <p:nvPr/>
          </p:nvCxnSpPr>
          <p:spPr>
            <a:xfrm flipH="1">
              <a:off x="7824404" y="5240373"/>
              <a:ext cx="132211" cy="393041"/>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1" name="Straight Connector 140"/>
            <p:cNvCxnSpPr>
              <a:endCxn id="130" idx="0"/>
            </p:cNvCxnSpPr>
            <p:nvPr/>
          </p:nvCxnSpPr>
          <p:spPr>
            <a:xfrm>
              <a:off x="7956615" y="5240373"/>
              <a:ext cx="1101360" cy="393041"/>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22" idx="6"/>
              <a:endCxn id="167" idx="1"/>
            </p:cNvCxnSpPr>
            <p:nvPr/>
          </p:nvCxnSpPr>
          <p:spPr>
            <a:xfrm>
              <a:off x="5934508" y="1921663"/>
              <a:ext cx="296255" cy="718201"/>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23" idx="5"/>
              <a:endCxn id="167" idx="1"/>
            </p:cNvCxnSpPr>
            <p:nvPr/>
          </p:nvCxnSpPr>
          <p:spPr>
            <a:xfrm flipV="1">
              <a:off x="5753702" y="2639863"/>
              <a:ext cx="477061" cy="477419"/>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24" idx="6"/>
              <a:endCxn id="167" idx="1"/>
            </p:cNvCxnSpPr>
            <p:nvPr/>
          </p:nvCxnSpPr>
          <p:spPr>
            <a:xfrm flipV="1">
              <a:off x="5934508" y="2639863"/>
              <a:ext cx="296255" cy="1100242"/>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25" idx="6"/>
              <a:endCxn id="120" idx="1"/>
            </p:cNvCxnSpPr>
            <p:nvPr/>
          </p:nvCxnSpPr>
          <p:spPr>
            <a:xfrm flipV="1">
              <a:off x="5934508" y="4224743"/>
              <a:ext cx="296255" cy="381217"/>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8547618" y="3896678"/>
              <a:ext cx="1133341" cy="65612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Developer Portal</a:t>
              </a:r>
            </a:p>
          </p:txBody>
        </p:sp>
        <p:cxnSp>
          <p:nvCxnSpPr>
            <p:cNvPr id="147" name="Straight Connector 146"/>
            <p:cNvCxnSpPr>
              <a:endCxn id="146" idx="1"/>
            </p:cNvCxnSpPr>
            <p:nvPr/>
          </p:nvCxnSpPr>
          <p:spPr>
            <a:xfrm flipV="1">
              <a:off x="8447848" y="4224743"/>
              <a:ext cx="99770" cy="356784"/>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9956491" y="3711589"/>
              <a:ext cx="1234618" cy="78027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GB" sz="1000" dirty="0">
                  <a:solidFill>
                    <a:srgbClr val="1C5E9B"/>
                  </a:solidFill>
                </a:rPr>
                <a:t>Developer</a:t>
              </a:r>
              <a:br>
                <a:rPr lang="en-GB" sz="1000" dirty="0">
                  <a:solidFill>
                    <a:srgbClr val="1C5E9B"/>
                  </a:solidFill>
                </a:rPr>
              </a:br>
              <a:r>
                <a:rPr lang="en-GB" sz="1000" dirty="0">
                  <a:solidFill>
                    <a:srgbClr val="1C5E9B"/>
                  </a:solidFill>
                </a:rPr>
                <a:t>(Consumer)</a:t>
              </a:r>
            </a:p>
          </p:txBody>
        </p:sp>
        <p:cxnSp>
          <p:nvCxnSpPr>
            <p:cNvPr id="149" name="Straight Connector 148"/>
            <p:cNvCxnSpPr>
              <a:stCxn id="148" idx="2"/>
              <a:endCxn id="146" idx="3"/>
            </p:cNvCxnSpPr>
            <p:nvPr/>
          </p:nvCxnSpPr>
          <p:spPr>
            <a:xfrm flipH="1">
              <a:off x="9680959" y="4101724"/>
              <a:ext cx="275532" cy="123019"/>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547618" y="4621893"/>
              <a:ext cx="1133341" cy="65612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DevOps  Core + Cartridge</a:t>
              </a:r>
            </a:p>
          </p:txBody>
        </p:sp>
        <p:cxnSp>
          <p:nvCxnSpPr>
            <p:cNvPr id="151" name="Straight Connector 150"/>
            <p:cNvCxnSpPr>
              <a:endCxn id="150" idx="1"/>
            </p:cNvCxnSpPr>
            <p:nvPr/>
          </p:nvCxnSpPr>
          <p:spPr>
            <a:xfrm>
              <a:off x="8447848" y="4581528"/>
              <a:ext cx="99770" cy="368431"/>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9956491" y="4624937"/>
              <a:ext cx="1234618" cy="78027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API Developer</a:t>
              </a:r>
            </a:p>
          </p:txBody>
        </p:sp>
        <p:cxnSp>
          <p:nvCxnSpPr>
            <p:cNvPr id="153" name="Straight Connector 152"/>
            <p:cNvCxnSpPr>
              <a:stCxn id="152" idx="2"/>
              <a:endCxn id="150" idx="3"/>
            </p:cNvCxnSpPr>
            <p:nvPr/>
          </p:nvCxnSpPr>
          <p:spPr>
            <a:xfrm flipH="1" flipV="1">
              <a:off x="9680959" y="4949959"/>
              <a:ext cx="275532" cy="65113"/>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230763" y="4621893"/>
              <a:ext cx="1133341" cy="65612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MI</a:t>
              </a:r>
            </a:p>
          </p:txBody>
        </p:sp>
        <p:sp>
          <p:nvSpPr>
            <p:cNvPr id="155" name="Oval 154"/>
            <p:cNvSpPr/>
            <p:nvPr/>
          </p:nvSpPr>
          <p:spPr>
            <a:xfrm>
              <a:off x="4699890" y="5132999"/>
              <a:ext cx="1234618" cy="78027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GB" sz="1000" dirty="0">
                  <a:solidFill>
                    <a:srgbClr val="1C5E9B"/>
                  </a:solidFill>
                </a:rPr>
                <a:t>Monitoring</a:t>
              </a:r>
            </a:p>
          </p:txBody>
        </p:sp>
        <p:cxnSp>
          <p:nvCxnSpPr>
            <p:cNvPr id="156" name="Straight Connector 155"/>
            <p:cNvCxnSpPr>
              <a:endCxn id="154" idx="3"/>
            </p:cNvCxnSpPr>
            <p:nvPr/>
          </p:nvCxnSpPr>
          <p:spPr>
            <a:xfrm flipH="1">
              <a:off x="7364104" y="4581528"/>
              <a:ext cx="101277" cy="368431"/>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154" idx="1"/>
              <a:endCxn id="155" idx="6"/>
            </p:cNvCxnSpPr>
            <p:nvPr/>
          </p:nvCxnSpPr>
          <p:spPr>
            <a:xfrm flipH="1">
              <a:off x="5934508" y="4949959"/>
              <a:ext cx="296255" cy="573176"/>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24162" y="5633413"/>
              <a:ext cx="1133341" cy="656129"/>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IdP</a:t>
              </a:r>
            </a:p>
          </p:txBody>
        </p:sp>
        <p:cxnSp>
          <p:nvCxnSpPr>
            <p:cNvPr id="160" name="Straight Connector 159"/>
            <p:cNvCxnSpPr>
              <a:endCxn id="159" idx="0"/>
            </p:cNvCxnSpPr>
            <p:nvPr/>
          </p:nvCxnSpPr>
          <p:spPr>
            <a:xfrm flipH="1">
              <a:off x="6590833" y="5240373"/>
              <a:ext cx="1365782" cy="393041"/>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8556704" y="3095342"/>
              <a:ext cx="1133341" cy="65612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Public </a:t>
              </a:r>
            </a:p>
            <a:p>
              <a:pPr algn="ctr"/>
              <a:r>
                <a:rPr lang="en-GB" sz="1000" dirty="0">
                  <a:solidFill>
                    <a:srgbClr val="1C5E9B"/>
                  </a:solidFill>
                </a:rPr>
                <a:t>No Auth</a:t>
              </a:r>
            </a:p>
          </p:txBody>
        </p:sp>
        <p:sp>
          <p:nvSpPr>
            <p:cNvPr id="162" name="Oval 161"/>
            <p:cNvSpPr/>
            <p:nvPr/>
          </p:nvSpPr>
          <p:spPr>
            <a:xfrm>
              <a:off x="9956491" y="2774903"/>
              <a:ext cx="1234618" cy="78027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GB" sz="1000" dirty="0">
                  <a:solidFill>
                    <a:srgbClr val="1C5E9B"/>
                  </a:solidFill>
                </a:rPr>
                <a:t>Non-</a:t>
              </a:r>
              <a:br>
                <a:rPr lang="en-GB" sz="1000" dirty="0">
                  <a:solidFill>
                    <a:srgbClr val="1C5E9B"/>
                  </a:solidFill>
                </a:rPr>
              </a:br>
              <a:r>
                <a:rPr lang="en-GB" sz="1000" dirty="0">
                  <a:solidFill>
                    <a:srgbClr val="1C5E9B"/>
                  </a:solidFill>
                </a:rPr>
                <a:t>accredited</a:t>
              </a:r>
            </a:p>
          </p:txBody>
        </p:sp>
        <p:cxnSp>
          <p:nvCxnSpPr>
            <p:cNvPr id="163" name="Straight Connector 162"/>
            <p:cNvCxnSpPr>
              <a:stCxn id="162" idx="2"/>
              <a:endCxn id="161" idx="3"/>
            </p:cNvCxnSpPr>
            <p:nvPr/>
          </p:nvCxnSpPr>
          <p:spPr>
            <a:xfrm flipH="1">
              <a:off x="9690045" y="3165038"/>
              <a:ext cx="266446" cy="258369"/>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a:endCxn id="161" idx="1"/>
            </p:cNvCxnSpPr>
            <p:nvPr/>
          </p:nvCxnSpPr>
          <p:spPr>
            <a:xfrm flipV="1">
              <a:off x="7956615" y="3423407"/>
              <a:ext cx="600089" cy="499276"/>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3633536" y="1259561"/>
              <a:ext cx="8260105" cy="5206175"/>
            </a:xfrm>
            <a:prstGeom prst="rect">
              <a:avLst/>
            </a:prstGeom>
            <a:no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rgbClr val="1C5E9B"/>
                </a:solidFill>
              </a:endParaRPr>
            </a:p>
          </p:txBody>
        </p:sp>
        <p:sp>
          <p:nvSpPr>
            <p:cNvPr id="166" name="Rectangle 165"/>
            <p:cNvSpPr/>
            <p:nvPr/>
          </p:nvSpPr>
          <p:spPr>
            <a:xfrm>
              <a:off x="3647858" y="1389386"/>
              <a:ext cx="909223" cy="2446687"/>
            </a:xfrm>
            <a:prstGeom prst="rect">
              <a:avLst/>
            </a:prstGeom>
          </p:spPr>
          <p:txBody>
            <a:bodyPr wrap="none">
              <a:spAutoFit/>
            </a:bodyPr>
            <a:lstStyle/>
            <a:p>
              <a:r>
                <a:rPr lang="en-GB" sz="1000" b="1" dirty="0">
                  <a:solidFill>
                    <a:srgbClr val="1C5E9B"/>
                  </a:solidFill>
                </a:rPr>
                <a:t>Impact Map</a:t>
              </a:r>
            </a:p>
            <a:p>
              <a:r>
                <a:rPr lang="en-GB" sz="1000" dirty="0">
                  <a:solidFill>
                    <a:srgbClr val="FF0000"/>
                  </a:solidFill>
                  <a:sym typeface="Wingdings" panose="05000000000000000000" pitchFamily="2" charset="2"/>
                </a:rPr>
                <a:t> </a:t>
              </a:r>
              <a:r>
                <a:rPr lang="en-GB" sz="1000" dirty="0">
                  <a:solidFill>
                    <a:srgbClr val="1C5E9B"/>
                  </a:solidFill>
                  <a:sym typeface="Wingdings" panose="05000000000000000000" pitchFamily="2" charset="2"/>
                </a:rPr>
                <a:t>High</a:t>
              </a:r>
            </a:p>
            <a:p>
              <a:r>
                <a:rPr lang="en-GB" sz="1000" dirty="0">
                  <a:solidFill>
                    <a:srgbClr val="FFFF00"/>
                  </a:solidFill>
                  <a:sym typeface="Wingdings" panose="05000000000000000000" pitchFamily="2" charset="2"/>
                </a:rPr>
                <a:t></a:t>
              </a:r>
              <a:r>
                <a:rPr lang="en-GB" sz="1000" dirty="0">
                  <a:solidFill>
                    <a:srgbClr val="1C5E9B"/>
                  </a:solidFill>
                  <a:sym typeface="Wingdings" panose="05000000000000000000" pitchFamily="2" charset="2"/>
                </a:rPr>
                <a:t> Medium</a:t>
              </a:r>
            </a:p>
            <a:p>
              <a:r>
                <a:rPr lang="en-GB" sz="1000" dirty="0">
                  <a:solidFill>
                    <a:srgbClr val="92D050"/>
                  </a:solidFill>
                  <a:sym typeface="Wingdings" panose="05000000000000000000" pitchFamily="2" charset="2"/>
                </a:rPr>
                <a:t> </a:t>
              </a:r>
              <a:r>
                <a:rPr lang="en-GB" sz="1000" dirty="0">
                  <a:solidFill>
                    <a:srgbClr val="1C5E9B"/>
                  </a:solidFill>
                  <a:sym typeface="Wingdings" panose="05000000000000000000" pitchFamily="2" charset="2"/>
                </a:rPr>
                <a:t>Low</a:t>
              </a:r>
            </a:p>
            <a:p>
              <a:r>
                <a:rPr lang="en-GB" sz="1000" dirty="0">
                  <a:solidFill>
                    <a:srgbClr val="004A8F">
                      <a:lumMod val="20000"/>
                      <a:lumOff val="80000"/>
                    </a:srgbClr>
                  </a:solidFill>
                  <a:sym typeface="Wingdings" panose="05000000000000000000" pitchFamily="2" charset="2"/>
                </a:rPr>
                <a:t> </a:t>
              </a:r>
              <a:r>
                <a:rPr lang="en-GB" sz="1000" dirty="0">
                  <a:solidFill>
                    <a:srgbClr val="1C5E9B"/>
                  </a:solidFill>
                  <a:sym typeface="Wingdings" panose="05000000000000000000" pitchFamily="2" charset="2"/>
                </a:rPr>
                <a:t>Potential</a:t>
              </a:r>
            </a:p>
            <a:p>
              <a:r>
                <a:rPr lang="en-GB" sz="1000" dirty="0">
                  <a:solidFill>
                    <a:prstClr val="white">
                      <a:lumMod val="65000"/>
                    </a:prstClr>
                  </a:solidFill>
                  <a:sym typeface="Wingdings" panose="05000000000000000000" pitchFamily="2" charset="2"/>
                </a:rPr>
                <a:t></a:t>
              </a:r>
              <a:r>
                <a:rPr lang="en-GB" sz="1000" dirty="0">
                  <a:solidFill>
                    <a:srgbClr val="92D050"/>
                  </a:solidFill>
                  <a:sym typeface="Wingdings" panose="05000000000000000000" pitchFamily="2" charset="2"/>
                </a:rPr>
                <a:t> </a:t>
              </a:r>
              <a:r>
                <a:rPr lang="en-GB" sz="1000" dirty="0">
                  <a:solidFill>
                    <a:srgbClr val="1C5E9B"/>
                  </a:solidFill>
                  <a:sym typeface="Wingdings" panose="05000000000000000000" pitchFamily="2" charset="2"/>
                </a:rPr>
                <a:t>No impact</a:t>
              </a:r>
              <a:endParaRPr lang="en-GB" sz="1000" dirty="0">
                <a:solidFill>
                  <a:srgbClr val="1C5E9B"/>
                </a:solidFill>
              </a:endParaRPr>
            </a:p>
            <a:p>
              <a:endParaRPr lang="en-GB" sz="1000" dirty="0">
                <a:solidFill>
                  <a:srgbClr val="1C5E9B"/>
                </a:solidFill>
              </a:endParaRPr>
            </a:p>
          </p:txBody>
        </p:sp>
        <p:sp>
          <p:nvSpPr>
            <p:cNvPr id="62" name="Rectangle 61"/>
            <p:cNvSpPr/>
            <p:nvPr/>
          </p:nvSpPr>
          <p:spPr>
            <a:xfrm>
              <a:off x="6230762" y="3183712"/>
              <a:ext cx="1133341" cy="65612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Monetisation</a:t>
              </a:r>
            </a:p>
          </p:txBody>
        </p:sp>
        <p:cxnSp>
          <p:nvCxnSpPr>
            <p:cNvPr id="63" name="Straight Connector 62"/>
            <p:cNvCxnSpPr>
              <a:stCxn id="62" idx="3"/>
              <a:endCxn id="119" idx="1"/>
            </p:cNvCxnSpPr>
            <p:nvPr/>
          </p:nvCxnSpPr>
          <p:spPr>
            <a:xfrm>
              <a:off x="7364103" y="3511777"/>
              <a:ext cx="99771" cy="1110116"/>
            </a:xfrm>
            <a:prstGeom prst="line">
              <a:avLst/>
            </a:prstGeom>
            <a:ln w="12700"/>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6706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1C5E9B"/>
                </a:solidFill>
              </a:rPr>
              <a:pPr>
                <a:defRPr/>
              </a:pPr>
              <a:t>18</a:t>
            </a:fld>
            <a:endParaRPr lang="en-GB" dirty="0">
              <a:solidFill>
                <a:srgbClr val="1C5E9B"/>
              </a:solidFill>
            </a:endParaRPr>
          </a:p>
        </p:txBody>
      </p:sp>
      <p:sp>
        <p:nvSpPr>
          <p:cNvPr id="3" name="Title 2"/>
          <p:cNvSpPr>
            <a:spLocks noGrp="1"/>
          </p:cNvSpPr>
          <p:nvPr>
            <p:ph type="title"/>
          </p:nvPr>
        </p:nvSpPr>
        <p:spPr/>
        <p:txBody>
          <a:bodyPr/>
          <a:lstStyle/>
          <a:p>
            <a:r>
              <a:rPr lang="en-GB" sz="2000" spc="-20" dirty="0">
                <a:solidFill>
                  <a:srgbClr val="1C5E9B"/>
                </a:solidFill>
              </a:rPr>
              <a:t>End State: Other API Exploitation</a:t>
            </a:r>
            <a:endParaRPr lang="en-GB" sz="2000" dirty="0">
              <a:solidFill>
                <a:srgbClr val="1C5E9B"/>
              </a:solidFill>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graphicFrame>
        <p:nvGraphicFramePr>
          <p:cNvPr id="176" name="Table 175"/>
          <p:cNvGraphicFramePr>
            <a:graphicFrameLocks noGrp="1"/>
          </p:cNvGraphicFramePr>
          <p:nvPr>
            <p:extLst/>
          </p:nvPr>
        </p:nvGraphicFramePr>
        <p:xfrm>
          <a:off x="524548" y="1259561"/>
          <a:ext cx="2858702" cy="4931976"/>
        </p:xfrm>
        <a:graphic>
          <a:graphicData uri="http://schemas.openxmlformats.org/drawingml/2006/table">
            <a:tbl>
              <a:tblPr firstRow="1" bandRow="1">
                <a:tableStyleId>{5C22544A-7EE6-4342-B048-85BDC9FD1C3A}</a:tableStyleId>
              </a:tblPr>
              <a:tblGrid>
                <a:gridCol w="2858702">
                  <a:extLst>
                    <a:ext uri="{9D8B030D-6E8A-4147-A177-3AD203B41FA5}">
                      <a16:colId xmlns:a16="http://schemas.microsoft.com/office/drawing/2014/main" val="20000"/>
                    </a:ext>
                  </a:extLst>
                </a:gridCol>
              </a:tblGrid>
              <a:tr h="0">
                <a:tc>
                  <a:txBody>
                    <a:bodyPr/>
                    <a:lstStyle/>
                    <a:p>
                      <a:pPr algn="ctr"/>
                      <a:r>
                        <a:rPr lang="en-GB" sz="900" b="1" dirty="0"/>
                        <a:t>Known</a:t>
                      </a:r>
                      <a:r>
                        <a:rPr lang="en-GB" sz="900" b="1" baseline="0" dirty="0"/>
                        <a:t> Requirements</a:t>
                      </a:r>
                      <a:endParaRPr lang="en-GB" sz="900" b="1" dirty="0"/>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0"/>
                  </a:ext>
                </a:extLst>
              </a:tr>
              <a:tr h="1101576">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004A8F"/>
                          </a:solidFill>
                        </a:rPr>
                        <a:t>Publish other non-mandatory APIs to meet business outcomes</a:t>
                      </a:r>
                    </a:p>
                    <a:p>
                      <a:pPr marL="171450" indent="-171450" algn="l">
                        <a:spcBef>
                          <a:spcPts val="0"/>
                        </a:spcBef>
                        <a:buFont typeface="Arial" panose="020B0604020202020204" pitchFamily="34" charset="0"/>
                        <a:buChar char="•"/>
                      </a:pPr>
                      <a:r>
                        <a:rPr lang="en-GB" sz="900" baseline="0" dirty="0">
                          <a:solidFill>
                            <a:srgbClr val="004A8F"/>
                          </a:solidFill>
                        </a:rPr>
                        <a:t>Revenue earning APIs and monetisation strategy</a:t>
                      </a:r>
                    </a:p>
                    <a:p>
                      <a:pPr marL="171450" indent="-171450" algn="l">
                        <a:spcBef>
                          <a:spcPts val="0"/>
                        </a:spcBef>
                        <a:buFont typeface="Arial" panose="020B0604020202020204" pitchFamily="34" charset="0"/>
                        <a:buChar char="•"/>
                      </a:pPr>
                      <a:r>
                        <a:rPr lang="en-GB" sz="900" baseline="0" dirty="0">
                          <a:solidFill>
                            <a:srgbClr val="004A8F"/>
                          </a:solidFill>
                        </a:rPr>
                        <a:t>Consumption of other 3</a:t>
                      </a:r>
                      <a:r>
                        <a:rPr lang="en-GB" sz="900" baseline="30000" dirty="0">
                          <a:solidFill>
                            <a:srgbClr val="004A8F"/>
                          </a:solidFill>
                        </a:rPr>
                        <a:t>rd</a:t>
                      </a:r>
                      <a:r>
                        <a:rPr lang="en-GB" sz="900" baseline="0" dirty="0">
                          <a:solidFill>
                            <a:srgbClr val="004A8F"/>
                          </a:solidFill>
                        </a:rPr>
                        <a:t> party APIs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a:r>
                        <a:rPr lang="en-GB" sz="900" b="1" dirty="0">
                          <a:solidFill>
                            <a:schemeClr val="bg1"/>
                          </a:solidFill>
                        </a:rPr>
                        <a:t>Assumptions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2"/>
                  </a:ext>
                </a:extLst>
              </a:tr>
              <a:tr h="972000">
                <a:tc>
                  <a:txBody>
                    <a:bodyPr/>
                    <a:lstStyle/>
                    <a:p>
                      <a:pPr marL="171450" indent="-171450" algn="l">
                        <a:buFont typeface="Arial" panose="020B0604020202020204" pitchFamily="34" charset="0"/>
                        <a:buChar char="•"/>
                      </a:pPr>
                      <a:r>
                        <a:rPr lang="en-GB" sz="900" dirty="0">
                          <a:solidFill>
                            <a:srgbClr val="1C5E9B"/>
                          </a:solidFill>
                        </a:rPr>
                        <a:t>Strategy</a:t>
                      </a:r>
                      <a:r>
                        <a:rPr lang="en-GB" sz="900" baseline="0" dirty="0">
                          <a:solidFill>
                            <a:srgbClr val="1C5E9B"/>
                          </a:solidFill>
                        </a:rPr>
                        <a:t> and monetisation will be developed at this stage.</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1188">
                <a:tc>
                  <a:txBody>
                    <a:bodyPr/>
                    <a:lstStyle/>
                    <a:p>
                      <a:pPr marL="0" indent="0" algn="ctr">
                        <a:buFont typeface="Arial" panose="020B0604020202020204" pitchFamily="34" charset="0"/>
                        <a:buNone/>
                      </a:pPr>
                      <a:r>
                        <a:rPr lang="en-GB" sz="900" b="1" kern="1200" baseline="0" dirty="0">
                          <a:solidFill>
                            <a:schemeClr val="bg1"/>
                          </a:solidFill>
                          <a:latin typeface="+mn-lt"/>
                          <a:ea typeface="+mn-ea"/>
                          <a:cs typeface="+mn-cs"/>
                        </a:rPr>
                        <a:t>Risks / Challenges/ Unknowns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4"/>
                  </a:ext>
                </a:extLst>
              </a:tr>
              <a:tr h="972000">
                <a:tc>
                  <a:txBody>
                    <a:bodyPr/>
                    <a:lstStyle/>
                    <a:p>
                      <a:pPr marL="171450" indent="-171450" algn="l">
                        <a:buFont typeface="Arial" panose="020B0604020202020204" pitchFamily="34" charset="0"/>
                        <a:buChar char="•"/>
                      </a:pPr>
                      <a:r>
                        <a:rPr lang="en-GB" sz="900" baseline="0" dirty="0">
                          <a:solidFill>
                            <a:srgbClr val="1C5E9B"/>
                          </a:solidFill>
                        </a:rPr>
                        <a:t>Lack of controls around consumption of 3</a:t>
                      </a:r>
                      <a:r>
                        <a:rPr lang="en-GB" sz="900" baseline="30000" dirty="0">
                          <a:solidFill>
                            <a:srgbClr val="1C5E9B"/>
                          </a:solidFill>
                        </a:rPr>
                        <a:t>rd</a:t>
                      </a:r>
                      <a:r>
                        <a:rPr lang="en-GB" sz="900" baseline="0" dirty="0">
                          <a:solidFill>
                            <a:srgbClr val="1C5E9B"/>
                          </a:solidFill>
                        </a:rPr>
                        <a:t> party APIs</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indent="0" algn="ctr">
                        <a:buFont typeface="Arial" panose="020B0604020202020204" pitchFamily="34" charset="0"/>
                        <a:buNone/>
                      </a:pPr>
                      <a:r>
                        <a:rPr lang="en-GB" sz="900" b="1" dirty="0">
                          <a:solidFill>
                            <a:schemeClr val="bg1"/>
                          </a:solidFill>
                        </a:rPr>
                        <a:t>Dependencies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6"/>
                  </a:ext>
                </a:extLst>
              </a:tr>
              <a:tr h="972000">
                <a:tc>
                  <a:txBody>
                    <a:bodyPr/>
                    <a:lstStyle/>
                    <a:p>
                      <a:pPr marL="171450" indent="-171450" algn="l">
                        <a:buFont typeface="Arial" panose="020B0604020202020204" pitchFamily="34" charset="0"/>
                        <a:buChar char="•"/>
                      </a:pP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77" name="Table 176"/>
          <p:cNvGraphicFramePr>
            <a:graphicFrameLocks noGrp="1"/>
          </p:cNvGraphicFramePr>
          <p:nvPr>
            <p:extLst/>
          </p:nvPr>
        </p:nvGraphicFramePr>
        <p:xfrm>
          <a:off x="508004" y="6221897"/>
          <a:ext cx="2875246" cy="228600"/>
        </p:xfrm>
        <a:graphic>
          <a:graphicData uri="http://schemas.openxmlformats.org/drawingml/2006/table">
            <a:tbl>
              <a:tblPr firstRow="1" bandRow="1">
                <a:tableStyleId>{5C22544A-7EE6-4342-B048-85BDC9FD1C3A}</a:tableStyleId>
              </a:tblPr>
              <a:tblGrid>
                <a:gridCol w="1437623">
                  <a:extLst>
                    <a:ext uri="{9D8B030D-6E8A-4147-A177-3AD203B41FA5}">
                      <a16:colId xmlns:a16="http://schemas.microsoft.com/office/drawing/2014/main" val="20000"/>
                    </a:ext>
                  </a:extLst>
                </a:gridCol>
                <a:gridCol w="1437623">
                  <a:extLst>
                    <a:ext uri="{9D8B030D-6E8A-4147-A177-3AD203B41FA5}">
                      <a16:colId xmlns:a16="http://schemas.microsoft.com/office/drawing/2014/main" val="20001"/>
                    </a:ext>
                  </a:extLst>
                </a:gridCol>
              </a:tblGrid>
              <a:tr h="0">
                <a:tc>
                  <a:txBody>
                    <a:bodyPr/>
                    <a:lstStyle/>
                    <a:p>
                      <a:pPr algn="ctr"/>
                      <a:r>
                        <a:rPr lang="en-GB" sz="900" b="1" dirty="0"/>
                        <a:t>Impact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tc>
                  <a:txBody>
                    <a:bodyPr/>
                    <a:lstStyle/>
                    <a:p>
                      <a:pPr algn="ctr"/>
                      <a:r>
                        <a:rPr lang="en-GB" sz="900" b="0" dirty="0">
                          <a:solidFill>
                            <a:schemeClr val="tx1"/>
                          </a:solidFill>
                        </a:rPr>
                        <a:t>Moderate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bl>
          </a:graphicData>
        </a:graphic>
      </p:graphicFrame>
      <p:graphicFrame>
        <p:nvGraphicFramePr>
          <p:cNvPr id="178" name="Table 177"/>
          <p:cNvGraphicFramePr>
            <a:graphicFrameLocks noGrp="1"/>
          </p:cNvGraphicFramePr>
          <p:nvPr>
            <p:extLst/>
          </p:nvPr>
        </p:nvGraphicFramePr>
        <p:xfrm>
          <a:off x="3633536" y="1247990"/>
          <a:ext cx="8260105" cy="2773884"/>
        </p:xfrm>
        <a:graphic>
          <a:graphicData uri="http://schemas.openxmlformats.org/drawingml/2006/table">
            <a:tbl>
              <a:tblPr firstRow="1" bandRow="1">
                <a:tableStyleId>{5C22544A-7EE6-4342-B048-85BDC9FD1C3A}</a:tableStyleId>
              </a:tblPr>
              <a:tblGrid>
                <a:gridCol w="1586230">
                  <a:extLst>
                    <a:ext uri="{9D8B030D-6E8A-4147-A177-3AD203B41FA5}">
                      <a16:colId xmlns:a16="http://schemas.microsoft.com/office/drawing/2014/main" val="20003"/>
                    </a:ext>
                  </a:extLst>
                </a:gridCol>
                <a:gridCol w="3534051">
                  <a:extLst>
                    <a:ext uri="{9D8B030D-6E8A-4147-A177-3AD203B41FA5}">
                      <a16:colId xmlns:a16="http://schemas.microsoft.com/office/drawing/2014/main" val="20001"/>
                    </a:ext>
                  </a:extLst>
                </a:gridCol>
                <a:gridCol w="3139824">
                  <a:extLst>
                    <a:ext uri="{9D8B030D-6E8A-4147-A177-3AD203B41FA5}">
                      <a16:colId xmlns:a16="http://schemas.microsoft.com/office/drawing/2014/main" val="20002"/>
                    </a:ext>
                  </a:extLst>
                </a:gridCol>
              </a:tblGrid>
              <a:tr h="210823">
                <a:tc>
                  <a:txBody>
                    <a:bodyPr/>
                    <a:lstStyle/>
                    <a:p>
                      <a:pPr algn="ctr"/>
                      <a:r>
                        <a:rPr lang="en-GB" sz="900" b="1" dirty="0"/>
                        <a:t>Capability Group</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tc>
                  <a:txBody>
                    <a:bodyPr/>
                    <a:lstStyle/>
                    <a:p>
                      <a:pPr algn="ctr"/>
                      <a:r>
                        <a:rPr lang="en-GB" sz="900" b="1" dirty="0">
                          <a:solidFill>
                            <a:schemeClr val="bg1"/>
                          </a:solidFill>
                        </a:rPr>
                        <a:t>I</a:t>
                      </a:r>
                      <a:r>
                        <a:rPr lang="en-GB" sz="900" b="1" baseline="0" dirty="0">
                          <a:solidFill>
                            <a:schemeClr val="bg1"/>
                          </a:solidFill>
                        </a:rPr>
                        <a:t> have…</a:t>
                      </a:r>
                      <a:endParaRPr lang="en-GB" sz="900" b="1" dirty="0">
                        <a:solidFill>
                          <a:schemeClr val="bg1"/>
                        </a:solidFill>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tc>
                  <a:txBody>
                    <a:bodyPr/>
                    <a:lstStyle/>
                    <a:p>
                      <a:pPr algn="ctr"/>
                      <a:r>
                        <a:rPr lang="en-GB" sz="900" b="1" dirty="0">
                          <a:solidFill>
                            <a:schemeClr val="bg1"/>
                          </a:solidFill>
                        </a:rPr>
                        <a:t>So I can…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C5E9B"/>
                    </a:solidFill>
                  </a:tcPr>
                </a:tc>
                <a:extLst>
                  <a:ext uri="{0D108BD9-81ED-4DB2-BD59-A6C34878D82A}">
                    <a16:rowId xmlns:a16="http://schemas.microsoft.com/office/drawing/2014/main" val="10000"/>
                  </a:ext>
                </a:extLst>
              </a:tr>
              <a:tr h="337317">
                <a:tc>
                  <a:txBody>
                    <a:bodyPr/>
                    <a:lstStyle/>
                    <a:p>
                      <a:pPr algn="l"/>
                      <a:r>
                        <a:rPr lang="en-GB" sz="900" b="1" dirty="0">
                          <a:solidFill>
                            <a:srgbClr val="1C5E9B"/>
                          </a:solidFill>
                        </a:rPr>
                        <a:t>Governance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APIs treated as own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i="0" dirty="0">
                          <a:solidFill>
                            <a:srgbClr val="1C5E9B"/>
                          </a:solidFill>
                        </a:rPr>
                        <a:t>Control how APIs are designed, built, deployed and managed in NBS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7317">
                <a:tc>
                  <a:txBody>
                    <a:bodyPr/>
                    <a:lstStyle/>
                    <a:p>
                      <a:pPr algn="l"/>
                      <a:r>
                        <a:rPr lang="en-GB" sz="900" b="1" dirty="0">
                          <a:solidFill>
                            <a:srgbClr val="1C5E9B"/>
                          </a:solidFill>
                        </a:rPr>
                        <a:t>Change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APIs for consumption</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Capabilities in place to consume APIs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Have the capability to consume other banks’ APIs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5004">
                <a:tc>
                  <a:txBody>
                    <a:bodyPr/>
                    <a:lstStyle/>
                    <a:p>
                      <a:pPr algn="l"/>
                      <a:r>
                        <a:rPr lang="en-GB" sz="900" b="1" dirty="0">
                          <a:solidFill>
                            <a:srgbClr val="1C5E9B"/>
                          </a:solidFill>
                        </a:rPr>
                        <a:t>Run</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Support processes to enable</a:t>
                      </a:r>
                      <a:r>
                        <a:rPr lang="en-GB" sz="900" baseline="0" dirty="0">
                          <a:solidFill>
                            <a:srgbClr val="1C5E9B"/>
                          </a:solidFill>
                        </a:rPr>
                        <a:t> consumption of APIs</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Support</a:t>
                      </a:r>
                      <a:r>
                        <a:rPr lang="en-GB" sz="900" baseline="0" dirty="0">
                          <a:solidFill>
                            <a:srgbClr val="1C5E9B"/>
                          </a:solidFill>
                        </a:rPr>
                        <a:t> </a:t>
                      </a:r>
                      <a:r>
                        <a:rPr lang="en-GB" sz="900" dirty="0">
                          <a:solidFill>
                            <a:srgbClr val="1C5E9B"/>
                          </a:solidFill>
                        </a:rPr>
                        <a:t>the consumption</a:t>
                      </a:r>
                      <a:r>
                        <a:rPr lang="en-GB" sz="900" baseline="0" dirty="0">
                          <a:solidFill>
                            <a:srgbClr val="1C5E9B"/>
                          </a:solidFill>
                        </a:rPr>
                        <a:t> of other banks’ APIs</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37317">
                <a:tc>
                  <a:txBody>
                    <a:bodyPr/>
                    <a:lstStyle/>
                    <a:p>
                      <a:pPr algn="l"/>
                      <a:r>
                        <a:rPr lang="en-GB" sz="900" b="1" dirty="0">
                          <a:solidFill>
                            <a:srgbClr val="1C5E9B"/>
                          </a:solidFill>
                        </a:rPr>
                        <a:t>Security Management</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Security</a:t>
                      </a:r>
                      <a:r>
                        <a:rPr lang="en-GB" sz="900" baseline="0" dirty="0">
                          <a:solidFill>
                            <a:srgbClr val="1C5E9B"/>
                          </a:solidFill>
                        </a:rPr>
                        <a:t> architecture</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Ensure confidentiality integrity and availability</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Ensure traceability</a:t>
                      </a:r>
                      <a:r>
                        <a:rPr lang="en-GB" sz="900" baseline="0" dirty="0">
                          <a:solidFill>
                            <a:srgbClr val="1C5E9B"/>
                          </a:solidFill>
                        </a:rPr>
                        <a:t> of data shared with 3</a:t>
                      </a:r>
                      <a:r>
                        <a:rPr lang="en-GB" sz="900" baseline="30000" dirty="0">
                          <a:solidFill>
                            <a:srgbClr val="1C5E9B"/>
                          </a:solidFill>
                        </a:rPr>
                        <a:t>rd</a:t>
                      </a:r>
                      <a:r>
                        <a:rPr lang="en-GB" sz="900" baseline="0" dirty="0">
                          <a:solidFill>
                            <a:srgbClr val="1C5E9B"/>
                          </a:solidFill>
                        </a:rPr>
                        <a:t> parties</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90305">
                <a:tc>
                  <a:txBody>
                    <a:bodyPr/>
                    <a:lstStyle/>
                    <a:p>
                      <a:pPr algn="l"/>
                      <a:r>
                        <a:rPr lang="en-GB" sz="900" b="1" dirty="0">
                          <a:solidFill>
                            <a:srgbClr val="1C5E9B"/>
                          </a:solidFill>
                        </a:rPr>
                        <a:t>Strategy</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Data and insight APIs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Broker / Introducer APIs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Consumption of other banks’ APIs: mortgage affordability,</a:t>
                      </a:r>
                      <a:r>
                        <a:rPr lang="en-GB" sz="900" baseline="0" dirty="0">
                          <a:solidFill>
                            <a:srgbClr val="1C5E9B"/>
                          </a:solidFill>
                        </a:rPr>
                        <a:t> aggregation, PFM, account opening / switching</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Relationships with external</a:t>
                      </a:r>
                      <a:r>
                        <a:rPr lang="en-GB" sz="900" baseline="0" dirty="0">
                          <a:solidFill>
                            <a:srgbClr val="1C5E9B"/>
                          </a:solidFill>
                        </a:rPr>
                        <a:t> API consumers</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Product manage APIs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Monetise </a:t>
                      </a:r>
                      <a:r>
                        <a:rPr lang="en-GB" sz="900" baseline="0" dirty="0">
                          <a:solidFill>
                            <a:srgbClr val="1C5E9B"/>
                          </a:solidFill>
                        </a:rPr>
                        <a:t>and optimise APIs to achieve business outcomes</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37317">
                <a:tc>
                  <a:txBody>
                    <a:bodyPr/>
                    <a:lstStyle/>
                    <a:p>
                      <a:pPr algn="l"/>
                      <a:r>
                        <a:rPr lang="en-GB" sz="900" b="1" dirty="0">
                          <a:solidFill>
                            <a:srgbClr val="1C5E9B"/>
                          </a:solidFill>
                        </a:rPr>
                        <a:t>Monetisation</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Pricing</a:t>
                      </a:r>
                      <a:r>
                        <a:rPr lang="en-GB" sz="900" baseline="0" dirty="0">
                          <a:solidFill>
                            <a:srgbClr val="1C5E9B"/>
                          </a:solidFill>
                        </a:rPr>
                        <a:t> model and c</a:t>
                      </a:r>
                      <a:r>
                        <a:rPr lang="en-GB" sz="900" dirty="0">
                          <a:solidFill>
                            <a:srgbClr val="1C5E9B"/>
                          </a:solidFill>
                        </a:rPr>
                        <a:t>hargeable</a:t>
                      </a:r>
                      <a:r>
                        <a:rPr lang="en-GB" sz="900" baseline="0" dirty="0">
                          <a:solidFill>
                            <a:srgbClr val="1C5E9B"/>
                          </a:solidFill>
                        </a:rPr>
                        <a:t> APIs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rgbClr val="1C5E9B"/>
                          </a:solidFill>
                        </a:rPr>
                        <a:t>Accounts, credit and billing processes</a:t>
                      </a:r>
                      <a:endParaRPr lang="en-GB" sz="900" dirty="0">
                        <a:solidFill>
                          <a:srgbClr val="1C5E9B"/>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rgbClr val="1C5E9B"/>
                          </a:solidFill>
                        </a:rPr>
                        <a:t>Generate return on investment for NBS shareholders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pSp>
        <p:nvGrpSpPr>
          <p:cNvPr id="115" name="Group 114"/>
          <p:cNvGrpSpPr/>
          <p:nvPr/>
        </p:nvGrpSpPr>
        <p:grpSpPr>
          <a:xfrm>
            <a:off x="3633536" y="4329026"/>
            <a:ext cx="8260105" cy="2136710"/>
            <a:chOff x="3633536" y="3977111"/>
            <a:chExt cx="8260105" cy="2488625"/>
          </a:xfrm>
        </p:grpSpPr>
        <p:sp>
          <p:nvSpPr>
            <p:cNvPr id="116" name="Rectangle 115"/>
            <p:cNvSpPr/>
            <p:nvPr/>
          </p:nvSpPr>
          <p:spPr>
            <a:xfrm>
              <a:off x="6076406" y="4347450"/>
              <a:ext cx="3713075" cy="1627878"/>
            </a:xfrm>
            <a:prstGeom prst="rect">
              <a:avLst/>
            </a:prstGeom>
            <a:solidFill>
              <a:schemeClr val="bg1">
                <a:lumMod val="95000"/>
              </a:schemeClr>
            </a:solidFill>
            <a:ln w="12700">
              <a:solidFill>
                <a:schemeClr val="bg1">
                  <a:lumMod val="8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dirty="0">
                <a:solidFill>
                  <a:srgbClr val="1C5E9B"/>
                </a:solidFill>
              </a:endParaRPr>
            </a:p>
          </p:txBody>
        </p:sp>
        <p:grpSp>
          <p:nvGrpSpPr>
            <p:cNvPr id="117" name="Group 116"/>
            <p:cNvGrpSpPr/>
            <p:nvPr/>
          </p:nvGrpSpPr>
          <p:grpSpPr>
            <a:xfrm>
              <a:off x="6230763" y="4480095"/>
              <a:ext cx="1133341" cy="313639"/>
              <a:chOff x="3939134" y="2539118"/>
              <a:chExt cx="1133341" cy="313639"/>
            </a:xfrm>
            <a:solidFill>
              <a:schemeClr val="bg1"/>
            </a:solidFill>
          </p:grpSpPr>
          <p:sp>
            <p:nvSpPr>
              <p:cNvPr id="167" name="Rectangle 166"/>
              <p:cNvSpPr/>
              <p:nvPr/>
            </p:nvSpPr>
            <p:spPr>
              <a:xfrm>
                <a:off x="3939134" y="2539118"/>
                <a:ext cx="1133341" cy="313639"/>
              </a:xfrm>
              <a:prstGeom prst="rect">
                <a:avLst/>
              </a:prstGeom>
              <a:grp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dirty="0">
                  <a:solidFill>
                    <a:srgbClr val="1C5E9B"/>
                  </a:solidFill>
                </a:endParaRPr>
              </a:p>
            </p:txBody>
          </p:sp>
          <p:sp>
            <p:nvSpPr>
              <p:cNvPr id="168" name="Oval 167"/>
              <p:cNvSpPr/>
              <p:nvPr/>
            </p:nvSpPr>
            <p:spPr>
              <a:xfrm>
                <a:off x="4369943" y="2575848"/>
                <a:ext cx="694268" cy="205245"/>
              </a:xfrm>
              <a:prstGeom prst="ellipse">
                <a:avLst/>
              </a:prstGeom>
              <a:noFill/>
              <a:ln w="12700">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r"/>
                <a:r>
                  <a:rPr lang="en-GB" sz="1000" dirty="0">
                    <a:solidFill>
                      <a:srgbClr val="1C5E9B"/>
                    </a:solidFill>
                  </a:rPr>
                  <a:t>PSD2</a:t>
                </a:r>
              </a:p>
            </p:txBody>
          </p:sp>
          <p:sp>
            <p:nvSpPr>
              <p:cNvPr id="169" name="Oval 168"/>
              <p:cNvSpPr/>
              <p:nvPr/>
            </p:nvSpPr>
            <p:spPr>
              <a:xfrm>
                <a:off x="3970773" y="2575245"/>
                <a:ext cx="636307" cy="205245"/>
              </a:xfrm>
              <a:prstGeom prst="ellipse">
                <a:avLst/>
              </a:prstGeom>
              <a:noFill/>
              <a:ln w="12700">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GB" sz="1000" dirty="0">
                    <a:solidFill>
                      <a:srgbClr val="1C5E9B"/>
                    </a:solidFill>
                  </a:rPr>
                  <a:t>CMA</a:t>
                </a:r>
              </a:p>
            </p:txBody>
          </p:sp>
        </p:grpSp>
        <p:sp>
          <p:nvSpPr>
            <p:cNvPr id="118" name="Rectangle 117"/>
            <p:cNvSpPr/>
            <p:nvPr/>
          </p:nvSpPr>
          <p:spPr>
            <a:xfrm>
              <a:off x="7465381" y="4480095"/>
              <a:ext cx="982467" cy="31363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Corporate</a:t>
              </a:r>
            </a:p>
          </p:txBody>
        </p:sp>
        <p:sp>
          <p:nvSpPr>
            <p:cNvPr id="119" name="Rectangle 118"/>
            <p:cNvSpPr/>
            <p:nvPr/>
          </p:nvSpPr>
          <p:spPr>
            <a:xfrm>
              <a:off x="7463874" y="5269416"/>
              <a:ext cx="982467" cy="629874"/>
            </a:xfrm>
            <a:prstGeom prst="rect">
              <a:avLst/>
            </a:prstGeom>
            <a:solidFill>
              <a:schemeClr val="bg1"/>
            </a:solidFill>
            <a:ln w="12700">
              <a:solidFill>
                <a:schemeClr val="bg1">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GB" sz="1000" dirty="0">
                  <a:solidFill>
                    <a:srgbClr val="1C5E9B"/>
                  </a:solidFill>
                </a:rPr>
                <a:t>API Gateway</a:t>
              </a:r>
            </a:p>
            <a:p>
              <a:pPr algn="ctr"/>
              <a:r>
                <a:rPr lang="en-GB" sz="1000" dirty="0">
                  <a:solidFill>
                    <a:srgbClr val="1C5E9B"/>
                  </a:solidFill>
                </a:rPr>
                <a:t> Platform</a:t>
              </a:r>
            </a:p>
          </p:txBody>
        </p:sp>
        <p:sp>
          <p:nvSpPr>
            <p:cNvPr id="120" name="Rectangle 119"/>
            <p:cNvSpPr/>
            <p:nvPr/>
          </p:nvSpPr>
          <p:spPr>
            <a:xfrm>
              <a:off x="6230763" y="5237690"/>
              <a:ext cx="1133341" cy="313639"/>
            </a:xfrm>
            <a:prstGeom prst="rect">
              <a:avLst/>
            </a:prstGeom>
            <a:solidFill>
              <a:srgbClr val="FFFF00"/>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B2B</a:t>
              </a:r>
            </a:p>
          </p:txBody>
        </p:sp>
        <p:sp>
          <p:nvSpPr>
            <p:cNvPr id="121" name="Rectangle 120"/>
            <p:cNvSpPr/>
            <p:nvPr/>
          </p:nvSpPr>
          <p:spPr>
            <a:xfrm>
              <a:off x="8556703" y="4480095"/>
              <a:ext cx="1133341" cy="313639"/>
            </a:xfrm>
            <a:prstGeom prst="rect">
              <a:avLst/>
            </a:prstGeom>
            <a:solidFill>
              <a:srgbClr val="FFFF00"/>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Public Auth</a:t>
              </a:r>
            </a:p>
          </p:txBody>
        </p:sp>
        <p:sp>
          <p:nvSpPr>
            <p:cNvPr id="122" name="Oval 121"/>
            <p:cNvSpPr/>
            <p:nvPr/>
          </p:nvSpPr>
          <p:spPr>
            <a:xfrm>
              <a:off x="4699890" y="4107115"/>
              <a:ext cx="1234618" cy="37298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AISP</a:t>
              </a:r>
            </a:p>
          </p:txBody>
        </p:sp>
        <p:sp>
          <p:nvSpPr>
            <p:cNvPr id="123" name="Oval 122"/>
            <p:cNvSpPr/>
            <p:nvPr/>
          </p:nvSpPr>
          <p:spPr>
            <a:xfrm>
              <a:off x="4699890" y="4546770"/>
              <a:ext cx="1234618" cy="372980"/>
            </a:xfrm>
            <a:prstGeom prst="ellipse">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ASPS</a:t>
              </a:r>
            </a:p>
          </p:txBody>
        </p:sp>
        <p:sp>
          <p:nvSpPr>
            <p:cNvPr id="124" name="Oval 123"/>
            <p:cNvSpPr/>
            <p:nvPr/>
          </p:nvSpPr>
          <p:spPr>
            <a:xfrm>
              <a:off x="4699890" y="4976356"/>
              <a:ext cx="1234618" cy="37298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PISP</a:t>
              </a:r>
            </a:p>
          </p:txBody>
        </p:sp>
        <p:sp>
          <p:nvSpPr>
            <p:cNvPr id="125" name="Oval 124"/>
            <p:cNvSpPr/>
            <p:nvPr/>
          </p:nvSpPr>
          <p:spPr>
            <a:xfrm>
              <a:off x="4699890" y="5390247"/>
              <a:ext cx="1234618" cy="372980"/>
            </a:xfrm>
            <a:prstGeom prst="ellipse">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Voca, schemes</a:t>
              </a:r>
            </a:p>
          </p:txBody>
        </p:sp>
        <p:sp>
          <p:nvSpPr>
            <p:cNvPr id="126" name="Rectangle 125"/>
            <p:cNvSpPr/>
            <p:nvPr/>
          </p:nvSpPr>
          <p:spPr>
            <a:xfrm>
              <a:off x="6898710" y="4050462"/>
              <a:ext cx="1133341" cy="22363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Customer</a:t>
              </a:r>
            </a:p>
          </p:txBody>
        </p:sp>
        <p:sp>
          <p:nvSpPr>
            <p:cNvPr id="127" name="Rectangle 126"/>
            <p:cNvSpPr/>
            <p:nvPr/>
          </p:nvSpPr>
          <p:spPr>
            <a:xfrm>
              <a:off x="8114349" y="4050462"/>
              <a:ext cx="1133341" cy="22363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ATM </a:t>
              </a:r>
            </a:p>
          </p:txBody>
        </p:sp>
        <p:sp>
          <p:nvSpPr>
            <p:cNvPr id="128" name="Oval 127"/>
            <p:cNvSpPr/>
            <p:nvPr/>
          </p:nvSpPr>
          <p:spPr>
            <a:xfrm>
              <a:off x="9956491" y="4250958"/>
              <a:ext cx="1234618" cy="372980"/>
            </a:xfrm>
            <a:prstGeom prst="ellipse">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Business Partner</a:t>
              </a:r>
            </a:p>
          </p:txBody>
        </p:sp>
        <p:sp>
          <p:nvSpPr>
            <p:cNvPr id="129" name="Rectangle 128"/>
            <p:cNvSpPr/>
            <p:nvPr/>
          </p:nvSpPr>
          <p:spPr>
            <a:xfrm>
              <a:off x="9724875" y="6067874"/>
              <a:ext cx="1133341" cy="313639"/>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Legacy Systems Services</a:t>
              </a:r>
            </a:p>
          </p:txBody>
        </p:sp>
        <p:sp>
          <p:nvSpPr>
            <p:cNvPr id="130" name="Rectangle 129"/>
            <p:cNvSpPr/>
            <p:nvPr/>
          </p:nvSpPr>
          <p:spPr>
            <a:xfrm>
              <a:off x="8491304" y="6067874"/>
              <a:ext cx="1133341" cy="313639"/>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NEM Services</a:t>
              </a:r>
            </a:p>
          </p:txBody>
        </p:sp>
        <p:sp>
          <p:nvSpPr>
            <p:cNvPr id="131" name="Rectangle 130"/>
            <p:cNvSpPr/>
            <p:nvPr/>
          </p:nvSpPr>
          <p:spPr>
            <a:xfrm>
              <a:off x="7257733" y="6067874"/>
              <a:ext cx="1133341" cy="313639"/>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Other App Services</a:t>
              </a:r>
            </a:p>
          </p:txBody>
        </p:sp>
        <p:cxnSp>
          <p:nvCxnSpPr>
            <p:cNvPr id="132" name="Straight Connector 131"/>
            <p:cNvCxnSpPr>
              <a:stCxn id="126" idx="3"/>
              <a:endCxn id="127" idx="1"/>
            </p:cNvCxnSpPr>
            <p:nvPr/>
          </p:nvCxnSpPr>
          <p:spPr>
            <a:xfrm>
              <a:off x="8032051" y="4162281"/>
              <a:ext cx="82298" cy="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27" idx="2"/>
              <a:endCxn id="118" idx="0"/>
            </p:cNvCxnSpPr>
            <p:nvPr/>
          </p:nvCxnSpPr>
          <p:spPr>
            <a:xfrm flipH="1">
              <a:off x="7956615" y="4274099"/>
              <a:ext cx="724405" cy="205996"/>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28" idx="2"/>
              <a:endCxn id="121" idx="3"/>
            </p:cNvCxnSpPr>
            <p:nvPr/>
          </p:nvCxnSpPr>
          <p:spPr>
            <a:xfrm flipH="1">
              <a:off x="9690044" y="4437448"/>
              <a:ext cx="266447" cy="199467"/>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118" idx="2"/>
            </p:cNvCxnSpPr>
            <p:nvPr/>
          </p:nvCxnSpPr>
          <p:spPr>
            <a:xfrm flipV="1">
              <a:off x="7956615" y="4793734"/>
              <a:ext cx="0" cy="456387"/>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167" idx="3"/>
            </p:cNvCxnSpPr>
            <p:nvPr/>
          </p:nvCxnSpPr>
          <p:spPr>
            <a:xfrm flipH="1" flipV="1">
              <a:off x="7364104" y="4636915"/>
              <a:ext cx="592511" cy="613206"/>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a:endCxn id="120" idx="3"/>
            </p:cNvCxnSpPr>
            <p:nvPr/>
          </p:nvCxnSpPr>
          <p:spPr>
            <a:xfrm flipH="1" flipV="1">
              <a:off x="7364104" y="5394510"/>
              <a:ext cx="101277" cy="170548"/>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21" idx="1"/>
            </p:cNvCxnSpPr>
            <p:nvPr/>
          </p:nvCxnSpPr>
          <p:spPr>
            <a:xfrm flipH="1">
              <a:off x="7956615" y="4636915"/>
              <a:ext cx="600088" cy="613206"/>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129" idx="0"/>
            </p:cNvCxnSpPr>
            <p:nvPr/>
          </p:nvCxnSpPr>
          <p:spPr>
            <a:xfrm>
              <a:off x="7956615" y="5879995"/>
              <a:ext cx="2334931" cy="187879"/>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31" idx="0"/>
            </p:cNvCxnSpPr>
            <p:nvPr/>
          </p:nvCxnSpPr>
          <p:spPr>
            <a:xfrm flipH="1">
              <a:off x="7824404" y="5879995"/>
              <a:ext cx="132211" cy="187879"/>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1" name="Straight Connector 140"/>
            <p:cNvCxnSpPr>
              <a:endCxn id="130" idx="0"/>
            </p:cNvCxnSpPr>
            <p:nvPr/>
          </p:nvCxnSpPr>
          <p:spPr>
            <a:xfrm>
              <a:off x="7956615" y="5879995"/>
              <a:ext cx="1101360" cy="187879"/>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22" idx="6"/>
              <a:endCxn id="167" idx="1"/>
            </p:cNvCxnSpPr>
            <p:nvPr/>
          </p:nvCxnSpPr>
          <p:spPr>
            <a:xfrm>
              <a:off x="5934508" y="4293605"/>
              <a:ext cx="296255" cy="343310"/>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23" idx="5"/>
              <a:endCxn id="167" idx="1"/>
            </p:cNvCxnSpPr>
            <p:nvPr/>
          </p:nvCxnSpPr>
          <p:spPr>
            <a:xfrm flipV="1">
              <a:off x="5753702" y="4636915"/>
              <a:ext cx="477061" cy="228213"/>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24" idx="6"/>
              <a:endCxn id="167" idx="1"/>
            </p:cNvCxnSpPr>
            <p:nvPr/>
          </p:nvCxnSpPr>
          <p:spPr>
            <a:xfrm flipV="1">
              <a:off x="5934508" y="4636915"/>
              <a:ext cx="296255" cy="525931"/>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25" idx="6"/>
              <a:endCxn id="120" idx="1"/>
            </p:cNvCxnSpPr>
            <p:nvPr/>
          </p:nvCxnSpPr>
          <p:spPr>
            <a:xfrm flipV="1">
              <a:off x="5934508" y="5394510"/>
              <a:ext cx="296255" cy="182227"/>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8547618" y="5237690"/>
              <a:ext cx="1133341" cy="31363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Developer Portal</a:t>
              </a:r>
            </a:p>
          </p:txBody>
        </p:sp>
        <p:cxnSp>
          <p:nvCxnSpPr>
            <p:cNvPr id="147" name="Straight Connector 146"/>
            <p:cNvCxnSpPr>
              <a:endCxn id="146" idx="1"/>
            </p:cNvCxnSpPr>
            <p:nvPr/>
          </p:nvCxnSpPr>
          <p:spPr>
            <a:xfrm flipV="1">
              <a:off x="8447848" y="5394510"/>
              <a:ext cx="99770" cy="170548"/>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9956491" y="5149215"/>
              <a:ext cx="1234618" cy="37298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GB" sz="1000" dirty="0">
                  <a:solidFill>
                    <a:srgbClr val="1C5E9B"/>
                  </a:solidFill>
                </a:rPr>
                <a:t>Developer</a:t>
              </a:r>
              <a:br>
                <a:rPr lang="en-GB" sz="1000" dirty="0">
                  <a:solidFill>
                    <a:srgbClr val="1C5E9B"/>
                  </a:solidFill>
                </a:rPr>
              </a:br>
              <a:r>
                <a:rPr lang="en-GB" sz="1000" dirty="0">
                  <a:solidFill>
                    <a:srgbClr val="1C5E9B"/>
                  </a:solidFill>
                </a:rPr>
                <a:t>(Consumer)</a:t>
              </a:r>
            </a:p>
          </p:txBody>
        </p:sp>
        <p:cxnSp>
          <p:nvCxnSpPr>
            <p:cNvPr id="149" name="Straight Connector 148"/>
            <p:cNvCxnSpPr>
              <a:stCxn id="148" idx="2"/>
              <a:endCxn id="146" idx="3"/>
            </p:cNvCxnSpPr>
            <p:nvPr/>
          </p:nvCxnSpPr>
          <p:spPr>
            <a:xfrm flipH="1">
              <a:off x="9680959" y="5335705"/>
              <a:ext cx="275532" cy="58805"/>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547618" y="5584353"/>
              <a:ext cx="1133341" cy="31363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DevOps Core + Cartridge</a:t>
              </a:r>
            </a:p>
          </p:txBody>
        </p:sp>
        <p:cxnSp>
          <p:nvCxnSpPr>
            <p:cNvPr id="151" name="Straight Connector 150"/>
            <p:cNvCxnSpPr>
              <a:endCxn id="150" idx="1"/>
            </p:cNvCxnSpPr>
            <p:nvPr/>
          </p:nvCxnSpPr>
          <p:spPr>
            <a:xfrm>
              <a:off x="8447848" y="5565058"/>
              <a:ext cx="99770" cy="176115"/>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9956491" y="5585808"/>
              <a:ext cx="1234618" cy="37298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00" dirty="0">
                  <a:solidFill>
                    <a:srgbClr val="1C5E9B"/>
                  </a:solidFill>
                </a:rPr>
                <a:t>API Developer</a:t>
              </a:r>
            </a:p>
          </p:txBody>
        </p:sp>
        <p:cxnSp>
          <p:nvCxnSpPr>
            <p:cNvPr id="153" name="Straight Connector 152"/>
            <p:cNvCxnSpPr>
              <a:stCxn id="152" idx="2"/>
              <a:endCxn id="150" idx="3"/>
            </p:cNvCxnSpPr>
            <p:nvPr/>
          </p:nvCxnSpPr>
          <p:spPr>
            <a:xfrm flipH="1" flipV="1">
              <a:off x="9680959" y="5741173"/>
              <a:ext cx="275532" cy="31125"/>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230763" y="5584353"/>
              <a:ext cx="1133341" cy="31363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MI</a:t>
              </a:r>
            </a:p>
          </p:txBody>
        </p:sp>
        <p:sp>
          <p:nvSpPr>
            <p:cNvPr id="155" name="Oval 154"/>
            <p:cNvSpPr/>
            <p:nvPr/>
          </p:nvSpPr>
          <p:spPr>
            <a:xfrm>
              <a:off x="4699890" y="5828669"/>
              <a:ext cx="1234618" cy="37298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GB" sz="1000" dirty="0">
                  <a:solidFill>
                    <a:srgbClr val="1C5E9B"/>
                  </a:solidFill>
                </a:rPr>
                <a:t>Monitoring</a:t>
              </a:r>
            </a:p>
          </p:txBody>
        </p:sp>
        <p:cxnSp>
          <p:nvCxnSpPr>
            <p:cNvPr id="156" name="Straight Connector 155"/>
            <p:cNvCxnSpPr>
              <a:endCxn id="154" idx="3"/>
            </p:cNvCxnSpPr>
            <p:nvPr/>
          </p:nvCxnSpPr>
          <p:spPr>
            <a:xfrm flipH="1">
              <a:off x="7364104" y="5565058"/>
              <a:ext cx="101277" cy="176115"/>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154" idx="1"/>
              <a:endCxn id="155" idx="6"/>
            </p:cNvCxnSpPr>
            <p:nvPr/>
          </p:nvCxnSpPr>
          <p:spPr>
            <a:xfrm flipH="1">
              <a:off x="5934508" y="5741173"/>
              <a:ext cx="296255" cy="273986"/>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24162" y="6067874"/>
              <a:ext cx="1133341" cy="313639"/>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IdP</a:t>
              </a:r>
            </a:p>
          </p:txBody>
        </p:sp>
        <p:cxnSp>
          <p:nvCxnSpPr>
            <p:cNvPr id="160" name="Straight Connector 159"/>
            <p:cNvCxnSpPr>
              <a:endCxn id="159" idx="0"/>
            </p:cNvCxnSpPr>
            <p:nvPr/>
          </p:nvCxnSpPr>
          <p:spPr>
            <a:xfrm flipH="1">
              <a:off x="6590833" y="5879995"/>
              <a:ext cx="1365782" cy="187879"/>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8556704" y="4854640"/>
              <a:ext cx="1133341" cy="313639"/>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Public </a:t>
              </a:r>
            </a:p>
            <a:p>
              <a:pPr algn="ctr"/>
              <a:r>
                <a:rPr lang="en-GB" sz="1000" dirty="0">
                  <a:solidFill>
                    <a:srgbClr val="1C5E9B"/>
                  </a:solidFill>
                </a:rPr>
                <a:t>No Auth</a:t>
              </a:r>
            </a:p>
          </p:txBody>
        </p:sp>
        <p:sp>
          <p:nvSpPr>
            <p:cNvPr id="162" name="Oval 161"/>
            <p:cNvSpPr/>
            <p:nvPr/>
          </p:nvSpPr>
          <p:spPr>
            <a:xfrm>
              <a:off x="9956491" y="4701466"/>
              <a:ext cx="1234618" cy="37298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GB" sz="1000" dirty="0">
                  <a:solidFill>
                    <a:srgbClr val="1C5E9B"/>
                  </a:solidFill>
                </a:rPr>
                <a:t>Non-</a:t>
              </a:r>
              <a:br>
                <a:rPr lang="en-GB" sz="1000" dirty="0">
                  <a:solidFill>
                    <a:srgbClr val="1C5E9B"/>
                  </a:solidFill>
                </a:rPr>
              </a:br>
              <a:r>
                <a:rPr lang="en-GB" sz="1000" dirty="0">
                  <a:solidFill>
                    <a:srgbClr val="1C5E9B"/>
                  </a:solidFill>
                </a:rPr>
                <a:t>accredited</a:t>
              </a:r>
            </a:p>
          </p:txBody>
        </p:sp>
        <p:cxnSp>
          <p:nvCxnSpPr>
            <p:cNvPr id="163" name="Straight Connector 162"/>
            <p:cNvCxnSpPr>
              <a:stCxn id="162" idx="2"/>
              <a:endCxn id="161" idx="3"/>
            </p:cNvCxnSpPr>
            <p:nvPr/>
          </p:nvCxnSpPr>
          <p:spPr>
            <a:xfrm flipH="1">
              <a:off x="9690045" y="4887956"/>
              <a:ext cx="266446" cy="123504"/>
            </a:xfrm>
            <a:prstGeom prst="line">
              <a:avLst/>
            </a:prstGeom>
            <a:ln w="12700"/>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a:endCxn id="161" idx="1"/>
            </p:cNvCxnSpPr>
            <p:nvPr/>
          </p:nvCxnSpPr>
          <p:spPr>
            <a:xfrm flipV="1">
              <a:off x="7956615" y="5011460"/>
              <a:ext cx="600089" cy="238661"/>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3633536" y="3977111"/>
              <a:ext cx="8260105" cy="2488625"/>
            </a:xfrm>
            <a:prstGeom prst="rect">
              <a:avLst/>
            </a:prstGeom>
            <a:no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rgbClr val="1C5E9B"/>
                </a:solidFill>
              </a:endParaRPr>
            </a:p>
          </p:txBody>
        </p:sp>
        <p:sp>
          <p:nvSpPr>
            <p:cNvPr id="166" name="Rectangle 165"/>
            <p:cNvSpPr/>
            <p:nvPr/>
          </p:nvSpPr>
          <p:spPr>
            <a:xfrm>
              <a:off x="3647858" y="4039169"/>
              <a:ext cx="909223" cy="1169551"/>
            </a:xfrm>
            <a:prstGeom prst="rect">
              <a:avLst/>
            </a:prstGeom>
          </p:spPr>
          <p:txBody>
            <a:bodyPr wrap="none">
              <a:spAutoFit/>
            </a:bodyPr>
            <a:lstStyle/>
            <a:p>
              <a:r>
                <a:rPr lang="en-GB" sz="1000" b="1" dirty="0">
                  <a:solidFill>
                    <a:srgbClr val="1C5E9B"/>
                  </a:solidFill>
                </a:rPr>
                <a:t>Impact Map</a:t>
              </a:r>
            </a:p>
            <a:p>
              <a:r>
                <a:rPr lang="en-GB" sz="1000" dirty="0">
                  <a:solidFill>
                    <a:srgbClr val="FF0000"/>
                  </a:solidFill>
                  <a:sym typeface="Wingdings" panose="05000000000000000000" pitchFamily="2" charset="2"/>
                </a:rPr>
                <a:t> </a:t>
              </a:r>
              <a:r>
                <a:rPr lang="en-GB" sz="1000" dirty="0">
                  <a:solidFill>
                    <a:srgbClr val="1C5E9B"/>
                  </a:solidFill>
                  <a:sym typeface="Wingdings" panose="05000000000000000000" pitchFamily="2" charset="2"/>
                </a:rPr>
                <a:t>High</a:t>
              </a:r>
            </a:p>
            <a:p>
              <a:r>
                <a:rPr lang="en-GB" sz="1000" dirty="0">
                  <a:solidFill>
                    <a:srgbClr val="FFFF00"/>
                  </a:solidFill>
                  <a:sym typeface="Wingdings" panose="05000000000000000000" pitchFamily="2" charset="2"/>
                </a:rPr>
                <a:t></a:t>
              </a:r>
              <a:r>
                <a:rPr lang="en-GB" sz="1000" dirty="0">
                  <a:solidFill>
                    <a:srgbClr val="1C5E9B"/>
                  </a:solidFill>
                  <a:sym typeface="Wingdings" panose="05000000000000000000" pitchFamily="2" charset="2"/>
                </a:rPr>
                <a:t> Medium</a:t>
              </a:r>
            </a:p>
            <a:p>
              <a:r>
                <a:rPr lang="en-GB" sz="1000" dirty="0">
                  <a:solidFill>
                    <a:srgbClr val="92D050"/>
                  </a:solidFill>
                  <a:sym typeface="Wingdings" panose="05000000000000000000" pitchFamily="2" charset="2"/>
                </a:rPr>
                <a:t> </a:t>
              </a:r>
              <a:r>
                <a:rPr lang="en-GB" sz="1000" dirty="0">
                  <a:solidFill>
                    <a:srgbClr val="1C5E9B"/>
                  </a:solidFill>
                  <a:sym typeface="Wingdings" panose="05000000000000000000" pitchFamily="2" charset="2"/>
                </a:rPr>
                <a:t>Low</a:t>
              </a:r>
            </a:p>
            <a:p>
              <a:r>
                <a:rPr lang="en-GB" sz="1000" dirty="0">
                  <a:solidFill>
                    <a:srgbClr val="004A8F">
                      <a:lumMod val="20000"/>
                      <a:lumOff val="80000"/>
                    </a:srgbClr>
                  </a:solidFill>
                  <a:sym typeface="Wingdings" panose="05000000000000000000" pitchFamily="2" charset="2"/>
                </a:rPr>
                <a:t> </a:t>
              </a:r>
              <a:r>
                <a:rPr lang="en-GB" sz="1000" dirty="0">
                  <a:solidFill>
                    <a:srgbClr val="1C5E9B"/>
                  </a:solidFill>
                  <a:sym typeface="Wingdings" panose="05000000000000000000" pitchFamily="2" charset="2"/>
                </a:rPr>
                <a:t>Potential</a:t>
              </a:r>
            </a:p>
            <a:p>
              <a:r>
                <a:rPr lang="en-GB" sz="1000" dirty="0">
                  <a:solidFill>
                    <a:prstClr val="white">
                      <a:lumMod val="65000"/>
                    </a:prstClr>
                  </a:solidFill>
                  <a:sym typeface="Wingdings" panose="05000000000000000000" pitchFamily="2" charset="2"/>
                </a:rPr>
                <a:t></a:t>
              </a:r>
              <a:r>
                <a:rPr lang="en-GB" sz="1000" dirty="0">
                  <a:solidFill>
                    <a:srgbClr val="92D050"/>
                  </a:solidFill>
                  <a:sym typeface="Wingdings" panose="05000000000000000000" pitchFamily="2" charset="2"/>
                </a:rPr>
                <a:t> </a:t>
              </a:r>
              <a:r>
                <a:rPr lang="en-GB" sz="1000" dirty="0">
                  <a:solidFill>
                    <a:srgbClr val="1C5E9B"/>
                  </a:solidFill>
                  <a:sym typeface="Wingdings" panose="05000000000000000000" pitchFamily="2" charset="2"/>
                </a:rPr>
                <a:t>No impact</a:t>
              </a:r>
              <a:endParaRPr lang="en-GB" sz="1000" dirty="0">
                <a:solidFill>
                  <a:srgbClr val="1C5E9B"/>
                </a:solidFill>
              </a:endParaRPr>
            </a:p>
            <a:p>
              <a:endParaRPr lang="en-GB" sz="1000" dirty="0">
                <a:solidFill>
                  <a:srgbClr val="1C5E9B"/>
                </a:solidFill>
              </a:endParaRPr>
            </a:p>
          </p:txBody>
        </p:sp>
      </p:grpSp>
      <p:sp>
        <p:nvSpPr>
          <p:cNvPr id="62" name="Rectangle 61"/>
          <p:cNvSpPr/>
          <p:nvPr/>
        </p:nvSpPr>
        <p:spPr>
          <a:xfrm>
            <a:off x="6230763" y="5106155"/>
            <a:ext cx="1133341" cy="269287"/>
          </a:xfrm>
          <a:prstGeom prst="rect">
            <a:avLst/>
          </a:prstGeom>
          <a:solidFill>
            <a:srgbClr val="FFFF00"/>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a:solidFill>
                  <a:srgbClr val="1C5E9B"/>
                </a:solidFill>
              </a:rPr>
              <a:t>Monetisation</a:t>
            </a:r>
          </a:p>
        </p:txBody>
      </p:sp>
      <p:cxnSp>
        <p:nvCxnSpPr>
          <p:cNvPr id="63" name="Straight Connector 62"/>
          <p:cNvCxnSpPr>
            <a:stCxn id="62" idx="3"/>
          </p:cNvCxnSpPr>
          <p:nvPr/>
        </p:nvCxnSpPr>
        <p:spPr>
          <a:xfrm>
            <a:off x="7364104" y="5240799"/>
            <a:ext cx="98264" cy="461650"/>
          </a:xfrm>
          <a:prstGeom prst="line">
            <a:avLst/>
          </a:prstGeom>
          <a:ln w="12700"/>
          <a:effectLst/>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0957213" y="6396335"/>
            <a:ext cx="813537" cy="461665"/>
          </a:xfrm>
          <a:prstGeom prst="rect">
            <a:avLst/>
          </a:prstGeom>
        </p:spPr>
        <p:txBody>
          <a:bodyPr wrap="square">
            <a:spAutoFit/>
          </a:bodyPr>
          <a:lstStyle/>
          <a:p>
            <a:pPr algn="ctr"/>
            <a:r>
              <a:rPr lang="en-GB" sz="2400" b="1" dirty="0">
                <a:solidFill>
                  <a:prstClr val="white">
                    <a:lumMod val="75000"/>
                  </a:prstClr>
                </a:solidFill>
              </a:rPr>
              <a:t>WIP</a:t>
            </a:r>
          </a:p>
        </p:txBody>
      </p:sp>
    </p:spTree>
    <p:extLst>
      <p:ext uri="{BB962C8B-B14F-4D97-AF65-F5344CB8AC3E}">
        <p14:creationId xmlns:p14="http://schemas.microsoft.com/office/powerpoint/2010/main" val="2396125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004A8F"/>
                </a:solidFill>
              </a:rPr>
              <a:pPr>
                <a:defRPr/>
              </a:pPr>
              <a:t>2</a:t>
            </a:fld>
            <a:endParaRPr lang="en-GB" dirty="0">
              <a:solidFill>
                <a:srgbClr val="004A8F"/>
              </a:solidFill>
            </a:endParaRPr>
          </a:p>
        </p:txBody>
      </p:sp>
      <p:sp>
        <p:nvSpPr>
          <p:cNvPr id="3" name="Title 2"/>
          <p:cNvSpPr>
            <a:spLocks noGrp="1"/>
          </p:cNvSpPr>
          <p:nvPr>
            <p:ph type="title"/>
          </p:nvPr>
        </p:nvSpPr>
        <p:spPr/>
        <p:txBody>
          <a:bodyPr/>
          <a:lstStyle/>
          <a:p>
            <a:r>
              <a:rPr lang="en-GB" sz="1800" dirty="0"/>
              <a:t>Executive Summary</a:t>
            </a:r>
          </a:p>
        </p:txBody>
      </p:sp>
      <p:grpSp>
        <p:nvGrpSpPr>
          <p:cNvPr id="22" name="Group 21"/>
          <p:cNvGrpSpPr/>
          <p:nvPr/>
        </p:nvGrpSpPr>
        <p:grpSpPr>
          <a:xfrm>
            <a:off x="618048" y="1702166"/>
            <a:ext cx="11106268" cy="3914863"/>
            <a:chOff x="618048" y="1702166"/>
            <a:chExt cx="11106268" cy="2500713"/>
          </a:xfrm>
        </p:grpSpPr>
        <p:sp>
          <p:nvSpPr>
            <p:cNvPr id="8" name="Rectangle 7"/>
            <p:cNvSpPr/>
            <p:nvPr/>
          </p:nvSpPr>
          <p:spPr>
            <a:xfrm>
              <a:off x="618048" y="1702166"/>
              <a:ext cx="541821" cy="604814"/>
            </a:xfrm>
            <a:prstGeom prst="rect">
              <a:avLst/>
            </a:prstGeom>
            <a:solidFill>
              <a:srgbClr val="004A8F"/>
            </a:solidFill>
            <a:ln w="12700" cap="flat" cmpd="sng" algn="ctr">
              <a:noFill/>
              <a:prstDash val="solid"/>
            </a:ln>
            <a:effectLst/>
          </p:spPr>
          <p:txBody>
            <a:bodyPr rtlCol="0" anchor="ctr"/>
            <a:lstStyle/>
            <a:p>
              <a:pPr algn="ctr" fontAlgn="base">
                <a:spcBef>
                  <a:spcPct val="0"/>
                </a:spcBef>
                <a:spcAft>
                  <a:spcPct val="0"/>
                </a:spcAft>
                <a:defRPr/>
              </a:pPr>
              <a:r>
                <a:rPr lang="en-AU" sz="2200" kern="0" dirty="0">
                  <a:solidFill>
                    <a:srgbClr val="FFFFFF"/>
                  </a:solidFill>
                </a:rPr>
                <a:t>1</a:t>
              </a:r>
            </a:p>
          </p:txBody>
        </p:sp>
        <p:sp>
          <p:nvSpPr>
            <p:cNvPr id="9" name="Rectangle 8"/>
            <p:cNvSpPr/>
            <p:nvPr/>
          </p:nvSpPr>
          <p:spPr>
            <a:xfrm>
              <a:off x="618048" y="2334132"/>
              <a:ext cx="541821" cy="604814"/>
            </a:xfrm>
            <a:prstGeom prst="rect">
              <a:avLst/>
            </a:prstGeom>
            <a:solidFill>
              <a:srgbClr val="004A8F"/>
            </a:solidFill>
            <a:ln w="12700" cap="flat" cmpd="sng" algn="ctr">
              <a:noFill/>
              <a:prstDash val="solid"/>
            </a:ln>
            <a:effectLst/>
          </p:spPr>
          <p:txBody>
            <a:bodyPr rtlCol="0" anchor="ctr"/>
            <a:lstStyle/>
            <a:p>
              <a:pPr algn="ctr" fontAlgn="base">
                <a:spcBef>
                  <a:spcPct val="0"/>
                </a:spcBef>
                <a:spcAft>
                  <a:spcPct val="0"/>
                </a:spcAft>
                <a:defRPr/>
              </a:pPr>
              <a:r>
                <a:rPr lang="en-AU" sz="2200" kern="0" dirty="0">
                  <a:solidFill>
                    <a:srgbClr val="FFFFFF"/>
                  </a:solidFill>
                  <a:sym typeface="Wingdings" panose="05000000000000000000" pitchFamily="2" charset="2"/>
                </a:rPr>
                <a:t>2</a:t>
              </a:r>
              <a:endParaRPr lang="en-AU" sz="2200" kern="0" dirty="0">
                <a:solidFill>
                  <a:srgbClr val="FFFFFF"/>
                </a:solidFill>
              </a:endParaRPr>
            </a:p>
          </p:txBody>
        </p:sp>
        <p:sp>
          <p:nvSpPr>
            <p:cNvPr id="10" name="Rectangle 9"/>
            <p:cNvSpPr/>
            <p:nvPr/>
          </p:nvSpPr>
          <p:spPr>
            <a:xfrm>
              <a:off x="618048" y="2966099"/>
              <a:ext cx="541821" cy="604814"/>
            </a:xfrm>
            <a:prstGeom prst="rect">
              <a:avLst/>
            </a:prstGeom>
            <a:solidFill>
              <a:srgbClr val="004A8F"/>
            </a:solidFill>
            <a:ln w="12700" cap="flat" cmpd="sng" algn="ctr">
              <a:noFill/>
              <a:prstDash val="solid"/>
            </a:ln>
            <a:effectLst/>
          </p:spPr>
          <p:txBody>
            <a:bodyPr rtlCol="0" anchor="ctr"/>
            <a:lstStyle/>
            <a:p>
              <a:pPr algn="ctr" fontAlgn="base">
                <a:spcBef>
                  <a:spcPct val="0"/>
                </a:spcBef>
                <a:spcAft>
                  <a:spcPct val="0"/>
                </a:spcAft>
                <a:defRPr/>
              </a:pPr>
              <a:r>
                <a:rPr lang="en-AU" sz="2200" kern="0" dirty="0">
                  <a:solidFill>
                    <a:srgbClr val="FFFFFF"/>
                  </a:solidFill>
                </a:rPr>
                <a:t>3</a:t>
              </a:r>
            </a:p>
          </p:txBody>
        </p:sp>
        <p:sp>
          <p:nvSpPr>
            <p:cNvPr id="11" name="Rectangle 10"/>
            <p:cNvSpPr/>
            <p:nvPr/>
          </p:nvSpPr>
          <p:spPr>
            <a:xfrm>
              <a:off x="618048" y="3598065"/>
              <a:ext cx="541821" cy="604814"/>
            </a:xfrm>
            <a:prstGeom prst="rect">
              <a:avLst/>
            </a:prstGeom>
            <a:solidFill>
              <a:srgbClr val="004A8F"/>
            </a:solidFill>
            <a:ln w="12700" cap="flat" cmpd="sng" algn="ctr">
              <a:noFill/>
              <a:prstDash val="solid"/>
            </a:ln>
            <a:effectLst/>
          </p:spPr>
          <p:txBody>
            <a:bodyPr rtlCol="0" anchor="ctr"/>
            <a:lstStyle/>
            <a:p>
              <a:pPr algn="ctr" fontAlgn="base">
                <a:spcBef>
                  <a:spcPct val="0"/>
                </a:spcBef>
                <a:spcAft>
                  <a:spcPct val="0"/>
                </a:spcAft>
                <a:defRPr/>
              </a:pPr>
              <a:r>
                <a:rPr lang="en-AU" sz="2200" kern="0" dirty="0">
                  <a:solidFill>
                    <a:srgbClr val="FFFFFF"/>
                  </a:solidFill>
                </a:rPr>
                <a:t>4</a:t>
              </a:r>
            </a:p>
          </p:txBody>
        </p:sp>
        <p:sp>
          <p:nvSpPr>
            <p:cNvPr id="15" name="Rectangle 14"/>
            <p:cNvSpPr/>
            <p:nvPr/>
          </p:nvSpPr>
          <p:spPr>
            <a:xfrm>
              <a:off x="1209970" y="1702166"/>
              <a:ext cx="10514346" cy="604814"/>
            </a:xfrm>
            <a:prstGeom prst="rect">
              <a:avLst/>
            </a:prstGeom>
            <a:noFill/>
            <a:ln w="12700" cap="flat" cmpd="sng" algn="ctr">
              <a:solidFill>
                <a:srgbClr val="E51D24"/>
              </a:solidFill>
              <a:prstDash val="solid"/>
            </a:ln>
            <a:effectLst/>
          </p:spPr>
          <p:txBody>
            <a:bodyPr rtlCol="0" anchor="ctr"/>
            <a:lstStyle/>
            <a:p>
              <a:pPr marL="293688" indent="-285750" defTabSz="457034" eaLnBrk="0" fontAlgn="base" hangingPunct="0">
                <a:spcBef>
                  <a:spcPct val="20000"/>
                </a:spcBef>
                <a:spcAft>
                  <a:spcPct val="0"/>
                </a:spcAft>
                <a:buClr>
                  <a:schemeClr val="tx2"/>
                </a:buClr>
                <a:buFont typeface="Arial" pitchFamily="34" charset="0"/>
                <a:buChar char="•"/>
              </a:pPr>
              <a:r>
                <a:rPr lang="en-GB" sz="1400" dirty="0">
                  <a:latin typeface="+mj-lt"/>
                  <a:ea typeface="ＭＳ Ｐゴシック" pitchFamily="-84" charset="-128"/>
                  <a:cs typeface="NBS Light" panose="020B0303030303020204"/>
                </a:rPr>
                <a:t>Draw the scope boundaries for the API Enablement operating model in line with Open Banking Compliance and other Exploitation projects</a:t>
              </a:r>
            </a:p>
          </p:txBody>
        </p:sp>
        <p:sp>
          <p:nvSpPr>
            <p:cNvPr id="16" name="Rectangle 15"/>
            <p:cNvSpPr/>
            <p:nvPr/>
          </p:nvSpPr>
          <p:spPr>
            <a:xfrm>
              <a:off x="1209970" y="2334132"/>
              <a:ext cx="10514346" cy="604814"/>
            </a:xfrm>
            <a:prstGeom prst="rect">
              <a:avLst/>
            </a:prstGeom>
            <a:noFill/>
            <a:ln w="12700" cap="flat" cmpd="sng" algn="ctr">
              <a:solidFill>
                <a:srgbClr val="E51D24"/>
              </a:solidFill>
              <a:prstDash val="solid"/>
            </a:ln>
            <a:effectLst/>
          </p:spPr>
          <p:txBody>
            <a:bodyPr rtlCol="0" anchor="ctr"/>
            <a:lstStyle/>
            <a:p>
              <a:pPr marL="293688" indent="-285750" defTabSz="457034" eaLnBrk="0" fontAlgn="base" hangingPunct="0">
                <a:spcBef>
                  <a:spcPct val="20000"/>
                </a:spcBef>
                <a:spcAft>
                  <a:spcPct val="0"/>
                </a:spcAft>
                <a:buClr>
                  <a:schemeClr val="tx2"/>
                </a:buClr>
                <a:buFont typeface="Arial" pitchFamily="34" charset="0"/>
                <a:buChar char="•"/>
              </a:pPr>
              <a:r>
                <a:rPr lang="en-GB" sz="1400" dirty="0">
                  <a:ea typeface="ＭＳ Ｐゴシック" pitchFamily="-84" charset="-128"/>
                  <a:cs typeface="NBS Light" panose="020B0303030303020204"/>
                </a:rPr>
                <a:t>Define the high level operating model roadmap of API Enablement outlining the requirements and evolution of capabilities to support each transition state, including a view of associated </a:t>
              </a:r>
              <a:r>
                <a:rPr lang="en-GB" sz="1400" dirty="0"/>
                <a:t>risks, assumptions and dependencies</a:t>
              </a:r>
            </a:p>
            <a:p>
              <a:pPr marL="293688" indent="-285750" defTabSz="457034" eaLnBrk="0" fontAlgn="base" hangingPunct="0">
                <a:spcBef>
                  <a:spcPct val="20000"/>
                </a:spcBef>
                <a:spcAft>
                  <a:spcPct val="0"/>
                </a:spcAft>
                <a:buClr>
                  <a:schemeClr val="tx2"/>
                </a:buClr>
                <a:buFont typeface="Arial" pitchFamily="34" charset="0"/>
                <a:buChar char="•"/>
              </a:pPr>
              <a:r>
                <a:rPr lang="en-GB" sz="1400" dirty="0">
                  <a:ea typeface="ＭＳ Ｐゴシック" pitchFamily="-84" charset="-128"/>
                  <a:cs typeface="NBS Light" panose="020B0303030303020204"/>
                </a:rPr>
                <a:t>Decide entry point for the strategic operating model design and its scope boundaries</a:t>
              </a:r>
            </a:p>
          </p:txBody>
        </p:sp>
        <p:sp>
          <p:nvSpPr>
            <p:cNvPr id="17" name="Rectangle 16"/>
            <p:cNvSpPr/>
            <p:nvPr/>
          </p:nvSpPr>
          <p:spPr>
            <a:xfrm>
              <a:off x="1209970" y="2966099"/>
              <a:ext cx="10514346" cy="604814"/>
            </a:xfrm>
            <a:prstGeom prst="rect">
              <a:avLst/>
            </a:prstGeom>
            <a:noFill/>
            <a:ln w="12700" cap="flat" cmpd="sng" algn="ctr">
              <a:solidFill>
                <a:srgbClr val="E51D24"/>
              </a:solidFill>
              <a:prstDash val="solid"/>
            </a:ln>
            <a:effectLst/>
          </p:spPr>
          <p:txBody>
            <a:bodyPr rtlCol="0" anchor="ctr"/>
            <a:lstStyle/>
            <a:p>
              <a:pPr marL="293688" indent="-285750" defTabSz="457034" eaLnBrk="0" fontAlgn="base" hangingPunct="0">
                <a:spcBef>
                  <a:spcPct val="20000"/>
                </a:spcBef>
                <a:spcAft>
                  <a:spcPct val="0"/>
                </a:spcAft>
                <a:buClr>
                  <a:schemeClr val="tx2"/>
                </a:buClr>
                <a:buFont typeface="Arial" pitchFamily="34" charset="0"/>
                <a:buChar char="•"/>
              </a:pPr>
              <a:r>
                <a:rPr lang="en-GB" sz="1400" dirty="0">
                  <a:ea typeface="ＭＳ Ｐゴシック" pitchFamily="-84" charset="-128"/>
                  <a:cs typeface="NBS Light" panose="020B0303030303020204"/>
                </a:rPr>
                <a:t>Agree on method &amp; approach for the operating model design</a:t>
              </a:r>
            </a:p>
          </p:txBody>
        </p:sp>
        <p:sp>
          <p:nvSpPr>
            <p:cNvPr id="18" name="Rectangle 17"/>
            <p:cNvSpPr/>
            <p:nvPr/>
          </p:nvSpPr>
          <p:spPr>
            <a:xfrm>
              <a:off x="1209970" y="3598065"/>
              <a:ext cx="10514346" cy="604814"/>
            </a:xfrm>
            <a:prstGeom prst="rect">
              <a:avLst/>
            </a:prstGeom>
            <a:noFill/>
            <a:ln w="12700" cap="flat" cmpd="sng" algn="ctr">
              <a:solidFill>
                <a:srgbClr val="E51D24"/>
              </a:solidFill>
              <a:prstDash val="solid"/>
            </a:ln>
            <a:effectLst/>
          </p:spPr>
          <p:txBody>
            <a:bodyPr rtlCol="0" anchor="ctr"/>
            <a:lstStyle/>
            <a:p>
              <a:pPr marL="293688" indent="-285750" defTabSz="457034" eaLnBrk="0" fontAlgn="base" hangingPunct="0">
                <a:spcBef>
                  <a:spcPct val="20000"/>
                </a:spcBef>
                <a:spcAft>
                  <a:spcPct val="0"/>
                </a:spcAft>
                <a:buClr>
                  <a:schemeClr val="tx2"/>
                </a:buClr>
                <a:buFont typeface="Arial" pitchFamily="34" charset="0"/>
                <a:buChar char="•"/>
              </a:pPr>
              <a:r>
                <a:rPr lang="en-GB" sz="1400" dirty="0">
                  <a:latin typeface="+mj-lt"/>
                  <a:ea typeface="ＭＳ Ｐゴシック" pitchFamily="-84" charset="-128"/>
                  <a:cs typeface="NBS Light" panose="020B0303030303020204"/>
                </a:rPr>
                <a:t>Identify, review and discuss open questions</a:t>
              </a:r>
            </a:p>
            <a:p>
              <a:pPr marL="293688" indent="-285750" defTabSz="457034" eaLnBrk="0" fontAlgn="base" hangingPunct="0">
                <a:spcBef>
                  <a:spcPct val="20000"/>
                </a:spcBef>
                <a:spcAft>
                  <a:spcPct val="0"/>
                </a:spcAft>
                <a:buClr>
                  <a:schemeClr val="tx2"/>
                </a:buClr>
                <a:buFont typeface="Arial" pitchFamily="34" charset="0"/>
                <a:buChar char="•"/>
              </a:pPr>
              <a:r>
                <a:rPr lang="en-GB" sz="1400" dirty="0">
                  <a:latin typeface="+mj-lt"/>
                  <a:ea typeface="ＭＳ Ｐゴシック" pitchFamily="-84" charset="-128"/>
                  <a:cs typeface="NBS Light" panose="020B0303030303020204"/>
                </a:rPr>
                <a:t>Agree next steps to shape the operating model plan</a:t>
              </a:r>
            </a:p>
          </p:txBody>
        </p:sp>
      </p:grpSp>
      <p:sp>
        <p:nvSpPr>
          <p:cNvPr id="23" name="Content Placeholder 3"/>
          <p:cNvSpPr>
            <a:spLocks noGrp="1"/>
          </p:cNvSpPr>
          <p:nvPr>
            <p:ph idx="1"/>
          </p:nvPr>
        </p:nvSpPr>
        <p:spPr>
          <a:xfrm>
            <a:off x="508005" y="1285164"/>
            <a:ext cx="11074400" cy="307744"/>
          </a:xfrm>
        </p:spPr>
        <p:txBody>
          <a:bodyPr/>
          <a:lstStyle/>
          <a:p>
            <a:pPr marL="0" indent="0">
              <a:buNone/>
            </a:pPr>
            <a:r>
              <a:rPr lang="en-GB" sz="1400" dirty="0"/>
              <a:t>The purpose of this document is to:</a:t>
            </a:r>
          </a:p>
        </p:txBody>
      </p:sp>
    </p:spTree>
    <p:extLst>
      <p:ext uri="{BB962C8B-B14F-4D97-AF65-F5344CB8AC3E}">
        <p14:creationId xmlns:p14="http://schemas.microsoft.com/office/powerpoint/2010/main" val="334832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10594907" y="1621389"/>
            <a:ext cx="434291" cy="2243273"/>
          </a:xfrm>
          <a:prstGeom prst="rect">
            <a:avLst/>
          </a:prstGeom>
          <a:solidFill>
            <a:schemeClr val="tx1">
              <a:lumMod val="40000"/>
              <a:lumOff val="6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1000" b="1" dirty="0">
                <a:solidFill>
                  <a:srgbClr val="003166"/>
                </a:solidFill>
              </a:rPr>
              <a:t>Consumption</a:t>
            </a:r>
          </a:p>
        </p:txBody>
      </p:sp>
      <p:graphicFrame>
        <p:nvGraphicFramePr>
          <p:cNvPr id="21" name="Object 20"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24" name="think-cell Slide" r:id="rId5" imgW="444" imgH="446" progId="TCLayout.ActiveDocument.1">
                  <p:embed/>
                </p:oleObj>
              </mc:Choice>
              <mc:Fallback>
                <p:oleObj name="think-cell Slide" r:id="rId5" imgW="444" imgH="44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004A8F"/>
                </a:solidFill>
              </a:rPr>
              <a:pPr>
                <a:defRPr/>
              </a:pPr>
              <a:t>3</a:t>
            </a:fld>
            <a:endParaRPr lang="en-GB" dirty="0">
              <a:solidFill>
                <a:srgbClr val="004A8F"/>
              </a:solidFill>
            </a:endParaRPr>
          </a:p>
        </p:txBody>
      </p:sp>
      <p:sp>
        <p:nvSpPr>
          <p:cNvPr id="3" name="Title 2"/>
          <p:cNvSpPr>
            <a:spLocks noGrp="1"/>
          </p:cNvSpPr>
          <p:nvPr>
            <p:ph type="title"/>
          </p:nvPr>
        </p:nvSpPr>
        <p:spPr>
          <a:xfrm>
            <a:off x="508006" y="188640"/>
            <a:ext cx="9511206" cy="878160"/>
          </a:xfrm>
        </p:spPr>
        <p:txBody>
          <a:bodyPr/>
          <a:lstStyle/>
          <a:p>
            <a:r>
              <a:rPr lang="en-GB" sz="1800" dirty="0"/>
              <a:t>Drawing the boundaries for API Enablement in the wider landscape of Open Banking Compliance programme and Other Exploitation projects</a:t>
            </a:r>
          </a:p>
        </p:txBody>
      </p:sp>
      <p:sp>
        <p:nvSpPr>
          <p:cNvPr id="5" name="Rectangle 4"/>
          <p:cNvSpPr/>
          <p:nvPr/>
        </p:nvSpPr>
        <p:spPr>
          <a:xfrm>
            <a:off x="6445932" y="3788299"/>
            <a:ext cx="4317270" cy="276999"/>
          </a:xfrm>
          <a:prstGeom prst="rect">
            <a:avLst/>
          </a:prstGeom>
        </p:spPr>
        <p:txBody>
          <a:bodyPr wrap="square">
            <a:spAutoFit/>
          </a:bodyPr>
          <a:lstStyle/>
          <a:p>
            <a:pPr algn="ctr" eaLnBrk="0" fontAlgn="base" hangingPunct="0">
              <a:spcBef>
                <a:spcPct val="0"/>
              </a:spcBef>
              <a:spcAft>
                <a:spcPct val="0"/>
              </a:spcAft>
            </a:pPr>
            <a:r>
              <a:rPr lang="en-GB" sz="1200" b="1" dirty="0">
                <a:solidFill>
                  <a:srgbClr val="003166"/>
                </a:solidFill>
              </a:rPr>
              <a:t>API Enablement</a:t>
            </a:r>
          </a:p>
        </p:txBody>
      </p:sp>
      <p:sp>
        <p:nvSpPr>
          <p:cNvPr id="7" name="Rectangle 6"/>
          <p:cNvSpPr/>
          <p:nvPr/>
        </p:nvSpPr>
        <p:spPr>
          <a:xfrm>
            <a:off x="9735280" y="3866367"/>
            <a:ext cx="1938700" cy="1083960"/>
          </a:xfrm>
          <a:prstGeom prst="rect">
            <a:avLst/>
          </a:prstGeom>
          <a:solidFill>
            <a:srgbClr val="B6DCFF"/>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GB" sz="1000" b="1" dirty="0">
              <a:solidFill>
                <a:srgbClr val="003166"/>
              </a:solidFill>
            </a:endParaRPr>
          </a:p>
        </p:txBody>
      </p:sp>
      <p:sp>
        <p:nvSpPr>
          <p:cNvPr id="12" name="Rectangle 11"/>
          <p:cNvSpPr/>
          <p:nvPr/>
        </p:nvSpPr>
        <p:spPr>
          <a:xfrm>
            <a:off x="7965748" y="1623093"/>
            <a:ext cx="415631" cy="2232248"/>
          </a:xfrm>
          <a:prstGeom prst="rect">
            <a:avLst/>
          </a:prstGeom>
          <a:solidFill>
            <a:schemeClr val="tx1">
              <a:lumMod val="20000"/>
              <a:lumOff val="8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1000" b="1" dirty="0">
                <a:solidFill>
                  <a:srgbClr val="003166"/>
                </a:solidFill>
              </a:rPr>
              <a:t>Tactical CMA1</a:t>
            </a:r>
          </a:p>
        </p:txBody>
      </p:sp>
      <p:sp>
        <p:nvSpPr>
          <p:cNvPr id="13" name="Rectangle 12"/>
          <p:cNvSpPr/>
          <p:nvPr/>
        </p:nvSpPr>
        <p:spPr>
          <a:xfrm>
            <a:off x="9728313" y="1623093"/>
            <a:ext cx="434291" cy="2243273"/>
          </a:xfrm>
          <a:prstGeom prst="rect">
            <a:avLst/>
          </a:prstGeom>
          <a:solidFill>
            <a:schemeClr val="tx1">
              <a:lumMod val="40000"/>
              <a:lumOff val="6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1000" b="1" dirty="0">
                <a:solidFill>
                  <a:srgbClr val="003166"/>
                </a:solidFill>
              </a:rPr>
              <a:t>Corporate</a:t>
            </a:r>
          </a:p>
        </p:txBody>
      </p:sp>
      <p:sp>
        <p:nvSpPr>
          <p:cNvPr id="14" name="Rectangle 13"/>
          <p:cNvSpPr/>
          <p:nvPr/>
        </p:nvSpPr>
        <p:spPr>
          <a:xfrm>
            <a:off x="8808536" y="1623962"/>
            <a:ext cx="415631" cy="2232248"/>
          </a:xfrm>
          <a:prstGeom prst="rect">
            <a:avLst/>
          </a:prstGeom>
          <a:solidFill>
            <a:schemeClr val="tx1">
              <a:lumMod val="20000"/>
              <a:lumOff val="8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1000" b="1" dirty="0">
                <a:solidFill>
                  <a:srgbClr val="003166"/>
                </a:solidFill>
              </a:rPr>
              <a:t>CMA3 / PSD2</a:t>
            </a:r>
          </a:p>
        </p:txBody>
      </p:sp>
      <p:sp>
        <p:nvSpPr>
          <p:cNvPr id="20" name="Rectangle 19"/>
          <p:cNvSpPr/>
          <p:nvPr/>
        </p:nvSpPr>
        <p:spPr>
          <a:xfrm>
            <a:off x="9224167" y="1623961"/>
            <a:ext cx="415631" cy="2242955"/>
          </a:xfrm>
          <a:prstGeom prst="rect">
            <a:avLst/>
          </a:prstGeom>
          <a:solidFill>
            <a:schemeClr val="tx1">
              <a:lumMod val="20000"/>
              <a:lumOff val="8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1000" b="1" dirty="0">
                <a:solidFill>
                  <a:srgbClr val="003166"/>
                </a:solidFill>
              </a:rPr>
              <a:t>CMA4</a:t>
            </a:r>
          </a:p>
        </p:txBody>
      </p:sp>
      <p:sp>
        <p:nvSpPr>
          <p:cNvPr id="22" name="Rectangle 21"/>
          <p:cNvSpPr/>
          <p:nvPr/>
        </p:nvSpPr>
        <p:spPr>
          <a:xfrm>
            <a:off x="8391024" y="1629355"/>
            <a:ext cx="415631" cy="2232248"/>
          </a:xfrm>
          <a:prstGeom prst="rect">
            <a:avLst/>
          </a:prstGeom>
          <a:solidFill>
            <a:schemeClr val="tx1">
              <a:lumMod val="20000"/>
              <a:lumOff val="8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1000" b="1" dirty="0">
                <a:solidFill>
                  <a:srgbClr val="003166"/>
                </a:solidFill>
              </a:rPr>
              <a:t>CMA1a</a:t>
            </a:r>
          </a:p>
        </p:txBody>
      </p:sp>
      <p:sp>
        <p:nvSpPr>
          <p:cNvPr id="31" name="Rectangle 30"/>
          <p:cNvSpPr/>
          <p:nvPr/>
        </p:nvSpPr>
        <p:spPr>
          <a:xfrm>
            <a:off x="7977273" y="1623962"/>
            <a:ext cx="1671502" cy="22322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r>
              <a:rPr lang="en-GB" sz="1200" b="1" dirty="0">
                <a:solidFill>
                  <a:srgbClr val="003166"/>
                </a:solidFill>
              </a:rPr>
              <a:t>Open Banking Compliance</a:t>
            </a:r>
          </a:p>
        </p:txBody>
      </p:sp>
      <p:sp>
        <p:nvSpPr>
          <p:cNvPr id="10" name="Rectangle 9"/>
          <p:cNvSpPr/>
          <p:nvPr/>
        </p:nvSpPr>
        <p:spPr>
          <a:xfrm>
            <a:off x="7977273" y="3860758"/>
            <a:ext cx="415631" cy="1083959"/>
          </a:xfrm>
          <a:prstGeom prst="rect">
            <a:avLst/>
          </a:prstGeom>
          <a:solidFill>
            <a:schemeClr val="tx1">
              <a:lumMod val="40000"/>
              <a:lumOff val="6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GB" sz="1000" b="1" dirty="0">
              <a:solidFill>
                <a:srgbClr val="003166"/>
              </a:solidFill>
            </a:endParaRPr>
          </a:p>
        </p:txBody>
      </p:sp>
      <p:sp>
        <p:nvSpPr>
          <p:cNvPr id="11" name="Rectangle 10"/>
          <p:cNvSpPr/>
          <p:nvPr/>
        </p:nvSpPr>
        <p:spPr>
          <a:xfrm>
            <a:off x="8398515" y="3866368"/>
            <a:ext cx="415631" cy="1084492"/>
          </a:xfrm>
          <a:prstGeom prst="rect">
            <a:avLst/>
          </a:prstGeom>
          <a:solidFill>
            <a:schemeClr val="tx1">
              <a:lumMod val="20000"/>
              <a:lumOff val="8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GB" sz="1000" b="1" dirty="0">
              <a:solidFill>
                <a:srgbClr val="003166"/>
              </a:solidFill>
            </a:endParaRPr>
          </a:p>
        </p:txBody>
      </p:sp>
      <p:sp>
        <p:nvSpPr>
          <p:cNvPr id="26" name="Rectangle 25"/>
          <p:cNvSpPr/>
          <p:nvPr/>
        </p:nvSpPr>
        <p:spPr>
          <a:xfrm>
            <a:off x="7982857" y="3866368"/>
            <a:ext cx="415631" cy="1084492"/>
          </a:xfrm>
          <a:prstGeom prst="rect">
            <a:avLst/>
          </a:prstGeom>
          <a:solidFill>
            <a:schemeClr val="tx1">
              <a:lumMod val="20000"/>
              <a:lumOff val="8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GB" sz="1000" b="1" dirty="0">
              <a:solidFill>
                <a:srgbClr val="003166"/>
              </a:solidFill>
            </a:endParaRPr>
          </a:p>
        </p:txBody>
      </p:sp>
      <p:sp>
        <p:nvSpPr>
          <p:cNvPr id="27" name="Rectangle 26"/>
          <p:cNvSpPr/>
          <p:nvPr/>
        </p:nvSpPr>
        <p:spPr>
          <a:xfrm>
            <a:off x="8814146" y="3866368"/>
            <a:ext cx="415631" cy="1084492"/>
          </a:xfrm>
          <a:prstGeom prst="rect">
            <a:avLst/>
          </a:prstGeom>
          <a:solidFill>
            <a:schemeClr val="tx1">
              <a:lumMod val="20000"/>
              <a:lumOff val="8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GB" sz="1000" b="1" dirty="0">
              <a:solidFill>
                <a:srgbClr val="003166"/>
              </a:solidFill>
            </a:endParaRPr>
          </a:p>
        </p:txBody>
      </p:sp>
      <p:sp>
        <p:nvSpPr>
          <p:cNvPr id="28" name="Rectangle 27"/>
          <p:cNvSpPr/>
          <p:nvPr/>
        </p:nvSpPr>
        <p:spPr>
          <a:xfrm>
            <a:off x="9229777" y="3866368"/>
            <a:ext cx="415631" cy="1084492"/>
          </a:xfrm>
          <a:prstGeom prst="rect">
            <a:avLst/>
          </a:prstGeom>
          <a:solidFill>
            <a:schemeClr val="tx1">
              <a:lumMod val="20000"/>
              <a:lumOff val="8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GB" sz="1000" b="1" dirty="0">
              <a:solidFill>
                <a:srgbClr val="003166"/>
              </a:solidFill>
            </a:endParaRPr>
          </a:p>
        </p:txBody>
      </p:sp>
      <p:sp>
        <p:nvSpPr>
          <p:cNvPr id="30" name="Rectangle 29"/>
          <p:cNvSpPr/>
          <p:nvPr/>
        </p:nvSpPr>
        <p:spPr>
          <a:xfrm>
            <a:off x="7965747" y="4027630"/>
            <a:ext cx="3706667" cy="917087"/>
          </a:xfrm>
          <a:prstGeom prst="rect">
            <a:avLst/>
          </a:prstGeom>
          <a:solidFill>
            <a:schemeClr val="bg1">
              <a:lumMod val="75000"/>
              <a:alpha val="2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GB" sz="1200" b="1" dirty="0">
              <a:solidFill>
                <a:srgbClr val="003166"/>
              </a:solidFill>
            </a:endParaRPr>
          </a:p>
        </p:txBody>
      </p:sp>
      <p:sp>
        <p:nvSpPr>
          <p:cNvPr id="33" name="Rectangle 32"/>
          <p:cNvSpPr/>
          <p:nvPr/>
        </p:nvSpPr>
        <p:spPr>
          <a:xfrm>
            <a:off x="7567224" y="4048725"/>
            <a:ext cx="4170064" cy="276999"/>
          </a:xfrm>
          <a:prstGeom prst="rect">
            <a:avLst/>
          </a:prstGeom>
        </p:spPr>
        <p:txBody>
          <a:bodyPr wrap="square">
            <a:spAutoFit/>
          </a:bodyPr>
          <a:lstStyle/>
          <a:p>
            <a:pPr algn="ctr" eaLnBrk="0" fontAlgn="base" hangingPunct="0">
              <a:spcBef>
                <a:spcPct val="0"/>
              </a:spcBef>
              <a:spcAft>
                <a:spcPct val="0"/>
              </a:spcAft>
            </a:pPr>
            <a:r>
              <a:rPr lang="en-GB" sz="1200" b="1" dirty="0">
                <a:solidFill>
                  <a:srgbClr val="003166"/>
                </a:solidFill>
              </a:rPr>
              <a:t>API Enablement</a:t>
            </a:r>
          </a:p>
        </p:txBody>
      </p:sp>
      <p:sp>
        <p:nvSpPr>
          <p:cNvPr id="35" name="Rectangle 34"/>
          <p:cNvSpPr/>
          <p:nvPr/>
        </p:nvSpPr>
        <p:spPr>
          <a:xfrm>
            <a:off x="10162604" y="1623093"/>
            <a:ext cx="434291" cy="2243273"/>
          </a:xfrm>
          <a:prstGeom prst="rect">
            <a:avLst/>
          </a:prstGeom>
          <a:solidFill>
            <a:schemeClr val="tx1">
              <a:lumMod val="40000"/>
              <a:lumOff val="6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GB" sz="1000" b="1" dirty="0">
                <a:solidFill>
                  <a:srgbClr val="003166"/>
                </a:solidFill>
              </a:rPr>
              <a:t>OLS</a:t>
            </a:r>
          </a:p>
        </p:txBody>
      </p:sp>
      <p:sp>
        <p:nvSpPr>
          <p:cNvPr id="15" name="Rectangle 14"/>
          <p:cNvSpPr/>
          <p:nvPr/>
        </p:nvSpPr>
        <p:spPr>
          <a:xfrm>
            <a:off x="9729669" y="1638359"/>
            <a:ext cx="1937281" cy="246221"/>
          </a:xfrm>
          <a:prstGeom prst="rect">
            <a:avLst/>
          </a:prstGeom>
        </p:spPr>
        <p:txBody>
          <a:bodyPr wrap="square">
            <a:spAutoFit/>
          </a:bodyPr>
          <a:lstStyle/>
          <a:p>
            <a:pPr algn="ctr" eaLnBrk="0" fontAlgn="base" hangingPunct="0">
              <a:spcBef>
                <a:spcPct val="0"/>
              </a:spcBef>
              <a:spcAft>
                <a:spcPct val="0"/>
              </a:spcAft>
            </a:pPr>
            <a:r>
              <a:rPr lang="en-GB" sz="1000" b="1" dirty="0">
                <a:solidFill>
                  <a:srgbClr val="003166"/>
                </a:solidFill>
              </a:rPr>
              <a:t>Other API Exploitation</a:t>
            </a:r>
          </a:p>
        </p:txBody>
      </p:sp>
      <p:sp>
        <p:nvSpPr>
          <p:cNvPr id="8" name="Rectangle 7"/>
          <p:cNvSpPr/>
          <p:nvPr/>
        </p:nvSpPr>
        <p:spPr>
          <a:xfrm>
            <a:off x="9729669" y="1623961"/>
            <a:ext cx="1937281" cy="2242955"/>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GB" sz="1000" b="1" dirty="0">
              <a:solidFill>
                <a:srgbClr val="003166"/>
              </a:solidFill>
            </a:endParaRPr>
          </a:p>
        </p:txBody>
      </p:sp>
      <p:sp>
        <p:nvSpPr>
          <p:cNvPr id="36" name="Rectangle 35"/>
          <p:cNvSpPr/>
          <p:nvPr/>
        </p:nvSpPr>
        <p:spPr>
          <a:xfrm>
            <a:off x="0" y="74456"/>
            <a:ext cx="541821" cy="946836"/>
          </a:xfrm>
          <a:prstGeom prst="rect">
            <a:avLst/>
          </a:prstGeom>
          <a:solidFill>
            <a:srgbClr val="004A8F"/>
          </a:solidFill>
          <a:ln w="12700" cap="flat" cmpd="sng" algn="ctr">
            <a:noFill/>
            <a:prstDash val="solid"/>
          </a:ln>
          <a:effectLst/>
        </p:spPr>
        <p:txBody>
          <a:bodyPr rtlCol="0" anchor="ctr"/>
          <a:lstStyle/>
          <a:p>
            <a:pPr algn="ctr" fontAlgn="base">
              <a:spcBef>
                <a:spcPct val="0"/>
              </a:spcBef>
              <a:spcAft>
                <a:spcPct val="0"/>
              </a:spcAft>
              <a:defRPr/>
            </a:pPr>
            <a:r>
              <a:rPr lang="en-AU" sz="2200" kern="0" dirty="0">
                <a:solidFill>
                  <a:srgbClr val="FFFFFF"/>
                </a:solidFill>
              </a:rPr>
              <a:t>1</a:t>
            </a:r>
          </a:p>
        </p:txBody>
      </p:sp>
      <p:sp>
        <p:nvSpPr>
          <p:cNvPr id="37" name="Content Placeholder 2"/>
          <p:cNvSpPr>
            <a:spLocks noGrp="1"/>
          </p:cNvSpPr>
          <p:nvPr>
            <p:ph idx="1"/>
          </p:nvPr>
        </p:nvSpPr>
        <p:spPr>
          <a:xfrm>
            <a:off x="549986" y="1350818"/>
            <a:ext cx="6500136" cy="5102903"/>
          </a:xfrm>
        </p:spPr>
        <p:txBody>
          <a:bodyPr/>
          <a:lstStyle/>
          <a:p>
            <a:pPr marL="350838" indent="-342900">
              <a:buFont typeface="+mj-lt"/>
              <a:buAutoNum type="arabicPeriod"/>
            </a:pPr>
            <a:r>
              <a:rPr lang="en-GB" sz="1400" dirty="0"/>
              <a:t>The API Enablement project will deliver the operating model changes to build the strategic enterprise wide API capabilities which will be required by all (or many) exploitation projects</a:t>
            </a:r>
          </a:p>
          <a:p>
            <a:pPr lvl="1"/>
            <a:r>
              <a:rPr lang="en-GB" sz="1200" dirty="0"/>
              <a:t>Covers operating model changes to build the strategic enterprise wide API capabilities across any Nationwide Channel.</a:t>
            </a:r>
          </a:p>
          <a:p>
            <a:pPr lvl="1"/>
            <a:r>
              <a:rPr lang="en-GB" sz="1200" dirty="0"/>
              <a:t>Delivers BAU capabilities just in time to support Open Banking Compliance and other Exploitation projects.</a:t>
            </a:r>
          </a:p>
          <a:p>
            <a:pPr lvl="1"/>
            <a:endParaRPr lang="en-GB" sz="1200" dirty="0"/>
          </a:p>
          <a:p>
            <a:pPr marL="350838" indent="-342900">
              <a:buFont typeface="+mj-lt"/>
              <a:buAutoNum type="arabicPeriod"/>
            </a:pPr>
            <a:r>
              <a:rPr lang="en-GB" sz="1400" dirty="0"/>
              <a:t>The CMA1 project will deliver </a:t>
            </a:r>
            <a:r>
              <a:rPr lang="en-GB" sz="1400" i="1" dirty="0"/>
              <a:t>any</a:t>
            </a:r>
            <a:r>
              <a:rPr lang="en-GB" sz="1400" dirty="0"/>
              <a:t> operating model changes required to support the CMA1 services</a:t>
            </a:r>
          </a:p>
          <a:p>
            <a:pPr lvl="1"/>
            <a:r>
              <a:rPr lang="en-GB" sz="1200" dirty="0"/>
              <a:t>Covers operating model changes for API support as well as support for CMA1 business services.</a:t>
            </a:r>
          </a:p>
          <a:p>
            <a:pPr lvl="1"/>
            <a:r>
              <a:rPr lang="en-GB" sz="1200" dirty="0"/>
              <a:t>Where possible the CMA1 changes will deliver strategic capabilities, but at least some will be tactical interim.</a:t>
            </a:r>
          </a:p>
          <a:p>
            <a:pPr marL="657225" lvl="1" indent="-285750">
              <a:buFont typeface="+mj-lt"/>
              <a:buAutoNum type="arabicPeriod"/>
            </a:pPr>
            <a:endParaRPr lang="en-GB" sz="1200" dirty="0"/>
          </a:p>
          <a:p>
            <a:pPr marL="350838" indent="-342900">
              <a:buFont typeface="+mj-lt"/>
              <a:buAutoNum type="arabicPeriod"/>
            </a:pPr>
            <a:r>
              <a:rPr lang="en-GB" sz="1400" dirty="0"/>
              <a:t>The future Open Banking Compliance project(s) will deliver any operating model changes which are required specifically to support the business services they are delivering</a:t>
            </a:r>
          </a:p>
          <a:p>
            <a:pPr lvl="1"/>
            <a:r>
              <a:rPr lang="en-GB" sz="1200" dirty="0"/>
              <a:t>Covers operating model changes which are not covered by API Enablement</a:t>
            </a:r>
          </a:p>
          <a:p>
            <a:pPr marL="657225" lvl="1" indent="-285750">
              <a:buFont typeface="+mj-lt"/>
              <a:buAutoNum type="arabicPeriod"/>
            </a:pPr>
            <a:endParaRPr lang="en-GB" sz="1200" dirty="0"/>
          </a:p>
          <a:p>
            <a:pPr marL="350838" indent="-342900">
              <a:buFont typeface="+mj-lt"/>
              <a:buAutoNum type="arabicPeriod"/>
            </a:pPr>
            <a:r>
              <a:rPr lang="en-GB" sz="1400" dirty="0"/>
              <a:t>Future API exploitation projects will deliver any operating model changes which are required specifically to support the business services they are delivering</a:t>
            </a:r>
          </a:p>
        </p:txBody>
      </p:sp>
      <p:sp>
        <p:nvSpPr>
          <p:cNvPr id="38" name="Rectangle 37"/>
          <p:cNvSpPr/>
          <p:nvPr/>
        </p:nvSpPr>
        <p:spPr>
          <a:xfrm>
            <a:off x="7967527" y="4048725"/>
            <a:ext cx="3699423" cy="907268"/>
          </a:xfrm>
          <a:prstGeom prst="rect">
            <a:avLst/>
          </a:prstGeom>
          <a:solidFill>
            <a:schemeClr val="bg1">
              <a:lumMod val="75000"/>
              <a:alpha val="26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GB" sz="1200" b="1" dirty="0">
              <a:solidFill>
                <a:srgbClr val="003166"/>
              </a:solidFill>
            </a:endParaRPr>
          </a:p>
        </p:txBody>
      </p:sp>
      <p:sp>
        <p:nvSpPr>
          <p:cNvPr id="40" name="Oval 39"/>
          <p:cNvSpPr/>
          <p:nvPr/>
        </p:nvSpPr>
        <p:spPr>
          <a:xfrm>
            <a:off x="7861408" y="3925387"/>
            <a:ext cx="288032" cy="288032"/>
          </a:xfrm>
          <a:prstGeom prst="ellipse">
            <a:avLst/>
          </a:prstGeom>
          <a:solidFill>
            <a:srgbClr val="FFFFFF"/>
          </a:solidFill>
          <a:ln w="28575" cap="flat" cmpd="sng" algn="ctr">
            <a:solidFill>
              <a:srgbClr val="FE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FF0000"/>
                </a:solidFill>
                <a:effectLst/>
                <a:uLnTx/>
                <a:uFillTx/>
                <a:latin typeface="Arial"/>
                <a:ea typeface="+mn-ea"/>
                <a:cs typeface="+mn-cs"/>
              </a:rPr>
              <a:t>1</a:t>
            </a:r>
          </a:p>
        </p:txBody>
      </p:sp>
      <p:sp>
        <p:nvSpPr>
          <p:cNvPr id="41" name="Oval 40"/>
          <p:cNvSpPr/>
          <p:nvPr/>
        </p:nvSpPr>
        <p:spPr>
          <a:xfrm>
            <a:off x="7861408" y="1473437"/>
            <a:ext cx="288032" cy="288032"/>
          </a:xfrm>
          <a:prstGeom prst="ellipse">
            <a:avLst/>
          </a:prstGeom>
          <a:solidFill>
            <a:srgbClr val="FFFFFF"/>
          </a:solidFill>
          <a:ln w="28575" cap="flat" cmpd="sng" algn="ctr">
            <a:solidFill>
              <a:srgbClr val="FE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FF0000"/>
                </a:solidFill>
                <a:effectLst/>
                <a:uLnTx/>
                <a:uFillTx/>
                <a:latin typeface="Arial"/>
                <a:ea typeface="+mn-ea"/>
                <a:cs typeface="+mn-cs"/>
              </a:rPr>
              <a:t>2</a:t>
            </a:r>
          </a:p>
        </p:txBody>
      </p:sp>
      <p:sp>
        <p:nvSpPr>
          <p:cNvPr id="42" name="Oval 41"/>
          <p:cNvSpPr/>
          <p:nvPr/>
        </p:nvSpPr>
        <p:spPr>
          <a:xfrm>
            <a:off x="9333053" y="1451985"/>
            <a:ext cx="288032" cy="288032"/>
          </a:xfrm>
          <a:prstGeom prst="ellipse">
            <a:avLst/>
          </a:prstGeom>
          <a:solidFill>
            <a:srgbClr val="FFFFFF"/>
          </a:solidFill>
          <a:ln w="28575" cap="flat" cmpd="sng" algn="ctr">
            <a:solidFill>
              <a:srgbClr val="FE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FF0000"/>
                </a:solidFill>
                <a:effectLst/>
                <a:uLnTx/>
                <a:uFillTx/>
                <a:latin typeface="Arial"/>
                <a:ea typeface="+mn-ea"/>
                <a:cs typeface="+mn-cs"/>
              </a:rPr>
              <a:t>3</a:t>
            </a:r>
          </a:p>
        </p:txBody>
      </p:sp>
      <p:sp>
        <p:nvSpPr>
          <p:cNvPr id="43" name="Oval 42"/>
          <p:cNvSpPr/>
          <p:nvPr/>
        </p:nvSpPr>
        <p:spPr>
          <a:xfrm>
            <a:off x="11503826" y="1451985"/>
            <a:ext cx="288032" cy="288032"/>
          </a:xfrm>
          <a:prstGeom prst="ellipse">
            <a:avLst/>
          </a:prstGeom>
          <a:solidFill>
            <a:srgbClr val="FFFFFF"/>
          </a:solidFill>
          <a:ln w="28575" cap="flat" cmpd="sng" algn="ctr">
            <a:solidFill>
              <a:srgbClr val="FE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FF0000"/>
                </a:solidFill>
                <a:effectLst/>
                <a:uLnTx/>
                <a:uFillTx/>
                <a:latin typeface="Arial"/>
                <a:ea typeface="+mn-ea"/>
                <a:cs typeface="+mn-cs"/>
              </a:rPr>
              <a:t>4</a:t>
            </a:r>
          </a:p>
        </p:txBody>
      </p:sp>
      <p:sp>
        <p:nvSpPr>
          <p:cNvPr id="34" name="Rectangle 33"/>
          <p:cNvSpPr/>
          <p:nvPr/>
        </p:nvSpPr>
        <p:spPr>
          <a:xfrm>
            <a:off x="7813963" y="4293654"/>
            <a:ext cx="3902637" cy="53221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r>
              <a:rPr lang="en-GB" sz="1000" i="1" dirty="0">
                <a:solidFill>
                  <a:srgbClr val="003166"/>
                </a:solidFill>
              </a:rPr>
              <a:t>API base and strategic capabilities delivered just in time for consumption by Open Banking Compliance and other API Exploitation projects. </a:t>
            </a:r>
          </a:p>
        </p:txBody>
      </p:sp>
      <p:sp>
        <p:nvSpPr>
          <p:cNvPr id="32" name="Rectangle 31"/>
          <p:cNvSpPr/>
          <p:nvPr/>
        </p:nvSpPr>
        <p:spPr>
          <a:xfrm>
            <a:off x="10764635" y="5590849"/>
            <a:ext cx="1091863" cy="584775"/>
          </a:xfrm>
          <a:prstGeom prst="rect">
            <a:avLst/>
          </a:prstGeom>
        </p:spPr>
        <p:txBody>
          <a:bodyPr wrap="square">
            <a:spAutoFit/>
          </a:bodyPr>
          <a:lstStyle/>
          <a:p>
            <a:pPr algn="ctr"/>
            <a:r>
              <a:rPr lang="en-GB" sz="3200" b="1" dirty="0">
                <a:solidFill>
                  <a:schemeClr val="tx2"/>
                </a:solidFill>
              </a:rPr>
              <a:t>WIP</a:t>
            </a:r>
          </a:p>
        </p:txBody>
      </p:sp>
    </p:spTree>
    <p:extLst>
      <p:ext uri="{BB962C8B-B14F-4D97-AF65-F5344CB8AC3E}">
        <p14:creationId xmlns:p14="http://schemas.microsoft.com/office/powerpoint/2010/main" val="2116625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 name="Table 81"/>
          <p:cNvGraphicFramePr>
            <a:graphicFrameLocks noGrp="1"/>
          </p:cNvGraphicFramePr>
          <p:nvPr>
            <p:extLst/>
          </p:nvPr>
        </p:nvGraphicFramePr>
        <p:xfrm>
          <a:off x="130059" y="1170130"/>
          <a:ext cx="10723683" cy="4761588"/>
        </p:xfrm>
        <a:graphic>
          <a:graphicData uri="http://schemas.openxmlformats.org/drawingml/2006/table">
            <a:tbl>
              <a:tblPr firstRow="1" bandRow="1">
                <a:tableStyleId>{5C22544A-7EE6-4342-B048-85BDC9FD1C3A}</a:tableStyleId>
              </a:tblPr>
              <a:tblGrid>
                <a:gridCol w="1620000">
                  <a:extLst>
                    <a:ext uri="{9D8B030D-6E8A-4147-A177-3AD203B41FA5}">
                      <a16:colId xmlns:a16="http://schemas.microsoft.com/office/drawing/2014/main" val="20000"/>
                    </a:ext>
                  </a:extLst>
                </a:gridCol>
                <a:gridCol w="2628000">
                  <a:extLst>
                    <a:ext uri="{9D8B030D-6E8A-4147-A177-3AD203B41FA5}">
                      <a16:colId xmlns:a16="http://schemas.microsoft.com/office/drawing/2014/main" val="20001"/>
                    </a:ext>
                  </a:extLst>
                </a:gridCol>
                <a:gridCol w="2295696">
                  <a:extLst>
                    <a:ext uri="{9D8B030D-6E8A-4147-A177-3AD203B41FA5}">
                      <a16:colId xmlns:a16="http://schemas.microsoft.com/office/drawing/2014/main" val="20002"/>
                    </a:ext>
                  </a:extLst>
                </a:gridCol>
                <a:gridCol w="436908">
                  <a:extLst>
                    <a:ext uri="{9D8B030D-6E8A-4147-A177-3AD203B41FA5}">
                      <a16:colId xmlns:a16="http://schemas.microsoft.com/office/drawing/2014/main" val="20003"/>
                    </a:ext>
                  </a:extLst>
                </a:gridCol>
                <a:gridCol w="1381957">
                  <a:extLst>
                    <a:ext uri="{9D8B030D-6E8A-4147-A177-3AD203B41FA5}">
                      <a16:colId xmlns:a16="http://schemas.microsoft.com/office/drawing/2014/main" val="20004"/>
                    </a:ext>
                  </a:extLst>
                </a:gridCol>
                <a:gridCol w="860930">
                  <a:extLst>
                    <a:ext uri="{9D8B030D-6E8A-4147-A177-3AD203B41FA5}">
                      <a16:colId xmlns:a16="http://schemas.microsoft.com/office/drawing/2014/main" val="20005"/>
                    </a:ext>
                  </a:extLst>
                </a:gridCol>
                <a:gridCol w="1500192">
                  <a:extLst>
                    <a:ext uri="{9D8B030D-6E8A-4147-A177-3AD203B41FA5}">
                      <a16:colId xmlns:a16="http://schemas.microsoft.com/office/drawing/2014/main" val="20006"/>
                    </a:ext>
                  </a:extLst>
                </a:gridCol>
              </a:tblGrid>
              <a:tr h="316116">
                <a:tc>
                  <a:txBody>
                    <a:bodyPr/>
                    <a:lstStyle/>
                    <a:p>
                      <a:pPr algn="ctr"/>
                      <a:r>
                        <a:rPr lang="en-GB" sz="900" b="1" dirty="0"/>
                        <a:t>Tactical CMA1 </a:t>
                      </a:r>
                    </a:p>
                    <a:p>
                      <a:pPr algn="ctr"/>
                      <a:r>
                        <a:rPr lang="en-GB" sz="900" b="1" dirty="0"/>
                        <a:t>Q1 2017</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64B7C"/>
                    </a:solidFill>
                  </a:tcPr>
                </a:tc>
                <a:tc>
                  <a:txBody>
                    <a:bodyPr/>
                    <a:lstStyle/>
                    <a:p>
                      <a:pPr algn="ctr"/>
                      <a:r>
                        <a:rPr lang="en-GB" sz="900" b="1" dirty="0"/>
                        <a:t>CMA1a</a:t>
                      </a:r>
                    </a:p>
                    <a:p>
                      <a:pPr marL="0" marR="0" lvl="0" indent="0" algn="ctr" defTabSz="457034" rtl="0" eaLnBrk="1" fontAlgn="auto" latinLnBrk="0" hangingPunct="1">
                        <a:lnSpc>
                          <a:spcPct val="100000"/>
                        </a:lnSpc>
                        <a:spcBef>
                          <a:spcPts val="0"/>
                        </a:spcBef>
                        <a:spcAft>
                          <a:spcPts val="0"/>
                        </a:spcAft>
                        <a:buClrTx/>
                        <a:buSzTx/>
                        <a:buFontTx/>
                        <a:buNone/>
                        <a:tabLst/>
                        <a:defRPr/>
                      </a:pPr>
                      <a:r>
                        <a:rPr lang="en-GB" sz="900" b="1" dirty="0"/>
                        <a:t>Jun 2017 (TBC by IE)</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64B7C"/>
                    </a:solidFill>
                  </a:tcPr>
                </a:tc>
                <a:tc>
                  <a:txBody>
                    <a:bodyPr/>
                    <a:lstStyle/>
                    <a:p>
                      <a:pPr algn="ctr"/>
                      <a:r>
                        <a:rPr lang="en-GB" sz="900" b="1" dirty="0"/>
                        <a:t>Corporate </a:t>
                      </a:r>
                    </a:p>
                    <a:p>
                      <a:pPr algn="ctr"/>
                      <a:r>
                        <a:rPr lang="en-GB" sz="900" b="1" dirty="0"/>
                        <a:t>End Q3 2017</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164B7C"/>
                    </a:solidFill>
                  </a:tcPr>
                </a:tc>
                <a:tc>
                  <a:txBody>
                    <a:bodyPr/>
                    <a:lstStyle/>
                    <a:p>
                      <a:pPr algn="ctr"/>
                      <a:r>
                        <a:rPr lang="en-GB" sz="900" b="1" dirty="0"/>
                        <a:t>CMA2</a:t>
                      </a:r>
                      <a:endParaRPr lang="en-GB" sz="700" b="1" dirty="0"/>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1">
                        <a:lumMod val="50000"/>
                      </a:schemeClr>
                    </a:solidFill>
                  </a:tcPr>
                </a:tc>
                <a:tc>
                  <a:txBody>
                    <a:bodyPr/>
                    <a:lstStyle/>
                    <a:p>
                      <a:pPr algn="ctr"/>
                      <a:r>
                        <a:rPr lang="en-GB" sz="900" b="1" dirty="0"/>
                        <a:t>CMA3 / PSD2  </a:t>
                      </a:r>
                    </a:p>
                    <a:p>
                      <a:pPr algn="ctr"/>
                      <a:r>
                        <a:rPr lang="en-GB" sz="900" b="1" dirty="0"/>
                        <a:t>Q1 2018</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1">
                        <a:lumMod val="50000"/>
                      </a:schemeClr>
                    </a:solidFill>
                  </a:tcPr>
                </a:tc>
                <a:tc>
                  <a:txBody>
                    <a:bodyPr/>
                    <a:lstStyle/>
                    <a:p>
                      <a:pPr algn="ctr"/>
                      <a:r>
                        <a:rPr lang="en-GB" sz="900" b="1" dirty="0"/>
                        <a:t>CMA4</a:t>
                      </a:r>
                    </a:p>
                    <a:p>
                      <a:pPr algn="ctr"/>
                      <a:r>
                        <a:rPr lang="en-GB" sz="900" b="1" dirty="0"/>
                        <a:t>Q3 2018 </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1">
                        <a:lumMod val="50000"/>
                      </a:schemeClr>
                    </a:solidFill>
                  </a:tcPr>
                </a:tc>
                <a:tc>
                  <a:txBody>
                    <a:bodyPr/>
                    <a:lstStyle/>
                    <a:p>
                      <a:pPr algn="ctr"/>
                      <a:r>
                        <a:rPr lang="en-GB" sz="900" b="1" dirty="0"/>
                        <a:t>Other API Exploitation</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0000"/>
                  </a:ext>
                </a:extLst>
              </a:tr>
              <a:tr h="216000">
                <a:tc>
                  <a:txBody>
                    <a:bodyPr/>
                    <a:lstStyle/>
                    <a:p>
                      <a:pPr algn="ctr"/>
                      <a:endParaRPr lang="en-GB" sz="900" b="1" dirty="0"/>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GB" sz="9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GB" sz="9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GB" sz="9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GB" sz="9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GB" sz="9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GB" sz="900" b="1" dirty="0"/>
                    </a:p>
                  </a:txBody>
                  <a:tcPr marL="0" marR="0" marT="0" marB="0" anchor="ctr">
                    <a:lnL w="12700" cap="flat" cmpd="sng" algn="ctr">
                      <a:no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56975">
                <a:tc>
                  <a:txBody>
                    <a:bodyPr/>
                    <a:lstStyle/>
                    <a:p>
                      <a:pPr marL="108000" marR="0" lvl="0" indent="-10800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rgbClr val="004A8F"/>
                          </a:solidFill>
                          <a:latin typeface="+mn-lt"/>
                          <a:ea typeface="+mn-ea"/>
                          <a:cs typeface="+mn-cs"/>
                        </a:rPr>
                        <a:t>Deliver Minimum Viable Product (MVP)</a:t>
                      </a:r>
                    </a:p>
                    <a:p>
                      <a:pPr marL="108000" marR="0" lvl="0" indent="-10800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rgbClr val="004A8F"/>
                          </a:solidFill>
                          <a:latin typeface="+mn-lt"/>
                          <a:ea typeface="+mn-ea"/>
                          <a:cs typeface="+mn-cs"/>
                        </a:rPr>
                        <a:t>Publish</a:t>
                      </a:r>
                      <a:r>
                        <a:rPr lang="en-GB" sz="900" kern="1200" baseline="0" dirty="0">
                          <a:solidFill>
                            <a:srgbClr val="004A8F"/>
                          </a:solidFill>
                          <a:latin typeface="+mn-lt"/>
                          <a:ea typeface="+mn-ea"/>
                          <a:cs typeface="+mn-cs"/>
                        </a:rPr>
                        <a:t> </a:t>
                      </a:r>
                      <a:r>
                        <a:rPr lang="en-GB" sz="900" kern="1200" dirty="0">
                          <a:solidFill>
                            <a:srgbClr val="004A8F"/>
                          </a:solidFill>
                          <a:latin typeface="+mn-lt"/>
                          <a:ea typeface="+mn-ea"/>
                          <a:cs typeface="+mn-cs"/>
                        </a:rPr>
                        <a:t>reference data </a:t>
                      </a:r>
                    </a:p>
                  </a:txBody>
                  <a:tcPr marL="36000" marR="36000" marT="3600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08000" marR="0" lvl="0" indent="-10800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rgbClr val="004A8F"/>
                          </a:solidFill>
                          <a:latin typeface="+mn-lt"/>
                          <a:ea typeface="+mn-ea"/>
                          <a:cs typeface="+mn-cs"/>
                        </a:rPr>
                        <a:t>Deliver infrastructure and supporting processes to host CMA1 ref data APIs on premise</a:t>
                      </a:r>
                    </a:p>
                    <a:p>
                      <a:pPr marL="108000" marR="0" lvl="0" indent="-10800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rgbClr val="004A8F"/>
                          </a:solidFill>
                          <a:latin typeface="+mn-lt"/>
                          <a:ea typeface="+mn-ea"/>
                          <a:cs typeface="+mn-cs"/>
                        </a:rPr>
                        <a:t>Transition operations and support into BAU</a:t>
                      </a:r>
                    </a:p>
                    <a:p>
                      <a:pPr marL="108000" marR="0" lvl="0" indent="-10800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rgbClr val="004A8F"/>
                          </a:solidFill>
                          <a:latin typeface="+mn-lt"/>
                          <a:ea typeface="+mn-ea"/>
                          <a:cs typeface="+mn-cs"/>
                        </a:rPr>
                        <a:t>Decommission cloud API Gateway platform</a:t>
                      </a:r>
                    </a:p>
                    <a:p>
                      <a:pPr marL="108000" marR="0" lvl="0" indent="-10800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900" kern="1200" dirty="0">
                        <a:solidFill>
                          <a:srgbClr val="004A8F"/>
                        </a:solidFill>
                        <a:latin typeface="+mn-lt"/>
                        <a:ea typeface="+mn-ea"/>
                        <a:cs typeface="+mn-cs"/>
                      </a:endParaRPr>
                    </a:p>
                  </a:txBody>
                  <a:tcPr marL="36000" marR="36000" marT="3600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03188" marR="0" lvl="0" indent="-103188"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spc="-10" baseline="0" dirty="0">
                          <a:solidFill>
                            <a:srgbClr val="004A8F"/>
                          </a:solidFill>
                          <a:latin typeface="+mn-lt"/>
                          <a:ea typeface="+mn-ea"/>
                          <a:cs typeface="+mn-cs"/>
                        </a:rPr>
                        <a:t>Deliver infrastructure and supporting processes to host internal APIs on premise </a:t>
                      </a:r>
                    </a:p>
                    <a:p>
                      <a:pPr marL="103188" marR="0" lvl="0" indent="-103188"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rgbClr val="004A8F"/>
                          </a:solidFill>
                          <a:latin typeface="+mn-lt"/>
                          <a:ea typeface="+mn-ea"/>
                          <a:cs typeface="+mn-cs"/>
                        </a:rPr>
                        <a:t>Enable reuse</a:t>
                      </a:r>
                      <a:r>
                        <a:rPr lang="en-GB" sz="900" kern="1200" baseline="0" dirty="0">
                          <a:solidFill>
                            <a:srgbClr val="004A8F"/>
                          </a:solidFill>
                          <a:latin typeface="+mn-lt"/>
                          <a:ea typeface="+mn-ea"/>
                          <a:cs typeface="+mn-cs"/>
                        </a:rPr>
                        <a:t> of NGBA services</a:t>
                      </a:r>
                    </a:p>
                    <a:p>
                      <a:pPr marL="103188" marR="0" lvl="0" indent="-103188"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baseline="0" dirty="0">
                          <a:solidFill>
                            <a:srgbClr val="004A8F"/>
                          </a:solidFill>
                          <a:latin typeface="+mn-lt"/>
                          <a:ea typeface="+mn-ea"/>
                          <a:cs typeface="+mn-cs"/>
                        </a:rPr>
                        <a:t>Enable non-regulatory projects to include internal APIs in their solutions</a:t>
                      </a:r>
                    </a:p>
                  </a:txBody>
                  <a:tcPr marL="36000" marR="36000" marT="3600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457034"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900" kern="1200" dirty="0">
                          <a:solidFill>
                            <a:srgbClr val="004A8F"/>
                          </a:solidFill>
                          <a:latin typeface="+mn-lt"/>
                          <a:ea typeface="+mn-ea"/>
                          <a:cs typeface="+mn-cs"/>
                        </a:rPr>
                        <a:t>Impact TBC</a:t>
                      </a:r>
                    </a:p>
                  </a:txBody>
                  <a:tcPr marL="36000" marR="36000" marT="3600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08000" marR="0" lvl="0" indent="-10800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rgbClr val="004A8F"/>
                          </a:solidFill>
                          <a:latin typeface="+mn-lt"/>
                          <a:ea typeface="+mn-ea"/>
                          <a:cs typeface="+mn-cs"/>
                        </a:rPr>
                        <a:t>Publish transaction history data</a:t>
                      </a:r>
                    </a:p>
                    <a:p>
                      <a:pPr marL="108000" marR="0" lvl="0" indent="-10800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rgbClr val="004A8F"/>
                          </a:solidFill>
                          <a:latin typeface="+mn-lt"/>
                          <a:ea typeface="+mn-ea"/>
                          <a:cs typeface="+mn-cs"/>
                        </a:rPr>
                        <a:t>Provide 3rd party payment initiation capability</a:t>
                      </a:r>
                    </a:p>
                  </a:txBody>
                  <a:tcPr marL="36000" marR="36000" marT="3600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08000" marR="0" lvl="0" indent="-10800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rgbClr val="004A8F"/>
                          </a:solidFill>
                          <a:latin typeface="+mn-lt"/>
                          <a:ea typeface="+mn-ea"/>
                          <a:cs typeface="+mn-cs"/>
                        </a:rPr>
                        <a:t>Add service quality API (minor impact)</a:t>
                      </a:r>
                    </a:p>
                  </a:txBody>
                  <a:tcPr marL="36000" marR="36000" marT="3600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08000" indent="-108000" algn="l">
                        <a:spcBef>
                          <a:spcPts val="0"/>
                        </a:spcBef>
                        <a:buFont typeface="Arial" panose="020B0604020202020204" pitchFamily="34" charset="0"/>
                        <a:buChar char="•"/>
                      </a:pPr>
                      <a:r>
                        <a:rPr lang="en-GB" sz="900" baseline="0" dirty="0">
                          <a:solidFill>
                            <a:srgbClr val="004A8F"/>
                          </a:solidFill>
                        </a:rPr>
                        <a:t>Add monetisation</a:t>
                      </a:r>
                    </a:p>
                    <a:p>
                      <a:pPr marL="108000" indent="-108000" algn="l">
                        <a:spcBef>
                          <a:spcPts val="0"/>
                        </a:spcBef>
                        <a:buFont typeface="Arial" panose="020B0604020202020204" pitchFamily="34" charset="0"/>
                        <a:buChar char="•"/>
                      </a:pPr>
                      <a:r>
                        <a:rPr lang="en-GB" sz="900" baseline="0" dirty="0">
                          <a:solidFill>
                            <a:srgbClr val="004A8F"/>
                          </a:solidFill>
                        </a:rPr>
                        <a:t>Support strategy</a:t>
                      </a:r>
                    </a:p>
                    <a:p>
                      <a:pPr marL="108000" indent="-108000" algn="l">
                        <a:spcBef>
                          <a:spcPts val="0"/>
                        </a:spcBef>
                        <a:buFont typeface="Arial" panose="020B0604020202020204" pitchFamily="34" charset="0"/>
                        <a:buChar char="•"/>
                      </a:pPr>
                      <a:r>
                        <a:rPr lang="en-GB" sz="900" baseline="0" dirty="0">
                          <a:solidFill>
                            <a:srgbClr val="004A8F"/>
                          </a:solidFill>
                        </a:rPr>
                        <a:t>Consume other banks’ APIs</a:t>
                      </a:r>
                    </a:p>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900" baseline="0" dirty="0">
                        <a:solidFill>
                          <a:srgbClr val="004A8F"/>
                        </a:solidFill>
                      </a:endParaRPr>
                    </a:p>
                  </a:txBody>
                  <a:tcPr marL="36000" marR="36000" marT="3600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3507672">
                <a:tc>
                  <a:txBody>
                    <a:bodyPr/>
                    <a:lstStyle/>
                    <a:p>
                      <a:pPr marL="171450" indent="-171450" algn="l">
                        <a:buFont typeface="Arial" panose="020B0604020202020204" pitchFamily="34" charset="0"/>
                        <a:buChar char="•"/>
                      </a:pPr>
                      <a:endParaRPr lang="en-GB" sz="900" dirty="0">
                        <a:solidFill>
                          <a:srgbClr val="004A8F"/>
                        </a:solidFill>
                      </a:endParaRPr>
                    </a:p>
                  </a:txBody>
                  <a:tcPr marL="72000" marR="72000" marT="7200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endParaRPr lang="en-GB" sz="900" dirty="0">
                        <a:solidFill>
                          <a:srgbClr val="004A8F"/>
                        </a:solidFill>
                      </a:endParaRPr>
                    </a:p>
                  </a:txBody>
                  <a:tcPr marL="72000" marR="72000" marT="7200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endParaRPr lang="en-GB" sz="900" dirty="0">
                        <a:solidFill>
                          <a:srgbClr val="004A8F"/>
                        </a:solidFill>
                      </a:endParaRPr>
                    </a:p>
                  </a:txBody>
                  <a:tcPr marL="72000" marR="72000" marT="7200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171450" indent="-171450" algn="l" defTabSz="457034" rtl="0" eaLnBrk="1" latinLnBrk="0" hangingPunct="1">
                        <a:spcBef>
                          <a:spcPts val="0"/>
                        </a:spcBef>
                        <a:buFont typeface="Arial" panose="020B0604020202020204" pitchFamily="34" charset="0"/>
                        <a:buChar char="•"/>
                      </a:pPr>
                      <a:endParaRPr lang="en-GB" sz="900" kern="1200" dirty="0">
                        <a:solidFill>
                          <a:srgbClr val="004A8F"/>
                        </a:solidFill>
                        <a:latin typeface="+mn-lt"/>
                        <a:ea typeface="+mn-ea"/>
                        <a:cs typeface="+mn-cs"/>
                      </a:endParaRPr>
                    </a:p>
                  </a:txBody>
                  <a:tcPr marL="72000" marR="72000" marT="7200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171450" indent="-171450" algn="l" defTabSz="457034" rtl="0" eaLnBrk="1" latinLnBrk="0" hangingPunct="1">
                        <a:spcBef>
                          <a:spcPts val="0"/>
                        </a:spcBef>
                        <a:buFont typeface="Arial" panose="020B0604020202020204" pitchFamily="34" charset="0"/>
                        <a:buChar char="•"/>
                      </a:pPr>
                      <a:endParaRPr lang="en-GB" sz="900" kern="1200" dirty="0">
                        <a:solidFill>
                          <a:srgbClr val="004A8F"/>
                        </a:solidFill>
                        <a:latin typeface="+mn-lt"/>
                        <a:ea typeface="+mn-ea"/>
                        <a:cs typeface="+mn-cs"/>
                      </a:endParaRPr>
                    </a:p>
                  </a:txBody>
                  <a:tcPr marL="72000" marR="72000" marT="7200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171450" indent="-171450" algn="l" defTabSz="457034" rtl="0" eaLnBrk="1" latinLnBrk="0" hangingPunct="1">
                        <a:spcBef>
                          <a:spcPts val="0"/>
                        </a:spcBef>
                        <a:buFont typeface="Arial" panose="020B0604020202020204" pitchFamily="34" charset="0"/>
                        <a:buChar char="•"/>
                      </a:pPr>
                      <a:endParaRPr lang="en-GB" sz="900" kern="1200" dirty="0">
                        <a:solidFill>
                          <a:srgbClr val="004A8F"/>
                        </a:solidFill>
                        <a:latin typeface="+mn-lt"/>
                        <a:ea typeface="+mn-ea"/>
                        <a:cs typeface="+mn-cs"/>
                      </a:endParaRPr>
                    </a:p>
                  </a:txBody>
                  <a:tcPr marL="72000" marR="72000" marT="7200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171450" marR="0" lvl="0" indent="-171450" algn="l" defTabSz="4570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900" baseline="0" dirty="0">
                        <a:solidFill>
                          <a:srgbClr val="004A8F"/>
                        </a:solidFill>
                      </a:endParaRPr>
                    </a:p>
                  </a:txBody>
                  <a:tcPr marL="72000" marR="72000" marT="7200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87" name="Rectangle 86"/>
          <p:cNvSpPr/>
          <p:nvPr/>
        </p:nvSpPr>
        <p:spPr>
          <a:xfrm>
            <a:off x="8491035" y="2707887"/>
            <a:ext cx="870427" cy="657657"/>
          </a:xfrm>
          <a:prstGeom prst="rect">
            <a:avLst/>
          </a:prstGeom>
          <a:solidFill>
            <a:schemeClr val="accent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prstClr val="white"/>
              </a:solidFill>
            </a:endParaRPr>
          </a:p>
        </p:txBody>
      </p:sp>
      <p:sp>
        <p:nvSpPr>
          <p:cNvPr id="89" name="Rectangle 88"/>
          <p:cNvSpPr/>
          <p:nvPr/>
        </p:nvSpPr>
        <p:spPr>
          <a:xfrm>
            <a:off x="133635" y="3670035"/>
            <a:ext cx="1592848" cy="241008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prstClr val="white"/>
              </a:solidFill>
            </a:endParaRPr>
          </a:p>
        </p:txBody>
      </p:sp>
      <p:sp>
        <p:nvSpPr>
          <p:cNvPr id="90" name="Rectangle 89"/>
          <p:cNvSpPr/>
          <p:nvPr/>
        </p:nvSpPr>
        <p:spPr>
          <a:xfrm>
            <a:off x="1730413" y="3505418"/>
            <a:ext cx="2694423" cy="2542829"/>
          </a:xfrm>
          <a:prstGeom prst="rect">
            <a:avLst/>
          </a:prstGeom>
          <a:solidFill>
            <a:schemeClr val="accent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prstClr val="white"/>
              </a:solidFill>
            </a:endParaRPr>
          </a:p>
        </p:txBody>
      </p:sp>
      <p:graphicFrame>
        <p:nvGraphicFramePr>
          <p:cNvPr id="4" name="Object 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6" name="think-cell Slide" r:id="rId5" imgW="444" imgH="446" progId="TCLayout.ActiveDocument.1">
                  <p:embed/>
                </p:oleObj>
              </mc:Choice>
              <mc:Fallback>
                <p:oleObj name="think-cell Slide" r:id="rId5" imgW="444" imgH="44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004A8F"/>
                </a:solidFill>
              </a:rPr>
              <a:pPr>
                <a:defRPr/>
              </a:pPr>
              <a:t>4</a:t>
            </a:fld>
            <a:endParaRPr lang="en-GB" dirty="0">
              <a:solidFill>
                <a:srgbClr val="004A8F"/>
              </a:solidFill>
            </a:endParaRPr>
          </a:p>
        </p:txBody>
      </p:sp>
      <p:sp>
        <p:nvSpPr>
          <p:cNvPr id="3" name="Title 2"/>
          <p:cNvSpPr>
            <a:spLocks noGrp="1"/>
          </p:cNvSpPr>
          <p:nvPr>
            <p:ph type="title"/>
          </p:nvPr>
        </p:nvSpPr>
        <p:spPr>
          <a:xfrm>
            <a:off x="520037" y="239912"/>
            <a:ext cx="9477582" cy="778760"/>
          </a:xfrm>
        </p:spPr>
        <p:txBody>
          <a:bodyPr/>
          <a:lstStyle/>
          <a:p>
            <a:r>
              <a:rPr lang="en-GB" sz="1800" spc="-20" dirty="0">
                <a:solidFill>
                  <a:srgbClr val="1C5E9B"/>
                </a:solidFill>
              </a:rPr>
              <a:t>The API Enablement Operating Model will deliver the enterprise wide operating model changes (both IT and Business) strategic to the introduction of APIs and required for the subsequent Open Banking Compliance and other API Exploitation projects </a:t>
            </a:r>
          </a:p>
        </p:txBody>
      </p:sp>
      <p:pic>
        <p:nvPicPr>
          <p:cNvPr id="7" name="Picture 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997619" y="288040"/>
            <a:ext cx="1267074" cy="679359"/>
          </a:xfrm>
          <a:prstGeom prst="rect">
            <a:avLst/>
          </a:prstGeom>
        </p:spPr>
      </p:pic>
      <p:sp>
        <p:nvSpPr>
          <p:cNvPr id="85" name="Rectangle 84"/>
          <p:cNvSpPr/>
          <p:nvPr/>
        </p:nvSpPr>
        <p:spPr>
          <a:xfrm>
            <a:off x="4379118" y="3276930"/>
            <a:ext cx="2944617" cy="2798164"/>
          </a:xfrm>
          <a:prstGeom prst="rect">
            <a:avLst/>
          </a:prstGeom>
          <a:solidFill>
            <a:schemeClr val="accent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prstClr val="white"/>
              </a:solidFill>
            </a:endParaRPr>
          </a:p>
        </p:txBody>
      </p:sp>
      <p:sp>
        <p:nvSpPr>
          <p:cNvPr id="86" name="Rectangle 85"/>
          <p:cNvSpPr/>
          <p:nvPr/>
        </p:nvSpPr>
        <p:spPr>
          <a:xfrm>
            <a:off x="7116142" y="2716747"/>
            <a:ext cx="1375074" cy="2494460"/>
          </a:xfrm>
          <a:prstGeom prst="rect">
            <a:avLst/>
          </a:prstGeom>
          <a:solidFill>
            <a:schemeClr val="accent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prstClr val="white"/>
              </a:solidFill>
            </a:endParaRPr>
          </a:p>
        </p:txBody>
      </p:sp>
      <p:sp>
        <p:nvSpPr>
          <p:cNvPr id="88" name="Rectangle 87"/>
          <p:cNvSpPr/>
          <p:nvPr/>
        </p:nvSpPr>
        <p:spPr>
          <a:xfrm>
            <a:off x="9360030" y="2442711"/>
            <a:ext cx="1499110" cy="1940965"/>
          </a:xfrm>
          <a:prstGeom prst="rect">
            <a:avLst/>
          </a:prstGeom>
          <a:solidFill>
            <a:schemeClr val="accent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prstClr val="white"/>
              </a:solidFill>
            </a:endParaRPr>
          </a:p>
        </p:txBody>
      </p:sp>
      <p:sp>
        <p:nvSpPr>
          <p:cNvPr id="61" name="Rectangle 60"/>
          <p:cNvSpPr/>
          <p:nvPr/>
        </p:nvSpPr>
        <p:spPr>
          <a:xfrm>
            <a:off x="4383355" y="3297179"/>
            <a:ext cx="1878260" cy="230196"/>
          </a:xfrm>
          <a:prstGeom prst="rect">
            <a:avLst/>
          </a:prstGeom>
        </p:spPr>
        <p:txBody>
          <a:bodyPr wrap="square">
            <a:spAutoFit/>
          </a:bodyPr>
          <a:lstStyle/>
          <a:p>
            <a:pPr marL="108000" indent="-108000">
              <a:buFont typeface="Arial" panose="020B0604020202020204" pitchFamily="34" charset="0"/>
              <a:buChar char="•"/>
            </a:pPr>
            <a:r>
              <a:rPr lang="en-GB" sz="900" dirty="0">
                <a:solidFill>
                  <a:srgbClr val="004A8F"/>
                </a:solidFill>
              </a:rPr>
              <a:t>First internal use of APIs</a:t>
            </a:r>
          </a:p>
        </p:txBody>
      </p:sp>
      <p:graphicFrame>
        <p:nvGraphicFramePr>
          <p:cNvPr id="20" name="Table 19"/>
          <p:cNvGraphicFramePr>
            <a:graphicFrameLocks noGrp="1"/>
          </p:cNvGraphicFramePr>
          <p:nvPr>
            <p:extLst/>
          </p:nvPr>
        </p:nvGraphicFramePr>
        <p:xfrm>
          <a:off x="10967929" y="1154314"/>
          <a:ext cx="974172" cy="1124857"/>
        </p:xfrm>
        <a:graphic>
          <a:graphicData uri="http://schemas.openxmlformats.org/drawingml/2006/table">
            <a:tbl>
              <a:tblPr firstRow="1" bandRow="1">
                <a:tableStyleId>{5C22544A-7EE6-4342-B048-85BDC9FD1C3A}</a:tableStyleId>
              </a:tblPr>
              <a:tblGrid>
                <a:gridCol w="974172">
                  <a:extLst>
                    <a:ext uri="{9D8B030D-6E8A-4147-A177-3AD203B41FA5}">
                      <a16:colId xmlns:a16="http://schemas.microsoft.com/office/drawing/2014/main" val="20000"/>
                    </a:ext>
                  </a:extLst>
                </a:gridCol>
              </a:tblGrid>
              <a:tr h="323191">
                <a:tc>
                  <a:txBody>
                    <a:bodyPr/>
                    <a:lstStyle/>
                    <a:p>
                      <a:pPr marL="0" marR="0" lvl="0" indent="0" algn="ctr" defTabSz="457034" rtl="0" eaLnBrk="1" fontAlgn="auto" latinLnBrk="0" hangingPunct="1">
                        <a:lnSpc>
                          <a:spcPct val="100000"/>
                        </a:lnSpc>
                        <a:spcBef>
                          <a:spcPts val="0"/>
                        </a:spcBef>
                        <a:spcAft>
                          <a:spcPts val="0"/>
                        </a:spcAft>
                        <a:buClrTx/>
                        <a:buSzTx/>
                        <a:buFontTx/>
                        <a:buNone/>
                        <a:tabLst/>
                        <a:defRPr/>
                      </a:pPr>
                      <a:r>
                        <a:rPr lang="en-GB" sz="900" b="1" spc="-20" dirty="0">
                          <a:solidFill>
                            <a:srgbClr val="004A8F"/>
                          </a:solidFill>
                        </a:rPr>
                        <a:t>Transitions </a:t>
                      </a:r>
                      <a:br>
                        <a:rPr lang="en-GB" sz="900" b="1" spc="-20" dirty="0">
                          <a:solidFill>
                            <a:srgbClr val="004A8F"/>
                          </a:solidFill>
                        </a:rPr>
                      </a:br>
                      <a:r>
                        <a:rPr lang="en-GB" sz="900" b="1" spc="-20" dirty="0">
                          <a:solidFill>
                            <a:srgbClr val="004A8F"/>
                          </a:solidFill>
                        </a:rPr>
                        <a:t>and States</a:t>
                      </a:r>
                      <a:endParaRPr lang="en-AU" sz="900" spc="-20" dirty="0">
                        <a:solidFill>
                          <a:srgbClr val="004A8F"/>
                        </a:solidFill>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38203">
                <a:tc>
                  <a:txBody>
                    <a:bodyPr/>
                    <a:lstStyle/>
                    <a:p>
                      <a:pPr algn="ctr"/>
                      <a:endParaRPr lang="en-GB" sz="900" b="1" i="0" dirty="0">
                        <a:solidFill>
                          <a:srgbClr val="1C5E9B"/>
                        </a:solidFill>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63463">
                <a:tc>
                  <a:txBody>
                    <a:bodyPr/>
                    <a:lstStyle/>
                    <a:p>
                      <a:pPr algn="ctr"/>
                      <a:r>
                        <a:rPr lang="en-GB" sz="900" b="1" i="0" dirty="0">
                          <a:solidFill>
                            <a:srgbClr val="1C5E9B"/>
                          </a:solidFill>
                        </a:rPr>
                        <a:t>Key Requirements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55" name="Table 54"/>
          <p:cNvGraphicFramePr>
            <a:graphicFrameLocks noGrp="1"/>
          </p:cNvGraphicFramePr>
          <p:nvPr>
            <p:extLst/>
          </p:nvPr>
        </p:nvGraphicFramePr>
        <p:xfrm>
          <a:off x="10970101" y="2628900"/>
          <a:ext cx="972000" cy="3438637"/>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20000"/>
                    </a:ext>
                  </a:extLst>
                </a:gridCol>
              </a:tblGrid>
              <a:tr h="499327">
                <a:tc>
                  <a:txBody>
                    <a:bodyPr/>
                    <a:lstStyle/>
                    <a:p>
                      <a:pPr marL="0" indent="0" algn="ctr">
                        <a:buClr>
                          <a:srgbClr val="ED1C24"/>
                        </a:buClr>
                        <a:buFont typeface="Arial" pitchFamily="34" charset="0"/>
                        <a:buNone/>
                      </a:pPr>
                      <a:r>
                        <a:rPr lang="en-GB" sz="900" b="1" spc="-20" dirty="0">
                          <a:solidFill>
                            <a:schemeClr val="tx1"/>
                          </a:solidFill>
                        </a:rPr>
                        <a:t>API Enterprise </a:t>
                      </a:r>
                    </a:p>
                    <a:p>
                      <a:pPr marL="0" indent="0" algn="ctr">
                        <a:buClr>
                          <a:srgbClr val="ED1C24"/>
                        </a:buClr>
                        <a:buFont typeface="Arial" pitchFamily="34" charset="0"/>
                        <a:buNone/>
                      </a:pPr>
                      <a:r>
                        <a:rPr lang="en-GB" sz="900" b="1" spc="-20" dirty="0">
                          <a:solidFill>
                            <a:schemeClr val="tx1"/>
                          </a:solidFill>
                        </a:rPr>
                        <a:t>IT &amp; Business Capabilities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52437">
                <a:tc>
                  <a:txBody>
                    <a:bodyPr/>
                    <a:lstStyle/>
                    <a:p>
                      <a:pPr algn="ctr"/>
                      <a:r>
                        <a:rPr lang="en-GB" sz="900" b="0" i="0" dirty="0">
                          <a:solidFill>
                            <a:srgbClr val="FFFFA3"/>
                          </a:solidFill>
                        </a:rPr>
                        <a:t>Governance</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10000"/>
                      </a:schemeClr>
                    </a:solidFill>
                  </a:tcPr>
                </a:tc>
                <a:extLst>
                  <a:ext uri="{0D108BD9-81ED-4DB2-BD59-A6C34878D82A}">
                    <a16:rowId xmlns:a16="http://schemas.microsoft.com/office/drawing/2014/main" val="10001"/>
                  </a:ext>
                </a:extLst>
              </a:tr>
              <a:tr h="513153">
                <a:tc>
                  <a:txBody>
                    <a:bodyPr/>
                    <a:lstStyle/>
                    <a:p>
                      <a:pPr algn="ctr"/>
                      <a:r>
                        <a:rPr lang="en-GB" sz="900" b="0" dirty="0">
                          <a:solidFill>
                            <a:srgbClr val="FFFFA3"/>
                          </a:solidFill>
                        </a:rPr>
                        <a:t>Change</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83838"/>
                    </a:solidFill>
                  </a:tcPr>
                </a:tc>
                <a:extLst>
                  <a:ext uri="{0D108BD9-81ED-4DB2-BD59-A6C34878D82A}">
                    <a16:rowId xmlns:a16="http://schemas.microsoft.com/office/drawing/2014/main" val="10002"/>
                  </a:ext>
                </a:extLst>
              </a:tr>
              <a:tr h="513153">
                <a:tc>
                  <a:txBody>
                    <a:bodyPr/>
                    <a:lstStyle/>
                    <a:p>
                      <a:pPr algn="ctr"/>
                      <a:r>
                        <a:rPr lang="en-GB" sz="900" b="0" dirty="0">
                          <a:solidFill>
                            <a:srgbClr val="FFFFA3"/>
                          </a:solidFill>
                        </a:rPr>
                        <a:t>Run</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10000"/>
                      </a:schemeClr>
                    </a:solidFill>
                  </a:tcPr>
                </a:tc>
                <a:extLst>
                  <a:ext uri="{0D108BD9-81ED-4DB2-BD59-A6C34878D82A}">
                    <a16:rowId xmlns:a16="http://schemas.microsoft.com/office/drawing/2014/main" val="10003"/>
                  </a:ext>
                </a:extLst>
              </a:tr>
              <a:tr h="533413">
                <a:tc>
                  <a:txBody>
                    <a:bodyPr/>
                    <a:lstStyle/>
                    <a:p>
                      <a:pPr algn="ctr"/>
                      <a:r>
                        <a:rPr lang="en-GB" sz="900" b="0" dirty="0">
                          <a:solidFill>
                            <a:srgbClr val="FFFFA3"/>
                          </a:solidFill>
                        </a:rPr>
                        <a:t>Security Management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83838"/>
                    </a:solidFill>
                  </a:tcPr>
                </a:tc>
                <a:extLst>
                  <a:ext uri="{0D108BD9-81ED-4DB2-BD59-A6C34878D82A}">
                    <a16:rowId xmlns:a16="http://schemas.microsoft.com/office/drawing/2014/main" val="10004"/>
                  </a:ext>
                </a:extLst>
              </a:tr>
              <a:tr h="466725">
                <a:tc>
                  <a:txBody>
                    <a:bodyPr/>
                    <a:lstStyle/>
                    <a:p>
                      <a:pPr algn="ctr"/>
                      <a:r>
                        <a:rPr lang="en-GB" sz="900" b="0" dirty="0">
                          <a:solidFill>
                            <a:srgbClr val="FFFFA3"/>
                          </a:solidFill>
                        </a:rPr>
                        <a:t>3</a:t>
                      </a:r>
                      <a:r>
                        <a:rPr lang="en-GB" sz="900" b="0" baseline="30000" dirty="0">
                          <a:solidFill>
                            <a:srgbClr val="FFFFA3"/>
                          </a:solidFill>
                        </a:rPr>
                        <a:t>rd</a:t>
                      </a:r>
                      <a:r>
                        <a:rPr lang="en-GB" sz="900" b="0" dirty="0">
                          <a:solidFill>
                            <a:srgbClr val="FFFFA3"/>
                          </a:solidFill>
                        </a:rPr>
                        <a:t> Party Management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10000"/>
                      </a:schemeClr>
                    </a:solidFill>
                  </a:tcPr>
                </a:tc>
                <a:extLst>
                  <a:ext uri="{0D108BD9-81ED-4DB2-BD59-A6C34878D82A}">
                    <a16:rowId xmlns:a16="http://schemas.microsoft.com/office/drawing/2014/main" val="273089807"/>
                  </a:ext>
                </a:extLst>
              </a:tr>
              <a:tr h="240506">
                <a:tc>
                  <a:txBody>
                    <a:bodyPr/>
                    <a:lstStyle/>
                    <a:p>
                      <a:pPr algn="ctr"/>
                      <a:r>
                        <a:rPr lang="en-GB" sz="900" b="0" dirty="0">
                          <a:solidFill>
                            <a:srgbClr val="FFFFA3"/>
                          </a:solidFill>
                        </a:rPr>
                        <a:t>Strategy</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83838"/>
                    </a:solidFill>
                  </a:tcPr>
                </a:tc>
                <a:extLst>
                  <a:ext uri="{0D108BD9-81ED-4DB2-BD59-A6C34878D82A}">
                    <a16:rowId xmlns:a16="http://schemas.microsoft.com/office/drawing/2014/main" val="3854009534"/>
                  </a:ext>
                </a:extLst>
              </a:tr>
              <a:tr h="219923">
                <a:tc>
                  <a:txBody>
                    <a:bodyPr/>
                    <a:lstStyle/>
                    <a:p>
                      <a:pPr algn="ctr"/>
                      <a:r>
                        <a:rPr lang="en-GB" sz="900" b="0" dirty="0">
                          <a:solidFill>
                            <a:srgbClr val="FFFFA3"/>
                          </a:solidFill>
                        </a:rPr>
                        <a:t>Monetisation</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10000"/>
                      </a:schemeClr>
                    </a:solidFill>
                  </a:tcPr>
                </a:tc>
                <a:extLst>
                  <a:ext uri="{0D108BD9-81ED-4DB2-BD59-A6C34878D82A}">
                    <a16:rowId xmlns:a16="http://schemas.microsoft.com/office/drawing/2014/main" val="572622279"/>
                  </a:ext>
                </a:extLst>
              </a:tr>
            </a:tbl>
          </a:graphicData>
        </a:graphic>
      </p:graphicFrame>
      <p:cxnSp>
        <p:nvCxnSpPr>
          <p:cNvPr id="75" name="Elbow Connector 74"/>
          <p:cNvCxnSpPr/>
          <p:nvPr/>
        </p:nvCxnSpPr>
        <p:spPr>
          <a:xfrm flipV="1">
            <a:off x="1726483" y="3271317"/>
            <a:ext cx="5403869" cy="223055"/>
          </a:xfrm>
          <a:prstGeom prst="bentConnector3">
            <a:avLst>
              <a:gd name="adj1" fmla="val 49213"/>
            </a:avLst>
          </a:prstGeom>
          <a:ln w="57150">
            <a:solidFill>
              <a:srgbClr val="92D050"/>
            </a:solidFill>
            <a:miter lim="800000"/>
          </a:ln>
          <a:effectLst/>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12032" y="74456"/>
            <a:ext cx="541821" cy="946836"/>
          </a:xfrm>
          <a:prstGeom prst="rect">
            <a:avLst/>
          </a:prstGeom>
          <a:solidFill>
            <a:srgbClr val="004A8F"/>
          </a:solidFill>
          <a:ln w="12700" cap="flat" cmpd="sng" algn="ctr">
            <a:noFill/>
            <a:prstDash val="solid"/>
          </a:ln>
          <a:effectLst/>
        </p:spPr>
        <p:txBody>
          <a:bodyPr rtlCol="0" anchor="ctr"/>
          <a:lstStyle/>
          <a:p>
            <a:pPr algn="ctr" fontAlgn="base">
              <a:spcBef>
                <a:spcPct val="0"/>
              </a:spcBef>
              <a:spcAft>
                <a:spcPct val="0"/>
              </a:spcAft>
              <a:defRPr/>
            </a:pPr>
            <a:r>
              <a:rPr lang="en-AU" sz="2200" kern="0" dirty="0">
                <a:solidFill>
                  <a:srgbClr val="FFFFFF"/>
                </a:solidFill>
              </a:rPr>
              <a:t>2</a:t>
            </a:r>
          </a:p>
        </p:txBody>
      </p:sp>
      <p:grpSp>
        <p:nvGrpSpPr>
          <p:cNvPr id="10" name="Group 9"/>
          <p:cNvGrpSpPr/>
          <p:nvPr/>
        </p:nvGrpSpPr>
        <p:grpSpPr>
          <a:xfrm>
            <a:off x="118229" y="6138056"/>
            <a:ext cx="10823717" cy="276354"/>
            <a:chOff x="118229" y="6138056"/>
            <a:chExt cx="10823717" cy="276354"/>
          </a:xfrm>
        </p:grpSpPr>
        <p:sp>
          <p:nvSpPr>
            <p:cNvPr id="81" name="Text Placeholder 5"/>
            <p:cNvSpPr txBox="1">
              <a:spLocks/>
            </p:cNvSpPr>
            <p:nvPr/>
          </p:nvSpPr>
          <p:spPr>
            <a:xfrm>
              <a:off x="118229" y="6138056"/>
              <a:ext cx="1593701" cy="276354"/>
            </a:xfrm>
            <a:prstGeom prst="rect">
              <a:avLst/>
            </a:prstGeom>
            <a:ln>
              <a:solidFill>
                <a:srgbClr val="000000"/>
              </a:solidFill>
            </a:ln>
          </p:spPr>
          <p:txBody>
            <a:bodyPr tIns="0" bIns="0" anchor="t"/>
            <a:lst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ED1C24"/>
                </a:buClr>
                <a:buFont typeface="Arial" pitchFamily="34" charset="0"/>
                <a:buNone/>
              </a:pPr>
              <a:r>
                <a:rPr lang="en-GB" sz="900" b="1" spc="-20" dirty="0">
                  <a:solidFill>
                    <a:srgbClr val="000000"/>
                  </a:solidFill>
                </a:rPr>
                <a:t>Delivered by Tactical CMA1 Project</a:t>
              </a:r>
              <a:endParaRPr lang="en-AU" sz="900" spc="-20" dirty="0">
                <a:solidFill>
                  <a:srgbClr val="000000"/>
                </a:solidFill>
              </a:endParaRPr>
            </a:p>
          </p:txBody>
        </p:sp>
        <p:sp>
          <p:nvSpPr>
            <p:cNvPr id="109" name="Text Placeholder 5"/>
            <p:cNvSpPr txBox="1">
              <a:spLocks/>
            </p:cNvSpPr>
            <p:nvPr/>
          </p:nvSpPr>
          <p:spPr>
            <a:xfrm>
              <a:off x="1751547" y="6138056"/>
              <a:ext cx="5552736" cy="276354"/>
            </a:xfrm>
            <a:prstGeom prst="rect">
              <a:avLst/>
            </a:prstGeom>
            <a:ln>
              <a:solidFill>
                <a:srgbClr val="000000"/>
              </a:solidFill>
            </a:ln>
          </p:spPr>
          <p:txBody>
            <a:bodyPr anchor="ctr"/>
            <a:lst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ED1C24"/>
                </a:buClr>
                <a:buFont typeface="Arial" pitchFamily="34" charset="0"/>
                <a:buNone/>
              </a:pPr>
              <a:r>
                <a:rPr lang="en-GB" sz="900" b="1" spc="-20" dirty="0">
                  <a:solidFill>
                    <a:srgbClr val="000000"/>
                  </a:solidFill>
                </a:rPr>
                <a:t>Approved and funded API Enablement Project Timeframe </a:t>
              </a:r>
              <a:endParaRPr lang="en-AU" sz="900" spc="-20" dirty="0">
                <a:solidFill>
                  <a:srgbClr val="000000"/>
                </a:solidFill>
              </a:endParaRPr>
            </a:p>
          </p:txBody>
        </p:sp>
        <p:sp>
          <p:nvSpPr>
            <p:cNvPr id="113" name="Text Placeholder 5"/>
            <p:cNvSpPr txBox="1">
              <a:spLocks/>
            </p:cNvSpPr>
            <p:nvPr/>
          </p:nvSpPr>
          <p:spPr>
            <a:xfrm>
              <a:off x="7323173" y="6138056"/>
              <a:ext cx="3618773" cy="276354"/>
            </a:xfrm>
            <a:prstGeom prst="homePlate">
              <a:avLst/>
            </a:prstGeom>
            <a:ln>
              <a:solidFill>
                <a:srgbClr val="000000"/>
              </a:solidFill>
            </a:ln>
          </p:spPr>
          <p:txBody>
            <a:bodyPr anchor="ctr"/>
            <a:lst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ED1C24"/>
                </a:buClr>
                <a:buFont typeface="Arial" pitchFamily="34" charset="0"/>
                <a:buNone/>
              </a:pPr>
              <a:r>
                <a:rPr lang="en-GB" sz="900" b="1" spc="-20" dirty="0">
                  <a:solidFill>
                    <a:srgbClr val="000000"/>
                  </a:solidFill>
                </a:rPr>
                <a:t>API Enablement Project Timeframe </a:t>
              </a:r>
            </a:p>
            <a:p>
              <a:pPr marL="0" indent="0" algn="ctr">
                <a:buClr>
                  <a:srgbClr val="ED1C24"/>
                </a:buClr>
                <a:buFont typeface="Arial" pitchFamily="34" charset="0"/>
                <a:buNone/>
              </a:pPr>
              <a:r>
                <a:rPr lang="en-GB" sz="900" b="1" spc="-20" dirty="0">
                  <a:solidFill>
                    <a:srgbClr val="000000"/>
                  </a:solidFill>
                </a:rPr>
                <a:t>Pending Programme Decision</a:t>
              </a:r>
              <a:endParaRPr lang="en-AU" sz="900" spc="-20" dirty="0">
                <a:solidFill>
                  <a:srgbClr val="000000"/>
                </a:solidFill>
              </a:endParaRPr>
            </a:p>
          </p:txBody>
        </p:sp>
      </p:grpSp>
      <p:sp>
        <p:nvSpPr>
          <p:cNvPr id="116" name="Text Placeholder 5"/>
          <p:cNvSpPr txBox="1">
            <a:spLocks/>
          </p:cNvSpPr>
          <p:nvPr/>
        </p:nvSpPr>
        <p:spPr>
          <a:xfrm>
            <a:off x="2856918" y="1482559"/>
            <a:ext cx="9241810" cy="217988"/>
          </a:xfrm>
          <a:prstGeom prst="homePlate">
            <a:avLst/>
          </a:prstGeom>
          <a:solidFill>
            <a:schemeClr val="tx2">
              <a:lumMod val="20000"/>
              <a:lumOff val="80000"/>
            </a:schemeClr>
          </a:solidFill>
          <a:ln>
            <a:solidFill>
              <a:srgbClr val="BFBFBF"/>
            </a:solidFill>
          </a:ln>
        </p:spPr>
        <p:txBody>
          <a:bodyPr anchor="ctr"/>
          <a:lst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Clr>
                <a:srgbClr val="ED1C24"/>
              </a:buClr>
              <a:buFont typeface="Arial" pitchFamily="34" charset="0"/>
              <a:buNone/>
            </a:pPr>
            <a:r>
              <a:rPr lang="en-GB" sz="900" b="1" spc="-20" dirty="0">
                <a:solidFill>
                  <a:srgbClr val="000000"/>
                </a:solidFill>
              </a:rPr>
              <a:t>95% with continued maturation</a:t>
            </a:r>
            <a:endParaRPr lang="en-AU" sz="900" spc="-20" dirty="0">
              <a:solidFill>
                <a:srgbClr val="000000"/>
              </a:solidFill>
            </a:endParaRPr>
          </a:p>
        </p:txBody>
      </p:sp>
      <p:sp>
        <p:nvSpPr>
          <p:cNvPr id="117" name="Text Placeholder 5"/>
          <p:cNvSpPr txBox="1">
            <a:spLocks/>
          </p:cNvSpPr>
          <p:nvPr/>
        </p:nvSpPr>
        <p:spPr>
          <a:xfrm>
            <a:off x="2493201" y="1482559"/>
            <a:ext cx="6093581" cy="217988"/>
          </a:xfrm>
          <a:prstGeom prst="homePlate">
            <a:avLst/>
          </a:prstGeom>
          <a:solidFill>
            <a:schemeClr val="tx2">
              <a:lumMod val="20000"/>
              <a:lumOff val="80000"/>
            </a:schemeClr>
          </a:solidFill>
          <a:ln>
            <a:solidFill>
              <a:srgbClr val="BFBFBF"/>
            </a:solidFill>
          </a:ln>
        </p:spPr>
        <p:txBody>
          <a:bodyPr anchor="ctr"/>
          <a:lst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Clr>
                <a:srgbClr val="ED1C24"/>
              </a:buClr>
              <a:buFont typeface="Arial" pitchFamily="34" charset="0"/>
              <a:buNone/>
            </a:pPr>
            <a:r>
              <a:rPr lang="en-GB" sz="900" b="1" spc="-20" dirty="0">
                <a:solidFill>
                  <a:srgbClr val="000000"/>
                </a:solidFill>
              </a:rPr>
              <a:t>80%  </a:t>
            </a:r>
            <a:endParaRPr lang="en-AU" sz="900" spc="-20" dirty="0">
              <a:solidFill>
                <a:srgbClr val="000000"/>
              </a:solidFill>
            </a:endParaRPr>
          </a:p>
        </p:txBody>
      </p:sp>
      <p:sp>
        <p:nvSpPr>
          <p:cNvPr id="119" name="Text Placeholder 5"/>
          <p:cNvSpPr txBox="1">
            <a:spLocks/>
          </p:cNvSpPr>
          <p:nvPr/>
        </p:nvSpPr>
        <p:spPr>
          <a:xfrm>
            <a:off x="129772" y="1482559"/>
            <a:ext cx="6636788" cy="217988"/>
          </a:xfrm>
          <a:prstGeom prst="homePlate">
            <a:avLst/>
          </a:prstGeom>
          <a:solidFill>
            <a:schemeClr val="tx2">
              <a:lumMod val="20000"/>
              <a:lumOff val="80000"/>
            </a:schemeClr>
          </a:solidFill>
          <a:ln>
            <a:solidFill>
              <a:srgbClr val="BFBFBF"/>
            </a:solidFill>
          </a:ln>
        </p:spPr>
        <p:txBody>
          <a:bodyPr anchor="ctr"/>
          <a:lst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Clr>
                <a:srgbClr val="ED1C24"/>
              </a:buClr>
              <a:buFont typeface="Arial" pitchFamily="34" charset="0"/>
              <a:buNone/>
            </a:pPr>
            <a:r>
              <a:rPr lang="en-GB" sz="900" b="1" spc="-20" dirty="0">
                <a:solidFill>
                  <a:srgbClr val="000000"/>
                </a:solidFill>
              </a:rPr>
              <a:t>Estimated Completion of Capabilities*	     30%  </a:t>
            </a:r>
            <a:endParaRPr lang="en-AU" sz="900" spc="-20" dirty="0">
              <a:solidFill>
                <a:srgbClr val="000000"/>
              </a:solidFill>
            </a:endParaRPr>
          </a:p>
        </p:txBody>
      </p:sp>
      <p:sp>
        <p:nvSpPr>
          <p:cNvPr id="124" name="Rectangle 123"/>
          <p:cNvSpPr/>
          <p:nvPr/>
        </p:nvSpPr>
        <p:spPr>
          <a:xfrm>
            <a:off x="7080967" y="2694660"/>
            <a:ext cx="1436838" cy="646331"/>
          </a:xfrm>
          <a:prstGeom prst="rect">
            <a:avLst/>
          </a:prstGeom>
        </p:spPr>
        <p:txBody>
          <a:bodyPr wrap="square">
            <a:spAutoFit/>
          </a:bodyPr>
          <a:lstStyle/>
          <a:p>
            <a:pPr marL="108000" indent="-108000">
              <a:buFont typeface="Arial" panose="020B0604020202020204" pitchFamily="34" charset="0"/>
              <a:buChar char="•"/>
            </a:pPr>
            <a:r>
              <a:rPr lang="en-GB" sz="900" dirty="0">
                <a:solidFill>
                  <a:srgbClr val="004A8F"/>
                </a:solidFill>
              </a:rPr>
              <a:t>First exposure of customer data</a:t>
            </a:r>
          </a:p>
          <a:p>
            <a:pPr marL="108000" indent="-108000">
              <a:buFont typeface="Arial" panose="020B0604020202020204" pitchFamily="34" charset="0"/>
              <a:buChar char="•"/>
            </a:pPr>
            <a:r>
              <a:rPr lang="en-GB" sz="900" dirty="0">
                <a:solidFill>
                  <a:srgbClr val="004A8F"/>
                </a:solidFill>
              </a:rPr>
              <a:t>First exposure of internal functionality</a:t>
            </a:r>
          </a:p>
        </p:txBody>
      </p:sp>
      <p:sp>
        <p:nvSpPr>
          <p:cNvPr id="5" name="Rectangle 4"/>
          <p:cNvSpPr/>
          <p:nvPr/>
        </p:nvSpPr>
        <p:spPr>
          <a:xfrm>
            <a:off x="117230" y="3115915"/>
            <a:ext cx="10730023" cy="2966552"/>
          </a:xfrm>
          <a:custGeom>
            <a:avLst/>
            <a:gdLst>
              <a:gd name="connsiteX0" fmla="*/ 0 w 10709049"/>
              <a:gd name="connsiteY0" fmla="*/ 0 h 2467788"/>
              <a:gd name="connsiteX1" fmla="*/ 10709049 w 10709049"/>
              <a:gd name="connsiteY1" fmla="*/ 0 h 2467788"/>
              <a:gd name="connsiteX2" fmla="*/ 10709049 w 10709049"/>
              <a:gd name="connsiteY2" fmla="*/ 2467788 h 2467788"/>
              <a:gd name="connsiteX3" fmla="*/ 0 w 10709049"/>
              <a:gd name="connsiteY3" fmla="*/ 2467788 h 2467788"/>
              <a:gd name="connsiteX4" fmla="*/ 0 w 10709049"/>
              <a:gd name="connsiteY4" fmla="*/ 0 h 2467788"/>
              <a:gd name="connsiteX0" fmla="*/ 0 w 10709049"/>
              <a:gd name="connsiteY0" fmla="*/ 841664 h 3309452"/>
              <a:gd name="connsiteX1" fmla="*/ 10709049 w 10709049"/>
              <a:gd name="connsiteY1" fmla="*/ 0 h 3309452"/>
              <a:gd name="connsiteX2" fmla="*/ 10709049 w 10709049"/>
              <a:gd name="connsiteY2" fmla="*/ 3309452 h 3309452"/>
              <a:gd name="connsiteX3" fmla="*/ 0 w 10709049"/>
              <a:gd name="connsiteY3" fmla="*/ 3309452 h 3309452"/>
              <a:gd name="connsiteX4" fmla="*/ 0 w 10709049"/>
              <a:gd name="connsiteY4" fmla="*/ 841664 h 3309452"/>
              <a:gd name="connsiteX0" fmla="*/ 10391 w 10709049"/>
              <a:gd name="connsiteY0" fmla="*/ 1392382 h 3309452"/>
              <a:gd name="connsiteX1" fmla="*/ 10709049 w 10709049"/>
              <a:gd name="connsiteY1" fmla="*/ 0 h 3309452"/>
              <a:gd name="connsiteX2" fmla="*/ 10709049 w 10709049"/>
              <a:gd name="connsiteY2" fmla="*/ 3309452 h 3309452"/>
              <a:gd name="connsiteX3" fmla="*/ 0 w 10709049"/>
              <a:gd name="connsiteY3" fmla="*/ 3309452 h 3309452"/>
              <a:gd name="connsiteX4" fmla="*/ 10391 w 10709049"/>
              <a:gd name="connsiteY4" fmla="*/ 1392382 h 3309452"/>
              <a:gd name="connsiteX0" fmla="*/ 10391 w 10750613"/>
              <a:gd name="connsiteY0" fmla="*/ 1215736 h 3132806"/>
              <a:gd name="connsiteX1" fmla="*/ 10750613 w 10750613"/>
              <a:gd name="connsiteY1" fmla="*/ 0 h 3132806"/>
              <a:gd name="connsiteX2" fmla="*/ 10709049 w 10750613"/>
              <a:gd name="connsiteY2" fmla="*/ 3132806 h 3132806"/>
              <a:gd name="connsiteX3" fmla="*/ 0 w 10750613"/>
              <a:gd name="connsiteY3" fmla="*/ 3132806 h 3132806"/>
              <a:gd name="connsiteX4" fmla="*/ 10391 w 10750613"/>
              <a:gd name="connsiteY4" fmla="*/ 1215736 h 3132806"/>
              <a:gd name="connsiteX0" fmla="*/ 10391 w 10750613"/>
              <a:gd name="connsiteY0" fmla="*/ 1049482 h 2966552"/>
              <a:gd name="connsiteX1" fmla="*/ 10750613 w 10750613"/>
              <a:gd name="connsiteY1" fmla="*/ 0 h 2966552"/>
              <a:gd name="connsiteX2" fmla="*/ 10709049 w 10750613"/>
              <a:gd name="connsiteY2" fmla="*/ 2966552 h 2966552"/>
              <a:gd name="connsiteX3" fmla="*/ 0 w 10750613"/>
              <a:gd name="connsiteY3" fmla="*/ 2966552 h 2966552"/>
              <a:gd name="connsiteX4" fmla="*/ 10391 w 10750613"/>
              <a:gd name="connsiteY4" fmla="*/ 1049482 h 2966552"/>
              <a:gd name="connsiteX0" fmla="*/ 999 w 10751612"/>
              <a:gd name="connsiteY0" fmla="*/ 955964 h 2966552"/>
              <a:gd name="connsiteX1" fmla="*/ 10751612 w 10751612"/>
              <a:gd name="connsiteY1" fmla="*/ 0 h 2966552"/>
              <a:gd name="connsiteX2" fmla="*/ 10710048 w 10751612"/>
              <a:gd name="connsiteY2" fmla="*/ 2966552 h 2966552"/>
              <a:gd name="connsiteX3" fmla="*/ 999 w 10751612"/>
              <a:gd name="connsiteY3" fmla="*/ 2966552 h 2966552"/>
              <a:gd name="connsiteX4" fmla="*/ 999 w 10751612"/>
              <a:gd name="connsiteY4" fmla="*/ 955964 h 2966552"/>
              <a:gd name="connsiteX0" fmla="*/ 999 w 10751612"/>
              <a:gd name="connsiteY0" fmla="*/ 955964 h 2966552"/>
              <a:gd name="connsiteX1" fmla="*/ 10751612 w 10751612"/>
              <a:gd name="connsiteY1" fmla="*/ 0 h 2966552"/>
              <a:gd name="connsiteX2" fmla="*/ 10740589 w 10751612"/>
              <a:gd name="connsiteY2" fmla="*/ 2966552 h 2966552"/>
              <a:gd name="connsiteX3" fmla="*/ 999 w 10751612"/>
              <a:gd name="connsiteY3" fmla="*/ 2966552 h 2966552"/>
              <a:gd name="connsiteX4" fmla="*/ 999 w 10751612"/>
              <a:gd name="connsiteY4" fmla="*/ 955964 h 2966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1612" h="2966552">
                <a:moveTo>
                  <a:pt x="999" y="955964"/>
                </a:moveTo>
                <a:lnTo>
                  <a:pt x="10751612" y="0"/>
                </a:lnTo>
                <a:cubicBezTo>
                  <a:pt x="10747938" y="988851"/>
                  <a:pt x="10744263" y="1977701"/>
                  <a:pt x="10740589" y="2966552"/>
                </a:cubicBezTo>
                <a:lnTo>
                  <a:pt x="999" y="2966552"/>
                </a:lnTo>
                <a:cubicBezTo>
                  <a:pt x="4463" y="2327529"/>
                  <a:pt x="-2465" y="1594987"/>
                  <a:pt x="999" y="955964"/>
                </a:cubicBezTo>
                <a:close/>
              </a:path>
            </a:pathLst>
          </a:custGeom>
          <a:solidFill>
            <a:srgbClr val="00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prstClr val="white"/>
              </a:solidFill>
            </a:endParaRPr>
          </a:p>
        </p:txBody>
      </p:sp>
      <p:sp>
        <p:nvSpPr>
          <p:cNvPr id="93" name="Rectangle 92"/>
          <p:cNvSpPr/>
          <p:nvPr/>
        </p:nvSpPr>
        <p:spPr>
          <a:xfrm>
            <a:off x="1729254" y="3517432"/>
            <a:ext cx="2243335" cy="230832"/>
          </a:xfrm>
          <a:prstGeom prst="rect">
            <a:avLst/>
          </a:prstGeom>
        </p:spPr>
        <p:txBody>
          <a:bodyPr wrap="square">
            <a:spAutoFit/>
          </a:bodyPr>
          <a:lstStyle/>
          <a:p>
            <a:pPr marL="108000" indent="-108000">
              <a:spcBef>
                <a:spcPts val="600"/>
              </a:spcBef>
              <a:buFont typeface="Arial" panose="020B0604020202020204" pitchFamily="34" charset="0"/>
              <a:buChar char="•"/>
            </a:pPr>
            <a:r>
              <a:rPr lang="en-GB" sz="900" dirty="0">
                <a:solidFill>
                  <a:srgbClr val="004A8F"/>
                </a:solidFill>
              </a:rPr>
              <a:t>First API hosted on-premise</a:t>
            </a:r>
          </a:p>
        </p:txBody>
      </p:sp>
      <p:sp>
        <p:nvSpPr>
          <p:cNvPr id="102" name="Rectangle 101"/>
          <p:cNvSpPr/>
          <p:nvPr/>
        </p:nvSpPr>
        <p:spPr>
          <a:xfrm>
            <a:off x="130864" y="3689959"/>
            <a:ext cx="1670791" cy="230832"/>
          </a:xfrm>
          <a:prstGeom prst="rect">
            <a:avLst/>
          </a:prstGeom>
        </p:spPr>
        <p:txBody>
          <a:bodyPr wrap="square">
            <a:spAutoFit/>
          </a:bodyPr>
          <a:lstStyle/>
          <a:p>
            <a:pPr marL="108000" indent="-108000">
              <a:spcBef>
                <a:spcPts val="600"/>
              </a:spcBef>
              <a:buFont typeface="Arial" panose="020B0604020202020204" pitchFamily="34" charset="0"/>
              <a:buChar char="•"/>
            </a:pPr>
            <a:r>
              <a:rPr lang="en-GB" sz="900" dirty="0">
                <a:solidFill>
                  <a:srgbClr val="004A8F"/>
                </a:solidFill>
              </a:rPr>
              <a:t>First external API</a:t>
            </a:r>
          </a:p>
        </p:txBody>
      </p:sp>
      <p:sp>
        <p:nvSpPr>
          <p:cNvPr id="105" name="Parallelogram 58"/>
          <p:cNvSpPr/>
          <p:nvPr/>
        </p:nvSpPr>
        <p:spPr>
          <a:xfrm rot="16200000" flipH="1">
            <a:off x="4745109" y="-1031736"/>
            <a:ext cx="1478623" cy="10708024"/>
          </a:xfrm>
          <a:custGeom>
            <a:avLst/>
            <a:gdLst>
              <a:gd name="connsiteX0" fmla="*/ 0 w 1478623"/>
              <a:gd name="connsiteY0" fmla="*/ 10708018 h 10708018"/>
              <a:gd name="connsiteX1" fmla="*/ 1048920 w 1478623"/>
              <a:gd name="connsiteY1" fmla="*/ 0 h 10708018"/>
              <a:gd name="connsiteX2" fmla="*/ 1478623 w 1478623"/>
              <a:gd name="connsiteY2" fmla="*/ 0 h 10708018"/>
              <a:gd name="connsiteX3" fmla="*/ 429703 w 1478623"/>
              <a:gd name="connsiteY3" fmla="*/ 10708018 h 10708018"/>
              <a:gd name="connsiteX4" fmla="*/ 0 w 1478623"/>
              <a:gd name="connsiteY4" fmla="*/ 10708018 h 10708018"/>
              <a:gd name="connsiteX0" fmla="*/ 0 w 1478623"/>
              <a:gd name="connsiteY0" fmla="*/ 10708018 h 10708018"/>
              <a:gd name="connsiteX1" fmla="*/ 1048920 w 1478623"/>
              <a:gd name="connsiteY1" fmla="*/ 0 h 10708018"/>
              <a:gd name="connsiteX2" fmla="*/ 1478623 w 1478623"/>
              <a:gd name="connsiteY2" fmla="*/ 0 h 10708018"/>
              <a:gd name="connsiteX3" fmla="*/ 496378 w 1478623"/>
              <a:gd name="connsiteY3" fmla="*/ 10688971 h 10708018"/>
              <a:gd name="connsiteX4" fmla="*/ 0 w 1478623"/>
              <a:gd name="connsiteY4" fmla="*/ 10708018 h 10708018"/>
              <a:gd name="connsiteX0" fmla="*/ 0 w 1478623"/>
              <a:gd name="connsiteY0" fmla="*/ 10708018 h 10708024"/>
              <a:gd name="connsiteX1" fmla="*/ 1048920 w 1478623"/>
              <a:gd name="connsiteY1" fmla="*/ 0 h 10708024"/>
              <a:gd name="connsiteX2" fmla="*/ 1478623 w 1478623"/>
              <a:gd name="connsiteY2" fmla="*/ 0 h 10708024"/>
              <a:gd name="connsiteX3" fmla="*/ 496378 w 1478623"/>
              <a:gd name="connsiteY3" fmla="*/ 10708024 h 10708024"/>
              <a:gd name="connsiteX4" fmla="*/ 0 w 1478623"/>
              <a:gd name="connsiteY4" fmla="*/ 10708018 h 1070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623" h="10708024">
                <a:moveTo>
                  <a:pt x="0" y="10708018"/>
                </a:moveTo>
                <a:lnTo>
                  <a:pt x="1048920" y="0"/>
                </a:lnTo>
                <a:lnTo>
                  <a:pt x="1478623" y="0"/>
                </a:lnTo>
                <a:lnTo>
                  <a:pt x="496378" y="10708024"/>
                </a:lnTo>
                <a:lnTo>
                  <a:pt x="0" y="10708018"/>
                </a:lnTo>
                <a:close/>
              </a:path>
            </a:pathLst>
          </a:custGeom>
          <a:solidFill>
            <a:schemeClr val="bg2">
              <a:lumMod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0" name="Parallelogram 63"/>
          <p:cNvSpPr/>
          <p:nvPr/>
        </p:nvSpPr>
        <p:spPr>
          <a:xfrm rot="16200000" flipH="1">
            <a:off x="4746091" y="2727"/>
            <a:ext cx="1478623" cy="10708018"/>
          </a:xfrm>
          <a:custGeom>
            <a:avLst/>
            <a:gdLst>
              <a:gd name="connsiteX0" fmla="*/ 0 w 1478623"/>
              <a:gd name="connsiteY0" fmla="*/ 10708018 h 10708018"/>
              <a:gd name="connsiteX1" fmla="*/ 1048920 w 1478623"/>
              <a:gd name="connsiteY1" fmla="*/ 0 h 10708018"/>
              <a:gd name="connsiteX2" fmla="*/ 1478623 w 1478623"/>
              <a:gd name="connsiteY2" fmla="*/ 0 h 10708018"/>
              <a:gd name="connsiteX3" fmla="*/ 429703 w 1478623"/>
              <a:gd name="connsiteY3" fmla="*/ 10708018 h 10708018"/>
              <a:gd name="connsiteX4" fmla="*/ 0 w 1478623"/>
              <a:gd name="connsiteY4" fmla="*/ 10708018 h 10708018"/>
              <a:gd name="connsiteX0" fmla="*/ 0 w 1478623"/>
              <a:gd name="connsiteY0" fmla="*/ 10708018 h 10708018"/>
              <a:gd name="connsiteX1" fmla="*/ 1048920 w 1478623"/>
              <a:gd name="connsiteY1" fmla="*/ 0 h 10708018"/>
              <a:gd name="connsiteX2" fmla="*/ 1478623 w 1478623"/>
              <a:gd name="connsiteY2" fmla="*/ 0 h 10708018"/>
              <a:gd name="connsiteX3" fmla="*/ 515428 w 1478623"/>
              <a:gd name="connsiteY3" fmla="*/ 10708018 h 10708018"/>
              <a:gd name="connsiteX4" fmla="*/ 0 w 1478623"/>
              <a:gd name="connsiteY4" fmla="*/ 10708018 h 10708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623" h="10708018">
                <a:moveTo>
                  <a:pt x="0" y="10708018"/>
                </a:moveTo>
                <a:lnTo>
                  <a:pt x="1048920" y="0"/>
                </a:lnTo>
                <a:lnTo>
                  <a:pt x="1478623" y="0"/>
                </a:lnTo>
                <a:lnTo>
                  <a:pt x="515428" y="10708018"/>
                </a:lnTo>
                <a:lnTo>
                  <a:pt x="0" y="10708018"/>
                </a:lnTo>
                <a:close/>
              </a:path>
            </a:pathLst>
          </a:custGeom>
          <a:solidFill>
            <a:schemeClr val="bg2">
              <a:lumMod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4" name="Freeform 113"/>
          <p:cNvSpPr/>
          <p:nvPr/>
        </p:nvSpPr>
        <p:spPr>
          <a:xfrm rot="16200000" flipH="1">
            <a:off x="8305370" y="3561990"/>
            <a:ext cx="474462" cy="4569353"/>
          </a:xfrm>
          <a:custGeom>
            <a:avLst/>
            <a:gdLst>
              <a:gd name="connsiteX0" fmla="*/ 0 w 859328"/>
              <a:gd name="connsiteY0" fmla="*/ 8590055 h 8590055"/>
              <a:gd name="connsiteX1" fmla="*/ 429703 w 859328"/>
              <a:gd name="connsiteY1" fmla="*/ 8590055 h 8590055"/>
              <a:gd name="connsiteX2" fmla="*/ 590954 w 859328"/>
              <a:gd name="connsiteY2" fmla="*/ 6978151 h 8590055"/>
              <a:gd name="connsiteX3" fmla="*/ 859328 w 859328"/>
              <a:gd name="connsiteY3" fmla="*/ 4295418 h 8590055"/>
              <a:gd name="connsiteX4" fmla="*/ 859328 w 859328"/>
              <a:gd name="connsiteY4" fmla="*/ 0 h 8590055"/>
              <a:gd name="connsiteX5" fmla="*/ 590954 w 859328"/>
              <a:gd name="connsiteY5" fmla="*/ 2682733 h 859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9328" h="8590055">
                <a:moveTo>
                  <a:pt x="0" y="8590055"/>
                </a:moveTo>
                <a:lnTo>
                  <a:pt x="429703" y="8590055"/>
                </a:lnTo>
                <a:lnTo>
                  <a:pt x="590954" y="6978151"/>
                </a:lnTo>
                <a:lnTo>
                  <a:pt x="859328" y="4295418"/>
                </a:lnTo>
                <a:lnTo>
                  <a:pt x="859328" y="0"/>
                </a:lnTo>
                <a:lnTo>
                  <a:pt x="590954" y="2682733"/>
                </a:lnTo>
                <a:close/>
              </a:path>
            </a:pathLst>
          </a:custGeom>
          <a:solidFill>
            <a:schemeClr val="bg2">
              <a:lumMod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5" name="Rectangle 114"/>
          <p:cNvSpPr/>
          <p:nvPr/>
        </p:nvSpPr>
        <p:spPr>
          <a:xfrm rot="21240000">
            <a:off x="132436" y="5692379"/>
            <a:ext cx="1536241" cy="221599"/>
          </a:xfrm>
          <a:prstGeom prst="rect">
            <a:avLst/>
          </a:prstGeom>
        </p:spPr>
        <p:txBody>
          <a:bodyPr wrap="square" lIns="0" tIns="0" rIns="0" bIns="0" anchor="ctr">
            <a:spAutoFit/>
          </a:bodyPr>
          <a:lstStyle/>
          <a:p>
            <a:pPr marL="79200" indent="-54000">
              <a:lnSpc>
                <a:spcPct val="80000"/>
              </a:lnSpc>
              <a:spcAft>
                <a:spcPts val="200"/>
              </a:spcAft>
              <a:buFont typeface="Arial" panose="020B0604020202020204" pitchFamily="34" charset="0"/>
              <a:buChar char="•"/>
            </a:pPr>
            <a:r>
              <a:rPr lang="en-GB" sz="900" dirty="0">
                <a:solidFill>
                  <a:srgbClr val="FFFF00"/>
                </a:solidFill>
              </a:rPr>
              <a:t>Security monitoring</a:t>
            </a:r>
            <a:r>
              <a:rPr lang="en-GB" sz="900" dirty="0">
                <a:solidFill>
                  <a:prstClr val="white"/>
                </a:solidFill>
              </a:rPr>
              <a:t> and controls provided by Apigee</a:t>
            </a:r>
          </a:p>
        </p:txBody>
      </p:sp>
      <p:sp>
        <p:nvSpPr>
          <p:cNvPr id="118" name="Rectangle 117"/>
          <p:cNvSpPr/>
          <p:nvPr/>
        </p:nvSpPr>
        <p:spPr>
          <a:xfrm rot="21240000">
            <a:off x="1746915" y="5366493"/>
            <a:ext cx="2669430" cy="468846"/>
          </a:xfrm>
          <a:prstGeom prst="rect">
            <a:avLst/>
          </a:prstGeom>
        </p:spPr>
        <p:txBody>
          <a:bodyPr wrap="square" lIns="0" tIns="0" rIns="0" bIns="0" anchor="ctr">
            <a:spAutoFit/>
          </a:bodyPr>
          <a:lstStyle/>
          <a:p>
            <a:pPr marL="72000" indent="-54000">
              <a:lnSpc>
                <a:spcPct val="80000"/>
              </a:lnSpc>
              <a:spcAft>
                <a:spcPts val="200"/>
              </a:spcAft>
              <a:buFont typeface="Arial" panose="020B0604020202020204" pitchFamily="34" charset="0"/>
              <a:buChar char="•"/>
            </a:pPr>
            <a:r>
              <a:rPr lang="en-GB" sz="900" dirty="0">
                <a:solidFill>
                  <a:prstClr val="white"/>
                </a:solidFill>
              </a:rPr>
              <a:t>Information Security policies and controls updated to reflect characteristics of new API channel</a:t>
            </a:r>
          </a:p>
          <a:p>
            <a:pPr marL="54000" indent="-54000">
              <a:lnSpc>
                <a:spcPct val="80000"/>
              </a:lnSpc>
              <a:spcAft>
                <a:spcPts val="200"/>
              </a:spcAft>
              <a:buFont typeface="Arial" panose="020B0604020202020204" pitchFamily="34" charset="0"/>
              <a:buChar char="•"/>
            </a:pPr>
            <a:r>
              <a:rPr lang="en-GB" sz="900" dirty="0">
                <a:solidFill>
                  <a:srgbClr val="FFFF00"/>
                </a:solidFill>
              </a:rPr>
              <a:t>IT Security capability enhanced to reflect updated information security policies and controls</a:t>
            </a:r>
            <a:endParaRPr lang="en-GB" sz="900" dirty="0">
              <a:solidFill>
                <a:prstClr val="white"/>
              </a:solidFill>
            </a:endParaRPr>
          </a:p>
        </p:txBody>
      </p:sp>
      <p:sp>
        <p:nvSpPr>
          <p:cNvPr id="126" name="Rectangle 125"/>
          <p:cNvSpPr/>
          <p:nvPr/>
        </p:nvSpPr>
        <p:spPr>
          <a:xfrm rot="21260299">
            <a:off x="138721" y="4106433"/>
            <a:ext cx="1615835" cy="358047"/>
          </a:xfrm>
          <a:prstGeom prst="rect">
            <a:avLst/>
          </a:prstGeom>
        </p:spPr>
        <p:txBody>
          <a:bodyPr wrap="square" lIns="0" tIns="0" rIns="0" bIns="0" anchor="ctr">
            <a:spAutoFit/>
          </a:bodyPr>
          <a:lstStyle/>
          <a:p>
            <a:pPr marL="79200" indent="-54000">
              <a:lnSpc>
                <a:spcPct val="80000"/>
              </a:lnSpc>
              <a:spcAft>
                <a:spcPts val="200"/>
              </a:spcAft>
              <a:buFont typeface="Arial" panose="020B0604020202020204" pitchFamily="34" charset="0"/>
              <a:buChar char="•"/>
            </a:pPr>
            <a:r>
              <a:rPr lang="en-GB" sz="900" dirty="0">
                <a:solidFill>
                  <a:prstClr val="white"/>
                </a:solidFill>
              </a:rPr>
              <a:t>Business governance within OB programme</a:t>
            </a:r>
          </a:p>
          <a:p>
            <a:pPr marL="52388" indent="-52388">
              <a:lnSpc>
                <a:spcPct val="80000"/>
              </a:lnSpc>
              <a:spcAft>
                <a:spcPts val="200"/>
              </a:spcAft>
              <a:buFont typeface="Arial" panose="020B0604020202020204" pitchFamily="34" charset="0"/>
              <a:buChar char="•"/>
            </a:pPr>
            <a:r>
              <a:rPr lang="en-GB" sz="900" dirty="0">
                <a:solidFill>
                  <a:srgbClr val="FFFF00"/>
                </a:solidFill>
              </a:rPr>
              <a:t>No new IT governance</a:t>
            </a:r>
          </a:p>
        </p:txBody>
      </p:sp>
      <p:sp>
        <p:nvSpPr>
          <p:cNvPr id="127" name="Rectangle 126"/>
          <p:cNvSpPr/>
          <p:nvPr/>
        </p:nvSpPr>
        <p:spPr>
          <a:xfrm rot="21240000">
            <a:off x="139674" y="5109452"/>
            <a:ext cx="1536241" cy="358047"/>
          </a:xfrm>
          <a:prstGeom prst="rect">
            <a:avLst/>
          </a:prstGeom>
        </p:spPr>
        <p:txBody>
          <a:bodyPr wrap="square" lIns="0" tIns="0" rIns="0" bIns="0" anchor="ctr">
            <a:spAutoFit/>
          </a:bodyPr>
          <a:lstStyle/>
          <a:p>
            <a:pPr marL="79200" indent="-54000">
              <a:lnSpc>
                <a:spcPct val="80000"/>
              </a:lnSpc>
              <a:spcAft>
                <a:spcPts val="200"/>
              </a:spcAft>
              <a:buFont typeface="Arial" panose="020B0604020202020204" pitchFamily="34" charset="0"/>
              <a:buChar char="•"/>
            </a:pPr>
            <a:r>
              <a:rPr lang="en-GB" sz="900" dirty="0">
                <a:solidFill>
                  <a:prstClr val="white"/>
                </a:solidFill>
              </a:rPr>
              <a:t>Reference data maintained manually</a:t>
            </a:r>
          </a:p>
          <a:p>
            <a:pPr marL="52388" indent="-52388">
              <a:lnSpc>
                <a:spcPct val="80000"/>
              </a:lnSpc>
              <a:spcAft>
                <a:spcPts val="200"/>
              </a:spcAft>
              <a:buFont typeface="Arial" panose="020B0604020202020204" pitchFamily="34" charset="0"/>
              <a:buChar char="•"/>
            </a:pPr>
            <a:r>
              <a:rPr lang="en-GB" sz="900" dirty="0">
                <a:solidFill>
                  <a:srgbClr val="FFFF00"/>
                </a:solidFill>
              </a:rPr>
              <a:t>IT Ops to manage </a:t>
            </a:r>
            <a:r>
              <a:rPr lang="en-GB" sz="900" dirty="0" err="1">
                <a:solidFill>
                  <a:srgbClr val="FFFF00"/>
                </a:solidFill>
              </a:rPr>
              <a:t>Apigee</a:t>
            </a:r>
            <a:endParaRPr lang="en-GB" sz="900" dirty="0">
              <a:solidFill>
                <a:srgbClr val="FFFF00"/>
              </a:solidFill>
            </a:endParaRPr>
          </a:p>
        </p:txBody>
      </p:sp>
      <p:sp>
        <p:nvSpPr>
          <p:cNvPr id="128" name="Rectangle 127"/>
          <p:cNvSpPr/>
          <p:nvPr/>
        </p:nvSpPr>
        <p:spPr>
          <a:xfrm rot="21240000">
            <a:off x="1746152" y="3892215"/>
            <a:ext cx="2648964" cy="358047"/>
          </a:xfrm>
          <a:prstGeom prst="rect">
            <a:avLst/>
          </a:prstGeom>
        </p:spPr>
        <p:txBody>
          <a:bodyPr wrap="square" lIns="0" tIns="0" rIns="0" bIns="0" anchor="ctr">
            <a:spAutoFit/>
          </a:bodyPr>
          <a:lstStyle/>
          <a:p>
            <a:pPr marL="72000" indent="-54000">
              <a:lnSpc>
                <a:spcPct val="80000"/>
              </a:lnSpc>
              <a:spcAft>
                <a:spcPts val="200"/>
              </a:spcAft>
              <a:buFont typeface="Arial" panose="020B0604020202020204" pitchFamily="34" charset="0"/>
              <a:buChar char="•"/>
            </a:pPr>
            <a:r>
              <a:rPr lang="en-GB" sz="900" dirty="0">
                <a:solidFill>
                  <a:prstClr val="white"/>
                </a:solidFill>
              </a:rPr>
              <a:t>Business governance continues within programme</a:t>
            </a:r>
          </a:p>
          <a:p>
            <a:pPr marL="52388" indent="-52388">
              <a:lnSpc>
                <a:spcPct val="80000"/>
              </a:lnSpc>
              <a:spcAft>
                <a:spcPts val="200"/>
              </a:spcAft>
              <a:buFont typeface="Arial" panose="020B0604020202020204" pitchFamily="34" charset="0"/>
              <a:buChar char="•"/>
            </a:pPr>
            <a:r>
              <a:rPr lang="en-GB" sz="900" dirty="0">
                <a:solidFill>
                  <a:srgbClr val="FFFF00"/>
                </a:solidFill>
              </a:rPr>
              <a:t>IT governance extended to cover on premise management of APIs</a:t>
            </a:r>
          </a:p>
        </p:txBody>
      </p:sp>
      <p:sp>
        <p:nvSpPr>
          <p:cNvPr id="129" name="Rectangle 128"/>
          <p:cNvSpPr/>
          <p:nvPr/>
        </p:nvSpPr>
        <p:spPr>
          <a:xfrm rot="21240000">
            <a:off x="1733174" y="4511432"/>
            <a:ext cx="2669431" cy="110800"/>
          </a:xfrm>
          <a:prstGeom prst="rect">
            <a:avLst/>
          </a:prstGeom>
        </p:spPr>
        <p:txBody>
          <a:bodyPr wrap="square" lIns="0" tIns="0" rIns="0" bIns="0" anchor="ctr">
            <a:spAutoFit/>
          </a:bodyPr>
          <a:lstStyle/>
          <a:p>
            <a:pPr marL="72000" indent="-54000">
              <a:lnSpc>
                <a:spcPct val="80000"/>
              </a:lnSpc>
              <a:spcAft>
                <a:spcPts val="200"/>
              </a:spcAft>
              <a:buFont typeface="Arial" panose="020B0604020202020204" pitchFamily="34" charset="0"/>
              <a:buChar char="•"/>
            </a:pPr>
            <a:r>
              <a:rPr lang="en-GB" sz="900" dirty="0">
                <a:solidFill>
                  <a:prstClr val="white"/>
                </a:solidFill>
              </a:rPr>
              <a:t>All change contained within project</a:t>
            </a:r>
          </a:p>
        </p:txBody>
      </p:sp>
      <p:sp>
        <p:nvSpPr>
          <p:cNvPr id="130" name="Rectangle 129"/>
          <p:cNvSpPr/>
          <p:nvPr/>
        </p:nvSpPr>
        <p:spPr>
          <a:xfrm rot="21240000">
            <a:off x="1751887" y="4848861"/>
            <a:ext cx="2669431" cy="468846"/>
          </a:xfrm>
          <a:prstGeom prst="rect">
            <a:avLst/>
          </a:prstGeom>
        </p:spPr>
        <p:txBody>
          <a:bodyPr wrap="square" lIns="0" tIns="0" rIns="0" bIns="0" anchor="ctr">
            <a:spAutoFit/>
          </a:bodyPr>
          <a:lstStyle/>
          <a:p>
            <a:pPr marL="72000" indent="-54000">
              <a:lnSpc>
                <a:spcPct val="80000"/>
              </a:lnSpc>
              <a:spcAft>
                <a:spcPts val="200"/>
              </a:spcAft>
              <a:buFont typeface="Arial" panose="020B0604020202020204" pitchFamily="34" charset="0"/>
              <a:buChar char="•"/>
            </a:pPr>
            <a:r>
              <a:rPr lang="en-GB" sz="900" dirty="0">
                <a:solidFill>
                  <a:prstClr val="white"/>
                </a:solidFill>
              </a:rPr>
              <a:t>Reference data still maintained manually</a:t>
            </a:r>
          </a:p>
          <a:p>
            <a:pPr marL="52388" indent="-52388">
              <a:lnSpc>
                <a:spcPct val="80000"/>
              </a:lnSpc>
              <a:spcAft>
                <a:spcPts val="200"/>
              </a:spcAft>
              <a:buFont typeface="Arial" panose="020B0604020202020204" pitchFamily="34" charset="0"/>
              <a:buChar char="•"/>
            </a:pPr>
            <a:r>
              <a:rPr lang="en-GB" sz="900" dirty="0">
                <a:solidFill>
                  <a:srgbClr val="FFFF00"/>
                </a:solidFill>
              </a:rPr>
              <a:t>Complete IT manage, support and operate capability in place to run on premise API Gateway to specified SLAs </a:t>
            </a:r>
          </a:p>
        </p:txBody>
      </p:sp>
      <p:sp>
        <p:nvSpPr>
          <p:cNvPr id="132" name="Rectangle 131"/>
          <p:cNvSpPr/>
          <p:nvPr/>
        </p:nvSpPr>
        <p:spPr>
          <a:xfrm rot="21240000">
            <a:off x="132638" y="4660947"/>
            <a:ext cx="1462571" cy="221599"/>
          </a:xfrm>
          <a:prstGeom prst="rect">
            <a:avLst/>
          </a:prstGeom>
        </p:spPr>
        <p:txBody>
          <a:bodyPr wrap="square" lIns="0" tIns="0" rIns="0" bIns="0" anchor="ctr">
            <a:spAutoFit/>
          </a:bodyPr>
          <a:lstStyle/>
          <a:p>
            <a:pPr marL="79200" indent="-54000">
              <a:lnSpc>
                <a:spcPct val="80000"/>
              </a:lnSpc>
              <a:spcAft>
                <a:spcPts val="200"/>
              </a:spcAft>
              <a:buFont typeface="Arial" panose="020B0604020202020204" pitchFamily="34" charset="0"/>
              <a:buChar char="•"/>
            </a:pPr>
            <a:r>
              <a:rPr lang="en-GB" sz="900" dirty="0">
                <a:solidFill>
                  <a:prstClr val="white"/>
                </a:solidFill>
              </a:rPr>
              <a:t>All change contained within project</a:t>
            </a:r>
          </a:p>
        </p:txBody>
      </p:sp>
      <p:sp>
        <p:nvSpPr>
          <p:cNvPr id="120" name="Rectangle 119"/>
          <p:cNvSpPr/>
          <p:nvPr/>
        </p:nvSpPr>
        <p:spPr>
          <a:xfrm rot="21240000">
            <a:off x="4448480" y="3634926"/>
            <a:ext cx="2672277" cy="358047"/>
          </a:xfrm>
          <a:prstGeom prst="rect">
            <a:avLst/>
          </a:prstGeom>
        </p:spPr>
        <p:txBody>
          <a:bodyPr wrap="square" lIns="0" tIns="0" rIns="0" bIns="0" anchor="ctr">
            <a:spAutoFit/>
          </a:bodyPr>
          <a:lstStyle/>
          <a:p>
            <a:pPr marL="72000" indent="-54000">
              <a:lnSpc>
                <a:spcPct val="80000"/>
              </a:lnSpc>
              <a:spcAft>
                <a:spcPts val="200"/>
              </a:spcAft>
              <a:buFont typeface="Arial" panose="020B0604020202020204" pitchFamily="34" charset="0"/>
              <a:buChar char="•"/>
            </a:pPr>
            <a:r>
              <a:rPr lang="en-GB" sz="900" dirty="0">
                <a:solidFill>
                  <a:prstClr val="white"/>
                </a:solidFill>
              </a:rPr>
              <a:t>No additional business governance</a:t>
            </a:r>
          </a:p>
          <a:p>
            <a:pPr marL="52388" indent="-52388">
              <a:lnSpc>
                <a:spcPct val="80000"/>
              </a:lnSpc>
              <a:spcAft>
                <a:spcPts val="200"/>
              </a:spcAft>
              <a:buFont typeface="Arial" panose="020B0604020202020204" pitchFamily="34" charset="0"/>
              <a:buChar char="•"/>
            </a:pPr>
            <a:r>
              <a:rPr lang="en-GB" sz="900" dirty="0">
                <a:solidFill>
                  <a:srgbClr val="FFFF00"/>
                </a:solidFill>
              </a:rPr>
              <a:t>IT governance extended to cover internal use cases</a:t>
            </a:r>
          </a:p>
        </p:txBody>
      </p:sp>
      <p:sp>
        <p:nvSpPr>
          <p:cNvPr id="131" name="Rectangle 130"/>
          <p:cNvSpPr/>
          <p:nvPr/>
        </p:nvSpPr>
        <p:spPr>
          <a:xfrm rot="21240000">
            <a:off x="4448479" y="4126710"/>
            <a:ext cx="2672277" cy="358047"/>
          </a:xfrm>
          <a:prstGeom prst="rect">
            <a:avLst/>
          </a:prstGeom>
        </p:spPr>
        <p:txBody>
          <a:bodyPr wrap="square" lIns="0" tIns="0" rIns="0" bIns="0" anchor="ctr">
            <a:spAutoFit/>
          </a:bodyPr>
          <a:lstStyle/>
          <a:p>
            <a:pPr marL="72000" indent="-54000">
              <a:lnSpc>
                <a:spcPct val="80000"/>
              </a:lnSpc>
              <a:spcAft>
                <a:spcPts val="200"/>
              </a:spcAft>
              <a:buFont typeface="Arial" panose="020B0604020202020204" pitchFamily="34" charset="0"/>
              <a:buChar char="•"/>
            </a:pPr>
            <a:r>
              <a:rPr lang="en-GB" sz="900" dirty="0">
                <a:solidFill>
                  <a:prstClr val="white"/>
                </a:solidFill>
              </a:rPr>
              <a:t>Business change unaffected</a:t>
            </a:r>
          </a:p>
          <a:p>
            <a:pPr marL="52388" indent="-52388">
              <a:lnSpc>
                <a:spcPct val="80000"/>
              </a:lnSpc>
              <a:spcAft>
                <a:spcPts val="200"/>
              </a:spcAft>
              <a:buFont typeface="Arial" panose="020B0604020202020204" pitchFamily="34" charset="0"/>
              <a:buChar char="•"/>
            </a:pPr>
            <a:r>
              <a:rPr lang="en-GB" sz="900" dirty="0">
                <a:solidFill>
                  <a:srgbClr val="FFFF00"/>
                </a:solidFill>
              </a:rPr>
              <a:t>New API design, build and test function within DC organisation</a:t>
            </a:r>
          </a:p>
        </p:txBody>
      </p:sp>
      <p:sp>
        <p:nvSpPr>
          <p:cNvPr id="133" name="Rectangle 132"/>
          <p:cNvSpPr/>
          <p:nvPr/>
        </p:nvSpPr>
        <p:spPr>
          <a:xfrm rot="21240000">
            <a:off x="4441241" y="5101368"/>
            <a:ext cx="2672277" cy="468846"/>
          </a:xfrm>
          <a:prstGeom prst="rect">
            <a:avLst/>
          </a:prstGeom>
        </p:spPr>
        <p:txBody>
          <a:bodyPr wrap="square" lIns="0" tIns="0" rIns="0" bIns="0" anchor="ctr">
            <a:spAutoFit/>
          </a:bodyPr>
          <a:lstStyle/>
          <a:p>
            <a:pPr marL="72000" indent="-54000">
              <a:lnSpc>
                <a:spcPct val="80000"/>
              </a:lnSpc>
              <a:spcAft>
                <a:spcPts val="200"/>
              </a:spcAft>
              <a:buFont typeface="Arial" panose="020B0604020202020204" pitchFamily="34" charset="0"/>
              <a:buChar char="•"/>
            </a:pPr>
            <a:r>
              <a:rPr lang="en-GB" sz="900" dirty="0">
                <a:solidFill>
                  <a:prstClr val="white"/>
                </a:solidFill>
              </a:rPr>
              <a:t>Information Security policies and controls updated to reflect characteristics of internal API channel</a:t>
            </a:r>
          </a:p>
          <a:p>
            <a:pPr marL="54000" indent="-54000">
              <a:lnSpc>
                <a:spcPct val="80000"/>
              </a:lnSpc>
              <a:spcAft>
                <a:spcPts val="200"/>
              </a:spcAft>
              <a:buFont typeface="Arial" panose="020B0604020202020204" pitchFamily="34" charset="0"/>
              <a:buChar char="•"/>
            </a:pPr>
            <a:r>
              <a:rPr lang="en-GB" sz="900" dirty="0">
                <a:solidFill>
                  <a:srgbClr val="FFFF00"/>
                </a:solidFill>
              </a:rPr>
              <a:t>IT Security capability enhanced to reflect updated information security policies and controls</a:t>
            </a:r>
            <a:endParaRPr lang="en-GB" sz="900" dirty="0">
              <a:solidFill>
                <a:prstClr val="white"/>
              </a:solidFill>
            </a:endParaRPr>
          </a:p>
        </p:txBody>
      </p:sp>
      <p:sp>
        <p:nvSpPr>
          <p:cNvPr id="134" name="Rectangle 133"/>
          <p:cNvSpPr/>
          <p:nvPr/>
        </p:nvSpPr>
        <p:spPr>
          <a:xfrm rot="21240000">
            <a:off x="4441241" y="4679879"/>
            <a:ext cx="2672277" cy="247247"/>
          </a:xfrm>
          <a:prstGeom prst="rect">
            <a:avLst/>
          </a:prstGeom>
        </p:spPr>
        <p:txBody>
          <a:bodyPr wrap="square" lIns="0" tIns="0" rIns="0" bIns="0" anchor="ctr">
            <a:spAutoFit/>
          </a:bodyPr>
          <a:lstStyle/>
          <a:p>
            <a:pPr marL="72000" indent="-54000">
              <a:lnSpc>
                <a:spcPct val="80000"/>
              </a:lnSpc>
              <a:spcAft>
                <a:spcPts val="200"/>
              </a:spcAft>
              <a:buFont typeface="Arial" panose="020B0604020202020204" pitchFamily="34" charset="0"/>
              <a:buChar char="•"/>
            </a:pPr>
            <a:r>
              <a:rPr lang="en-GB" sz="900" dirty="0">
                <a:solidFill>
                  <a:prstClr val="white"/>
                </a:solidFill>
              </a:rPr>
              <a:t>Business run unaffected</a:t>
            </a:r>
          </a:p>
          <a:p>
            <a:pPr marL="52388" indent="-52388">
              <a:lnSpc>
                <a:spcPct val="80000"/>
              </a:lnSpc>
              <a:spcAft>
                <a:spcPts val="200"/>
              </a:spcAft>
              <a:buFont typeface="Arial" panose="020B0604020202020204" pitchFamily="34" charset="0"/>
              <a:buChar char="•"/>
            </a:pPr>
            <a:r>
              <a:rPr lang="en-GB" sz="900" dirty="0">
                <a:solidFill>
                  <a:srgbClr val="FFFF00"/>
                </a:solidFill>
              </a:rPr>
              <a:t>IT run unaffected</a:t>
            </a:r>
          </a:p>
        </p:txBody>
      </p:sp>
      <p:cxnSp>
        <p:nvCxnSpPr>
          <p:cNvPr id="135" name="Straight Connector 134"/>
          <p:cNvCxnSpPr/>
          <p:nvPr/>
        </p:nvCxnSpPr>
        <p:spPr>
          <a:xfrm>
            <a:off x="1727407" y="3505418"/>
            <a:ext cx="0" cy="2564348"/>
          </a:xfrm>
          <a:prstGeom prst="line">
            <a:avLst/>
          </a:prstGeom>
          <a:ln w="57150">
            <a:solidFill>
              <a:srgbClr val="92D050"/>
            </a:solidFill>
          </a:ln>
          <a:effectLst/>
        </p:spPr>
        <p:style>
          <a:lnRef idx="2">
            <a:schemeClr val="accent1"/>
          </a:lnRef>
          <a:fillRef idx="0">
            <a:schemeClr val="accent1"/>
          </a:fillRef>
          <a:effectRef idx="1">
            <a:schemeClr val="accent1"/>
          </a:effectRef>
          <a:fontRef idx="minor">
            <a:schemeClr val="tx1"/>
          </a:fontRef>
        </p:style>
      </p:cxnSp>
      <p:sp>
        <p:nvSpPr>
          <p:cNvPr id="140" name="Rectangle 139"/>
          <p:cNvSpPr/>
          <p:nvPr/>
        </p:nvSpPr>
        <p:spPr>
          <a:xfrm rot="21265059">
            <a:off x="4426245" y="5823280"/>
            <a:ext cx="2605203" cy="110800"/>
          </a:xfrm>
          <a:prstGeom prst="rect">
            <a:avLst/>
          </a:prstGeom>
        </p:spPr>
        <p:txBody>
          <a:bodyPr wrap="square" lIns="0" tIns="0" rIns="0" bIns="0" anchor="ctr">
            <a:spAutoFit/>
          </a:bodyPr>
          <a:lstStyle/>
          <a:p>
            <a:pPr marL="72000" indent="-54000">
              <a:lnSpc>
                <a:spcPct val="80000"/>
              </a:lnSpc>
              <a:spcAft>
                <a:spcPts val="200"/>
              </a:spcAft>
              <a:buFont typeface="Arial" panose="020B0604020202020204" pitchFamily="34" charset="0"/>
              <a:buChar char="•"/>
            </a:pPr>
            <a:r>
              <a:rPr lang="en-GB" sz="900" dirty="0">
                <a:solidFill>
                  <a:srgbClr val="FFFF00"/>
                </a:solidFill>
              </a:rPr>
              <a:t>New internal developer portal</a:t>
            </a:r>
          </a:p>
        </p:txBody>
      </p:sp>
      <p:sp>
        <p:nvSpPr>
          <p:cNvPr id="141" name="Rectangle 140"/>
          <p:cNvSpPr/>
          <p:nvPr/>
        </p:nvSpPr>
        <p:spPr>
          <a:xfrm rot="21240000">
            <a:off x="7148794" y="3395344"/>
            <a:ext cx="1367923" cy="468846"/>
          </a:xfrm>
          <a:prstGeom prst="rect">
            <a:avLst/>
          </a:prstGeom>
        </p:spPr>
        <p:txBody>
          <a:bodyPr wrap="square" lIns="0" tIns="0" rIns="0" bIns="0" anchor="ctr">
            <a:spAutoFit/>
          </a:bodyPr>
          <a:lstStyle/>
          <a:p>
            <a:pPr marL="79200" indent="-54000">
              <a:lnSpc>
                <a:spcPct val="80000"/>
              </a:lnSpc>
              <a:spcAft>
                <a:spcPts val="200"/>
              </a:spcAft>
              <a:buFont typeface="Arial" panose="020B0604020202020204" pitchFamily="34" charset="0"/>
              <a:buChar char="•"/>
            </a:pPr>
            <a:r>
              <a:rPr lang="en-GB" sz="900" spc="-10" dirty="0">
                <a:solidFill>
                  <a:prstClr val="white"/>
                </a:solidFill>
              </a:rPr>
              <a:t>Business governance </a:t>
            </a:r>
            <a:r>
              <a:rPr lang="en-GB" sz="900" spc="-10" dirty="0" err="1">
                <a:solidFill>
                  <a:prstClr val="white"/>
                </a:solidFill>
              </a:rPr>
              <a:t>outwith</a:t>
            </a:r>
            <a:r>
              <a:rPr lang="en-GB" sz="900" spc="-10" dirty="0">
                <a:solidFill>
                  <a:prstClr val="white"/>
                </a:solidFill>
              </a:rPr>
              <a:t> OB programme</a:t>
            </a:r>
          </a:p>
          <a:p>
            <a:pPr marL="52388" indent="-52388">
              <a:lnSpc>
                <a:spcPct val="80000"/>
              </a:lnSpc>
              <a:spcAft>
                <a:spcPts val="200"/>
              </a:spcAft>
              <a:buFont typeface="Arial" panose="020B0604020202020204" pitchFamily="34" charset="0"/>
              <a:buChar char="•"/>
            </a:pPr>
            <a:r>
              <a:rPr lang="en-GB" sz="900" dirty="0">
                <a:solidFill>
                  <a:srgbClr val="FFFF00"/>
                </a:solidFill>
              </a:rPr>
              <a:t>No change to IT governance</a:t>
            </a:r>
          </a:p>
        </p:txBody>
      </p:sp>
      <p:sp>
        <p:nvSpPr>
          <p:cNvPr id="142" name="Rectangle 141"/>
          <p:cNvSpPr/>
          <p:nvPr/>
        </p:nvSpPr>
        <p:spPr>
          <a:xfrm rot="21240000">
            <a:off x="7149002" y="3940367"/>
            <a:ext cx="1292175" cy="358047"/>
          </a:xfrm>
          <a:prstGeom prst="rect">
            <a:avLst/>
          </a:prstGeom>
        </p:spPr>
        <p:txBody>
          <a:bodyPr wrap="square" lIns="0" tIns="0" rIns="0" bIns="0" anchor="ctr">
            <a:spAutoFit/>
          </a:bodyPr>
          <a:lstStyle/>
          <a:p>
            <a:pPr marL="79200" indent="-54000">
              <a:lnSpc>
                <a:spcPct val="80000"/>
              </a:lnSpc>
              <a:spcAft>
                <a:spcPts val="200"/>
              </a:spcAft>
              <a:buFont typeface="Arial" panose="020B0604020202020204" pitchFamily="34" charset="0"/>
              <a:buChar char="•"/>
            </a:pPr>
            <a:r>
              <a:rPr lang="en-GB" sz="900" dirty="0">
                <a:solidFill>
                  <a:prstClr val="white"/>
                </a:solidFill>
              </a:rPr>
              <a:t>Business change unaffected</a:t>
            </a:r>
          </a:p>
          <a:p>
            <a:pPr marL="52388" indent="-52388">
              <a:lnSpc>
                <a:spcPct val="80000"/>
              </a:lnSpc>
              <a:spcAft>
                <a:spcPts val="200"/>
              </a:spcAft>
              <a:buFont typeface="Arial" panose="020B0604020202020204" pitchFamily="34" charset="0"/>
              <a:buChar char="•"/>
            </a:pPr>
            <a:r>
              <a:rPr lang="en-GB" sz="900" dirty="0">
                <a:solidFill>
                  <a:srgbClr val="FFFF00"/>
                </a:solidFill>
              </a:rPr>
              <a:t>IT change unaffected</a:t>
            </a:r>
          </a:p>
        </p:txBody>
      </p:sp>
      <p:sp>
        <p:nvSpPr>
          <p:cNvPr id="143" name="Rectangle 142"/>
          <p:cNvSpPr/>
          <p:nvPr/>
        </p:nvSpPr>
        <p:spPr>
          <a:xfrm rot="21240000">
            <a:off x="7156135" y="4399557"/>
            <a:ext cx="1330715" cy="468846"/>
          </a:xfrm>
          <a:prstGeom prst="rect">
            <a:avLst/>
          </a:prstGeom>
        </p:spPr>
        <p:txBody>
          <a:bodyPr wrap="square" lIns="0" tIns="0" rIns="0" bIns="0" anchor="ctr">
            <a:spAutoFit/>
          </a:bodyPr>
          <a:lstStyle/>
          <a:p>
            <a:pPr marL="79200" indent="-54000">
              <a:lnSpc>
                <a:spcPct val="80000"/>
              </a:lnSpc>
              <a:spcAft>
                <a:spcPts val="200"/>
              </a:spcAft>
              <a:buFont typeface="Arial" panose="020B0604020202020204" pitchFamily="34" charset="0"/>
              <a:buChar char="•"/>
            </a:pPr>
            <a:r>
              <a:rPr lang="en-GB" sz="900" dirty="0">
                <a:solidFill>
                  <a:prstClr val="white"/>
                </a:solidFill>
              </a:rPr>
              <a:t>Financial crime defences enhanced</a:t>
            </a:r>
          </a:p>
          <a:p>
            <a:pPr marL="52388" indent="-52388">
              <a:lnSpc>
                <a:spcPct val="80000"/>
              </a:lnSpc>
              <a:spcAft>
                <a:spcPts val="200"/>
              </a:spcAft>
              <a:buFont typeface="Arial" panose="020B0604020202020204" pitchFamily="34" charset="0"/>
              <a:buChar char="•"/>
            </a:pPr>
            <a:r>
              <a:rPr lang="en-GB" sz="900" dirty="0">
                <a:solidFill>
                  <a:srgbClr val="FFFF00"/>
                </a:solidFill>
              </a:rPr>
              <a:t>API SLA management enhanced</a:t>
            </a:r>
          </a:p>
        </p:txBody>
      </p:sp>
      <p:sp>
        <p:nvSpPr>
          <p:cNvPr id="144" name="Rectangle 143"/>
          <p:cNvSpPr/>
          <p:nvPr/>
        </p:nvSpPr>
        <p:spPr>
          <a:xfrm rot="21240000">
            <a:off x="7156258" y="4926947"/>
            <a:ext cx="1285684" cy="468846"/>
          </a:xfrm>
          <a:prstGeom prst="rect">
            <a:avLst/>
          </a:prstGeom>
        </p:spPr>
        <p:txBody>
          <a:bodyPr wrap="square" lIns="0" tIns="0" rIns="0" bIns="0" anchor="ctr">
            <a:spAutoFit/>
          </a:bodyPr>
          <a:lstStyle/>
          <a:p>
            <a:pPr marL="79200" indent="-54000">
              <a:lnSpc>
                <a:spcPct val="80000"/>
              </a:lnSpc>
              <a:spcAft>
                <a:spcPts val="200"/>
              </a:spcAft>
              <a:buFont typeface="Arial" panose="020B0604020202020204" pitchFamily="34" charset="0"/>
              <a:buChar char="•"/>
            </a:pPr>
            <a:r>
              <a:rPr lang="en-GB" sz="900" dirty="0">
                <a:solidFill>
                  <a:prstClr val="white"/>
                </a:solidFill>
              </a:rPr>
              <a:t>Security monitoring increased</a:t>
            </a:r>
          </a:p>
          <a:p>
            <a:pPr marL="52388" indent="-52388">
              <a:lnSpc>
                <a:spcPct val="80000"/>
              </a:lnSpc>
              <a:spcAft>
                <a:spcPts val="200"/>
              </a:spcAft>
              <a:buFont typeface="Arial" panose="020B0604020202020204" pitchFamily="34" charset="0"/>
              <a:buChar char="•"/>
            </a:pPr>
            <a:r>
              <a:rPr lang="en-GB" sz="900" dirty="0">
                <a:solidFill>
                  <a:srgbClr val="FFFF00"/>
                </a:solidFill>
              </a:rPr>
              <a:t>Possible data watermarking capability</a:t>
            </a:r>
          </a:p>
        </p:txBody>
      </p:sp>
      <p:sp>
        <p:nvSpPr>
          <p:cNvPr id="145" name="Rectangle 144"/>
          <p:cNvSpPr/>
          <p:nvPr/>
        </p:nvSpPr>
        <p:spPr>
          <a:xfrm rot="21240000">
            <a:off x="7156046" y="5445958"/>
            <a:ext cx="1363064" cy="468846"/>
          </a:xfrm>
          <a:prstGeom prst="rect">
            <a:avLst/>
          </a:prstGeom>
        </p:spPr>
        <p:txBody>
          <a:bodyPr wrap="square" lIns="0" tIns="0" rIns="0" bIns="0" anchor="ctr">
            <a:spAutoFit/>
          </a:bodyPr>
          <a:lstStyle/>
          <a:p>
            <a:pPr marL="79200" indent="-54000">
              <a:lnSpc>
                <a:spcPct val="80000"/>
              </a:lnSpc>
              <a:spcAft>
                <a:spcPts val="200"/>
              </a:spcAft>
              <a:buFont typeface="Arial" panose="020B0604020202020204" pitchFamily="34" charset="0"/>
              <a:buChar char="•"/>
            </a:pPr>
            <a:r>
              <a:rPr lang="en-GB" sz="900" dirty="0">
                <a:solidFill>
                  <a:prstClr val="white"/>
                </a:solidFill>
              </a:rPr>
              <a:t>External developer community established</a:t>
            </a:r>
          </a:p>
          <a:p>
            <a:pPr marL="79200" indent="-54000">
              <a:lnSpc>
                <a:spcPct val="80000"/>
              </a:lnSpc>
              <a:spcAft>
                <a:spcPts val="200"/>
              </a:spcAft>
              <a:buFont typeface="Arial" panose="020B0604020202020204" pitchFamily="34" charset="0"/>
              <a:buChar char="•"/>
            </a:pPr>
            <a:r>
              <a:rPr lang="en-GB" sz="900" dirty="0">
                <a:solidFill>
                  <a:srgbClr val="FFFF00"/>
                </a:solidFill>
              </a:rPr>
              <a:t>Centralised registration model</a:t>
            </a:r>
          </a:p>
        </p:txBody>
      </p:sp>
      <p:cxnSp>
        <p:nvCxnSpPr>
          <p:cNvPr id="148" name="Straight Connector 147"/>
          <p:cNvCxnSpPr/>
          <p:nvPr/>
        </p:nvCxnSpPr>
        <p:spPr>
          <a:xfrm flipH="1">
            <a:off x="10825706" y="2442711"/>
            <a:ext cx="15337" cy="3644477"/>
          </a:xfrm>
          <a:prstGeom prst="line">
            <a:avLst/>
          </a:prstGeom>
          <a:ln w="57150">
            <a:solidFill>
              <a:srgbClr val="92D050"/>
            </a:solidFill>
          </a:ln>
          <a:effectLst/>
        </p:spPr>
        <p:style>
          <a:lnRef idx="2">
            <a:schemeClr val="accent1"/>
          </a:lnRef>
          <a:fillRef idx="0">
            <a:schemeClr val="accent1"/>
          </a:fillRef>
          <a:effectRef idx="1">
            <a:schemeClr val="accent1"/>
          </a:effectRef>
          <a:fontRef idx="minor">
            <a:schemeClr val="tx1"/>
          </a:fontRef>
        </p:style>
      </p:cxnSp>
      <p:sp>
        <p:nvSpPr>
          <p:cNvPr id="150" name="Rectangle 149"/>
          <p:cNvSpPr/>
          <p:nvPr/>
        </p:nvSpPr>
        <p:spPr>
          <a:xfrm>
            <a:off x="8042956" y="6627168"/>
            <a:ext cx="3571491" cy="138499"/>
          </a:xfrm>
          <a:prstGeom prst="rect">
            <a:avLst/>
          </a:prstGeom>
        </p:spPr>
        <p:txBody>
          <a:bodyPr wrap="none" lIns="0" tIns="0" rIns="0" bIns="0">
            <a:spAutoFit/>
          </a:bodyPr>
          <a:lstStyle/>
          <a:p>
            <a:pPr>
              <a:spcBef>
                <a:spcPts val="600"/>
              </a:spcBef>
            </a:pPr>
            <a:r>
              <a:rPr lang="en-GB" sz="900" dirty="0">
                <a:solidFill>
                  <a:srgbClr val="000000"/>
                </a:solidFill>
              </a:rPr>
              <a:t>*High level estimates based on current understanding of requirements</a:t>
            </a:r>
          </a:p>
        </p:txBody>
      </p:sp>
      <p:cxnSp>
        <p:nvCxnSpPr>
          <p:cNvPr id="156" name="Elbow Connector 155"/>
          <p:cNvCxnSpPr/>
          <p:nvPr/>
        </p:nvCxnSpPr>
        <p:spPr>
          <a:xfrm flipV="1">
            <a:off x="7096868" y="2441630"/>
            <a:ext cx="3772776" cy="264917"/>
          </a:xfrm>
          <a:prstGeom prst="bentConnector3">
            <a:avLst>
              <a:gd name="adj1" fmla="val 60015"/>
            </a:avLst>
          </a:prstGeom>
          <a:ln w="57150">
            <a:solidFill>
              <a:srgbClr val="92D050"/>
            </a:solidFill>
            <a:miter lim="800000"/>
          </a:ln>
          <a:effectLst/>
        </p:spPr>
        <p:style>
          <a:lnRef idx="2">
            <a:schemeClr val="accent1"/>
          </a:lnRef>
          <a:fillRef idx="0">
            <a:schemeClr val="accent1"/>
          </a:fillRef>
          <a:effectRef idx="1">
            <a:schemeClr val="accent1"/>
          </a:effectRef>
          <a:fontRef idx="minor">
            <a:schemeClr val="tx1"/>
          </a:fontRef>
        </p:style>
      </p:cxnSp>
      <p:sp>
        <p:nvSpPr>
          <p:cNvPr id="158" name="Rectangle 152"/>
          <p:cNvSpPr/>
          <p:nvPr/>
        </p:nvSpPr>
        <p:spPr>
          <a:xfrm>
            <a:off x="8498856" y="3259543"/>
            <a:ext cx="848409" cy="2788832"/>
          </a:xfrm>
          <a:custGeom>
            <a:avLst/>
            <a:gdLst>
              <a:gd name="connsiteX0" fmla="*/ 0 w 1006780"/>
              <a:gd name="connsiteY0" fmla="*/ 0 h 2908344"/>
              <a:gd name="connsiteX1" fmla="*/ 1006780 w 1006780"/>
              <a:gd name="connsiteY1" fmla="*/ 0 h 2908344"/>
              <a:gd name="connsiteX2" fmla="*/ 1006780 w 1006780"/>
              <a:gd name="connsiteY2" fmla="*/ 2908344 h 2908344"/>
              <a:gd name="connsiteX3" fmla="*/ 0 w 1006780"/>
              <a:gd name="connsiteY3" fmla="*/ 2908344 h 2908344"/>
              <a:gd name="connsiteX4" fmla="*/ 0 w 1006780"/>
              <a:gd name="connsiteY4" fmla="*/ 0 h 2908344"/>
              <a:gd name="connsiteX0" fmla="*/ 0 w 1028045"/>
              <a:gd name="connsiteY0" fmla="*/ 127590 h 2908344"/>
              <a:gd name="connsiteX1" fmla="*/ 1028045 w 1028045"/>
              <a:gd name="connsiteY1" fmla="*/ 0 h 2908344"/>
              <a:gd name="connsiteX2" fmla="*/ 1028045 w 1028045"/>
              <a:gd name="connsiteY2" fmla="*/ 2908344 h 2908344"/>
              <a:gd name="connsiteX3" fmla="*/ 21265 w 1028045"/>
              <a:gd name="connsiteY3" fmla="*/ 2908344 h 2908344"/>
              <a:gd name="connsiteX4" fmla="*/ 0 w 1028045"/>
              <a:gd name="connsiteY4" fmla="*/ 127590 h 2908344"/>
              <a:gd name="connsiteX0" fmla="*/ 0 w 1049310"/>
              <a:gd name="connsiteY0" fmla="*/ 74427 h 2855181"/>
              <a:gd name="connsiteX1" fmla="*/ 1049310 w 1049310"/>
              <a:gd name="connsiteY1" fmla="*/ 0 h 2855181"/>
              <a:gd name="connsiteX2" fmla="*/ 1028045 w 1049310"/>
              <a:gd name="connsiteY2" fmla="*/ 2855181 h 2855181"/>
              <a:gd name="connsiteX3" fmla="*/ 21265 w 1049310"/>
              <a:gd name="connsiteY3" fmla="*/ 2855181 h 2855181"/>
              <a:gd name="connsiteX4" fmla="*/ 0 w 1049310"/>
              <a:gd name="connsiteY4" fmla="*/ 74427 h 2855181"/>
              <a:gd name="connsiteX0" fmla="*/ 0 w 1030260"/>
              <a:gd name="connsiteY0" fmla="*/ 61727 h 2855181"/>
              <a:gd name="connsiteX1" fmla="*/ 1030260 w 1030260"/>
              <a:gd name="connsiteY1" fmla="*/ 0 h 2855181"/>
              <a:gd name="connsiteX2" fmla="*/ 1008995 w 1030260"/>
              <a:gd name="connsiteY2" fmla="*/ 2855181 h 2855181"/>
              <a:gd name="connsiteX3" fmla="*/ 2215 w 1030260"/>
              <a:gd name="connsiteY3" fmla="*/ 2855181 h 2855181"/>
              <a:gd name="connsiteX4" fmla="*/ 0 w 1030260"/>
              <a:gd name="connsiteY4" fmla="*/ 61727 h 2855181"/>
              <a:gd name="connsiteX0" fmla="*/ 0 w 1030260"/>
              <a:gd name="connsiteY0" fmla="*/ 80777 h 2855181"/>
              <a:gd name="connsiteX1" fmla="*/ 1030260 w 1030260"/>
              <a:gd name="connsiteY1" fmla="*/ 0 h 2855181"/>
              <a:gd name="connsiteX2" fmla="*/ 1008995 w 1030260"/>
              <a:gd name="connsiteY2" fmla="*/ 2855181 h 2855181"/>
              <a:gd name="connsiteX3" fmla="*/ 2215 w 1030260"/>
              <a:gd name="connsiteY3" fmla="*/ 2855181 h 2855181"/>
              <a:gd name="connsiteX4" fmla="*/ 0 w 1030260"/>
              <a:gd name="connsiteY4" fmla="*/ 80777 h 2855181"/>
              <a:gd name="connsiteX0" fmla="*/ 0 w 1030260"/>
              <a:gd name="connsiteY0" fmla="*/ 103828 h 2855181"/>
              <a:gd name="connsiteX1" fmla="*/ 1030260 w 1030260"/>
              <a:gd name="connsiteY1" fmla="*/ 0 h 2855181"/>
              <a:gd name="connsiteX2" fmla="*/ 1008995 w 1030260"/>
              <a:gd name="connsiteY2" fmla="*/ 2855181 h 2855181"/>
              <a:gd name="connsiteX3" fmla="*/ 2215 w 1030260"/>
              <a:gd name="connsiteY3" fmla="*/ 2855181 h 2855181"/>
              <a:gd name="connsiteX4" fmla="*/ 0 w 1030260"/>
              <a:gd name="connsiteY4" fmla="*/ 103828 h 2855181"/>
              <a:gd name="connsiteX0" fmla="*/ 0 w 1030260"/>
              <a:gd name="connsiteY0" fmla="*/ 73695 h 2825048"/>
              <a:gd name="connsiteX1" fmla="*/ 1030260 w 1030260"/>
              <a:gd name="connsiteY1" fmla="*/ 0 h 2825048"/>
              <a:gd name="connsiteX2" fmla="*/ 1008995 w 1030260"/>
              <a:gd name="connsiteY2" fmla="*/ 2825048 h 2825048"/>
              <a:gd name="connsiteX3" fmla="*/ 2215 w 1030260"/>
              <a:gd name="connsiteY3" fmla="*/ 2825048 h 2825048"/>
              <a:gd name="connsiteX4" fmla="*/ 0 w 1030260"/>
              <a:gd name="connsiteY4" fmla="*/ 73695 h 2825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260" h="2825048">
                <a:moveTo>
                  <a:pt x="0" y="73695"/>
                </a:moveTo>
                <a:lnTo>
                  <a:pt x="1030260" y="0"/>
                </a:lnTo>
                <a:lnTo>
                  <a:pt x="1008995" y="2825048"/>
                </a:lnTo>
                <a:lnTo>
                  <a:pt x="2215" y="2825048"/>
                </a:lnTo>
                <a:cubicBezTo>
                  <a:pt x="1477" y="1893897"/>
                  <a:pt x="738" y="1004846"/>
                  <a:pt x="0" y="73695"/>
                </a:cubicBezTo>
                <a:close/>
              </a:path>
            </a:pathLst>
          </a:custGeom>
          <a:solidFill>
            <a:schemeClr val="bg1">
              <a:alpha val="61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prstClr val="white"/>
                </a:solidFill>
              </a:rPr>
              <a:t>No API Enablement Impact – Addition of new API supported by available BAU capabilities</a:t>
            </a:r>
          </a:p>
        </p:txBody>
      </p:sp>
      <p:cxnSp>
        <p:nvCxnSpPr>
          <p:cNvPr id="160" name="Straight Connector 159"/>
          <p:cNvCxnSpPr/>
          <p:nvPr/>
        </p:nvCxnSpPr>
        <p:spPr>
          <a:xfrm flipH="1" flipV="1">
            <a:off x="1693804" y="6074395"/>
            <a:ext cx="9142448" cy="0"/>
          </a:xfrm>
          <a:prstGeom prst="line">
            <a:avLst/>
          </a:prstGeom>
          <a:ln w="57150">
            <a:solidFill>
              <a:srgbClr val="92D050"/>
            </a:solidFill>
          </a:ln>
          <a:effectLst/>
        </p:spPr>
        <p:style>
          <a:lnRef idx="2">
            <a:schemeClr val="accent1"/>
          </a:lnRef>
          <a:fillRef idx="0">
            <a:schemeClr val="accent1"/>
          </a:fillRef>
          <a:effectRef idx="1">
            <a:schemeClr val="accent1"/>
          </a:effectRef>
          <a:fontRef idx="minor">
            <a:schemeClr val="tx1"/>
          </a:fontRef>
        </p:style>
      </p:cxnSp>
      <p:sp>
        <p:nvSpPr>
          <p:cNvPr id="161" name="Rectangle 160"/>
          <p:cNvSpPr/>
          <p:nvPr/>
        </p:nvSpPr>
        <p:spPr>
          <a:xfrm flipH="1" flipV="1">
            <a:off x="1722723" y="3480322"/>
            <a:ext cx="2668244" cy="2592521"/>
          </a:xfrm>
          <a:custGeom>
            <a:avLst/>
            <a:gdLst>
              <a:gd name="connsiteX0" fmla="*/ 0 w 2693390"/>
              <a:gd name="connsiteY0" fmla="*/ 0 h 2800387"/>
              <a:gd name="connsiteX1" fmla="*/ 2693390 w 2693390"/>
              <a:gd name="connsiteY1" fmla="*/ 0 h 2800387"/>
              <a:gd name="connsiteX2" fmla="*/ 2693390 w 2693390"/>
              <a:gd name="connsiteY2" fmla="*/ 2800387 h 2800387"/>
              <a:gd name="connsiteX3" fmla="*/ 0 w 2693390"/>
              <a:gd name="connsiteY3" fmla="*/ 2800387 h 2800387"/>
              <a:gd name="connsiteX4" fmla="*/ 0 w 2693390"/>
              <a:gd name="connsiteY4" fmla="*/ 0 h 2800387"/>
              <a:gd name="connsiteX0" fmla="*/ 0 w 2714655"/>
              <a:gd name="connsiteY0" fmla="*/ 0 h 2800387"/>
              <a:gd name="connsiteX1" fmla="*/ 2693390 w 2714655"/>
              <a:gd name="connsiteY1" fmla="*/ 0 h 2800387"/>
              <a:gd name="connsiteX2" fmla="*/ 2714655 w 2714655"/>
              <a:gd name="connsiteY2" fmla="*/ 2534573 h 2800387"/>
              <a:gd name="connsiteX3" fmla="*/ 0 w 2714655"/>
              <a:gd name="connsiteY3" fmla="*/ 2800387 h 2800387"/>
              <a:gd name="connsiteX4" fmla="*/ 0 w 2714655"/>
              <a:gd name="connsiteY4" fmla="*/ 0 h 2800387"/>
              <a:gd name="connsiteX0" fmla="*/ 0 w 2714655"/>
              <a:gd name="connsiteY0" fmla="*/ 0 h 2534573"/>
              <a:gd name="connsiteX1" fmla="*/ 2693390 w 2714655"/>
              <a:gd name="connsiteY1" fmla="*/ 0 h 2534573"/>
              <a:gd name="connsiteX2" fmla="*/ 2714655 w 2714655"/>
              <a:gd name="connsiteY2" fmla="*/ 2534573 h 2534573"/>
              <a:gd name="connsiteX3" fmla="*/ 10700 w 2714655"/>
              <a:gd name="connsiteY3" fmla="*/ 2501388 h 2534573"/>
              <a:gd name="connsiteX4" fmla="*/ 0 w 2714655"/>
              <a:gd name="connsiteY4" fmla="*/ 0 h 2534573"/>
              <a:gd name="connsiteX0" fmla="*/ 0 w 2693390"/>
              <a:gd name="connsiteY0" fmla="*/ 0 h 2513952"/>
              <a:gd name="connsiteX1" fmla="*/ 2693390 w 2693390"/>
              <a:gd name="connsiteY1" fmla="*/ 0 h 2513952"/>
              <a:gd name="connsiteX2" fmla="*/ 2693253 w 2693390"/>
              <a:gd name="connsiteY2" fmla="*/ 2513952 h 2513952"/>
              <a:gd name="connsiteX3" fmla="*/ 10700 w 2693390"/>
              <a:gd name="connsiteY3" fmla="*/ 2501388 h 2513952"/>
              <a:gd name="connsiteX4" fmla="*/ 0 w 2693390"/>
              <a:gd name="connsiteY4" fmla="*/ 0 h 2513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3390" h="2513952">
                <a:moveTo>
                  <a:pt x="0" y="0"/>
                </a:moveTo>
                <a:lnTo>
                  <a:pt x="2693390" y="0"/>
                </a:lnTo>
                <a:cubicBezTo>
                  <a:pt x="2693344" y="837984"/>
                  <a:pt x="2693299" y="1675968"/>
                  <a:pt x="2693253" y="2513952"/>
                </a:cubicBezTo>
                <a:lnTo>
                  <a:pt x="10700" y="2501388"/>
                </a:lnTo>
                <a:cubicBezTo>
                  <a:pt x="7133" y="1667592"/>
                  <a:pt x="3567" y="833796"/>
                  <a:pt x="0" y="0"/>
                </a:cubicBezTo>
                <a:close/>
              </a:path>
            </a:pathLst>
          </a:custGeom>
          <a:noFill/>
          <a:ln w="57150">
            <a:solidFill>
              <a:srgbClr val="ED1C2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GB" sz="1200" b="1" dirty="0">
              <a:solidFill>
                <a:srgbClr val="003166"/>
              </a:solidFill>
            </a:endParaRPr>
          </a:p>
        </p:txBody>
      </p:sp>
      <p:sp>
        <p:nvSpPr>
          <p:cNvPr id="162" name="Rectangle 161"/>
          <p:cNvSpPr/>
          <p:nvPr/>
        </p:nvSpPr>
        <p:spPr>
          <a:xfrm>
            <a:off x="10911860" y="6012307"/>
            <a:ext cx="1091863" cy="584775"/>
          </a:xfrm>
          <a:prstGeom prst="rect">
            <a:avLst/>
          </a:prstGeom>
        </p:spPr>
        <p:txBody>
          <a:bodyPr wrap="square">
            <a:spAutoFit/>
          </a:bodyPr>
          <a:lstStyle/>
          <a:p>
            <a:pPr algn="ctr"/>
            <a:r>
              <a:rPr lang="en-GB" sz="3200" b="1" dirty="0">
                <a:solidFill>
                  <a:srgbClr val="ED1C24"/>
                </a:solidFill>
              </a:rPr>
              <a:t>WIP</a:t>
            </a:r>
          </a:p>
        </p:txBody>
      </p:sp>
      <p:sp>
        <p:nvSpPr>
          <p:cNvPr id="68" name="Rectangle 67"/>
          <p:cNvSpPr/>
          <p:nvPr/>
        </p:nvSpPr>
        <p:spPr>
          <a:xfrm rot="21240000">
            <a:off x="9355377" y="3222155"/>
            <a:ext cx="1551970" cy="358047"/>
          </a:xfrm>
          <a:prstGeom prst="rect">
            <a:avLst/>
          </a:prstGeom>
        </p:spPr>
        <p:txBody>
          <a:bodyPr wrap="square" lIns="0" tIns="0" rIns="0" bIns="0" anchor="ctr">
            <a:spAutoFit/>
          </a:bodyPr>
          <a:lstStyle/>
          <a:p>
            <a:pPr marL="72000" indent="-54000">
              <a:lnSpc>
                <a:spcPct val="80000"/>
              </a:lnSpc>
              <a:spcAft>
                <a:spcPts val="200"/>
              </a:spcAft>
              <a:buFont typeface="Arial" panose="020B0604020202020204" pitchFamily="34" charset="0"/>
              <a:buChar char="•"/>
            </a:pPr>
            <a:r>
              <a:rPr lang="en-GB" sz="900" spc="-10" dirty="0">
                <a:solidFill>
                  <a:prstClr val="white"/>
                </a:solidFill>
              </a:rPr>
              <a:t>APIs governed as a channel </a:t>
            </a:r>
          </a:p>
          <a:p>
            <a:pPr marL="52388" indent="-52388">
              <a:lnSpc>
                <a:spcPct val="80000"/>
              </a:lnSpc>
              <a:spcAft>
                <a:spcPts val="200"/>
              </a:spcAft>
              <a:buFont typeface="Arial" panose="020B0604020202020204" pitchFamily="34" charset="0"/>
              <a:buChar char="•"/>
            </a:pPr>
            <a:r>
              <a:rPr lang="en-GB" sz="900" spc="-10" dirty="0">
                <a:solidFill>
                  <a:srgbClr val="FFFF00"/>
                </a:solidFill>
              </a:rPr>
              <a:t>IT governance extended to consumption use cases</a:t>
            </a:r>
          </a:p>
        </p:txBody>
      </p:sp>
      <p:sp>
        <p:nvSpPr>
          <p:cNvPr id="73" name="Rectangle 72"/>
          <p:cNvSpPr/>
          <p:nvPr/>
        </p:nvSpPr>
        <p:spPr>
          <a:xfrm rot="21240000">
            <a:off x="9348548" y="5696465"/>
            <a:ext cx="1402484" cy="221599"/>
          </a:xfrm>
          <a:prstGeom prst="rect">
            <a:avLst/>
          </a:prstGeom>
        </p:spPr>
        <p:txBody>
          <a:bodyPr wrap="square" lIns="0" tIns="0" rIns="0" bIns="0" anchor="ctr">
            <a:spAutoFit/>
          </a:bodyPr>
          <a:lstStyle/>
          <a:p>
            <a:pPr marL="72000" indent="-54000">
              <a:lnSpc>
                <a:spcPct val="80000"/>
              </a:lnSpc>
              <a:spcAft>
                <a:spcPts val="200"/>
              </a:spcAft>
              <a:buFont typeface="Arial" panose="020B0604020202020204" pitchFamily="34" charset="0"/>
              <a:buChar char="•"/>
            </a:pPr>
            <a:r>
              <a:rPr lang="en-GB" sz="900" dirty="0">
                <a:solidFill>
                  <a:prstClr val="white"/>
                </a:solidFill>
              </a:rPr>
              <a:t>Organised exploitation of new channel’s capabilities </a:t>
            </a:r>
          </a:p>
        </p:txBody>
      </p:sp>
      <p:sp>
        <p:nvSpPr>
          <p:cNvPr id="76" name="Rectangle 75"/>
          <p:cNvSpPr/>
          <p:nvPr/>
        </p:nvSpPr>
        <p:spPr>
          <a:xfrm>
            <a:off x="9324427" y="2473359"/>
            <a:ext cx="1492383" cy="646331"/>
          </a:xfrm>
          <a:prstGeom prst="rect">
            <a:avLst/>
          </a:prstGeom>
        </p:spPr>
        <p:txBody>
          <a:bodyPr wrap="square">
            <a:spAutoFit/>
          </a:bodyPr>
          <a:lstStyle/>
          <a:p>
            <a:pPr marL="108000" indent="-108000">
              <a:buFont typeface="Arial" panose="020B0604020202020204" pitchFamily="34" charset="0"/>
              <a:buChar char="•"/>
            </a:pPr>
            <a:r>
              <a:rPr lang="en-GB" sz="900" dirty="0">
                <a:solidFill>
                  <a:srgbClr val="004A8F"/>
                </a:solidFill>
              </a:rPr>
              <a:t>First non-regulatory external API</a:t>
            </a:r>
          </a:p>
          <a:p>
            <a:pPr marL="108000" indent="-108000">
              <a:buFont typeface="Arial" panose="020B0604020202020204" pitchFamily="34" charset="0"/>
              <a:buChar char="•"/>
            </a:pPr>
            <a:r>
              <a:rPr lang="en-GB" sz="900" dirty="0">
                <a:solidFill>
                  <a:srgbClr val="004A8F"/>
                </a:solidFill>
              </a:rPr>
              <a:t>First use of 3</a:t>
            </a:r>
            <a:r>
              <a:rPr lang="en-GB" sz="900" baseline="30000" dirty="0">
                <a:solidFill>
                  <a:srgbClr val="004A8F"/>
                </a:solidFill>
              </a:rPr>
              <a:t>rd</a:t>
            </a:r>
            <a:r>
              <a:rPr lang="en-GB" sz="900" dirty="0">
                <a:solidFill>
                  <a:srgbClr val="004A8F"/>
                </a:solidFill>
              </a:rPr>
              <a:t> party APIs</a:t>
            </a:r>
          </a:p>
        </p:txBody>
      </p:sp>
      <p:sp>
        <p:nvSpPr>
          <p:cNvPr id="21" name="Bent-Up Arrow 20"/>
          <p:cNvSpPr/>
          <p:nvPr/>
        </p:nvSpPr>
        <p:spPr>
          <a:xfrm flipH="1">
            <a:off x="2425909" y="2449114"/>
            <a:ext cx="278832" cy="275460"/>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prstClr val="white"/>
              </a:solidFill>
            </a:endParaRPr>
          </a:p>
        </p:txBody>
      </p:sp>
      <p:sp>
        <p:nvSpPr>
          <p:cNvPr id="92" name="Rectangle 91"/>
          <p:cNvSpPr/>
          <p:nvPr/>
        </p:nvSpPr>
        <p:spPr>
          <a:xfrm>
            <a:off x="2159857" y="2938852"/>
            <a:ext cx="2219737" cy="507831"/>
          </a:xfrm>
          <a:prstGeom prst="rect">
            <a:avLst/>
          </a:prstGeom>
        </p:spPr>
        <p:txBody>
          <a:bodyPr wrap="square">
            <a:spAutoFit/>
          </a:bodyPr>
          <a:lstStyle/>
          <a:p>
            <a:pPr>
              <a:spcBef>
                <a:spcPts val="600"/>
              </a:spcBef>
            </a:pPr>
            <a:r>
              <a:rPr lang="en-GB" sz="900" dirty="0">
                <a:solidFill>
                  <a:srgbClr val="004A8F"/>
                </a:solidFill>
              </a:rPr>
              <a:t>API Enablement will deliver enterprise-wide API capabilities into BAU to underpin OB and exploitation projects. </a:t>
            </a:r>
          </a:p>
        </p:txBody>
      </p:sp>
      <p:cxnSp>
        <p:nvCxnSpPr>
          <p:cNvPr id="78" name="Elbow Connector 77"/>
          <p:cNvCxnSpPr/>
          <p:nvPr/>
        </p:nvCxnSpPr>
        <p:spPr>
          <a:xfrm flipV="1">
            <a:off x="7109742" y="2704910"/>
            <a:ext cx="0" cy="564190"/>
          </a:xfrm>
          <a:prstGeom prst="straightConnector1">
            <a:avLst/>
          </a:prstGeom>
          <a:ln w="57150" cap="sq">
            <a:solidFill>
              <a:srgbClr val="92D050"/>
            </a:solidFill>
          </a:ln>
          <a:effectLst/>
        </p:spPr>
        <p:style>
          <a:lnRef idx="2">
            <a:schemeClr val="accent1"/>
          </a:lnRef>
          <a:fillRef idx="0">
            <a:schemeClr val="accent1"/>
          </a:fillRef>
          <a:effectRef idx="1">
            <a:schemeClr val="accent1"/>
          </a:effectRef>
          <a:fontRef idx="minor">
            <a:schemeClr val="tx1"/>
          </a:fontRef>
        </p:style>
      </p:cxnSp>
      <p:sp>
        <p:nvSpPr>
          <p:cNvPr id="77" name="Bent-Up Arrow 76"/>
          <p:cNvSpPr/>
          <p:nvPr/>
        </p:nvSpPr>
        <p:spPr>
          <a:xfrm flipH="1" flipV="1">
            <a:off x="1945481" y="3171035"/>
            <a:ext cx="244182" cy="268729"/>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prstClr val="white"/>
              </a:solidFill>
            </a:endParaRPr>
          </a:p>
        </p:txBody>
      </p:sp>
      <p:sp>
        <p:nvSpPr>
          <p:cNvPr id="79" name="Rectangle 78"/>
          <p:cNvSpPr/>
          <p:nvPr/>
        </p:nvSpPr>
        <p:spPr>
          <a:xfrm>
            <a:off x="2664188" y="2435218"/>
            <a:ext cx="2729515" cy="507831"/>
          </a:xfrm>
          <a:prstGeom prst="rect">
            <a:avLst/>
          </a:prstGeom>
        </p:spPr>
        <p:txBody>
          <a:bodyPr wrap="square">
            <a:spAutoFit/>
          </a:bodyPr>
          <a:lstStyle/>
          <a:p>
            <a:pPr>
              <a:spcBef>
                <a:spcPts val="600"/>
              </a:spcBef>
            </a:pPr>
            <a:r>
              <a:rPr lang="en-GB" sz="900" dirty="0">
                <a:solidFill>
                  <a:srgbClr val="004A8F"/>
                </a:solidFill>
              </a:rPr>
              <a:t>API-related projects will deliver defined business outcomes utilising project capabilities and the BAU capabilities put in place by API Enablement. </a:t>
            </a:r>
          </a:p>
        </p:txBody>
      </p:sp>
      <p:sp>
        <p:nvSpPr>
          <p:cNvPr id="97" name="Rectangle 96"/>
          <p:cNvSpPr/>
          <p:nvPr/>
        </p:nvSpPr>
        <p:spPr>
          <a:xfrm rot="21240000">
            <a:off x="9362698" y="3665382"/>
            <a:ext cx="1522060" cy="468846"/>
          </a:xfrm>
          <a:prstGeom prst="rect">
            <a:avLst/>
          </a:prstGeom>
        </p:spPr>
        <p:txBody>
          <a:bodyPr wrap="square" lIns="0" tIns="0" rIns="0" bIns="0" anchor="ctr">
            <a:spAutoFit/>
          </a:bodyPr>
          <a:lstStyle/>
          <a:p>
            <a:pPr marL="79200" indent="-54000">
              <a:lnSpc>
                <a:spcPct val="80000"/>
              </a:lnSpc>
              <a:spcAft>
                <a:spcPts val="200"/>
              </a:spcAft>
              <a:buFont typeface="Arial" panose="020B0604020202020204" pitchFamily="34" charset="0"/>
              <a:buChar char="•"/>
            </a:pPr>
            <a:r>
              <a:rPr lang="en-GB" sz="900" dirty="0">
                <a:solidFill>
                  <a:prstClr val="white"/>
                </a:solidFill>
              </a:rPr>
              <a:t>New processes for consuming APIs</a:t>
            </a:r>
          </a:p>
          <a:p>
            <a:pPr marL="52388" indent="-52388">
              <a:lnSpc>
                <a:spcPct val="80000"/>
              </a:lnSpc>
              <a:spcAft>
                <a:spcPts val="200"/>
              </a:spcAft>
              <a:buFont typeface="Arial" panose="020B0604020202020204" pitchFamily="34" charset="0"/>
              <a:buChar char="•"/>
            </a:pPr>
            <a:r>
              <a:rPr lang="en-GB" sz="900" dirty="0">
                <a:solidFill>
                  <a:srgbClr val="FFFF00"/>
                </a:solidFill>
              </a:rPr>
              <a:t>API consumption enabled within DC org</a:t>
            </a:r>
            <a:endParaRPr lang="en-GB" sz="900" dirty="0">
              <a:solidFill>
                <a:prstClr val="white"/>
              </a:solidFill>
            </a:endParaRPr>
          </a:p>
        </p:txBody>
      </p:sp>
      <p:sp>
        <p:nvSpPr>
          <p:cNvPr id="103" name="Rectangle 102"/>
          <p:cNvSpPr/>
          <p:nvPr/>
        </p:nvSpPr>
        <p:spPr>
          <a:xfrm rot="21240000">
            <a:off x="9362925" y="4201230"/>
            <a:ext cx="1439170" cy="468846"/>
          </a:xfrm>
          <a:prstGeom prst="rect">
            <a:avLst/>
          </a:prstGeom>
        </p:spPr>
        <p:txBody>
          <a:bodyPr wrap="square" lIns="0" tIns="0" rIns="0" bIns="0" anchor="ctr">
            <a:spAutoFit/>
          </a:bodyPr>
          <a:lstStyle/>
          <a:p>
            <a:pPr marL="79200" indent="-54000">
              <a:lnSpc>
                <a:spcPct val="80000"/>
              </a:lnSpc>
              <a:spcAft>
                <a:spcPts val="200"/>
              </a:spcAft>
              <a:buFont typeface="Arial" panose="020B0604020202020204" pitchFamily="34" charset="0"/>
              <a:buChar char="•"/>
            </a:pPr>
            <a:r>
              <a:rPr lang="en-GB" sz="900" spc="-10" dirty="0">
                <a:solidFill>
                  <a:prstClr val="white"/>
                </a:solidFill>
              </a:rPr>
              <a:t>New capability for exploiting APIs</a:t>
            </a:r>
          </a:p>
          <a:p>
            <a:pPr marL="52388" indent="-52388">
              <a:lnSpc>
                <a:spcPct val="80000"/>
              </a:lnSpc>
              <a:spcAft>
                <a:spcPts val="200"/>
              </a:spcAft>
              <a:buFont typeface="Arial" panose="020B0604020202020204" pitchFamily="34" charset="0"/>
              <a:buChar char="•"/>
            </a:pPr>
            <a:r>
              <a:rPr lang="en-GB" sz="900" spc="-10" dirty="0">
                <a:solidFill>
                  <a:srgbClr val="FFFF00"/>
                </a:solidFill>
              </a:rPr>
              <a:t> API consumption managed within IT Run</a:t>
            </a:r>
          </a:p>
        </p:txBody>
      </p:sp>
      <p:sp>
        <p:nvSpPr>
          <p:cNvPr id="107" name="Rectangle 106"/>
          <p:cNvSpPr/>
          <p:nvPr/>
        </p:nvSpPr>
        <p:spPr>
          <a:xfrm rot="21240000">
            <a:off x="9355785" y="4777872"/>
            <a:ext cx="1403069" cy="358047"/>
          </a:xfrm>
          <a:prstGeom prst="rect">
            <a:avLst/>
          </a:prstGeom>
        </p:spPr>
        <p:txBody>
          <a:bodyPr wrap="square" lIns="0" tIns="0" rIns="0" bIns="0" anchor="ctr">
            <a:spAutoFit/>
          </a:bodyPr>
          <a:lstStyle/>
          <a:p>
            <a:pPr marL="72000" indent="-54000">
              <a:lnSpc>
                <a:spcPct val="80000"/>
              </a:lnSpc>
              <a:spcAft>
                <a:spcPts val="200"/>
              </a:spcAft>
              <a:buFont typeface="Arial" panose="020B0604020202020204" pitchFamily="34" charset="0"/>
              <a:buChar char="•"/>
            </a:pPr>
            <a:r>
              <a:rPr lang="en-GB" sz="900" dirty="0">
                <a:solidFill>
                  <a:prstClr val="white"/>
                </a:solidFill>
              </a:rPr>
              <a:t>Shared data traceability</a:t>
            </a:r>
          </a:p>
          <a:p>
            <a:pPr marL="52388" indent="-52388">
              <a:lnSpc>
                <a:spcPct val="80000"/>
              </a:lnSpc>
              <a:spcAft>
                <a:spcPts val="200"/>
              </a:spcAft>
              <a:buFont typeface="Arial" panose="020B0604020202020204" pitchFamily="34" charset="0"/>
              <a:buChar char="•"/>
            </a:pPr>
            <a:r>
              <a:rPr lang="en-GB" sz="900" dirty="0">
                <a:solidFill>
                  <a:srgbClr val="FFFF00"/>
                </a:solidFill>
              </a:rPr>
              <a:t>New security model for API consumption</a:t>
            </a:r>
          </a:p>
        </p:txBody>
      </p:sp>
      <p:sp>
        <p:nvSpPr>
          <p:cNvPr id="108" name="Rectangle 107"/>
          <p:cNvSpPr/>
          <p:nvPr/>
        </p:nvSpPr>
        <p:spPr>
          <a:xfrm rot="21240000">
            <a:off x="10016282" y="5901373"/>
            <a:ext cx="766184" cy="110800"/>
          </a:xfrm>
          <a:prstGeom prst="rect">
            <a:avLst/>
          </a:prstGeom>
        </p:spPr>
        <p:txBody>
          <a:bodyPr wrap="square" lIns="0" tIns="0" rIns="0" bIns="0" anchor="ctr">
            <a:spAutoFit/>
          </a:bodyPr>
          <a:lstStyle/>
          <a:p>
            <a:pPr marL="52388" indent="-52388">
              <a:lnSpc>
                <a:spcPct val="80000"/>
              </a:lnSpc>
              <a:spcAft>
                <a:spcPts val="200"/>
              </a:spcAft>
              <a:buFont typeface="Arial" panose="020B0604020202020204" pitchFamily="34" charset="0"/>
              <a:buChar char="•"/>
            </a:pPr>
            <a:r>
              <a:rPr lang="en-GB" sz="900" dirty="0">
                <a:solidFill>
                  <a:prstClr val="white"/>
                </a:solidFill>
              </a:rPr>
              <a:t>Pricing model</a:t>
            </a:r>
          </a:p>
        </p:txBody>
      </p:sp>
      <p:grpSp>
        <p:nvGrpSpPr>
          <p:cNvPr id="9" name="Group 8"/>
          <p:cNvGrpSpPr/>
          <p:nvPr/>
        </p:nvGrpSpPr>
        <p:grpSpPr>
          <a:xfrm>
            <a:off x="145466" y="6640836"/>
            <a:ext cx="6716474" cy="174851"/>
            <a:chOff x="145466" y="6640836"/>
            <a:chExt cx="6716474" cy="174851"/>
          </a:xfrm>
        </p:grpSpPr>
        <p:sp>
          <p:nvSpPr>
            <p:cNvPr id="40" name="Rectangle 39"/>
            <p:cNvSpPr/>
            <p:nvPr/>
          </p:nvSpPr>
          <p:spPr>
            <a:xfrm>
              <a:off x="447822" y="6659012"/>
              <a:ext cx="2109552" cy="138499"/>
            </a:xfrm>
            <a:prstGeom prst="rect">
              <a:avLst/>
            </a:prstGeom>
          </p:spPr>
          <p:txBody>
            <a:bodyPr wrap="none" lIns="0" tIns="0" rIns="0" bIns="0">
              <a:spAutoFit/>
            </a:bodyPr>
            <a:lstStyle/>
            <a:p>
              <a:pPr>
                <a:spcBef>
                  <a:spcPts val="600"/>
                </a:spcBef>
              </a:pPr>
              <a:r>
                <a:rPr lang="en-GB" sz="900" dirty="0">
                  <a:solidFill>
                    <a:srgbClr val="000000"/>
                  </a:solidFill>
                </a:rPr>
                <a:t>API Enablement scope by transition state</a:t>
              </a:r>
            </a:p>
          </p:txBody>
        </p:sp>
        <p:cxnSp>
          <p:nvCxnSpPr>
            <p:cNvPr id="41" name="Elbow Connector 40"/>
            <p:cNvCxnSpPr/>
            <p:nvPr/>
          </p:nvCxnSpPr>
          <p:spPr>
            <a:xfrm flipV="1">
              <a:off x="145466" y="6728261"/>
              <a:ext cx="246939" cy="1"/>
            </a:xfrm>
            <a:prstGeom prst="straightConnector1">
              <a:avLst/>
            </a:prstGeom>
            <a:ln w="57150">
              <a:solidFill>
                <a:srgbClr val="92D050"/>
              </a:solidFill>
            </a:ln>
            <a:effectLst/>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3006274" y="6659012"/>
              <a:ext cx="2045432" cy="138499"/>
            </a:xfrm>
            <a:prstGeom prst="rect">
              <a:avLst/>
            </a:prstGeom>
          </p:spPr>
          <p:txBody>
            <a:bodyPr wrap="none" lIns="0" tIns="0" rIns="0" bIns="0">
              <a:spAutoFit/>
            </a:bodyPr>
            <a:lstStyle/>
            <a:p>
              <a:pPr>
                <a:spcBef>
                  <a:spcPts val="600"/>
                </a:spcBef>
              </a:pPr>
              <a:r>
                <a:rPr lang="en-GB" sz="900" dirty="0">
                  <a:solidFill>
                    <a:srgbClr val="000000"/>
                  </a:solidFill>
                </a:rPr>
                <a:t>Entry point for strategic operating model</a:t>
              </a:r>
            </a:p>
          </p:txBody>
        </p:sp>
        <p:cxnSp>
          <p:nvCxnSpPr>
            <p:cNvPr id="67" name="Elbow Connector 40"/>
            <p:cNvCxnSpPr/>
            <p:nvPr/>
          </p:nvCxnSpPr>
          <p:spPr>
            <a:xfrm flipV="1">
              <a:off x="2671730" y="6728261"/>
              <a:ext cx="286689" cy="1"/>
            </a:xfrm>
            <a:prstGeom prst="straightConnector1">
              <a:avLst/>
            </a:prstGeom>
            <a:ln w="57150">
              <a:solidFill>
                <a:srgbClr val="ED1C24"/>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202837" y="6640836"/>
              <a:ext cx="940445" cy="174851"/>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wrap="none" lIns="18000" tIns="18000" rIns="18000" bIns="18000" rtlCol="0" anchor="ctr">
              <a:noAutofit/>
            </a:bodyPr>
            <a:lstStyle/>
            <a:p>
              <a:pPr algn="ctr"/>
              <a:r>
                <a:rPr lang="en-GB" sz="900" dirty="0">
                  <a:solidFill>
                    <a:prstClr val="white"/>
                  </a:solidFill>
                </a:rPr>
                <a:t>Business Change</a:t>
              </a:r>
              <a:endParaRPr lang="en-US" sz="900" dirty="0">
                <a:solidFill>
                  <a:prstClr val="white"/>
                </a:solidFill>
              </a:endParaRPr>
            </a:p>
          </p:txBody>
        </p:sp>
        <p:sp>
          <p:nvSpPr>
            <p:cNvPr id="80" name="Rectangle 79"/>
            <p:cNvSpPr/>
            <p:nvPr/>
          </p:nvSpPr>
          <p:spPr>
            <a:xfrm>
              <a:off x="6286979" y="6640836"/>
              <a:ext cx="574961" cy="174851"/>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wrap="none" lIns="18000" tIns="18000" rIns="18000" bIns="18000" rtlCol="0" anchor="ctr">
              <a:noAutofit/>
            </a:bodyPr>
            <a:lstStyle/>
            <a:p>
              <a:pPr algn="ctr"/>
              <a:r>
                <a:rPr lang="en-GB" sz="900" dirty="0">
                  <a:solidFill>
                    <a:srgbClr val="FFFF00"/>
                  </a:solidFill>
                </a:rPr>
                <a:t>IT Change</a:t>
              </a:r>
              <a:endParaRPr lang="en-US" sz="900" dirty="0">
                <a:solidFill>
                  <a:srgbClr val="FFFF00"/>
                </a:solidFill>
              </a:endParaRPr>
            </a:p>
          </p:txBody>
        </p:sp>
      </p:grpSp>
      <p:sp>
        <p:nvSpPr>
          <p:cNvPr id="99" name="Rectangle 98"/>
          <p:cNvSpPr/>
          <p:nvPr/>
        </p:nvSpPr>
        <p:spPr>
          <a:xfrm rot="21240000">
            <a:off x="9355785" y="5207559"/>
            <a:ext cx="1403069" cy="468846"/>
          </a:xfrm>
          <a:prstGeom prst="rect">
            <a:avLst/>
          </a:prstGeom>
        </p:spPr>
        <p:txBody>
          <a:bodyPr wrap="square" lIns="0" tIns="0" rIns="0" bIns="0" anchor="ctr">
            <a:spAutoFit/>
          </a:bodyPr>
          <a:lstStyle/>
          <a:p>
            <a:pPr marL="72000" indent="-54000">
              <a:lnSpc>
                <a:spcPct val="80000"/>
              </a:lnSpc>
              <a:spcAft>
                <a:spcPts val="200"/>
              </a:spcAft>
              <a:buFont typeface="Arial" panose="020B0604020202020204" pitchFamily="34" charset="0"/>
              <a:buChar char="•"/>
            </a:pPr>
            <a:r>
              <a:rPr lang="en-GB" sz="900" dirty="0">
                <a:solidFill>
                  <a:prstClr val="white"/>
                </a:solidFill>
              </a:rPr>
              <a:t>Developer community and experience enhanced</a:t>
            </a:r>
          </a:p>
          <a:p>
            <a:pPr marL="52388" indent="-52388">
              <a:lnSpc>
                <a:spcPct val="80000"/>
              </a:lnSpc>
              <a:spcAft>
                <a:spcPts val="200"/>
              </a:spcAft>
              <a:buFont typeface="Arial" panose="020B0604020202020204" pitchFamily="34" charset="0"/>
              <a:buChar char="•"/>
            </a:pPr>
            <a:r>
              <a:rPr lang="en-GB" sz="900" dirty="0">
                <a:solidFill>
                  <a:srgbClr val="FFFF00"/>
                </a:solidFill>
              </a:rPr>
              <a:t>3</a:t>
            </a:r>
            <a:r>
              <a:rPr lang="en-GB" sz="900" baseline="30000" dirty="0">
                <a:solidFill>
                  <a:srgbClr val="FFFF00"/>
                </a:solidFill>
              </a:rPr>
              <a:t>rd</a:t>
            </a:r>
            <a:r>
              <a:rPr lang="en-GB" sz="900" dirty="0">
                <a:solidFill>
                  <a:srgbClr val="FFFF00"/>
                </a:solidFill>
              </a:rPr>
              <a:t> party providers also managed</a:t>
            </a:r>
          </a:p>
        </p:txBody>
      </p:sp>
    </p:spTree>
    <p:extLst>
      <p:ext uri="{BB962C8B-B14F-4D97-AF65-F5344CB8AC3E}">
        <p14:creationId xmlns:p14="http://schemas.microsoft.com/office/powerpoint/2010/main" val="305982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01AEDE6-3158-4034-9CD4-34B4200A9764}" type="slidenum">
              <a:rPr lang="en-GB" sz="1050" smtClean="0">
                <a:solidFill>
                  <a:srgbClr val="004A8F"/>
                </a:solidFill>
              </a:rPr>
              <a:pPr>
                <a:defRPr/>
              </a:pPr>
              <a:t>5</a:t>
            </a:fld>
            <a:endParaRPr lang="en-GB" sz="1050" dirty="0">
              <a:solidFill>
                <a:srgbClr val="004A8F"/>
              </a:solidFill>
            </a:endParaRPr>
          </a:p>
        </p:txBody>
      </p:sp>
      <p:sp>
        <p:nvSpPr>
          <p:cNvPr id="3" name="Title 2"/>
          <p:cNvSpPr>
            <a:spLocks noGrp="1"/>
          </p:cNvSpPr>
          <p:nvPr>
            <p:ph type="title"/>
          </p:nvPr>
        </p:nvSpPr>
        <p:spPr>
          <a:xfrm>
            <a:off x="508005" y="249940"/>
            <a:ext cx="9477582" cy="778760"/>
          </a:xfrm>
        </p:spPr>
        <p:txBody>
          <a:bodyPr/>
          <a:lstStyle/>
          <a:p>
            <a:r>
              <a:rPr lang="en-GB" sz="1800" dirty="0"/>
              <a:t>Method &amp; Approach – API Enablement will produce a defined set of deliverables under consideration of the specific requirements at each transition state to organically evolve the strategic API Operating Model </a:t>
            </a: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sp>
        <p:nvSpPr>
          <p:cNvPr id="91" name="Rectangle 90"/>
          <p:cNvSpPr/>
          <p:nvPr/>
        </p:nvSpPr>
        <p:spPr>
          <a:xfrm>
            <a:off x="0" y="74456"/>
            <a:ext cx="541821" cy="946836"/>
          </a:xfrm>
          <a:prstGeom prst="rect">
            <a:avLst/>
          </a:prstGeom>
          <a:solidFill>
            <a:srgbClr val="004A8F"/>
          </a:solidFill>
          <a:ln w="12700" cap="flat" cmpd="sng" algn="ctr">
            <a:noFill/>
            <a:prstDash val="solid"/>
          </a:ln>
          <a:effectLst/>
        </p:spPr>
        <p:txBody>
          <a:bodyPr rtlCol="0" anchor="ctr"/>
          <a:lstStyle/>
          <a:p>
            <a:pPr algn="ctr" fontAlgn="base">
              <a:spcBef>
                <a:spcPct val="0"/>
              </a:spcBef>
              <a:spcAft>
                <a:spcPct val="0"/>
              </a:spcAft>
              <a:defRPr/>
            </a:pPr>
            <a:r>
              <a:rPr lang="en-AU" sz="2200" kern="0" dirty="0">
                <a:solidFill>
                  <a:srgbClr val="FFFFFF"/>
                </a:solidFill>
              </a:rPr>
              <a:t>3</a:t>
            </a:r>
          </a:p>
        </p:txBody>
      </p:sp>
      <p:sp>
        <p:nvSpPr>
          <p:cNvPr id="69" name="TextBox 68"/>
          <p:cNvSpPr txBox="1"/>
          <p:nvPr/>
        </p:nvSpPr>
        <p:spPr>
          <a:xfrm>
            <a:off x="508005" y="1014946"/>
            <a:ext cx="10397112" cy="1862048"/>
          </a:xfrm>
          <a:prstGeom prst="rect">
            <a:avLst/>
          </a:prstGeom>
          <a:noFill/>
        </p:spPr>
        <p:txBody>
          <a:bodyPr wrap="square" rtlCol="0">
            <a:spAutoFit/>
          </a:bodyPr>
          <a:lstStyle/>
          <a:p>
            <a:endParaRPr lang="en-GB" sz="1000" dirty="0"/>
          </a:p>
          <a:p>
            <a:pPr>
              <a:spcAft>
                <a:spcPts val="600"/>
              </a:spcAft>
              <a:buClr>
                <a:schemeClr val="tx2"/>
              </a:buClr>
            </a:pPr>
            <a:r>
              <a:rPr lang="en-GB" sz="1000" b="1" dirty="0"/>
              <a:t>Design Principles:</a:t>
            </a:r>
          </a:p>
          <a:p>
            <a:pPr marL="228600" indent="-228600">
              <a:buClr>
                <a:schemeClr val="tx2"/>
              </a:buClr>
              <a:buFont typeface="+mj-lt"/>
              <a:buAutoNum type="arabicPeriod"/>
            </a:pPr>
            <a:r>
              <a:rPr lang="en-GB" sz="1000" dirty="0"/>
              <a:t>API Enablement has adopted a requirements-driven approach to produce the desired outcome for the strategic API Operating Model</a:t>
            </a:r>
          </a:p>
          <a:p>
            <a:pPr marL="228600" indent="-228600">
              <a:buClr>
                <a:schemeClr val="tx2"/>
              </a:buClr>
              <a:buFont typeface="+mj-lt"/>
              <a:buAutoNum type="arabicPeriod" startAt="2"/>
            </a:pPr>
            <a:r>
              <a:rPr lang="en-GB" sz="1000" dirty="0"/>
              <a:t>API Operating Model requirements will be translated into the appropriate deliverables with clear traceability evidenced</a:t>
            </a:r>
          </a:p>
          <a:p>
            <a:pPr marL="228600" indent="-228600">
              <a:buClr>
                <a:schemeClr val="tx2"/>
              </a:buClr>
              <a:buFont typeface="+mj-lt"/>
              <a:buAutoNum type="arabicPeriod" startAt="2"/>
            </a:pPr>
            <a:r>
              <a:rPr lang="en-GB" sz="1000" dirty="0"/>
              <a:t>The updated Conceptual Architecture, Outline Solution and strategic Target Operating Model document will provide guidance in the design of each transition state</a:t>
            </a:r>
          </a:p>
          <a:p>
            <a:pPr marL="228600" indent="-228600">
              <a:buClr>
                <a:schemeClr val="tx2"/>
              </a:buClr>
              <a:buFont typeface="+mj-lt"/>
              <a:buAutoNum type="arabicPeriod" startAt="2"/>
            </a:pPr>
            <a:r>
              <a:rPr lang="en-GB" sz="1000" dirty="0"/>
              <a:t>For each transition state, uplifted versions of the Outline Solution and High-Level Operational Design will be created to accommodate the detailed transition state specific requirements</a:t>
            </a:r>
          </a:p>
          <a:p>
            <a:pPr>
              <a:buClr>
                <a:schemeClr val="tx2"/>
              </a:buClr>
            </a:pPr>
            <a:endParaRPr lang="en-GB" sz="1000" dirty="0"/>
          </a:p>
          <a:p>
            <a:pPr>
              <a:buClr>
                <a:schemeClr val="tx2"/>
              </a:buClr>
            </a:pPr>
            <a:r>
              <a:rPr lang="en-GB" sz="1000" b="1" dirty="0"/>
              <a:t>Implementation Principles:</a:t>
            </a:r>
          </a:p>
          <a:p>
            <a:pPr>
              <a:buClr>
                <a:schemeClr val="tx2"/>
              </a:buClr>
            </a:pPr>
            <a:r>
              <a:rPr lang="en-GB" sz="1000" dirty="0">
                <a:solidFill>
                  <a:srgbClr val="FF0000"/>
                </a:solidFill>
              </a:rPr>
              <a:t>1. Who is responsible for what?</a:t>
            </a:r>
          </a:p>
          <a:p>
            <a:pPr marL="228600" indent="-228600">
              <a:buClr>
                <a:schemeClr val="tx2"/>
              </a:buClr>
              <a:buFont typeface="+mj-lt"/>
              <a:buAutoNum type="arabicPeriod" startAt="2"/>
            </a:pPr>
            <a:endParaRPr lang="en-GB" sz="1000" dirty="0"/>
          </a:p>
        </p:txBody>
      </p:sp>
      <p:sp>
        <p:nvSpPr>
          <p:cNvPr id="239" name="Rectangle 238"/>
          <p:cNvSpPr/>
          <p:nvPr/>
        </p:nvSpPr>
        <p:spPr>
          <a:xfrm>
            <a:off x="2092350" y="3045893"/>
            <a:ext cx="2332115" cy="3271072"/>
          </a:xfrm>
          <a:prstGeom prst="rect">
            <a:avLst/>
          </a:prstGeom>
          <a:pattFill prst="ltDnDiag">
            <a:fgClr>
              <a:schemeClr val="tx2">
                <a:lumMod val="20000"/>
                <a:lumOff val="80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1" name="TextBox 4"/>
          <p:cNvSpPr txBox="1"/>
          <p:nvPr/>
        </p:nvSpPr>
        <p:spPr>
          <a:xfrm>
            <a:off x="2092350" y="2788962"/>
            <a:ext cx="2348582" cy="262069"/>
          </a:xfrm>
          <a:prstGeom prst="rect">
            <a:avLst/>
          </a:prstGeom>
          <a:solidFill>
            <a:schemeClr val="bg2">
              <a:lumMod val="10000"/>
            </a:schemeClr>
          </a:solidFill>
          <a:ln>
            <a:noFill/>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rPr>
              <a:t>API Enablement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rPr>
              <a:t>Operating</a:t>
            </a:r>
            <a:r>
              <a:rPr kumimoji="0" lang="en-GB" sz="800" b="1" i="0" u="none" strike="noStrike" kern="0" cap="none" spc="0" normalizeH="0" noProof="0" dirty="0">
                <a:ln>
                  <a:noFill/>
                </a:ln>
                <a:solidFill>
                  <a:schemeClr val="bg1"/>
                </a:solidFill>
                <a:effectLst/>
                <a:uLnTx/>
                <a:uFillTx/>
                <a:ea typeface="ＭＳ Ｐゴシック" pitchFamily="34" charset="-128"/>
                <a:cs typeface="Arial" panose="020B0604020202020204" pitchFamily="34" charset="0"/>
              </a:rPr>
              <a:t> Model</a:t>
            </a:r>
            <a:endPar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endParaRPr>
          </a:p>
        </p:txBody>
      </p:sp>
      <p:sp>
        <p:nvSpPr>
          <p:cNvPr id="243" name="Rectangle 242"/>
          <p:cNvSpPr/>
          <p:nvPr/>
        </p:nvSpPr>
        <p:spPr>
          <a:xfrm>
            <a:off x="5659506" y="3045894"/>
            <a:ext cx="951120" cy="3271071"/>
          </a:xfrm>
          <a:prstGeom prst="rect">
            <a:avLst/>
          </a:prstGeom>
          <a:pattFill prst="ltDnDiag">
            <a:fgClr>
              <a:schemeClr val="tx1">
                <a:lumMod val="20000"/>
                <a:lumOff val="80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4" name="Rectangle 243"/>
          <p:cNvSpPr/>
          <p:nvPr/>
        </p:nvSpPr>
        <p:spPr>
          <a:xfrm>
            <a:off x="6647604" y="3045893"/>
            <a:ext cx="951120" cy="3271071"/>
          </a:xfrm>
          <a:prstGeom prst="rect">
            <a:avLst/>
          </a:prstGeom>
          <a:pattFill prst="ltDnDiag">
            <a:fgClr>
              <a:schemeClr val="tx1">
                <a:lumMod val="20000"/>
                <a:lumOff val="80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5" name="Rectangle 244"/>
          <p:cNvSpPr/>
          <p:nvPr/>
        </p:nvSpPr>
        <p:spPr>
          <a:xfrm>
            <a:off x="7628774" y="3045893"/>
            <a:ext cx="389054" cy="3271071"/>
          </a:xfrm>
          <a:prstGeom prst="rect">
            <a:avLst/>
          </a:prstGeom>
          <a:pattFill prst="ltDnDiag">
            <a:fgClr>
              <a:schemeClr val="tx1">
                <a:lumMod val="20000"/>
                <a:lumOff val="80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8" name="Rectangle 247"/>
          <p:cNvSpPr/>
          <p:nvPr/>
        </p:nvSpPr>
        <p:spPr>
          <a:xfrm>
            <a:off x="8053194" y="3045895"/>
            <a:ext cx="951120" cy="3271071"/>
          </a:xfrm>
          <a:prstGeom prst="rect">
            <a:avLst/>
          </a:prstGeom>
          <a:pattFill prst="ltDnDiag">
            <a:fgClr>
              <a:schemeClr val="tx1">
                <a:lumMod val="20000"/>
                <a:lumOff val="80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9" name="Rectangle 248"/>
          <p:cNvSpPr/>
          <p:nvPr/>
        </p:nvSpPr>
        <p:spPr>
          <a:xfrm>
            <a:off x="9041291" y="3045894"/>
            <a:ext cx="951120" cy="3271071"/>
          </a:xfrm>
          <a:prstGeom prst="rect">
            <a:avLst/>
          </a:prstGeom>
          <a:pattFill prst="ltDnDiag">
            <a:fgClr>
              <a:schemeClr val="tx1">
                <a:lumMod val="20000"/>
                <a:lumOff val="80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0" name="Rectangle 249"/>
          <p:cNvSpPr/>
          <p:nvPr/>
        </p:nvSpPr>
        <p:spPr>
          <a:xfrm>
            <a:off x="10029388" y="3045893"/>
            <a:ext cx="1020239" cy="3271071"/>
          </a:xfrm>
          <a:prstGeom prst="rect">
            <a:avLst/>
          </a:prstGeom>
          <a:pattFill prst="ltDnDiag">
            <a:fgClr>
              <a:schemeClr val="tx1">
                <a:lumMod val="20000"/>
                <a:lumOff val="80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0" name="TextBox 4"/>
          <p:cNvSpPr txBox="1"/>
          <p:nvPr/>
        </p:nvSpPr>
        <p:spPr>
          <a:xfrm>
            <a:off x="399923" y="3105507"/>
            <a:ext cx="1527947" cy="211577"/>
          </a:xfrm>
          <a:prstGeom prst="rect">
            <a:avLst/>
          </a:prstGeom>
          <a:solidFill>
            <a:schemeClr val="tx2">
              <a:lumMod val="20000"/>
              <a:lumOff val="80000"/>
            </a:schemeClr>
          </a:solidFill>
          <a:ln>
            <a:solidFill>
              <a:schemeClr val="bg1">
                <a:lumMod val="50000"/>
              </a:schemeClr>
            </a:solidFill>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effectLst/>
                <a:uLnTx/>
                <a:uFillTx/>
                <a:ea typeface="ＭＳ Ｐゴシック" pitchFamily="34" charset="-128"/>
                <a:cs typeface="Arial" panose="020B0604020202020204" pitchFamily="34" charset="0"/>
              </a:rPr>
              <a:t>Senior Solution Architect</a:t>
            </a:r>
          </a:p>
        </p:txBody>
      </p:sp>
      <p:sp>
        <p:nvSpPr>
          <p:cNvPr id="171" name="TextBox 11"/>
          <p:cNvSpPr txBox="1"/>
          <p:nvPr/>
        </p:nvSpPr>
        <p:spPr>
          <a:xfrm>
            <a:off x="942984" y="3856026"/>
            <a:ext cx="496989" cy="458273"/>
          </a:xfrm>
          <a:prstGeom prst="rect">
            <a:avLst/>
          </a:prstGeom>
          <a:solidFill>
            <a:schemeClr val="tx2">
              <a:lumMod val="20000"/>
              <a:lumOff val="80000"/>
            </a:schemeClr>
          </a:solidFill>
          <a:ln>
            <a:solidFill>
              <a:schemeClr val="bg1">
                <a:lumMod val="50000"/>
              </a:schemeClr>
            </a:solidFill>
          </a:ln>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effectLst/>
                <a:uLnTx/>
                <a:uFillTx/>
                <a:ea typeface="ＭＳ Ｐゴシック" pitchFamily="34" charset="-128"/>
                <a:cs typeface="Arial" panose="020B0604020202020204" pitchFamily="34" charset="0"/>
              </a:rPr>
              <a:t>Business SA</a:t>
            </a:r>
          </a:p>
        </p:txBody>
      </p:sp>
      <p:sp>
        <p:nvSpPr>
          <p:cNvPr id="185" name="TextBox 4"/>
          <p:cNvSpPr txBox="1"/>
          <p:nvPr/>
        </p:nvSpPr>
        <p:spPr>
          <a:xfrm>
            <a:off x="399923" y="2788962"/>
            <a:ext cx="1527947" cy="262069"/>
          </a:xfrm>
          <a:prstGeom prst="rect">
            <a:avLst/>
          </a:prstGeom>
          <a:solidFill>
            <a:schemeClr val="tx2"/>
          </a:solidFill>
          <a:ln>
            <a:noFill/>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rPr>
              <a:t>Programme / Project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rPr>
              <a:t>Roles</a:t>
            </a:r>
          </a:p>
        </p:txBody>
      </p:sp>
      <p:sp>
        <p:nvSpPr>
          <p:cNvPr id="191" name="TextBox 11"/>
          <p:cNvSpPr txBox="1"/>
          <p:nvPr/>
        </p:nvSpPr>
        <p:spPr>
          <a:xfrm>
            <a:off x="1486046" y="3856026"/>
            <a:ext cx="441821" cy="458273"/>
          </a:xfrm>
          <a:prstGeom prst="rect">
            <a:avLst/>
          </a:prstGeom>
          <a:solidFill>
            <a:schemeClr val="tx2">
              <a:lumMod val="20000"/>
              <a:lumOff val="80000"/>
            </a:schemeClr>
          </a:solidFill>
          <a:ln>
            <a:solidFill>
              <a:schemeClr val="bg1">
                <a:lumMod val="50000"/>
              </a:schemeClr>
            </a:solidFill>
          </a:ln>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effectLst/>
                <a:uLnTx/>
                <a:uFillTx/>
                <a:ea typeface="ＭＳ Ｐゴシック" pitchFamily="34" charset="-128"/>
                <a:cs typeface="Arial" panose="020B0604020202020204" pitchFamily="34" charset="0"/>
              </a:rPr>
              <a:t>Technical SA</a:t>
            </a:r>
          </a:p>
        </p:txBody>
      </p:sp>
      <p:sp>
        <p:nvSpPr>
          <p:cNvPr id="196" name="TextBox 11"/>
          <p:cNvSpPr txBox="1"/>
          <p:nvPr/>
        </p:nvSpPr>
        <p:spPr>
          <a:xfrm>
            <a:off x="404745" y="4656852"/>
            <a:ext cx="1523123" cy="441104"/>
          </a:xfrm>
          <a:prstGeom prst="rect">
            <a:avLst/>
          </a:prstGeom>
          <a:solidFill>
            <a:schemeClr val="tx2">
              <a:lumMod val="20000"/>
              <a:lumOff val="80000"/>
            </a:schemeClr>
          </a:solidFill>
          <a:ln>
            <a:solidFill>
              <a:schemeClr val="bg1">
                <a:lumMod val="50000"/>
              </a:schemeClr>
            </a:solidFill>
          </a:ln>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effectLst/>
                <a:uLnTx/>
                <a:uFillTx/>
                <a:ea typeface="ＭＳ Ｐゴシック" pitchFamily="34" charset="-128"/>
                <a:cs typeface="Arial" panose="020B0604020202020204" pitchFamily="34" charset="0"/>
              </a:rPr>
              <a:t>Business Analyst</a:t>
            </a:r>
          </a:p>
        </p:txBody>
      </p:sp>
      <p:sp>
        <p:nvSpPr>
          <p:cNvPr id="201" name="TextBox 11"/>
          <p:cNvSpPr txBox="1"/>
          <p:nvPr/>
        </p:nvSpPr>
        <p:spPr>
          <a:xfrm>
            <a:off x="399923" y="5219818"/>
            <a:ext cx="777974" cy="441104"/>
          </a:xfrm>
          <a:prstGeom prst="rect">
            <a:avLst/>
          </a:prstGeom>
          <a:solidFill>
            <a:schemeClr val="tx2">
              <a:lumMod val="20000"/>
              <a:lumOff val="80000"/>
            </a:schemeClr>
          </a:solidFill>
          <a:ln>
            <a:solidFill>
              <a:schemeClr val="bg1">
                <a:lumMod val="50000"/>
              </a:schemeClr>
            </a:solidFill>
          </a:ln>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effectLst/>
                <a:uLnTx/>
                <a:uFillTx/>
                <a:ea typeface="ＭＳ Ｐゴシック" pitchFamily="34" charset="-128"/>
                <a:cs typeface="Arial" panose="020B0604020202020204" pitchFamily="34" charset="0"/>
              </a:rPr>
              <a:t>Business SA</a:t>
            </a:r>
          </a:p>
        </p:txBody>
      </p:sp>
      <p:sp>
        <p:nvSpPr>
          <p:cNvPr id="208" name="TextBox 11"/>
          <p:cNvSpPr txBox="1"/>
          <p:nvPr/>
        </p:nvSpPr>
        <p:spPr>
          <a:xfrm>
            <a:off x="1236251" y="5219572"/>
            <a:ext cx="691619" cy="441104"/>
          </a:xfrm>
          <a:prstGeom prst="rect">
            <a:avLst/>
          </a:prstGeom>
          <a:solidFill>
            <a:schemeClr val="tx2">
              <a:lumMod val="20000"/>
              <a:lumOff val="80000"/>
            </a:schemeClr>
          </a:solidFill>
          <a:ln>
            <a:solidFill>
              <a:schemeClr val="bg1">
                <a:lumMod val="50000"/>
              </a:schemeClr>
            </a:solidFill>
          </a:ln>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effectLst/>
                <a:uLnTx/>
                <a:uFillTx/>
                <a:ea typeface="ＭＳ Ｐゴシック" pitchFamily="34" charset="-128"/>
                <a:cs typeface="Arial" panose="020B0604020202020204" pitchFamily="34" charset="0"/>
              </a:rPr>
              <a:t>Technical SA</a:t>
            </a:r>
          </a:p>
        </p:txBody>
      </p:sp>
      <p:sp>
        <p:nvSpPr>
          <p:cNvPr id="209" name="TextBox 11"/>
          <p:cNvSpPr txBox="1"/>
          <p:nvPr/>
        </p:nvSpPr>
        <p:spPr>
          <a:xfrm>
            <a:off x="416335" y="5784458"/>
            <a:ext cx="1523123" cy="441104"/>
          </a:xfrm>
          <a:prstGeom prst="rect">
            <a:avLst/>
          </a:prstGeom>
          <a:solidFill>
            <a:schemeClr val="tx2">
              <a:lumMod val="20000"/>
              <a:lumOff val="80000"/>
            </a:schemeClr>
          </a:solidFill>
          <a:ln>
            <a:solidFill>
              <a:schemeClr val="bg1">
                <a:lumMod val="50000"/>
              </a:schemeClr>
            </a:solidFill>
          </a:ln>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ea typeface="ＭＳ Ｐゴシック" pitchFamily="34" charset="-128"/>
                <a:cs typeface="Arial" panose="020B0604020202020204" pitchFamily="34" charset="0"/>
              </a:rPr>
              <a:t>Business Change (?)</a:t>
            </a:r>
          </a:p>
        </p:txBody>
      </p:sp>
      <p:sp>
        <p:nvSpPr>
          <p:cNvPr id="364" name="Right Arrow 363"/>
          <p:cNvSpPr/>
          <p:nvPr/>
        </p:nvSpPr>
        <p:spPr>
          <a:xfrm>
            <a:off x="4414608" y="4656852"/>
            <a:ext cx="7317487" cy="1588311"/>
          </a:xfrm>
          <a:prstGeom prst="rightArrow">
            <a:avLst>
              <a:gd name="adj1" fmla="val 100000"/>
              <a:gd name="adj2" fmla="val 26908"/>
            </a:avLst>
          </a:prstGeom>
          <a:pattFill prst="ltDnDiag">
            <a:fgClr>
              <a:schemeClr val="tx2">
                <a:lumMod val="20000"/>
                <a:lumOff val="80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10" name="Group 9"/>
          <p:cNvGrpSpPr/>
          <p:nvPr/>
        </p:nvGrpSpPr>
        <p:grpSpPr>
          <a:xfrm>
            <a:off x="2176002" y="4896495"/>
            <a:ext cx="2174638" cy="368860"/>
            <a:chOff x="2176002" y="4635417"/>
            <a:chExt cx="2174638" cy="441105"/>
          </a:xfrm>
        </p:grpSpPr>
        <p:sp>
          <p:nvSpPr>
            <p:cNvPr id="132" name="TextBox 131"/>
            <p:cNvSpPr txBox="1"/>
            <p:nvPr/>
          </p:nvSpPr>
          <p:spPr>
            <a:xfrm rot="5400000">
              <a:off x="2272832" y="4538588"/>
              <a:ext cx="441104" cy="634763"/>
            </a:xfrm>
            <a:prstGeom prst="rect">
              <a:avLst/>
            </a:prstGeom>
            <a:solidFill>
              <a:schemeClr val="bg1">
                <a:lumMod val="95000"/>
              </a:schemeClr>
            </a:solidFill>
            <a:ln>
              <a:solidFill>
                <a:schemeClr val="bg1">
                  <a:lumMod val="75000"/>
                </a:schemeClr>
              </a:solidFill>
            </a:ln>
          </p:spPr>
          <p:txBody>
            <a:bodyPr vert="vert270" wrap="square"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Business Needs Statement</a:t>
              </a:r>
            </a:p>
          </p:txBody>
        </p:sp>
        <p:sp>
          <p:nvSpPr>
            <p:cNvPr id="133" name="TextBox 132"/>
            <p:cNvSpPr txBox="1"/>
            <p:nvPr/>
          </p:nvSpPr>
          <p:spPr>
            <a:xfrm rot="5400000">
              <a:off x="3037759" y="4538587"/>
              <a:ext cx="441104" cy="634763"/>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High Level </a:t>
              </a:r>
              <a:r>
                <a:rPr lang="en-GB" sz="800" kern="0" dirty="0" err="1">
                  <a:solidFill>
                    <a:srgbClr val="003166"/>
                  </a:solidFill>
                  <a:ea typeface="ＭＳ Ｐゴシック" pitchFamily="34" charset="-128"/>
                  <a:cs typeface="Arial" panose="020B0604020202020204" pitchFamily="34" charset="0"/>
                </a:rPr>
                <a:t>Reqs</a:t>
              </a:r>
              <a:r>
                <a:rPr lang="en-GB" sz="800" kern="0" dirty="0">
                  <a:solidFill>
                    <a:srgbClr val="003166"/>
                  </a:solidFill>
                  <a:ea typeface="ＭＳ Ｐゴシック" pitchFamily="34" charset="-128"/>
                  <a:cs typeface="Arial" panose="020B0604020202020204" pitchFamily="34" charset="0"/>
                </a:rPr>
                <a:t> All</a:t>
              </a:r>
            </a:p>
          </p:txBody>
        </p:sp>
        <p:sp>
          <p:nvSpPr>
            <p:cNvPr id="134" name="TextBox 133"/>
            <p:cNvSpPr txBox="1"/>
            <p:nvPr/>
          </p:nvSpPr>
          <p:spPr>
            <a:xfrm rot="5400000">
              <a:off x="3812707" y="4538587"/>
              <a:ext cx="441104" cy="634763"/>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Detailed </a:t>
              </a:r>
            </a:p>
            <a:p>
              <a:pPr algn="ctr">
                <a:defRPr/>
              </a:pPr>
              <a:r>
                <a:rPr lang="en-GB" sz="800" kern="0" dirty="0" err="1">
                  <a:solidFill>
                    <a:srgbClr val="003166"/>
                  </a:solidFill>
                  <a:ea typeface="ＭＳ Ｐゴシック" pitchFamily="34" charset="-128"/>
                  <a:cs typeface="Arial" panose="020B0604020202020204" pitchFamily="34" charset="0"/>
                </a:rPr>
                <a:t>Reqs</a:t>
              </a:r>
              <a:r>
                <a:rPr lang="en-GB" sz="800" kern="0" dirty="0">
                  <a:solidFill>
                    <a:srgbClr val="003166"/>
                  </a:solidFill>
                  <a:ea typeface="ＭＳ Ｐゴシック" pitchFamily="34" charset="-128"/>
                  <a:cs typeface="Arial" panose="020B0604020202020204" pitchFamily="34" charset="0"/>
                </a:rPr>
                <a:t> All</a:t>
              </a:r>
            </a:p>
          </p:txBody>
        </p:sp>
        <p:cxnSp>
          <p:nvCxnSpPr>
            <p:cNvPr id="135" name="Straight Arrow Connector 134"/>
            <p:cNvCxnSpPr>
              <a:stCxn id="132" idx="0"/>
              <a:endCxn id="133" idx="2"/>
            </p:cNvCxnSpPr>
            <p:nvPr/>
          </p:nvCxnSpPr>
          <p:spPr>
            <a:xfrm flipV="1">
              <a:off x="2810765" y="4855969"/>
              <a:ext cx="130165" cy="1"/>
            </a:xfrm>
            <a:prstGeom prst="straightConnector1">
              <a:avLst/>
            </a:prstGeom>
            <a:solidFill>
              <a:srgbClr val="FFFF99"/>
            </a:solidFill>
            <a:ln>
              <a:solidFill>
                <a:srgbClr val="003166"/>
              </a:solidFill>
              <a:headEnd type="none" w="med" len="med"/>
              <a:tailEnd type="triangle" w="med" len="med"/>
            </a:ln>
          </p:spPr>
        </p:cxnSp>
        <p:cxnSp>
          <p:nvCxnSpPr>
            <p:cNvPr id="136" name="Straight Arrow Connector 135"/>
            <p:cNvCxnSpPr>
              <a:stCxn id="133" idx="0"/>
              <a:endCxn id="134" idx="2"/>
            </p:cNvCxnSpPr>
            <p:nvPr/>
          </p:nvCxnSpPr>
          <p:spPr>
            <a:xfrm>
              <a:off x="3575693" y="4855969"/>
              <a:ext cx="140185" cy="0"/>
            </a:xfrm>
            <a:prstGeom prst="straightConnector1">
              <a:avLst/>
            </a:prstGeom>
            <a:solidFill>
              <a:srgbClr val="FFFF99"/>
            </a:solidFill>
            <a:ln>
              <a:solidFill>
                <a:srgbClr val="003166"/>
              </a:solidFill>
              <a:headEnd type="none" w="med" len="med"/>
              <a:tailEnd type="triangle" w="med" len="med"/>
            </a:ln>
          </p:spPr>
        </p:cxnSp>
      </p:grpSp>
      <p:grpSp>
        <p:nvGrpSpPr>
          <p:cNvPr id="253" name="Group 252"/>
          <p:cNvGrpSpPr/>
          <p:nvPr/>
        </p:nvGrpSpPr>
        <p:grpSpPr>
          <a:xfrm>
            <a:off x="4523422" y="4914419"/>
            <a:ext cx="1032065" cy="1315052"/>
            <a:chOff x="3181189" y="2566251"/>
            <a:chExt cx="1429051" cy="1633464"/>
          </a:xfrm>
          <a:solidFill>
            <a:schemeClr val="bg1">
              <a:lumMod val="95000"/>
            </a:schemeClr>
          </a:solidFill>
        </p:grpSpPr>
        <p:sp>
          <p:nvSpPr>
            <p:cNvPr id="254" name="TextBox 253"/>
            <p:cNvSpPr txBox="1"/>
            <p:nvPr/>
          </p:nvSpPr>
          <p:spPr>
            <a:xfrm rot="5400000">
              <a:off x="4059184" y="3062869"/>
              <a:ext cx="458641" cy="643471"/>
            </a:xfrm>
            <a:prstGeom prst="rect">
              <a:avLst/>
            </a:prstGeom>
            <a:grpFill/>
            <a:ln>
              <a:solidFill>
                <a:schemeClr val="bg1">
                  <a:lumMod val="75000"/>
                </a:schemeClr>
              </a:solidFill>
            </a:ln>
          </p:spPr>
          <p:txBody>
            <a:bodyPr vert="vert270" wrap="square" lIns="0" tIns="0" rIns="0" bIns="0"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HLOD CMA1</a:t>
              </a:r>
            </a:p>
          </p:txBody>
        </p:sp>
        <p:sp>
          <p:nvSpPr>
            <p:cNvPr id="255" name="TextBox 254"/>
            <p:cNvSpPr txBox="1"/>
            <p:nvPr/>
          </p:nvSpPr>
          <p:spPr>
            <a:xfrm rot="5400000">
              <a:off x="4059183" y="3648659"/>
              <a:ext cx="458641" cy="643471"/>
            </a:xfrm>
            <a:prstGeom prst="rect">
              <a:avLst/>
            </a:prstGeom>
            <a:grpFill/>
            <a:ln>
              <a:solidFill>
                <a:schemeClr val="bg1">
                  <a:lumMod val="75000"/>
                </a:schemeClr>
              </a:solidFill>
            </a:ln>
          </p:spPr>
          <p:txBody>
            <a:bodyPr vert="vert270" wrap="square"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BR CMA1</a:t>
              </a:r>
            </a:p>
          </p:txBody>
        </p:sp>
        <p:sp>
          <p:nvSpPr>
            <p:cNvPr id="257" name="TextBox 256"/>
            <p:cNvSpPr txBox="1"/>
            <p:nvPr/>
          </p:nvSpPr>
          <p:spPr>
            <a:xfrm rot="5400000">
              <a:off x="3273604" y="2473836"/>
              <a:ext cx="458641" cy="643471"/>
            </a:xfrm>
            <a:prstGeom prst="rect">
              <a:avLst/>
            </a:prstGeom>
            <a:grpFill/>
            <a:ln>
              <a:solidFill>
                <a:schemeClr val="bg1">
                  <a:lumMod val="75000"/>
                </a:schemeClr>
              </a:solidFill>
            </a:ln>
          </p:spPr>
          <p:txBody>
            <a:bodyPr vert="vert270" wrap="square" lIns="0" tIns="0" rIns="0" bIns="0"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Subset HLR</a:t>
              </a:r>
            </a:p>
          </p:txBody>
        </p:sp>
        <p:sp>
          <p:nvSpPr>
            <p:cNvPr id="258" name="TextBox 257"/>
            <p:cNvSpPr txBox="1"/>
            <p:nvPr/>
          </p:nvSpPr>
          <p:spPr>
            <a:xfrm rot="5400000">
              <a:off x="4059184" y="2473836"/>
              <a:ext cx="458641" cy="643471"/>
            </a:xfrm>
            <a:prstGeom prst="rect">
              <a:avLst/>
            </a:prstGeom>
            <a:grpFill/>
            <a:ln>
              <a:solidFill>
                <a:schemeClr val="bg1">
                  <a:lumMod val="75000"/>
                </a:schemeClr>
              </a:solidFill>
            </a:ln>
          </p:spPr>
          <p:txBody>
            <a:bodyPr vert="vert270" wrap="square" lIns="0" tIns="0" rIns="0" bIns="0"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Subset DBR</a:t>
              </a:r>
            </a:p>
          </p:txBody>
        </p:sp>
        <p:cxnSp>
          <p:nvCxnSpPr>
            <p:cNvPr id="260" name="Straight Arrow Connector 259"/>
            <p:cNvCxnSpPr>
              <a:stCxn id="257" idx="0"/>
              <a:endCxn id="258" idx="2"/>
            </p:cNvCxnSpPr>
            <p:nvPr/>
          </p:nvCxnSpPr>
          <p:spPr>
            <a:xfrm>
              <a:off x="3824660" y="2795572"/>
              <a:ext cx="142109" cy="0"/>
            </a:xfrm>
            <a:prstGeom prst="straightConnector1">
              <a:avLst/>
            </a:prstGeom>
            <a:grpFill/>
            <a:ln>
              <a:solidFill>
                <a:srgbClr val="003166"/>
              </a:solidFill>
              <a:headEnd type="none" w="med" len="med"/>
              <a:tailEnd type="triangle" w="med" len="med"/>
            </a:ln>
          </p:spPr>
        </p:cxnSp>
        <p:cxnSp>
          <p:nvCxnSpPr>
            <p:cNvPr id="263" name="Straight Arrow Connector 262"/>
            <p:cNvCxnSpPr>
              <a:stCxn id="254" idx="3"/>
              <a:endCxn id="255" idx="1"/>
            </p:cNvCxnSpPr>
            <p:nvPr/>
          </p:nvCxnSpPr>
          <p:spPr>
            <a:xfrm flipH="1">
              <a:off x="4288503" y="3613925"/>
              <a:ext cx="1" cy="127149"/>
            </a:xfrm>
            <a:prstGeom prst="straightConnector1">
              <a:avLst/>
            </a:prstGeom>
            <a:grpFill/>
            <a:ln>
              <a:solidFill>
                <a:srgbClr val="003166"/>
              </a:solidFill>
              <a:headEnd type="none" w="med" len="med"/>
              <a:tailEnd type="triangle" w="med" len="med"/>
            </a:ln>
          </p:spPr>
        </p:cxnSp>
        <p:cxnSp>
          <p:nvCxnSpPr>
            <p:cNvPr id="265" name="Straight Arrow Connector 264"/>
            <p:cNvCxnSpPr>
              <a:stCxn id="258" idx="3"/>
              <a:endCxn id="254" idx="1"/>
            </p:cNvCxnSpPr>
            <p:nvPr/>
          </p:nvCxnSpPr>
          <p:spPr>
            <a:xfrm>
              <a:off x="4288504" y="3024892"/>
              <a:ext cx="0" cy="130392"/>
            </a:xfrm>
            <a:prstGeom prst="straightConnector1">
              <a:avLst/>
            </a:prstGeom>
            <a:grpFill/>
            <a:ln>
              <a:solidFill>
                <a:srgbClr val="003166"/>
              </a:solidFill>
              <a:headEnd type="none" w="med" len="med"/>
              <a:tailEnd type="triangle" w="med" len="med"/>
            </a:ln>
          </p:spPr>
        </p:cxnSp>
      </p:grpSp>
      <p:grpSp>
        <p:nvGrpSpPr>
          <p:cNvPr id="12" name="Group 11"/>
          <p:cNvGrpSpPr/>
          <p:nvPr/>
        </p:nvGrpSpPr>
        <p:grpSpPr>
          <a:xfrm>
            <a:off x="5704477" y="4914418"/>
            <a:ext cx="844568" cy="1315053"/>
            <a:chOff x="6004799" y="4914418"/>
            <a:chExt cx="544246" cy="1315053"/>
          </a:xfrm>
        </p:grpSpPr>
        <p:sp>
          <p:nvSpPr>
            <p:cNvPr id="267" name="TextBox 266"/>
            <p:cNvSpPr txBox="1"/>
            <p:nvPr/>
          </p:nvSpPr>
          <p:spPr>
            <a:xfrm rot="5400000">
              <a:off x="6241895" y="5450719"/>
              <a:ext cx="369238" cy="245062"/>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HLOD CMA1a</a:t>
              </a:r>
            </a:p>
          </p:txBody>
        </p:sp>
        <p:sp>
          <p:nvSpPr>
            <p:cNvPr id="268" name="TextBox 267"/>
            <p:cNvSpPr txBox="1"/>
            <p:nvPr/>
          </p:nvSpPr>
          <p:spPr>
            <a:xfrm rot="5400000">
              <a:off x="6241895" y="5922321"/>
              <a:ext cx="369238" cy="245062"/>
            </a:xfrm>
            <a:prstGeom prst="rect">
              <a:avLst/>
            </a:prstGeom>
            <a:solidFill>
              <a:schemeClr val="bg1">
                <a:lumMod val="95000"/>
              </a:schemeClr>
            </a:solidFill>
            <a:ln>
              <a:solidFill>
                <a:schemeClr val="bg1">
                  <a:lumMod val="75000"/>
                </a:schemeClr>
              </a:solidFill>
            </a:ln>
          </p:spPr>
          <p:txBody>
            <a:bodyPr vert="vert270" wrap="square"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BR</a:t>
              </a:r>
            </a:p>
            <a:p>
              <a:pPr algn="ctr">
                <a:defRPr/>
              </a:pPr>
              <a:r>
                <a:rPr lang="en-GB" sz="800" kern="0" dirty="0">
                  <a:solidFill>
                    <a:srgbClr val="003166"/>
                  </a:solidFill>
                  <a:ea typeface="ＭＳ Ｐゴシック" pitchFamily="34" charset="-128"/>
                  <a:cs typeface="Arial" panose="020B0604020202020204" pitchFamily="34" charset="0"/>
                </a:rPr>
                <a:t>CMA1a</a:t>
              </a:r>
            </a:p>
          </p:txBody>
        </p:sp>
        <p:sp>
          <p:nvSpPr>
            <p:cNvPr id="270" name="TextBox 269"/>
            <p:cNvSpPr txBox="1"/>
            <p:nvPr/>
          </p:nvSpPr>
          <p:spPr>
            <a:xfrm rot="5400000">
              <a:off x="5942711" y="4976506"/>
              <a:ext cx="369238" cy="245062"/>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Subset</a:t>
              </a:r>
            </a:p>
            <a:p>
              <a:pPr algn="ctr">
                <a:defRPr/>
              </a:pPr>
              <a:r>
                <a:rPr lang="en-GB" sz="800" kern="0" dirty="0">
                  <a:solidFill>
                    <a:srgbClr val="003166"/>
                  </a:solidFill>
                  <a:ea typeface="ＭＳ Ｐゴシック" pitchFamily="34" charset="-128"/>
                  <a:cs typeface="Arial" panose="020B0604020202020204" pitchFamily="34" charset="0"/>
                </a:rPr>
                <a:t>HLR</a:t>
              </a:r>
            </a:p>
          </p:txBody>
        </p:sp>
        <p:sp>
          <p:nvSpPr>
            <p:cNvPr id="271" name="TextBox 270"/>
            <p:cNvSpPr txBox="1"/>
            <p:nvPr/>
          </p:nvSpPr>
          <p:spPr>
            <a:xfrm rot="5400000">
              <a:off x="6241895" y="4976506"/>
              <a:ext cx="369238" cy="245062"/>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Subset DBR</a:t>
              </a:r>
            </a:p>
          </p:txBody>
        </p:sp>
        <p:cxnSp>
          <p:nvCxnSpPr>
            <p:cNvPr id="273" name="Straight Arrow Connector 272"/>
            <p:cNvCxnSpPr>
              <a:stCxn id="270" idx="0"/>
              <a:endCxn id="271" idx="2"/>
            </p:cNvCxnSpPr>
            <p:nvPr/>
          </p:nvCxnSpPr>
          <p:spPr>
            <a:xfrm>
              <a:off x="6249861" y="5099038"/>
              <a:ext cx="54121" cy="0"/>
            </a:xfrm>
            <a:prstGeom prst="straightConnector1">
              <a:avLst/>
            </a:prstGeom>
            <a:solidFill>
              <a:schemeClr val="bg1">
                <a:lumMod val="95000"/>
              </a:schemeClr>
            </a:solidFill>
            <a:ln>
              <a:solidFill>
                <a:srgbClr val="003166"/>
              </a:solidFill>
              <a:headEnd type="none" w="med" len="med"/>
              <a:tailEnd type="triangle" w="med" len="med"/>
            </a:ln>
          </p:spPr>
        </p:cxnSp>
        <p:sp>
          <p:nvSpPr>
            <p:cNvPr id="274" name="TextBox 273"/>
            <p:cNvSpPr txBox="1"/>
            <p:nvPr/>
          </p:nvSpPr>
          <p:spPr>
            <a:xfrm rot="5400000">
              <a:off x="5942713" y="5447545"/>
              <a:ext cx="369238" cy="245062"/>
            </a:xfrm>
            <a:prstGeom prst="rect">
              <a:avLst/>
            </a:prstGeom>
            <a:solidFill>
              <a:schemeClr val="bg1">
                <a:lumMod val="95000"/>
              </a:schemeClr>
            </a:solidFill>
            <a:ln>
              <a:solidFill>
                <a:schemeClr val="bg1">
                  <a:lumMod val="7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OS CMA1a</a:t>
              </a:r>
            </a:p>
          </p:txBody>
        </p:sp>
        <p:cxnSp>
          <p:nvCxnSpPr>
            <p:cNvPr id="275" name="Straight Arrow Connector 274"/>
            <p:cNvCxnSpPr>
              <a:stCxn id="274" idx="0"/>
              <a:endCxn id="267" idx="2"/>
            </p:cNvCxnSpPr>
            <p:nvPr/>
          </p:nvCxnSpPr>
          <p:spPr>
            <a:xfrm>
              <a:off x="6249861" y="5570077"/>
              <a:ext cx="54122" cy="3173"/>
            </a:xfrm>
            <a:prstGeom prst="straightConnector1">
              <a:avLst/>
            </a:prstGeom>
            <a:solidFill>
              <a:schemeClr val="bg1">
                <a:lumMod val="95000"/>
              </a:schemeClr>
            </a:solidFill>
            <a:ln>
              <a:solidFill>
                <a:srgbClr val="003166"/>
              </a:solidFill>
              <a:headEnd type="none" w="med" len="med"/>
              <a:tailEnd type="triangle" w="med" len="med"/>
            </a:ln>
          </p:spPr>
        </p:cxnSp>
        <p:cxnSp>
          <p:nvCxnSpPr>
            <p:cNvPr id="276" name="Straight Arrow Connector 275"/>
            <p:cNvCxnSpPr>
              <a:stCxn id="267" idx="3"/>
              <a:endCxn id="268" idx="1"/>
            </p:cNvCxnSpPr>
            <p:nvPr/>
          </p:nvCxnSpPr>
          <p:spPr>
            <a:xfrm flipH="1">
              <a:off x="6426513" y="5757869"/>
              <a:ext cx="0" cy="102364"/>
            </a:xfrm>
            <a:prstGeom prst="straightConnector1">
              <a:avLst/>
            </a:prstGeom>
            <a:solidFill>
              <a:schemeClr val="bg1">
                <a:lumMod val="95000"/>
              </a:schemeClr>
            </a:solidFill>
            <a:ln>
              <a:solidFill>
                <a:srgbClr val="003166"/>
              </a:solidFill>
              <a:headEnd type="none" w="med" len="med"/>
              <a:tailEnd type="triangle" w="med" len="med"/>
            </a:ln>
          </p:spPr>
        </p:cxnSp>
        <p:cxnSp>
          <p:nvCxnSpPr>
            <p:cNvPr id="277" name="Straight Arrow Connector 276"/>
            <p:cNvCxnSpPr>
              <a:stCxn id="270" idx="3"/>
              <a:endCxn id="274" idx="1"/>
            </p:cNvCxnSpPr>
            <p:nvPr/>
          </p:nvCxnSpPr>
          <p:spPr>
            <a:xfrm flipH="1">
              <a:off x="6127329" y="5283657"/>
              <a:ext cx="0" cy="101801"/>
            </a:xfrm>
            <a:prstGeom prst="straightConnector1">
              <a:avLst/>
            </a:prstGeom>
            <a:solidFill>
              <a:schemeClr val="bg1">
                <a:lumMod val="95000"/>
              </a:schemeClr>
            </a:solidFill>
            <a:ln>
              <a:solidFill>
                <a:srgbClr val="003166"/>
              </a:solidFill>
              <a:headEnd type="none" w="med" len="med"/>
              <a:tailEnd type="triangle" w="med" len="med"/>
            </a:ln>
          </p:spPr>
        </p:cxnSp>
        <p:cxnSp>
          <p:nvCxnSpPr>
            <p:cNvPr id="278" name="Straight Arrow Connector 277"/>
            <p:cNvCxnSpPr>
              <a:stCxn id="271" idx="3"/>
              <a:endCxn id="267" idx="1"/>
            </p:cNvCxnSpPr>
            <p:nvPr/>
          </p:nvCxnSpPr>
          <p:spPr>
            <a:xfrm>
              <a:off x="6426514" y="5283657"/>
              <a:ext cx="0" cy="104975"/>
            </a:xfrm>
            <a:prstGeom prst="straightConnector1">
              <a:avLst/>
            </a:prstGeom>
            <a:solidFill>
              <a:schemeClr val="bg1">
                <a:lumMod val="95000"/>
              </a:schemeClr>
            </a:solidFill>
            <a:ln>
              <a:solidFill>
                <a:srgbClr val="003166"/>
              </a:solidFill>
              <a:headEnd type="none" w="med" len="med"/>
              <a:tailEnd type="triangle" w="med" len="med"/>
            </a:ln>
          </p:spPr>
        </p:cxnSp>
      </p:grpSp>
      <p:sp>
        <p:nvSpPr>
          <p:cNvPr id="331" name="Rectangle 330"/>
          <p:cNvSpPr/>
          <p:nvPr/>
        </p:nvSpPr>
        <p:spPr>
          <a:xfrm>
            <a:off x="4946284" y="4680974"/>
            <a:ext cx="6213819" cy="123111"/>
          </a:xfrm>
          <a:prstGeom prst="rect">
            <a:avLst/>
          </a:prstGeom>
          <a:solidFill>
            <a:schemeClr val="bg1">
              <a:alpha val="64000"/>
            </a:schemeClr>
          </a:solidFill>
        </p:spPr>
        <p:txBody>
          <a:bodyPr wrap="square" lIns="0" tIns="0" rIns="0" bIns="0">
            <a:spAutoFit/>
          </a:bodyPr>
          <a:lstStyle/>
          <a:p>
            <a:r>
              <a:rPr lang="en-GB" sz="800" b="1" dirty="0"/>
              <a:t>Iterations of design documents to consider specific requirement for each Open Banking / Exploitation project</a:t>
            </a:r>
          </a:p>
        </p:txBody>
      </p:sp>
      <p:sp>
        <p:nvSpPr>
          <p:cNvPr id="334" name="TextBox 4"/>
          <p:cNvSpPr txBox="1"/>
          <p:nvPr/>
        </p:nvSpPr>
        <p:spPr>
          <a:xfrm>
            <a:off x="399922" y="3358251"/>
            <a:ext cx="1527947" cy="211577"/>
          </a:xfrm>
          <a:prstGeom prst="rect">
            <a:avLst/>
          </a:prstGeom>
          <a:solidFill>
            <a:schemeClr val="tx2">
              <a:lumMod val="20000"/>
              <a:lumOff val="80000"/>
            </a:schemeClr>
          </a:solidFill>
          <a:ln>
            <a:solidFill>
              <a:schemeClr val="bg1">
                <a:lumMod val="50000"/>
              </a:schemeClr>
            </a:solidFill>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effectLst/>
                <a:uLnTx/>
                <a:uFillTx/>
                <a:ea typeface="ＭＳ Ｐゴシック" pitchFamily="34" charset="-128"/>
                <a:cs typeface="Arial" panose="020B0604020202020204" pitchFamily="34" charset="0"/>
              </a:rPr>
              <a:t>Delivery Manager</a:t>
            </a:r>
          </a:p>
        </p:txBody>
      </p:sp>
      <p:sp>
        <p:nvSpPr>
          <p:cNvPr id="335" name="TextBox 334"/>
          <p:cNvSpPr txBox="1"/>
          <p:nvPr/>
        </p:nvSpPr>
        <p:spPr>
          <a:xfrm rot="5400000">
            <a:off x="3157531" y="2376720"/>
            <a:ext cx="211577" cy="2174638"/>
          </a:xfrm>
          <a:prstGeom prst="rect">
            <a:avLst/>
          </a:prstGeom>
          <a:solidFill>
            <a:schemeClr val="accent2">
              <a:lumMod val="40000"/>
              <a:lumOff val="60000"/>
            </a:schemeClr>
          </a:solidFill>
          <a:ln>
            <a:solidFill>
              <a:schemeClr val="bg1">
                <a:lumMod val="8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Project Governance</a:t>
            </a:r>
          </a:p>
        </p:txBody>
      </p:sp>
      <p:sp>
        <p:nvSpPr>
          <p:cNvPr id="336" name="TextBox 335"/>
          <p:cNvSpPr txBox="1"/>
          <p:nvPr/>
        </p:nvSpPr>
        <p:spPr>
          <a:xfrm rot="5400000">
            <a:off x="5029920" y="3043231"/>
            <a:ext cx="211577" cy="839563"/>
          </a:xfrm>
          <a:prstGeom prst="rect">
            <a:avLst/>
          </a:prstGeom>
          <a:solidFill>
            <a:schemeClr val="accent2">
              <a:lumMod val="40000"/>
              <a:lumOff val="60000"/>
            </a:schemeClr>
          </a:solidFill>
          <a:ln>
            <a:solidFill>
              <a:schemeClr val="bg1">
                <a:lumMod val="8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Project Governance</a:t>
            </a:r>
          </a:p>
        </p:txBody>
      </p:sp>
      <p:sp>
        <p:nvSpPr>
          <p:cNvPr id="337" name="TextBox 336"/>
          <p:cNvSpPr txBox="1"/>
          <p:nvPr/>
        </p:nvSpPr>
        <p:spPr>
          <a:xfrm rot="5400000">
            <a:off x="6024074" y="3043232"/>
            <a:ext cx="211577" cy="839563"/>
          </a:xfrm>
          <a:prstGeom prst="rect">
            <a:avLst/>
          </a:prstGeom>
          <a:solidFill>
            <a:schemeClr val="accent2">
              <a:lumMod val="40000"/>
              <a:lumOff val="60000"/>
            </a:schemeClr>
          </a:solidFill>
          <a:ln>
            <a:solidFill>
              <a:schemeClr val="bg1">
                <a:lumMod val="8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Project Governance</a:t>
            </a:r>
          </a:p>
        </p:txBody>
      </p:sp>
      <p:sp>
        <p:nvSpPr>
          <p:cNvPr id="338" name="TextBox 337"/>
          <p:cNvSpPr txBox="1"/>
          <p:nvPr/>
        </p:nvSpPr>
        <p:spPr>
          <a:xfrm rot="5400000">
            <a:off x="7018029" y="3043232"/>
            <a:ext cx="211577" cy="839563"/>
          </a:xfrm>
          <a:prstGeom prst="rect">
            <a:avLst/>
          </a:prstGeom>
          <a:solidFill>
            <a:schemeClr val="accent2">
              <a:lumMod val="40000"/>
              <a:lumOff val="60000"/>
            </a:schemeClr>
          </a:solidFill>
          <a:ln>
            <a:solidFill>
              <a:schemeClr val="bg1">
                <a:lumMod val="8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Project Governance</a:t>
            </a:r>
          </a:p>
        </p:txBody>
      </p:sp>
      <p:sp>
        <p:nvSpPr>
          <p:cNvPr id="339" name="TextBox 338"/>
          <p:cNvSpPr txBox="1"/>
          <p:nvPr/>
        </p:nvSpPr>
        <p:spPr>
          <a:xfrm rot="5400000">
            <a:off x="8423619" y="3043232"/>
            <a:ext cx="211577" cy="839563"/>
          </a:xfrm>
          <a:prstGeom prst="rect">
            <a:avLst/>
          </a:prstGeom>
          <a:solidFill>
            <a:schemeClr val="accent2">
              <a:lumMod val="40000"/>
              <a:lumOff val="60000"/>
            </a:schemeClr>
          </a:solidFill>
          <a:ln>
            <a:solidFill>
              <a:schemeClr val="bg1">
                <a:lumMod val="8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Project Governance</a:t>
            </a:r>
          </a:p>
        </p:txBody>
      </p:sp>
      <p:sp>
        <p:nvSpPr>
          <p:cNvPr id="340" name="TextBox 339"/>
          <p:cNvSpPr txBox="1"/>
          <p:nvPr/>
        </p:nvSpPr>
        <p:spPr>
          <a:xfrm rot="5400000">
            <a:off x="9405452" y="3043232"/>
            <a:ext cx="211577" cy="839563"/>
          </a:xfrm>
          <a:prstGeom prst="rect">
            <a:avLst/>
          </a:prstGeom>
          <a:solidFill>
            <a:schemeClr val="accent2">
              <a:lumMod val="40000"/>
              <a:lumOff val="60000"/>
            </a:schemeClr>
          </a:solidFill>
          <a:ln>
            <a:solidFill>
              <a:schemeClr val="bg1">
                <a:lumMod val="8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Project Governance</a:t>
            </a:r>
          </a:p>
        </p:txBody>
      </p:sp>
      <p:sp>
        <p:nvSpPr>
          <p:cNvPr id="341" name="TextBox 340"/>
          <p:cNvSpPr txBox="1"/>
          <p:nvPr/>
        </p:nvSpPr>
        <p:spPr>
          <a:xfrm rot="5400000">
            <a:off x="10426693" y="3020717"/>
            <a:ext cx="211577" cy="884596"/>
          </a:xfrm>
          <a:prstGeom prst="rect">
            <a:avLst/>
          </a:prstGeom>
          <a:solidFill>
            <a:schemeClr val="accent2">
              <a:lumMod val="40000"/>
              <a:lumOff val="60000"/>
            </a:schemeClr>
          </a:solidFill>
          <a:ln>
            <a:solidFill>
              <a:schemeClr val="bg1">
                <a:lumMod val="8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Project Governance</a:t>
            </a:r>
          </a:p>
        </p:txBody>
      </p:sp>
      <p:sp>
        <p:nvSpPr>
          <p:cNvPr id="343" name="TextBox 4"/>
          <p:cNvSpPr txBox="1"/>
          <p:nvPr/>
        </p:nvSpPr>
        <p:spPr>
          <a:xfrm>
            <a:off x="385238" y="3625514"/>
            <a:ext cx="1527947" cy="175114"/>
          </a:xfrm>
          <a:prstGeom prst="rect">
            <a:avLst/>
          </a:prstGeom>
          <a:solidFill>
            <a:schemeClr val="tx2">
              <a:lumMod val="20000"/>
              <a:lumOff val="80000"/>
            </a:schemeClr>
          </a:solidFill>
          <a:ln>
            <a:solidFill>
              <a:schemeClr val="bg1">
                <a:lumMod val="50000"/>
              </a:schemeClr>
            </a:solidFill>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effectLst/>
                <a:uLnTx/>
                <a:uFillTx/>
                <a:ea typeface="ＭＳ Ｐゴシック" pitchFamily="34" charset="-128"/>
                <a:cs typeface="Arial" panose="020B0604020202020204" pitchFamily="34" charset="0"/>
              </a:rPr>
              <a:t>All</a:t>
            </a:r>
          </a:p>
        </p:txBody>
      </p:sp>
      <p:sp>
        <p:nvSpPr>
          <p:cNvPr id="346" name="Rectangle 345"/>
          <p:cNvSpPr/>
          <p:nvPr/>
        </p:nvSpPr>
        <p:spPr>
          <a:xfrm>
            <a:off x="7514806" y="6454464"/>
            <a:ext cx="651669" cy="207206"/>
          </a:xfrm>
          <a:prstGeom prst="rect">
            <a:avLst/>
          </a:prstGeom>
          <a:noFill/>
        </p:spPr>
        <p:txBody>
          <a:bodyPr wrap="square" rtlCol="0">
            <a:spAutoFit/>
          </a:bodyPr>
          <a:lstStyle/>
          <a:p>
            <a:pPr defTabSz="914400" fontAlgn="auto">
              <a:spcBef>
                <a:spcPts val="0"/>
              </a:spcBef>
              <a:spcAft>
                <a:spcPts val="0"/>
              </a:spcAft>
            </a:pPr>
            <a:r>
              <a:rPr lang="en-GB" sz="800" dirty="0">
                <a:latin typeface="Arial"/>
              </a:rPr>
              <a:t>Legend:</a:t>
            </a:r>
          </a:p>
        </p:txBody>
      </p:sp>
      <p:grpSp>
        <p:nvGrpSpPr>
          <p:cNvPr id="5" name="Group 4"/>
          <p:cNvGrpSpPr/>
          <p:nvPr/>
        </p:nvGrpSpPr>
        <p:grpSpPr>
          <a:xfrm>
            <a:off x="8060710" y="6477773"/>
            <a:ext cx="3214099" cy="139726"/>
            <a:chOff x="8047033" y="6408029"/>
            <a:chExt cx="2931379" cy="152619"/>
          </a:xfrm>
        </p:grpSpPr>
        <p:sp>
          <p:nvSpPr>
            <p:cNvPr id="344" name="TextBox 343"/>
            <p:cNvSpPr txBox="1"/>
            <p:nvPr/>
          </p:nvSpPr>
          <p:spPr>
            <a:xfrm rot="5400000">
              <a:off x="9431482" y="6010990"/>
              <a:ext cx="150703" cy="948613"/>
            </a:xfrm>
            <a:prstGeom prst="rect">
              <a:avLst/>
            </a:prstGeom>
            <a:solidFill>
              <a:schemeClr val="accent2">
                <a:lumMod val="40000"/>
                <a:lumOff val="60000"/>
              </a:schemeClr>
            </a:solidFill>
            <a:ln>
              <a:solidFill>
                <a:schemeClr val="bg1">
                  <a:lumMod val="6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Governance</a:t>
              </a:r>
            </a:p>
          </p:txBody>
        </p:sp>
        <p:sp>
          <p:nvSpPr>
            <p:cNvPr id="345" name="TextBox 344"/>
            <p:cNvSpPr txBox="1"/>
            <p:nvPr/>
          </p:nvSpPr>
          <p:spPr>
            <a:xfrm rot="5400000">
              <a:off x="10428754" y="6009074"/>
              <a:ext cx="150703" cy="948613"/>
            </a:xfrm>
            <a:prstGeom prst="rect">
              <a:avLst/>
            </a:prstGeom>
            <a:solidFill>
              <a:schemeClr val="bg1">
                <a:lumMod val="95000"/>
              </a:schemeClr>
            </a:solidFill>
            <a:ln>
              <a:solidFill>
                <a:schemeClr val="bg1">
                  <a:lumMod val="6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Deliverable</a:t>
              </a:r>
            </a:p>
          </p:txBody>
        </p:sp>
        <p:sp>
          <p:nvSpPr>
            <p:cNvPr id="347" name="TextBox 346"/>
            <p:cNvSpPr txBox="1"/>
            <p:nvPr/>
          </p:nvSpPr>
          <p:spPr>
            <a:xfrm rot="5400000">
              <a:off x="8445988" y="6009074"/>
              <a:ext cx="150703" cy="948613"/>
            </a:xfrm>
            <a:prstGeom prst="rect">
              <a:avLst/>
            </a:prstGeom>
            <a:solidFill>
              <a:schemeClr val="bg1"/>
            </a:solidFill>
            <a:ln>
              <a:solidFill>
                <a:schemeClr val="bg1">
                  <a:lumMod val="6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Method &amp; Approach</a:t>
              </a:r>
            </a:p>
          </p:txBody>
        </p:sp>
      </p:grpSp>
      <p:sp>
        <p:nvSpPr>
          <p:cNvPr id="348" name="TextBox 11"/>
          <p:cNvSpPr txBox="1"/>
          <p:nvPr/>
        </p:nvSpPr>
        <p:spPr>
          <a:xfrm>
            <a:off x="399922" y="3856026"/>
            <a:ext cx="496989" cy="458273"/>
          </a:xfrm>
          <a:prstGeom prst="rect">
            <a:avLst/>
          </a:prstGeom>
          <a:solidFill>
            <a:schemeClr val="tx2">
              <a:lumMod val="20000"/>
              <a:lumOff val="80000"/>
            </a:schemeClr>
          </a:solidFill>
          <a:ln>
            <a:solidFill>
              <a:schemeClr val="bg1">
                <a:lumMod val="50000"/>
              </a:schemeClr>
            </a:solidFill>
          </a:ln>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effectLst/>
                <a:uLnTx/>
                <a:uFillTx/>
                <a:ea typeface="ＭＳ Ｐゴシック" pitchFamily="34" charset="-128"/>
                <a:cs typeface="Arial" panose="020B0604020202020204" pitchFamily="34" charset="0"/>
              </a:rPr>
              <a:t>EBA</a:t>
            </a:r>
          </a:p>
        </p:txBody>
      </p:sp>
      <p:sp>
        <p:nvSpPr>
          <p:cNvPr id="354" name="TextBox 4"/>
          <p:cNvSpPr txBox="1"/>
          <p:nvPr/>
        </p:nvSpPr>
        <p:spPr>
          <a:xfrm>
            <a:off x="4671408" y="2788962"/>
            <a:ext cx="951120" cy="262069"/>
          </a:xfrm>
          <a:prstGeom prst="rect">
            <a:avLst/>
          </a:prstGeom>
          <a:solidFill>
            <a:srgbClr val="3972A8"/>
          </a:solidFill>
          <a:ln>
            <a:solidFill>
              <a:schemeClr val="bg1">
                <a:lumMod val="65000"/>
              </a:schemeClr>
            </a:solidFill>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rPr>
              <a:t>Tactical CMA1</a:t>
            </a:r>
          </a:p>
          <a:p>
            <a:pPr marL="0" marR="0" lvl="0" indent="0" algn="ctr" defTabSz="914400" eaLnBrk="1" fontAlgn="auto" latinLnBrk="0" hangingPunct="1">
              <a:lnSpc>
                <a:spcPct val="100000"/>
              </a:lnSpc>
              <a:spcBef>
                <a:spcPts val="0"/>
              </a:spcBef>
              <a:spcAft>
                <a:spcPts val="0"/>
              </a:spcAft>
              <a:buClrTx/>
              <a:buSzTx/>
              <a:buFontTx/>
              <a:buNone/>
              <a:tabLst/>
              <a:defRPr/>
            </a:pPr>
            <a:r>
              <a:rPr lang="en-GB" sz="800" b="1" kern="0" dirty="0">
                <a:solidFill>
                  <a:schemeClr val="bg1"/>
                </a:solidFill>
                <a:ea typeface="ＭＳ Ｐゴシック" pitchFamily="34" charset="-128"/>
                <a:cs typeface="Arial" panose="020B0604020202020204" pitchFamily="34" charset="0"/>
              </a:rPr>
              <a:t>Q1 2017</a:t>
            </a:r>
            <a:endPar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endParaRPr>
          </a:p>
        </p:txBody>
      </p:sp>
      <p:sp>
        <p:nvSpPr>
          <p:cNvPr id="355" name="TextBox 4"/>
          <p:cNvSpPr txBox="1"/>
          <p:nvPr/>
        </p:nvSpPr>
        <p:spPr>
          <a:xfrm>
            <a:off x="5659506" y="2788962"/>
            <a:ext cx="951120" cy="262069"/>
          </a:xfrm>
          <a:prstGeom prst="rect">
            <a:avLst/>
          </a:prstGeom>
          <a:solidFill>
            <a:srgbClr val="3972A8"/>
          </a:solidFill>
          <a:ln>
            <a:solidFill>
              <a:schemeClr val="bg1">
                <a:lumMod val="65000"/>
              </a:schemeClr>
            </a:solidFill>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rPr>
              <a:t>CMA1a</a:t>
            </a:r>
          </a:p>
          <a:p>
            <a:pPr marL="0" marR="0" lvl="0" indent="0" algn="ctr" defTabSz="914400" eaLnBrk="1" fontAlgn="auto" latinLnBrk="0" hangingPunct="1">
              <a:lnSpc>
                <a:spcPct val="100000"/>
              </a:lnSpc>
              <a:spcBef>
                <a:spcPts val="0"/>
              </a:spcBef>
              <a:spcAft>
                <a:spcPts val="0"/>
              </a:spcAft>
              <a:buClrTx/>
              <a:buSzTx/>
              <a:buFontTx/>
              <a:buNone/>
              <a:tabLst/>
              <a:defRPr/>
            </a:pPr>
            <a:r>
              <a:rPr lang="en-GB" sz="800" b="1" kern="0" dirty="0">
                <a:solidFill>
                  <a:schemeClr val="bg1"/>
                </a:solidFill>
                <a:ea typeface="ＭＳ Ｐゴシック" pitchFamily="34" charset="-128"/>
                <a:cs typeface="Arial" panose="020B0604020202020204" pitchFamily="34" charset="0"/>
              </a:rPr>
              <a:t>June 2017</a:t>
            </a:r>
            <a:endPar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endParaRPr>
          </a:p>
        </p:txBody>
      </p:sp>
      <p:sp>
        <p:nvSpPr>
          <p:cNvPr id="356" name="TextBox 4"/>
          <p:cNvSpPr txBox="1"/>
          <p:nvPr/>
        </p:nvSpPr>
        <p:spPr>
          <a:xfrm>
            <a:off x="6647604" y="2788962"/>
            <a:ext cx="951120" cy="262069"/>
          </a:xfrm>
          <a:prstGeom prst="rect">
            <a:avLst/>
          </a:prstGeom>
          <a:solidFill>
            <a:srgbClr val="3972A8"/>
          </a:solidFill>
          <a:ln>
            <a:solidFill>
              <a:schemeClr val="bg1">
                <a:lumMod val="65000"/>
              </a:schemeClr>
            </a:solidFill>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rPr>
              <a:t>Corporate</a:t>
            </a:r>
          </a:p>
          <a:p>
            <a:pPr marL="0" marR="0" lvl="0" indent="0" algn="ctr" defTabSz="914400" eaLnBrk="1" fontAlgn="auto" latinLnBrk="0" hangingPunct="1">
              <a:lnSpc>
                <a:spcPct val="100000"/>
              </a:lnSpc>
              <a:spcBef>
                <a:spcPts val="0"/>
              </a:spcBef>
              <a:spcAft>
                <a:spcPts val="0"/>
              </a:spcAft>
              <a:buClrTx/>
              <a:buSzTx/>
              <a:buFontTx/>
              <a:buNone/>
              <a:tabLst/>
              <a:defRPr/>
            </a:pPr>
            <a:r>
              <a:rPr lang="en-GB" sz="800" b="1" kern="0" dirty="0">
                <a:solidFill>
                  <a:schemeClr val="bg1"/>
                </a:solidFill>
                <a:ea typeface="ＭＳ Ｐゴシック" pitchFamily="34" charset="-128"/>
                <a:cs typeface="Arial" panose="020B0604020202020204" pitchFamily="34" charset="0"/>
              </a:rPr>
              <a:t>End Q3 2017</a:t>
            </a:r>
            <a:endPar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endParaRPr>
          </a:p>
        </p:txBody>
      </p:sp>
      <p:sp>
        <p:nvSpPr>
          <p:cNvPr id="357" name="TextBox 4"/>
          <p:cNvSpPr txBox="1"/>
          <p:nvPr/>
        </p:nvSpPr>
        <p:spPr>
          <a:xfrm>
            <a:off x="8053194" y="2788962"/>
            <a:ext cx="951120" cy="262069"/>
          </a:xfrm>
          <a:prstGeom prst="rect">
            <a:avLst/>
          </a:prstGeom>
          <a:solidFill>
            <a:srgbClr val="3972A8"/>
          </a:solidFill>
          <a:ln>
            <a:solidFill>
              <a:schemeClr val="bg1">
                <a:lumMod val="65000"/>
              </a:schemeClr>
            </a:solidFill>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rPr>
              <a:t>CMA3 / PSD2</a:t>
            </a:r>
          </a:p>
          <a:p>
            <a:pPr marL="0" marR="0" lvl="0" indent="0" algn="ctr" defTabSz="914400" eaLnBrk="1" fontAlgn="auto" latinLnBrk="0" hangingPunct="1">
              <a:lnSpc>
                <a:spcPct val="100000"/>
              </a:lnSpc>
              <a:spcBef>
                <a:spcPts val="0"/>
              </a:spcBef>
              <a:spcAft>
                <a:spcPts val="0"/>
              </a:spcAft>
              <a:buClrTx/>
              <a:buSzTx/>
              <a:buFontTx/>
              <a:buNone/>
              <a:tabLst/>
              <a:defRPr/>
            </a:pPr>
            <a:r>
              <a:rPr lang="en-GB" sz="800" b="1" kern="0" dirty="0">
                <a:solidFill>
                  <a:schemeClr val="bg1"/>
                </a:solidFill>
                <a:ea typeface="ＭＳ Ｐゴシック" pitchFamily="34" charset="-128"/>
                <a:cs typeface="Arial" panose="020B0604020202020204" pitchFamily="34" charset="0"/>
              </a:rPr>
              <a:t>Q1 2018</a:t>
            </a:r>
            <a:endPar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endParaRPr>
          </a:p>
        </p:txBody>
      </p:sp>
      <p:sp>
        <p:nvSpPr>
          <p:cNvPr id="358" name="TextBox 4"/>
          <p:cNvSpPr txBox="1"/>
          <p:nvPr/>
        </p:nvSpPr>
        <p:spPr>
          <a:xfrm>
            <a:off x="9041291" y="2788962"/>
            <a:ext cx="951120" cy="262069"/>
          </a:xfrm>
          <a:prstGeom prst="rect">
            <a:avLst/>
          </a:prstGeom>
          <a:solidFill>
            <a:srgbClr val="3972A8"/>
          </a:solidFill>
          <a:ln>
            <a:solidFill>
              <a:schemeClr val="bg1">
                <a:lumMod val="65000"/>
              </a:schemeClr>
            </a:solidFill>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rPr>
              <a:t>CMA4</a:t>
            </a:r>
          </a:p>
          <a:p>
            <a:pPr marL="0" marR="0" lvl="0" indent="0" algn="ctr" defTabSz="914400" eaLnBrk="1" fontAlgn="auto" latinLnBrk="0" hangingPunct="1">
              <a:lnSpc>
                <a:spcPct val="100000"/>
              </a:lnSpc>
              <a:spcBef>
                <a:spcPts val="0"/>
              </a:spcBef>
              <a:spcAft>
                <a:spcPts val="0"/>
              </a:spcAft>
              <a:buClrTx/>
              <a:buSzTx/>
              <a:buFontTx/>
              <a:buNone/>
              <a:tabLst/>
              <a:defRPr/>
            </a:pPr>
            <a:r>
              <a:rPr lang="en-GB" sz="800" b="1" kern="0" dirty="0">
                <a:solidFill>
                  <a:schemeClr val="bg1"/>
                </a:solidFill>
                <a:ea typeface="ＭＳ Ｐゴシック" pitchFamily="34" charset="-128"/>
                <a:cs typeface="Arial" panose="020B0604020202020204" pitchFamily="34" charset="0"/>
              </a:rPr>
              <a:t>Q3 2018</a:t>
            </a:r>
            <a:endPar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endParaRPr>
          </a:p>
        </p:txBody>
      </p:sp>
      <p:sp>
        <p:nvSpPr>
          <p:cNvPr id="359" name="TextBox 358"/>
          <p:cNvSpPr txBox="1"/>
          <p:nvPr/>
        </p:nvSpPr>
        <p:spPr>
          <a:xfrm rot="5400000">
            <a:off x="6476226" y="-1194717"/>
            <a:ext cx="211577" cy="8812026"/>
          </a:xfrm>
          <a:prstGeom prst="rect">
            <a:avLst/>
          </a:prstGeom>
          <a:solidFill>
            <a:schemeClr val="accent2">
              <a:lumMod val="40000"/>
              <a:lumOff val="60000"/>
            </a:schemeClr>
          </a:solidFill>
          <a:ln>
            <a:solidFill>
              <a:schemeClr val="bg1">
                <a:lumMod val="8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Architecture Leadership and Governance</a:t>
            </a:r>
          </a:p>
        </p:txBody>
      </p:sp>
      <p:sp>
        <p:nvSpPr>
          <p:cNvPr id="360" name="TextBox 4"/>
          <p:cNvSpPr txBox="1"/>
          <p:nvPr/>
        </p:nvSpPr>
        <p:spPr>
          <a:xfrm>
            <a:off x="10029388" y="2788962"/>
            <a:ext cx="1020239" cy="262069"/>
          </a:xfrm>
          <a:prstGeom prst="rect">
            <a:avLst/>
          </a:prstGeom>
          <a:solidFill>
            <a:srgbClr val="3972A8"/>
          </a:solidFill>
          <a:ln>
            <a:solidFill>
              <a:schemeClr val="bg1">
                <a:lumMod val="65000"/>
              </a:schemeClr>
            </a:solidFill>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rPr>
              <a:t>Other API Exploitation</a:t>
            </a:r>
          </a:p>
        </p:txBody>
      </p:sp>
      <p:sp>
        <p:nvSpPr>
          <p:cNvPr id="361" name="TextBox 4"/>
          <p:cNvSpPr txBox="1"/>
          <p:nvPr/>
        </p:nvSpPr>
        <p:spPr>
          <a:xfrm>
            <a:off x="7628774" y="2788962"/>
            <a:ext cx="389054" cy="262069"/>
          </a:xfrm>
          <a:prstGeom prst="rect">
            <a:avLst/>
          </a:prstGeom>
          <a:solidFill>
            <a:srgbClr val="3972A8"/>
          </a:solidFill>
          <a:ln>
            <a:solidFill>
              <a:schemeClr val="bg1">
                <a:lumMod val="65000"/>
              </a:schemeClr>
            </a:solidFill>
          </a:ln>
        </p:spPr>
        <p:txBody>
          <a:bodyPr wrap="square" lIns="0" r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a:ln>
                  <a:noFill/>
                </a:ln>
                <a:solidFill>
                  <a:schemeClr val="bg1"/>
                </a:solidFill>
                <a:effectLst/>
                <a:uLnTx/>
                <a:uFillTx/>
                <a:ea typeface="ＭＳ Ｐゴシック" pitchFamily="34" charset="-128"/>
                <a:cs typeface="Arial" panose="020B0604020202020204" pitchFamily="34" charset="0"/>
              </a:rPr>
              <a:t>CMA2</a:t>
            </a:r>
          </a:p>
        </p:txBody>
      </p:sp>
      <p:sp>
        <p:nvSpPr>
          <p:cNvPr id="363" name="Rectangle 362"/>
          <p:cNvSpPr/>
          <p:nvPr/>
        </p:nvSpPr>
        <p:spPr>
          <a:xfrm rot="1079892">
            <a:off x="10431139" y="2625327"/>
            <a:ext cx="1087281" cy="225889"/>
          </a:xfrm>
          <a:prstGeom prst="rect">
            <a:avLst/>
          </a:prstGeom>
          <a:solidFill>
            <a:schemeClr val="bg1">
              <a:alpha val="8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tx2"/>
                </a:solidFill>
              </a:rPr>
              <a:t>Draft</a:t>
            </a:r>
          </a:p>
        </p:txBody>
      </p:sp>
      <p:cxnSp>
        <p:nvCxnSpPr>
          <p:cNvPr id="371" name="Straight Arrow Connector 370"/>
          <p:cNvCxnSpPr/>
          <p:nvPr/>
        </p:nvCxnSpPr>
        <p:spPr>
          <a:xfrm>
            <a:off x="5146970" y="3796338"/>
            <a:ext cx="0" cy="1080000"/>
          </a:xfrm>
          <a:prstGeom prst="straightConnector1">
            <a:avLst/>
          </a:prstGeom>
          <a:solidFill>
            <a:schemeClr val="bg1">
              <a:lumMod val="95000"/>
            </a:schemeClr>
          </a:solidFill>
          <a:ln>
            <a:solidFill>
              <a:srgbClr val="003166"/>
            </a:solidFill>
            <a:headEnd type="none" w="med" len="med"/>
            <a:tailEnd type="triangle" w="med" len="med"/>
          </a:ln>
        </p:spPr>
      </p:cxnSp>
      <p:cxnSp>
        <p:nvCxnSpPr>
          <p:cNvPr id="372" name="Straight Arrow Connector 371"/>
          <p:cNvCxnSpPr/>
          <p:nvPr/>
        </p:nvCxnSpPr>
        <p:spPr>
          <a:xfrm>
            <a:off x="6135065" y="3804907"/>
            <a:ext cx="0" cy="1080000"/>
          </a:xfrm>
          <a:prstGeom prst="straightConnector1">
            <a:avLst/>
          </a:prstGeom>
          <a:solidFill>
            <a:schemeClr val="bg1">
              <a:lumMod val="95000"/>
            </a:schemeClr>
          </a:solidFill>
          <a:ln>
            <a:solidFill>
              <a:srgbClr val="003166"/>
            </a:solidFill>
            <a:headEnd type="none" w="med" len="med"/>
            <a:tailEnd type="triangle" w="med" len="med"/>
          </a:ln>
        </p:spPr>
      </p:cxnSp>
      <p:cxnSp>
        <p:nvCxnSpPr>
          <p:cNvPr id="373" name="Straight Arrow Connector 372"/>
          <p:cNvCxnSpPr/>
          <p:nvPr/>
        </p:nvCxnSpPr>
        <p:spPr>
          <a:xfrm>
            <a:off x="8527184" y="3796338"/>
            <a:ext cx="0" cy="1080000"/>
          </a:xfrm>
          <a:prstGeom prst="straightConnector1">
            <a:avLst/>
          </a:prstGeom>
          <a:solidFill>
            <a:schemeClr val="bg1">
              <a:lumMod val="95000"/>
            </a:schemeClr>
          </a:solidFill>
          <a:ln>
            <a:solidFill>
              <a:srgbClr val="003166"/>
            </a:solidFill>
            <a:headEnd type="none" w="med" len="med"/>
            <a:tailEnd type="triangle" w="med" len="med"/>
          </a:ln>
        </p:spPr>
      </p:cxnSp>
      <p:cxnSp>
        <p:nvCxnSpPr>
          <p:cNvPr id="374" name="Straight Arrow Connector 373"/>
          <p:cNvCxnSpPr/>
          <p:nvPr/>
        </p:nvCxnSpPr>
        <p:spPr>
          <a:xfrm>
            <a:off x="9520740" y="3804907"/>
            <a:ext cx="0" cy="1080000"/>
          </a:xfrm>
          <a:prstGeom prst="straightConnector1">
            <a:avLst/>
          </a:prstGeom>
          <a:solidFill>
            <a:schemeClr val="bg1">
              <a:lumMod val="95000"/>
            </a:schemeClr>
          </a:solidFill>
          <a:ln>
            <a:solidFill>
              <a:srgbClr val="003166"/>
            </a:solidFill>
            <a:headEnd type="none" w="med" len="med"/>
            <a:tailEnd type="triangle" w="med" len="med"/>
          </a:ln>
        </p:spPr>
      </p:cxnSp>
      <p:cxnSp>
        <p:nvCxnSpPr>
          <p:cNvPr id="375" name="Straight Arrow Connector 374"/>
          <p:cNvCxnSpPr/>
          <p:nvPr/>
        </p:nvCxnSpPr>
        <p:spPr>
          <a:xfrm>
            <a:off x="10506247" y="3796338"/>
            <a:ext cx="0" cy="1080000"/>
          </a:xfrm>
          <a:prstGeom prst="straightConnector1">
            <a:avLst/>
          </a:prstGeom>
          <a:solidFill>
            <a:schemeClr val="bg1">
              <a:lumMod val="95000"/>
            </a:schemeClr>
          </a:solidFill>
          <a:ln>
            <a:solidFill>
              <a:srgbClr val="003166"/>
            </a:solidFill>
            <a:headEnd type="none" w="med" len="med"/>
            <a:tailEnd type="triangle" w="med" len="med"/>
          </a:ln>
        </p:spPr>
      </p:cxnSp>
      <p:cxnSp>
        <p:nvCxnSpPr>
          <p:cNvPr id="377" name="Straight Arrow Connector 376"/>
          <p:cNvCxnSpPr/>
          <p:nvPr/>
        </p:nvCxnSpPr>
        <p:spPr>
          <a:xfrm>
            <a:off x="7114621" y="3804907"/>
            <a:ext cx="0" cy="1080000"/>
          </a:xfrm>
          <a:prstGeom prst="straightConnector1">
            <a:avLst/>
          </a:prstGeom>
          <a:solidFill>
            <a:schemeClr val="bg1">
              <a:lumMod val="95000"/>
            </a:schemeClr>
          </a:solidFill>
          <a:ln>
            <a:solidFill>
              <a:srgbClr val="003166"/>
            </a:solidFill>
            <a:headEnd type="none" w="med" len="med"/>
            <a:tailEnd type="triangle" w="med" len="med"/>
          </a:ln>
        </p:spPr>
      </p:cxnSp>
      <p:sp>
        <p:nvSpPr>
          <p:cNvPr id="378" name="TextBox 377"/>
          <p:cNvSpPr txBox="1"/>
          <p:nvPr/>
        </p:nvSpPr>
        <p:spPr>
          <a:xfrm rot="5400000">
            <a:off x="6486411" y="-700990"/>
            <a:ext cx="183008" cy="8820227"/>
          </a:xfrm>
          <a:prstGeom prst="rect">
            <a:avLst/>
          </a:prstGeom>
          <a:solidFill>
            <a:srgbClr val="FFFFFF"/>
          </a:solidFill>
          <a:ln>
            <a:solidFill>
              <a:schemeClr val="bg1">
                <a:lumMod val="75000"/>
              </a:schemeClr>
            </a:solidFill>
          </a:ln>
        </p:spPr>
        <p:txBody>
          <a:bodyPr vert="vert270" wrap="square" rtlCol="0" anchor="ctr">
            <a:noAutofit/>
          </a:bodyPr>
          <a:lstStyle/>
          <a:p>
            <a:pPr>
              <a:defRPr/>
            </a:pPr>
            <a:r>
              <a:rPr lang="en-GB" sz="800" kern="0" dirty="0">
                <a:solidFill>
                  <a:srgbClr val="003166"/>
                </a:solidFill>
                <a:ea typeface="ＭＳ Ｐゴシック" pitchFamily="34" charset="-128"/>
                <a:cs typeface="Arial" panose="020B0604020202020204" pitchFamily="34" charset="0"/>
              </a:rPr>
              <a:t>Operating Model Roadmap: High level impact Assessment, Method &amp; Approach</a:t>
            </a:r>
          </a:p>
        </p:txBody>
      </p:sp>
      <p:sp>
        <p:nvSpPr>
          <p:cNvPr id="83" name="Rectangle 82"/>
          <p:cNvSpPr/>
          <p:nvPr/>
        </p:nvSpPr>
        <p:spPr>
          <a:xfrm>
            <a:off x="11112714" y="3484347"/>
            <a:ext cx="1106208" cy="1077218"/>
          </a:xfrm>
          <a:prstGeom prst="rect">
            <a:avLst/>
          </a:prstGeom>
        </p:spPr>
        <p:txBody>
          <a:bodyPr wrap="square">
            <a:spAutoFit/>
          </a:bodyPr>
          <a:lstStyle/>
          <a:p>
            <a:pPr>
              <a:spcBef>
                <a:spcPts val="600"/>
              </a:spcBef>
            </a:pPr>
            <a:r>
              <a:rPr lang="en-GB" sz="800" b="1" dirty="0">
                <a:solidFill>
                  <a:srgbClr val="004A8F"/>
                </a:solidFill>
              </a:rPr>
              <a:t>API Enablement will deliver enterprise wide API capabilities into BAU to underpin OB and exploitation projects. </a:t>
            </a:r>
          </a:p>
        </p:txBody>
      </p:sp>
      <p:sp>
        <p:nvSpPr>
          <p:cNvPr id="352" name="TextBox 351"/>
          <p:cNvSpPr txBox="1"/>
          <p:nvPr/>
        </p:nvSpPr>
        <p:spPr>
          <a:xfrm rot="5400000">
            <a:off x="6476226" y="-182847"/>
            <a:ext cx="211577" cy="8812027"/>
          </a:xfrm>
          <a:prstGeom prst="rect">
            <a:avLst/>
          </a:prstGeom>
          <a:solidFill>
            <a:schemeClr val="bg1">
              <a:lumMod val="95000"/>
            </a:schemeClr>
          </a:solidFill>
          <a:ln>
            <a:solidFill>
              <a:schemeClr val="bg1">
                <a:lumMod val="8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lgn="l">
              <a:defRPr/>
            </a:pPr>
            <a:r>
              <a:rPr lang="en-GB" sz="800" kern="0" dirty="0">
                <a:solidFill>
                  <a:srgbClr val="003166"/>
                </a:solidFill>
              </a:rPr>
              <a:t>Target Operating Model</a:t>
            </a:r>
          </a:p>
        </p:txBody>
      </p:sp>
      <p:sp>
        <p:nvSpPr>
          <p:cNvPr id="362" name="TextBox 361"/>
          <p:cNvSpPr txBox="1"/>
          <p:nvPr/>
        </p:nvSpPr>
        <p:spPr>
          <a:xfrm rot="5400000">
            <a:off x="6476229" y="-453358"/>
            <a:ext cx="211577" cy="8812027"/>
          </a:xfrm>
          <a:prstGeom prst="rect">
            <a:avLst/>
          </a:prstGeom>
          <a:solidFill>
            <a:schemeClr val="bg1">
              <a:lumMod val="95000"/>
            </a:schemeClr>
          </a:solidFill>
          <a:ln>
            <a:solidFill>
              <a:schemeClr val="bg1">
                <a:lumMod val="8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lgn="l">
              <a:defRPr/>
            </a:pPr>
            <a:r>
              <a:rPr lang="en-GB" sz="800" kern="0" dirty="0">
                <a:solidFill>
                  <a:srgbClr val="003166"/>
                </a:solidFill>
              </a:rPr>
              <a:t>Conceptual Architecture Uplift</a:t>
            </a:r>
          </a:p>
        </p:txBody>
      </p:sp>
      <p:sp>
        <p:nvSpPr>
          <p:cNvPr id="158" name="TextBox 157"/>
          <p:cNvSpPr txBox="1"/>
          <p:nvPr/>
        </p:nvSpPr>
        <p:spPr>
          <a:xfrm rot="5400000">
            <a:off x="6475460" y="89446"/>
            <a:ext cx="211577" cy="8812027"/>
          </a:xfrm>
          <a:prstGeom prst="rect">
            <a:avLst/>
          </a:prstGeom>
          <a:solidFill>
            <a:schemeClr val="bg1">
              <a:lumMod val="95000"/>
            </a:schemeClr>
          </a:solidFill>
          <a:ln>
            <a:solidFill>
              <a:schemeClr val="bg1">
                <a:lumMod val="8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lgn="l">
              <a:defRPr/>
            </a:pPr>
            <a:r>
              <a:rPr lang="en-GB" sz="800" kern="0" dirty="0">
                <a:solidFill>
                  <a:srgbClr val="003166"/>
                </a:solidFill>
              </a:rPr>
              <a:t>Outline Solution</a:t>
            </a:r>
          </a:p>
        </p:txBody>
      </p:sp>
      <p:grpSp>
        <p:nvGrpSpPr>
          <p:cNvPr id="162" name="Group 161"/>
          <p:cNvGrpSpPr/>
          <p:nvPr/>
        </p:nvGrpSpPr>
        <p:grpSpPr>
          <a:xfrm>
            <a:off x="6707593" y="4900935"/>
            <a:ext cx="844568" cy="1315053"/>
            <a:chOff x="6004799" y="4914418"/>
            <a:chExt cx="544246" cy="1315053"/>
          </a:xfrm>
        </p:grpSpPr>
        <p:sp>
          <p:nvSpPr>
            <p:cNvPr id="163" name="TextBox 162"/>
            <p:cNvSpPr txBox="1"/>
            <p:nvPr/>
          </p:nvSpPr>
          <p:spPr>
            <a:xfrm rot="5400000">
              <a:off x="6241895" y="5450719"/>
              <a:ext cx="369238" cy="245062"/>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HLOD Corp</a:t>
              </a:r>
            </a:p>
          </p:txBody>
        </p:sp>
        <p:sp>
          <p:nvSpPr>
            <p:cNvPr id="164" name="TextBox 163"/>
            <p:cNvSpPr txBox="1"/>
            <p:nvPr/>
          </p:nvSpPr>
          <p:spPr>
            <a:xfrm rot="5400000">
              <a:off x="6241895" y="5922321"/>
              <a:ext cx="369238" cy="245062"/>
            </a:xfrm>
            <a:prstGeom prst="rect">
              <a:avLst/>
            </a:prstGeom>
            <a:solidFill>
              <a:schemeClr val="bg1">
                <a:lumMod val="95000"/>
              </a:schemeClr>
            </a:solidFill>
            <a:ln>
              <a:solidFill>
                <a:schemeClr val="bg1">
                  <a:lumMod val="75000"/>
                </a:schemeClr>
              </a:solidFill>
            </a:ln>
          </p:spPr>
          <p:txBody>
            <a:bodyPr vert="vert270" wrap="square"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BR</a:t>
              </a:r>
            </a:p>
            <a:p>
              <a:pPr algn="ctr">
                <a:defRPr/>
              </a:pPr>
              <a:r>
                <a:rPr lang="en-GB" sz="800" kern="0" dirty="0">
                  <a:solidFill>
                    <a:srgbClr val="003166"/>
                  </a:solidFill>
                  <a:ea typeface="ＭＳ Ｐゴシック" pitchFamily="34" charset="-128"/>
                  <a:cs typeface="Arial" panose="020B0604020202020204" pitchFamily="34" charset="0"/>
                </a:rPr>
                <a:t>Corp</a:t>
              </a:r>
            </a:p>
          </p:txBody>
        </p:sp>
        <p:sp>
          <p:nvSpPr>
            <p:cNvPr id="165" name="TextBox 164"/>
            <p:cNvSpPr txBox="1"/>
            <p:nvPr/>
          </p:nvSpPr>
          <p:spPr>
            <a:xfrm rot="5400000">
              <a:off x="5942711" y="4976506"/>
              <a:ext cx="369238" cy="245062"/>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Subset</a:t>
              </a:r>
            </a:p>
            <a:p>
              <a:pPr algn="ctr">
                <a:defRPr/>
              </a:pPr>
              <a:r>
                <a:rPr lang="en-GB" sz="800" kern="0" dirty="0">
                  <a:solidFill>
                    <a:srgbClr val="003166"/>
                  </a:solidFill>
                  <a:ea typeface="ＭＳ Ｐゴシック" pitchFamily="34" charset="-128"/>
                  <a:cs typeface="Arial" panose="020B0604020202020204" pitchFamily="34" charset="0"/>
                </a:rPr>
                <a:t>HLR</a:t>
              </a:r>
            </a:p>
          </p:txBody>
        </p:sp>
        <p:sp>
          <p:nvSpPr>
            <p:cNvPr id="166" name="TextBox 165"/>
            <p:cNvSpPr txBox="1"/>
            <p:nvPr/>
          </p:nvSpPr>
          <p:spPr>
            <a:xfrm rot="5400000">
              <a:off x="6241895" y="4976506"/>
              <a:ext cx="369238" cy="245062"/>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Subset DBR</a:t>
              </a:r>
            </a:p>
          </p:txBody>
        </p:sp>
        <p:cxnSp>
          <p:nvCxnSpPr>
            <p:cNvPr id="167" name="Straight Arrow Connector 166"/>
            <p:cNvCxnSpPr>
              <a:stCxn id="165" idx="0"/>
              <a:endCxn id="166" idx="2"/>
            </p:cNvCxnSpPr>
            <p:nvPr/>
          </p:nvCxnSpPr>
          <p:spPr>
            <a:xfrm>
              <a:off x="6249861" y="5099038"/>
              <a:ext cx="54121" cy="0"/>
            </a:xfrm>
            <a:prstGeom prst="straightConnector1">
              <a:avLst/>
            </a:prstGeom>
            <a:solidFill>
              <a:schemeClr val="bg1">
                <a:lumMod val="95000"/>
              </a:schemeClr>
            </a:solidFill>
            <a:ln>
              <a:solidFill>
                <a:srgbClr val="003166"/>
              </a:solidFill>
              <a:headEnd type="none" w="med" len="med"/>
              <a:tailEnd type="triangle" w="med" len="med"/>
            </a:ln>
          </p:spPr>
        </p:cxnSp>
        <p:sp>
          <p:nvSpPr>
            <p:cNvPr id="168" name="TextBox 167"/>
            <p:cNvSpPr txBox="1"/>
            <p:nvPr/>
          </p:nvSpPr>
          <p:spPr>
            <a:xfrm rot="5400000">
              <a:off x="5942711" y="5447545"/>
              <a:ext cx="369238" cy="245062"/>
            </a:xfrm>
            <a:prstGeom prst="rect">
              <a:avLst/>
            </a:prstGeom>
            <a:solidFill>
              <a:schemeClr val="bg1">
                <a:lumMod val="95000"/>
              </a:schemeClr>
            </a:solidFill>
            <a:ln>
              <a:solidFill>
                <a:schemeClr val="bg1">
                  <a:lumMod val="7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OS Corp</a:t>
              </a:r>
            </a:p>
          </p:txBody>
        </p:sp>
        <p:cxnSp>
          <p:nvCxnSpPr>
            <p:cNvPr id="169" name="Straight Arrow Connector 168"/>
            <p:cNvCxnSpPr>
              <a:stCxn id="168" idx="0"/>
              <a:endCxn id="163" idx="2"/>
            </p:cNvCxnSpPr>
            <p:nvPr/>
          </p:nvCxnSpPr>
          <p:spPr>
            <a:xfrm>
              <a:off x="6249861" y="5570077"/>
              <a:ext cx="54122" cy="3173"/>
            </a:xfrm>
            <a:prstGeom prst="straightConnector1">
              <a:avLst/>
            </a:prstGeom>
            <a:solidFill>
              <a:schemeClr val="bg1">
                <a:lumMod val="95000"/>
              </a:schemeClr>
            </a:solidFill>
            <a:ln>
              <a:solidFill>
                <a:srgbClr val="003166"/>
              </a:solidFill>
              <a:headEnd type="none" w="med" len="med"/>
              <a:tailEnd type="triangle" w="med" len="med"/>
            </a:ln>
          </p:spPr>
        </p:cxnSp>
        <p:cxnSp>
          <p:nvCxnSpPr>
            <p:cNvPr id="170" name="Straight Arrow Connector 169"/>
            <p:cNvCxnSpPr>
              <a:stCxn id="163" idx="3"/>
              <a:endCxn id="164" idx="1"/>
            </p:cNvCxnSpPr>
            <p:nvPr/>
          </p:nvCxnSpPr>
          <p:spPr>
            <a:xfrm flipH="1">
              <a:off x="6426513" y="5757869"/>
              <a:ext cx="0" cy="102364"/>
            </a:xfrm>
            <a:prstGeom prst="straightConnector1">
              <a:avLst/>
            </a:prstGeom>
            <a:solidFill>
              <a:schemeClr val="bg1">
                <a:lumMod val="95000"/>
              </a:schemeClr>
            </a:solidFill>
            <a:ln>
              <a:solidFill>
                <a:srgbClr val="003166"/>
              </a:solidFill>
              <a:headEnd type="none" w="med" len="med"/>
              <a:tailEnd type="triangle" w="med" len="med"/>
            </a:ln>
          </p:spPr>
        </p:cxnSp>
        <p:cxnSp>
          <p:nvCxnSpPr>
            <p:cNvPr id="172" name="Straight Arrow Connector 171"/>
            <p:cNvCxnSpPr>
              <a:stCxn id="165" idx="3"/>
              <a:endCxn id="168" idx="1"/>
            </p:cNvCxnSpPr>
            <p:nvPr/>
          </p:nvCxnSpPr>
          <p:spPr>
            <a:xfrm flipH="1">
              <a:off x="6127329" y="5283657"/>
              <a:ext cx="0" cy="101801"/>
            </a:xfrm>
            <a:prstGeom prst="straightConnector1">
              <a:avLst/>
            </a:prstGeom>
            <a:solidFill>
              <a:schemeClr val="bg1">
                <a:lumMod val="95000"/>
              </a:schemeClr>
            </a:solidFill>
            <a:ln>
              <a:solidFill>
                <a:srgbClr val="003166"/>
              </a:solidFill>
              <a:headEnd type="none" w="med" len="med"/>
              <a:tailEnd type="triangle" w="med" len="med"/>
            </a:ln>
          </p:spPr>
        </p:cxnSp>
        <p:cxnSp>
          <p:nvCxnSpPr>
            <p:cNvPr id="173" name="Straight Arrow Connector 172"/>
            <p:cNvCxnSpPr>
              <a:stCxn id="166" idx="3"/>
              <a:endCxn id="163" idx="1"/>
            </p:cNvCxnSpPr>
            <p:nvPr/>
          </p:nvCxnSpPr>
          <p:spPr>
            <a:xfrm>
              <a:off x="6426514" y="5283657"/>
              <a:ext cx="0" cy="104975"/>
            </a:xfrm>
            <a:prstGeom prst="straightConnector1">
              <a:avLst/>
            </a:prstGeom>
            <a:solidFill>
              <a:schemeClr val="bg1">
                <a:lumMod val="95000"/>
              </a:schemeClr>
            </a:solidFill>
            <a:ln>
              <a:solidFill>
                <a:srgbClr val="003166"/>
              </a:solidFill>
              <a:headEnd type="none" w="med" len="med"/>
              <a:tailEnd type="triangle" w="med" len="med"/>
            </a:ln>
          </p:spPr>
        </p:cxnSp>
      </p:grpSp>
      <p:grpSp>
        <p:nvGrpSpPr>
          <p:cNvPr id="174" name="Group 173"/>
          <p:cNvGrpSpPr/>
          <p:nvPr/>
        </p:nvGrpSpPr>
        <p:grpSpPr>
          <a:xfrm>
            <a:off x="8117109" y="4902281"/>
            <a:ext cx="844568" cy="1315053"/>
            <a:chOff x="6004799" y="4914418"/>
            <a:chExt cx="544246" cy="1315053"/>
          </a:xfrm>
        </p:grpSpPr>
        <p:sp>
          <p:nvSpPr>
            <p:cNvPr id="175" name="TextBox 174"/>
            <p:cNvSpPr txBox="1"/>
            <p:nvPr/>
          </p:nvSpPr>
          <p:spPr>
            <a:xfrm rot="5400000">
              <a:off x="6241895" y="5450719"/>
              <a:ext cx="369238" cy="245062"/>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HLOD PSD2</a:t>
              </a:r>
            </a:p>
          </p:txBody>
        </p:sp>
        <p:sp>
          <p:nvSpPr>
            <p:cNvPr id="177" name="TextBox 176"/>
            <p:cNvSpPr txBox="1"/>
            <p:nvPr/>
          </p:nvSpPr>
          <p:spPr>
            <a:xfrm rot="5400000">
              <a:off x="6241895" y="5922321"/>
              <a:ext cx="369238" cy="245062"/>
            </a:xfrm>
            <a:prstGeom prst="rect">
              <a:avLst/>
            </a:prstGeom>
            <a:solidFill>
              <a:schemeClr val="bg1">
                <a:lumMod val="95000"/>
              </a:schemeClr>
            </a:solidFill>
            <a:ln>
              <a:solidFill>
                <a:schemeClr val="bg1">
                  <a:lumMod val="75000"/>
                </a:schemeClr>
              </a:solidFill>
            </a:ln>
          </p:spPr>
          <p:txBody>
            <a:bodyPr vert="vert270" wrap="square"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BR</a:t>
              </a:r>
            </a:p>
            <a:p>
              <a:pPr algn="ctr">
                <a:defRPr/>
              </a:pPr>
              <a:r>
                <a:rPr lang="en-GB" sz="800" kern="0" dirty="0">
                  <a:solidFill>
                    <a:srgbClr val="003166"/>
                  </a:solidFill>
                  <a:ea typeface="ＭＳ Ｐゴシック" pitchFamily="34" charset="-128"/>
                  <a:cs typeface="Arial" panose="020B0604020202020204" pitchFamily="34" charset="0"/>
                </a:rPr>
                <a:t>PSD2</a:t>
              </a:r>
            </a:p>
          </p:txBody>
        </p:sp>
        <p:sp>
          <p:nvSpPr>
            <p:cNvPr id="178" name="TextBox 177"/>
            <p:cNvSpPr txBox="1"/>
            <p:nvPr/>
          </p:nvSpPr>
          <p:spPr>
            <a:xfrm rot="5400000">
              <a:off x="5942711" y="4976506"/>
              <a:ext cx="369238" cy="245062"/>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Subset</a:t>
              </a:r>
            </a:p>
            <a:p>
              <a:pPr algn="ctr">
                <a:defRPr/>
              </a:pPr>
              <a:r>
                <a:rPr lang="en-GB" sz="800" kern="0" dirty="0">
                  <a:solidFill>
                    <a:srgbClr val="003166"/>
                  </a:solidFill>
                  <a:ea typeface="ＭＳ Ｐゴシック" pitchFamily="34" charset="-128"/>
                  <a:cs typeface="Arial" panose="020B0604020202020204" pitchFamily="34" charset="0"/>
                </a:rPr>
                <a:t>HLR</a:t>
              </a:r>
            </a:p>
          </p:txBody>
        </p:sp>
        <p:sp>
          <p:nvSpPr>
            <p:cNvPr id="179" name="TextBox 178"/>
            <p:cNvSpPr txBox="1"/>
            <p:nvPr/>
          </p:nvSpPr>
          <p:spPr>
            <a:xfrm rot="5400000">
              <a:off x="6241895" y="4976506"/>
              <a:ext cx="369238" cy="245062"/>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Subset DBR</a:t>
              </a:r>
            </a:p>
          </p:txBody>
        </p:sp>
        <p:cxnSp>
          <p:nvCxnSpPr>
            <p:cNvPr id="180" name="Straight Arrow Connector 179"/>
            <p:cNvCxnSpPr>
              <a:stCxn id="178" idx="0"/>
              <a:endCxn id="179" idx="2"/>
            </p:cNvCxnSpPr>
            <p:nvPr/>
          </p:nvCxnSpPr>
          <p:spPr>
            <a:xfrm>
              <a:off x="6249861" y="5099038"/>
              <a:ext cx="54121" cy="0"/>
            </a:xfrm>
            <a:prstGeom prst="straightConnector1">
              <a:avLst/>
            </a:prstGeom>
            <a:solidFill>
              <a:schemeClr val="bg1">
                <a:lumMod val="95000"/>
              </a:schemeClr>
            </a:solidFill>
            <a:ln>
              <a:solidFill>
                <a:srgbClr val="003166"/>
              </a:solidFill>
              <a:headEnd type="none" w="med" len="med"/>
              <a:tailEnd type="triangle" w="med" len="med"/>
            </a:ln>
          </p:spPr>
        </p:cxnSp>
        <p:sp>
          <p:nvSpPr>
            <p:cNvPr id="181" name="TextBox 180"/>
            <p:cNvSpPr txBox="1"/>
            <p:nvPr/>
          </p:nvSpPr>
          <p:spPr>
            <a:xfrm rot="5400000">
              <a:off x="5942711" y="5447545"/>
              <a:ext cx="369238" cy="245062"/>
            </a:xfrm>
            <a:prstGeom prst="rect">
              <a:avLst/>
            </a:prstGeom>
            <a:solidFill>
              <a:schemeClr val="bg1">
                <a:lumMod val="95000"/>
              </a:schemeClr>
            </a:solidFill>
            <a:ln>
              <a:solidFill>
                <a:schemeClr val="bg1">
                  <a:lumMod val="7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OS PSD2</a:t>
              </a:r>
            </a:p>
          </p:txBody>
        </p:sp>
        <p:cxnSp>
          <p:nvCxnSpPr>
            <p:cNvPr id="182" name="Straight Arrow Connector 181"/>
            <p:cNvCxnSpPr>
              <a:stCxn id="181" idx="0"/>
              <a:endCxn id="175" idx="2"/>
            </p:cNvCxnSpPr>
            <p:nvPr/>
          </p:nvCxnSpPr>
          <p:spPr>
            <a:xfrm>
              <a:off x="6249861" y="5570077"/>
              <a:ext cx="54122" cy="3173"/>
            </a:xfrm>
            <a:prstGeom prst="straightConnector1">
              <a:avLst/>
            </a:prstGeom>
            <a:solidFill>
              <a:schemeClr val="bg1">
                <a:lumMod val="95000"/>
              </a:schemeClr>
            </a:solidFill>
            <a:ln>
              <a:solidFill>
                <a:srgbClr val="003166"/>
              </a:solidFill>
              <a:headEnd type="none" w="med" len="med"/>
              <a:tailEnd type="triangle" w="med" len="med"/>
            </a:ln>
          </p:spPr>
        </p:cxnSp>
        <p:cxnSp>
          <p:nvCxnSpPr>
            <p:cNvPr id="183" name="Straight Arrow Connector 182"/>
            <p:cNvCxnSpPr>
              <a:stCxn id="175" idx="3"/>
              <a:endCxn id="177" idx="1"/>
            </p:cNvCxnSpPr>
            <p:nvPr/>
          </p:nvCxnSpPr>
          <p:spPr>
            <a:xfrm flipH="1">
              <a:off x="6426513" y="5757869"/>
              <a:ext cx="0" cy="102364"/>
            </a:xfrm>
            <a:prstGeom prst="straightConnector1">
              <a:avLst/>
            </a:prstGeom>
            <a:solidFill>
              <a:schemeClr val="bg1">
                <a:lumMod val="95000"/>
              </a:schemeClr>
            </a:solidFill>
            <a:ln>
              <a:solidFill>
                <a:srgbClr val="003166"/>
              </a:solidFill>
              <a:headEnd type="none" w="med" len="med"/>
              <a:tailEnd type="triangle" w="med" len="med"/>
            </a:ln>
          </p:spPr>
        </p:cxnSp>
        <p:cxnSp>
          <p:nvCxnSpPr>
            <p:cNvPr id="184" name="Straight Arrow Connector 183"/>
            <p:cNvCxnSpPr>
              <a:stCxn id="178" idx="3"/>
              <a:endCxn id="181" idx="1"/>
            </p:cNvCxnSpPr>
            <p:nvPr/>
          </p:nvCxnSpPr>
          <p:spPr>
            <a:xfrm flipH="1">
              <a:off x="6127329" y="5283657"/>
              <a:ext cx="0" cy="101801"/>
            </a:xfrm>
            <a:prstGeom prst="straightConnector1">
              <a:avLst/>
            </a:prstGeom>
            <a:solidFill>
              <a:schemeClr val="bg1">
                <a:lumMod val="95000"/>
              </a:schemeClr>
            </a:solidFill>
            <a:ln>
              <a:solidFill>
                <a:srgbClr val="003166"/>
              </a:solidFill>
              <a:headEnd type="none" w="med" len="med"/>
              <a:tailEnd type="triangle" w="med" len="med"/>
            </a:ln>
          </p:spPr>
        </p:cxnSp>
        <p:cxnSp>
          <p:nvCxnSpPr>
            <p:cNvPr id="186" name="Straight Arrow Connector 185"/>
            <p:cNvCxnSpPr>
              <a:stCxn id="179" idx="3"/>
              <a:endCxn id="175" idx="1"/>
            </p:cNvCxnSpPr>
            <p:nvPr/>
          </p:nvCxnSpPr>
          <p:spPr>
            <a:xfrm>
              <a:off x="6426514" y="5283657"/>
              <a:ext cx="0" cy="104975"/>
            </a:xfrm>
            <a:prstGeom prst="straightConnector1">
              <a:avLst/>
            </a:prstGeom>
            <a:solidFill>
              <a:schemeClr val="bg1">
                <a:lumMod val="95000"/>
              </a:schemeClr>
            </a:solidFill>
            <a:ln>
              <a:solidFill>
                <a:srgbClr val="003166"/>
              </a:solidFill>
              <a:headEnd type="none" w="med" len="med"/>
              <a:tailEnd type="triangle" w="med" len="med"/>
            </a:ln>
          </p:spPr>
        </p:cxnSp>
      </p:grpSp>
      <p:grpSp>
        <p:nvGrpSpPr>
          <p:cNvPr id="187" name="Group 186"/>
          <p:cNvGrpSpPr/>
          <p:nvPr/>
        </p:nvGrpSpPr>
        <p:grpSpPr>
          <a:xfrm>
            <a:off x="9121733" y="4877404"/>
            <a:ext cx="844568" cy="1315053"/>
            <a:chOff x="6004799" y="4914418"/>
            <a:chExt cx="544246" cy="1315053"/>
          </a:xfrm>
        </p:grpSpPr>
        <p:sp>
          <p:nvSpPr>
            <p:cNvPr id="188" name="TextBox 187"/>
            <p:cNvSpPr txBox="1"/>
            <p:nvPr/>
          </p:nvSpPr>
          <p:spPr>
            <a:xfrm rot="5400000">
              <a:off x="6241895" y="5450719"/>
              <a:ext cx="369238" cy="245062"/>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HLOD CMA4</a:t>
              </a:r>
            </a:p>
          </p:txBody>
        </p:sp>
        <p:sp>
          <p:nvSpPr>
            <p:cNvPr id="189" name="TextBox 188"/>
            <p:cNvSpPr txBox="1"/>
            <p:nvPr/>
          </p:nvSpPr>
          <p:spPr>
            <a:xfrm rot="5400000">
              <a:off x="6241895" y="5922321"/>
              <a:ext cx="369238" cy="245062"/>
            </a:xfrm>
            <a:prstGeom prst="rect">
              <a:avLst/>
            </a:prstGeom>
            <a:solidFill>
              <a:schemeClr val="bg1">
                <a:lumMod val="95000"/>
              </a:schemeClr>
            </a:solidFill>
            <a:ln>
              <a:solidFill>
                <a:schemeClr val="bg1">
                  <a:lumMod val="75000"/>
                </a:schemeClr>
              </a:solidFill>
            </a:ln>
          </p:spPr>
          <p:txBody>
            <a:bodyPr vert="vert270" wrap="square"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BR</a:t>
              </a:r>
            </a:p>
            <a:p>
              <a:pPr algn="ctr">
                <a:defRPr/>
              </a:pPr>
              <a:r>
                <a:rPr lang="en-GB" sz="800" kern="0" dirty="0">
                  <a:solidFill>
                    <a:srgbClr val="003166"/>
                  </a:solidFill>
                  <a:ea typeface="ＭＳ Ｐゴシック" pitchFamily="34" charset="-128"/>
                  <a:cs typeface="Arial" panose="020B0604020202020204" pitchFamily="34" charset="0"/>
                </a:rPr>
                <a:t>CMA4</a:t>
              </a:r>
            </a:p>
          </p:txBody>
        </p:sp>
        <p:sp>
          <p:nvSpPr>
            <p:cNvPr id="190" name="TextBox 189"/>
            <p:cNvSpPr txBox="1"/>
            <p:nvPr/>
          </p:nvSpPr>
          <p:spPr>
            <a:xfrm rot="5400000">
              <a:off x="5942711" y="4976506"/>
              <a:ext cx="369238" cy="245062"/>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Subset</a:t>
              </a:r>
            </a:p>
            <a:p>
              <a:pPr algn="ctr">
                <a:defRPr/>
              </a:pPr>
              <a:r>
                <a:rPr lang="en-GB" sz="800" kern="0" dirty="0">
                  <a:solidFill>
                    <a:srgbClr val="003166"/>
                  </a:solidFill>
                  <a:ea typeface="ＭＳ Ｐゴシック" pitchFamily="34" charset="-128"/>
                  <a:cs typeface="Arial" panose="020B0604020202020204" pitchFamily="34" charset="0"/>
                </a:rPr>
                <a:t>HLR</a:t>
              </a:r>
            </a:p>
          </p:txBody>
        </p:sp>
        <p:sp>
          <p:nvSpPr>
            <p:cNvPr id="192" name="TextBox 191"/>
            <p:cNvSpPr txBox="1"/>
            <p:nvPr/>
          </p:nvSpPr>
          <p:spPr>
            <a:xfrm rot="5400000">
              <a:off x="6241895" y="4976506"/>
              <a:ext cx="369238" cy="245062"/>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Subset DBR</a:t>
              </a:r>
            </a:p>
          </p:txBody>
        </p:sp>
        <p:cxnSp>
          <p:nvCxnSpPr>
            <p:cNvPr id="193" name="Straight Arrow Connector 192"/>
            <p:cNvCxnSpPr>
              <a:stCxn id="190" idx="0"/>
              <a:endCxn id="192" idx="2"/>
            </p:cNvCxnSpPr>
            <p:nvPr/>
          </p:nvCxnSpPr>
          <p:spPr>
            <a:xfrm>
              <a:off x="6249861" y="5099038"/>
              <a:ext cx="54121" cy="0"/>
            </a:xfrm>
            <a:prstGeom prst="straightConnector1">
              <a:avLst/>
            </a:prstGeom>
            <a:solidFill>
              <a:schemeClr val="bg1">
                <a:lumMod val="95000"/>
              </a:schemeClr>
            </a:solidFill>
            <a:ln>
              <a:solidFill>
                <a:srgbClr val="003166"/>
              </a:solidFill>
              <a:headEnd type="none" w="med" len="med"/>
              <a:tailEnd type="triangle" w="med" len="med"/>
            </a:ln>
          </p:spPr>
        </p:cxnSp>
        <p:sp>
          <p:nvSpPr>
            <p:cNvPr id="194" name="TextBox 193"/>
            <p:cNvSpPr txBox="1"/>
            <p:nvPr/>
          </p:nvSpPr>
          <p:spPr>
            <a:xfrm rot="5400000">
              <a:off x="5942711" y="5447545"/>
              <a:ext cx="369238" cy="245062"/>
            </a:xfrm>
            <a:prstGeom prst="rect">
              <a:avLst/>
            </a:prstGeom>
            <a:solidFill>
              <a:schemeClr val="bg1">
                <a:lumMod val="95000"/>
              </a:schemeClr>
            </a:solidFill>
            <a:ln>
              <a:solidFill>
                <a:schemeClr val="bg1">
                  <a:lumMod val="7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OS CMA4</a:t>
              </a:r>
            </a:p>
          </p:txBody>
        </p:sp>
        <p:cxnSp>
          <p:nvCxnSpPr>
            <p:cNvPr id="195" name="Straight Arrow Connector 194"/>
            <p:cNvCxnSpPr>
              <a:stCxn id="194" idx="0"/>
              <a:endCxn id="188" idx="2"/>
            </p:cNvCxnSpPr>
            <p:nvPr/>
          </p:nvCxnSpPr>
          <p:spPr>
            <a:xfrm>
              <a:off x="6249861" y="5570077"/>
              <a:ext cx="54122" cy="3173"/>
            </a:xfrm>
            <a:prstGeom prst="straightConnector1">
              <a:avLst/>
            </a:prstGeom>
            <a:solidFill>
              <a:schemeClr val="bg1">
                <a:lumMod val="95000"/>
              </a:schemeClr>
            </a:solidFill>
            <a:ln>
              <a:solidFill>
                <a:srgbClr val="003166"/>
              </a:solidFill>
              <a:headEnd type="none" w="med" len="med"/>
              <a:tailEnd type="triangle" w="med" len="med"/>
            </a:ln>
          </p:spPr>
        </p:cxnSp>
        <p:cxnSp>
          <p:nvCxnSpPr>
            <p:cNvPr id="197" name="Straight Arrow Connector 196"/>
            <p:cNvCxnSpPr>
              <a:stCxn id="188" idx="3"/>
              <a:endCxn id="189" idx="1"/>
            </p:cNvCxnSpPr>
            <p:nvPr/>
          </p:nvCxnSpPr>
          <p:spPr>
            <a:xfrm flipH="1">
              <a:off x="6426513" y="5757869"/>
              <a:ext cx="0" cy="102364"/>
            </a:xfrm>
            <a:prstGeom prst="straightConnector1">
              <a:avLst/>
            </a:prstGeom>
            <a:solidFill>
              <a:schemeClr val="bg1">
                <a:lumMod val="95000"/>
              </a:schemeClr>
            </a:solidFill>
            <a:ln>
              <a:solidFill>
                <a:srgbClr val="003166"/>
              </a:solidFill>
              <a:headEnd type="none" w="med" len="med"/>
              <a:tailEnd type="triangle" w="med" len="med"/>
            </a:ln>
          </p:spPr>
        </p:cxnSp>
        <p:cxnSp>
          <p:nvCxnSpPr>
            <p:cNvPr id="198" name="Straight Arrow Connector 197"/>
            <p:cNvCxnSpPr>
              <a:stCxn id="190" idx="3"/>
              <a:endCxn id="194" idx="1"/>
            </p:cNvCxnSpPr>
            <p:nvPr/>
          </p:nvCxnSpPr>
          <p:spPr>
            <a:xfrm flipH="1">
              <a:off x="6127329" y="5283657"/>
              <a:ext cx="0" cy="101801"/>
            </a:xfrm>
            <a:prstGeom prst="straightConnector1">
              <a:avLst/>
            </a:prstGeom>
            <a:solidFill>
              <a:schemeClr val="bg1">
                <a:lumMod val="95000"/>
              </a:schemeClr>
            </a:solidFill>
            <a:ln>
              <a:solidFill>
                <a:srgbClr val="003166"/>
              </a:solidFill>
              <a:headEnd type="none" w="med" len="med"/>
              <a:tailEnd type="triangle" w="med" len="med"/>
            </a:ln>
          </p:spPr>
        </p:cxnSp>
        <p:cxnSp>
          <p:nvCxnSpPr>
            <p:cNvPr id="199" name="Straight Arrow Connector 198"/>
            <p:cNvCxnSpPr>
              <a:stCxn id="192" idx="3"/>
              <a:endCxn id="188" idx="1"/>
            </p:cNvCxnSpPr>
            <p:nvPr/>
          </p:nvCxnSpPr>
          <p:spPr>
            <a:xfrm>
              <a:off x="6426514" y="5283657"/>
              <a:ext cx="0" cy="104975"/>
            </a:xfrm>
            <a:prstGeom prst="straightConnector1">
              <a:avLst/>
            </a:prstGeom>
            <a:solidFill>
              <a:schemeClr val="bg1">
                <a:lumMod val="95000"/>
              </a:schemeClr>
            </a:solidFill>
            <a:ln>
              <a:solidFill>
                <a:srgbClr val="003166"/>
              </a:solidFill>
              <a:headEnd type="none" w="med" len="med"/>
              <a:tailEnd type="triangle" w="med" len="med"/>
            </a:ln>
          </p:spPr>
        </p:cxnSp>
      </p:grpSp>
      <p:grpSp>
        <p:nvGrpSpPr>
          <p:cNvPr id="200" name="Group 199"/>
          <p:cNvGrpSpPr/>
          <p:nvPr/>
        </p:nvGrpSpPr>
        <p:grpSpPr>
          <a:xfrm>
            <a:off x="10088849" y="4877404"/>
            <a:ext cx="844568" cy="1315053"/>
            <a:chOff x="6004799" y="4914418"/>
            <a:chExt cx="544246" cy="1315053"/>
          </a:xfrm>
        </p:grpSpPr>
        <p:sp>
          <p:nvSpPr>
            <p:cNvPr id="202" name="TextBox 201"/>
            <p:cNvSpPr txBox="1"/>
            <p:nvPr/>
          </p:nvSpPr>
          <p:spPr>
            <a:xfrm rot="5400000">
              <a:off x="6241895" y="5450719"/>
              <a:ext cx="369238" cy="245062"/>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HLOD </a:t>
              </a:r>
              <a:r>
                <a:rPr lang="en-GB" sz="800" kern="0" dirty="0" err="1">
                  <a:solidFill>
                    <a:srgbClr val="003166"/>
                  </a:solidFill>
                </a:rPr>
                <a:t>Expl</a:t>
              </a:r>
              <a:endParaRPr lang="en-GB" sz="800" kern="0" dirty="0">
                <a:solidFill>
                  <a:srgbClr val="003166"/>
                </a:solidFill>
              </a:endParaRPr>
            </a:p>
          </p:txBody>
        </p:sp>
        <p:sp>
          <p:nvSpPr>
            <p:cNvPr id="203" name="TextBox 202"/>
            <p:cNvSpPr txBox="1"/>
            <p:nvPr/>
          </p:nvSpPr>
          <p:spPr>
            <a:xfrm rot="5400000">
              <a:off x="6241895" y="5922321"/>
              <a:ext cx="369238" cy="245062"/>
            </a:xfrm>
            <a:prstGeom prst="rect">
              <a:avLst/>
            </a:prstGeom>
            <a:solidFill>
              <a:schemeClr val="bg1">
                <a:lumMod val="95000"/>
              </a:schemeClr>
            </a:solidFill>
            <a:ln>
              <a:solidFill>
                <a:schemeClr val="bg1">
                  <a:lumMod val="75000"/>
                </a:schemeClr>
              </a:solidFill>
            </a:ln>
          </p:spPr>
          <p:txBody>
            <a:bodyPr vert="vert270" wrap="square"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BR</a:t>
              </a:r>
            </a:p>
            <a:p>
              <a:pPr algn="ctr">
                <a:defRPr/>
              </a:pPr>
              <a:r>
                <a:rPr lang="en-GB" sz="800" kern="0" dirty="0" err="1">
                  <a:solidFill>
                    <a:srgbClr val="003166"/>
                  </a:solidFill>
                  <a:ea typeface="ＭＳ Ｐゴシック" pitchFamily="34" charset="-128"/>
                  <a:cs typeface="Arial" panose="020B0604020202020204" pitchFamily="34" charset="0"/>
                </a:rPr>
                <a:t>Expl</a:t>
              </a:r>
              <a:endParaRPr lang="en-GB" sz="800" kern="0" dirty="0">
                <a:solidFill>
                  <a:srgbClr val="003166"/>
                </a:solidFill>
                <a:ea typeface="ＭＳ Ｐゴシック" pitchFamily="34" charset="-128"/>
                <a:cs typeface="Arial" panose="020B0604020202020204" pitchFamily="34" charset="0"/>
              </a:endParaRPr>
            </a:p>
          </p:txBody>
        </p:sp>
        <p:sp>
          <p:nvSpPr>
            <p:cNvPr id="204" name="TextBox 203"/>
            <p:cNvSpPr txBox="1"/>
            <p:nvPr/>
          </p:nvSpPr>
          <p:spPr>
            <a:xfrm rot="5400000">
              <a:off x="5942711" y="4976506"/>
              <a:ext cx="369238" cy="245062"/>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Subset</a:t>
              </a:r>
            </a:p>
            <a:p>
              <a:pPr algn="ctr">
                <a:defRPr/>
              </a:pPr>
              <a:r>
                <a:rPr lang="en-GB" sz="800" kern="0" dirty="0">
                  <a:solidFill>
                    <a:srgbClr val="003166"/>
                  </a:solidFill>
                  <a:ea typeface="ＭＳ Ｐゴシック" pitchFamily="34" charset="-128"/>
                  <a:cs typeface="Arial" panose="020B0604020202020204" pitchFamily="34" charset="0"/>
                </a:rPr>
                <a:t>HLR</a:t>
              </a:r>
            </a:p>
          </p:txBody>
        </p:sp>
        <p:sp>
          <p:nvSpPr>
            <p:cNvPr id="205" name="TextBox 204"/>
            <p:cNvSpPr txBox="1"/>
            <p:nvPr/>
          </p:nvSpPr>
          <p:spPr>
            <a:xfrm rot="5400000">
              <a:off x="6241895" y="4976506"/>
              <a:ext cx="369238" cy="245062"/>
            </a:xfrm>
            <a:prstGeom prst="rect">
              <a:avLst/>
            </a:prstGeom>
            <a:solidFill>
              <a:schemeClr val="bg1">
                <a:lumMod val="95000"/>
              </a:schemeClr>
            </a:solidFill>
            <a:ln>
              <a:solidFill>
                <a:schemeClr val="bg1">
                  <a:lumMod val="75000"/>
                </a:schemeClr>
              </a:solidFill>
            </a:ln>
          </p:spPr>
          <p:txBody>
            <a:bodyPr vert="vert270" wrap="square" lIns="0" tIns="0" rIns="0" bIns="0" rtlCol="0" anchor="ctr">
              <a:noAutofit/>
            </a:bodyPr>
            <a:lstStyle/>
            <a:p>
              <a:pPr algn="ctr">
                <a:defRPr/>
              </a:pPr>
              <a:r>
                <a:rPr lang="en-GB" sz="800" kern="0" dirty="0">
                  <a:solidFill>
                    <a:srgbClr val="003166"/>
                  </a:solidFill>
                  <a:ea typeface="ＭＳ Ｐゴシック" pitchFamily="34" charset="-128"/>
                  <a:cs typeface="Arial" panose="020B0604020202020204" pitchFamily="34" charset="0"/>
                </a:rPr>
                <a:t>Subset DBR</a:t>
              </a:r>
            </a:p>
          </p:txBody>
        </p:sp>
        <p:cxnSp>
          <p:nvCxnSpPr>
            <p:cNvPr id="206" name="Straight Arrow Connector 205"/>
            <p:cNvCxnSpPr>
              <a:stCxn id="204" idx="0"/>
              <a:endCxn id="205" idx="2"/>
            </p:cNvCxnSpPr>
            <p:nvPr/>
          </p:nvCxnSpPr>
          <p:spPr>
            <a:xfrm>
              <a:off x="6249861" y="5099038"/>
              <a:ext cx="54121" cy="0"/>
            </a:xfrm>
            <a:prstGeom prst="straightConnector1">
              <a:avLst/>
            </a:prstGeom>
            <a:solidFill>
              <a:schemeClr val="bg1">
                <a:lumMod val="95000"/>
              </a:schemeClr>
            </a:solidFill>
            <a:ln>
              <a:solidFill>
                <a:srgbClr val="003166"/>
              </a:solidFill>
              <a:headEnd type="none" w="med" len="med"/>
              <a:tailEnd type="triangle" w="med" len="med"/>
            </a:ln>
          </p:spPr>
        </p:cxnSp>
        <p:sp>
          <p:nvSpPr>
            <p:cNvPr id="207" name="TextBox 206"/>
            <p:cNvSpPr txBox="1"/>
            <p:nvPr/>
          </p:nvSpPr>
          <p:spPr>
            <a:xfrm rot="5400000">
              <a:off x="5942711" y="5447545"/>
              <a:ext cx="369238" cy="245062"/>
            </a:xfrm>
            <a:prstGeom prst="rect">
              <a:avLst/>
            </a:prstGeom>
            <a:solidFill>
              <a:schemeClr val="bg1">
                <a:lumMod val="95000"/>
              </a:schemeClr>
            </a:solidFill>
            <a:ln>
              <a:solidFill>
                <a:schemeClr val="bg1">
                  <a:lumMod val="75000"/>
                </a:schemeClr>
              </a:solidFill>
            </a:ln>
          </p:spPr>
          <p:txBody>
            <a:bodyPr vert="vert270" wrap="square" rtlCol="0" anchor="ctr">
              <a:noAutofit/>
            </a:bodyPr>
            <a:lstStyle>
              <a:defPPr>
                <a:defRPr lang="en-US"/>
              </a:defPPr>
              <a:lvl1pPr algn="ctr" eaLnBrk="1" fontAlgn="auto" hangingPunct="1">
                <a:spcBef>
                  <a:spcPts val="0"/>
                </a:spcBef>
                <a:spcAft>
                  <a:spcPts val="0"/>
                </a:spcAft>
                <a:defRPr>
                  <a:latin typeface="+mn-lt"/>
                  <a:ea typeface="ＭＳ Ｐゴシック" pitchFamily="34" charset="-128"/>
                  <a:cs typeface="Arial" panose="020B0604020202020204" pitchFamily="34" charset="0"/>
                </a:defRPr>
              </a:lvl1pPr>
            </a:lstStyle>
            <a:p>
              <a:pPr>
                <a:defRPr/>
              </a:pPr>
              <a:r>
                <a:rPr lang="en-GB" sz="800" kern="0" dirty="0">
                  <a:solidFill>
                    <a:srgbClr val="003166"/>
                  </a:solidFill>
                </a:rPr>
                <a:t>OS </a:t>
              </a:r>
              <a:r>
                <a:rPr lang="en-GB" sz="800" kern="0" dirty="0" err="1">
                  <a:solidFill>
                    <a:srgbClr val="003166"/>
                  </a:solidFill>
                </a:rPr>
                <a:t>Expl</a:t>
              </a:r>
              <a:endParaRPr lang="en-GB" sz="800" kern="0" dirty="0">
                <a:solidFill>
                  <a:srgbClr val="003166"/>
                </a:solidFill>
              </a:endParaRPr>
            </a:p>
          </p:txBody>
        </p:sp>
        <p:cxnSp>
          <p:nvCxnSpPr>
            <p:cNvPr id="210" name="Straight Arrow Connector 209"/>
            <p:cNvCxnSpPr>
              <a:stCxn id="207" idx="0"/>
              <a:endCxn id="202" idx="2"/>
            </p:cNvCxnSpPr>
            <p:nvPr/>
          </p:nvCxnSpPr>
          <p:spPr>
            <a:xfrm>
              <a:off x="6249861" y="5570077"/>
              <a:ext cx="54122" cy="3173"/>
            </a:xfrm>
            <a:prstGeom prst="straightConnector1">
              <a:avLst/>
            </a:prstGeom>
            <a:solidFill>
              <a:schemeClr val="bg1">
                <a:lumMod val="95000"/>
              </a:schemeClr>
            </a:solidFill>
            <a:ln>
              <a:solidFill>
                <a:srgbClr val="003166"/>
              </a:solidFill>
              <a:headEnd type="none" w="med" len="med"/>
              <a:tailEnd type="triangle" w="med" len="med"/>
            </a:ln>
          </p:spPr>
        </p:cxnSp>
        <p:cxnSp>
          <p:nvCxnSpPr>
            <p:cNvPr id="211" name="Straight Arrow Connector 210"/>
            <p:cNvCxnSpPr>
              <a:stCxn id="202" idx="3"/>
              <a:endCxn id="203" idx="1"/>
            </p:cNvCxnSpPr>
            <p:nvPr/>
          </p:nvCxnSpPr>
          <p:spPr>
            <a:xfrm flipH="1">
              <a:off x="6426513" y="5757869"/>
              <a:ext cx="0" cy="102364"/>
            </a:xfrm>
            <a:prstGeom prst="straightConnector1">
              <a:avLst/>
            </a:prstGeom>
            <a:solidFill>
              <a:schemeClr val="bg1">
                <a:lumMod val="95000"/>
              </a:schemeClr>
            </a:solidFill>
            <a:ln>
              <a:solidFill>
                <a:srgbClr val="003166"/>
              </a:solidFill>
              <a:headEnd type="none" w="med" len="med"/>
              <a:tailEnd type="triangle" w="med" len="med"/>
            </a:ln>
          </p:spPr>
        </p:cxnSp>
        <p:cxnSp>
          <p:nvCxnSpPr>
            <p:cNvPr id="212" name="Straight Arrow Connector 211"/>
            <p:cNvCxnSpPr>
              <a:stCxn id="204" idx="3"/>
              <a:endCxn id="207" idx="1"/>
            </p:cNvCxnSpPr>
            <p:nvPr/>
          </p:nvCxnSpPr>
          <p:spPr>
            <a:xfrm flipH="1">
              <a:off x="6127329" y="5283657"/>
              <a:ext cx="0" cy="101801"/>
            </a:xfrm>
            <a:prstGeom prst="straightConnector1">
              <a:avLst/>
            </a:prstGeom>
            <a:solidFill>
              <a:schemeClr val="bg1">
                <a:lumMod val="95000"/>
              </a:schemeClr>
            </a:solidFill>
            <a:ln>
              <a:solidFill>
                <a:srgbClr val="003166"/>
              </a:solidFill>
              <a:headEnd type="none" w="med" len="med"/>
              <a:tailEnd type="triangle" w="med" len="med"/>
            </a:ln>
          </p:spPr>
        </p:cxnSp>
        <p:cxnSp>
          <p:nvCxnSpPr>
            <p:cNvPr id="213" name="Straight Arrow Connector 212"/>
            <p:cNvCxnSpPr>
              <a:stCxn id="205" idx="3"/>
              <a:endCxn id="202" idx="1"/>
            </p:cNvCxnSpPr>
            <p:nvPr/>
          </p:nvCxnSpPr>
          <p:spPr>
            <a:xfrm>
              <a:off x="6426514" y="5283657"/>
              <a:ext cx="0" cy="104975"/>
            </a:xfrm>
            <a:prstGeom prst="straightConnector1">
              <a:avLst/>
            </a:prstGeom>
            <a:solidFill>
              <a:schemeClr val="bg1">
                <a:lumMod val="95000"/>
              </a:schemeClr>
            </a:solidFill>
            <a:ln>
              <a:solidFill>
                <a:srgbClr val="003166"/>
              </a:solidFill>
              <a:headEnd type="none" w="med" len="med"/>
              <a:tailEnd type="triangle" w="med" len="med"/>
            </a:ln>
          </p:spPr>
        </p:cxnSp>
      </p:grpSp>
      <p:sp>
        <p:nvSpPr>
          <p:cNvPr id="251" name="Rectangle 250"/>
          <p:cNvSpPr/>
          <p:nvPr/>
        </p:nvSpPr>
        <p:spPr>
          <a:xfrm>
            <a:off x="7574451" y="4842786"/>
            <a:ext cx="509498" cy="325609"/>
          </a:xfrm>
          <a:prstGeom prst="rect">
            <a:avLst/>
          </a:prstGeom>
        </p:spPr>
        <p:txBody>
          <a:bodyPr wrap="none">
            <a:spAutoFit/>
          </a:bodyPr>
          <a:lstStyle/>
          <a:p>
            <a:pPr algn="ctr"/>
            <a:r>
              <a:rPr lang="en-GB" sz="800" b="1" dirty="0"/>
              <a:t>Impact</a:t>
            </a:r>
          </a:p>
          <a:p>
            <a:pPr algn="ctr"/>
            <a:r>
              <a:rPr lang="en-GB" sz="800" b="1" dirty="0"/>
              <a:t>TBC</a:t>
            </a:r>
            <a:endParaRPr lang="en-GB" sz="1200" b="1" dirty="0"/>
          </a:p>
        </p:txBody>
      </p:sp>
    </p:spTree>
    <p:extLst>
      <p:ext uri="{BB962C8B-B14F-4D97-AF65-F5344CB8AC3E}">
        <p14:creationId xmlns:p14="http://schemas.microsoft.com/office/powerpoint/2010/main" val="188152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Group 230"/>
          <p:cNvGrpSpPr/>
          <p:nvPr/>
        </p:nvGrpSpPr>
        <p:grpSpPr>
          <a:xfrm>
            <a:off x="2305116" y="1764835"/>
            <a:ext cx="9600424" cy="4720305"/>
            <a:chOff x="2305116" y="1561636"/>
            <a:chExt cx="9600424" cy="4276780"/>
          </a:xfrm>
          <a:effectLst/>
        </p:grpSpPr>
        <p:grpSp>
          <p:nvGrpSpPr>
            <p:cNvPr id="174" name="Group 173"/>
            <p:cNvGrpSpPr/>
            <p:nvPr/>
          </p:nvGrpSpPr>
          <p:grpSpPr>
            <a:xfrm>
              <a:off x="2305116" y="1570752"/>
              <a:ext cx="9591050" cy="4267664"/>
              <a:chOff x="2305116" y="1570752"/>
              <a:chExt cx="12150697" cy="4267664"/>
            </a:xfrm>
          </p:grpSpPr>
          <p:grpSp>
            <p:nvGrpSpPr>
              <p:cNvPr id="173" name="Group 172"/>
              <p:cNvGrpSpPr/>
              <p:nvPr/>
            </p:nvGrpSpPr>
            <p:grpSpPr>
              <a:xfrm>
                <a:off x="2305116" y="1570752"/>
                <a:ext cx="12150697" cy="4267664"/>
                <a:chOff x="2305116" y="1570752"/>
                <a:chExt cx="12150697" cy="4267664"/>
              </a:xfrm>
            </p:grpSpPr>
            <p:cxnSp>
              <p:nvCxnSpPr>
                <p:cNvPr id="149" name="Straight Connector 148"/>
                <p:cNvCxnSpPr/>
                <p:nvPr/>
              </p:nvCxnSpPr>
              <p:spPr>
                <a:xfrm>
                  <a:off x="2305116" y="1570752"/>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2941559" y="1570752"/>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3578002" y="1570752"/>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4214445" y="1570752"/>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4850888" y="1570752"/>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5487331" y="1570752"/>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123774" y="1570752"/>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760217" y="1570752"/>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7396660" y="1570752"/>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8033103" y="1570752"/>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8669546" y="1570752"/>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305989" y="1570752"/>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9942432" y="1570752"/>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10578875" y="1570752"/>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11215318" y="1570752"/>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11851768" y="1570752"/>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flipH="1">
                  <a:off x="2305116" y="3379802"/>
                  <a:ext cx="12150697" cy="0"/>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flipH="1">
                  <a:off x="2310377" y="4657249"/>
                  <a:ext cx="12145436" cy="0"/>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grpSp>
          <p:cxnSp>
            <p:nvCxnSpPr>
              <p:cNvPr id="172" name="Straight Connector 171"/>
              <p:cNvCxnSpPr/>
              <p:nvPr/>
            </p:nvCxnSpPr>
            <p:spPr>
              <a:xfrm flipH="1">
                <a:off x="2305610" y="5838416"/>
                <a:ext cx="12150203" cy="0"/>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grpSp>
        <p:cxnSp>
          <p:nvCxnSpPr>
            <p:cNvPr id="222" name="Straight Connector 221"/>
            <p:cNvCxnSpPr/>
            <p:nvPr/>
          </p:nvCxnSpPr>
          <p:spPr>
            <a:xfrm>
              <a:off x="10398422" y="1561636"/>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p:nvCxnSpPr>
          <p:spPr>
            <a:xfrm>
              <a:off x="10900793" y="1561636"/>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11403164" y="1561636"/>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11905540" y="1561636"/>
              <a:ext cx="0" cy="4267664"/>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grpSp>
      <p:sp>
        <p:nvSpPr>
          <p:cNvPr id="2" name="Slide Number Placeholder 1"/>
          <p:cNvSpPr>
            <a:spLocks noGrp="1"/>
          </p:cNvSpPr>
          <p:nvPr>
            <p:ph type="sldNum" sz="quarter" idx="10"/>
          </p:nvPr>
        </p:nvSpPr>
        <p:spPr>
          <a:effectLst/>
        </p:spPr>
        <p:txBody>
          <a:bodyPr/>
          <a:lstStyle/>
          <a:p>
            <a:pPr>
              <a:defRPr/>
            </a:pPr>
            <a:fld id="{B01AEDE6-3158-4034-9CD4-34B4200A9764}" type="slidenum">
              <a:rPr lang="en-GB" smtClean="0">
                <a:solidFill>
                  <a:srgbClr val="004A8F"/>
                </a:solidFill>
              </a:rPr>
              <a:pPr>
                <a:defRPr/>
              </a:pPr>
              <a:t>6</a:t>
            </a:fld>
            <a:endParaRPr lang="en-GB" dirty="0">
              <a:solidFill>
                <a:srgbClr val="004A8F"/>
              </a:solidFill>
            </a:endParaRPr>
          </a:p>
        </p:txBody>
      </p:sp>
      <p:sp>
        <p:nvSpPr>
          <p:cNvPr id="3" name="Title 2"/>
          <p:cNvSpPr>
            <a:spLocks noGrp="1"/>
          </p:cNvSpPr>
          <p:nvPr>
            <p:ph type="title"/>
          </p:nvPr>
        </p:nvSpPr>
        <p:spPr>
          <a:xfrm>
            <a:off x="495305" y="408858"/>
            <a:ext cx="9537695" cy="530941"/>
          </a:xfrm>
          <a:effectLst/>
        </p:spPr>
        <p:txBody>
          <a:bodyPr/>
          <a:lstStyle/>
          <a:p>
            <a:r>
              <a:rPr lang="en-GB" sz="1800" dirty="0"/>
              <a:t>Delivery plan of the API strategic operating model will be tracked against a set of critical milestones in alignment with Open Banking Compliance and Other API Exploitation projects</a:t>
            </a:r>
          </a:p>
        </p:txBody>
      </p:sp>
      <p:cxnSp>
        <p:nvCxnSpPr>
          <p:cNvPr id="27" name="Straight Connector 26"/>
          <p:cNvCxnSpPr/>
          <p:nvPr/>
        </p:nvCxnSpPr>
        <p:spPr>
          <a:xfrm flipH="1">
            <a:off x="4311576" y="1764570"/>
            <a:ext cx="5683" cy="4720570"/>
          </a:xfrm>
          <a:prstGeom prst="line">
            <a:avLst/>
          </a:prstGeom>
          <a:ln w="28575">
            <a:solidFill>
              <a:schemeClr val="accent4">
                <a:lumMod val="60000"/>
                <a:lumOff val="40000"/>
              </a:schemeClr>
            </a:solidFill>
          </a:ln>
          <a:effectLst/>
        </p:spPr>
        <p:style>
          <a:lnRef idx="3">
            <a:schemeClr val="accent4"/>
          </a:lnRef>
          <a:fillRef idx="0">
            <a:schemeClr val="accent4"/>
          </a:fillRef>
          <a:effectRef idx="2">
            <a:schemeClr val="accent4"/>
          </a:effectRef>
          <a:fontRef idx="minor">
            <a:schemeClr val="tx1"/>
          </a:fontRef>
        </p:style>
      </p:cxnSp>
      <p:grpSp>
        <p:nvGrpSpPr>
          <p:cNvPr id="150" name="Group 149"/>
          <p:cNvGrpSpPr/>
          <p:nvPr/>
        </p:nvGrpSpPr>
        <p:grpSpPr>
          <a:xfrm>
            <a:off x="2271569" y="1321018"/>
            <a:ext cx="6556216" cy="422265"/>
            <a:chOff x="3248335" y="1117818"/>
            <a:chExt cx="6357570" cy="422265"/>
          </a:xfrm>
          <a:effectLst/>
        </p:grpSpPr>
        <p:sp>
          <p:nvSpPr>
            <p:cNvPr id="32" name="Rectangle 31"/>
            <p:cNvSpPr/>
            <p:nvPr/>
          </p:nvSpPr>
          <p:spPr>
            <a:xfrm>
              <a:off x="3762187" y="1161125"/>
              <a:ext cx="5843718" cy="378958"/>
            </a:xfrm>
            <a:prstGeom prst="rect">
              <a:avLst/>
            </a:prstGeom>
            <a:solidFill>
              <a:schemeClr val="bg1">
                <a:lumMod val="85000"/>
                <a:alpha val="30000"/>
              </a:schemeClr>
            </a:solidFill>
            <a:ln w="12700" cap="flat" cmpd="sng" algn="ctr">
              <a:noFill/>
              <a:prstDash val="solid"/>
            </a:ln>
            <a:effectLst/>
          </p:spPr>
          <p:txBody>
            <a:bodyPr lIns="27000" tIns="27000" rIns="0" bIns="0" rtlCol="0" anchor="t" anchorCtr="0"/>
            <a:lstStyle/>
            <a:p>
              <a:pPr defTabSz="685800">
                <a:defRPr/>
              </a:pPr>
              <a:r>
                <a:rPr lang="en-AU" sz="1050" b="1" kern="0" dirty="0">
                  <a:solidFill>
                    <a:srgbClr val="FFFFFF"/>
                  </a:solidFill>
                </a:rPr>
                <a:t>        </a:t>
              </a:r>
            </a:p>
          </p:txBody>
        </p:sp>
        <p:sp>
          <p:nvSpPr>
            <p:cNvPr id="33" name="Rectangle 32"/>
            <p:cNvSpPr/>
            <p:nvPr/>
          </p:nvSpPr>
          <p:spPr>
            <a:xfrm>
              <a:off x="3248335" y="1161125"/>
              <a:ext cx="474611" cy="378958"/>
            </a:xfrm>
            <a:prstGeom prst="rect">
              <a:avLst/>
            </a:prstGeom>
            <a:solidFill>
              <a:schemeClr val="bg1">
                <a:lumMod val="85000"/>
                <a:alpha val="30000"/>
              </a:schemeClr>
            </a:solidFill>
            <a:ln w="12700" cap="flat" cmpd="sng" algn="ctr">
              <a:noFill/>
              <a:prstDash val="solid"/>
            </a:ln>
            <a:effectLst/>
          </p:spPr>
          <p:txBody>
            <a:bodyPr lIns="27000" tIns="27000" rIns="0" bIns="0" rtlCol="0" anchor="t" anchorCtr="0"/>
            <a:lstStyle/>
            <a:p>
              <a:pPr defTabSz="685800">
                <a:defRPr/>
              </a:pPr>
              <a:r>
                <a:rPr lang="en-AU" sz="1050" b="1" kern="0" dirty="0">
                  <a:solidFill>
                    <a:srgbClr val="FFFFFF"/>
                  </a:solidFill>
                </a:rPr>
                <a:t>        </a:t>
              </a:r>
            </a:p>
          </p:txBody>
        </p:sp>
        <p:sp>
          <p:nvSpPr>
            <p:cNvPr id="82" name="Rectangle 81"/>
            <p:cNvSpPr/>
            <p:nvPr/>
          </p:nvSpPr>
          <p:spPr>
            <a:xfrm>
              <a:off x="3264238" y="1317998"/>
              <a:ext cx="432000" cy="192039"/>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Dec</a:t>
              </a:r>
            </a:p>
          </p:txBody>
        </p:sp>
        <p:sp>
          <p:nvSpPr>
            <p:cNvPr id="83" name="Rectangle 82"/>
            <p:cNvSpPr/>
            <p:nvPr/>
          </p:nvSpPr>
          <p:spPr>
            <a:xfrm>
              <a:off x="3762187" y="1317998"/>
              <a:ext cx="432000" cy="192039"/>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Jan</a:t>
              </a:r>
            </a:p>
          </p:txBody>
        </p:sp>
        <p:sp>
          <p:nvSpPr>
            <p:cNvPr id="84" name="Rectangle 83"/>
            <p:cNvSpPr/>
            <p:nvPr/>
          </p:nvSpPr>
          <p:spPr>
            <a:xfrm>
              <a:off x="4252139" y="1318266"/>
              <a:ext cx="432000" cy="192039"/>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Feb</a:t>
              </a:r>
            </a:p>
          </p:txBody>
        </p:sp>
        <p:sp>
          <p:nvSpPr>
            <p:cNvPr id="85" name="Rectangle 84"/>
            <p:cNvSpPr/>
            <p:nvPr/>
          </p:nvSpPr>
          <p:spPr>
            <a:xfrm>
              <a:off x="4742091" y="1318534"/>
              <a:ext cx="432000" cy="192039"/>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Mar</a:t>
              </a:r>
            </a:p>
          </p:txBody>
        </p:sp>
        <p:sp>
          <p:nvSpPr>
            <p:cNvPr id="86" name="Rectangle 85"/>
            <p:cNvSpPr/>
            <p:nvPr/>
          </p:nvSpPr>
          <p:spPr>
            <a:xfrm>
              <a:off x="5721995" y="1318802"/>
              <a:ext cx="432000" cy="192039"/>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May</a:t>
              </a:r>
            </a:p>
          </p:txBody>
        </p:sp>
        <p:sp>
          <p:nvSpPr>
            <p:cNvPr id="87" name="Rectangle 86"/>
            <p:cNvSpPr/>
            <p:nvPr/>
          </p:nvSpPr>
          <p:spPr>
            <a:xfrm>
              <a:off x="6211947" y="1319070"/>
              <a:ext cx="432000" cy="192039"/>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Jun</a:t>
              </a:r>
            </a:p>
          </p:txBody>
        </p:sp>
        <p:sp>
          <p:nvSpPr>
            <p:cNvPr id="88" name="Rectangle 87"/>
            <p:cNvSpPr/>
            <p:nvPr/>
          </p:nvSpPr>
          <p:spPr>
            <a:xfrm>
              <a:off x="6701899" y="1319338"/>
              <a:ext cx="432000" cy="192039"/>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Jul</a:t>
              </a:r>
            </a:p>
          </p:txBody>
        </p:sp>
        <p:sp>
          <p:nvSpPr>
            <p:cNvPr id="89" name="Rectangle 88"/>
            <p:cNvSpPr/>
            <p:nvPr/>
          </p:nvSpPr>
          <p:spPr>
            <a:xfrm>
              <a:off x="7191851" y="1319606"/>
              <a:ext cx="432000" cy="192039"/>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Aug</a:t>
              </a:r>
            </a:p>
          </p:txBody>
        </p:sp>
        <p:sp>
          <p:nvSpPr>
            <p:cNvPr id="90" name="Rectangle 89"/>
            <p:cNvSpPr/>
            <p:nvPr/>
          </p:nvSpPr>
          <p:spPr>
            <a:xfrm>
              <a:off x="7681803" y="1319874"/>
              <a:ext cx="432000" cy="192039"/>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Sep</a:t>
              </a:r>
            </a:p>
          </p:txBody>
        </p:sp>
        <p:sp>
          <p:nvSpPr>
            <p:cNvPr id="91" name="Rectangle 90"/>
            <p:cNvSpPr/>
            <p:nvPr/>
          </p:nvSpPr>
          <p:spPr>
            <a:xfrm>
              <a:off x="8171755" y="1320410"/>
              <a:ext cx="432000" cy="192039"/>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Oct</a:t>
              </a:r>
            </a:p>
          </p:txBody>
        </p:sp>
        <p:sp>
          <p:nvSpPr>
            <p:cNvPr id="92" name="Rectangle 91"/>
            <p:cNvSpPr/>
            <p:nvPr/>
          </p:nvSpPr>
          <p:spPr>
            <a:xfrm>
              <a:off x="8661707" y="1320678"/>
              <a:ext cx="432000" cy="192039"/>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Nov</a:t>
              </a:r>
            </a:p>
          </p:txBody>
        </p:sp>
        <p:sp>
          <p:nvSpPr>
            <p:cNvPr id="93" name="Rectangle 92"/>
            <p:cNvSpPr/>
            <p:nvPr/>
          </p:nvSpPr>
          <p:spPr>
            <a:xfrm>
              <a:off x="9151656" y="1320941"/>
              <a:ext cx="432000" cy="192039"/>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Dec</a:t>
              </a:r>
            </a:p>
          </p:txBody>
        </p:sp>
        <p:sp>
          <p:nvSpPr>
            <p:cNvPr id="94" name="Rectangle 93"/>
            <p:cNvSpPr/>
            <p:nvPr/>
          </p:nvSpPr>
          <p:spPr>
            <a:xfrm>
              <a:off x="5232043" y="1320142"/>
              <a:ext cx="432000" cy="192039"/>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Apr</a:t>
              </a:r>
            </a:p>
          </p:txBody>
        </p:sp>
        <p:sp>
          <p:nvSpPr>
            <p:cNvPr id="124" name="Rectangle 123"/>
            <p:cNvSpPr/>
            <p:nvPr/>
          </p:nvSpPr>
          <p:spPr>
            <a:xfrm>
              <a:off x="3284688" y="1117818"/>
              <a:ext cx="441147" cy="230832"/>
            </a:xfrm>
            <a:prstGeom prst="rect">
              <a:avLst/>
            </a:prstGeom>
          </p:spPr>
          <p:txBody>
            <a:bodyPr wrap="none">
              <a:spAutoFit/>
            </a:bodyPr>
            <a:lstStyle/>
            <a:p>
              <a:pPr algn="ctr" defTabSz="685800" eaLnBrk="0" hangingPunct="0"/>
              <a:r>
                <a:rPr lang="en-GB" sz="900" kern="0" dirty="0">
                  <a:solidFill>
                    <a:srgbClr val="E1E1E1">
                      <a:lumMod val="10000"/>
                    </a:srgbClr>
                  </a:solidFill>
                  <a:cs typeface="Arial" panose="020B0604020202020204" pitchFamily="34" charset="0"/>
                </a:rPr>
                <a:t>2016</a:t>
              </a:r>
            </a:p>
          </p:txBody>
        </p:sp>
        <p:sp>
          <p:nvSpPr>
            <p:cNvPr id="125" name="Rectangle 124"/>
            <p:cNvSpPr/>
            <p:nvPr/>
          </p:nvSpPr>
          <p:spPr>
            <a:xfrm>
              <a:off x="6452793" y="1127373"/>
              <a:ext cx="441147" cy="230832"/>
            </a:xfrm>
            <a:prstGeom prst="rect">
              <a:avLst/>
            </a:prstGeom>
          </p:spPr>
          <p:txBody>
            <a:bodyPr wrap="none">
              <a:spAutoFit/>
            </a:bodyPr>
            <a:lstStyle/>
            <a:p>
              <a:pPr algn="ctr" defTabSz="685800" eaLnBrk="0" hangingPunct="0"/>
              <a:r>
                <a:rPr lang="en-GB" sz="900" kern="0" dirty="0">
                  <a:solidFill>
                    <a:srgbClr val="E1E1E1">
                      <a:lumMod val="10000"/>
                    </a:srgbClr>
                  </a:solidFill>
                  <a:cs typeface="Arial" panose="020B0604020202020204" pitchFamily="34" charset="0"/>
                </a:rPr>
                <a:t>2017</a:t>
              </a:r>
            </a:p>
          </p:txBody>
        </p:sp>
      </p:grpSp>
      <p:sp>
        <p:nvSpPr>
          <p:cNvPr id="126" name="TextBox 125"/>
          <p:cNvSpPr txBox="1"/>
          <p:nvPr/>
        </p:nvSpPr>
        <p:spPr>
          <a:xfrm>
            <a:off x="3434313" y="2189976"/>
            <a:ext cx="1790416" cy="215444"/>
          </a:xfrm>
          <a:prstGeom prst="rect">
            <a:avLst/>
          </a:prstGeom>
          <a:noFill/>
          <a:effectLst/>
        </p:spPr>
        <p:txBody>
          <a:bodyPr wrap="square" rtlCol="0">
            <a:spAutoFit/>
          </a:bodyPr>
          <a:lstStyle/>
          <a:p>
            <a:r>
              <a:rPr lang="en-GB" sz="800" dirty="0">
                <a:solidFill>
                  <a:srgbClr val="5B6063">
                    <a:lumMod val="50000"/>
                  </a:srgbClr>
                </a:solidFill>
              </a:rPr>
              <a:t>CMA1a Scope Signed Off</a:t>
            </a:r>
          </a:p>
        </p:txBody>
      </p:sp>
      <p:sp>
        <p:nvSpPr>
          <p:cNvPr id="142" name="TextBox 141"/>
          <p:cNvSpPr txBox="1"/>
          <p:nvPr/>
        </p:nvSpPr>
        <p:spPr>
          <a:xfrm>
            <a:off x="3408914" y="2340241"/>
            <a:ext cx="902662" cy="338554"/>
          </a:xfrm>
          <a:prstGeom prst="rect">
            <a:avLst/>
          </a:prstGeom>
          <a:noFill/>
          <a:effectLst/>
        </p:spPr>
        <p:txBody>
          <a:bodyPr wrap="square" rtlCol="0">
            <a:spAutoFit/>
          </a:bodyPr>
          <a:lstStyle/>
          <a:p>
            <a:r>
              <a:rPr lang="en-GB" sz="800" dirty="0">
                <a:solidFill>
                  <a:srgbClr val="5B6063">
                    <a:lumMod val="50000"/>
                  </a:srgbClr>
                </a:solidFill>
              </a:rPr>
              <a:t>Corporate Scope Drafted</a:t>
            </a:r>
          </a:p>
        </p:txBody>
      </p:sp>
      <p:sp>
        <p:nvSpPr>
          <p:cNvPr id="175" name="TextBox 174"/>
          <p:cNvSpPr txBox="1"/>
          <p:nvPr/>
        </p:nvSpPr>
        <p:spPr>
          <a:xfrm>
            <a:off x="3286315" y="3797148"/>
            <a:ext cx="1728948" cy="215444"/>
          </a:xfrm>
          <a:prstGeom prst="rect">
            <a:avLst/>
          </a:prstGeom>
          <a:noFill/>
          <a:effectLst/>
        </p:spPr>
        <p:txBody>
          <a:bodyPr wrap="square" rtlCol="0">
            <a:spAutoFit/>
          </a:bodyPr>
          <a:lstStyle/>
          <a:p>
            <a:r>
              <a:rPr lang="en-GB" sz="800" dirty="0">
                <a:solidFill>
                  <a:srgbClr val="5B6063">
                    <a:lumMod val="50000"/>
                  </a:srgbClr>
                </a:solidFill>
              </a:rPr>
              <a:t>CMA1a Scope Signed Off</a:t>
            </a:r>
          </a:p>
        </p:txBody>
      </p:sp>
      <p:sp>
        <p:nvSpPr>
          <p:cNvPr id="177" name="TextBox 176"/>
          <p:cNvSpPr txBox="1"/>
          <p:nvPr/>
        </p:nvSpPr>
        <p:spPr>
          <a:xfrm>
            <a:off x="3313326" y="3969230"/>
            <a:ext cx="1115519" cy="338554"/>
          </a:xfrm>
          <a:prstGeom prst="rect">
            <a:avLst/>
          </a:prstGeom>
          <a:noFill/>
          <a:effectLst/>
        </p:spPr>
        <p:txBody>
          <a:bodyPr wrap="square" rtlCol="0">
            <a:spAutoFit/>
          </a:bodyPr>
          <a:lstStyle/>
          <a:p>
            <a:r>
              <a:rPr lang="en-GB" sz="800" dirty="0">
                <a:solidFill>
                  <a:srgbClr val="5B6063">
                    <a:lumMod val="50000"/>
                  </a:srgbClr>
                </a:solidFill>
              </a:rPr>
              <a:t>CMA3 / PSD2 Scope Drafted</a:t>
            </a:r>
          </a:p>
        </p:txBody>
      </p:sp>
      <p:sp>
        <p:nvSpPr>
          <p:cNvPr id="179" name="TextBox 178"/>
          <p:cNvSpPr txBox="1"/>
          <p:nvPr/>
        </p:nvSpPr>
        <p:spPr>
          <a:xfrm>
            <a:off x="3312329" y="4240445"/>
            <a:ext cx="1511638" cy="215444"/>
          </a:xfrm>
          <a:prstGeom prst="rect">
            <a:avLst/>
          </a:prstGeom>
          <a:noFill/>
          <a:effectLst/>
        </p:spPr>
        <p:txBody>
          <a:bodyPr wrap="square" rtlCol="0">
            <a:spAutoFit/>
          </a:bodyPr>
          <a:lstStyle/>
          <a:p>
            <a:r>
              <a:rPr lang="en-GB" sz="800" dirty="0">
                <a:solidFill>
                  <a:srgbClr val="5B6063">
                    <a:lumMod val="50000"/>
                  </a:srgbClr>
                </a:solidFill>
              </a:rPr>
              <a:t>Dependencies Mapped</a:t>
            </a:r>
          </a:p>
        </p:txBody>
      </p:sp>
      <p:sp>
        <p:nvSpPr>
          <p:cNvPr id="181" name="TextBox 180"/>
          <p:cNvSpPr txBox="1"/>
          <p:nvPr/>
        </p:nvSpPr>
        <p:spPr>
          <a:xfrm>
            <a:off x="4329375" y="4002143"/>
            <a:ext cx="1511638" cy="338554"/>
          </a:xfrm>
          <a:prstGeom prst="rect">
            <a:avLst/>
          </a:prstGeom>
          <a:noFill/>
          <a:effectLst/>
        </p:spPr>
        <p:txBody>
          <a:bodyPr wrap="square" rtlCol="0">
            <a:spAutoFit/>
          </a:bodyPr>
          <a:lstStyle/>
          <a:p>
            <a:r>
              <a:rPr lang="en-GB" sz="800" dirty="0">
                <a:solidFill>
                  <a:srgbClr val="5B6063">
                    <a:lumMod val="50000"/>
                  </a:srgbClr>
                </a:solidFill>
              </a:rPr>
              <a:t>CMA3 / PSD2 Scope Signed Off</a:t>
            </a:r>
          </a:p>
        </p:txBody>
      </p:sp>
      <p:sp>
        <p:nvSpPr>
          <p:cNvPr id="183" name="TextBox 182"/>
          <p:cNvSpPr txBox="1"/>
          <p:nvPr/>
        </p:nvSpPr>
        <p:spPr>
          <a:xfrm>
            <a:off x="4374782" y="5223337"/>
            <a:ext cx="1362242" cy="338554"/>
          </a:xfrm>
          <a:prstGeom prst="rect">
            <a:avLst/>
          </a:prstGeom>
          <a:noFill/>
          <a:effectLst/>
        </p:spPr>
        <p:txBody>
          <a:bodyPr wrap="square" rtlCol="0">
            <a:spAutoFit/>
          </a:bodyPr>
          <a:lstStyle/>
          <a:p>
            <a:r>
              <a:rPr lang="en-GB" sz="800" dirty="0">
                <a:solidFill>
                  <a:srgbClr val="5B6063">
                    <a:lumMod val="50000"/>
                  </a:srgbClr>
                </a:solidFill>
              </a:rPr>
              <a:t>Corporate Scope Signed Off</a:t>
            </a:r>
          </a:p>
        </p:txBody>
      </p:sp>
      <p:grpSp>
        <p:nvGrpSpPr>
          <p:cNvPr id="237" name="Group 236"/>
          <p:cNvGrpSpPr/>
          <p:nvPr/>
        </p:nvGrpSpPr>
        <p:grpSpPr>
          <a:xfrm>
            <a:off x="540265" y="6590328"/>
            <a:ext cx="3897524" cy="212522"/>
            <a:chOff x="2264995" y="6449599"/>
            <a:chExt cx="3897524" cy="212522"/>
          </a:xfrm>
          <a:effectLst/>
        </p:grpSpPr>
        <p:grpSp>
          <p:nvGrpSpPr>
            <p:cNvPr id="185" name="Group 184"/>
            <p:cNvGrpSpPr/>
            <p:nvPr/>
          </p:nvGrpSpPr>
          <p:grpSpPr>
            <a:xfrm>
              <a:off x="2882489" y="6460144"/>
              <a:ext cx="3280030" cy="201977"/>
              <a:chOff x="2284740" y="6538265"/>
              <a:chExt cx="4166820" cy="260013"/>
            </a:xfrm>
          </p:grpSpPr>
          <p:sp>
            <p:nvSpPr>
              <p:cNvPr id="186" name="5-Point Star 185"/>
              <p:cNvSpPr/>
              <p:nvPr/>
            </p:nvSpPr>
            <p:spPr bwMode="auto">
              <a:xfrm>
                <a:off x="2284740" y="6538265"/>
                <a:ext cx="180000" cy="180000"/>
              </a:xfrm>
              <a:prstGeom prst="star5">
                <a:avLst/>
              </a:prstGeom>
              <a:solidFill>
                <a:schemeClr val="tx2"/>
              </a:solid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eaLnBrk="0" hangingPunct="0">
                  <a:lnSpc>
                    <a:spcPct val="0"/>
                  </a:lnSpc>
                </a:pPr>
                <a:endParaRPr lang="en-US" sz="700" b="1" dirty="0">
                  <a:solidFill>
                    <a:prstClr val="white"/>
                  </a:solidFill>
                </a:endParaRPr>
              </a:p>
            </p:txBody>
          </p:sp>
          <p:cxnSp>
            <p:nvCxnSpPr>
              <p:cNvPr id="189" name="Straight Arrow Connector 188"/>
              <p:cNvCxnSpPr/>
              <p:nvPr/>
            </p:nvCxnSpPr>
            <p:spPr>
              <a:xfrm>
                <a:off x="5288957" y="6646815"/>
                <a:ext cx="180000" cy="0"/>
              </a:xfrm>
              <a:prstGeom prst="straightConnector1">
                <a:avLst/>
              </a:prstGeom>
              <a:ln w="3175">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90" name="Rectangle 189"/>
              <p:cNvSpPr/>
              <p:nvPr/>
            </p:nvSpPr>
            <p:spPr>
              <a:xfrm>
                <a:off x="2416600" y="6540740"/>
                <a:ext cx="839211" cy="200055"/>
              </a:xfrm>
              <a:prstGeom prst="rect">
                <a:avLst/>
              </a:prstGeom>
              <a:noFill/>
            </p:spPr>
            <p:txBody>
              <a:bodyPr wrap="square" rtlCol="0">
                <a:spAutoFit/>
              </a:bodyPr>
              <a:lstStyle/>
              <a:p>
                <a:r>
                  <a:rPr lang="en-GB" sz="700" dirty="0">
                    <a:solidFill>
                      <a:srgbClr val="5B6063">
                        <a:lumMod val="50000"/>
                      </a:srgbClr>
                    </a:solidFill>
                  </a:rPr>
                  <a:t>Deliverable</a:t>
                </a:r>
              </a:p>
            </p:txBody>
          </p:sp>
          <p:sp>
            <p:nvSpPr>
              <p:cNvPr id="191" name="Rectangle 190"/>
              <p:cNvSpPr/>
              <p:nvPr/>
            </p:nvSpPr>
            <p:spPr>
              <a:xfrm>
                <a:off x="3351101" y="6540740"/>
                <a:ext cx="839211" cy="200055"/>
              </a:xfrm>
              <a:prstGeom prst="rect">
                <a:avLst/>
              </a:prstGeom>
              <a:noFill/>
            </p:spPr>
            <p:txBody>
              <a:bodyPr wrap="square" rtlCol="0">
                <a:spAutoFit/>
              </a:bodyPr>
              <a:lstStyle/>
              <a:p>
                <a:r>
                  <a:rPr lang="en-GB" sz="700" dirty="0">
                    <a:solidFill>
                      <a:srgbClr val="5B6063">
                        <a:lumMod val="50000"/>
                      </a:srgbClr>
                    </a:solidFill>
                  </a:rPr>
                  <a:t>Release</a:t>
                </a:r>
              </a:p>
            </p:txBody>
          </p:sp>
          <p:sp>
            <p:nvSpPr>
              <p:cNvPr id="192" name="Rectangle 191"/>
              <p:cNvSpPr/>
              <p:nvPr/>
            </p:nvSpPr>
            <p:spPr>
              <a:xfrm>
                <a:off x="4146080" y="6540740"/>
                <a:ext cx="1199855" cy="257538"/>
              </a:xfrm>
              <a:prstGeom prst="rect">
                <a:avLst/>
              </a:prstGeom>
              <a:noFill/>
            </p:spPr>
            <p:txBody>
              <a:bodyPr wrap="square" rtlCol="0">
                <a:spAutoFit/>
              </a:bodyPr>
              <a:lstStyle/>
              <a:p>
                <a:r>
                  <a:rPr lang="en-GB" sz="700" dirty="0">
                    <a:solidFill>
                      <a:srgbClr val="5B6063">
                        <a:lumMod val="50000"/>
                      </a:srgbClr>
                    </a:solidFill>
                  </a:rPr>
                  <a:t>Critical Milestone</a:t>
                </a:r>
              </a:p>
            </p:txBody>
          </p:sp>
          <p:sp>
            <p:nvSpPr>
              <p:cNvPr id="193" name="Rectangle 192"/>
              <p:cNvSpPr/>
              <p:nvPr/>
            </p:nvSpPr>
            <p:spPr>
              <a:xfrm>
                <a:off x="5406940" y="6545990"/>
                <a:ext cx="1044620" cy="200055"/>
              </a:xfrm>
              <a:prstGeom prst="rect">
                <a:avLst/>
              </a:prstGeom>
              <a:noFill/>
            </p:spPr>
            <p:txBody>
              <a:bodyPr wrap="square" rtlCol="0">
                <a:spAutoFit/>
              </a:bodyPr>
              <a:lstStyle/>
              <a:p>
                <a:r>
                  <a:rPr lang="en-GB" sz="700" dirty="0">
                    <a:solidFill>
                      <a:srgbClr val="5B6063">
                        <a:lumMod val="50000"/>
                      </a:srgbClr>
                    </a:solidFill>
                  </a:rPr>
                  <a:t>Dependency</a:t>
                </a:r>
              </a:p>
            </p:txBody>
          </p:sp>
        </p:grpSp>
        <p:sp>
          <p:nvSpPr>
            <p:cNvPr id="194" name="Rectangle 193"/>
            <p:cNvSpPr/>
            <p:nvPr/>
          </p:nvSpPr>
          <p:spPr>
            <a:xfrm>
              <a:off x="2264995" y="6449599"/>
              <a:ext cx="660609" cy="200055"/>
            </a:xfrm>
            <a:prstGeom prst="rect">
              <a:avLst/>
            </a:prstGeom>
            <a:noFill/>
          </p:spPr>
          <p:txBody>
            <a:bodyPr wrap="square" rtlCol="0">
              <a:spAutoFit/>
            </a:bodyPr>
            <a:lstStyle/>
            <a:p>
              <a:r>
                <a:rPr lang="en-GB" sz="700" dirty="0">
                  <a:solidFill>
                    <a:srgbClr val="5B6063">
                      <a:lumMod val="50000"/>
                    </a:srgbClr>
                  </a:solidFill>
                </a:rPr>
                <a:t>Legend:</a:t>
              </a:r>
            </a:p>
          </p:txBody>
        </p:sp>
      </p:grpSp>
      <p:sp>
        <p:nvSpPr>
          <p:cNvPr id="197" name="Rectangle 196"/>
          <p:cNvSpPr/>
          <p:nvPr/>
        </p:nvSpPr>
        <p:spPr>
          <a:xfrm>
            <a:off x="4318229" y="4771785"/>
            <a:ext cx="839211" cy="338554"/>
          </a:xfrm>
          <a:prstGeom prst="rect">
            <a:avLst/>
          </a:prstGeom>
          <a:noFill/>
          <a:effectLst/>
        </p:spPr>
        <p:txBody>
          <a:bodyPr wrap="square" rtlCol="0">
            <a:spAutoFit/>
          </a:bodyPr>
          <a:lstStyle/>
          <a:p>
            <a:r>
              <a:rPr lang="en-GB" sz="800" dirty="0">
                <a:solidFill>
                  <a:srgbClr val="5B6063">
                    <a:lumMod val="50000"/>
                  </a:srgbClr>
                </a:solidFill>
              </a:rPr>
              <a:t>CMA1 Release</a:t>
            </a:r>
          </a:p>
        </p:txBody>
      </p:sp>
      <p:sp>
        <p:nvSpPr>
          <p:cNvPr id="198" name="Isosceles Triangle 197"/>
          <p:cNvSpPr/>
          <p:nvPr/>
        </p:nvSpPr>
        <p:spPr>
          <a:xfrm>
            <a:off x="4250651" y="4878505"/>
            <a:ext cx="126148" cy="105123"/>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800">
              <a:solidFill>
                <a:prstClr val="white"/>
              </a:solidFill>
            </a:endParaRPr>
          </a:p>
        </p:txBody>
      </p:sp>
      <p:cxnSp>
        <p:nvCxnSpPr>
          <p:cNvPr id="199" name="Straight Connector 198"/>
          <p:cNvCxnSpPr/>
          <p:nvPr/>
        </p:nvCxnSpPr>
        <p:spPr>
          <a:xfrm>
            <a:off x="5821321" y="1755044"/>
            <a:ext cx="0" cy="4720570"/>
          </a:xfrm>
          <a:prstGeom prst="line">
            <a:avLst/>
          </a:prstGeom>
          <a:ln w="28575">
            <a:solidFill>
              <a:schemeClr val="accent4">
                <a:lumMod val="60000"/>
                <a:lumOff val="40000"/>
              </a:schemeClr>
            </a:solidFill>
          </a:ln>
          <a:effectLst/>
        </p:spPr>
        <p:style>
          <a:lnRef idx="3">
            <a:schemeClr val="accent4"/>
          </a:lnRef>
          <a:fillRef idx="0">
            <a:schemeClr val="accent4"/>
          </a:fillRef>
          <a:effectRef idx="2">
            <a:schemeClr val="accent4"/>
          </a:effectRef>
          <a:fontRef idx="minor">
            <a:schemeClr val="tx1"/>
          </a:fontRef>
        </p:style>
      </p:cxnSp>
      <p:sp>
        <p:nvSpPr>
          <p:cNvPr id="200" name="Rectangle 199"/>
          <p:cNvSpPr/>
          <p:nvPr/>
        </p:nvSpPr>
        <p:spPr>
          <a:xfrm>
            <a:off x="5821496" y="4838658"/>
            <a:ext cx="839211" cy="338554"/>
          </a:xfrm>
          <a:prstGeom prst="rect">
            <a:avLst/>
          </a:prstGeom>
          <a:noFill/>
          <a:effectLst/>
        </p:spPr>
        <p:txBody>
          <a:bodyPr wrap="square" rtlCol="0">
            <a:spAutoFit/>
          </a:bodyPr>
          <a:lstStyle/>
          <a:p>
            <a:r>
              <a:rPr lang="en-GB" sz="800" dirty="0">
                <a:solidFill>
                  <a:srgbClr val="5B6063">
                    <a:lumMod val="50000"/>
                  </a:srgbClr>
                </a:solidFill>
              </a:rPr>
              <a:t>CMA1a Release</a:t>
            </a:r>
          </a:p>
        </p:txBody>
      </p:sp>
      <p:cxnSp>
        <p:nvCxnSpPr>
          <p:cNvPr id="202" name="Straight Connector 201"/>
          <p:cNvCxnSpPr/>
          <p:nvPr/>
        </p:nvCxnSpPr>
        <p:spPr>
          <a:xfrm>
            <a:off x="7312974" y="1764569"/>
            <a:ext cx="0" cy="4720570"/>
          </a:xfrm>
          <a:prstGeom prst="line">
            <a:avLst/>
          </a:prstGeom>
          <a:ln w="28575">
            <a:solidFill>
              <a:schemeClr val="accent4">
                <a:lumMod val="60000"/>
                <a:lumOff val="40000"/>
              </a:schemeClr>
            </a:solidFill>
          </a:ln>
          <a:effectLst/>
        </p:spPr>
        <p:style>
          <a:lnRef idx="3">
            <a:schemeClr val="accent4"/>
          </a:lnRef>
          <a:fillRef idx="0">
            <a:schemeClr val="accent4"/>
          </a:fillRef>
          <a:effectRef idx="2">
            <a:schemeClr val="accent4"/>
          </a:effectRef>
          <a:fontRef idx="minor">
            <a:schemeClr val="tx1"/>
          </a:fontRef>
        </p:style>
      </p:cxnSp>
      <p:sp>
        <p:nvSpPr>
          <p:cNvPr id="203" name="Rectangle 202"/>
          <p:cNvSpPr/>
          <p:nvPr/>
        </p:nvSpPr>
        <p:spPr>
          <a:xfrm>
            <a:off x="7307127" y="6122212"/>
            <a:ext cx="839211" cy="338554"/>
          </a:xfrm>
          <a:prstGeom prst="rect">
            <a:avLst/>
          </a:prstGeom>
          <a:noFill/>
          <a:effectLst/>
        </p:spPr>
        <p:txBody>
          <a:bodyPr wrap="square" rtlCol="0">
            <a:spAutoFit/>
          </a:bodyPr>
          <a:lstStyle/>
          <a:p>
            <a:r>
              <a:rPr lang="en-GB" sz="800" dirty="0">
                <a:solidFill>
                  <a:srgbClr val="5B6063">
                    <a:lumMod val="50000"/>
                  </a:srgbClr>
                </a:solidFill>
              </a:rPr>
              <a:t>Corporate Release</a:t>
            </a:r>
          </a:p>
        </p:txBody>
      </p:sp>
      <p:sp>
        <p:nvSpPr>
          <p:cNvPr id="208" name="Rectangle 207"/>
          <p:cNvSpPr/>
          <p:nvPr/>
        </p:nvSpPr>
        <p:spPr>
          <a:xfrm>
            <a:off x="8883012" y="1364325"/>
            <a:ext cx="3013154" cy="378958"/>
          </a:xfrm>
          <a:prstGeom prst="rect">
            <a:avLst/>
          </a:prstGeom>
          <a:solidFill>
            <a:schemeClr val="bg1">
              <a:lumMod val="85000"/>
              <a:alpha val="30000"/>
            </a:schemeClr>
          </a:solidFill>
          <a:ln w="12700" cap="flat" cmpd="sng" algn="ctr">
            <a:noFill/>
            <a:prstDash val="solid"/>
          </a:ln>
          <a:effectLst/>
        </p:spPr>
        <p:txBody>
          <a:bodyPr lIns="27000" tIns="27000" rIns="0" bIns="0" rtlCol="0" anchor="t" anchorCtr="0"/>
          <a:lstStyle/>
          <a:p>
            <a:pPr defTabSz="685800">
              <a:defRPr/>
            </a:pPr>
            <a:r>
              <a:rPr lang="en-AU" sz="1050" b="1" kern="0" dirty="0">
                <a:solidFill>
                  <a:srgbClr val="FFFFFF"/>
                </a:solidFill>
              </a:rPr>
              <a:t>        </a:t>
            </a:r>
          </a:p>
        </p:txBody>
      </p:sp>
      <p:sp>
        <p:nvSpPr>
          <p:cNvPr id="209" name="Rectangle 208"/>
          <p:cNvSpPr/>
          <p:nvPr/>
        </p:nvSpPr>
        <p:spPr>
          <a:xfrm>
            <a:off x="8883012" y="1521198"/>
            <a:ext cx="445498" cy="192039"/>
          </a:xfrm>
          <a:prstGeom prst="rect">
            <a:avLst/>
          </a:prstGeom>
          <a:solidFill>
            <a:schemeClr val="bg1">
              <a:lumMod val="65000"/>
            </a:schemeClr>
          </a:solidFill>
          <a:ln w="25400" cap="flat" cmpd="sng" algn="ctr">
            <a:noFill/>
            <a:prstDash val="solid"/>
          </a:ln>
          <a:effectLst/>
        </p:spPr>
        <p:txBody>
          <a:bodyPr anchor="ctr"/>
          <a:lstStyle/>
          <a:p>
            <a:pPr algn="ctr" defTabSz="685800" eaLnBrk="0" hangingPunct="0"/>
            <a:r>
              <a:rPr lang="en-GB" sz="900" b="1" kern="0" dirty="0">
                <a:solidFill>
                  <a:srgbClr val="FFFFFF"/>
                </a:solidFill>
                <a:cs typeface="Arial" panose="020B0604020202020204" pitchFamily="34" charset="0"/>
              </a:rPr>
              <a:t>Jan</a:t>
            </a:r>
          </a:p>
        </p:txBody>
      </p:sp>
      <p:sp>
        <p:nvSpPr>
          <p:cNvPr id="210" name="Rectangle 209"/>
          <p:cNvSpPr/>
          <p:nvPr/>
        </p:nvSpPr>
        <p:spPr>
          <a:xfrm>
            <a:off x="9388272" y="1521466"/>
            <a:ext cx="445498" cy="192039"/>
          </a:xfrm>
          <a:prstGeom prst="rect">
            <a:avLst/>
          </a:prstGeom>
          <a:solidFill>
            <a:schemeClr val="bg1">
              <a:lumMod val="65000"/>
            </a:schemeClr>
          </a:solidFill>
          <a:ln w="25400" cap="flat" cmpd="sng" algn="ctr">
            <a:noFill/>
            <a:prstDash val="solid"/>
          </a:ln>
          <a:effectLst/>
        </p:spPr>
        <p:txBody>
          <a:bodyPr anchor="ctr"/>
          <a:lstStyle/>
          <a:p>
            <a:pPr algn="ctr" defTabSz="685800" eaLnBrk="0" hangingPunct="0"/>
            <a:r>
              <a:rPr lang="en-GB" sz="900" b="1" kern="0" dirty="0">
                <a:solidFill>
                  <a:srgbClr val="FFFFFF"/>
                </a:solidFill>
                <a:cs typeface="Arial" panose="020B0604020202020204" pitchFamily="34" charset="0"/>
              </a:rPr>
              <a:t>Feb</a:t>
            </a:r>
          </a:p>
        </p:txBody>
      </p:sp>
      <p:sp>
        <p:nvSpPr>
          <p:cNvPr id="211" name="Rectangle 210"/>
          <p:cNvSpPr/>
          <p:nvPr/>
        </p:nvSpPr>
        <p:spPr>
          <a:xfrm>
            <a:off x="9893533" y="1521734"/>
            <a:ext cx="445498" cy="192039"/>
          </a:xfrm>
          <a:prstGeom prst="rect">
            <a:avLst/>
          </a:prstGeom>
          <a:solidFill>
            <a:schemeClr val="bg1">
              <a:lumMod val="65000"/>
            </a:schemeClr>
          </a:solidFill>
          <a:ln w="25400" cap="flat" cmpd="sng" algn="ctr">
            <a:noFill/>
            <a:prstDash val="solid"/>
          </a:ln>
          <a:effectLst/>
        </p:spPr>
        <p:txBody>
          <a:bodyPr anchor="ctr"/>
          <a:lstStyle/>
          <a:p>
            <a:pPr algn="ctr" defTabSz="685800" eaLnBrk="0" hangingPunct="0"/>
            <a:r>
              <a:rPr lang="en-GB" sz="900" b="1" kern="0" dirty="0">
                <a:solidFill>
                  <a:srgbClr val="FFFFFF"/>
                </a:solidFill>
                <a:cs typeface="Arial" panose="020B0604020202020204" pitchFamily="34" charset="0"/>
              </a:rPr>
              <a:t>Mar</a:t>
            </a:r>
          </a:p>
        </p:txBody>
      </p:sp>
      <p:sp>
        <p:nvSpPr>
          <p:cNvPr id="212" name="Rectangle 211"/>
          <p:cNvSpPr/>
          <p:nvPr/>
        </p:nvSpPr>
        <p:spPr>
          <a:xfrm>
            <a:off x="10904055" y="1522002"/>
            <a:ext cx="445498" cy="192039"/>
          </a:xfrm>
          <a:prstGeom prst="rect">
            <a:avLst/>
          </a:prstGeom>
          <a:solidFill>
            <a:schemeClr val="bg1">
              <a:lumMod val="65000"/>
            </a:schemeClr>
          </a:solidFill>
          <a:ln w="25400" cap="flat" cmpd="sng" algn="ctr">
            <a:noFill/>
            <a:prstDash val="solid"/>
          </a:ln>
          <a:effectLst/>
        </p:spPr>
        <p:txBody>
          <a:bodyPr anchor="ctr"/>
          <a:lstStyle/>
          <a:p>
            <a:pPr algn="ctr" defTabSz="685800" eaLnBrk="0" hangingPunct="0"/>
            <a:r>
              <a:rPr lang="en-GB" sz="900" b="1" kern="0" dirty="0">
                <a:solidFill>
                  <a:srgbClr val="FFFFFF"/>
                </a:solidFill>
                <a:cs typeface="Arial" panose="020B0604020202020204" pitchFamily="34" charset="0"/>
              </a:rPr>
              <a:t>May</a:t>
            </a:r>
          </a:p>
        </p:txBody>
      </p:sp>
      <p:sp>
        <p:nvSpPr>
          <p:cNvPr id="213" name="Rectangle 212"/>
          <p:cNvSpPr/>
          <p:nvPr/>
        </p:nvSpPr>
        <p:spPr>
          <a:xfrm>
            <a:off x="11409316" y="1522270"/>
            <a:ext cx="445498" cy="192039"/>
          </a:xfrm>
          <a:prstGeom prst="rect">
            <a:avLst/>
          </a:prstGeom>
          <a:solidFill>
            <a:schemeClr val="bg1">
              <a:lumMod val="65000"/>
            </a:schemeClr>
          </a:solidFill>
          <a:ln w="25400" cap="flat" cmpd="sng" algn="ctr">
            <a:noFill/>
            <a:prstDash val="solid"/>
          </a:ln>
          <a:effectLst/>
        </p:spPr>
        <p:txBody>
          <a:bodyPr anchor="ctr"/>
          <a:lstStyle/>
          <a:p>
            <a:pPr algn="ctr" defTabSz="685800" eaLnBrk="0" hangingPunct="0"/>
            <a:r>
              <a:rPr lang="en-GB" sz="900" b="1" kern="0" dirty="0">
                <a:solidFill>
                  <a:srgbClr val="FFFFFF"/>
                </a:solidFill>
                <a:cs typeface="Arial" panose="020B0604020202020204" pitchFamily="34" charset="0"/>
              </a:rPr>
              <a:t>Jun</a:t>
            </a:r>
          </a:p>
        </p:txBody>
      </p:sp>
      <p:sp>
        <p:nvSpPr>
          <p:cNvPr id="220" name="Rectangle 219"/>
          <p:cNvSpPr/>
          <p:nvPr/>
        </p:nvSpPr>
        <p:spPr>
          <a:xfrm>
            <a:off x="10398794" y="1523342"/>
            <a:ext cx="445498" cy="192039"/>
          </a:xfrm>
          <a:prstGeom prst="rect">
            <a:avLst/>
          </a:prstGeom>
          <a:solidFill>
            <a:schemeClr val="bg1">
              <a:lumMod val="65000"/>
            </a:schemeClr>
          </a:solidFill>
          <a:ln w="25400" cap="flat" cmpd="sng" algn="ctr">
            <a:noFill/>
            <a:prstDash val="solid"/>
          </a:ln>
          <a:effectLst/>
        </p:spPr>
        <p:txBody>
          <a:bodyPr anchor="ctr"/>
          <a:lstStyle/>
          <a:p>
            <a:pPr algn="ctr" defTabSz="685800" eaLnBrk="0" hangingPunct="0"/>
            <a:r>
              <a:rPr lang="en-GB" sz="900" b="1" kern="0" dirty="0">
                <a:solidFill>
                  <a:srgbClr val="FFFFFF"/>
                </a:solidFill>
                <a:cs typeface="Arial" panose="020B0604020202020204" pitchFamily="34" charset="0"/>
              </a:rPr>
              <a:t>Apr</a:t>
            </a:r>
          </a:p>
        </p:txBody>
      </p:sp>
      <p:sp>
        <p:nvSpPr>
          <p:cNvPr id="221" name="Rectangle 220"/>
          <p:cNvSpPr/>
          <p:nvPr/>
        </p:nvSpPr>
        <p:spPr>
          <a:xfrm>
            <a:off x="10162123" y="1321018"/>
            <a:ext cx="454931" cy="230832"/>
          </a:xfrm>
          <a:prstGeom prst="rect">
            <a:avLst/>
          </a:prstGeom>
          <a:effectLst/>
        </p:spPr>
        <p:txBody>
          <a:bodyPr wrap="none">
            <a:spAutoFit/>
          </a:bodyPr>
          <a:lstStyle/>
          <a:p>
            <a:pPr algn="ctr" defTabSz="685800" eaLnBrk="0" hangingPunct="0"/>
            <a:r>
              <a:rPr lang="en-GB" sz="900" kern="0" dirty="0">
                <a:solidFill>
                  <a:srgbClr val="E1E1E1">
                    <a:lumMod val="10000"/>
                  </a:srgbClr>
                </a:solidFill>
                <a:cs typeface="Arial" panose="020B0604020202020204" pitchFamily="34" charset="0"/>
              </a:rPr>
              <a:t>2018</a:t>
            </a:r>
          </a:p>
        </p:txBody>
      </p:sp>
      <p:cxnSp>
        <p:nvCxnSpPr>
          <p:cNvPr id="232" name="Straight Connector 231"/>
          <p:cNvCxnSpPr/>
          <p:nvPr/>
        </p:nvCxnSpPr>
        <p:spPr>
          <a:xfrm>
            <a:off x="10398422" y="1764569"/>
            <a:ext cx="0" cy="4720570"/>
          </a:xfrm>
          <a:prstGeom prst="line">
            <a:avLst/>
          </a:prstGeom>
          <a:ln w="28575">
            <a:solidFill>
              <a:schemeClr val="accent4">
                <a:lumMod val="60000"/>
                <a:lumOff val="40000"/>
              </a:schemeClr>
            </a:solidFill>
          </a:ln>
          <a:effectLst/>
        </p:spPr>
        <p:style>
          <a:lnRef idx="3">
            <a:schemeClr val="accent4"/>
          </a:lnRef>
          <a:fillRef idx="0">
            <a:schemeClr val="accent4"/>
          </a:fillRef>
          <a:effectRef idx="2">
            <a:schemeClr val="accent4"/>
          </a:effectRef>
          <a:fontRef idx="minor">
            <a:schemeClr val="tx1"/>
          </a:fontRef>
        </p:style>
      </p:cxnSp>
      <p:sp>
        <p:nvSpPr>
          <p:cNvPr id="233" name="Rectangle 232"/>
          <p:cNvSpPr/>
          <p:nvPr/>
        </p:nvSpPr>
        <p:spPr>
          <a:xfrm>
            <a:off x="10422676" y="4815201"/>
            <a:ext cx="956226" cy="338554"/>
          </a:xfrm>
          <a:prstGeom prst="rect">
            <a:avLst/>
          </a:prstGeom>
          <a:noFill/>
          <a:effectLst/>
        </p:spPr>
        <p:txBody>
          <a:bodyPr wrap="square" rtlCol="0">
            <a:spAutoFit/>
          </a:bodyPr>
          <a:lstStyle/>
          <a:p>
            <a:r>
              <a:rPr lang="en-GB" sz="800" dirty="0">
                <a:solidFill>
                  <a:srgbClr val="5B6063">
                    <a:lumMod val="50000"/>
                  </a:srgbClr>
                </a:solidFill>
              </a:rPr>
              <a:t>CMA3 / PSD2 Release</a:t>
            </a:r>
          </a:p>
        </p:txBody>
      </p:sp>
      <p:sp>
        <p:nvSpPr>
          <p:cNvPr id="236" name="Rectangle 235"/>
          <p:cNvSpPr/>
          <p:nvPr/>
        </p:nvSpPr>
        <p:spPr>
          <a:xfrm>
            <a:off x="0" y="74456"/>
            <a:ext cx="541821" cy="946836"/>
          </a:xfrm>
          <a:prstGeom prst="rect">
            <a:avLst/>
          </a:prstGeom>
          <a:solidFill>
            <a:srgbClr val="004A8F"/>
          </a:solidFill>
          <a:ln w="12700" cap="flat" cmpd="sng" algn="ctr">
            <a:noFill/>
            <a:prstDash val="solid"/>
          </a:ln>
          <a:effectLst/>
        </p:spPr>
        <p:txBody>
          <a:bodyPr rtlCol="0" anchor="ctr"/>
          <a:lstStyle/>
          <a:p>
            <a:pPr algn="ctr" fontAlgn="base">
              <a:spcBef>
                <a:spcPct val="0"/>
              </a:spcBef>
              <a:spcAft>
                <a:spcPct val="0"/>
              </a:spcAft>
              <a:defRPr/>
            </a:pPr>
            <a:r>
              <a:rPr lang="en-AU" sz="2200" kern="0" dirty="0">
                <a:solidFill>
                  <a:srgbClr val="FFFFFF"/>
                </a:solidFill>
              </a:rPr>
              <a:t>3</a:t>
            </a:r>
          </a:p>
        </p:txBody>
      </p:sp>
      <p:grpSp>
        <p:nvGrpSpPr>
          <p:cNvPr id="259" name="Group 258"/>
          <p:cNvGrpSpPr/>
          <p:nvPr/>
        </p:nvGrpSpPr>
        <p:grpSpPr>
          <a:xfrm>
            <a:off x="508244" y="1764836"/>
            <a:ext cx="1674353" cy="1988969"/>
            <a:chOff x="508244" y="1764836"/>
            <a:chExt cx="1674353" cy="1381683"/>
          </a:xfrm>
          <a:effectLst/>
        </p:grpSpPr>
        <p:sp>
          <p:nvSpPr>
            <p:cNvPr id="37" name="Rectangle 36"/>
            <p:cNvSpPr/>
            <p:nvPr/>
          </p:nvSpPr>
          <p:spPr>
            <a:xfrm>
              <a:off x="548899" y="1766848"/>
              <a:ext cx="1633698" cy="1379671"/>
            </a:xfrm>
            <a:prstGeom prst="rect">
              <a:avLst/>
            </a:prstGeom>
            <a:solidFill>
              <a:srgbClr val="336799"/>
            </a:solidFill>
            <a:ln w="12700" cap="flat" cmpd="sng" algn="ctr">
              <a:noFill/>
              <a:prstDash val="solid"/>
            </a:ln>
            <a:effectLst/>
          </p:spPr>
          <p:txBody>
            <a:bodyPr lIns="27000" tIns="27000" rIns="0" bIns="0" rtlCol="0" anchor="t" anchorCtr="0"/>
            <a:lstStyle/>
            <a:p>
              <a:pPr defTabSz="685800">
                <a:defRPr/>
              </a:pPr>
              <a:r>
                <a:rPr lang="en-AU" sz="1050" b="1" kern="0" dirty="0">
                  <a:solidFill>
                    <a:srgbClr val="FFFFFF"/>
                  </a:solidFill>
                </a:rPr>
                <a:t>        </a:t>
              </a:r>
            </a:p>
          </p:txBody>
        </p:sp>
        <p:sp>
          <p:nvSpPr>
            <p:cNvPr id="42" name="Pentagon 41"/>
            <p:cNvSpPr/>
            <p:nvPr/>
          </p:nvSpPr>
          <p:spPr>
            <a:xfrm>
              <a:off x="540265" y="1764836"/>
              <a:ext cx="1245416" cy="1359364"/>
            </a:xfrm>
            <a:prstGeom prst="homePlate">
              <a:avLst>
                <a:gd name="adj" fmla="val 36344"/>
              </a:avLst>
            </a:prstGeom>
            <a:solidFill>
              <a:srgbClr val="333333">
                <a:alpha val="2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prstClr val="white"/>
                </a:solidFill>
              </a:endParaRPr>
            </a:p>
          </p:txBody>
        </p:sp>
        <p:sp>
          <p:nvSpPr>
            <p:cNvPr id="43" name="TextBox 42"/>
            <p:cNvSpPr txBox="1"/>
            <p:nvPr/>
          </p:nvSpPr>
          <p:spPr>
            <a:xfrm>
              <a:off x="796139" y="1944581"/>
              <a:ext cx="1007222" cy="288635"/>
            </a:xfrm>
            <a:prstGeom prst="rect">
              <a:avLst/>
            </a:prstGeom>
            <a:noFill/>
          </p:spPr>
          <p:txBody>
            <a:bodyPr wrap="square" rtlCol="0">
              <a:spAutoFit/>
            </a:bodyPr>
            <a:lstStyle/>
            <a:p>
              <a:r>
                <a:rPr lang="en-GB" sz="1050" b="1" dirty="0">
                  <a:solidFill>
                    <a:prstClr val="white"/>
                  </a:solidFill>
                </a:rPr>
                <a:t>API Enablement</a:t>
              </a:r>
            </a:p>
          </p:txBody>
        </p:sp>
        <p:sp>
          <p:nvSpPr>
            <p:cNvPr id="44" name="TextBox 43"/>
            <p:cNvSpPr txBox="1"/>
            <p:nvPr/>
          </p:nvSpPr>
          <p:spPr>
            <a:xfrm>
              <a:off x="508244" y="1818507"/>
              <a:ext cx="379987" cy="707886"/>
            </a:xfrm>
            <a:prstGeom prst="rect">
              <a:avLst/>
            </a:prstGeom>
            <a:noFill/>
          </p:spPr>
          <p:txBody>
            <a:bodyPr wrap="square" rtlCol="0">
              <a:spAutoFit/>
            </a:bodyPr>
            <a:lstStyle/>
            <a:p>
              <a:r>
                <a:rPr lang="en-GB" sz="4000" b="1" dirty="0">
                  <a:solidFill>
                    <a:prstClr val="white"/>
                  </a:solidFill>
                </a:rPr>
                <a:t>1</a:t>
              </a:r>
            </a:p>
          </p:txBody>
        </p:sp>
      </p:grpSp>
      <p:grpSp>
        <p:nvGrpSpPr>
          <p:cNvPr id="258" name="Group 257"/>
          <p:cNvGrpSpPr/>
          <p:nvPr/>
        </p:nvGrpSpPr>
        <p:grpSpPr>
          <a:xfrm>
            <a:off x="508005" y="3791425"/>
            <a:ext cx="1674284" cy="2683654"/>
            <a:chOff x="508005" y="3181669"/>
            <a:chExt cx="1674284" cy="2859948"/>
          </a:xfrm>
          <a:effectLst/>
        </p:grpSpPr>
        <p:sp>
          <p:nvSpPr>
            <p:cNvPr id="39" name="Rectangle 38"/>
            <p:cNvSpPr/>
            <p:nvPr/>
          </p:nvSpPr>
          <p:spPr>
            <a:xfrm>
              <a:off x="548591" y="4683713"/>
              <a:ext cx="1633698" cy="1357903"/>
            </a:xfrm>
            <a:prstGeom prst="rect">
              <a:avLst/>
            </a:prstGeom>
            <a:solidFill>
              <a:srgbClr val="336799"/>
            </a:solidFill>
            <a:ln w="12700" cap="flat" cmpd="sng" algn="ctr">
              <a:noFill/>
              <a:prstDash val="solid"/>
            </a:ln>
            <a:effectLst/>
          </p:spPr>
          <p:txBody>
            <a:bodyPr lIns="27000" tIns="27000" rIns="0" bIns="0" rtlCol="0" anchor="t" anchorCtr="0"/>
            <a:lstStyle/>
            <a:p>
              <a:pPr defTabSz="685800">
                <a:defRPr/>
              </a:pPr>
              <a:r>
                <a:rPr lang="en-AU" sz="1050" b="1" kern="0" dirty="0">
                  <a:solidFill>
                    <a:srgbClr val="FFFFFF"/>
                  </a:solidFill>
                </a:rPr>
                <a:t>        </a:t>
              </a:r>
            </a:p>
          </p:txBody>
        </p:sp>
        <p:sp>
          <p:nvSpPr>
            <p:cNvPr id="38" name="Rectangle 37"/>
            <p:cNvSpPr/>
            <p:nvPr/>
          </p:nvSpPr>
          <p:spPr>
            <a:xfrm>
              <a:off x="548591" y="3199406"/>
              <a:ext cx="1633698" cy="1436493"/>
            </a:xfrm>
            <a:prstGeom prst="rect">
              <a:avLst/>
            </a:prstGeom>
            <a:solidFill>
              <a:srgbClr val="336799"/>
            </a:solidFill>
            <a:ln w="12700" cap="flat" cmpd="sng" algn="ctr">
              <a:noFill/>
              <a:prstDash val="solid"/>
            </a:ln>
            <a:effectLst/>
          </p:spPr>
          <p:txBody>
            <a:bodyPr lIns="27000" tIns="27000" rIns="0" bIns="0" rtlCol="0" anchor="t" anchorCtr="0"/>
            <a:lstStyle/>
            <a:p>
              <a:pPr defTabSz="685800">
                <a:defRPr/>
              </a:pPr>
              <a:r>
                <a:rPr lang="en-AU" sz="1050" b="1" kern="0" dirty="0">
                  <a:solidFill>
                    <a:srgbClr val="FFFFFF"/>
                  </a:solidFill>
                </a:rPr>
                <a:t>        </a:t>
              </a:r>
            </a:p>
          </p:txBody>
        </p:sp>
        <p:sp>
          <p:nvSpPr>
            <p:cNvPr id="45" name="Pentagon 44"/>
            <p:cNvSpPr/>
            <p:nvPr/>
          </p:nvSpPr>
          <p:spPr>
            <a:xfrm>
              <a:off x="548830" y="3211775"/>
              <a:ext cx="1245654" cy="1415350"/>
            </a:xfrm>
            <a:prstGeom prst="homePlate">
              <a:avLst>
                <a:gd name="adj" fmla="val 36344"/>
              </a:avLst>
            </a:prstGeom>
            <a:solidFill>
              <a:srgbClr val="3054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prstClr val="white"/>
                </a:solidFill>
              </a:endParaRPr>
            </a:p>
          </p:txBody>
        </p:sp>
        <p:sp>
          <p:nvSpPr>
            <p:cNvPr id="46" name="TextBox 45"/>
            <p:cNvSpPr txBox="1"/>
            <p:nvPr/>
          </p:nvSpPr>
          <p:spPr>
            <a:xfrm>
              <a:off x="837822" y="3388693"/>
              <a:ext cx="1175744" cy="547649"/>
            </a:xfrm>
            <a:prstGeom prst="rect">
              <a:avLst/>
            </a:prstGeom>
            <a:noFill/>
          </p:spPr>
          <p:txBody>
            <a:bodyPr wrap="square" rtlCol="0">
              <a:spAutoFit/>
            </a:bodyPr>
            <a:lstStyle/>
            <a:p>
              <a:r>
                <a:rPr lang="en-GB" sz="1050" b="1" dirty="0">
                  <a:solidFill>
                    <a:prstClr val="white"/>
                  </a:solidFill>
                  <a:cs typeface="Arial" panose="020B0604020202020204" pitchFamily="34" charset="0"/>
                </a:rPr>
                <a:t>Open Banking Compliance</a:t>
              </a:r>
            </a:p>
          </p:txBody>
        </p:sp>
        <p:sp>
          <p:nvSpPr>
            <p:cNvPr id="47" name="TextBox 46"/>
            <p:cNvSpPr txBox="1"/>
            <p:nvPr/>
          </p:nvSpPr>
          <p:spPr>
            <a:xfrm>
              <a:off x="508006" y="3181669"/>
              <a:ext cx="379987" cy="707886"/>
            </a:xfrm>
            <a:prstGeom prst="rect">
              <a:avLst/>
            </a:prstGeom>
            <a:noFill/>
          </p:spPr>
          <p:txBody>
            <a:bodyPr wrap="square" rtlCol="0">
              <a:spAutoFit/>
            </a:bodyPr>
            <a:lstStyle/>
            <a:p>
              <a:r>
                <a:rPr lang="en-GB" sz="4000" b="1" dirty="0">
                  <a:solidFill>
                    <a:prstClr val="white"/>
                  </a:solidFill>
                </a:rPr>
                <a:t>2</a:t>
              </a:r>
            </a:p>
          </p:txBody>
        </p:sp>
        <p:sp>
          <p:nvSpPr>
            <p:cNvPr id="241" name="Pentagon 240"/>
            <p:cNvSpPr/>
            <p:nvPr/>
          </p:nvSpPr>
          <p:spPr>
            <a:xfrm>
              <a:off x="548591" y="4683714"/>
              <a:ext cx="1245654" cy="1357903"/>
            </a:xfrm>
            <a:prstGeom prst="homePlate">
              <a:avLst>
                <a:gd name="adj" fmla="val 36344"/>
              </a:avLst>
            </a:prstGeom>
            <a:solidFill>
              <a:srgbClr val="3054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prstClr val="white"/>
                </a:solidFill>
              </a:endParaRPr>
            </a:p>
          </p:txBody>
        </p:sp>
        <p:sp>
          <p:nvSpPr>
            <p:cNvPr id="242" name="TextBox 241"/>
            <p:cNvSpPr txBox="1"/>
            <p:nvPr/>
          </p:nvSpPr>
          <p:spPr>
            <a:xfrm>
              <a:off x="837822" y="4901528"/>
              <a:ext cx="1145016" cy="528089"/>
            </a:xfrm>
            <a:prstGeom prst="rect">
              <a:avLst/>
            </a:prstGeom>
            <a:noFill/>
          </p:spPr>
          <p:txBody>
            <a:bodyPr wrap="square" rtlCol="0">
              <a:spAutoFit/>
            </a:bodyPr>
            <a:lstStyle/>
            <a:p>
              <a:r>
                <a:rPr lang="en-GB" sz="1050" b="1" dirty="0">
                  <a:solidFill>
                    <a:prstClr val="white"/>
                  </a:solidFill>
                  <a:cs typeface="Arial" panose="020B0604020202020204" pitchFamily="34" charset="0"/>
                </a:rPr>
                <a:t>Other API Exploitation</a:t>
              </a:r>
            </a:p>
          </p:txBody>
        </p:sp>
        <p:sp>
          <p:nvSpPr>
            <p:cNvPr id="243" name="TextBox 242"/>
            <p:cNvSpPr txBox="1"/>
            <p:nvPr/>
          </p:nvSpPr>
          <p:spPr>
            <a:xfrm>
              <a:off x="508005" y="4700097"/>
              <a:ext cx="379987" cy="702434"/>
            </a:xfrm>
            <a:prstGeom prst="rect">
              <a:avLst/>
            </a:prstGeom>
            <a:noFill/>
          </p:spPr>
          <p:txBody>
            <a:bodyPr wrap="square" rtlCol="0">
              <a:spAutoFit/>
            </a:bodyPr>
            <a:lstStyle/>
            <a:p>
              <a:r>
                <a:rPr lang="en-GB" sz="4000" b="1" dirty="0">
                  <a:solidFill>
                    <a:prstClr val="white"/>
                  </a:solidFill>
                </a:rPr>
                <a:t>3</a:t>
              </a:r>
            </a:p>
          </p:txBody>
        </p:sp>
      </p:grpSp>
      <p:sp>
        <p:nvSpPr>
          <p:cNvPr id="252" name="TextBox 251"/>
          <p:cNvSpPr txBox="1"/>
          <p:nvPr/>
        </p:nvSpPr>
        <p:spPr>
          <a:xfrm>
            <a:off x="3163695" y="1900420"/>
            <a:ext cx="1698796" cy="215444"/>
          </a:xfrm>
          <a:prstGeom prst="rect">
            <a:avLst/>
          </a:prstGeom>
          <a:noFill/>
          <a:effectLst/>
        </p:spPr>
        <p:txBody>
          <a:bodyPr wrap="square" rtlCol="0">
            <a:spAutoFit/>
          </a:bodyPr>
          <a:lstStyle/>
          <a:p>
            <a:r>
              <a:rPr lang="en-GB" sz="800" dirty="0">
                <a:solidFill>
                  <a:srgbClr val="5B6063">
                    <a:lumMod val="50000"/>
                  </a:srgbClr>
                </a:solidFill>
              </a:rPr>
              <a:t>Requirements Baselined</a:t>
            </a:r>
          </a:p>
        </p:txBody>
      </p:sp>
      <p:sp>
        <p:nvSpPr>
          <p:cNvPr id="253" name="Rectangle 252"/>
          <p:cNvSpPr/>
          <p:nvPr/>
        </p:nvSpPr>
        <p:spPr>
          <a:xfrm rot="2700000">
            <a:off x="3109792" y="1981975"/>
            <a:ext cx="98447" cy="9844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800" dirty="0">
              <a:solidFill>
                <a:prstClr val="white"/>
              </a:solidFill>
            </a:endParaRPr>
          </a:p>
        </p:txBody>
      </p:sp>
      <p:sp>
        <p:nvSpPr>
          <p:cNvPr id="254" name="TextBox 253"/>
          <p:cNvSpPr txBox="1"/>
          <p:nvPr/>
        </p:nvSpPr>
        <p:spPr>
          <a:xfrm>
            <a:off x="4768852" y="2874506"/>
            <a:ext cx="1614599" cy="215444"/>
          </a:xfrm>
          <a:prstGeom prst="rect">
            <a:avLst/>
          </a:prstGeom>
          <a:noFill/>
          <a:effectLst/>
        </p:spPr>
        <p:txBody>
          <a:bodyPr wrap="square" rtlCol="0">
            <a:spAutoFit/>
          </a:bodyPr>
          <a:lstStyle/>
          <a:p>
            <a:r>
              <a:rPr lang="en-GB" sz="800" dirty="0">
                <a:solidFill>
                  <a:srgbClr val="5B6063">
                    <a:lumMod val="50000"/>
                  </a:srgbClr>
                </a:solidFill>
              </a:rPr>
              <a:t>CMA1a HLOD Signed Off</a:t>
            </a:r>
          </a:p>
        </p:txBody>
      </p:sp>
      <p:sp>
        <p:nvSpPr>
          <p:cNvPr id="262" name="TextBox 261"/>
          <p:cNvSpPr txBox="1"/>
          <p:nvPr/>
        </p:nvSpPr>
        <p:spPr>
          <a:xfrm>
            <a:off x="3300742" y="2045645"/>
            <a:ext cx="1825256" cy="215444"/>
          </a:xfrm>
          <a:prstGeom prst="rect">
            <a:avLst/>
          </a:prstGeom>
          <a:noFill/>
          <a:effectLst/>
        </p:spPr>
        <p:txBody>
          <a:bodyPr wrap="square" rtlCol="0">
            <a:spAutoFit/>
          </a:bodyPr>
          <a:lstStyle/>
          <a:p>
            <a:r>
              <a:rPr lang="en-GB" sz="800" dirty="0">
                <a:solidFill>
                  <a:srgbClr val="5B6063">
                    <a:lumMod val="50000"/>
                  </a:srgbClr>
                </a:solidFill>
              </a:rPr>
              <a:t>Op Model Roadmap Baselined</a:t>
            </a:r>
          </a:p>
        </p:txBody>
      </p:sp>
      <p:sp>
        <p:nvSpPr>
          <p:cNvPr id="264" name="TextBox 263"/>
          <p:cNvSpPr txBox="1"/>
          <p:nvPr/>
        </p:nvSpPr>
        <p:spPr>
          <a:xfrm>
            <a:off x="4320448" y="2354597"/>
            <a:ext cx="1536869" cy="338554"/>
          </a:xfrm>
          <a:prstGeom prst="rect">
            <a:avLst/>
          </a:prstGeom>
          <a:noFill/>
          <a:effectLst/>
        </p:spPr>
        <p:txBody>
          <a:bodyPr wrap="square" rtlCol="0">
            <a:spAutoFit/>
          </a:bodyPr>
          <a:lstStyle/>
          <a:p>
            <a:r>
              <a:rPr lang="en-GB" sz="800" dirty="0">
                <a:solidFill>
                  <a:srgbClr val="5B6063">
                    <a:lumMod val="50000"/>
                  </a:srgbClr>
                </a:solidFill>
              </a:rPr>
              <a:t>Corporate (API) Scope Signed Off</a:t>
            </a:r>
          </a:p>
        </p:txBody>
      </p:sp>
      <p:sp>
        <p:nvSpPr>
          <p:cNvPr id="266" name="Pentagon 265"/>
          <p:cNvSpPr/>
          <p:nvPr/>
        </p:nvSpPr>
        <p:spPr>
          <a:xfrm>
            <a:off x="4824235" y="3460350"/>
            <a:ext cx="956308" cy="198427"/>
          </a:xfrm>
          <a:prstGeom prst="homePlat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dirty="0">
                <a:solidFill>
                  <a:prstClr val="white"/>
                </a:solidFill>
              </a:rPr>
              <a:t>Implementation CMA1a </a:t>
            </a:r>
          </a:p>
        </p:txBody>
      </p:sp>
      <p:sp>
        <p:nvSpPr>
          <p:cNvPr id="273" name="Rectangle 272"/>
          <p:cNvSpPr/>
          <p:nvPr/>
        </p:nvSpPr>
        <p:spPr>
          <a:xfrm rot="2700000">
            <a:off x="3262902" y="2114869"/>
            <a:ext cx="98447" cy="9844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800" dirty="0">
              <a:solidFill>
                <a:prstClr val="white"/>
              </a:solidFill>
            </a:endParaRPr>
          </a:p>
        </p:txBody>
      </p:sp>
      <p:sp>
        <p:nvSpPr>
          <p:cNvPr id="274" name="Rectangle 273"/>
          <p:cNvSpPr/>
          <p:nvPr/>
        </p:nvSpPr>
        <p:spPr>
          <a:xfrm rot="2700000">
            <a:off x="3375617" y="2258208"/>
            <a:ext cx="98447" cy="9844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800" dirty="0">
              <a:solidFill>
                <a:prstClr val="white"/>
              </a:solidFill>
            </a:endParaRPr>
          </a:p>
        </p:txBody>
      </p:sp>
      <p:sp>
        <p:nvSpPr>
          <p:cNvPr id="275" name="Rectangle 274"/>
          <p:cNvSpPr/>
          <p:nvPr/>
        </p:nvSpPr>
        <p:spPr>
          <a:xfrm rot="2700000">
            <a:off x="3375618" y="2466186"/>
            <a:ext cx="98447" cy="9844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800" dirty="0">
              <a:solidFill>
                <a:prstClr val="white"/>
              </a:solidFill>
            </a:endParaRPr>
          </a:p>
        </p:txBody>
      </p:sp>
      <p:grpSp>
        <p:nvGrpSpPr>
          <p:cNvPr id="4" name="Group 3"/>
          <p:cNvGrpSpPr/>
          <p:nvPr/>
        </p:nvGrpSpPr>
        <p:grpSpPr>
          <a:xfrm>
            <a:off x="2381517" y="2743551"/>
            <a:ext cx="1481805" cy="542844"/>
            <a:chOff x="2381517" y="2330801"/>
            <a:chExt cx="1481805" cy="542844"/>
          </a:xfrm>
        </p:grpSpPr>
        <p:sp>
          <p:nvSpPr>
            <p:cNvPr id="256" name="TextBox 255"/>
            <p:cNvSpPr txBox="1"/>
            <p:nvPr/>
          </p:nvSpPr>
          <p:spPr>
            <a:xfrm>
              <a:off x="2381517" y="2330801"/>
              <a:ext cx="1421016" cy="215444"/>
            </a:xfrm>
            <a:prstGeom prst="rect">
              <a:avLst/>
            </a:prstGeom>
            <a:noFill/>
            <a:effectLst/>
          </p:spPr>
          <p:txBody>
            <a:bodyPr wrap="square" rtlCol="0">
              <a:spAutoFit/>
            </a:bodyPr>
            <a:lstStyle/>
            <a:p>
              <a:pPr algn="r"/>
              <a:r>
                <a:rPr lang="en-GB" sz="800" dirty="0">
                  <a:solidFill>
                    <a:srgbClr val="5B6063">
                      <a:lumMod val="50000"/>
                    </a:srgbClr>
                  </a:solidFill>
                </a:rPr>
                <a:t>OS Update Signed Off</a:t>
              </a:r>
            </a:p>
          </p:txBody>
        </p:sp>
        <p:sp>
          <p:nvSpPr>
            <p:cNvPr id="265" name="TextBox 264"/>
            <p:cNvSpPr txBox="1"/>
            <p:nvPr/>
          </p:nvSpPr>
          <p:spPr>
            <a:xfrm>
              <a:off x="2814085" y="2502137"/>
              <a:ext cx="1049237" cy="215444"/>
            </a:xfrm>
            <a:prstGeom prst="rect">
              <a:avLst/>
            </a:prstGeom>
            <a:noFill/>
            <a:effectLst/>
          </p:spPr>
          <p:txBody>
            <a:bodyPr wrap="square" rtlCol="0">
              <a:spAutoFit/>
            </a:bodyPr>
            <a:lstStyle/>
            <a:p>
              <a:r>
                <a:rPr lang="en-GB" sz="800" dirty="0">
                  <a:solidFill>
                    <a:srgbClr val="5B6063">
                      <a:lumMod val="50000"/>
                    </a:srgbClr>
                  </a:solidFill>
                </a:rPr>
                <a:t>TOM Signed Off</a:t>
              </a:r>
            </a:p>
          </p:txBody>
        </p:sp>
        <p:sp>
          <p:nvSpPr>
            <p:cNvPr id="269" name="TextBox 268"/>
            <p:cNvSpPr txBox="1"/>
            <p:nvPr/>
          </p:nvSpPr>
          <p:spPr>
            <a:xfrm>
              <a:off x="2510785" y="2653489"/>
              <a:ext cx="1249731" cy="215444"/>
            </a:xfrm>
            <a:prstGeom prst="rect">
              <a:avLst/>
            </a:prstGeom>
            <a:noFill/>
            <a:effectLst/>
          </p:spPr>
          <p:txBody>
            <a:bodyPr wrap="square" rtlCol="0">
              <a:spAutoFit/>
            </a:bodyPr>
            <a:lstStyle/>
            <a:p>
              <a:pPr algn="r"/>
              <a:r>
                <a:rPr lang="en-GB" sz="800" dirty="0">
                  <a:solidFill>
                    <a:srgbClr val="5B6063">
                      <a:lumMod val="50000"/>
                    </a:srgbClr>
                  </a:solidFill>
                </a:rPr>
                <a:t>CA Uplift Signed Off</a:t>
              </a:r>
            </a:p>
          </p:txBody>
        </p:sp>
        <p:sp>
          <p:nvSpPr>
            <p:cNvPr id="276" name="Rectangle 275"/>
            <p:cNvSpPr/>
            <p:nvPr/>
          </p:nvSpPr>
          <p:spPr>
            <a:xfrm rot="2700000">
              <a:off x="3762374" y="2405124"/>
              <a:ext cx="98447" cy="9844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800" dirty="0">
                <a:solidFill>
                  <a:prstClr val="white"/>
                </a:solidFill>
              </a:endParaRPr>
            </a:p>
          </p:txBody>
        </p:sp>
        <p:sp>
          <p:nvSpPr>
            <p:cNvPr id="277" name="Rectangle 276"/>
            <p:cNvSpPr/>
            <p:nvPr/>
          </p:nvSpPr>
          <p:spPr>
            <a:xfrm rot="2700000">
              <a:off x="3762373" y="2574286"/>
              <a:ext cx="98447" cy="9844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800" dirty="0">
                <a:solidFill>
                  <a:prstClr val="white"/>
                </a:solidFill>
              </a:endParaRPr>
            </a:p>
          </p:txBody>
        </p:sp>
        <p:sp>
          <p:nvSpPr>
            <p:cNvPr id="278" name="Rectangle 277"/>
            <p:cNvSpPr/>
            <p:nvPr/>
          </p:nvSpPr>
          <p:spPr>
            <a:xfrm rot="2700000">
              <a:off x="3762374" y="2775198"/>
              <a:ext cx="98447" cy="9844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800" dirty="0">
                <a:solidFill>
                  <a:prstClr val="white"/>
                </a:solidFill>
              </a:endParaRPr>
            </a:p>
          </p:txBody>
        </p:sp>
      </p:grpSp>
      <p:sp>
        <p:nvSpPr>
          <p:cNvPr id="279" name="Rectangle 278"/>
          <p:cNvSpPr/>
          <p:nvPr/>
        </p:nvSpPr>
        <p:spPr>
          <a:xfrm rot="2700000">
            <a:off x="4251178" y="2450411"/>
            <a:ext cx="98447" cy="9844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800" dirty="0">
              <a:solidFill>
                <a:prstClr val="white"/>
              </a:solidFill>
            </a:endParaRPr>
          </a:p>
        </p:txBody>
      </p:sp>
      <p:sp>
        <p:nvSpPr>
          <p:cNvPr id="280" name="Rectangle 279"/>
          <p:cNvSpPr/>
          <p:nvPr/>
        </p:nvSpPr>
        <p:spPr>
          <a:xfrm rot="2700000">
            <a:off x="4767553" y="3074535"/>
            <a:ext cx="98447" cy="9844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800" dirty="0">
              <a:solidFill>
                <a:prstClr val="white"/>
              </a:solidFill>
            </a:endParaRPr>
          </a:p>
        </p:txBody>
      </p:sp>
      <p:sp>
        <p:nvSpPr>
          <p:cNvPr id="281" name="Rectangle 280"/>
          <p:cNvSpPr/>
          <p:nvPr/>
        </p:nvSpPr>
        <p:spPr>
          <a:xfrm rot="2700000">
            <a:off x="3256280" y="3871370"/>
            <a:ext cx="98447" cy="9844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800" dirty="0">
              <a:solidFill>
                <a:prstClr val="white"/>
              </a:solidFill>
            </a:endParaRPr>
          </a:p>
        </p:txBody>
      </p:sp>
      <p:sp>
        <p:nvSpPr>
          <p:cNvPr id="282" name="Rectangle 281"/>
          <p:cNvSpPr/>
          <p:nvPr/>
        </p:nvSpPr>
        <p:spPr>
          <a:xfrm rot="2700000">
            <a:off x="3267366" y="4062895"/>
            <a:ext cx="98447" cy="9844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800" dirty="0">
              <a:solidFill>
                <a:prstClr val="white"/>
              </a:solidFill>
            </a:endParaRPr>
          </a:p>
        </p:txBody>
      </p:sp>
      <p:sp>
        <p:nvSpPr>
          <p:cNvPr id="283" name="Rectangle 282"/>
          <p:cNvSpPr/>
          <p:nvPr/>
        </p:nvSpPr>
        <p:spPr>
          <a:xfrm rot="2700000">
            <a:off x="3260057" y="4283129"/>
            <a:ext cx="98447" cy="9844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800" dirty="0">
              <a:solidFill>
                <a:prstClr val="white"/>
              </a:solidFill>
            </a:endParaRPr>
          </a:p>
        </p:txBody>
      </p:sp>
      <p:sp>
        <p:nvSpPr>
          <p:cNvPr id="284" name="Rectangle 283"/>
          <p:cNvSpPr/>
          <p:nvPr/>
        </p:nvSpPr>
        <p:spPr>
          <a:xfrm rot="2700000">
            <a:off x="4263016" y="4081591"/>
            <a:ext cx="98447" cy="9844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800" dirty="0">
              <a:solidFill>
                <a:prstClr val="white"/>
              </a:solidFill>
            </a:endParaRPr>
          </a:p>
        </p:txBody>
      </p:sp>
      <p:sp>
        <p:nvSpPr>
          <p:cNvPr id="285" name="Rectangle 284"/>
          <p:cNvSpPr/>
          <p:nvPr/>
        </p:nvSpPr>
        <p:spPr>
          <a:xfrm rot="2700000">
            <a:off x="4277638" y="5304446"/>
            <a:ext cx="98447" cy="9844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800" dirty="0">
              <a:solidFill>
                <a:prstClr val="white"/>
              </a:solidFill>
            </a:endParaRPr>
          </a:p>
        </p:txBody>
      </p:sp>
      <p:sp>
        <p:nvSpPr>
          <p:cNvPr id="286" name="Rectangle 285"/>
          <p:cNvSpPr/>
          <p:nvPr/>
        </p:nvSpPr>
        <p:spPr>
          <a:xfrm rot="2700000">
            <a:off x="2562958" y="6651624"/>
            <a:ext cx="98447" cy="9844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800" dirty="0">
              <a:solidFill>
                <a:prstClr val="white"/>
              </a:solidFill>
            </a:endParaRPr>
          </a:p>
        </p:txBody>
      </p:sp>
      <p:sp>
        <p:nvSpPr>
          <p:cNvPr id="287" name="Isosceles Triangle 286"/>
          <p:cNvSpPr/>
          <p:nvPr/>
        </p:nvSpPr>
        <p:spPr>
          <a:xfrm>
            <a:off x="5758427" y="4890724"/>
            <a:ext cx="126148" cy="105123"/>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800">
              <a:solidFill>
                <a:prstClr val="white"/>
              </a:solidFill>
            </a:endParaRPr>
          </a:p>
        </p:txBody>
      </p:sp>
      <p:sp>
        <p:nvSpPr>
          <p:cNvPr id="288" name="Isosceles Triangle 287"/>
          <p:cNvSpPr/>
          <p:nvPr/>
        </p:nvSpPr>
        <p:spPr>
          <a:xfrm>
            <a:off x="7244053" y="6197799"/>
            <a:ext cx="126148" cy="105123"/>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800">
              <a:solidFill>
                <a:prstClr val="white"/>
              </a:solidFill>
            </a:endParaRPr>
          </a:p>
        </p:txBody>
      </p:sp>
      <p:sp>
        <p:nvSpPr>
          <p:cNvPr id="289" name="Isosceles Triangle 288"/>
          <p:cNvSpPr/>
          <p:nvPr/>
        </p:nvSpPr>
        <p:spPr>
          <a:xfrm>
            <a:off x="10344718" y="4890724"/>
            <a:ext cx="126148" cy="105123"/>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800">
              <a:solidFill>
                <a:prstClr val="white"/>
              </a:solidFill>
            </a:endParaRPr>
          </a:p>
        </p:txBody>
      </p:sp>
      <p:sp>
        <p:nvSpPr>
          <p:cNvPr id="290" name="Rectangle 289"/>
          <p:cNvSpPr/>
          <p:nvPr/>
        </p:nvSpPr>
        <p:spPr>
          <a:xfrm rot="19905376">
            <a:off x="11007159" y="5808144"/>
            <a:ext cx="1102197" cy="234870"/>
          </a:xfrm>
          <a:prstGeom prst="rect">
            <a:avLst/>
          </a:prstGeom>
          <a:solidFill>
            <a:schemeClr val="bg1">
              <a:alpha val="8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rgbClr val="ED1C24"/>
                </a:solidFill>
              </a:rPr>
              <a:t>Draft</a:t>
            </a:r>
          </a:p>
        </p:txBody>
      </p:sp>
      <p:sp>
        <p:nvSpPr>
          <p:cNvPr id="296" name="Isosceles Triangle 295"/>
          <p:cNvSpPr/>
          <p:nvPr/>
        </p:nvSpPr>
        <p:spPr>
          <a:xfrm>
            <a:off x="1925241" y="6648285"/>
            <a:ext cx="126148" cy="105123"/>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800">
              <a:solidFill>
                <a:prstClr val="white"/>
              </a:solidFill>
            </a:endParaRPr>
          </a:p>
        </p:txBody>
      </p:sp>
      <p:sp>
        <p:nvSpPr>
          <p:cNvPr id="127" name="Rectangle 126"/>
          <p:cNvSpPr/>
          <p:nvPr/>
        </p:nvSpPr>
        <p:spPr>
          <a:xfrm>
            <a:off x="1864410" y="1780902"/>
            <a:ext cx="738473" cy="875396"/>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Discovery</a:t>
            </a:r>
          </a:p>
        </p:txBody>
      </p:sp>
      <p:sp>
        <p:nvSpPr>
          <p:cNvPr id="128" name="TextBox 127"/>
          <p:cNvSpPr txBox="1"/>
          <p:nvPr/>
        </p:nvSpPr>
        <p:spPr>
          <a:xfrm>
            <a:off x="3172594" y="1722753"/>
            <a:ext cx="1825256" cy="215444"/>
          </a:xfrm>
          <a:prstGeom prst="rect">
            <a:avLst/>
          </a:prstGeom>
          <a:noFill/>
          <a:effectLst/>
        </p:spPr>
        <p:txBody>
          <a:bodyPr wrap="square" rtlCol="0">
            <a:spAutoFit/>
          </a:bodyPr>
          <a:lstStyle/>
          <a:p>
            <a:r>
              <a:rPr lang="en-GB" sz="800" dirty="0">
                <a:solidFill>
                  <a:srgbClr val="5B6063">
                    <a:lumMod val="50000"/>
                  </a:srgbClr>
                </a:solidFill>
              </a:rPr>
              <a:t>Method &amp; Approach s/o</a:t>
            </a:r>
          </a:p>
        </p:txBody>
      </p:sp>
      <p:sp>
        <p:nvSpPr>
          <p:cNvPr id="129" name="Rectangle 128"/>
          <p:cNvSpPr/>
          <p:nvPr/>
        </p:nvSpPr>
        <p:spPr>
          <a:xfrm rot="2700000">
            <a:off x="3115704" y="1785627"/>
            <a:ext cx="98447" cy="9844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800" dirty="0">
              <a:solidFill>
                <a:prstClr val="white"/>
              </a:solidFill>
            </a:endParaRPr>
          </a:p>
        </p:txBody>
      </p:sp>
      <p:sp>
        <p:nvSpPr>
          <p:cNvPr id="130" name="Rectangle 129"/>
          <p:cNvSpPr/>
          <p:nvPr/>
        </p:nvSpPr>
        <p:spPr>
          <a:xfrm>
            <a:off x="1854298" y="2710793"/>
            <a:ext cx="760914" cy="592195"/>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Design</a:t>
            </a:r>
          </a:p>
        </p:txBody>
      </p:sp>
      <p:sp>
        <p:nvSpPr>
          <p:cNvPr id="131" name="Rectangle 130"/>
          <p:cNvSpPr/>
          <p:nvPr/>
        </p:nvSpPr>
        <p:spPr>
          <a:xfrm>
            <a:off x="1858198" y="4801629"/>
            <a:ext cx="738473" cy="280262"/>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Implementation</a:t>
            </a:r>
          </a:p>
        </p:txBody>
      </p:sp>
      <p:sp>
        <p:nvSpPr>
          <p:cNvPr id="132" name="Rectangle 131"/>
          <p:cNvSpPr/>
          <p:nvPr/>
        </p:nvSpPr>
        <p:spPr>
          <a:xfrm>
            <a:off x="1848110" y="3340608"/>
            <a:ext cx="767438" cy="361536"/>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Implementation</a:t>
            </a:r>
          </a:p>
        </p:txBody>
      </p:sp>
      <p:sp>
        <p:nvSpPr>
          <p:cNvPr id="134" name="Rectangle 133"/>
          <p:cNvSpPr/>
          <p:nvPr/>
        </p:nvSpPr>
        <p:spPr>
          <a:xfrm>
            <a:off x="1864143" y="3854909"/>
            <a:ext cx="738473" cy="578901"/>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Discovery</a:t>
            </a:r>
          </a:p>
        </p:txBody>
      </p:sp>
      <p:sp>
        <p:nvSpPr>
          <p:cNvPr id="137" name="Rectangle 136"/>
          <p:cNvSpPr/>
          <p:nvPr/>
        </p:nvSpPr>
        <p:spPr>
          <a:xfrm>
            <a:off x="1864878" y="4479395"/>
            <a:ext cx="738473" cy="273669"/>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Design</a:t>
            </a:r>
          </a:p>
        </p:txBody>
      </p:sp>
      <p:sp>
        <p:nvSpPr>
          <p:cNvPr id="138" name="Rectangle 137"/>
          <p:cNvSpPr/>
          <p:nvPr/>
        </p:nvSpPr>
        <p:spPr>
          <a:xfrm>
            <a:off x="1854319" y="6169769"/>
            <a:ext cx="738473" cy="280262"/>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Implementation</a:t>
            </a:r>
          </a:p>
        </p:txBody>
      </p:sp>
      <p:sp>
        <p:nvSpPr>
          <p:cNvPr id="139" name="Rectangle 138"/>
          <p:cNvSpPr/>
          <p:nvPr/>
        </p:nvSpPr>
        <p:spPr>
          <a:xfrm>
            <a:off x="1860264" y="5223049"/>
            <a:ext cx="738473" cy="578901"/>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Discovery</a:t>
            </a:r>
          </a:p>
        </p:txBody>
      </p:sp>
      <p:sp>
        <p:nvSpPr>
          <p:cNvPr id="140" name="Rectangle 139"/>
          <p:cNvSpPr/>
          <p:nvPr/>
        </p:nvSpPr>
        <p:spPr>
          <a:xfrm>
            <a:off x="1860999" y="5847535"/>
            <a:ext cx="738473" cy="273669"/>
          </a:xfrm>
          <a:prstGeom prst="rect">
            <a:avLst/>
          </a:prstGeom>
          <a:solidFill>
            <a:schemeClr val="bg1">
              <a:lumMod val="6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defTabSz="685800" eaLnBrk="0" hangingPunct="0"/>
            <a:r>
              <a:rPr lang="en-GB" sz="900" b="1" kern="0" dirty="0">
                <a:solidFill>
                  <a:srgbClr val="FFFFFF"/>
                </a:solidFill>
                <a:cs typeface="Arial" panose="020B0604020202020204" pitchFamily="34" charset="0"/>
              </a:rPr>
              <a:t>Design</a:t>
            </a:r>
          </a:p>
        </p:txBody>
      </p:sp>
    </p:spTree>
    <p:extLst>
      <p:ext uri="{BB962C8B-B14F-4D97-AF65-F5344CB8AC3E}">
        <p14:creationId xmlns:p14="http://schemas.microsoft.com/office/powerpoint/2010/main" val="4179055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F809C02-92F9-49FB-A1E7-9DF0DE4C50DA}" type="slidenum">
              <a:rPr lang="en-GB" smtClean="0">
                <a:solidFill>
                  <a:srgbClr val="004A8F"/>
                </a:solidFill>
              </a:rPr>
              <a:pPr>
                <a:defRPr/>
              </a:pPr>
              <a:t>7</a:t>
            </a:fld>
            <a:endParaRPr lang="en-GB" dirty="0">
              <a:solidFill>
                <a:srgbClr val="004A8F"/>
              </a:solidFill>
            </a:endParaRPr>
          </a:p>
        </p:txBody>
      </p:sp>
      <p:sp>
        <p:nvSpPr>
          <p:cNvPr id="3" name="Title 2"/>
          <p:cNvSpPr>
            <a:spLocks noGrp="1"/>
          </p:cNvSpPr>
          <p:nvPr>
            <p:ph type="title"/>
          </p:nvPr>
        </p:nvSpPr>
        <p:spPr/>
        <p:txBody>
          <a:bodyPr/>
          <a:lstStyle/>
          <a:p>
            <a:r>
              <a:rPr lang="en-GB" sz="1800" dirty="0"/>
              <a:t>Deliverables</a:t>
            </a:r>
          </a:p>
        </p:txBody>
      </p:sp>
      <p:graphicFrame>
        <p:nvGraphicFramePr>
          <p:cNvPr id="5" name="Content Placeholder 4"/>
          <p:cNvGraphicFramePr>
            <a:graphicFrameLocks/>
          </p:cNvGraphicFramePr>
          <p:nvPr>
            <p:extLst>
              <p:ext uri="{D42A27DB-BD31-4B8C-83A1-F6EECF244321}">
                <p14:modId xmlns:p14="http://schemas.microsoft.com/office/powerpoint/2010/main" val="1039580252"/>
              </p:ext>
            </p:extLst>
          </p:nvPr>
        </p:nvGraphicFramePr>
        <p:xfrm>
          <a:off x="559786" y="1337642"/>
          <a:ext cx="10844814" cy="4975860"/>
        </p:xfrm>
        <a:graphic>
          <a:graphicData uri="http://schemas.openxmlformats.org/drawingml/2006/table">
            <a:tbl>
              <a:tblPr firstRow="1" bandRow="1">
                <a:tableStyleId>{5C22544A-7EE6-4342-B048-85BDC9FD1C3A}</a:tableStyleId>
              </a:tblPr>
              <a:tblGrid>
                <a:gridCol w="1627215">
                  <a:extLst>
                    <a:ext uri="{9D8B030D-6E8A-4147-A177-3AD203B41FA5}">
                      <a16:colId xmlns:a16="http://schemas.microsoft.com/office/drawing/2014/main" val="4080956584"/>
                    </a:ext>
                  </a:extLst>
                </a:gridCol>
                <a:gridCol w="2243331">
                  <a:extLst>
                    <a:ext uri="{9D8B030D-6E8A-4147-A177-3AD203B41FA5}">
                      <a16:colId xmlns:a16="http://schemas.microsoft.com/office/drawing/2014/main" val="1012695902"/>
                    </a:ext>
                  </a:extLst>
                </a:gridCol>
                <a:gridCol w="1531807">
                  <a:extLst>
                    <a:ext uri="{9D8B030D-6E8A-4147-A177-3AD203B41FA5}">
                      <a16:colId xmlns:a16="http://schemas.microsoft.com/office/drawing/2014/main" val="20002"/>
                    </a:ext>
                  </a:extLst>
                </a:gridCol>
                <a:gridCol w="998545">
                  <a:extLst>
                    <a:ext uri="{9D8B030D-6E8A-4147-A177-3AD203B41FA5}">
                      <a16:colId xmlns:a16="http://schemas.microsoft.com/office/drawing/2014/main" val="20003"/>
                    </a:ext>
                  </a:extLst>
                </a:gridCol>
                <a:gridCol w="1887569">
                  <a:extLst>
                    <a:ext uri="{9D8B030D-6E8A-4147-A177-3AD203B41FA5}">
                      <a16:colId xmlns:a16="http://schemas.microsoft.com/office/drawing/2014/main" val="4124176403"/>
                    </a:ext>
                  </a:extLst>
                </a:gridCol>
                <a:gridCol w="2556347">
                  <a:extLst>
                    <a:ext uri="{9D8B030D-6E8A-4147-A177-3AD203B41FA5}">
                      <a16:colId xmlns:a16="http://schemas.microsoft.com/office/drawing/2014/main" val="1653324097"/>
                    </a:ext>
                  </a:extLst>
                </a:gridCol>
              </a:tblGrid>
              <a:tr h="192786">
                <a:tc>
                  <a:txBody>
                    <a:bodyPr/>
                    <a:lstStyle/>
                    <a:p>
                      <a:r>
                        <a:rPr lang="en-GB" sz="1000" dirty="0" err="1"/>
                        <a:t>Workstream</a:t>
                      </a:r>
                      <a:endParaRPr lang="en-GB" sz="1000" dirty="0"/>
                    </a:p>
                  </a:txBody>
                  <a:tcPr>
                    <a:solidFill>
                      <a:srgbClr val="305477"/>
                    </a:solidFill>
                  </a:tcPr>
                </a:tc>
                <a:tc>
                  <a:txBody>
                    <a:bodyPr/>
                    <a:lstStyle/>
                    <a:p>
                      <a:r>
                        <a:rPr lang="en-GB" sz="1000" dirty="0"/>
                        <a:t>Deliverable </a:t>
                      </a:r>
                    </a:p>
                  </a:txBody>
                  <a:tcPr>
                    <a:solidFill>
                      <a:srgbClr val="305477"/>
                    </a:solidFill>
                  </a:tcPr>
                </a:tc>
                <a:tc>
                  <a:txBody>
                    <a:bodyPr/>
                    <a:lstStyle/>
                    <a:p>
                      <a:r>
                        <a:rPr lang="en-GB" sz="1000" dirty="0"/>
                        <a:t>Content</a:t>
                      </a:r>
                      <a:r>
                        <a:rPr lang="en-GB" sz="1000" baseline="0" dirty="0"/>
                        <a:t> Description</a:t>
                      </a:r>
                      <a:endParaRPr lang="en-GB" sz="1000" dirty="0"/>
                    </a:p>
                  </a:txBody>
                  <a:tcPr>
                    <a:solidFill>
                      <a:srgbClr val="305477"/>
                    </a:solidFill>
                  </a:tcPr>
                </a:tc>
                <a:tc>
                  <a:txBody>
                    <a:bodyPr/>
                    <a:lstStyle/>
                    <a:p>
                      <a:r>
                        <a:rPr lang="en-GB" sz="1000" dirty="0"/>
                        <a:t>Format</a:t>
                      </a:r>
                    </a:p>
                  </a:txBody>
                  <a:tcPr>
                    <a:solidFill>
                      <a:srgbClr val="305477"/>
                    </a:solidFill>
                  </a:tcPr>
                </a:tc>
                <a:tc>
                  <a:txBody>
                    <a:bodyPr/>
                    <a:lstStyle/>
                    <a:p>
                      <a:r>
                        <a:rPr lang="en-GB" sz="1000" dirty="0"/>
                        <a:t>Owner</a:t>
                      </a:r>
                    </a:p>
                  </a:txBody>
                  <a:tcPr>
                    <a:solidFill>
                      <a:srgbClr val="305477"/>
                    </a:solidFill>
                  </a:tcPr>
                </a:tc>
                <a:tc>
                  <a:txBody>
                    <a:bodyPr/>
                    <a:lstStyle/>
                    <a:p>
                      <a:r>
                        <a:rPr lang="en-GB" sz="1000" dirty="0"/>
                        <a:t>Input</a:t>
                      </a:r>
                    </a:p>
                  </a:txBody>
                  <a:tcPr>
                    <a:solidFill>
                      <a:srgbClr val="305477"/>
                    </a:solidFill>
                  </a:tcPr>
                </a:tc>
                <a:extLst>
                  <a:ext uri="{0D108BD9-81ED-4DB2-BD59-A6C34878D82A}">
                    <a16:rowId xmlns:a16="http://schemas.microsoft.com/office/drawing/2014/main" val="501407988"/>
                  </a:ext>
                </a:extLst>
              </a:tr>
              <a:tr h="192786">
                <a:tc rowSpan="6">
                  <a:txBody>
                    <a:bodyPr/>
                    <a:lstStyle/>
                    <a:p>
                      <a:r>
                        <a:rPr lang="en-GB" sz="1050" dirty="0"/>
                        <a:t>API Enablement / Strategic</a:t>
                      </a:r>
                    </a:p>
                  </a:txBody>
                  <a:tcPr/>
                </a:tc>
                <a:tc>
                  <a:txBody>
                    <a:bodyPr/>
                    <a:lstStyle/>
                    <a:p>
                      <a:pPr marL="0" marR="0" lvl="0" indent="0" algn="l" defTabSz="457034" rtl="0" eaLnBrk="1" fontAlgn="auto" latinLnBrk="0" hangingPunct="1">
                        <a:lnSpc>
                          <a:spcPct val="100000"/>
                        </a:lnSpc>
                        <a:spcBef>
                          <a:spcPts val="0"/>
                        </a:spcBef>
                        <a:spcAft>
                          <a:spcPts val="0"/>
                        </a:spcAft>
                        <a:buClrTx/>
                        <a:buSzTx/>
                        <a:buFontTx/>
                        <a:buNone/>
                        <a:tabLst/>
                        <a:defRPr/>
                      </a:pPr>
                      <a:r>
                        <a:rPr lang="en-GB" sz="1050" dirty="0"/>
                        <a:t>Conceptual Architecture Extension</a:t>
                      </a:r>
                    </a:p>
                  </a:txBody>
                  <a:tcPr/>
                </a:tc>
                <a:tc>
                  <a:txBody>
                    <a:bodyPr/>
                    <a:lstStyle/>
                    <a:p>
                      <a:pPr marL="0" marR="0" lvl="0" indent="0" algn="l" defTabSz="457034" rtl="0" eaLnBrk="1" fontAlgn="auto" latinLnBrk="0" hangingPunct="1">
                        <a:lnSpc>
                          <a:spcPct val="100000"/>
                        </a:lnSpc>
                        <a:spcBef>
                          <a:spcPts val="0"/>
                        </a:spcBef>
                        <a:spcAft>
                          <a:spcPts val="0"/>
                        </a:spcAft>
                        <a:buClrTx/>
                        <a:buSzTx/>
                        <a:buFontTx/>
                        <a:buNone/>
                        <a:tabLst/>
                        <a:defRPr/>
                      </a:pPr>
                      <a:endParaRPr lang="en-GB" sz="1050" dirty="0"/>
                    </a:p>
                  </a:txBody>
                  <a:tcPr/>
                </a:tc>
                <a:tc>
                  <a:txBody>
                    <a:bodyPr/>
                    <a:lstStyle/>
                    <a:p>
                      <a:pPr marL="0" marR="0" lvl="0" indent="0" algn="l" defTabSz="457034" rtl="0" eaLnBrk="1" fontAlgn="auto" latinLnBrk="0" hangingPunct="1">
                        <a:lnSpc>
                          <a:spcPct val="100000"/>
                        </a:lnSpc>
                        <a:spcBef>
                          <a:spcPts val="0"/>
                        </a:spcBef>
                        <a:spcAft>
                          <a:spcPts val="0"/>
                        </a:spcAft>
                        <a:buClrTx/>
                        <a:buSzTx/>
                        <a:buFontTx/>
                        <a:buNone/>
                        <a:tabLst/>
                        <a:defRPr/>
                      </a:pPr>
                      <a:endParaRPr lang="en-GB" sz="1050" dirty="0"/>
                    </a:p>
                  </a:txBody>
                  <a:tcPr/>
                </a:tc>
                <a:tc>
                  <a:txBody>
                    <a:bodyPr/>
                    <a:lstStyle/>
                    <a:p>
                      <a:r>
                        <a:rPr lang="en-GB" sz="1050" dirty="0"/>
                        <a:t>EBA: John Burgess</a:t>
                      </a:r>
                    </a:p>
                  </a:txBody>
                  <a:tcPr/>
                </a:tc>
                <a:tc>
                  <a:txBody>
                    <a:bodyPr/>
                    <a:lstStyle/>
                    <a:p>
                      <a:endParaRPr lang="en-GB" sz="1050" dirty="0"/>
                    </a:p>
                  </a:txBody>
                  <a:tcPr/>
                </a:tc>
                <a:extLst>
                  <a:ext uri="{0D108BD9-81ED-4DB2-BD59-A6C34878D82A}">
                    <a16:rowId xmlns:a16="http://schemas.microsoft.com/office/drawing/2014/main" val="10001"/>
                  </a:ext>
                </a:extLst>
              </a:tr>
              <a:tr h="192786">
                <a:tc vMerge="1">
                  <a:txBody>
                    <a:bodyPr/>
                    <a:lstStyle/>
                    <a:p>
                      <a:endParaRPr lang="en-GB" sz="1050" dirty="0"/>
                    </a:p>
                  </a:txBody>
                  <a:tcPr/>
                </a:tc>
                <a:tc>
                  <a:txBody>
                    <a:bodyPr/>
                    <a:lstStyle/>
                    <a:p>
                      <a:r>
                        <a:rPr lang="en-GB" sz="1050" dirty="0"/>
                        <a:t>Target Operating Model</a:t>
                      </a:r>
                    </a:p>
                  </a:txBody>
                  <a:tcPr/>
                </a:tc>
                <a:tc>
                  <a:txBody>
                    <a:bodyPr/>
                    <a:lstStyle/>
                    <a:p>
                      <a:endParaRPr lang="en-GB" sz="1050" dirty="0"/>
                    </a:p>
                  </a:txBody>
                  <a:tcPr/>
                </a:tc>
                <a:tc>
                  <a:txBody>
                    <a:bodyPr/>
                    <a:lstStyle/>
                    <a:p>
                      <a:endParaRPr lang="en-GB" sz="1050" dirty="0"/>
                    </a:p>
                  </a:txBody>
                  <a:tcPr/>
                </a:tc>
                <a:tc>
                  <a:txBody>
                    <a:bodyPr/>
                    <a:lstStyle/>
                    <a:p>
                      <a:r>
                        <a:rPr lang="en-GB" sz="1050" dirty="0"/>
                        <a:t>BSA:</a:t>
                      </a:r>
                      <a:r>
                        <a:rPr lang="en-GB" sz="1050" baseline="0" dirty="0"/>
                        <a:t> Richard Giles</a:t>
                      </a:r>
                    </a:p>
                    <a:p>
                      <a:r>
                        <a:rPr lang="en-GB" sz="1050" baseline="0" dirty="0"/>
                        <a:t>IT SA: TBC Josh Bates / Vinay</a:t>
                      </a:r>
                      <a:endParaRPr lang="en-GB" sz="1050" dirty="0"/>
                    </a:p>
                  </a:txBody>
                  <a:tcPr/>
                </a:tc>
                <a:tc>
                  <a:txBody>
                    <a:bodyPr/>
                    <a:lstStyle/>
                    <a:p>
                      <a:r>
                        <a:rPr lang="en-GB" sz="1050" dirty="0"/>
                        <a:t>API Enablement Outline Solution</a:t>
                      </a:r>
                    </a:p>
                  </a:txBody>
                  <a:tcPr/>
                </a:tc>
                <a:extLst>
                  <a:ext uri="{0D108BD9-81ED-4DB2-BD59-A6C34878D82A}">
                    <a16:rowId xmlns:a16="http://schemas.microsoft.com/office/drawing/2014/main" val="10002"/>
                  </a:ext>
                </a:extLst>
              </a:tr>
              <a:tr h="192786">
                <a:tc vMerge="1">
                  <a:txBody>
                    <a:bodyPr/>
                    <a:lstStyle/>
                    <a:p>
                      <a:endParaRPr lang="en-GB" sz="1050" dirty="0"/>
                    </a:p>
                  </a:txBody>
                  <a:tcPr/>
                </a:tc>
                <a:tc>
                  <a:txBody>
                    <a:bodyPr/>
                    <a:lstStyle/>
                    <a:p>
                      <a:r>
                        <a:rPr lang="en-GB" sz="1050" dirty="0"/>
                        <a:t>High Level Requirements</a:t>
                      </a:r>
                    </a:p>
                  </a:txBody>
                  <a:tcPr/>
                </a:tc>
                <a:tc>
                  <a:txBody>
                    <a:bodyPr/>
                    <a:lstStyle/>
                    <a:p>
                      <a:endParaRPr lang="en-GB" sz="1050" dirty="0"/>
                    </a:p>
                  </a:txBody>
                  <a:tcPr/>
                </a:tc>
                <a:tc>
                  <a:txBody>
                    <a:bodyPr/>
                    <a:lstStyle/>
                    <a:p>
                      <a:endParaRPr lang="en-GB" sz="1050" dirty="0"/>
                    </a:p>
                  </a:txBody>
                  <a:tcPr/>
                </a:tc>
                <a:tc>
                  <a:txBody>
                    <a:bodyPr/>
                    <a:lstStyle/>
                    <a:p>
                      <a:r>
                        <a:rPr lang="en-GB" sz="1050" dirty="0"/>
                        <a:t>Jonathan</a:t>
                      </a:r>
                      <a:r>
                        <a:rPr lang="en-GB" sz="1050" baseline="0" dirty="0"/>
                        <a:t> Noble</a:t>
                      </a:r>
                      <a:endParaRPr lang="en-GB" sz="1050" dirty="0"/>
                    </a:p>
                  </a:txBody>
                  <a:tcPr/>
                </a:tc>
                <a:tc>
                  <a:txBody>
                    <a:bodyPr/>
                    <a:lstStyle/>
                    <a:p>
                      <a:endParaRPr lang="en-GB" sz="1050" dirty="0"/>
                    </a:p>
                  </a:txBody>
                  <a:tcPr/>
                </a:tc>
                <a:extLst>
                  <a:ext uri="{0D108BD9-81ED-4DB2-BD59-A6C34878D82A}">
                    <a16:rowId xmlns:a16="http://schemas.microsoft.com/office/drawing/2014/main" val="3932056573"/>
                  </a:ext>
                </a:extLst>
              </a:tr>
              <a:tr h="192786">
                <a:tc vMerge="1">
                  <a:txBody>
                    <a:bodyPr/>
                    <a:lstStyle/>
                    <a:p>
                      <a:endParaRPr lang="en-GB" sz="1050" dirty="0"/>
                    </a:p>
                  </a:txBody>
                  <a:tcPr/>
                </a:tc>
                <a:tc>
                  <a:txBody>
                    <a:bodyPr/>
                    <a:lstStyle/>
                    <a:p>
                      <a:r>
                        <a:rPr lang="en-GB" sz="1050" dirty="0"/>
                        <a:t>Detailed Business Requirements</a:t>
                      </a:r>
                    </a:p>
                  </a:txBody>
                  <a:tcPr/>
                </a:tc>
                <a:tc>
                  <a:txBody>
                    <a:bodyPr/>
                    <a:lstStyle/>
                    <a:p>
                      <a:endParaRPr lang="en-GB" sz="1050" dirty="0"/>
                    </a:p>
                  </a:txBody>
                  <a:tcPr/>
                </a:tc>
                <a:tc>
                  <a:txBody>
                    <a:bodyPr/>
                    <a:lstStyle/>
                    <a:p>
                      <a:endParaRPr lang="en-GB" sz="1050" dirty="0"/>
                    </a:p>
                  </a:txBody>
                  <a:tcPr/>
                </a:tc>
                <a:tc>
                  <a:txBody>
                    <a:bodyPr/>
                    <a:lstStyle/>
                    <a:p>
                      <a:r>
                        <a:rPr lang="en-GB" sz="1050" dirty="0"/>
                        <a:t>Jonathan Noble</a:t>
                      </a:r>
                    </a:p>
                  </a:txBody>
                  <a:tcPr/>
                </a:tc>
                <a:tc>
                  <a:txBody>
                    <a:bodyPr/>
                    <a:lstStyle/>
                    <a:p>
                      <a:endParaRPr lang="en-GB" sz="1050" dirty="0"/>
                    </a:p>
                  </a:txBody>
                  <a:tcPr/>
                </a:tc>
                <a:extLst>
                  <a:ext uri="{0D108BD9-81ED-4DB2-BD59-A6C34878D82A}">
                    <a16:rowId xmlns:a16="http://schemas.microsoft.com/office/drawing/2014/main" val="10004"/>
                  </a:ext>
                </a:extLst>
              </a:tr>
              <a:tr h="192786">
                <a:tc vMerge="1">
                  <a:txBody>
                    <a:bodyPr/>
                    <a:lstStyle/>
                    <a:p>
                      <a:endParaRPr lang="en-GB" sz="1050" dirty="0"/>
                    </a:p>
                  </a:txBody>
                  <a:tcPr/>
                </a:tc>
                <a:tc>
                  <a:txBody>
                    <a:bodyPr/>
                    <a:lstStyle/>
                    <a:p>
                      <a:r>
                        <a:rPr lang="en-GB" sz="1050" dirty="0"/>
                        <a:t>Outline Solution Update</a:t>
                      </a:r>
                    </a:p>
                  </a:txBody>
                  <a:tcPr/>
                </a:tc>
                <a:tc>
                  <a:txBody>
                    <a:bodyPr/>
                    <a:lstStyle/>
                    <a:p>
                      <a:endParaRPr lang="en-GB" sz="1050" dirty="0"/>
                    </a:p>
                  </a:txBody>
                  <a:tcPr/>
                </a:tc>
                <a:tc>
                  <a:txBody>
                    <a:bodyPr/>
                    <a:lstStyle/>
                    <a:p>
                      <a:endParaRPr lang="en-GB" sz="1050" dirty="0"/>
                    </a:p>
                  </a:txBody>
                  <a:tcPr/>
                </a:tc>
                <a:tc>
                  <a:txBody>
                    <a:bodyPr/>
                    <a:lstStyle/>
                    <a:p>
                      <a:pPr marL="0" marR="0" lvl="0" indent="0" algn="l" defTabSz="457034" rtl="0" eaLnBrk="1" fontAlgn="auto" latinLnBrk="0" hangingPunct="1">
                        <a:lnSpc>
                          <a:spcPct val="100000"/>
                        </a:lnSpc>
                        <a:spcBef>
                          <a:spcPts val="0"/>
                        </a:spcBef>
                        <a:spcAft>
                          <a:spcPts val="0"/>
                        </a:spcAft>
                        <a:buClrTx/>
                        <a:buSzTx/>
                        <a:buFontTx/>
                        <a:buNone/>
                        <a:tabLst/>
                        <a:defRPr/>
                      </a:pPr>
                      <a:r>
                        <a:rPr lang="en-GB" sz="1050" dirty="0"/>
                        <a:t>BSA:</a:t>
                      </a:r>
                      <a:r>
                        <a:rPr lang="en-GB" sz="1050" baseline="0" dirty="0"/>
                        <a:t> Richard Giles</a:t>
                      </a:r>
                    </a:p>
                  </a:txBody>
                  <a:tcPr/>
                </a:tc>
                <a:tc>
                  <a:txBody>
                    <a:bodyPr/>
                    <a:lstStyle/>
                    <a:p>
                      <a:endParaRPr lang="en-GB" sz="1050" dirty="0"/>
                    </a:p>
                  </a:txBody>
                  <a:tcPr/>
                </a:tc>
                <a:extLst>
                  <a:ext uri="{0D108BD9-81ED-4DB2-BD59-A6C34878D82A}">
                    <a16:rowId xmlns:a16="http://schemas.microsoft.com/office/drawing/2014/main" val="10005"/>
                  </a:ext>
                </a:extLst>
              </a:tr>
              <a:tr h="192786">
                <a:tc vMerge="1">
                  <a:txBody>
                    <a:bodyPr/>
                    <a:lstStyle/>
                    <a:p>
                      <a:endParaRPr lang="en-GB" sz="1050" dirty="0"/>
                    </a:p>
                  </a:txBody>
                  <a:tcPr/>
                </a:tc>
                <a:tc>
                  <a:txBody>
                    <a:bodyPr/>
                    <a:lstStyle/>
                    <a:p>
                      <a:r>
                        <a:rPr lang="en-GB" sz="1050" dirty="0"/>
                        <a:t>High Level Operational Design</a:t>
                      </a:r>
                    </a:p>
                  </a:txBody>
                  <a:tcPr/>
                </a:tc>
                <a:tc>
                  <a:txBody>
                    <a:bodyPr/>
                    <a:lstStyle/>
                    <a:p>
                      <a:endParaRPr lang="en-GB" sz="1050" dirty="0"/>
                    </a:p>
                  </a:txBody>
                  <a:tcPr/>
                </a:tc>
                <a:tc>
                  <a:txBody>
                    <a:bodyPr/>
                    <a:lstStyle/>
                    <a:p>
                      <a:endParaRPr lang="en-GB" sz="1050" dirty="0"/>
                    </a:p>
                  </a:txBody>
                  <a:tcPr/>
                </a:tc>
                <a:tc>
                  <a:txBody>
                    <a:bodyPr/>
                    <a:lstStyle/>
                    <a:p>
                      <a:endParaRPr lang="en-GB" sz="1050" dirty="0"/>
                    </a:p>
                  </a:txBody>
                  <a:tcPr/>
                </a:tc>
                <a:tc>
                  <a:txBody>
                    <a:bodyPr/>
                    <a:lstStyle/>
                    <a:p>
                      <a:endParaRPr lang="en-GB" sz="1050" dirty="0"/>
                    </a:p>
                  </a:txBody>
                  <a:tcPr/>
                </a:tc>
                <a:extLst>
                  <a:ext uri="{0D108BD9-81ED-4DB2-BD59-A6C34878D82A}">
                    <a16:rowId xmlns:a16="http://schemas.microsoft.com/office/drawing/2014/main" val="10006"/>
                  </a:ext>
                </a:extLst>
              </a:tr>
              <a:tr h="192786">
                <a:tc rowSpan="3">
                  <a:txBody>
                    <a:bodyPr/>
                    <a:lstStyle/>
                    <a:p>
                      <a:r>
                        <a:rPr lang="en-GB" sz="1050" dirty="0"/>
                        <a:t>Release</a:t>
                      </a:r>
                      <a:r>
                        <a:rPr lang="en-GB" sz="1050" baseline="0" dirty="0"/>
                        <a:t> 1 – CMA 1</a:t>
                      </a:r>
                      <a:endParaRPr lang="en-GB" sz="1050" dirty="0"/>
                    </a:p>
                  </a:txBody>
                  <a:tcPr/>
                </a:tc>
                <a:tc>
                  <a:txBody>
                    <a:bodyPr/>
                    <a:lstStyle/>
                    <a:p>
                      <a:r>
                        <a:rPr lang="en-GB" sz="1050" dirty="0"/>
                        <a:t>High Level</a:t>
                      </a:r>
                      <a:r>
                        <a:rPr lang="en-GB" sz="1050" baseline="0" dirty="0"/>
                        <a:t> Operational Design</a:t>
                      </a:r>
                      <a:endParaRPr lang="en-GB" sz="1050" dirty="0"/>
                    </a:p>
                  </a:txBody>
                  <a:tcPr/>
                </a:tc>
                <a:tc>
                  <a:txBody>
                    <a:bodyPr/>
                    <a:lstStyle/>
                    <a:p>
                      <a:endParaRPr lang="en-GB" sz="1050" dirty="0"/>
                    </a:p>
                  </a:txBody>
                  <a:tcPr/>
                </a:tc>
                <a:tc>
                  <a:txBody>
                    <a:bodyPr/>
                    <a:lstStyle/>
                    <a:p>
                      <a:endParaRPr lang="en-GB" sz="1050" dirty="0"/>
                    </a:p>
                  </a:txBody>
                  <a:tcPr/>
                </a:tc>
                <a:tc>
                  <a:txBody>
                    <a:bodyPr/>
                    <a:lstStyle/>
                    <a:p>
                      <a:r>
                        <a:rPr lang="en-GB" sz="1050" dirty="0"/>
                        <a:t>Vinay Hedge</a:t>
                      </a:r>
                    </a:p>
                  </a:txBody>
                  <a:tcPr/>
                </a:tc>
                <a:tc>
                  <a:txBody>
                    <a:bodyPr/>
                    <a:lstStyle/>
                    <a:p>
                      <a:r>
                        <a:rPr lang="en-GB" sz="1050" dirty="0"/>
                        <a:t>Outline Solution</a:t>
                      </a:r>
                    </a:p>
                  </a:txBody>
                  <a:tcPr/>
                </a:tc>
                <a:extLst>
                  <a:ext uri="{0D108BD9-81ED-4DB2-BD59-A6C34878D82A}">
                    <a16:rowId xmlns:a16="http://schemas.microsoft.com/office/drawing/2014/main" val="756123584"/>
                  </a:ext>
                </a:extLst>
              </a:tr>
              <a:tr h="192786">
                <a:tc vMerge="1">
                  <a:txBody>
                    <a:bodyPr/>
                    <a:lstStyle/>
                    <a:p>
                      <a:endParaRPr lang="en-GB" sz="1050" dirty="0"/>
                    </a:p>
                  </a:txBody>
                  <a:tcPr/>
                </a:tc>
                <a:tc>
                  <a:txBody>
                    <a:bodyPr/>
                    <a:lstStyle/>
                    <a:p>
                      <a:r>
                        <a:rPr lang="en-GB" sz="1050" dirty="0"/>
                        <a:t>Detailed Process Design</a:t>
                      </a:r>
                    </a:p>
                  </a:txBody>
                  <a:tcPr/>
                </a:tc>
                <a:tc>
                  <a:txBody>
                    <a:bodyPr/>
                    <a:lstStyle/>
                    <a:p>
                      <a:endParaRPr lang="en-GB" sz="1050" dirty="0"/>
                    </a:p>
                  </a:txBody>
                  <a:tcPr/>
                </a:tc>
                <a:tc>
                  <a:txBody>
                    <a:bodyPr/>
                    <a:lstStyle/>
                    <a:p>
                      <a:endParaRPr lang="en-GB" sz="1050" dirty="0"/>
                    </a:p>
                  </a:txBody>
                  <a:tcPr/>
                </a:tc>
                <a:tc>
                  <a:txBody>
                    <a:bodyPr/>
                    <a:lstStyle/>
                    <a:p>
                      <a:r>
                        <a:rPr lang="en-GB" sz="1050" i="1" dirty="0"/>
                        <a:t>Business</a:t>
                      </a:r>
                      <a:r>
                        <a:rPr lang="en-GB" sz="1050" i="1" baseline="0" dirty="0"/>
                        <a:t> Analyst TBC</a:t>
                      </a:r>
                      <a:endParaRPr lang="en-GB" sz="1050" i="1" dirty="0"/>
                    </a:p>
                  </a:txBody>
                  <a:tcPr/>
                </a:tc>
                <a:tc>
                  <a:txBody>
                    <a:bodyPr/>
                    <a:lstStyle/>
                    <a:p>
                      <a:endParaRPr lang="en-GB" sz="1050" i="1" dirty="0"/>
                    </a:p>
                  </a:txBody>
                  <a:tcPr/>
                </a:tc>
                <a:extLst>
                  <a:ext uri="{0D108BD9-81ED-4DB2-BD59-A6C34878D82A}">
                    <a16:rowId xmlns:a16="http://schemas.microsoft.com/office/drawing/2014/main" val="1088902755"/>
                  </a:ext>
                </a:extLst>
              </a:tr>
              <a:tr h="192786">
                <a:tc vMerge="1">
                  <a:txBody>
                    <a:bodyPr/>
                    <a:lstStyle/>
                    <a:p>
                      <a:endParaRPr lang="en-GB" sz="1050" dirty="0"/>
                    </a:p>
                  </a:txBody>
                  <a:tcPr/>
                </a:tc>
                <a:tc>
                  <a:txBody>
                    <a:bodyPr/>
                    <a:lstStyle/>
                    <a:p>
                      <a:r>
                        <a:rPr lang="en-GB" sz="1050" dirty="0"/>
                        <a:t>Business Readiness Pack</a:t>
                      </a:r>
                    </a:p>
                  </a:txBody>
                  <a:tcPr/>
                </a:tc>
                <a:tc>
                  <a:txBody>
                    <a:bodyPr/>
                    <a:lstStyle/>
                    <a:p>
                      <a:endParaRPr lang="en-GB" sz="1050" dirty="0"/>
                    </a:p>
                  </a:txBody>
                  <a:tcPr/>
                </a:tc>
                <a:tc>
                  <a:txBody>
                    <a:bodyPr/>
                    <a:lstStyle/>
                    <a:p>
                      <a:endParaRPr lang="en-GB" sz="1050" dirty="0"/>
                    </a:p>
                  </a:txBody>
                  <a:tcPr/>
                </a:tc>
                <a:tc>
                  <a:txBody>
                    <a:bodyPr/>
                    <a:lstStyle/>
                    <a:p>
                      <a:r>
                        <a:rPr lang="en-GB" sz="1050" dirty="0"/>
                        <a:t>Chloe</a:t>
                      </a:r>
                      <a:r>
                        <a:rPr lang="en-GB" sz="1050" baseline="0" dirty="0"/>
                        <a:t> Addy / Sarah Applegarth</a:t>
                      </a:r>
                      <a:endParaRPr lang="en-GB" sz="1050" dirty="0"/>
                    </a:p>
                  </a:txBody>
                  <a:tcPr/>
                </a:tc>
                <a:tc>
                  <a:txBody>
                    <a:bodyPr/>
                    <a:lstStyle/>
                    <a:p>
                      <a:endParaRPr lang="en-GB" sz="1050" dirty="0"/>
                    </a:p>
                  </a:txBody>
                  <a:tcPr/>
                </a:tc>
                <a:extLst>
                  <a:ext uri="{0D108BD9-81ED-4DB2-BD59-A6C34878D82A}">
                    <a16:rowId xmlns:a16="http://schemas.microsoft.com/office/drawing/2014/main" val="599840820"/>
                  </a:ext>
                </a:extLst>
              </a:tr>
              <a:tr h="192786">
                <a:tc rowSpan="3">
                  <a:txBody>
                    <a:bodyPr/>
                    <a:lstStyle/>
                    <a:p>
                      <a:r>
                        <a:rPr lang="en-GB" sz="1050" dirty="0"/>
                        <a:t>Release</a:t>
                      </a:r>
                      <a:r>
                        <a:rPr lang="en-GB" sz="1050" baseline="0" dirty="0"/>
                        <a:t> 2 – CMA 1a</a:t>
                      </a:r>
                      <a:endParaRPr lang="en-GB" sz="1050" dirty="0"/>
                    </a:p>
                  </a:txBody>
                  <a:tcPr/>
                </a:tc>
                <a:tc>
                  <a:txBody>
                    <a:bodyPr/>
                    <a:lstStyle/>
                    <a:p>
                      <a:r>
                        <a:rPr lang="en-GB" sz="1050" dirty="0"/>
                        <a:t>High Level</a:t>
                      </a:r>
                      <a:r>
                        <a:rPr lang="en-GB" sz="1050" baseline="0" dirty="0"/>
                        <a:t> Operational Design</a:t>
                      </a:r>
                      <a:endParaRPr lang="en-GB" sz="1050" dirty="0"/>
                    </a:p>
                  </a:txBody>
                  <a:tcPr/>
                </a:tc>
                <a:tc>
                  <a:txBody>
                    <a:bodyPr/>
                    <a:lstStyle/>
                    <a:p>
                      <a:endParaRPr lang="en-GB" sz="1050" dirty="0"/>
                    </a:p>
                  </a:txBody>
                  <a:tcPr/>
                </a:tc>
                <a:tc>
                  <a:txBody>
                    <a:bodyPr/>
                    <a:lstStyle/>
                    <a:p>
                      <a:endParaRPr lang="en-GB" sz="1050" dirty="0"/>
                    </a:p>
                  </a:txBody>
                  <a:tcPr/>
                </a:tc>
                <a:tc>
                  <a:txBody>
                    <a:bodyPr/>
                    <a:lstStyle/>
                    <a:p>
                      <a:r>
                        <a:rPr lang="en-GB" sz="1050" dirty="0"/>
                        <a:t>BSA:</a:t>
                      </a:r>
                      <a:r>
                        <a:rPr lang="en-GB" sz="1050" baseline="0" dirty="0"/>
                        <a:t> Richard Giles</a:t>
                      </a:r>
                    </a:p>
                    <a:p>
                      <a:r>
                        <a:rPr lang="en-GB" sz="1050" baseline="0" dirty="0"/>
                        <a:t>IT SA: TBC Josh Bates / Vinay</a:t>
                      </a:r>
                      <a:endParaRPr lang="en-GB" sz="1050" dirty="0"/>
                    </a:p>
                  </a:txBody>
                  <a:tcPr/>
                </a:tc>
                <a:tc>
                  <a:txBody>
                    <a:bodyPr/>
                    <a:lstStyle/>
                    <a:p>
                      <a:r>
                        <a:rPr lang="en-GB" sz="1050" dirty="0"/>
                        <a:t>Release 2 Outline Solution</a:t>
                      </a:r>
                    </a:p>
                    <a:p>
                      <a:r>
                        <a:rPr lang="en-GB" sz="1050" dirty="0"/>
                        <a:t>API Enablement</a:t>
                      </a:r>
                      <a:r>
                        <a:rPr lang="en-GB" sz="1050" baseline="0" dirty="0"/>
                        <a:t> </a:t>
                      </a:r>
                      <a:r>
                        <a:rPr lang="en-GB" sz="1050" dirty="0"/>
                        <a:t>TOM</a:t>
                      </a:r>
                    </a:p>
                  </a:txBody>
                  <a:tcPr/>
                </a:tc>
                <a:extLst>
                  <a:ext uri="{0D108BD9-81ED-4DB2-BD59-A6C34878D82A}">
                    <a16:rowId xmlns:a16="http://schemas.microsoft.com/office/drawing/2014/main" val="2609997271"/>
                  </a:ext>
                </a:extLst>
              </a:tr>
              <a:tr h="192786">
                <a:tc vMerge="1">
                  <a:txBody>
                    <a:bodyPr/>
                    <a:lstStyle/>
                    <a:p>
                      <a:endParaRPr lang="en-GB" sz="1050" dirty="0"/>
                    </a:p>
                  </a:txBody>
                  <a:tcPr/>
                </a:tc>
                <a:tc>
                  <a:txBody>
                    <a:bodyPr/>
                    <a:lstStyle/>
                    <a:p>
                      <a:r>
                        <a:rPr lang="en-GB" sz="1050" dirty="0"/>
                        <a:t>Detailed Process Design</a:t>
                      </a:r>
                    </a:p>
                  </a:txBody>
                  <a:tcPr/>
                </a:tc>
                <a:tc>
                  <a:txBody>
                    <a:bodyPr/>
                    <a:lstStyle/>
                    <a:p>
                      <a:endParaRPr lang="en-GB" sz="1050" dirty="0"/>
                    </a:p>
                  </a:txBody>
                  <a:tcPr/>
                </a:tc>
                <a:tc>
                  <a:txBody>
                    <a:bodyPr/>
                    <a:lstStyle/>
                    <a:p>
                      <a:endParaRPr lang="en-GB" sz="105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050" i="1" dirty="0"/>
                        <a:t>Business</a:t>
                      </a:r>
                      <a:r>
                        <a:rPr lang="en-GB" sz="1050" i="1" baseline="0" dirty="0"/>
                        <a:t> Analyst TBC</a:t>
                      </a:r>
                      <a:endParaRPr lang="en-GB" sz="1050"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050" i="0" dirty="0"/>
                        <a:t>Release</a:t>
                      </a:r>
                      <a:r>
                        <a:rPr lang="en-GB" sz="1050" i="0" baseline="0" dirty="0"/>
                        <a:t> 2 </a:t>
                      </a:r>
                      <a:r>
                        <a:rPr lang="en-GB" sz="1050" i="0" baseline="0" dirty="0" err="1"/>
                        <a:t>HLOD</a:t>
                      </a:r>
                      <a:endParaRPr lang="en-GB" sz="1050" i="0" dirty="0"/>
                    </a:p>
                  </a:txBody>
                  <a:tcPr/>
                </a:tc>
                <a:extLst>
                  <a:ext uri="{0D108BD9-81ED-4DB2-BD59-A6C34878D82A}">
                    <a16:rowId xmlns:a16="http://schemas.microsoft.com/office/drawing/2014/main" val="499545362"/>
                  </a:ext>
                </a:extLst>
              </a:tr>
              <a:tr h="192786">
                <a:tc vMerge="1">
                  <a:txBody>
                    <a:bodyPr/>
                    <a:lstStyle/>
                    <a:p>
                      <a:endParaRPr lang="en-GB" sz="1050" dirty="0"/>
                    </a:p>
                  </a:txBody>
                  <a:tcPr/>
                </a:tc>
                <a:tc>
                  <a:txBody>
                    <a:bodyPr/>
                    <a:lstStyle/>
                    <a:p>
                      <a:r>
                        <a:rPr lang="en-GB" sz="1050" dirty="0"/>
                        <a:t>Business Readiness Pack</a:t>
                      </a:r>
                    </a:p>
                  </a:txBody>
                  <a:tcPr/>
                </a:tc>
                <a:tc>
                  <a:txBody>
                    <a:bodyPr/>
                    <a:lstStyle/>
                    <a:p>
                      <a:endParaRPr lang="en-GB" sz="1050" dirty="0"/>
                    </a:p>
                  </a:txBody>
                  <a:tcPr/>
                </a:tc>
                <a:tc>
                  <a:txBody>
                    <a:bodyPr/>
                    <a:lstStyle/>
                    <a:p>
                      <a:endParaRPr lang="en-GB" sz="1050" dirty="0"/>
                    </a:p>
                  </a:txBody>
                  <a:tcPr/>
                </a:tc>
                <a:tc>
                  <a:txBody>
                    <a:bodyPr/>
                    <a:lstStyle/>
                    <a:p>
                      <a:endParaRPr lang="en-GB" sz="1050" dirty="0"/>
                    </a:p>
                  </a:txBody>
                  <a:tcPr/>
                </a:tc>
                <a:tc>
                  <a:txBody>
                    <a:bodyPr/>
                    <a:lstStyle/>
                    <a:p>
                      <a:endParaRPr lang="en-GB" sz="1050" dirty="0"/>
                    </a:p>
                  </a:txBody>
                  <a:tcPr/>
                </a:tc>
                <a:extLst>
                  <a:ext uri="{0D108BD9-81ED-4DB2-BD59-A6C34878D82A}">
                    <a16:rowId xmlns:a16="http://schemas.microsoft.com/office/drawing/2014/main" val="3646638314"/>
                  </a:ext>
                </a:extLst>
              </a:tr>
              <a:tr h="192786">
                <a:tc rowSpan="3">
                  <a:txBody>
                    <a:bodyPr/>
                    <a:lstStyle/>
                    <a:p>
                      <a:r>
                        <a:rPr lang="en-GB" sz="1050" dirty="0"/>
                        <a:t>Release</a:t>
                      </a:r>
                      <a:r>
                        <a:rPr lang="en-GB" sz="1050" baseline="0" dirty="0"/>
                        <a:t> 3 – PSD2/CMA 2</a:t>
                      </a:r>
                      <a:endParaRPr lang="en-GB" sz="1050" dirty="0"/>
                    </a:p>
                  </a:txBody>
                  <a:tcPr/>
                </a:tc>
                <a:tc>
                  <a:txBody>
                    <a:bodyPr/>
                    <a:lstStyle/>
                    <a:p>
                      <a:r>
                        <a:rPr lang="en-GB" sz="1050" dirty="0"/>
                        <a:t>High Level</a:t>
                      </a:r>
                      <a:r>
                        <a:rPr lang="en-GB" sz="1050" baseline="0" dirty="0"/>
                        <a:t> Operational Design</a:t>
                      </a:r>
                      <a:endParaRPr lang="en-GB" sz="1050" dirty="0"/>
                    </a:p>
                  </a:txBody>
                  <a:tcPr/>
                </a:tc>
                <a:tc>
                  <a:txBody>
                    <a:bodyPr/>
                    <a:lstStyle/>
                    <a:p>
                      <a:endParaRPr lang="en-GB" sz="1050" dirty="0"/>
                    </a:p>
                  </a:txBody>
                  <a:tcPr/>
                </a:tc>
                <a:tc>
                  <a:txBody>
                    <a:bodyPr/>
                    <a:lstStyle/>
                    <a:p>
                      <a:endParaRPr lang="en-GB" sz="1050" dirty="0"/>
                    </a:p>
                  </a:txBody>
                  <a:tcPr/>
                </a:tc>
                <a:tc>
                  <a:txBody>
                    <a:bodyPr/>
                    <a:lstStyle/>
                    <a:p>
                      <a:endParaRPr lang="en-GB" sz="1050" dirty="0"/>
                    </a:p>
                  </a:txBody>
                  <a:tcPr/>
                </a:tc>
                <a:tc>
                  <a:txBody>
                    <a:bodyPr/>
                    <a:lstStyle/>
                    <a:p>
                      <a:r>
                        <a:rPr lang="en-GB" sz="1050" dirty="0"/>
                        <a:t>Release 3 Outline Solution</a:t>
                      </a:r>
                    </a:p>
                    <a:p>
                      <a:r>
                        <a:rPr lang="en-GB" sz="1050" dirty="0"/>
                        <a:t>API Enablement</a:t>
                      </a:r>
                      <a:r>
                        <a:rPr lang="en-GB" sz="1050" baseline="0" dirty="0"/>
                        <a:t> </a:t>
                      </a:r>
                      <a:r>
                        <a:rPr lang="en-GB" sz="1050" dirty="0"/>
                        <a:t>TOM</a:t>
                      </a:r>
                    </a:p>
                  </a:txBody>
                  <a:tcPr/>
                </a:tc>
                <a:extLst>
                  <a:ext uri="{0D108BD9-81ED-4DB2-BD59-A6C34878D82A}">
                    <a16:rowId xmlns:a16="http://schemas.microsoft.com/office/drawing/2014/main" val="1491901818"/>
                  </a:ext>
                </a:extLst>
              </a:tr>
              <a:tr h="192786">
                <a:tc vMerge="1">
                  <a:txBody>
                    <a:bodyPr/>
                    <a:lstStyle/>
                    <a:p>
                      <a:endParaRPr lang="en-GB" sz="1050" dirty="0"/>
                    </a:p>
                  </a:txBody>
                  <a:tcPr/>
                </a:tc>
                <a:tc>
                  <a:txBody>
                    <a:bodyPr/>
                    <a:lstStyle/>
                    <a:p>
                      <a:r>
                        <a:rPr lang="en-GB" sz="1050" dirty="0"/>
                        <a:t>Detailed Process Design</a:t>
                      </a:r>
                    </a:p>
                  </a:txBody>
                  <a:tcPr/>
                </a:tc>
                <a:tc>
                  <a:txBody>
                    <a:bodyPr/>
                    <a:lstStyle/>
                    <a:p>
                      <a:endParaRPr lang="en-GB" sz="1050" dirty="0"/>
                    </a:p>
                  </a:txBody>
                  <a:tcPr/>
                </a:tc>
                <a:tc>
                  <a:txBody>
                    <a:bodyPr/>
                    <a:lstStyle/>
                    <a:p>
                      <a:endParaRPr lang="en-GB" sz="1050" dirty="0"/>
                    </a:p>
                  </a:txBody>
                  <a:tcPr/>
                </a:tc>
                <a:tc>
                  <a:txBody>
                    <a:bodyPr/>
                    <a:lstStyle/>
                    <a:p>
                      <a:endParaRPr lang="en-GB" sz="1050" dirty="0"/>
                    </a:p>
                  </a:txBody>
                  <a:tcPr/>
                </a:tc>
                <a:tc>
                  <a:txBody>
                    <a:bodyPr/>
                    <a:lstStyle/>
                    <a:p>
                      <a:r>
                        <a:rPr lang="en-GB" sz="1050" dirty="0"/>
                        <a:t>Release 3 </a:t>
                      </a:r>
                      <a:r>
                        <a:rPr lang="en-GB" sz="1050" dirty="0" err="1"/>
                        <a:t>HLOD</a:t>
                      </a:r>
                      <a:endParaRPr lang="en-GB" sz="1050" dirty="0"/>
                    </a:p>
                  </a:txBody>
                  <a:tcPr/>
                </a:tc>
                <a:extLst>
                  <a:ext uri="{0D108BD9-81ED-4DB2-BD59-A6C34878D82A}">
                    <a16:rowId xmlns:a16="http://schemas.microsoft.com/office/drawing/2014/main" val="3734540319"/>
                  </a:ext>
                </a:extLst>
              </a:tr>
              <a:tr h="192786">
                <a:tc vMerge="1">
                  <a:txBody>
                    <a:bodyPr/>
                    <a:lstStyle/>
                    <a:p>
                      <a:endParaRPr lang="en-GB" sz="1050" dirty="0"/>
                    </a:p>
                  </a:txBody>
                  <a:tcPr/>
                </a:tc>
                <a:tc>
                  <a:txBody>
                    <a:bodyPr/>
                    <a:lstStyle/>
                    <a:p>
                      <a:r>
                        <a:rPr lang="en-GB" sz="1050" dirty="0"/>
                        <a:t>Business Readiness Pack</a:t>
                      </a:r>
                    </a:p>
                  </a:txBody>
                  <a:tcPr/>
                </a:tc>
                <a:tc>
                  <a:txBody>
                    <a:bodyPr/>
                    <a:lstStyle/>
                    <a:p>
                      <a:endParaRPr lang="en-GB" sz="1050" dirty="0"/>
                    </a:p>
                  </a:txBody>
                  <a:tcPr/>
                </a:tc>
                <a:tc>
                  <a:txBody>
                    <a:bodyPr/>
                    <a:lstStyle/>
                    <a:p>
                      <a:endParaRPr lang="en-GB" sz="1050" dirty="0"/>
                    </a:p>
                  </a:txBody>
                  <a:tcPr/>
                </a:tc>
                <a:tc>
                  <a:txBody>
                    <a:bodyPr/>
                    <a:lstStyle/>
                    <a:p>
                      <a:endParaRPr lang="en-GB" sz="1050" dirty="0"/>
                    </a:p>
                  </a:txBody>
                  <a:tcPr/>
                </a:tc>
                <a:tc>
                  <a:txBody>
                    <a:bodyPr/>
                    <a:lstStyle/>
                    <a:p>
                      <a:endParaRPr lang="en-GB" sz="1050" dirty="0"/>
                    </a:p>
                  </a:txBody>
                  <a:tcPr/>
                </a:tc>
                <a:extLst>
                  <a:ext uri="{0D108BD9-81ED-4DB2-BD59-A6C34878D82A}">
                    <a16:rowId xmlns:a16="http://schemas.microsoft.com/office/drawing/2014/main" val="299108356"/>
                  </a:ext>
                </a:extLst>
              </a:tr>
            </a:tbl>
          </a:graphicData>
        </a:graphic>
      </p:graphicFrame>
      <p:sp>
        <p:nvSpPr>
          <p:cNvPr id="7" name="Rectangle 6"/>
          <p:cNvSpPr/>
          <p:nvPr/>
        </p:nvSpPr>
        <p:spPr>
          <a:xfrm>
            <a:off x="0" y="74456"/>
            <a:ext cx="541821" cy="946836"/>
          </a:xfrm>
          <a:prstGeom prst="rect">
            <a:avLst/>
          </a:prstGeom>
          <a:solidFill>
            <a:srgbClr val="004A8F"/>
          </a:solidFill>
          <a:ln w="12700" cap="flat" cmpd="sng" algn="ctr">
            <a:noFill/>
            <a:prstDash val="solid"/>
          </a:ln>
          <a:effectLst/>
        </p:spPr>
        <p:txBody>
          <a:bodyPr rtlCol="0" anchor="ctr"/>
          <a:lstStyle/>
          <a:p>
            <a:pPr algn="ctr" fontAlgn="base">
              <a:spcBef>
                <a:spcPct val="0"/>
              </a:spcBef>
              <a:spcAft>
                <a:spcPct val="0"/>
              </a:spcAft>
              <a:defRPr/>
            </a:pPr>
            <a:r>
              <a:rPr lang="en-AU" sz="2200" kern="0" dirty="0">
                <a:solidFill>
                  <a:srgbClr val="FFFFFF"/>
                </a:solidFill>
              </a:rPr>
              <a:t>3</a:t>
            </a:r>
          </a:p>
        </p:txBody>
      </p:sp>
      <p:sp>
        <p:nvSpPr>
          <p:cNvPr id="8" name="Rectangle 7"/>
          <p:cNvSpPr/>
          <p:nvPr/>
        </p:nvSpPr>
        <p:spPr>
          <a:xfrm rot="1079892">
            <a:off x="10610606" y="1345519"/>
            <a:ext cx="1102197" cy="234870"/>
          </a:xfrm>
          <a:prstGeom prst="rect">
            <a:avLst/>
          </a:prstGeom>
          <a:solidFill>
            <a:schemeClr val="bg1">
              <a:alpha val="8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chemeClr val="tx2"/>
                </a:solidFill>
              </a:rPr>
              <a:t>Draft</a:t>
            </a:r>
          </a:p>
        </p:txBody>
      </p:sp>
    </p:spTree>
    <p:extLst>
      <p:ext uri="{BB962C8B-B14F-4D97-AF65-F5344CB8AC3E}">
        <p14:creationId xmlns:p14="http://schemas.microsoft.com/office/powerpoint/2010/main" val="269876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98BA627-DA45-4338-A06E-3DF26E3475C5}" type="slidenum">
              <a:rPr lang="en-US" sz="1051">
                <a:solidFill>
                  <a:prstClr val="black">
                    <a:tint val="75000"/>
                  </a:prstClr>
                </a:solidFill>
              </a:rPr>
              <a:pPr/>
              <a:t>8</a:t>
            </a:fld>
            <a:endParaRPr lang="en-US" sz="1051" dirty="0">
              <a:solidFill>
                <a:prstClr val="black">
                  <a:tint val="75000"/>
                </a:prstClr>
              </a:solidFill>
            </a:endParaRPr>
          </a:p>
        </p:txBody>
      </p:sp>
      <p:sp>
        <p:nvSpPr>
          <p:cNvPr id="4" name="Title 3"/>
          <p:cNvSpPr>
            <a:spLocks noGrp="1"/>
          </p:cNvSpPr>
          <p:nvPr>
            <p:ph type="title"/>
          </p:nvPr>
        </p:nvSpPr>
        <p:spPr/>
        <p:txBody>
          <a:bodyPr/>
          <a:lstStyle/>
          <a:p>
            <a:r>
              <a:rPr lang="en-GB" sz="1800" dirty="0"/>
              <a:t>The API Operating Model consists of seven high-level enterprise capability groups</a:t>
            </a:r>
          </a:p>
        </p:txBody>
      </p:sp>
      <p:sp>
        <p:nvSpPr>
          <p:cNvPr id="25" name="Footer Placeholder 3"/>
          <p:cNvSpPr>
            <a:spLocks noGrp="1"/>
          </p:cNvSpPr>
          <p:nvPr>
            <p:ph type="ftr" sz="quarter" idx="4294967295"/>
          </p:nvPr>
        </p:nvSpPr>
        <p:spPr>
          <a:xfrm>
            <a:off x="0" y="6575425"/>
            <a:ext cx="5461000" cy="339725"/>
          </a:xfrm>
          <a:prstGeom prst="rect">
            <a:avLst/>
          </a:prstGeom>
        </p:spPr>
        <p:txBody>
          <a:bodyPr/>
          <a:lstStyle/>
          <a:p>
            <a:pPr algn="l">
              <a:defRPr/>
            </a:pPr>
            <a:r>
              <a:rPr lang="en-US" sz="901" dirty="0">
                <a:solidFill>
                  <a:prstClr val="black">
                    <a:tint val="75000"/>
                  </a:prstClr>
                </a:solidFill>
              </a:rPr>
              <a:t>Copyright © 2014 Accenture. All rights reserved.</a:t>
            </a:r>
          </a:p>
        </p:txBody>
      </p:sp>
      <p:sp>
        <p:nvSpPr>
          <p:cNvPr id="26" name="Rectangle 25"/>
          <p:cNvSpPr/>
          <p:nvPr/>
        </p:nvSpPr>
        <p:spPr>
          <a:xfrm>
            <a:off x="12032" y="74456"/>
            <a:ext cx="541821" cy="946836"/>
          </a:xfrm>
          <a:prstGeom prst="rect">
            <a:avLst/>
          </a:prstGeom>
          <a:solidFill>
            <a:srgbClr val="004A8F"/>
          </a:solidFill>
          <a:ln w="12700" cap="flat" cmpd="sng" algn="ctr">
            <a:noFill/>
            <a:prstDash val="solid"/>
          </a:ln>
          <a:effectLst/>
        </p:spPr>
        <p:txBody>
          <a:bodyPr rtlCol="0" anchor="ctr"/>
          <a:lstStyle/>
          <a:p>
            <a:pPr algn="ctr" fontAlgn="base">
              <a:spcBef>
                <a:spcPct val="0"/>
              </a:spcBef>
              <a:spcAft>
                <a:spcPct val="0"/>
              </a:spcAft>
              <a:defRPr/>
            </a:pPr>
            <a:r>
              <a:rPr lang="en-AU" sz="2200" kern="0" dirty="0">
                <a:solidFill>
                  <a:srgbClr val="FFFFFF"/>
                </a:solidFill>
              </a:rPr>
              <a:t>2</a:t>
            </a:r>
          </a:p>
        </p:txBody>
      </p:sp>
      <p:sp>
        <p:nvSpPr>
          <p:cNvPr id="28" name="Content Placeholder 2"/>
          <p:cNvSpPr>
            <a:spLocks/>
          </p:cNvSpPr>
          <p:nvPr/>
        </p:nvSpPr>
        <p:spPr bwMode="auto">
          <a:xfrm>
            <a:off x="640152" y="1191336"/>
            <a:ext cx="10801422" cy="188003"/>
          </a:xfrm>
          <a:prstGeom prst="rect">
            <a:avLst/>
          </a:prstGeom>
          <a:solidFill>
            <a:srgbClr val="E51D24"/>
          </a:solidFill>
          <a:ln w="9525">
            <a:solidFill>
              <a:sysClr val="window" lastClr="FFFFFF"/>
            </a:solidFill>
            <a:miter lim="800000"/>
            <a:headEnd/>
            <a:tailEnd/>
          </a:ln>
        </p:spPr>
        <p:txBody>
          <a:bodyPr lIns="68643" tIns="34321" rIns="68643" bIns="34321" anchor="ctr"/>
          <a:lstStyle/>
          <a:p>
            <a:pPr algn="ctr" defTabSz="914391">
              <a:buClr>
                <a:prstClr val="black"/>
              </a:buClr>
              <a:defRPr/>
            </a:pPr>
            <a:r>
              <a:rPr lang="en-GB" sz="1051" b="1" kern="0" dirty="0">
                <a:solidFill>
                  <a:prstClr val="white"/>
                </a:solidFill>
              </a:rPr>
              <a:t>API CONSUMERS: PISP/AISP/ASPSP, TPP OB, FINTECH, INTERNAL DEVELOPER </a:t>
            </a:r>
          </a:p>
        </p:txBody>
      </p:sp>
      <p:sp>
        <p:nvSpPr>
          <p:cNvPr id="29" name="Content Placeholder 2"/>
          <p:cNvSpPr>
            <a:spLocks/>
          </p:cNvSpPr>
          <p:nvPr/>
        </p:nvSpPr>
        <p:spPr bwMode="auto">
          <a:xfrm>
            <a:off x="640152" y="1460236"/>
            <a:ext cx="10801422" cy="717013"/>
          </a:xfrm>
          <a:prstGeom prst="rect">
            <a:avLst/>
          </a:prstGeom>
          <a:solidFill>
            <a:schemeClr val="tx2">
              <a:lumMod val="40000"/>
              <a:lumOff val="60000"/>
            </a:schemeClr>
          </a:solidFill>
          <a:ln w="9525">
            <a:solidFill>
              <a:sysClr val="window" lastClr="FFFFFF"/>
            </a:solidFill>
            <a:miter lim="800000"/>
            <a:headEnd/>
            <a:tailEnd/>
          </a:ln>
        </p:spPr>
        <p:txBody>
          <a:bodyPr lIns="68643" tIns="34321" rIns="68643" bIns="34321" anchor="ctr"/>
          <a:lstStyle/>
          <a:p>
            <a:pPr algn="ctr" defTabSz="914391">
              <a:lnSpc>
                <a:spcPct val="80000"/>
              </a:lnSpc>
              <a:spcBef>
                <a:spcPts val="113"/>
              </a:spcBef>
              <a:buClr>
                <a:prstClr val="black"/>
              </a:buClr>
              <a:defRPr/>
            </a:pPr>
            <a:endParaRPr lang="en-GB" sz="1502" kern="0" dirty="0">
              <a:solidFill>
                <a:prstClr val="white"/>
              </a:solidFill>
            </a:endParaRPr>
          </a:p>
        </p:txBody>
      </p:sp>
      <p:sp>
        <p:nvSpPr>
          <p:cNvPr id="30" name="Freeform 7"/>
          <p:cNvSpPr>
            <a:spLocks/>
          </p:cNvSpPr>
          <p:nvPr/>
        </p:nvSpPr>
        <p:spPr bwMode="auto">
          <a:xfrm>
            <a:off x="640153" y="2245908"/>
            <a:ext cx="3379398" cy="3467682"/>
          </a:xfrm>
          <a:custGeom>
            <a:avLst/>
            <a:gdLst>
              <a:gd name="T0" fmla="*/ 832 w 1023"/>
              <a:gd name="T1" fmla="*/ 1998 h 1998"/>
              <a:gd name="T2" fmla="*/ 1023 w 1023"/>
              <a:gd name="T3" fmla="*/ 1000 h 1998"/>
              <a:gd name="T4" fmla="*/ 832 w 1023"/>
              <a:gd name="T5" fmla="*/ 0 h 1998"/>
              <a:gd name="T6" fmla="*/ 0 w 1023"/>
              <a:gd name="T7" fmla="*/ 0 h 1998"/>
              <a:gd name="T8" fmla="*/ 0 w 1023"/>
              <a:gd name="T9" fmla="*/ 1998 h 1998"/>
              <a:gd name="T10" fmla="*/ 832 w 1023"/>
              <a:gd name="T11" fmla="*/ 1998 h 1998"/>
              <a:gd name="connsiteX0" fmla="*/ 8133 w 10000"/>
              <a:gd name="connsiteY0" fmla="*/ 10000 h 10000"/>
              <a:gd name="connsiteX1" fmla="*/ 10000 w 10000"/>
              <a:gd name="connsiteY1" fmla="*/ 5005 h 10000"/>
              <a:gd name="connsiteX2" fmla="*/ 6950 w 10000"/>
              <a:gd name="connsiteY2" fmla="*/ 0 h 10000"/>
              <a:gd name="connsiteX3" fmla="*/ 0 w 10000"/>
              <a:gd name="connsiteY3" fmla="*/ 0 h 10000"/>
              <a:gd name="connsiteX4" fmla="*/ 0 w 10000"/>
              <a:gd name="connsiteY4" fmla="*/ 10000 h 10000"/>
              <a:gd name="connsiteX5" fmla="*/ 8133 w 10000"/>
              <a:gd name="connsiteY5" fmla="*/ 10000 h 10000"/>
              <a:gd name="connsiteX0" fmla="*/ 8133 w 10000"/>
              <a:gd name="connsiteY0" fmla="*/ 10000 h 10000"/>
              <a:gd name="connsiteX1" fmla="*/ 10000 w 10000"/>
              <a:gd name="connsiteY1" fmla="*/ 5005 h 10000"/>
              <a:gd name="connsiteX2" fmla="*/ 6972 w 10000"/>
              <a:gd name="connsiteY2" fmla="*/ 0 h 10000"/>
              <a:gd name="connsiteX3" fmla="*/ 0 w 10000"/>
              <a:gd name="connsiteY3" fmla="*/ 0 h 10000"/>
              <a:gd name="connsiteX4" fmla="*/ 0 w 10000"/>
              <a:gd name="connsiteY4" fmla="*/ 10000 h 10000"/>
              <a:gd name="connsiteX5" fmla="*/ 8133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8133" y="10000"/>
                </a:moveTo>
                <a:lnTo>
                  <a:pt x="10000" y="5005"/>
                </a:lnTo>
                <a:lnTo>
                  <a:pt x="6972" y="0"/>
                </a:lnTo>
                <a:lnTo>
                  <a:pt x="0" y="0"/>
                </a:lnTo>
                <a:lnTo>
                  <a:pt x="0" y="10000"/>
                </a:lnTo>
                <a:lnTo>
                  <a:pt x="8133" y="10000"/>
                </a:lnTo>
                <a:close/>
              </a:path>
            </a:pathLst>
          </a:custGeom>
          <a:solidFill>
            <a:srgbClr val="1F497D"/>
          </a:solidFill>
          <a:ln w="9525">
            <a:solidFill>
              <a:sysClr val="window" lastClr="FFFFFF"/>
            </a:solidFill>
            <a:round/>
            <a:headEnd/>
            <a:tailEnd/>
          </a:ln>
        </p:spPr>
        <p:txBody>
          <a:bodyPr vert="horz" wrap="square" lIns="68652" tIns="34326" rIns="68652" bIns="34326" numCol="1" anchor="t" anchorCtr="0" compatLnSpc="1">
            <a:prstTxWarp prst="textNoShape">
              <a:avLst/>
            </a:prstTxWarp>
          </a:bodyPr>
          <a:lstStyle/>
          <a:p>
            <a:pPr algn="ctr" defTabSz="914391">
              <a:defRPr/>
            </a:pPr>
            <a:endParaRPr lang="en-GB" sz="3003" kern="0" dirty="0">
              <a:solidFill>
                <a:prstClr val="black"/>
              </a:solidFill>
            </a:endParaRPr>
          </a:p>
        </p:txBody>
      </p:sp>
      <p:sp>
        <p:nvSpPr>
          <p:cNvPr id="31" name="TextBox 30"/>
          <p:cNvSpPr txBox="1"/>
          <p:nvPr/>
        </p:nvSpPr>
        <p:spPr>
          <a:xfrm>
            <a:off x="710372" y="2351110"/>
            <a:ext cx="2317239" cy="252237"/>
          </a:xfrm>
          <a:prstGeom prst="rect">
            <a:avLst/>
          </a:prstGeom>
          <a:noFill/>
        </p:spPr>
        <p:txBody>
          <a:bodyPr wrap="square" lIns="0" tIns="0" rIns="0" bIns="0" rtlCol="0" anchor="t">
            <a:noAutofit/>
          </a:bodyPr>
          <a:lstStyle>
            <a:defPPr>
              <a:defRPr lang="en-US"/>
            </a:defPPr>
            <a:lvl1pPr algn="ctr">
              <a:defRPr sz="2000">
                <a:solidFill>
                  <a:schemeClr val="bg1"/>
                </a:solidFill>
                <a:latin typeface="Calibri" pitchFamily="34" charset="0"/>
              </a:defRPr>
            </a:lvl1pPr>
          </a:lstStyle>
          <a:p>
            <a:pPr defTabSz="914391">
              <a:defRPr/>
            </a:pPr>
            <a:r>
              <a:rPr lang="en-GB" sz="1051" b="1" kern="0" dirty="0">
                <a:solidFill>
                  <a:prstClr val="white"/>
                </a:solidFill>
                <a:latin typeface="Arial"/>
              </a:rPr>
              <a:t>STRATEGY</a:t>
            </a:r>
          </a:p>
        </p:txBody>
      </p:sp>
      <p:sp>
        <p:nvSpPr>
          <p:cNvPr id="32" name="TextBox 31"/>
          <p:cNvSpPr txBox="1"/>
          <p:nvPr/>
        </p:nvSpPr>
        <p:spPr>
          <a:xfrm>
            <a:off x="627796" y="1526710"/>
            <a:ext cx="10813778" cy="258607"/>
          </a:xfrm>
          <a:prstGeom prst="rect">
            <a:avLst/>
          </a:prstGeom>
          <a:noFill/>
        </p:spPr>
        <p:txBody>
          <a:bodyPr wrap="square" lIns="0" tIns="0" rIns="0" bIns="0" rtlCol="0">
            <a:noAutofit/>
          </a:bodyPr>
          <a:lstStyle>
            <a:defPPr>
              <a:defRPr lang="en-US"/>
            </a:defPPr>
            <a:lvl1pPr algn="ctr">
              <a:defRPr sz="2000">
                <a:solidFill>
                  <a:schemeClr val="bg1"/>
                </a:solidFill>
                <a:latin typeface="Calibri" pitchFamily="34" charset="0"/>
              </a:defRPr>
            </a:lvl1pPr>
          </a:lstStyle>
          <a:p>
            <a:pPr defTabSz="914391">
              <a:defRPr/>
            </a:pPr>
            <a:r>
              <a:rPr lang="en-GB" sz="1051" b="1" kern="0" dirty="0">
                <a:solidFill>
                  <a:prstClr val="white"/>
                </a:solidFill>
                <a:latin typeface="Arial"/>
              </a:rPr>
              <a:t>3</a:t>
            </a:r>
            <a:r>
              <a:rPr lang="en-GB" sz="1051" b="1" kern="0" baseline="30000" dirty="0">
                <a:solidFill>
                  <a:prstClr val="white"/>
                </a:solidFill>
                <a:latin typeface="Arial"/>
              </a:rPr>
              <a:t>RD</a:t>
            </a:r>
            <a:r>
              <a:rPr lang="en-GB" sz="1051" b="1" kern="0" dirty="0">
                <a:solidFill>
                  <a:prstClr val="white"/>
                </a:solidFill>
                <a:latin typeface="Arial"/>
              </a:rPr>
              <a:t> PARTY ENGAGEMENT</a:t>
            </a:r>
          </a:p>
        </p:txBody>
      </p:sp>
      <p:sp>
        <p:nvSpPr>
          <p:cNvPr id="33" name="TextBox 32"/>
          <p:cNvSpPr txBox="1"/>
          <p:nvPr/>
        </p:nvSpPr>
        <p:spPr>
          <a:xfrm>
            <a:off x="1136714" y="1670304"/>
            <a:ext cx="10243944" cy="415498"/>
          </a:xfrm>
          <a:prstGeom prst="rect">
            <a:avLst/>
          </a:prstGeom>
          <a:noFill/>
        </p:spPr>
        <p:txBody>
          <a:bodyPr wrap="square" rtlCol="0">
            <a:spAutoFit/>
          </a:bodyPr>
          <a:lstStyle/>
          <a:p>
            <a:pPr algn="ctr" defTabSz="914391"/>
            <a:r>
              <a:rPr lang="en-GB" sz="1050" dirty="0">
                <a:solidFill>
                  <a:prstClr val="white"/>
                </a:solidFill>
              </a:rPr>
              <a:t>Understands consumer priorities, supports strategic &amp; innovative thinking through clear communications and collaboration. Filters customer feedback and manages expectations on development and delivery of API Products and developer capabilities.</a:t>
            </a:r>
          </a:p>
        </p:txBody>
      </p:sp>
      <p:sp>
        <p:nvSpPr>
          <p:cNvPr id="34" name="TextBox 33"/>
          <p:cNvSpPr txBox="1"/>
          <p:nvPr/>
        </p:nvSpPr>
        <p:spPr>
          <a:xfrm>
            <a:off x="682143" y="2569422"/>
            <a:ext cx="2462581" cy="1061829"/>
          </a:xfrm>
          <a:prstGeom prst="rect">
            <a:avLst/>
          </a:prstGeom>
          <a:noFill/>
        </p:spPr>
        <p:txBody>
          <a:bodyPr wrap="square" rtlCol="0">
            <a:spAutoFit/>
          </a:bodyPr>
          <a:lstStyle/>
          <a:p>
            <a:pPr algn="ctr" defTabSz="914391">
              <a:spcAft>
                <a:spcPts val="600"/>
              </a:spcAft>
            </a:pPr>
            <a:r>
              <a:rPr lang="en-GB" sz="1050" dirty="0">
                <a:solidFill>
                  <a:prstClr val="white"/>
                </a:solidFill>
              </a:rPr>
              <a:t>Aligns API Programme strategy and API Organisation to overarching digital strategy; ensuring business and technology leaders are collaborating across API consumer channels to achieve defined objectives.</a:t>
            </a:r>
          </a:p>
        </p:txBody>
      </p:sp>
      <p:sp>
        <p:nvSpPr>
          <p:cNvPr id="35" name="Content Placeholder 2"/>
          <p:cNvSpPr>
            <a:spLocks/>
          </p:cNvSpPr>
          <p:nvPr/>
        </p:nvSpPr>
        <p:spPr bwMode="auto">
          <a:xfrm>
            <a:off x="640306" y="5791654"/>
            <a:ext cx="10801268" cy="498509"/>
          </a:xfrm>
          <a:prstGeom prst="rect">
            <a:avLst/>
          </a:prstGeom>
          <a:solidFill>
            <a:srgbClr val="1F497D">
              <a:alpha val="60000"/>
            </a:srgbClr>
          </a:solidFill>
          <a:ln w="9525">
            <a:solidFill>
              <a:sysClr val="window" lastClr="FFFFFF"/>
            </a:solidFill>
            <a:miter lim="800000"/>
            <a:headEnd/>
            <a:tailEnd/>
          </a:ln>
        </p:spPr>
        <p:txBody>
          <a:bodyPr lIns="68643" tIns="34321" rIns="68643" bIns="34321" anchor="ctr"/>
          <a:lstStyle/>
          <a:p>
            <a:pPr algn="ctr" defTabSz="914391">
              <a:lnSpc>
                <a:spcPct val="80000"/>
              </a:lnSpc>
              <a:spcBef>
                <a:spcPts val="113"/>
              </a:spcBef>
              <a:buClr>
                <a:prstClr val="black"/>
              </a:buClr>
              <a:defRPr/>
            </a:pPr>
            <a:endParaRPr lang="en-GB" sz="1502" kern="0" dirty="0">
              <a:solidFill>
                <a:prstClr val="white"/>
              </a:solidFill>
            </a:endParaRPr>
          </a:p>
        </p:txBody>
      </p:sp>
      <p:sp>
        <p:nvSpPr>
          <p:cNvPr id="36" name="TextBox 35"/>
          <p:cNvSpPr txBox="1"/>
          <p:nvPr/>
        </p:nvSpPr>
        <p:spPr>
          <a:xfrm>
            <a:off x="640306" y="5835936"/>
            <a:ext cx="10813778" cy="258607"/>
          </a:xfrm>
          <a:prstGeom prst="rect">
            <a:avLst/>
          </a:prstGeom>
          <a:noFill/>
        </p:spPr>
        <p:txBody>
          <a:bodyPr wrap="square" lIns="0" tIns="0" rIns="0" bIns="0" rtlCol="0">
            <a:noAutofit/>
          </a:bodyPr>
          <a:lstStyle>
            <a:defPPr>
              <a:defRPr lang="en-US"/>
            </a:defPPr>
            <a:lvl1pPr algn="ctr">
              <a:defRPr sz="2000">
                <a:solidFill>
                  <a:schemeClr val="bg1"/>
                </a:solidFill>
                <a:latin typeface="Calibri" pitchFamily="34" charset="0"/>
              </a:defRPr>
            </a:lvl1pPr>
          </a:lstStyle>
          <a:p>
            <a:pPr defTabSz="914391"/>
            <a:r>
              <a:rPr lang="en-GB" sz="1051" b="1" kern="0" dirty="0">
                <a:solidFill>
                  <a:prstClr val="white"/>
                </a:solidFill>
                <a:latin typeface="+mj-lt"/>
              </a:rPr>
              <a:t>GOVERNANCE</a:t>
            </a:r>
          </a:p>
        </p:txBody>
      </p:sp>
      <p:sp>
        <p:nvSpPr>
          <p:cNvPr id="37" name="TextBox 36"/>
          <p:cNvSpPr txBox="1"/>
          <p:nvPr/>
        </p:nvSpPr>
        <p:spPr>
          <a:xfrm>
            <a:off x="780744" y="5981232"/>
            <a:ext cx="10462681" cy="415498"/>
          </a:xfrm>
          <a:prstGeom prst="rect">
            <a:avLst/>
          </a:prstGeom>
          <a:noFill/>
        </p:spPr>
        <p:txBody>
          <a:bodyPr wrap="square" rtlCol="0">
            <a:spAutoFit/>
          </a:bodyPr>
          <a:lstStyle/>
          <a:p>
            <a:pPr algn="ctr" defTabSz="914391"/>
            <a:r>
              <a:rPr lang="en-GB" sz="1050" dirty="0">
                <a:solidFill>
                  <a:prstClr val="white"/>
                </a:solidFill>
              </a:rPr>
              <a:t>Governs which APIs are developed and ensures standards are followed. Prioritises resource investment and deployment in alignment with strategy. Handles all escalations.</a:t>
            </a:r>
          </a:p>
          <a:p>
            <a:pPr algn="ctr" defTabSz="914391"/>
            <a:r>
              <a:rPr lang="en-GB" sz="1050" dirty="0">
                <a:solidFill>
                  <a:prstClr val="white"/>
                </a:solidFill>
              </a:rPr>
              <a:t>.  </a:t>
            </a:r>
          </a:p>
        </p:txBody>
      </p:sp>
      <p:sp>
        <p:nvSpPr>
          <p:cNvPr id="40" name="Freeform 6"/>
          <p:cNvSpPr>
            <a:spLocks/>
          </p:cNvSpPr>
          <p:nvPr/>
        </p:nvSpPr>
        <p:spPr bwMode="auto">
          <a:xfrm>
            <a:off x="2999087" y="2240392"/>
            <a:ext cx="6078244" cy="3448982"/>
          </a:xfrm>
          <a:custGeom>
            <a:avLst/>
            <a:gdLst>
              <a:gd name="T0" fmla="*/ 1120 w 1120"/>
              <a:gd name="T1" fmla="*/ 0 h 1998"/>
              <a:gd name="T2" fmla="*/ 929 w 1120"/>
              <a:gd name="T3" fmla="*/ 1000 h 1998"/>
              <a:gd name="T4" fmla="*/ 1120 w 1120"/>
              <a:gd name="T5" fmla="*/ 1998 h 1998"/>
              <a:gd name="T6" fmla="*/ 0 w 1120"/>
              <a:gd name="T7" fmla="*/ 1998 h 1998"/>
              <a:gd name="T8" fmla="*/ 191 w 1120"/>
              <a:gd name="T9" fmla="*/ 1000 h 1998"/>
              <a:gd name="T10" fmla="*/ 0 w 1120"/>
              <a:gd name="T11" fmla="*/ 0 h 1998"/>
              <a:gd name="T12" fmla="*/ 1120 w 1120"/>
              <a:gd name="T13" fmla="*/ 0 h 1998"/>
              <a:gd name="connsiteX0" fmla="*/ 10295 w 10295"/>
              <a:gd name="connsiteY0" fmla="*/ 0 h 10000"/>
              <a:gd name="connsiteX1" fmla="*/ 8590 w 10295"/>
              <a:gd name="connsiteY1" fmla="*/ 5005 h 10000"/>
              <a:gd name="connsiteX2" fmla="*/ 10295 w 10295"/>
              <a:gd name="connsiteY2" fmla="*/ 10000 h 10000"/>
              <a:gd name="connsiteX3" fmla="*/ 0 w 10295"/>
              <a:gd name="connsiteY3" fmla="*/ 9973 h 10000"/>
              <a:gd name="connsiteX4" fmla="*/ 2000 w 10295"/>
              <a:gd name="connsiteY4" fmla="*/ 5005 h 10000"/>
              <a:gd name="connsiteX5" fmla="*/ 295 w 10295"/>
              <a:gd name="connsiteY5" fmla="*/ 0 h 10000"/>
              <a:gd name="connsiteX6" fmla="*/ 10295 w 10295"/>
              <a:gd name="connsiteY6" fmla="*/ 0 h 10000"/>
              <a:gd name="connsiteX0" fmla="*/ 10295 w 10295"/>
              <a:gd name="connsiteY0" fmla="*/ 0 h 10000"/>
              <a:gd name="connsiteX1" fmla="*/ 8590 w 10295"/>
              <a:gd name="connsiteY1" fmla="*/ 5005 h 10000"/>
              <a:gd name="connsiteX2" fmla="*/ 10295 w 10295"/>
              <a:gd name="connsiteY2" fmla="*/ 10000 h 10000"/>
              <a:gd name="connsiteX3" fmla="*/ 0 w 10295"/>
              <a:gd name="connsiteY3" fmla="*/ 9973 h 10000"/>
              <a:gd name="connsiteX4" fmla="*/ 1208 w 10295"/>
              <a:gd name="connsiteY4" fmla="*/ 4923 h 10000"/>
              <a:gd name="connsiteX5" fmla="*/ 295 w 10295"/>
              <a:gd name="connsiteY5" fmla="*/ 0 h 10000"/>
              <a:gd name="connsiteX6" fmla="*/ 10295 w 10295"/>
              <a:gd name="connsiteY6" fmla="*/ 0 h 10000"/>
              <a:gd name="connsiteX0" fmla="*/ 11123 w 11123"/>
              <a:gd name="connsiteY0" fmla="*/ 0 h 10000"/>
              <a:gd name="connsiteX1" fmla="*/ 9418 w 11123"/>
              <a:gd name="connsiteY1" fmla="*/ 5005 h 10000"/>
              <a:gd name="connsiteX2" fmla="*/ 11123 w 11123"/>
              <a:gd name="connsiteY2" fmla="*/ 10000 h 10000"/>
              <a:gd name="connsiteX3" fmla="*/ 828 w 11123"/>
              <a:gd name="connsiteY3" fmla="*/ 9973 h 10000"/>
              <a:gd name="connsiteX4" fmla="*/ 2036 w 11123"/>
              <a:gd name="connsiteY4" fmla="*/ 4923 h 10000"/>
              <a:gd name="connsiteX5" fmla="*/ 0 w 11123"/>
              <a:gd name="connsiteY5" fmla="*/ 27 h 10000"/>
              <a:gd name="connsiteX6" fmla="*/ 11123 w 11123"/>
              <a:gd name="connsiteY6" fmla="*/ 0 h 10000"/>
              <a:gd name="connsiteX0" fmla="*/ 11123 w 11123"/>
              <a:gd name="connsiteY0" fmla="*/ 0 h 10000"/>
              <a:gd name="connsiteX1" fmla="*/ 9418 w 11123"/>
              <a:gd name="connsiteY1" fmla="*/ 5005 h 10000"/>
              <a:gd name="connsiteX2" fmla="*/ 11123 w 11123"/>
              <a:gd name="connsiteY2" fmla="*/ 10000 h 10000"/>
              <a:gd name="connsiteX3" fmla="*/ 828 w 11123"/>
              <a:gd name="connsiteY3" fmla="*/ 9973 h 10000"/>
              <a:gd name="connsiteX4" fmla="*/ 1962 w 11123"/>
              <a:gd name="connsiteY4" fmla="*/ 5033 h 10000"/>
              <a:gd name="connsiteX5" fmla="*/ 0 w 11123"/>
              <a:gd name="connsiteY5" fmla="*/ 27 h 10000"/>
              <a:gd name="connsiteX6" fmla="*/ 11123 w 11123"/>
              <a:gd name="connsiteY6" fmla="*/ 0 h 10000"/>
              <a:gd name="connsiteX0" fmla="*/ 11123 w 11123"/>
              <a:gd name="connsiteY0" fmla="*/ 0 h 10000"/>
              <a:gd name="connsiteX1" fmla="*/ 9418 w 11123"/>
              <a:gd name="connsiteY1" fmla="*/ 5005 h 10000"/>
              <a:gd name="connsiteX2" fmla="*/ 11123 w 11123"/>
              <a:gd name="connsiteY2" fmla="*/ 10000 h 10000"/>
              <a:gd name="connsiteX3" fmla="*/ 773 w 11123"/>
              <a:gd name="connsiteY3" fmla="*/ 9918 h 10000"/>
              <a:gd name="connsiteX4" fmla="*/ 1962 w 11123"/>
              <a:gd name="connsiteY4" fmla="*/ 5033 h 10000"/>
              <a:gd name="connsiteX5" fmla="*/ 0 w 11123"/>
              <a:gd name="connsiteY5" fmla="*/ 27 h 10000"/>
              <a:gd name="connsiteX6" fmla="*/ 11123 w 11123"/>
              <a:gd name="connsiteY6" fmla="*/ 0 h 10000"/>
              <a:gd name="connsiteX0" fmla="*/ 11123 w 11749"/>
              <a:gd name="connsiteY0" fmla="*/ 0 h 9973"/>
              <a:gd name="connsiteX1" fmla="*/ 9418 w 11749"/>
              <a:gd name="connsiteY1" fmla="*/ 5005 h 9973"/>
              <a:gd name="connsiteX2" fmla="*/ 11749 w 11749"/>
              <a:gd name="connsiteY2" fmla="*/ 9973 h 9973"/>
              <a:gd name="connsiteX3" fmla="*/ 773 w 11749"/>
              <a:gd name="connsiteY3" fmla="*/ 9918 h 9973"/>
              <a:gd name="connsiteX4" fmla="*/ 1962 w 11749"/>
              <a:gd name="connsiteY4" fmla="*/ 5033 h 9973"/>
              <a:gd name="connsiteX5" fmla="*/ 0 w 11749"/>
              <a:gd name="connsiteY5" fmla="*/ 27 h 9973"/>
              <a:gd name="connsiteX6" fmla="*/ 11123 w 11749"/>
              <a:gd name="connsiteY6" fmla="*/ 0 h 9973"/>
              <a:gd name="connsiteX0" fmla="*/ 9467 w 10000"/>
              <a:gd name="connsiteY0" fmla="*/ 0 h 10000"/>
              <a:gd name="connsiteX1" fmla="*/ 8157 w 10000"/>
              <a:gd name="connsiteY1" fmla="*/ 5047 h 10000"/>
              <a:gd name="connsiteX2" fmla="*/ 10000 w 10000"/>
              <a:gd name="connsiteY2" fmla="*/ 10000 h 10000"/>
              <a:gd name="connsiteX3" fmla="*/ 658 w 10000"/>
              <a:gd name="connsiteY3" fmla="*/ 9945 h 10000"/>
              <a:gd name="connsiteX4" fmla="*/ 1670 w 10000"/>
              <a:gd name="connsiteY4" fmla="*/ 5047 h 10000"/>
              <a:gd name="connsiteX5" fmla="*/ 0 w 10000"/>
              <a:gd name="connsiteY5" fmla="*/ 27 h 10000"/>
              <a:gd name="connsiteX6" fmla="*/ 9467 w 10000"/>
              <a:gd name="connsiteY6" fmla="*/ 0 h 10000"/>
              <a:gd name="connsiteX0" fmla="*/ 9953 w 10000"/>
              <a:gd name="connsiteY0" fmla="*/ 28 h 9973"/>
              <a:gd name="connsiteX1" fmla="*/ 8157 w 10000"/>
              <a:gd name="connsiteY1" fmla="*/ 5020 h 9973"/>
              <a:gd name="connsiteX2" fmla="*/ 10000 w 10000"/>
              <a:gd name="connsiteY2" fmla="*/ 9973 h 9973"/>
              <a:gd name="connsiteX3" fmla="*/ 658 w 10000"/>
              <a:gd name="connsiteY3" fmla="*/ 9918 h 9973"/>
              <a:gd name="connsiteX4" fmla="*/ 1670 w 10000"/>
              <a:gd name="connsiteY4" fmla="*/ 5020 h 9973"/>
              <a:gd name="connsiteX5" fmla="*/ 0 w 10000"/>
              <a:gd name="connsiteY5" fmla="*/ 0 h 9973"/>
              <a:gd name="connsiteX6" fmla="*/ 9953 w 10000"/>
              <a:gd name="connsiteY6" fmla="*/ 28 h 9973"/>
              <a:gd name="connsiteX0" fmla="*/ 9953 w 10000"/>
              <a:gd name="connsiteY0" fmla="*/ 28 h 10000"/>
              <a:gd name="connsiteX1" fmla="*/ 8173 w 10000"/>
              <a:gd name="connsiteY1" fmla="*/ 5144 h 10000"/>
              <a:gd name="connsiteX2" fmla="*/ 10000 w 10000"/>
              <a:gd name="connsiteY2" fmla="*/ 10000 h 10000"/>
              <a:gd name="connsiteX3" fmla="*/ 658 w 10000"/>
              <a:gd name="connsiteY3" fmla="*/ 9945 h 10000"/>
              <a:gd name="connsiteX4" fmla="*/ 1670 w 10000"/>
              <a:gd name="connsiteY4" fmla="*/ 5034 h 10000"/>
              <a:gd name="connsiteX5" fmla="*/ 0 w 10000"/>
              <a:gd name="connsiteY5" fmla="*/ 0 h 10000"/>
              <a:gd name="connsiteX6" fmla="*/ 9953 w 10000"/>
              <a:gd name="connsiteY6" fmla="*/ 28 h 10000"/>
              <a:gd name="connsiteX0" fmla="*/ 9953 w 10000"/>
              <a:gd name="connsiteY0" fmla="*/ 28 h 10000"/>
              <a:gd name="connsiteX1" fmla="*/ 8204 w 10000"/>
              <a:gd name="connsiteY1" fmla="*/ 5172 h 10000"/>
              <a:gd name="connsiteX2" fmla="*/ 10000 w 10000"/>
              <a:gd name="connsiteY2" fmla="*/ 10000 h 10000"/>
              <a:gd name="connsiteX3" fmla="*/ 658 w 10000"/>
              <a:gd name="connsiteY3" fmla="*/ 9945 h 10000"/>
              <a:gd name="connsiteX4" fmla="*/ 1670 w 10000"/>
              <a:gd name="connsiteY4" fmla="*/ 5034 h 10000"/>
              <a:gd name="connsiteX5" fmla="*/ 0 w 10000"/>
              <a:gd name="connsiteY5" fmla="*/ 0 h 10000"/>
              <a:gd name="connsiteX6" fmla="*/ 9953 w 10000"/>
              <a:gd name="connsiteY6" fmla="*/ 28 h 10000"/>
              <a:gd name="connsiteX0" fmla="*/ 9953 w 10000"/>
              <a:gd name="connsiteY0" fmla="*/ 28 h 10000"/>
              <a:gd name="connsiteX1" fmla="*/ 8204 w 10000"/>
              <a:gd name="connsiteY1" fmla="*/ 5172 h 10000"/>
              <a:gd name="connsiteX2" fmla="*/ 10000 w 10000"/>
              <a:gd name="connsiteY2" fmla="*/ 10000 h 10000"/>
              <a:gd name="connsiteX3" fmla="*/ 658 w 10000"/>
              <a:gd name="connsiteY3" fmla="*/ 9945 h 10000"/>
              <a:gd name="connsiteX4" fmla="*/ 1670 w 10000"/>
              <a:gd name="connsiteY4" fmla="*/ 5034 h 10000"/>
              <a:gd name="connsiteX5" fmla="*/ 0 w 10000"/>
              <a:gd name="connsiteY5" fmla="*/ 0 h 10000"/>
              <a:gd name="connsiteX6" fmla="*/ 9953 w 10000"/>
              <a:gd name="connsiteY6" fmla="*/ 28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9953" y="28"/>
                </a:moveTo>
                <a:lnTo>
                  <a:pt x="8204" y="5172"/>
                </a:lnTo>
                <a:lnTo>
                  <a:pt x="10000" y="10000"/>
                </a:lnTo>
                <a:lnTo>
                  <a:pt x="658" y="9945"/>
                </a:lnTo>
                <a:lnTo>
                  <a:pt x="1670" y="5034"/>
                </a:lnTo>
                <a:lnTo>
                  <a:pt x="0" y="0"/>
                </a:lnTo>
                <a:lnTo>
                  <a:pt x="9953" y="28"/>
                </a:lnTo>
                <a:close/>
              </a:path>
            </a:pathLst>
          </a:custGeom>
          <a:gradFill flip="none" rotWithShape="1">
            <a:gsLst>
              <a:gs pos="0">
                <a:srgbClr val="1F497D"/>
              </a:gs>
              <a:gs pos="100000">
                <a:srgbClr val="7F7F7F"/>
              </a:gs>
            </a:gsLst>
            <a:lin ang="0" scaled="1"/>
            <a:tileRect/>
          </a:gradFill>
          <a:ln w="9525">
            <a:solidFill>
              <a:sysClr val="window" lastClr="FFFFFF"/>
            </a:solidFill>
            <a:round/>
            <a:headEnd/>
            <a:tailEnd/>
          </a:ln>
        </p:spPr>
        <p:txBody>
          <a:bodyPr vert="horz" wrap="square" lIns="68652" tIns="34326" rIns="68652" bIns="34326" numCol="1" anchor="t" anchorCtr="0" compatLnSpc="1">
            <a:prstTxWarp prst="textNoShape">
              <a:avLst/>
            </a:prstTxWarp>
          </a:bodyPr>
          <a:lstStyle/>
          <a:p>
            <a:pPr algn="ctr" defTabSz="914391"/>
            <a:endParaRPr lang="en-GB" sz="3003" kern="0" dirty="0">
              <a:solidFill>
                <a:prstClr val="black"/>
              </a:solidFill>
            </a:endParaRPr>
          </a:p>
        </p:txBody>
      </p:sp>
      <p:sp>
        <p:nvSpPr>
          <p:cNvPr id="41" name="Freeform 8"/>
          <p:cNvSpPr>
            <a:spLocks/>
          </p:cNvSpPr>
          <p:nvPr/>
        </p:nvSpPr>
        <p:spPr bwMode="auto">
          <a:xfrm>
            <a:off x="7978881" y="2250971"/>
            <a:ext cx="3462693" cy="3467682"/>
          </a:xfrm>
          <a:custGeom>
            <a:avLst/>
            <a:gdLst>
              <a:gd name="T0" fmla="*/ 1023 w 1023"/>
              <a:gd name="T1" fmla="*/ 0 h 1998"/>
              <a:gd name="T2" fmla="*/ 1023 w 1023"/>
              <a:gd name="T3" fmla="*/ 1998 h 1998"/>
              <a:gd name="T4" fmla="*/ 191 w 1023"/>
              <a:gd name="T5" fmla="*/ 1998 h 1998"/>
              <a:gd name="T6" fmla="*/ 0 w 1023"/>
              <a:gd name="T7" fmla="*/ 1000 h 1998"/>
              <a:gd name="T8" fmla="*/ 191 w 1023"/>
              <a:gd name="T9" fmla="*/ 0 h 1998"/>
              <a:gd name="T10" fmla="*/ 1023 w 1023"/>
              <a:gd name="T11" fmla="*/ 0 h 1998"/>
              <a:gd name="connsiteX0" fmla="*/ 11619 w 11619"/>
              <a:gd name="connsiteY0" fmla="*/ 0 h 10000"/>
              <a:gd name="connsiteX1" fmla="*/ 11619 w 11619"/>
              <a:gd name="connsiteY1" fmla="*/ 10000 h 10000"/>
              <a:gd name="connsiteX2" fmla="*/ 3486 w 11619"/>
              <a:gd name="connsiteY2" fmla="*/ 10000 h 10000"/>
              <a:gd name="connsiteX3" fmla="*/ 0 w 11619"/>
              <a:gd name="connsiteY3" fmla="*/ 5078 h 10000"/>
              <a:gd name="connsiteX4" fmla="*/ 3486 w 11619"/>
              <a:gd name="connsiteY4" fmla="*/ 0 h 10000"/>
              <a:gd name="connsiteX5" fmla="*/ 11619 w 1161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 h="10000">
                <a:moveTo>
                  <a:pt x="11619" y="0"/>
                </a:moveTo>
                <a:lnTo>
                  <a:pt x="11619" y="10000"/>
                </a:lnTo>
                <a:lnTo>
                  <a:pt x="3486" y="10000"/>
                </a:lnTo>
                <a:lnTo>
                  <a:pt x="0" y="5078"/>
                </a:lnTo>
                <a:lnTo>
                  <a:pt x="3486" y="0"/>
                </a:lnTo>
                <a:lnTo>
                  <a:pt x="11619" y="0"/>
                </a:lnTo>
                <a:close/>
              </a:path>
            </a:pathLst>
          </a:custGeom>
          <a:solidFill>
            <a:sysClr val="window" lastClr="FFFFFF">
              <a:lumMod val="50000"/>
            </a:sysClr>
          </a:solidFill>
          <a:ln w="9525">
            <a:solidFill>
              <a:sysClr val="window" lastClr="FFFFFF"/>
            </a:solidFill>
            <a:round/>
            <a:headEnd/>
            <a:tailEnd/>
          </a:ln>
        </p:spPr>
        <p:txBody>
          <a:bodyPr vert="horz" wrap="square" lIns="68652" tIns="34326" rIns="68652" bIns="34326" numCol="1" anchor="t" anchorCtr="0" compatLnSpc="1">
            <a:prstTxWarp prst="textNoShape">
              <a:avLst/>
            </a:prstTxWarp>
          </a:bodyPr>
          <a:lstStyle/>
          <a:p>
            <a:pPr algn="ctr" defTabSz="914391">
              <a:defRPr/>
            </a:pPr>
            <a:endParaRPr lang="en-GB" sz="3003" kern="0" dirty="0">
              <a:solidFill>
                <a:prstClr val="black"/>
              </a:solidFill>
            </a:endParaRPr>
          </a:p>
        </p:txBody>
      </p:sp>
      <p:sp>
        <p:nvSpPr>
          <p:cNvPr id="43" name="TextBox 42"/>
          <p:cNvSpPr txBox="1"/>
          <p:nvPr/>
        </p:nvSpPr>
        <p:spPr>
          <a:xfrm>
            <a:off x="3316815" y="2351110"/>
            <a:ext cx="5509775" cy="204941"/>
          </a:xfrm>
          <a:prstGeom prst="rect">
            <a:avLst/>
          </a:prstGeom>
          <a:noFill/>
        </p:spPr>
        <p:txBody>
          <a:bodyPr wrap="square" lIns="0" tIns="0" rIns="0" bIns="0" rtlCol="0" anchor="t">
            <a:noAutofit/>
          </a:bodyPr>
          <a:lstStyle/>
          <a:p>
            <a:pPr algn="ctr" defTabSz="914391"/>
            <a:r>
              <a:rPr lang="en-GB" sz="1051" b="1" dirty="0">
                <a:solidFill>
                  <a:prstClr val="white"/>
                </a:solidFill>
              </a:rPr>
              <a:t>CHANGE</a:t>
            </a:r>
          </a:p>
        </p:txBody>
      </p:sp>
      <p:sp>
        <p:nvSpPr>
          <p:cNvPr id="45" name="TextBox 44"/>
          <p:cNvSpPr txBox="1"/>
          <p:nvPr/>
        </p:nvSpPr>
        <p:spPr>
          <a:xfrm>
            <a:off x="4089769" y="2530814"/>
            <a:ext cx="3794894" cy="1708160"/>
          </a:xfrm>
          <a:prstGeom prst="rect">
            <a:avLst/>
          </a:prstGeom>
          <a:noFill/>
        </p:spPr>
        <p:txBody>
          <a:bodyPr wrap="square" rtlCol="0">
            <a:spAutoFit/>
          </a:bodyPr>
          <a:lstStyle/>
          <a:p>
            <a:pPr algn="ctr" defTabSz="914391"/>
            <a:r>
              <a:rPr lang="en-GB" sz="1050" dirty="0">
                <a:solidFill>
                  <a:prstClr val="white"/>
                </a:solidFill>
              </a:rPr>
              <a:t>Develops APIs that provide sustainable value to the business by maximising benefits and minimising ongoing delivery of costs &amp; risks.</a:t>
            </a:r>
          </a:p>
          <a:p>
            <a:pPr algn="ctr" defTabSz="914391"/>
            <a:endParaRPr lang="en-GB" sz="1050" dirty="0">
              <a:solidFill>
                <a:prstClr val="white"/>
              </a:solidFill>
            </a:endParaRPr>
          </a:p>
          <a:p>
            <a:pPr algn="ctr" defTabSz="914391"/>
            <a:r>
              <a:rPr lang="en-GB" sz="1050" dirty="0">
                <a:solidFill>
                  <a:prstClr val="white"/>
                </a:solidFill>
              </a:rPr>
              <a:t>Provides effective and efficient development processes and procedures that enable API industrialised development through a defined API lifecycle management methodology.</a:t>
            </a:r>
          </a:p>
          <a:p>
            <a:pPr algn="ctr" defTabSz="914391"/>
            <a:endParaRPr lang="en-GB" sz="1050" dirty="0">
              <a:solidFill>
                <a:prstClr val="white"/>
              </a:solidFill>
            </a:endParaRPr>
          </a:p>
          <a:p>
            <a:pPr algn="ctr" defTabSz="914391"/>
            <a:r>
              <a:rPr lang="en-GB" sz="1050" dirty="0">
                <a:solidFill>
                  <a:prstClr val="white"/>
                </a:solidFill>
              </a:rPr>
              <a:t>Ensures adequate testing processes, skills and tools are in place for API and API Platform testing.</a:t>
            </a:r>
          </a:p>
        </p:txBody>
      </p:sp>
      <p:sp>
        <p:nvSpPr>
          <p:cNvPr id="46" name="TextBox 45"/>
          <p:cNvSpPr txBox="1"/>
          <p:nvPr/>
        </p:nvSpPr>
        <p:spPr>
          <a:xfrm>
            <a:off x="8719888" y="2505178"/>
            <a:ext cx="2627468" cy="2354491"/>
          </a:xfrm>
          <a:prstGeom prst="rect">
            <a:avLst/>
          </a:prstGeom>
          <a:noFill/>
        </p:spPr>
        <p:txBody>
          <a:bodyPr wrap="square" rtlCol="0">
            <a:spAutoFit/>
          </a:bodyPr>
          <a:lstStyle/>
          <a:p>
            <a:pPr algn="ctr" defTabSz="914391"/>
            <a:r>
              <a:rPr lang="en-GB" sz="1050" dirty="0">
                <a:solidFill>
                  <a:prstClr val="white"/>
                </a:solidFill>
              </a:rPr>
              <a:t>Defines operational processes and procedures to effectively support the API Gateway and DevOps tooling.</a:t>
            </a:r>
          </a:p>
          <a:p>
            <a:pPr algn="ctr" defTabSz="914391"/>
            <a:endParaRPr lang="en-GB" sz="1050" dirty="0">
              <a:solidFill>
                <a:prstClr val="white"/>
              </a:solidFill>
            </a:endParaRPr>
          </a:p>
          <a:p>
            <a:pPr algn="ctr" defTabSz="914391"/>
            <a:r>
              <a:rPr lang="en-GB" sz="1050" dirty="0">
                <a:solidFill>
                  <a:prstClr val="white"/>
                </a:solidFill>
              </a:rPr>
              <a:t>Seamlessly deploys reliable APIs and provides end-to-end operational support for their usage.   </a:t>
            </a:r>
          </a:p>
          <a:p>
            <a:pPr algn="ctr" defTabSz="914391"/>
            <a:endParaRPr lang="en-GB" sz="1050" dirty="0">
              <a:solidFill>
                <a:prstClr val="white"/>
              </a:solidFill>
            </a:endParaRPr>
          </a:p>
          <a:p>
            <a:pPr algn="ctr" defTabSz="914391"/>
            <a:r>
              <a:rPr lang="en-GB" sz="1050" dirty="0">
                <a:solidFill>
                  <a:prstClr val="white"/>
                </a:solidFill>
              </a:rPr>
              <a:t>Manages to defined service / operational level agreements.  </a:t>
            </a:r>
          </a:p>
          <a:p>
            <a:pPr algn="ctr" defTabSz="914391"/>
            <a:endParaRPr lang="en-GB" sz="1050" dirty="0">
              <a:solidFill>
                <a:prstClr val="white"/>
              </a:solidFill>
            </a:endParaRPr>
          </a:p>
          <a:p>
            <a:pPr algn="ctr" defTabSz="914391"/>
            <a:r>
              <a:rPr lang="en-GB" sz="1050" dirty="0">
                <a:solidFill>
                  <a:prstClr val="white"/>
                </a:solidFill>
              </a:rPr>
              <a:t>Drives to improve quality and efficiency through unrelenting focus on continuous improvement, using analytics.</a:t>
            </a:r>
          </a:p>
        </p:txBody>
      </p:sp>
      <p:sp>
        <p:nvSpPr>
          <p:cNvPr id="47" name="TextBox 46"/>
          <p:cNvSpPr txBox="1"/>
          <p:nvPr/>
        </p:nvSpPr>
        <p:spPr>
          <a:xfrm>
            <a:off x="9017792" y="2351110"/>
            <a:ext cx="2423782" cy="179704"/>
          </a:xfrm>
          <a:prstGeom prst="rect">
            <a:avLst/>
          </a:prstGeom>
          <a:noFill/>
        </p:spPr>
        <p:txBody>
          <a:bodyPr wrap="square" lIns="0" tIns="0" rIns="0" bIns="0" rtlCol="0" anchor="t">
            <a:noAutofit/>
          </a:bodyPr>
          <a:lstStyle/>
          <a:p>
            <a:pPr algn="ctr" defTabSz="914391"/>
            <a:r>
              <a:rPr lang="en-GB" sz="1051" b="1" dirty="0">
                <a:solidFill>
                  <a:prstClr val="white"/>
                </a:solidFill>
              </a:rPr>
              <a:t>RUN</a:t>
            </a:r>
          </a:p>
        </p:txBody>
      </p:sp>
      <p:sp>
        <p:nvSpPr>
          <p:cNvPr id="66" name="TextBox 65"/>
          <p:cNvSpPr txBox="1"/>
          <p:nvPr/>
        </p:nvSpPr>
        <p:spPr>
          <a:xfrm>
            <a:off x="2754814" y="5014012"/>
            <a:ext cx="8686760" cy="702111"/>
          </a:xfrm>
          <a:custGeom>
            <a:avLst/>
            <a:gdLst>
              <a:gd name="connsiteX0" fmla="*/ 127689 w 5962213"/>
              <a:gd name="connsiteY0" fmla="*/ 0 h 490920"/>
              <a:gd name="connsiteX1" fmla="*/ 2190544 w 5962213"/>
              <a:gd name="connsiteY1" fmla="*/ 0 h 490920"/>
              <a:gd name="connsiteX2" fmla="*/ 2441563 w 5962213"/>
              <a:gd name="connsiteY2" fmla="*/ 0 h 490920"/>
              <a:gd name="connsiteX3" fmla="*/ 5803234 w 5962213"/>
              <a:gd name="connsiteY3" fmla="*/ 0 h 490920"/>
              <a:gd name="connsiteX4" fmla="*/ 5962213 w 5962213"/>
              <a:gd name="connsiteY4" fmla="*/ 490919 h 490920"/>
              <a:gd name="connsiteX5" fmla="*/ 2313875 w 5962213"/>
              <a:gd name="connsiteY5" fmla="*/ 490919 h 490920"/>
              <a:gd name="connsiteX6" fmla="*/ 2313874 w 5962213"/>
              <a:gd name="connsiteY6" fmla="*/ 490920 h 490920"/>
              <a:gd name="connsiteX7" fmla="*/ 0 w 5962213"/>
              <a:gd name="connsiteY7" fmla="*/ 490920 h 490920"/>
              <a:gd name="connsiteX0" fmla="*/ 127689 w 5962213"/>
              <a:gd name="connsiteY0" fmla="*/ 0 h 490920"/>
              <a:gd name="connsiteX1" fmla="*/ 2190544 w 5962213"/>
              <a:gd name="connsiteY1" fmla="*/ 0 h 490920"/>
              <a:gd name="connsiteX2" fmla="*/ 5803234 w 5962213"/>
              <a:gd name="connsiteY2" fmla="*/ 0 h 490920"/>
              <a:gd name="connsiteX3" fmla="*/ 5962213 w 5962213"/>
              <a:gd name="connsiteY3" fmla="*/ 490919 h 490920"/>
              <a:gd name="connsiteX4" fmla="*/ 2313875 w 5962213"/>
              <a:gd name="connsiteY4" fmla="*/ 490919 h 490920"/>
              <a:gd name="connsiteX5" fmla="*/ 2313874 w 5962213"/>
              <a:gd name="connsiteY5" fmla="*/ 490920 h 490920"/>
              <a:gd name="connsiteX6" fmla="*/ 0 w 5962213"/>
              <a:gd name="connsiteY6" fmla="*/ 490920 h 490920"/>
              <a:gd name="connsiteX7" fmla="*/ 127689 w 5962213"/>
              <a:gd name="connsiteY7" fmla="*/ 0 h 490920"/>
              <a:gd name="connsiteX0" fmla="*/ 127689 w 5962213"/>
              <a:gd name="connsiteY0" fmla="*/ 0 h 490920"/>
              <a:gd name="connsiteX1" fmla="*/ 5803234 w 5962213"/>
              <a:gd name="connsiteY1" fmla="*/ 0 h 490920"/>
              <a:gd name="connsiteX2" fmla="*/ 5962213 w 5962213"/>
              <a:gd name="connsiteY2" fmla="*/ 490919 h 490920"/>
              <a:gd name="connsiteX3" fmla="*/ 2313875 w 5962213"/>
              <a:gd name="connsiteY3" fmla="*/ 490919 h 490920"/>
              <a:gd name="connsiteX4" fmla="*/ 2313874 w 5962213"/>
              <a:gd name="connsiteY4" fmla="*/ 490920 h 490920"/>
              <a:gd name="connsiteX5" fmla="*/ 0 w 5962213"/>
              <a:gd name="connsiteY5" fmla="*/ 490920 h 490920"/>
              <a:gd name="connsiteX6" fmla="*/ 127689 w 5962213"/>
              <a:gd name="connsiteY6" fmla="*/ 0 h 490920"/>
              <a:gd name="connsiteX0" fmla="*/ 127689 w 5962213"/>
              <a:gd name="connsiteY0" fmla="*/ 0 h 490920"/>
              <a:gd name="connsiteX1" fmla="*/ 5803234 w 5962213"/>
              <a:gd name="connsiteY1" fmla="*/ 0 h 490920"/>
              <a:gd name="connsiteX2" fmla="*/ 5962213 w 5962213"/>
              <a:gd name="connsiteY2" fmla="*/ 490919 h 490920"/>
              <a:gd name="connsiteX3" fmla="*/ 2313875 w 5962213"/>
              <a:gd name="connsiteY3" fmla="*/ 490919 h 490920"/>
              <a:gd name="connsiteX4" fmla="*/ 0 w 5962213"/>
              <a:gd name="connsiteY4" fmla="*/ 490920 h 490920"/>
              <a:gd name="connsiteX5" fmla="*/ 127689 w 5962213"/>
              <a:gd name="connsiteY5" fmla="*/ 0 h 490920"/>
              <a:gd name="connsiteX0" fmla="*/ 127689 w 5962213"/>
              <a:gd name="connsiteY0" fmla="*/ 0 h 490920"/>
              <a:gd name="connsiteX1" fmla="*/ 5803234 w 5962213"/>
              <a:gd name="connsiteY1" fmla="*/ 0 h 490920"/>
              <a:gd name="connsiteX2" fmla="*/ 5962213 w 5962213"/>
              <a:gd name="connsiteY2" fmla="*/ 490919 h 490920"/>
              <a:gd name="connsiteX3" fmla="*/ 0 w 5962213"/>
              <a:gd name="connsiteY3" fmla="*/ 490920 h 490920"/>
              <a:gd name="connsiteX4" fmla="*/ 127689 w 5962213"/>
              <a:gd name="connsiteY4" fmla="*/ 0 h 490920"/>
              <a:gd name="connsiteX0" fmla="*/ 127689 w 5962213"/>
              <a:gd name="connsiteY0" fmla="*/ 0 h 490920"/>
              <a:gd name="connsiteX1" fmla="*/ 5951392 w 5962213"/>
              <a:gd name="connsiteY1" fmla="*/ 10633 h 490920"/>
              <a:gd name="connsiteX2" fmla="*/ 5962213 w 5962213"/>
              <a:gd name="connsiteY2" fmla="*/ 490919 h 490920"/>
              <a:gd name="connsiteX3" fmla="*/ 0 w 5962213"/>
              <a:gd name="connsiteY3" fmla="*/ 490920 h 490920"/>
              <a:gd name="connsiteX4" fmla="*/ 127689 w 5962213"/>
              <a:gd name="connsiteY4" fmla="*/ 0 h 490920"/>
              <a:gd name="connsiteX0" fmla="*/ 135984 w 5970508"/>
              <a:gd name="connsiteY0" fmla="*/ 0 h 490919"/>
              <a:gd name="connsiteX1" fmla="*/ 5959687 w 5970508"/>
              <a:gd name="connsiteY1" fmla="*/ 10633 h 490919"/>
              <a:gd name="connsiteX2" fmla="*/ 5970508 w 5970508"/>
              <a:gd name="connsiteY2" fmla="*/ 490919 h 490919"/>
              <a:gd name="connsiteX3" fmla="*/ 0 w 5970508"/>
              <a:gd name="connsiteY3" fmla="*/ 486158 h 490919"/>
              <a:gd name="connsiteX4" fmla="*/ 135984 w 5970508"/>
              <a:gd name="connsiteY4" fmla="*/ 0 h 490919"/>
              <a:gd name="connsiteX0" fmla="*/ 101144 w 5970508"/>
              <a:gd name="connsiteY0" fmla="*/ 0 h 486157"/>
              <a:gd name="connsiteX1" fmla="*/ 5959687 w 5970508"/>
              <a:gd name="connsiteY1" fmla="*/ 5871 h 486157"/>
              <a:gd name="connsiteX2" fmla="*/ 5970508 w 5970508"/>
              <a:gd name="connsiteY2" fmla="*/ 486157 h 486157"/>
              <a:gd name="connsiteX3" fmla="*/ 0 w 5970508"/>
              <a:gd name="connsiteY3" fmla="*/ 481396 h 486157"/>
              <a:gd name="connsiteX4" fmla="*/ 101144 w 5970508"/>
              <a:gd name="connsiteY4" fmla="*/ 0 h 486157"/>
              <a:gd name="connsiteX0" fmla="*/ 97826 w 5967190"/>
              <a:gd name="connsiteY0" fmla="*/ 0 h 486159"/>
              <a:gd name="connsiteX1" fmla="*/ 5956369 w 5967190"/>
              <a:gd name="connsiteY1" fmla="*/ 5871 h 486159"/>
              <a:gd name="connsiteX2" fmla="*/ 5967190 w 5967190"/>
              <a:gd name="connsiteY2" fmla="*/ 486157 h 486159"/>
              <a:gd name="connsiteX3" fmla="*/ 0 w 5967190"/>
              <a:gd name="connsiteY3" fmla="*/ 486159 h 486159"/>
              <a:gd name="connsiteX4" fmla="*/ 97826 w 5967190"/>
              <a:gd name="connsiteY4" fmla="*/ 0 h 486159"/>
              <a:gd name="connsiteX0" fmla="*/ 102803 w 5972167"/>
              <a:gd name="connsiteY0" fmla="*/ 0 h 486159"/>
              <a:gd name="connsiteX1" fmla="*/ 5961346 w 5972167"/>
              <a:gd name="connsiteY1" fmla="*/ 5871 h 486159"/>
              <a:gd name="connsiteX2" fmla="*/ 5972167 w 5972167"/>
              <a:gd name="connsiteY2" fmla="*/ 486157 h 486159"/>
              <a:gd name="connsiteX3" fmla="*/ 0 w 5972167"/>
              <a:gd name="connsiteY3" fmla="*/ 486159 h 486159"/>
              <a:gd name="connsiteX4" fmla="*/ 102803 w 5972167"/>
              <a:gd name="connsiteY4" fmla="*/ 0 h 486159"/>
              <a:gd name="connsiteX0" fmla="*/ 102803 w 5967190"/>
              <a:gd name="connsiteY0" fmla="*/ 0 h 486159"/>
              <a:gd name="connsiteX1" fmla="*/ 5961346 w 5967190"/>
              <a:gd name="connsiteY1" fmla="*/ 5871 h 486159"/>
              <a:gd name="connsiteX2" fmla="*/ 5967190 w 5967190"/>
              <a:gd name="connsiteY2" fmla="*/ 486157 h 486159"/>
              <a:gd name="connsiteX3" fmla="*/ 0 w 5967190"/>
              <a:gd name="connsiteY3" fmla="*/ 486159 h 486159"/>
              <a:gd name="connsiteX4" fmla="*/ 102803 w 5967190"/>
              <a:gd name="connsiteY4" fmla="*/ 0 h 486159"/>
              <a:gd name="connsiteX0" fmla="*/ 102803 w 5967982"/>
              <a:gd name="connsiteY0" fmla="*/ 0 h 486159"/>
              <a:gd name="connsiteX1" fmla="*/ 5967982 w 5967982"/>
              <a:gd name="connsiteY1" fmla="*/ 3490 h 486159"/>
              <a:gd name="connsiteX2" fmla="*/ 5967190 w 5967982"/>
              <a:gd name="connsiteY2" fmla="*/ 486157 h 486159"/>
              <a:gd name="connsiteX3" fmla="*/ 0 w 5967982"/>
              <a:gd name="connsiteY3" fmla="*/ 486159 h 486159"/>
              <a:gd name="connsiteX4" fmla="*/ 102803 w 5967982"/>
              <a:gd name="connsiteY4" fmla="*/ 0 h 486159"/>
              <a:gd name="connsiteX0" fmla="*/ 102803 w 5967982"/>
              <a:gd name="connsiteY0" fmla="*/ 0 h 486159"/>
              <a:gd name="connsiteX1" fmla="*/ 5967982 w 5967982"/>
              <a:gd name="connsiteY1" fmla="*/ 3490 h 486159"/>
              <a:gd name="connsiteX2" fmla="*/ 5967190 w 5967982"/>
              <a:gd name="connsiteY2" fmla="*/ 486157 h 486159"/>
              <a:gd name="connsiteX3" fmla="*/ 0 w 5967982"/>
              <a:gd name="connsiteY3" fmla="*/ 486159 h 486159"/>
              <a:gd name="connsiteX4" fmla="*/ 102803 w 5967982"/>
              <a:gd name="connsiteY4" fmla="*/ 0 h 486159"/>
              <a:gd name="connsiteX0" fmla="*/ 102803 w 5967190"/>
              <a:gd name="connsiteY0" fmla="*/ 0 h 486159"/>
              <a:gd name="connsiteX1" fmla="*/ 5963005 w 5967190"/>
              <a:gd name="connsiteY1" fmla="*/ 10634 h 486159"/>
              <a:gd name="connsiteX2" fmla="*/ 5967190 w 5967190"/>
              <a:gd name="connsiteY2" fmla="*/ 486157 h 486159"/>
              <a:gd name="connsiteX3" fmla="*/ 0 w 5967190"/>
              <a:gd name="connsiteY3" fmla="*/ 486159 h 486159"/>
              <a:gd name="connsiteX4" fmla="*/ 102803 w 5967190"/>
              <a:gd name="connsiteY4" fmla="*/ 0 h 486159"/>
              <a:gd name="connsiteX0" fmla="*/ 102803 w 5967190"/>
              <a:gd name="connsiteY0" fmla="*/ 0 h 486159"/>
              <a:gd name="connsiteX1" fmla="*/ 5964664 w 5967190"/>
              <a:gd name="connsiteY1" fmla="*/ 1109 h 486159"/>
              <a:gd name="connsiteX2" fmla="*/ 5967190 w 5967190"/>
              <a:gd name="connsiteY2" fmla="*/ 486157 h 486159"/>
              <a:gd name="connsiteX3" fmla="*/ 0 w 5967190"/>
              <a:gd name="connsiteY3" fmla="*/ 486159 h 486159"/>
              <a:gd name="connsiteX4" fmla="*/ 102803 w 5967190"/>
              <a:gd name="connsiteY4" fmla="*/ 0 h 486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190" h="486159">
                <a:moveTo>
                  <a:pt x="102803" y="0"/>
                </a:moveTo>
                <a:lnTo>
                  <a:pt x="5964664" y="1109"/>
                </a:lnTo>
                <a:lnTo>
                  <a:pt x="5967190" y="486157"/>
                </a:lnTo>
                <a:lnTo>
                  <a:pt x="0" y="486159"/>
                </a:lnTo>
                <a:lnTo>
                  <a:pt x="102803" y="0"/>
                </a:lnTo>
                <a:close/>
              </a:path>
            </a:pathLst>
          </a:custGeom>
          <a:gradFill flip="none" rotWithShape="1">
            <a:gsLst>
              <a:gs pos="10000">
                <a:srgbClr val="1F497D"/>
              </a:gs>
              <a:gs pos="100000">
                <a:srgbClr val="7F7F7F"/>
              </a:gs>
            </a:gsLst>
            <a:lin ang="0" scaled="1"/>
            <a:tileRect/>
          </a:gradFill>
          <a:ln>
            <a:solidFill>
              <a:schemeClr val="bg1"/>
            </a:solidFill>
          </a:ln>
        </p:spPr>
        <p:txBody>
          <a:bodyPr wrap="square" lIns="72000" rIns="72000" bIns="36000" rtlCol="0" anchor="ctr">
            <a:noAutofit/>
          </a:bodyPr>
          <a:lstStyle/>
          <a:p>
            <a:pPr algn="ctr" defTabSz="914391"/>
            <a:endParaRPr lang="en-GB" sz="1051" b="1" kern="0" dirty="0">
              <a:solidFill>
                <a:prstClr val="white"/>
              </a:solidFill>
            </a:endParaRPr>
          </a:p>
        </p:txBody>
      </p:sp>
      <p:sp>
        <p:nvSpPr>
          <p:cNvPr id="70" name="Freeform 7"/>
          <p:cNvSpPr>
            <a:spLocks/>
          </p:cNvSpPr>
          <p:nvPr/>
        </p:nvSpPr>
        <p:spPr bwMode="auto">
          <a:xfrm>
            <a:off x="640152" y="3986545"/>
            <a:ext cx="3379398" cy="1732108"/>
          </a:xfrm>
          <a:custGeom>
            <a:avLst/>
            <a:gdLst>
              <a:gd name="T0" fmla="*/ 832 w 1023"/>
              <a:gd name="T1" fmla="*/ 1998 h 1998"/>
              <a:gd name="T2" fmla="*/ 1023 w 1023"/>
              <a:gd name="T3" fmla="*/ 1000 h 1998"/>
              <a:gd name="T4" fmla="*/ 832 w 1023"/>
              <a:gd name="T5" fmla="*/ 0 h 1998"/>
              <a:gd name="T6" fmla="*/ 0 w 1023"/>
              <a:gd name="T7" fmla="*/ 0 h 1998"/>
              <a:gd name="T8" fmla="*/ 0 w 1023"/>
              <a:gd name="T9" fmla="*/ 1998 h 1998"/>
              <a:gd name="T10" fmla="*/ 832 w 1023"/>
              <a:gd name="T11" fmla="*/ 1998 h 1998"/>
              <a:gd name="connsiteX0" fmla="*/ 8133 w 10000"/>
              <a:gd name="connsiteY0" fmla="*/ 10000 h 10000"/>
              <a:gd name="connsiteX1" fmla="*/ 10000 w 10000"/>
              <a:gd name="connsiteY1" fmla="*/ 5005 h 10000"/>
              <a:gd name="connsiteX2" fmla="*/ 6714 w 10000"/>
              <a:gd name="connsiteY2" fmla="*/ 5068 h 10000"/>
              <a:gd name="connsiteX3" fmla="*/ 0 w 10000"/>
              <a:gd name="connsiteY3" fmla="*/ 0 h 10000"/>
              <a:gd name="connsiteX4" fmla="*/ 0 w 10000"/>
              <a:gd name="connsiteY4" fmla="*/ 10000 h 10000"/>
              <a:gd name="connsiteX5" fmla="*/ 8133 w 10000"/>
              <a:gd name="connsiteY5" fmla="*/ 10000 h 10000"/>
              <a:gd name="connsiteX0" fmla="*/ 8133 w 10000"/>
              <a:gd name="connsiteY0" fmla="*/ 4995 h 4995"/>
              <a:gd name="connsiteX1" fmla="*/ 10000 w 10000"/>
              <a:gd name="connsiteY1" fmla="*/ 0 h 4995"/>
              <a:gd name="connsiteX2" fmla="*/ 6714 w 10000"/>
              <a:gd name="connsiteY2" fmla="*/ 63 h 4995"/>
              <a:gd name="connsiteX3" fmla="*/ 0 w 10000"/>
              <a:gd name="connsiteY3" fmla="*/ 63 h 4995"/>
              <a:gd name="connsiteX4" fmla="*/ 0 w 10000"/>
              <a:gd name="connsiteY4" fmla="*/ 4995 h 4995"/>
              <a:gd name="connsiteX5" fmla="*/ 8133 w 10000"/>
              <a:gd name="connsiteY5" fmla="*/ 4995 h 4995"/>
              <a:gd name="connsiteX0" fmla="*/ 8133 w 10000"/>
              <a:gd name="connsiteY0" fmla="*/ 10000 h 10000"/>
              <a:gd name="connsiteX1" fmla="*/ 10000 w 10000"/>
              <a:gd name="connsiteY1" fmla="*/ 0 h 10000"/>
              <a:gd name="connsiteX2" fmla="*/ 9957 w 10000"/>
              <a:gd name="connsiteY2" fmla="*/ 126 h 10000"/>
              <a:gd name="connsiteX3" fmla="*/ 0 w 10000"/>
              <a:gd name="connsiteY3" fmla="*/ 126 h 10000"/>
              <a:gd name="connsiteX4" fmla="*/ 0 w 10000"/>
              <a:gd name="connsiteY4" fmla="*/ 10000 h 10000"/>
              <a:gd name="connsiteX5" fmla="*/ 8133 w 10000"/>
              <a:gd name="connsiteY5" fmla="*/ 10000 h 10000"/>
              <a:gd name="connsiteX0" fmla="*/ 8133 w 10000"/>
              <a:gd name="connsiteY0" fmla="*/ 10000 h 10000"/>
              <a:gd name="connsiteX1" fmla="*/ 10000 w 10000"/>
              <a:gd name="connsiteY1" fmla="*/ 0 h 10000"/>
              <a:gd name="connsiteX2" fmla="*/ 9957 w 10000"/>
              <a:gd name="connsiteY2" fmla="*/ 126 h 10000"/>
              <a:gd name="connsiteX3" fmla="*/ 0 w 10000"/>
              <a:gd name="connsiteY3" fmla="*/ 126 h 10000"/>
              <a:gd name="connsiteX4" fmla="*/ 0 w 10000"/>
              <a:gd name="connsiteY4" fmla="*/ 10000 h 10000"/>
              <a:gd name="connsiteX5" fmla="*/ 8133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8133" y="10000"/>
                </a:moveTo>
                <a:lnTo>
                  <a:pt x="10000" y="0"/>
                </a:lnTo>
                <a:cubicBezTo>
                  <a:pt x="9986" y="42"/>
                  <a:pt x="9971" y="84"/>
                  <a:pt x="9957" y="126"/>
                </a:cubicBezTo>
                <a:lnTo>
                  <a:pt x="0" y="126"/>
                </a:lnTo>
                <a:lnTo>
                  <a:pt x="0" y="10000"/>
                </a:lnTo>
                <a:lnTo>
                  <a:pt x="8133" y="10000"/>
                </a:lnTo>
                <a:close/>
              </a:path>
            </a:pathLst>
          </a:custGeom>
          <a:solidFill>
            <a:srgbClr val="1F497D"/>
          </a:solidFill>
          <a:ln w="9525">
            <a:solidFill>
              <a:schemeClr val="bg1"/>
            </a:solidFill>
            <a:round/>
            <a:headEnd/>
            <a:tailEnd/>
          </a:ln>
        </p:spPr>
        <p:txBody>
          <a:bodyPr vert="horz" wrap="square" lIns="68652" tIns="34326" rIns="68652" bIns="34326" numCol="1" anchor="t" anchorCtr="0" compatLnSpc="1">
            <a:prstTxWarp prst="textNoShape">
              <a:avLst/>
            </a:prstTxWarp>
          </a:bodyPr>
          <a:lstStyle/>
          <a:p>
            <a:pPr algn="ctr" defTabSz="914391">
              <a:defRPr/>
            </a:pPr>
            <a:endParaRPr lang="en-GB" sz="3003" kern="0" dirty="0">
              <a:solidFill>
                <a:prstClr val="black"/>
              </a:solidFill>
            </a:endParaRPr>
          </a:p>
        </p:txBody>
      </p:sp>
      <p:sp>
        <p:nvSpPr>
          <p:cNvPr id="71" name="Rectangle 70"/>
          <p:cNvSpPr/>
          <p:nvPr/>
        </p:nvSpPr>
        <p:spPr>
          <a:xfrm>
            <a:off x="753296" y="4287546"/>
            <a:ext cx="2769222" cy="1061829"/>
          </a:xfrm>
          <a:prstGeom prst="rect">
            <a:avLst/>
          </a:prstGeom>
        </p:spPr>
        <p:txBody>
          <a:bodyPr wrap="square">
            <a:spAutoFit/>
          </a:bodyPr>
          <a:lstStyle/>
          <a:p>
            <a:pPr algn="ctr" defTabSz="914391"/>
            <a:r>
              <a:rPr lang="en-GB" sz="1050" dirty="0">
                <a:solidFill>
                  <a:prstClr val="white"/>
                </a:solidFill>
              </a:rPr>
              <a:t>Governs API Program, API Product, and the API  Operating Model.  Prioritises resource investment and deployment in alignment with strategy.  Handles all escalations around API Program.  Includes Monetisation.</a:t>
            </a:r>
          </a:p>
        </p:txBody>
      </p:sp>
      <p:sp>
        <p:nvSpPr>
          <p:cNvPr id="72" name="TextBox 71"/>
          <p:cNvSpPr txBox="1"/>
          <p:nvPr/>
        </p:nvSpPr>
        <p:spPr>
          <a:xfrm>
            <a:off x="682143" y="4096934"/>
            <a:ext cx="3120929" cy="213445"/>
          </a:xfrm>
          <a:prstGeom prst="rect">
            <a:avLst/>
          </a:prstGeom>
          <a:noFill/>
        </p:spPr>
        <p:txBody>
          <a:bodyPr wrap="square" lIns="0" tIns="0" rIns="0" bIns="0" rtlCol="0">
            <a:noAutofit/>
          </a:bodyPr>
          <a:lstStyle>
            <a:defPPr>
              <a:defRPr lang="en-US"/>
            </a:defPPr>
            <a:lvl1pPr algn="ctr">
              <a:defRPr sz="2000">
                <a:solidFill>
                  <a:schemeClr val="bg1"/>
                </a:solidFill>
                <a:latin typeface="Calibri" pitchFamily="34" charset="0"/>
              </a:defRPr>
            </a:lvl1pPr>
          </a:lstStyle>
          <a:p>
            <a:pPr defTabSz="914391">
              <a:defRPr/>
            </a:pPr>
            <a:r>
              <a:rPr lang="en-GB" sz="1051" b="1" kern="0" dirty="0">
                <a:solidFill>
                  <a:prstClr val="white"/>
                </a:solidFill>
                <a:latin typeface="Arial"/>
              </a:rPr>
              <a:t>MONETISATION</a:t>
            </a:r>
          </a:p>
        </p:txBody>
      </p:sp>
      <p:sp>
        <p:nvSpPr>
          <p:cNvPr id="76" name="TextBox 75"/>
          <p:cNvSpPr txBox="1"/>
          <p:nvPr/>
        </p:nvSpPr>
        <p:spPr>
          <a:xfrm>
            <a:off x="3144726" y="5279683"/>
            <a:ext cx="8184972" cy="415498"/>
          </a:xfrm>
          <a:prstGeom prst="rect">
            <a:avLst/>
          </a:prstGeom>
          <a:noFill/>
        </p:spPr>
        <p:txBody>
          <a:bodyPr wrap="square" rtlCol="0">
            <a:spAutoFit/>
          </a:bodyPr>
          <a:lstStyle/>
          <a:p>
            <a:pPr algn="ctr" defTabSz="914391">
              <a:spcAft>
                <a:spcPts val="300"/>
              </a:spcAft>
            </a:pPr>
            <a:r>
              <a:rPr lang="en-GB" sz="1050" dirty="0">
                <a:solidFill>
                  <a:prstClr val="white"/>
                </a:solidFill>
              </a:rPr>
              <a:t>Ensures APIs meet security requirements throughout the API Lifecycle. Sets rules who is allowed to access which APIs and management of API keys.</a:t>
            </a:r>
          </a:p>
        </p:txBody>
      </p:sp>
      <p:sp>
        <p:nvSpPr>
          <p:cNvPr id="78" name="TextBox 77"/>
          <p:cNvSpPr txBox="1"/>
          <p:nvPr/>
        </p:nvSpPr>
        <p:spPr>
          <a:xfrm>
            <a:off x="6040863" y="5091749"/>
            <a:ext cx="2296798" cy="261393"/>
          </a:xfrm>
          <a:prstGeom prst="rect">
            <a:avLst/>
          </a:prstGeom>
          <a:noFill/>
        </p:spPr>
        <p:txBody>
          <a:bodyPr wrap="square" lIns="0" tIns="0" rIns="0" bIns="0" rtlCol="0" anchor="t">
            <a:noAutofit/>
          </a:bodyPr>
          <a:lstStyle>
            <a:defPPr>
              <a:defRPr lang="en-US"/>
            </a:defPPr>
            <a:lvl1pPr algn="ctr">
              <a:defRPr sz="2000">
                <a:solidFill>
                  <a:schemeClr val="bg1"/>
                </a:solidFill>
                <a:latin typeface="Calibri" pitchFamily="34" charset="0"/>
              </a:defRPr>
            </a:lvl1pPr>
          </a:lstStyle>
          <a:p>
            <a:pPr defTabSz="914391">
              <a:defRPr/>
            </a:pPr>
            <a:r>
              <a:rPr lang="en-GB" sz="1051" b="1" kern="0" dirty="0">
                <a:solidFill>
                  <a:prstClr val="white"/>
                </a:solidFill>
                <a:latin typeface="Arial"/>
              </a:rPr>
              <a:t>SECURITY MANAGEMENT</a:t>
            </a:r>
          </a:p>
        </p:txBody>
      </p:sp>
      <p:sp>
        <p:nvSpPr>
          <p:cNvPr id="79" name="Rectangle 78"/>
          <p:cNvSpPr/>
          <p:nvPr/>
        </p:nvSpPr>
        <p:spPr>
          <a:xfrm>
            <a:off x="10764635" y="6236484"/>
            <a:ext cx="1091863" cy="584775"/>
          </a:xfrm>
          <a:prstGeom prst="rect">
            <a:avLst/>
          </a:prstGeom>
        </p:spPr>
        <p:txBody>
          <a:bodyPr wrap="square">
            <a:spAutoFit/>
          </a:bodyPr>
          <a:lstStyle/>
          <a:p>
            <a:pPr algn="ctr"/>
            <a:r>
              <a:rPr lang="en-GB" sz="3200" b="1" dirty="0">
                <a:solidFill>
                  <a:schemeClr val="tx2"/>
                </a:solidFill>
              </a:rPr>
              <a:t>WIP</a:t>
            </a:r>
          </a:p>
        </p:txBody>
      </p:sp>
    </p:spTree>
    <p:extLst>
      <p:ext uri="{BB962C8B-B14F-4D97-AF65-F5344CB8AC3E}">
        <p14:creationId xmlns:p14="http://schemas.microsoft.com/office/powerpoint/2010/main" val="286132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004A8F"/>
                </a:solidFill>
              </a:rPr>
              <a:pPr>
                <a:defRPr/>
              </a:pPr>
              <a:t>9</a:t>
            </a:fld>
            <a:endParaRPr lang="en-GB" dirty="0">
              <a:solidFill>
                <a:srgbClr val="004A8F"/>
              </a:solidFill>
            </a:endParaRPr>
          </a:p>
        </p:txBody>
      </p:sp>
      <p:sp>
        <p:nvSpPr>
          <p:cNvPr id="3" name="Title 2"/>
          <p:cNvSpPr>
            <a:spLocks noGrp="1"/>
          </p:cNvSpPr>
          <p:nvPr>
            <p:ph type="title"/>
          </p:nvPr>
        </p:nvSpPr>
        <p:spPr>
          <a:xfrm>
            <a:off x="508005" y="188640"/>
            <a:ext cx="9327111" cy="878160"/>
          </a:xfrm>
        </p:spPr>
        <p:txBody>
          <a:bodyPr/>
          <a:lstStyle/>
          <a:p>
            <a:r>
              <a:rPr lang="en-GB" sz="1800" dirty="0"/>
              <a:t>API specific Business and IT considerations have been identified which will need to be addressed by the API Enablement operating model </a:t>
            </a:r>
          </a:p>
        </p:txBody>
      </p:sp>
      <p:graphicFrame>
        <p:nvGraphicFramePr>
          <p:cNvPr id="5" name="Table 4"/>
          <p:cNvGraphicFramePr>
            <a:graphicFrameLocks noGrp="1"/>
          </p:cNvGraphicFramePr>
          <p:nvPr>
            <p:extLst>
              <p:ext uri="{D42A27DB-BD31-4B8C-83A1-F6EECF244321}">
                <p14:modId xmlns:p14="http://schemas.microsoft.com/office/powerpoint/2010/main" val="1284238374"/>
              </p:ext>
            </p:extLst>
          </p:nvPr>
        </p:nvGraphicFramePr>
        <p:xfrm>
          <a:off x="508004" y="1193200"/>
          <a:ext cx="11294134" cy="5277313"/>
        </p:xfrm>
        <a:graphic>
          <a:graphicData uri="http://schemas.openxmlformats.org/drawingml/2006/table">
            <a:tbl>
              <a:tblPr firstRow="1" firstCol="1" bandRow="1">
                <a:tableStyleId>{5C22544A-7EE6-4342-B048-85BDC9FD1C3A}</a:tableStyleId>
              </a:tblPr>
              <a:tblGrid>
                <a:gridCol w="1225103">
                  <a:extLst>
                    <a:ext uri="{9D8B030D-6E8A-4147-A177-3AD203B41FA5}">
                      <a16:colId xmlns:a16="http://schemas.microsoft.com/office/drawing/2014/main" val="20000"/>
                    </a:ext>
                  </a:extLst>
                </a:gridCol>
                <a:gridCol w="4255569">
                  <a:extLst>
                    <a:ext uri="{9D8B030D-6E8A-4147-A177-3AD203B41FA5}">
                      <a16:colId xmlns:a16="http://schemas.microsoft.com/office/drawing/2014/main" val="20001"/>
                    </a:ext>
                  </a:extLst>
                </a:gridCol>
                <a:gridCol w="1262130">
                  <a:extLst>
                    <a:ext uri="{9D8B030D-6E8A-4147-A177-3AD203B41FA5}">
                      <a16:colId xmlns:a16="http://schemas.microsoft.com/office/drawing/2014/main" val="20002"/>
                    </a:ext>
                  </a:extLst>
                </a:gridCol>
                <a:gridCol w="2102200">
                  <a:extLst>
                    <a:ext uri="{9D8B030D-6E8A-4147-A177-3AD203B41FA5}">
                      <a16:colId xmlns:a16="http://schemas.microsoft.com/office/drawing/2014/main" val="20003"/>
                    </a:ext>
                  </a:extLst>
                </a:gridCol>
                <a:gridCol w="2449132">
                  <a:extLst>
                    <a:ext uri="{9D8B030D-6E8A-4147-A177-3AD203B41FA5}">
                      <a16:colId xmlns:a16="http://schemas.microsoft.com/office/drawing/2014/main" val="20004"/>
                    </a:ext>
                  </a:extLst>
                </a:gridCol>
              </a:tblGrid>
              <a:tr h="362993">
                <a:tc>
                  <a:txBody>
                    <a:bodyPr/>
                    <a:lstStyle/>
                    <a:p>
                      <a:pPr algn="l">
                        <a:spcAft>
                          <a:spcPts val="0"/>
                        </a:spcAft>
                      </a:pPr>
                      <a:r>
                        <a:rPr lang="en-GB" sz="1000" b="1" kern="1200" dirty="0">
                          <a:solidFill>
                            <a:schemeClr val="lt1"/>
                          </a:solidFill>
                          <a:effectLst/>
                          <a:latin typeface="+mj-lt"/>
                          <a:ea typeface="Calibri" panose="020F0502020204030204" pitchFamily="34" charset="0"/>
                          <a:cs typeface="Times New Roman" panose="02020603050405020304" pitchFamily="18" charset="0"/>
                        </a:rPr>
                        <a:t>Enterprise Capability Group</a:t>
                      </a:r>
                    </a:p>
                  </a:txBody>
                  <a:tcPr marL="55697" marR="55697" marT="27849" marB="27849" anchor="ctr">
                    <a:solidFill>
                      <a:srgbClr val="185B98"/>
                    </a:solidFill>
                  </a:tcPr>
                </a:tc>
                <a:tc>
                  <a:txBody>
                    <a:bodyPr/>
                    <a:lstStyle/>
                    <a:p>
                      <a:r>
                        <a:rPr lang="en-GB" sz="1000" b="1" kern="1200" dirty="0">
                          <a:solidFill>
                            <a:schemeClr val="lt1"/>
                          </a:solidFill>
                          <a:effectLst/>
                          <a:latin typeface="+mj-lt"/>
                          <a:ea typeface="Calibri" panose="020F0502020204030204" pitchFamily="34" charset="0"/>
                          <a:cs typeface="Times New Roman" panose="02020603050405020304" pitchFamily="18" charset="0"/>
                        </a:rPr>
                        <a:t>Description</a:t>
                      </a:r>
                    </a:p>
                  </a:txBody>
                  <a:tcPr marL="55697" marR="55697" marT="27849" marB="27849" anchor="ctr">
                    <a:solidFill>
                      <a:srgbClr val="185B98"/>
                    </a:solidFill>
                  </a:tcPr>
                </a:tc>
                <a:tc>
                  <a:txBody>
                    <a:bodyPr/>
                    <a:lstStyle/>
                    <a:p>
                      <a:pPr>
                        <a:spcAft>
                          <a:spcPts val="0"/>
                        </a:spcAft>
                      </a:pPr>
                      <a:r>
                        <a:rPr lang="en-GB" sz="1000" dirty="0">
                          <a:effectLst/>
                          <a:latin typeface="+mj-lt"/>
                          <a:ea typeface="Calibri" panose="020F0502020204030204" pitchFamily="34" charset="0"/>
                          <a:cs typeface="Times New Roman" panose="02020603050405020304" pitchFamily="18" charset="0"/>
                        </a:rPr>
                        <a:t>Enterprise Capability</a:t>
                      </a:r>
                    </a:p>
                  </a:txBody>
                  <a:tcPr marL="55697" marR="55697" marT="27849" marB="27849" anchor="ctr">
                    <a:solidFill>
                      <a:srgbClr val="185B98"/>
                    </a:solidFill>
                  </a:tcPr>
                </a:tc>
                <a:tc>
                  <a:txBody>
                    <a:bodyPr/>
                    <a:lstStyle/>
                    <a:p>
                      <a:pPr>
                        <a:spcAft>
                          <a:spcPts val="0"/>
                        </a:spcAft>
                      </a:pPr>
                      <a:r>
                        <a:rPr lang="en-GB" sz="1000" dirty="0">
                          <a:effectLst/>
                          <a:latin typeface="+mj-lt"/>
                        </a:rPr>
                        <a:t>Business Considerations</a:t>
                      </a:r>
                      <a:endParaRPr lang="en-GB" sz="1000" dirty="0">
                        <a:effectLst/>
                        <a:latin typeface="+mj-lt"/>
                        <a:ea typeface="Calibri" panose="020F0502020204030204" pitchFamily="34" charset="0"/>
                        <a:cs typeface="Times New Roman" panose="02020603050405020304" pitchFamily="18" charset="0"/>
                      </a:endParaRPr>
                    </a:p>
                  </a:txBody>
                  <a:tcPr marL="55697" marR="55697" marT="27849" marB="27849" anchor="ctr">
                    <a:solidFill>
                      <a:srgbClr val="185B98"/>
                    </a:solidFill>
                  </a:tcPr>
                </a:tc>
                <a:tc>
                  <a:txBody>
                    <a:bodyPr/>
                    <a:lstStyle/>
                    <a:p>
                      <a:pPr>
                        <a:spcAft>
                          <a:spcPts val="0"/>
                        </a:spcAft>
                      </a:pPr>
                      <a:r>
                        <a:rPr lang="en-GB" sz="1000" dirty="0">
                          <a:effectLst/>
                          <a:latin typeface="+mj-lt"/>
                        </a:rPr>
                        <a:t>IT Considerations</a:t>
                      </a:r>
                      <a:endParaRPr lang="en-GB" sz="1000" dirty="0">
                        <a:effectLst/>
                        <a:latin typeface="+mj-lt"/>
                        <a:ea typeface="Calibri" panose="020F0502020204030204" pitchFamily="34" charset="0"/>
                        <a:cs typeface="Times New Roman" panose="02020603050405020304" pitchFamily="18" charset="0"/>
                      </a:endParaRPr>
                    </a:p>
                  </a:txBody>
                  <a:tcPr marL="55697" marR="55697" marT="27849" marB="27849" anchor="ctr">
                    <a:solidFill>
                      <a:srgbClr val="185B98"/>
                    </a:solidFill>
                  </a:tcPr>
                </a:tc>
                <a:extLst>
                  <a:ext uri="{0D108BD9-81ED-4DB2-BD59-A6C34878D82A}">
                    <a16:rowId xmlns:a16="http://schemas.microsoft.com/office/drawing/2014/main" val="10000"/>
                  </a:ext>
                </a:extLst>
              </a:tr>
              <a:tr h="470412">
                <a:tc>
                  <a:txBody>
                    <a:bodyPr/>
                    <a:lstStyle/>
                    <a:p>
                      <a:pPr>
                        <a:spcAft>
                          <a:spcPts val="0"/>
                        </a:spcAft>
                      </a:pPr>
                      <a:r>
                        <a:rPr lang="en-GB" sz="1000" dirty="0">
                          <a:effectLst/>
                          <a:latin typeface="+mj-lt"/>
                          <a:ea typeface="Calibri" panose="020F0502020204030204" pitchFamily="34" charset="0"/>
                          <a:cs typeface="Times New Roman" panose="02020603050405020304" pitchFamily="18" charset="0"/>
                        </a:rPr>
                        <a:t>Governance</a:t>
                      </a:r>
                    </a:p>
                  </a:txBody>
                  <a:tcPr marL="55697" marR="55697" marT="27849" marB="27849">
                    <a:solidFill>
                      <a:srgbClr val="185B98"/>
                    </a:solidFill>
                  </a:tcPr>
                </a:tc>
                <a:tc>
                  <a:txBody>
                    <a:bodyPr/>
                    <a:lstStyle/>
                    <a:p>
                      <a:pPr algn="l">
                        <a:spcAft>
                          <a:spcPts val="0"/>
                        </a:spcAft>
                      </a:pPr>
                      <a:r>
                        <a:rPr lang="en-GB" sz="900" dirty="0">
                          <a:solidFill>
                            <a:srgbClr val="185B98"/>
                          </a:solidFill>
                        </a:rPr>
                        <a:t>Governs which</a:t>
                      </a:r>
                      <a:r>
                        <a:rPr lang="en-GB" sz="900" baseline="0" dirty="0">
                          <a:solidFill>
                            <a:srgbClr val="185B98"/>
                          </a:solidFill>
                        </a:rPr>
                        <a:t> APIs are developed and ensures standards are followed. </a:t>
                      </a:r>
                      <a:r>
                        <a:rPr lang="en-GB" sz="900" dirty="0">
                          <a:solidFill>
                            <a:srgbClr val="185B98"/>
                          </a:solidFill>
                        </a:rPr>
                        <a:t>Prioritises resource investment and deployment in alignment with strategy.</a:t>
                      </a:r>
                      <a:r>
                        <a:rPr lang="en-GB" sz="900" baseline="0" dirty="0">
                          <a:solidFill>
                            <a:srgbClr val="185B98"/>
                          </a:solidFill>
                        </a:rPr>
                        <a:t> </a:t>
                      </a:r>
                      <a:r>
                        <a:rPr lang="en-GB" sz="900" dirty="0">
                          <a:solidFill>
                            <a:srgbClr val="185B98"/>
                          </a:solidFill>
                        </a:rPr>
                        <a:t>Handles all escalations.</a:t>
                      </a:r>
                      <a:endParaRPr lang="en-GB" sz="900" dirty="0">
                        <a:solidFill>
                          <a:srgbClr val="185B98"/>
                        </a:solidFill>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API Governance</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The ability to govern which APIs we provide</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Standards for how we build and run APIs on the API Gateway</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extLst>
                  <a:ext uri="{0D108BD9-81ED-4DB2-BD59-A6C34878D82A}">
                    <a16:rowId xmlns:a16="http://schemas.microsoft.com/office/drawing/2014/main" val="10001"/>
                  </a:ext>
                </a:extLst>
              </a:tr>
              <a:tr h="332302">
                <a:tc>
                  <a:txBody>
                    <a:bodyPr/>
                    <a:lstStyle/>
                    <a:p>
                      <a:pPr>
                        <a:spcAft>
                          <a:spcPts val="0"/>
                        </a:spcAft>
                      </a:pPr>
                      <a:r>
                        <a:rPr lang="en-GB" sz="1000" dirty="0">
                          <a:effectLst/>
                          <a:latin typeface="+mj-lt"/>
                          <a:ea typeface="Calibri" panose="020F0502020204030204" pitchFamily="34" charset="0"/>
                          <a:cs typeface="Times New Roman" panose="02020603050405020304" pitchFamily="18" charset="0"/>
                        </a:rPr>
                        <a:t>Change</a:t>
                      </a:r>
                    </a:p>
                  </a:txBody>
                  <a:tcPr marL="55697" marR="55697" marT="27849" marB="27849">
                    <a:solidFill>
                      <a:srgbClr val="185B98"/>
                    </a:solidFill>
                  </a:tcPr>
                </a:tc>
                <a:tc>
                  <a:txBody>
                    <a:bodyPr/>
                    <a:lstStyle/>
                    <a:p>
                      <a:pPr marL="0" marR="0" lvl="0" indent="0" algn="l" defTabSz="914391" rtl="0" eaLnBrk="1" fontAlgn="auto" latinLnBrk="0" hangingPunct="1">
                        <a:lnSpc>
                          <a:spcPct val="100000"/>
                        </a:lnSpc>
                        <a:spcBef>
                          <a:spcPts val="0"/>
                        </a:spcBef>
                        <a:spcAft>
                          <a:spcPts val="300"/>
                        </a:spcAft>
                        <a:buClrTx/>
                        <a:buSzTx/>
                        <a:buFontTx/>
                        <a:buNone/>
                        <a:tabLst/>
                        <a:defRPr/>
                      </a:pPr>
                      <a:r>
                        <a:rPr lang="en-GB" sz="900" dirty="0">
                          <a:solidFill>
                            <a:srgbClr val="185B98"/>
                          </a:solidFill>
                        </a:rPr>
                        <a:t>Develops APIs that provide sustainable value to the business by maximising benefits and minimising ongoing delivery of costs &amp; risks.</a:t>
                      </a:r>
                      <a:endParaRPr lang="en-GB" sz="900" baseline="0" dirty="0">
                        <a:solidFill>
                          <a:srgbClr val="185B98"/>
                        </a:solidFill>
                      </a:endParaRPr>
                    </a:p>
                    <a:p>
                      <a:pPr marL="0" marR="0" lvl="0" indent="0" algn="l" defTabSz="914391" rtl="0" eaLnBrk="1" fontAlgn="auto" latinLnBrk="0" hangingPunct="1">
                        <a:lnSpc>
                          <a:spcPct val="100000"/>
                        </a:lnSpc>
                        <a:spcBef>
                          <a:spcPts val="0"/>
                        </a:spcBef>
                        <a:spcAft>
                          <a:spcPts val="300"/>
                        </a:spcAft>
                        <a:buClrTx/>
                        <a:buSzTx/>
                        <a:buFontTx/>
                        <a:buNone/>
                        <a:tabLst/>
                        <a:defRPr/>
                      </a:pPr>
                      <a:r>
                        <a:rPr lang="en-GB" sz="900" dirty="0">
                          <a:solidFill>
                            <a:srgbClr val="185B98"/>
                          </a:solidFill>
                        </a:rPr>
                        <a:t>Provides effective and efficient development processes and procedures that enable API industrialised development</a:t>
                      </a:r>
                      <a:r>
                        <a:rPr lang="en-GB" sz="900" baseline="0" dirty="0">
                          <a:solidFill>
                            <a:srgbClr val="185B98"/>
                          </a:solidFill>
                        </a:rPr>
                        <a:t> </a:t>
                      </a:r>
                      <a:r>
                        <a:rPr lang="en-GB" sz="900" dirty="0">
                          <a:solidFill>
                            <a:srgbClr val="185B98"/>
                          </a:solidFill>
                        </a:rPr>
                        <a:t>through</a:t>
                      </a:r>
                      <a:r>
                        <a:rPr lang="en-GB" sz="900" baseline="0" dirty="0">
                          <a:solidFill>
                            <a:srgbClr val="185B98"/>
                          </a:solidFill>
                        </a:rPr>
                        <a:t> </a:t>
                      </a:r>
                      <a:r>
                        <a:rPr lang="en-GB" sz="900" dirty="0">
                          <a:solidFill>
                            <a:srgbClr val="185B98"/>
                          </a:solidFill>
                        </a:rPr>
                        <a:t>a defined API lifecycle management methodology.</a:t>
                      </a:r>
                    </a:p>
                    <a:p>
                      <a:pPr algn="l" defTabSz="914391">
                        <a:spcAft>
                          <a:spcPts val="300"/>
                        </a:spcAft>
                      </a:pPr>
                      <a:r>
                        <a:rPr lang="en-GB" sz="900" dirty="0">
                          <a:solidFill>
                            <a:srgbClr val="185B98"/>
                          </a:solidFill>
                        </a:rPr>
                        <a:t>Ensures adequate</a:t>
                      </a:r>
                      <a:r>
                        <a:rPr lang="en-GB" sz="900" baseline="0" dirty="0">
                          <a:solidFill>
                            <a:srgbClr val="185B98"/>
                          </a:solidFill>
                        </a:rPr>
                        <a:t> </a:t>
                      </a:r>
                      <a:r>
                        <a:rPr lang="en-GB" sz="900" dirty="0">
                          <a:solidFill>
                            <a:srgbClr val="185B98"/>
                          </a:solidFill>
                        </a:rPr>
                        <a:t>testing processes,</a:t>
                      </a:r>
                      <a:r>
                        <a:rPr lang="en-GB" sz="900" baseline="0" dirty="0">
                          <a:solidFill>
                            <a:srgbClr val="185B98"/>
                          </a:solidFill>
                        </a:rPr>
                        <a:t> skills and </a:t>
                      </a:r>
                      <a:r>
                        <a:rPr lang="en-GB" sz="900" dirty="0">
                          <a:solidFill>
                            <a:srgbClr val="185B98"/>
                          </a:solidFill>
                        </a:rPr>
                        <a:t>tools are in place for API and API Platform testing.</a:t>
                      </a:r>
                    </a:p>
                  </a:txBody>
                  <a:tcPr marL="55697" marR="55697" marT="27849" marB="27849"/>
                </a:tc>
                <a:tc>
                  <a:txBody>
                    <a:bodyPr/>
                    <a:lstStyle/>
                    <a:p>
                      <a:pPr>
                        <a:spcAft>
                          <a:spcPts val="0"/>
                        </a:spcAft>
                      </a:pPr>
                      <a:r>
                        <a:rPr lang="en-GB" sz="900" dirty="0">
                          <a:effectLst/>
                          <a:latin typeface="+mj-lt"/>
                        </a:rPr>
                        <a:t>API Lifecycle Management</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Development of new services delivered via API channel</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Development of new APIs on the API Gateway</a:t>
                      </a:r>
                    </a:p>
                    <a:p>
                      <a:pPr>
                        <a:spcAft>
                          <a:spcPts val="0"/>
                        </a:spcAft>
                      </a:pPr>
                      <a:r>
                        <a:rPr lang="en-GB" sz="900" dirty="0">
                          <a:effectLst/>
                          <a:latin typeface="+mj-lt"/>
                        </a:rPr>
                        <a:t>Use of DevOps approach for API Gateway changes</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extLst>
                  <a:ext uri="{0D108BD9-81ED-4DB2-BD59-A6C34878D82A}">
                    <a16:rowId xmlns:a16="http://schemas.microsoft.com/office/drawing/2014/main" val="10002"/>
                  </a:ext>
                </a:extLst>
              </a:tr>
              <a:tr h="332302">
                <a:tc rowSpan="3">
                  <a:txBody>
                    <a:bodyPr/>
                    <a:lstStyle/>
                    <a:p>
                      <a:pPr>
                        <a:spcAft>
                          <a:spcPts val="0"/>
                        </a:spcAft>
                      </a:pPr>
                      <a:r>
                        <a:rPr lang="en-GB" sz="1000" dirty="0">
                          <a:effectLst/>
                          <a:latin typeface="+mj-lt"/>
                          <a:ea typeface="Calibri" panose="020F0502020204030204" pitchFamily="34" charset="0"/>
                          <a:cs typeface="Times New Roman" panose="02020603050405020304" pitchFamily="18" charset="0"/>
                        </a:rPr>
                        <a:t>Run</a:t>
                      </a:r>
                    </a:p>
                  </a:txBody>
                  <a:tcPr marL="55697" marR="55697" marT="27849" marB="27849">
                    <a:solidFill>
                      <a:srgbClr val="185B98"/>
                    </a:solidFill>
                  </a:tcPr>
                </a:tc>
                <a:tc rowSpan="3">
                  <a:txBody>
                    <a:bodyPr/>
                    <a:lstStyle/>
                    <a:p>
                      <a:pPr marL="0" marR="0" lvl="0" indent="0" algn="l" defTabSz="914391" rtl="0" eaLnBrk="1" fontAlgn="auto" latinLnBrk="0" hangingPunct="1">
                        <a:lnSpc>
                          <a:spcPct val="100000"/>
                        </a:lnSpc>
                        <a:spcBef>
                          <a:spcPts val="0"/>
                        </a:spcBef>
                        <a:spcAft>
                          <a:spcPts val="300"/>
                        </a:spcAft>
                        <a:buClrTx/>
                        <a:buSzTx/>
                        <a:buFontTx/>
                        <a:buNone/>
                        <a:tabLst/>
                        <a:defRPr/>
                      </a:pPr>
                      <a:r>
                        <a:rPr lang="en-GB" sz="900" dirty="0">
                          <a:solidFill>
                            <a:srgbClr val="185B98"/>
                          </a:solidFill>
                        </a:rPr>
                        <a:t>Defines operational processes and procedures to effectively support the API Gateway and DevOps</a:t>
                      </a:r>
                      <a:r>
                        <a:rPr lang="en-GB" sz="900" baseline="0" dirty="0">
                          <a:solidFill>
                            <a:srgbClr val="185B98"/>
                          </a:solidFill>
                        </a:rPr>
                        <a:t> tooling</a:t>
                      </a:r>
                      <a:r>
                        <a:rPr lang="en-GB" sz="900" dirty="0">
                          <a:solidFill>
                            <a:srgbClr val="185B98"/>
                          </a:solidFill>
                        </a:rPr>
                        <a:t>.</a:t>
                      </a:r>
                      <a:endParaRPr lang="en-GB" sz="900" baseline="0" dirty="0">
                        <a:solidFill>
                          <a:srgbClr val="185B98"/>
                        </a:solidFill>
                      </a:endParaRPr>
                    </a:p>
                    <a:p>
                      <a:pPr marL="0" marR="0" lvl="0" indent="0" algn="l" defTabSz="914391" rtl="0" eaLnBrk="1" fontAlgn="auto" latinLnBrk="0" hangingPunct="1">
                        <a:lnSpc>
                          <a:spcPct val="100000"/>
                        </a:lnSpc>
                        <a:spcBef>
                          <a:spcPts val="0"/>
                        </a:spcBef>
                        <a:spcAft>
                          <a:spcPts val="300"/>
                        </a:spcAft>
                        <a:buClrTx/>
                        <a:buSzTx/>
                        <a:buFontTx/>
                        <a:buNone/>
                        <a:tabLst/>
                        <a:defRPr/>
                      </a:pPr>
                      <a:r>
                        <a:rPr lang="en-GB" sz="900" dirty="0">
                          <a:solidFill>
                            <a:srgbClr val="185B98"/>
                          </a:solidFill>
                        </a:rPr>
                        <a:t>Seamlessly deploys reliable APIs and provides end-to-end operational support for their usage.   </a:t>
                      </a:r>
                    </a:p>
                    <a:p>
                      <a:pPr algn="l" defTabSz="914391">
                        <a:spcAft>
                          <a:spcPts val="300"/>
                        </a:spcAft>
                      </a:pPr>
                      <a:r>
                        <a:rPr lang="en-GB" sz="900" dirty="0">
                          <a:solidFill>
                            <a:srgbClr val="185B98"/>
                          </a:solidFill>
                        </a:rPr>
                        <a:t>Manages to defined service / operational level agreements.  </a:t>
                      </a:r>
                    </a:p>
                    <a:p>
                      <a:pPr algn="l" defTabSz="914391">
                        <a:spcAft>
                          <a:spcPts val="300"/>
                        </a:spcAft>
                      </a:pPr>
                      <a:r>
                        <a:rPr lang="en-GB" sz="900" dirty="0">
                          <a:solidFill>
                            <a:srgbClr val="185B98"/>
                          </a:solidFill>
                        </a:rPr>
                        <a:t>Drives to improve quality and efficiency through unrelenting focus on continuous improvement, using analytics.</a:t>
                      </a:r>
                    </a:p>
                  </a:txBody>
                  <a:tcPr marL="55697" marR="55697" marT="27849" marB="27849"/>
                </a:tc>
                <a:tc>
                  <a:txBody>
                    <a:bodyPr/>
                    <a:lstStyle/>
                    <a:p>
                      <a:pPr>
                        <a:spcAft>
                          <a:spcPts val="0"/>
                        </a:spcAft>
                      </a:pPr>
                      <a:r>
                        <a:rPr lang="en-GB" sz="900" dirty="0">
                          <a:effectLst/>
                          <a:latin typeface="+mj-lt"/>
                        </a:rPr>
                        <a:t>API Operation</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Management, administration and operation of the API channel</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Management, administration and operation of the API Gateway</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extLst>
                  <a:ext uri="{0D108BD9-81ED-4DB2-BD59-A6C34878D82A}">
                    <a16:rowId xmlns:a16="http://schemas.microsoft.com/office/drawing/2014/main" val="10003"/>
                  </a:ext>
                </a:extLst>
              </a:tr>
              <a:tr h="470412">
                <a:tc vMerge="1">
                  <a:txBody>
                    <a:bodyPr/>
                    <a:lstStyle/>
                    <a:p>
                      <a:pPr>
                        <a:spcAft>
                          <a:spcPts val="0"/>
                        </a:spcAft>
                      </a:pP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5697" marR="55697" marT="27849" marB="27849"/>
                </a:tc>
                <a:tc vMerge="1">
                  <a:txBody>
                    <a:bodyPr/>
                    <a:lstStyle/>
                    <a:p>
                      <a:pPr>
                        <a:spcAft>
                          <a:spcPts val="0"/>
                        </a:spcAft>
                      </a:pPr>
                      <a:endParaRPr lang="en-GB" sz="11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API Consumer Support</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Functional support for services delivered via API channel</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Technical support for API gateway</a:t>
                      </a:r>
                    </a:p>
                    <a:p>
                      <a:pPr>
                        <a:spcAft>
                          <a:spcPts val="0"/>
                        </a:spcAft>
                      </a:pPr>
                      <a:r>
                        <a:rPr lang="en-GB" sz="900" dirty="0">
                          <a:effectLst/>
                          <a:latin typeface="+mj-lt"/>
                        </a:rPr>
                        <a:t>Technical support for services delivered via APIs</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extLst>
                  <a:ext uri="{0D108BD9-81ED-4DB2-BD59-A6C34878D82A}">
                    <a16:rowId xmlns:a16="http://schemas.microsoft.com/office/drawing/2014/main" val="10004"/>
                  </a:ext>
                </a:extLst>
              </a:tr>
              <a:tr h="335227">
                <a:tc vMerge="1">
                  <a:txBody>
                    <a:bodyPr/>
                    <a:lstStyle/>
                    <a:p>
                      <a:pPr>
                        <a:spcAft>
                          <a:spcPts val="0"/>
                        </a:spcAft>
                      </a:pP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5697" marR="55697" marT="27849" marB="27849"/>
                </a:tc>
                <a:tc vMerge="1">
                  <a:txBody>
                    <a:bodyPr/>
                    <a:lstStyle/>
                    <a:p>
                      <a:pPr>
                        <a:spcAft>
                          <a:spcPts val="0"/>
                        </a:spcAft>
                      </a:pPr>
                      <a:endParaRPr lang="en-GB" sz="11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API MI Provision</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Functional reporting</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Technical reporting</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extLst>
                  <a:ext uri="{0D108BD9-81ED-4DB2-BD59-A6C34878D82A}">
                    <a16:rowId xmlns:a16="http://schemas.microsoft.com/office/drawing/2014/main" val="10005"/>
                  </a:ext>
                </a:extLst>
              </a:tr>
              <a:tr h="332302">
                <a:tc rowSpan="2">
                  <a:txBody>
                    <a:bodyPr/>
                    <a:lstStyle/>
                    <a:p>
                      <a:pPr>
                        <a:spcAft>
                          <a:spcPts val="0"/>
                        </a:spcAft>
                      </a:pPr>
                      <a:r>
                        <a:rPr lang="en-GB" sz="1000" dirty="0">
                          <a:effectLst/>
                          <a:latin typeface="+mj-lt"/>
                          <a:ea typeface="Calibri" panose="020F0502020204030204" pitchFamily="34" charset="0"/>
                          <a:cs typeface="Times New Roman" panose="02020603050405020304" pitchFamily="18" charset="0"/>
                        </a:rPr>
                        <a:t>Security Management</a:t>
                      </a:r>
                    </a:p>
                  </a:txBody>
                  <a:tcPr marL="55697" marR="55697" marT="27849" marB="27849">
                    <a:solidFill>
                      <a:srgbClr val="185B98"/>
                    </a:solidFill>
                  </a:tcPr>
                </a:tc>
                <a:tc rowSpan="2">
                  <a:txBody>
                    <a:bodyPr/>
                    <a:lstStyle/>
                    <a:p>
                      <a:pPr algn="l">
                        <a:spcAft>
                          <a:spcPts val="0"/>
                        </a:spcAft>
                      </a:pPr>
                      <a:r>
                        <a:rPr lang="en-GB" sz="900" dirty="0">
                          <a:solidFill>
                            <a:srgbClr val="185B98"/>
                          </a:solidFill>
                          <a:effectLst/>
                          <a:latin typeface="+mj-lt"/>
                          <a:ea typeface="Calibri" panose="020F0502020204030204" pitchFamily="34" charset="0"/>
                          <a:cs typeface="Times New Roman" panose="02020603050405020304" pitchFamily="18" charset="0"/>
                        </a:rPr>
                        <a:t>Ensures APIs meet security requirements throughout</a:t>
                      </a:r>
                      <a:r>
                        <a:rPr lang="en-GB" sz="900" baseline="0" dirty="0">
                          <a:solidFill>
                            <a:srgbClr val="185B98"/>
                          </a:solidFill>
                          <a:effectLst/>
                          <a:latin typeface="+mj-lt"/>
                          <a:ea typeface="Calibri" panose="020F0502020204030204" pitchFamily="34" charset="0"/>
                          <a:cs typeface="Times New Roman" panose="02020603050405020304" pitchFamily="18" charset="0"/>
                        </a:rPr>
                        <a:t> the API Lifecycle. Sets rules who is allowed to access which APIs and management of API keys.</a:t>
                      </a:r>
                      <a:endParaRPr lang="en-GB" sz="900" dirty="0">
                        <a:solidFill>
                          <a:srgbClr val="185B98"/>
                        </a:solidFill>
                        <a:effectLst/>
                        <a:latin typeface="+mj-lt"/>
                        <a:ea typeface="Calibri" panose="020F0502020204030204" pitchFamily="34" charset="0"/>
                        <a:cs typeface="Times New Roman" panose="02020603050405020304" pitchFamily="18" charset="0"/>
                      </a:endParaRPr>
                    </a:p>
                  </a:txBody>
                  <a:tcPr marL="55697" marR="55697" marT="27849" marB="27849" anchor="ctr"/>
                </a:tc>
                <a:tc>
                  <a:txBody>
                    <a:bodyPr/>
                    <a:lstStyle/>
                    <a:p>
                      <a:pPr>
                        <a:spcAft>
                          <a:spcPts val="0"/>
                        </a:spcAft>
                      </a:pPr>
                      <a:r>
                        <a:rPr lang="en-GB" sz="900" dirty="0">
                          <a:effectLst/>
                          <a:latin typeface="+mj-lt"/>
                        </a:rPr>
                        <a:t>API Key Management</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Control of who is allowed to access which APIs</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Administration of API keys</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extLst>
                  <a:ext uri="{0D108BD9-81ED-4DB2-BD59-A6C34878D82A}">
                    <a16:rowId xmlns:a16="http://schemas.microsoft.com/office/drawing/2014/main" val="10006"/>
                  </a:ext>
                </a:extLst>
              </a:tr>
              <a:tr h="332302">
                <a:tc vMerge="1">
                  <a:txBody>
                    <a:bodyPr/>
                    <a:lstStyle/>
                    <a:p>
                      <a:endParaRPr lang="en-GB"/>
                    </a:p>
                  </a:txBody>
                  <a:tcPr/>
                </a:tc>
                <a:tc vMerge="1">
                  <a:txBody>
                    <a:bodyPr/>
                    <a:lstStyle/>
                    <a:p>
                      <a:endParaRPr lang="en-GB"/>
                    </a:p>
                  </a:txBody>
                  <a:tcPr/>
                </a:tc>
                <a:tc>
                  <a:txBody>
                    <a:bodyPr/>
                    <a:lstStyle/>
                    <a:p>
                      <a:pPr>
                        <a:spcAft>
                          <a:spcPts val="0"/>
                        </a:spcAft>
                      </a:pPr>
                      <a:r>
                        <a:rPr lang="en-GB" sz="900" dirty="0">
                          <a:effectLst/>
                          <a:latin typeface="+mj-lt"/>
                          <a:ea typeface="Calibri" panose="020F0502020204030204" pitchFamily="34" charset="0"/>
                          <a:cs typeface="Times New Roman" panose="02020603050405020304" pitchFamily="18" charset="0"/>
                        </a:rPr>
                        <a:t>API Security Management</a:t>
                      </a:r>
                    </a:p>
                  </a:txBody>
                  <a:tcPr marL="55697" marR="55697" marT="27849" marB="27849"/>
                </a:tc>
                <a:tc>
                  <a:txBody>
                    <a:bodyPr/>
                    <a:lstStyle/>
                    <a:p>
                      <a:pPr>
                        <a:spcAft>
                          <a:spcPts val="0"/>
                        </a:spcAft>
                      </a:pPr>
                      <a:r>
                        <a:rPr lang="en-GB" sz="900" dirty="0">
                          <a:effectLst/>
                          <a:latin typeface="+mj-lt"/>
                          <a:ea typeface="Calibri" panose="020F0502020204030204" pitchFamily="34" charset="0"/>
                          <a:cs typeface="Times New Roman" panose="02020603050405020304" pitchFamily="18" charset="0"/>
                        </a:rPr>
                        <a:t>Protection of Nationwide’s members, property, systems and information</a:t>
                      </a:r>
                    </a:p>
                  </a:txBody>
                  <a:tcPr marL="55697" marR="55697" marT="27849" marB="27849"/>
                </a:tc>
                <a:tc>
                  <a:txBody>
                    <a:bodyPr/>
                    <a:lstStyle/>
                    <a:p>
                      <a:pPr>
                        <a:spcAft>
                          <a:spcPts val="0"/>
                        </a:spcAft>
                      </a:pPr>
                      <a:r>
                        <a:rPr lang="en-GB" sz="900" dirty="0">
                          <a:effectLst/>
                          <a:latin typeface="+mj-lt"/>
                          <a:ea typeface="Calibri" panose="020F0502020204030204" pitchFamily="34" charset="0"/>
                          <a:cs typeface="Times New Roman" panose="02020603050405020304" pitchFamily="18" charset="0"/>
                        </a:rPr>
                        <a:t>Protection of Nationwide’s members, property, systems and information</a:t>
                      </a:r>
                    </a:p>
                  </a:txBody>
                  <a:tcPr marL="55697" marR="55697" marT="27849" marB="27849"/>
                </a:tc>
                <a:extLst>
                  <a:ext uri="{0D108BD9-81ED-4DB2-BD59-A6C34878D82A}">
                    <a16:rowId xmlns:a16="http://schemas.microsoft.com/office/drawing/2014/main" val="10007"/>
                  </a:ext>
                </a:extLst>
              </a:tr>
              <a:tr h="608521">
                <a:tc>
                  <a:txBody>
                    <a:bodyPr/>
                    <a:lstStyle/>
                    <a:p>
                      <a:pPr>
                        <a:spcAft>
                          <a:spcPts val="0"/>
                        </a:spcAft>
                      </a:pPr>
                      <a:r>
                        <a:rPr lang="en-GB" sz="1000" dirty="0">
                          <a:effectLst/>
                          <a:latin typeface="+mj-lt"/>
                          <a:ea typeface="Calibri" panose="020F0502020204030204" pitchFamily="34" charset="0"/>
                          <a:cs typeface="Times New Roman" panose="02020603050405020304" pitchFamily="18" charset="0"/>
                        </a:rPr>
                        <a:t>3</a:t>
                      </a:r>
                      <a:r>
                        <a:rPr lang="en-GB" sz="1000" baseline="30000" dirty="0">
                          <a:effectLst/>
                          <a:latin typeface="+mj-lt"/>
                          <a:ea typeface="Calibri" panose="020F0502020204030204" pitchFamily="34" charset="0"/>
                          <a:cs typeface="Times New Roman" panose="02020603050405020304" pitchFamily="18" charset="0"/>
                        </a:rPr>
                        <a:t>rd</a:t>
                      </a:r>
                      <a:r>
                        <a:rPr lang="en-GB" sz="1000" dirty="0">
                          <a:effectLst/>
                          <a:latin typeface="+mj-lt"/>
                          <a:ea typeface="Calibri" panose="020F0502020204030204" pitchFamily="34" charset="0"/>
                          <a:cs typeface="Times New Roman" panose="02020603050405020304" pitchFamily="18" charset="0"/>
                        </a:rPr>
                        <a:t> Party Management</a:t>
                      </a:r>
                    </a:p>
                  </a:txBody>
                  <a:tcPr marL="55697" marR="55697" marT="27849" marB="27849">
                    <a:solidFill>
                      <a:srgbClr val="185B98"/>
                    </a:solidFill>
                  </a:tcPr>
                </a:tc>
                <a:tc>
                  <a:txBody>
                    <a:bodyPr/>
                    <a:lstStyle/>
                    <a:p>
                      <a:pPr marL="0" marR="0" lvl="0" indent="0" algn="l" defTabSz="457034" rtl="0" eaLnBrk="1" fontAlgn="auto" latinLnBrk="0" hangingPunct="1">
                        <a:lnSpc>
                          <a:spcPct val="100000"/>
                        </a:lnSpc>
                        <a:spcBef>
                          <a:spcPts val="0"/>
                        </a:spcBef>
                        <a:spcAft>
                          <a:spcPts val="0"/>
                        </a:spcAft>
                        <a:buClrTx/>
                        <a:buSzTx/>
                        <a:buFontTx/>
                        <a:buNone/>
                        <a:tabLst/>
                        <a:defRPr/>
                      </a:pPr>
                      <a:r>
                        <a:rPr lang="en-GB" sz="900" dirty="0">
                          <a:solidFill>
                            <a:srgbClr val="185B98"/>
                          </a:solidFill>
                        </a:rPr>
                        <a:t>Understands consumer priorities, supports strategic &amp; innovative thinking through clear communications and collaboration. Filters customer feedback and manages expectations on development and delivery of API Products and developer capabilities.</a:t>
                      </a:r>
                    </a:p>
                  </a:txBody>
                  <a:tcPr marL="55697" marR="55697" marT="27849" marB="27849"/>
                </a:tc>
                <a:tc>
                  <a:txBody>
                    <a:bodyPr/>
                    <a:lstStyle/>
                    <a:p>
                      <a:pPr>
                        <a:spcAft>
                          <a:spcPts val="0"/>
                        </a:spcAft>
                      </a:pPr>
                      <a:r>
                        <a:rPr lang="en-GB" sz="900" dirty="0">
                          <a:effectLst/>
                          <a:latin typeface="+mj-lt"/>
                        </a:rPr>
                        <a:t>API Developer Portal Management</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Branding and user experience of developer portal</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Maintenance and operation of portal to support developers consuming NBS APIs</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extLst>
                  <a:ext uri="{0D108BD9-81ED-4DB2-BD59-A6C34878D82A}">
                    <a16:rowId xmlns:a16="http://schemas.microsoft.com/office/drawing/2014/main" val="10008"/>
                  </a:ext>
                </a:extLst>
              </a:tr>
              <a:tr h="470412">
                <a:tc>
                  <a:txBody>
                    <a:bodyPr/>
                    <a:lstStyle/>
                    <a:p>
                      <a:pPr>
                        <a:spcAft>
                          <a:spcPts val="0"/>
                        </a:spcAft>
                      </a:pPr>
                      <a:r>
                        <a:rPr lang="en-GB" sz="1000" dirty="0">
                          <a:effectLst/>
                          <a:latin typeface="+mj-lt"/>
                          <a:ea typeface="Calibri" panose="020F0502020204030204" pitchFamily="34" charset="0"/>
                          <a:cs typeface="Times New Roman" panose="02020603050405020304" pitchFamily="18" charset="0"/>
                        </a:rPr>
                        <a:t>Monetisation</a:t>
                      </a:r>
                    </a:p>
                  </a:txBody>
                  <a:tcPr marL="55697" marR="55697" marT="27849" marB="27849">
                    <a:solidFill>
                      <a:srgbClr val="185B98"/>
                    </a:solidFill>
                  </a:tcPr>
                </a:tc>
                <a:tc>
                  <a:txBody>
                    <a:bodyPr/>
                    <a:lstStyle/>
                    <a:p>
                      <a:pPr marL="0" marR="0" lvl="0" indent="0" algn="l" defTabSz="457034" rtl="0" eaLnBrk="1" fontAlgn="auto" latinLnBrk="0" hangingPunct="1">
                        <a:lnSpc>
                          <a:spcPct val="100000"/>
                        </a:lnSpc>
                        <a:spcBef>
                          <a:spcPts val="0"/>
                        </a:spcBef>
                        <a:spcAft>
                          <a:spcPts val="0"/>
                        </a:spcAft>
                        <a:buClrTx/>
                        <a:buSzTx/>
                        <a:buFontTx/>
                        <a:buNone/>
                        <a:tabLst/>
                        <a:defRPr/>
                      </a:pPr>
                      <a:r>
                        <a:rPr lang="en-GB" sz="900" dirty="0">
                          <a:solidFill>
                            <a:srgbClr val="185B98"/>
                          </a:solidFill>
                        </a:rPr>
                        <a:t>Governs API Program, API Product, and the API  Operating Model.  Prioritises resource investment and deployment in alignment with strategy.  Handles all escalations around API Program.  Includes Monetisation.</a:t>
                      </a:r>
                    </a:p>
                  </a:txBody>
                  <a:tcPr marL="55697" marR="55697" marT="27849" marB="27849"/>
                </a:tc>
                <a:tc>
                  <a:txBody>
                    <a:bodyPr/>
                    <a:lstStyle/>
                    <a:p>
                      <a:pPr>
                        <a:spcAft>
                          <a:spcPts val="0"/>
                        </a:spcAft>
                      </a:pPr>
                      <a:r>
                        <a:rPr lang="en-GB" sz="900" dirty="0">
                          <a:effectLst/>
                          <a:latin typeface="+mj-lt"/>
                        </a:rPr>
                        <a:t>API Monetisation</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Management and administration of monetised APIs (e.g. marketing, billing)</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rPr>
                        <a:t>Technical administration of monetised APIs (e.g. usage tracking)</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extLst>
                  <a:ext uri="{0D108BD9-81ED-4DB2-BD59-A6C34878D82A}">
                    <a16:rowId xmlns:a16="http://schemas.microsoft.com/office/drawing/2014/main" val="10009"/>
                  </a:ext>
                </a:extLst>
              </a:tr>
              <a:tr h="470412">
                <a:tc>
                  <a:txBody>
                    <a:bodyPr/>
                    <a:lstStyle/>
                    <a:p>
                      <a:pPr>
                        <a:spcAft>
                          <a:spcPts val="0"/>
                        </a:spcAft>
                      </a:pPr>
                      <a:r>
                        <a:rPr lang="en-GB" sz="1000" dirty="0">
                          <a:effectLst/>
                          <a:latin typeface="+mj-lt"/>
                          <a:ea typeface="Calibri" panose="020F0502020204030204" pitchFamily="34" charset="0"/>
                          <a:cs typeface="Times New Roman" panose="02020603050405020304" pitchFamily="18" charset="0"/>
                        </a:rPr>
                        <a:t>Strategy</a:t>
                      </a:r>
                    </a:p>
                  </a:txBody>
                  <a:tcPr marL="55697" marR="55697" marT="27849" marB="27849">
                    <a:solidFill>
                      <a:srgbClr val="185B98"/>
                    </a:solidFill>
                  </a:tcPr>
                </a:tc>
                <a:tc>
                  <a:txBody>
                    <a:bodyPr/>
                    <a:lstStyle/>
                    <a:p>
                      <a:pPr algn="l" defTabSz="914391">
                        <a:spcAft>
                          <a:spcPts val="600"/>
                        </a:spcAft>
                      </a:pPr>
                      <a:r>
                        <a:rPr lang="en-GB" sz="900" dirty="0">
                          <a:solidFill>
                            <a:srgbClr val="185B98"/>
                          </a:solidFill>
                        </a:rPr>
                        <a:t>Aligns API Programme strategy and API</a:t>
                      </a:r>
                      <a:r>
                        <a:rPr lang="en-GB" sz="900" baseline="0" dirty="0">
                          <a:solidFill>
                            <a:srgbClr val="185B98"/>
                          </a:solidFill>
                        </a:rPr>
                        <a:t> </a:t>
                      </a:r>
                      <a:r>
                        <a:rPr lang="en-GB" sz="900" dirty="0">
                          <a:solidFill>
                            <a:srgbClr val="185B98"/>
                          </a:solidFill>
                        </a:rPr>
                        <a:t>Organisation to overarching digital</a:t>
                      </a:r>
                      <a:r>
                        <a:rPr lang="en-GB" sz="900" baseline="0" dirty="0">
                          <a:solidFill>
                            <a:srgbClr val="185B98"/>
                          </a:solidFill>
                        </a:rPr>
                        <a:t> </a:t>
                      </a:r>
                      <a:r>
                        <a:rPr lang="en-GB" sz="900" dirty="0">
                          <a:solidFill>
                            <a:srgbClr val="185B98"/>
                          </a:solidFill>
                        </a:rPr>
                        <a:t>strategy; ensuring business and technology leaders are collaborating across API consumer channels to achieve defined objectives.</a:t>
                      </a:r>
                    </a:p>
                  </a:txBody>
                  <a:tcPr marL="55697" marR="55697" marT="27849" marB="27849"/>
                </a:tc>
                <a:tc>
                  <a:txBody>
                    <a:bodyPr/>
                    <a:lstStyle/>
                    <a:p>
                      <a:pPr>
                        <a:spcAft>
                          <a:spcPts val="0"/>
                        </a:spcAft>
                      </a:pPr>
                      <a:r>
                        <a:rPr lang="en-GB" sz="900" dirty="0">
                          <a:effectLst/>
                          <a:latin typeface="+mj-lt"/>
                          <a:ea typeface="Calibri" panose="020F0502020204030204" pitchFamily="34" charset="0"/>
                          <a:cs typeface="Times New Roman" panose="02020603050405020304" pitchFamily="18" charset="0"/>
                        </a:rPr>
                        <a:t>API Strategy</a:t>
                      </a:r>
                    </a:p>
                  </a:txBody>
                  <a:tcPr marL="55697" marR="55697" marT="27849" marB="27849"/>
                </a:tc>
                <a:tc>
                  <a:txBody>
                    <a:bodyPr/>
                    <a:lstStyle/>
                    <a:p>
                      <a:pPr>
                        <a:spcAft>
                          <a:spcPts val="0"/>
                        </a:spcAft>
                      </a:pPr>
                      <a:r>
                        <a:rPr lang="en-GB" sz="900" dirty="0">
                          <a:effectLst/>
                          <a:latin typeface="+mj-lt"/>
                          <a:ea typeface="Calibri" panose="020F0502020204030204" pitchFamily="34" charset="0"/>
                          <a:cs typeface="Times New Roman" panose="02020603050405020304" pitchFamily="18" charset="0"/>
                        </a:rPr>
                        <a:t>Alignment</a:t>
                      </a:r>
                      <a:r>
                        <a:rPr lang="en-GB" sz="900" baseline="0" dirty="0">
                          <a:effectLst/>
                          <a:latin typeface="+mj-lt"/>
                          <a:ea typeface="Calibri" panose="020F0502020204030204" pitchFamily="34" charset="0"/>
                          <a:cs typeface="Times New Roman" panose="02020603050405020304" pitchFamily="18" charset="0"/>
                        </a:rPr>
                        <a:t> of product strategy with API strategy</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tc>
                  <a:txBody>
                    <a:bodyPr/>
                    <a:lstStyle/>
                    <a:p>
                      <a:pPr>
                        <a:spcAft>
                          <a:spcPts val="0"/>
                        </a:spcAft>
                      </a:pPr>
                      <a:r>
                        <a:rPr lang="en-GB" sz="900" dirty="0">
                          <a:effectLst/>
                          <a:latin typeface="+mj-lt"/>
                          <a:ea typeface="Calibri" panose="020F0502020204030204" pitchFamily="34" charset="0"/>
                          <a:cs typeface="Times New Roman" panose="02020603050405020304" pitchFamily="18" charset="0"/>
                        </a:rPr>
                        <a:t>Ability</a:t>
                      </a:r>
                      <a:r>
                        <a:rPr lang="en-GB" sz="900" baseline="0" dirty="0">
                          <a:effectLst/>
                          <a:latin typeface="+mj-lt"/>
                          <a:ea typeface="Calibri" panose="020F0502020204030204" pitchFamily="34" charset="0"/>
                          <a:cs typeface="Times New Roman" panose="02020603050405020304" pitchFamily="18" charset="0"/>
                        </a:rPr>
                        <a:t> to develop respective API for strategic products</a:t>
                      </a:r>
                      <a:endParaRPr lang="en-GB" sz="900" dirty="0">
                        <a:effectLst/>
                        <a:latin typeface="+mj-lt"/>
                        <a:ea typeface="Calibri" panose="020F0502020204030204" pitchFamily="34" charset="0"/>
                        <a:cs typeface="Times New Roman" panose="02020603050405020304" pitchFamily="18" charset="0"/>
                      </a:endParaRPr>
                    </a:p>
                  </a:txBody>
                  <a:tcPr marL="55697" marR="55697" marT="27849" marB="27849"/>
                </a:tc>
                <a:extLst>
                  <a:ext uri="{0D108BD9-81ED-4DB2-BD59-A6C34878D82A}">
                    <a16:rowId xmlns:a16="http://schemas.microsoft.com/office/drawing/2014/main" val="10010"/>
                  </a:ext>
                </a:extLst>
              </a:tr>
            </a:tbl>
          </a:graphicData>
        </a:graphic>
      </p:graphicFrame>
      <p:sp>
        <p:nvSpPr>
          <p:cNvPr id="6" name="Rectangle 5"/>
          <p:cNvSpPr/>
          <p:nvPr/>
        </p:nvSpPr>
        <p:spPr>
          <a:xfrm>
            <a:off x="12032" y="74456"/>
            <a:ext cx="541821" cy="946836"/>
          </a:xfrm>
          <a:prstGeom prst="rect">
            <a:avLst/>
          </a:prstGeom>
          <a:solidFill>
            <a:srgbClr val="004A8F"/>
          </a:solidFill>
          <a:ln w="12700" cap="flat" cmpd="sng" algn="ctr">
            <a:noFill/>
            <a:prstDash val="solid"/>
          </a:ln>
          <a:effectLst/>
        </p:spPr>
        <p:txBody>
          <a:bodyPr rtlCol="0" anchor="ctr"/>
          <a:lstStyle/>
          <a:p>
            <a:pPr algn="ctr" fontAlgn="base">
              <a:spcBef>
                <a:spcPct val="0"/>
              </a:spcBef>
              <a:spcAft>
                <a:spcPct val="0"/>
              </a:spcAft>
              <a:defRPr/>
            </a:pPr>
            <a:r>
              <a:rPr lang="en-AU" sz="2200" kern="0" dirty="0">
                <a:solidFill>
                  <a:srgbClr val="FFFFFF"/>
                </a:solidFill>
              </a:rPr>
              <a:t>2</a:t>
            </a:r>
          </a:p>
        </p:txBody>
      </p:sp>
      <p:sp>
        <p:nvSpPr>
          <p:cNvPr id="9" name="Rectangle 8"/>
          <p:cNvSpPr/>
          <p:nvPr/>
        </p:nvSpPr>
        <p:spPr>
          <a:xfrm>
            <a:off x="10764635" y="6185684"/>
            <a:ext cx="1091863" cy="584775"/>
          </a:xfrm>
          <a:prstGeom prst="rect">
            <a:avLst/>
          </a:prstGeom>
        </p:spPr>
        <p:txBody>
          <a:bodyPr wrap="square">
            <a:spAutoFit/>
          </a:bodyPr>
          <a:lstStyle/>
          <a:p>
            <a:pPr algn="ctr"/>
            <a:r>
              <a:rPr lang="en-GB" sz="3200" b="1" dirty="0">
                <a:solidFill>
                  <a:schemeClr val="tx2"/>
                </a:solidFill>
              </a:rPr>
              <a:t>WIP</a:t>
            </a:r>
          </a:p>
        </p:txBody>
      </p:sp>
      <p:sp>
        <p:nvSpPr>
          <p:cNvPr id="13" name="Rectangle 12"/>
          <p:cNvSpPr/>
          <p:nvPr/>
        </p:nvSpPr>
        <p:spPr>
          <a:xfrm rot="1079892">
            <a:off x="10717979" y="1056571"/>
            <a:ext cx="1403936" cy="337173"/>
          </a:xfrm>
          <a:prstGeom prst="rect">
            <a:avLst/>
          </a:prstGeom>
          <a:solidFill>
            <a:schemeClr val="bg1">
              <a:alpha val="8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2"/>
                </a:solidFill>
              </a:rPr>
              <a:t>Draft</a:t>
            </a:r>
          </a:p>
        </p:txBody>
      </p:sp>
    </p:spTree>
    <p:extLst>
      <p:ext uri="{BB962C8B-B14F-4D97-AF65-F5344CB8AC3E}">
        <p14:creationId xmlns:p14="http://schemas.microsoft.com/office/powerpoint/2010/main" val="30086363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6_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11_Blank Presentation">
  <a:themeElements>
    <a:clrScheme name="">
      <a:dk1>
        <a:srgbClr val="003166"/>
      </a:dk1>
      <a:lt1>
        <a:srgbClr val="FFFFFF"/>
      </a:lt1>
      <a:dk2>
        <a:srgbClr val="003166"/>
      </a:dk2>
      <a:lt2>
        <a:srgbClr val="58656A"/>
      </a:lt2>
      <a:accent1>
        <a:srgbClr val="4C85B9"/>
      </a:accent1>
      <a:accent2>
        <a:srgbClr val="FE0000"/>
      </a:accent2>
      <a:accent3>
        <a:srgbClr val="FFFFFF"/>
      </a:accent3>
      <a:accent4>
        <a:srgbClr val="002856"/>
      </a:accent4>
      <a:accent5>
        <a:srgbClr val="B2C2D9"/>
      </a:accent5>
      <a:accent6>
        <a:srgbClr val="E60000"/>
      </a:accent6>
      <a:hlink>
        <a:srgbClr val="58656A"/>
      </a:hlink>
      <a:folHlink>
        <a:srgbClr val="113362"/>
      </a:folHlink>
    </a:clrScheme>
    <a:fontScheme name="1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Presentation 1">
        <a:dk1>
          <a:srgbClr val="003166"/>
        </a:dk1>
        <a:lt1>
          <a:srgbClr val="FFFFFF"/>
        </a:lt1>
        <a:dk2>
          <a:srgbClr val="003166"/>
        </a:dk2>
        <a:lt2>
          <a:srgbClr val="61145E"/>
        </a:lt2>
        <a:accent1>
          <a:srgbClr val="4C85B9"/>
        </a:accent1>
        <a:accent2>
          <a:srgbClr val="E16E23"/>
        </a:accent2>
        <a:accent3>
          <a:srgbClr val="FFFFFF"/>
        </a:accent3>
        <a:accent4>
          <a:srgbClr val="002856"/>
        </a:accent4>
        <a:accent5>
          <a:srgbClr val="B2C2D9"/>
        </a:accent5>
        <a:accent6>
          <a:srgbClr val="CC631F"/>
        </a:accent6>
        <a:hlink>
          <a:srgbClr val="007489"/>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ED070EF2561E40A88F458E4870EECC" ma:contentTypeVersion="0" ma:contentTypeDescription="Create a new document." ma:contentTypeScope="" ma:versionID="bded3e9ea9e947f4bdc0ea13ecb7e9f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69173E-A909-4374-BCD6-D02BB401C3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39A48EA-EA62-4806-835F-13699F47FF27}">
  <ds:schemaRefs>
    <ds:schemaRef ds:uri="http://schemas.microsoft.com/sharepoint/v3/contenttype/forms"/>
  </ds:schemaRefs>
</ds:datastoreItem>
</file>

<file path=customXml/itemProps3.xml><?xml version="1.0" encoding="utf-8"?>
<ds:datastoreItem xmlns:ds="http://schemas.openxmlformats.org/officeDocument/2006/customXml" ds:itemID="{E2CBA08D-9759-4B31-A6FC-9E9DEB7A45A3}">
  <ds:schemaRefs>
    <ds:schemaRef ds:uri="http://schemas.openxmlformats.org/package/2006/metadata/core-properties"/>
    <ds:schemaRef ds:uri="http://www.w3.org/XML/1998/namespace"/>
    <ds:schemaRef ds:uri="http://purl.org/dc/elements/1.1/"/>
    <ds:schemaRef ds:uri="http://schemas.microsoft.com/office/2006/metadata/properties"/>
    <ds:schemaRef ds:uri="http://purl.org/dc/terms/"/>
    <ds:schemaRef ds:uri="http://schemas.microsoft.com/office/2006/documentManagement/typ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5125</TotalTime>
  <Words>4896</Words>
  <Application>Microsoft Office PowerPoint</Application>
  <PresentationFormat>Widescreen</PresentationFormat>
  <Paragraphs>1003</Paragraphs>
  <Slides>18</Slides>
  <Notes>9</Notes>
  <HiddenSlides>0</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18</vt:i4>
      </vt:variant>
    </vt:vector>
  </HeadingPairs>
  <TitlesOfParts>
    <vt:vector size="34" baseType="lpstr">
      <vt:lpstr>MS PGothic</vt:lpstr>
      <vt:lpstr>MS PGothic</vt:lpstr>
      <vt:lpstr>Arial</vt:lpstr>
      <vt:lpstr>Calibri</vt:lpstr>
      <vt:lpstr>NBS Light</vt:lpstr>
      <vt:lpstr>NBS Medium</vt:lpstr>
      <vt:lpstr>Times New Roman</vt:lpstr>
      <vt:lpstr>Wingdings</vt:lpstr>
      <vt:lpstr>6_Nationwide Standard Content Slides</vt:lpstr>
      <vt:lpstr>Nationwide Standard Content Slides</vt:lpstr>
      <vt:lpstr>1_Nationwide Standard Content Slides</vt:lpstr>
      <vt:lpstr>2_Nationwide Standard Content Slides</vt:lpstr>
      <vt:lpstr>3_Nationwide Standard Content Slides</vt:lpstr>
      <vt:lpstr>4_Nationwide Standard Content Slides</vt:lpstr>
      <vt:lpstr>11_Blank Presentation</vt:lpstr>
      <vt:lpstr>think-cell Slide</vt:lpstr>
      <vt:lpstr>API Enablement Operating Model Roadmap</vt:lpstr>
      <vt:lpstr>Executive Summary</vt:lpstr>
      <vt:lpstr>Drawing the boundaries for API Enablement in the wider landscape of Open Banking Compliance programme and Other Exploitation projects</vt:lpstr>
      <vt:lpstr>The API Enablement Operating Model will deliver the enterprise wide operating model changes (both IT and Business) strategic to the introduction of APIs and required for the subsequent Open Banking Compliance and other API Exploitation projects </vt:lpstr>
      <vt:lpstr>Method &amp; Approach – API Enablement will produce a defined set of deliverables under consideration of the specific requirements at each transition state to organically evolve the strategic API Operating Model </vt:lpstr>
      <vt:lpstr>Delivery plan of the API strategic operating model will be tracked against a set of critical milestones in alignment with Open Banking Compliance and Other API Exploitation projects</vt:lpstr>
      <vt:lpstr>Deliverables</vt:lpstr>
      <vt:lpstr>The API Operating Model consists of seven high-level enterprise capability groups</vt:lpstr>
      <vt:lpstr>API specific Business and IT considerations have been identified which will need to be addressed by the API Enablement operating model </vt:lpstr>
      <vt:lpstr>Key Points for Discussion</vt:lpstr>
      <vt:lpstr>Risks, Assumptions and Dependencies per Transition State</vt:lpstr>
      <vt:lpstr>Appendix – Roadmap Transition States</vt:lpstr>
      <vt:lpstr>Transition State 1: Tactical CMA1 Q1 2017</vt:lpstr>
      <vt:lpstr>Transition State 2: CMA1a Jun 17</vt:lpstr>
      <vt:lpstr>Transition State 3: Corporate Q3 17</vt:lpstr>
      <vt:lpstr>Transition State 4: CMA3 / PSD2 Q1 18</vt:lpstr>
      <vt:lpstr>Transition State 5: CMA4 Q3 2018</vt:lpstr>
      <vt:lpstr>End State: Other API Exploitation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Risks, Assumptions and Open Questions</dc:title>
  <dc:creator>Suttiwiriya, Wassa</dc:creator>
  <cp:lastModifiedBy>Thomas Breheny</cp:lastModifiedBy>
  <cp:revision>244</cp:revision>
  <dcterms:created xsi:type="dcterms:W3CDTF">2016-12-06T13:16:11Z</dcterms:created>
  <dcterms:modified xsi:type="dcterms:W3CDTF">2018-05-24T12:14:50Z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0x01010088ED070EF2561E40A88F458E4870EECC</vt:lpwstr>
  </property>
</Properties>
</file>