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70" r:id="rId8"/>
    <p:sldId id="260"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A"/>
    <a:srgbClr val="C216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6" d="100"/>
          <a:sy n="46" d="100"/>
        </p:scale>
        <p:origin x="5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p:cNvSpPr>
            <a:spLocks noGrp="1"/>
          </p:cNvSpPr>
          <p:nvPr>
            <p:ph type="sldNum" sz="quarter" idx="12"/>
          </p:nvPr>
        </p:nvSpPr>
        <p:spPr/>
        <p:txBody>
          <a:bodyPr/>
          <a:lstStyle/>
          <a:p>
            <a:fld id="{CEBDD786-E6D9-4C2C-ACB1-05D1D0CD0FD6}" type="slidenum">
              <a:rPr lang="en-GB" smtClean="0"/>
              <a:t>‹#›</a:t>
            </a:fld>
            <a:endParaRPr lang="en-GB" dirty="0"/>
          </a:p>
        </p:txBody>
      </p:sp>
    </p:spTree>
    <p:extLst>
      <p:ext uri="{BB962C8B-B14F-4D97-AF65-F5344CB8AC3E}">
        <p14:creationId xmlns:p14="http://schemas.microsoft.com/office/powerpoint/2010/main" val="351595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838200" y="6311900"/>
            <a:ext cx="2743200" cy="365125"/>
          </a:xfrm>
        </p:spPr>
        <p:txBody>
          <a:bodyPr/>
          <a:lstStyle/>
          <a:p>
            <a:fld id="{CEBDD786-E6D9-4C2C-ACB1-05D1D0CD0FD6}" type="slidenum">
              <a:rPr lang="en-GB" smtClean="0"/>
              <a:t>‹#›</a:t>
            </a:fld>
            <a:endParaRPr lang="en-GB" dirty="0"/>
          </a:p>
        </p:txBody>
      </p:sp>
    </p:spTree>
    <p:extLst>
      <p:ext uri="{BB962C8B-B14F-4D97-AF65-F5344CB8AC3E}">
        <p14:creationId xmlns:p14="http://schemas.microsoft.com/office/powerpoint/2010/main" val="123423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CEBDD786-E6D9-4C2C-ACB1-05D1D0CD0FD6}" type="slidenum">
              <a:rPr lang="en-GB" smtClean="0"/>
              <a:t>‹#›</a:t>
            </a:fld>
            <a:endParaRPr lang="en-GB" dirty="0"/>
          </a:p>
        </p:txBody>
      </p:sp>
    </p:spTree>
    <p:extLst>
      <p:ext uri="{BB962C8B-B14F-4D97-AF65-F5344CB8AC3E}">
        <p14:creationId xmlns:p14="http://schemas.microsoft.com/office/powerpoint/2010/main" val="232377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2"/>
          </p:nvPr>
        </p:nvSpPr>
        <p:spPr/>
        <p:txBody>
          <a:bodyPr/>
          <a:lstStyle/>
          <a:p>
            <a:fld id="{CEBDD786-E6D9-4C2C-ACB1-05D1D0CD0FD6}" type="slidenum">
              <a:rPr lang="en-GB" smtClean="0"/>
              <a:t>‹#›</a:t>
            </a:fld>
            <a:endParaRPr lang="en-GB" dirty="0"/>
          </a:p>
        </p:txBody>
      </p:sp>
    </p:spTree>
    <p:extLst>
      <p:ext uri="{BB962C8B-B14F-4D97-AF65-F5344CB8AC3E}">
        <p14:creationId xmlns:p14="http://schemas.microsoft.com/office/powerpoint/2010/main" val="309330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55059"/>
            <a:ext cx="10515600" cy="1325563"/>
          </a:xfrm>
        </p:spPr>
        <p:txBody>
          <a:body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p:cNvSpPr>
            <a:spLocks noGrp="1"/>
          </p:cNvSpPr>
          <p:nvPr>
            <p:ph type="sldNum" sz="quarter" idx="12"/>
          </p:nvPr>
        </p:nvSpPr>
        <p:spPr/>
        <p:txBody>
          <a:bodyPr/>
          <a:lstStyle/>
          <a:p>
            <a:fld id="{CEBDD786-E6D9-4C2C-ACB1-05D1D0CD0FD6}" type="slidenum">
              <a:rPr lang="en-GB" smtClean="0"/>
              <a:t>‹#›</a:t>
            </a:fld>
            <a:endParaRPr lang="en-GB" dirty="0"/>
          </a:p>
        </p:txBody>
      </p:sp>
    </p:spTree>
    <p:extLst>
      <p:ext uri="{BB962C8B-B14F-4D97-AF65-F5344CB8AC3E}">
        <p14:creationId xmlns:p14="http://schemas.microsoft.com/office/powerpoint/2010/main" val="459966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sz="quarter" idx="12"/>
          </p:nvPr>
        </p:nvSpPr>
        <p:spPr/>
        <p:txBody>
          <a:bodyPr/>
          <a:lstStyle/>
          <a:p>
            <a:fld id="{CEBDD786-E6D9-4C2C-ACB1-05D1D0CD0FD6}" type="slidenum">
              <a:rPr lang="en-GB" smtClean="0"/>
              <a:t>‹#›</a:t>
            </a:fld>
            <a:endParaRPr lang="en-GB" dirty="0"/>
          </a:p>
        </p:txBody>
      </p:sp>
    </p:spTree>
    <p:extLst>
      <p:ext uri="{BB962C8B-B14F-4D97-AF65-F5344CB8AC3E}">
        <p14:creationId xmlns:p14="http://schemas.microsoft.com/office/powerpoint/2010/main" val="401939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BDD786-E6D9-4C2C-ACB1-05D1D0CD0FD6}" type="slidenum">
              <a:rPr lang="en-GB" smtClean="0"/>
              <a:t>‹#›</a:t>
            </a:fld>
            <a:endParaRPr lang="en-GB" dirty="0"/>
          </a:p>
        </p:txBody>
      </p:sp>
    </p:spTree>
    <p:extLst>
      <p:ext uri="{BB962C8B-B14F-4D97-AF65-F5344CB8AC3E}">
        <p14:creationId xmlns:p14="http://schemas.microsoft.com/office/powerpoint/2010/main" val="58563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26909"/>
            <a:ext cx="10515600" cy="771697"/>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541419"/>
            <a:ext cx="10515600" cy="445984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4"/>
          </p:nvPr>
        </p:nvSpPr>
        <p:spPr>
          <a:xfrm>
            <a:off x="838200" y="631190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DD786-E6D9-4C2C-ACB1-05D1D0CD0FD6}" type="slidenum">
              <a:rPr lang="en-GB" smtClean="0"/>
              <a:pPr/>
              <a:t>‹#›</a:t>
            </a:fld>
            <a:endParaRPr lang="en-GB" dirty="0"/>
          </a:p>
        </p:txBody>
      </p:sp>
      <p:pic>
        <p:nvPicPr>
          <p:cNvPr id="7" name="Picture 10" descr="NW ppt templates v24 copy.jpg"/>
          <p:cNvPicPr>
            <a:picLocks noChangeAspect="1"/>
          </p:cNvPicPr>
          <p:nvPr userDrawn="1"/>
        </p:nvPicPr>
        <p:blipFill rotWithShape="1">
          <a:blip r:embed="rId9">
            <a:extLst>
              <a:ext uri="{28A0092B-C50C-407E-A947-70E740481C1C}">
                <a14:useLocalDpi xmlns:a14="http://schemas.microsoft.com/office/drawing/2010/main" val="0"/>
              </a:ext>
            </a:extLst>
          </a:blip>
          <a:srcRect r="17470" b="19691"/>
          <a:stretch/>
        </p:blipFill>
        <p:spPr bwMode="auto">
          <a:xfrm>
            <a:off x="10014465" y="6001265"/>
            <a:ext cx="2033373" cy="85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a:off x="862914" y="1136823"/>
            <a:ext cx="10515600" cy="12357"/>
          </a:xfrm>
          <a:prstGeom prst="line">
            <a:avLst/>
          </a:prstGeom>
          <a:ln w="28575">
            <a:solidFill>
              <a:srgbClr val="C216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53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000" b="1" kern="1200">
          <a:solidFill>
            <a:srgbClr val="00336A"/>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C2161C"/>
        </a:buClr>
        <a:buFont typeface="Arial" panose="020B0604020202020204" pitchFamily="34" charset="0"/>
        <a:buChar char="•"/>
        <a:defRPr sz="2800" kern="1200">
          <a:solidFill>
            <a:srgbClr val="00336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C2161C"/>
        </a:buClr>
        <a:buFont typeface="Arial" panose="020B0604020202020204" pitchFamily="34" charset="0"/>
        <a:buChar char="•"/>
        <a:defRPr sz="2400" kern="1200">
          <a:solidFill>
            <a:srgbClr val="00336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C2161C"/>
        </a:buClr>
        <a:buFont typeface="Arial" panose="020B0604020202020204" pitchFamily="34" charset="0"/>
        <a:buChar char="•"/>
        <a:defRPr sz="2000" kern="1200">
          <a:solidFill>
            <a:srgbClr val="00336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C2161C"/>
        </a:buClr>
        <a:buFont typeface="Arial" panose="020B0604020202020204" pitchFamily="34" charset="0"/>
        <a:buChar char="•"/>
        <a:defRPr sz="1800" kern="1200">
          <a:solidFill>
            <a:srgbClr val="00336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C2161C"/>
        </a:buClr>
        <a:buFont typeface="Arial" panose="020B0604020202020204" pitchFamily="34" charset="0"/>
        <a:buChar char="•"/>
        <a:defRPr sz="1800" kern="1200">
          <a:solidFill>
            <a:srgbClr val="00336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6417" y="835712"/>
            <a:ext cx="10680359" cy="2387600"/>
          </a:xfrm>
        </p:spPr>
        <p:txBody>
          <a:bodyPr>
            <a:normAutofit/>
          </a:bodyPr>
          <a:lstStyle/>
          <a:p>
            <a:r>
              <a:rPr lang="en-GB" sz="5400" dirty="0"/>
              <a:t>NEM ReST Service Gateway &amp; Swagger Template Changes</a:t>
            </a:r>
          </a:p>
        </p:txBody>
      </p:sp>
      <p:sp>
        <p:nvSpPr>
          <p:cNvPr id="3" name="Subtitle 2"/>
          <p:cNvSpPr>
            <a:spLocks noGrp="1"/>
          </p:cNvSpPr>
          <p:nvPr>
            <p:ph type="subTitle" idx="1"/>
          </p:nvPr>
        </p:nvSpPr>
        <p:spPr>
          <a:xfrm>
            <a:off x="992660" y="3935669"/>
            <a:ext cx="9144000" cy="2329207"/>
          </a:xfrm>
        </p:spPr>
        <p:txBody>
          <a:bodyPr>
            <a:noAutofit/>
          </a:bodyPr>
          <a:lstStyle/>
          <a:p>
            <a:pPr algn="l"/>
            <a:r>
              <a:rPr lang="en-GB" sz="1800" dirty="0"/>
              <a:t>NEM DA submission: </a:t>
            </a:r>
            <a:r>
              <a:rPr lang="en-GB" sz="1800" i="1" dirty="0"/>
              <a:t>23 May 2018</a:t>
            </a:r>
          </a:p>
          <a:p>
            <a:pPr algn="l"/>
            <a:r>
              <a:rPr lang="en-GB" sz="1800" dirty="0"/>
              <a:t>Status: </a:t>
            </a:r>
            <a:r>
              <a:rPr lang="en-GB" sz="1800" i="1" dirty="0"/>
              <a:t>draft</a:t>
            </a:r>
          </a:p>
          <a:p>
            <a:pPr algn="l"/>
            <a:r>
              <a:rPr lang="en-GB" sz="1800" dirty="0"/>
              <a:t>Document version: </a:t>
            </a:r>
            <a:r>
              <a:rPr lang="en-GB" sz="1800" i="1" dirty="0"/>
              <a:t>0.2</a:t>
            </a:r>
          </a:p>
          <a:p>
            <a:pPr algn="l"/>
            <a:r>
              <a:rPr lang="en-GB" sz="1800" dirty="0"/>
              <a:t>Author: </a:t>
            </a:r>
            <a:r>
              <a:rPr lang="en-GB" sz="1800" i="1" dirty="0"/>
              <a:t>Stephen Rea</a:t>
            </a:r>
          </a:p>
          <a:p>
            <a:pPr algn="l"/>
            <a:r>
              <a:rPr lang="en-GB" sz="1800" dirty="0"/>
              <a:t>Discussed with: </a:t>
            </a:r>
            <a:r>
              <a:rPr lang="en-GB" sz="1800" i="1" dirty="0"/>
              <a:t>Jasper Thorburn, Patrick Herring</a:t>
            </a:r>
          </a:p>
          <a:p>
            <a:pPr algn="l"/>
            <a:endParaRPr lang="en-GB" sz="1800" dirty="0"/>
          </a:p>
        </p:txBody>
      </p:sp>
    </p:spTree>
    <p:extLst>
      <p:ext uri="{BB962C8B-B14F-4D97-AF65-F5344CB8AC3E}">
        <p14:creationId xmlns:p14="http://schemas.microsoft.com/office/powerpoint/2010/main" val="429495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4068"/>
            <a:ext cx="10515600" cy="771697"/>
          </a:xfrm>
        </p:spPr>
        <p:txBody>
          <a:bodyPr>
            <a:normAutofit/>
          </a:bodyPr>
          <a:lstStyle/>
          <a:p>
            <a:r>
              <a:rPr lang="en-GB" sz="3600" dirty="0"/>
              <a:t>SG VirtualEnvironment Benefits</a:t>
            </a:r>
          </a:p>
        </p:txBody>
      </p:sp>
      <p:sp>
        <p:nvSpPr>
          <p:cNvPr id="5" name="Content Placeholder 2">
            <a:extLst>
              <a:ext uri="{FF2B5EF4-FFF2-40B4-BE49-F238E27FC236}">
                <a16:creationId xmlns:a16="http://schemas.microsoft.com/office/drawing/2014/main" id="{2E12EA22-025B-4854-9F39-7490609D9DBF}"/>
              </a:ext>
            </a:extLst>
          </p:cNvPr>
          <p:cNvSpPr>
            <a:spLocks noGrp="1"/>
          </p:cNvSpPr>
          <p:nvPr>
            <p:ph idx="1"/>
          </p:nvPr>
        </p:nvSpPr>
        <p:spPr>
          <a:xfrm>
            <a:off x="838200" y="1541419"/>
            <a:ext cx="10515600" cy="4459846"/>
          </a:xfrm>
        </p:spPr>
        <p:txBody>
          <a:bodyPr>
            <a:normAutofit lnSpcReduction="10000"/>
          </a:bodyPr>
          <a:lstStyle/>
          <a:p>
            <a:r>
              <a:rPr lang="en-GB" sz="2400" b="1" dirty="0">
                <a:solidFill>
                  <a:schemeClr val="tx1"/>
                </a:solidFill>
              </a:rPr>
              <a:t>Delivery flexibility</a:t>
            </a:r>
            <a:r>
              <a:rPr lang="en-GB" sz="2400" dirty="0">
                <a:solidFill>
                  <a:schemeClr val="tx1"/>
                </a:solidFill>
              </a:rPr>
              <a:t>: </a:t>
            </a:r>
          </a:p>
          <a:p>
            <a:pPr lvl="1">
              <a:buFont typeface="Courier New" panose="02070309020205020404" pitchFamily="49" charset="0"/>
              <a:buChar char="o"/>
            </a:pPr>
            <a:r>
              <a:rPr lang="en-GB" sz="2000" dirty="0">
                <a:solidFill>
                  <a:schemeClr val="tx1"/>
                </a:solidFill>
              </a:rPr>
              <a:t>It is not always possible to schedule the migration of all impacted consumers within a given release plan. Using a virtual environment mitigates the need to perform regression testing on unchanged “out of release scope” content.</a:t>
            </a:r>
          </a:p>
          <a:p>
            <a:r>
              <a:rPr lang="en-GB" sz="2400" b="1" dirty="0">
                <a:solidFill>
                  <a:schemeClr val="tx1"/>
                </a:solidFill>
              </a:rPr>
              <a:t>Production deploy &amp; live proving resilience</a:t>
            </a:r>
            <a:r>
              <a:rPr lang="en-GB" sz="2400" dirty="0">
                <a:solidFill>
                  <a:schemeClr val="tx1"/>
                </a:solidFill>
              </a:rPr>
              <a:t>: </a:t>
            </a:r>
          </a:p>
          <a:p>
            <a:pPr lvl="1">
              <a:buFont typeface="Courier New" panose="02070309020205020404" pitchFamily="49" charset="0"/>
              <a:buChar char="o"/>
            </a:pPr>
            <a:r>
              <a:rPr lang="en-GB" sz="1800" dirty="0">
                <a:solidFill>
                  <a:schemeClr val="tx1"/>
                </a:solidFill>
              </a:rPr>
              <a:t>Its not always desirable to force migration on mass, as its safer to mitigate risk by staggering the migration of affected consumers during live proving and optionally across releases.</a:t>
            </a:r>
          </a:p>
          <a:p>
            <a:pPr lvl="1">
              <a:buFont typeface="Courier New" panose="02070309020205020404" pitchFamily="49" charset="0"/>
              <a:buChar char="o"/>
            </a:pPr>
            <a:r>
              <a:rPr lang="en-GB" sz="1800" dirty="0">
                <a:solidFill>
                  <a:schemeClr val="tx1"/>
                </a:solidFill>
              </a:rPr>
              <a:t>The regression testing of original production content, during live proving, should prove lower risk. Original content and its endpoint routing configuration can remain unchanged, isolated by virtue of the release (virtual environment) such content was originally deployed under.</a:t>
            </a:r>
          </a:p>
          <a:p>
            <a:pPr lvl="1">
              <a:buFont typeface="Courier New" panose="02070309020205020404" pitchFamily="49" charset="0"/>
              <a:buChar char="o"/>
            </a:pPr>
            <a:r>
              <a:rPr lang="en-GB" sz="1800" dirty="0">
                <a:solidFill>
                  <a:schemeClr val="tx1"/>
                </a:solidFill>
              </a:rPr>
              <a:t>Once old and new content is stable, planned and targeted production cut over regression testing can be applied where decommissioning has been identified. This activity offers lower risk as isolated routing decisions can be quickly reversed on a case by case basis, where the migration of an older consumer has failed and this is blocking the reintroduction of an offline site (a risk in itself).  </a:t>
            </a:r>
          </a:p>
          <a:p>
            <a:pPr lvl="1">
              <a:buFont typeface="Courier New" panose="02070309020205020404" pitchFamily="49" charset="0"/>
              <a:buChar char="o"/>
            </a:pPr>
            <a:endParaRPr lang="en-GB" sz="1800" dirty="0">
              <a:solidFill>
                <a:schemeClr val="tx1"/>
              </a:solidFill>
            </a:endParaRPr>
          </a:p>
          <a:p>
            <a:pPr lvl="1">
              <a:buFont typeface="Courier New" panose="02070309020205020404" pitchFamily="49" charset="0"/>
              <a:buChar char="o"/>
            </a:pPr>
            <a:endParaRPr lang="en-GB" sz="1800" dirty="0">
              <a:solidFill>
                <a:schemeClr val="tx1"/>
              </a:solidFill>
            </a:endParaRPr>
          </a:p>
        </p:txBody>
      </p:sp>
    </p:spTree>
    <p:extLst>
      <p:ext uri="{BB962C8B-B14F-4D97-AF65-F5344CB8AC3E}">
        <p14:creationId xmlns:p14="http://schemas.microsoft.com/office/powerpoint/2010/main" val="190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of Proposal</a:t>
            </a:r>
          </a:p>
        </p:txBody>
      </p:sp>
      <p:sp>
        <p:nvSpPr>
          <p:cNvPr id="3" name="Content Placeholder 2"/>
          <p:cNvSpPr>
            <a:spLocks noGrp="1"/>
          </p:cNvSpPr>
          <p:nvPr>
            <p:ph idx="1"/>
          </p:nvPr>
        </p:nvSpPr>
        <p:spPr/>
        <p:txBody>
          <a:bodyPr/>
          <a:lstStyle/>
          <a:p>
            <a:r>
              <a:rPr lang="en-GB" dirty="0"/>
              <a:t>Alter Service Gateway routing logic to cater for cache misses.</a:t>
            </a:r>
          </a:p>
          <a:p>
            <a:r>
              <a:rPr lang="en-GB" dirty="0"/>
              <a:t>Mandate Service Gateway specific header fields as mandatory for ReST services. </a:t>
            </a:r>
          </a:p>
          <a:p>
            <a:r>
              <a:rPr lang="en-GB" dirty="0"/>
              <a:t>Restrict patterns tied to the allowed values for these fields. </a:t>
            </a:r>
          </a:p>
        </p:txBody>
      </p:sp>
    </p:spTree>
    <p:extLst>
      <p:ext uri="{BB962C8B-B14F-4D97-AF65-F5344CB8AC3E}">
        <p14:creationId xmlns:p14="http://schemas.microsoft.com/office/powerpoint/2010/main" val="73048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 &amp; Context</a:t>
            </a:r>
          </a:p>
        </p:txBody>
      </p:sp>
      <p:sp>
        <p:nvSpPr>
          <p:cNvPr id="3" name="Content Placeholder 2"/>
          <p:cNvSpPr>
            <a:spLocks noGrp="1"/>
          </p:cNvSpPr>
          <p:nvPr>
            <p:ph idx="1"/>
          </p:nvPr>
        </p:nvSpPr>
        <p:spPr/>
        <p:txBody>
          <a:bodyPr>
            <a:normAutofit/>
          </a:bodyPr>
          <a:lstStyle/>
          <a:p>
            <a:r>
              <a:rPr lang="en-GB" dirty="0"/>
              <a:t>Gateways were first introduced for SOAP based services; where existing SOAP services were already being consumed prior to their introduction. To accommodate older consumers (v1 service header) adopting gateways without change, service gateway specific service header fields were defined as optional.</a:t>
            </a:r>
          </a:p>
          <a:p>
            <a:r>
              <a:rPr lang="en-GB" dirty="0"/>
              <a:t>For ReST based service operations, older consumers (pre gateway) do not exist; therefore we should tighten the rules to force design, dev &amp; test to cater for the inclusion of gateway management.</a:t>
            </a:r>
          </a:p>
        </p:txBody>
      </p:sp>
    </p:spTree>
    <p:extLst>
      <p:ext uri="{BB962C8B-B14F-4D97-AF65-F5344CB8AC3E}">
        <p14:creationId xmlns:p14="http://schemas.microsoft.com/office/powerpoint/2010/main" val="369034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4068"/>
            <a:ext cx="10515600" cy="771697"/>
          </a:xfrm>
        </p:spPr>
        <p:txBody>
          <a:bodyPr>
            <a:normAutofit/>
          </a:bodyPr>
          <a:lstStyle/>
          <a:p>
            <a:r>
              <a:rPr lang="en-GB" sz="3600" dirty="0"/>
              <a:t>Proposed SG Routing Changes </a:t>
            </a:r>
          </a:p>
        </p:txBody>
      </p:sp>
      <p:sp>
        <p:nvSpPr>
          <p:cNvPr id="5" name="Content Placeholder 2">
            <a:extLst>
              <a:ext uri="{FF2B5EF4-FFF2-40B4-BE49-F238E27FC236}">
                <a16:creationId xmlns:a16="http://schemas.microsoft.com/office/drawing/2014/main" id="{2E12EA22-025B-4854-9F39-7490609D9DBF}"/>
              </a:ext>
            </a:extLst>
          </p:cNvPr>
          <p:cNvSpPr>
            <a:spLocks noGrp="1"/>
          </p:cNvSpPr>
          <p:nvPr>
            <p:ph idx="1"/>
          </p:nvPr>
        </p:nvSpPr>
        <p:spPr>
          <a:xfrm>
            <a:off x="838200" y="1541419"/>
            <a:ext cx="10515600" cy="4459846"/>
          </a:xfrm>
        </p:spPr>
        <p:txBody>
          <a:bodyPr/>
          <a:lstStyle/>
          <a:p>
            <a:r>
              <a:rPr lang="en-GB" dirty="0"/>
              <a:t>VirtualEnvironment &amp; SchemaVersion values are taken as is and a hit in the cache is attempted.</a:t>
            </a:r>
          </a:p>
          <a:p>
            <a:r>
              <a:rPr lang="en-GB" dirty="0"/>
              <a:t>Following a miss we then </a:t>
            </a:r>
            <a:r>
              <a:rPr lang="en-GB" b="1" dirty="0"/>
              <a:t>always</a:t>
            </a:r>
            <a:r>
              <a:rPr lang="en-GB" dirty="0"/>
              <a:t> route to the default routing decision for that major API version and targeted operation.</a:t>
            </a:r>
          </a:p>
          <a:p>
            <a:r>
              <a:rPr lang="en-GB" dirty="0"/>
              <a:t>If a default hit is not achieved the gateway throws an exception and an error response is returned; thereafter the miss is logged. </a:t>
            </a:r>
          </a:p>
        </p:txBody>
      </p:sp>
    </p:spTree>
    <p:extLst>
      <p:ext uri="{BB962C8B-B14F-4D97-AF65-F5344CB8AC3E}">
        <p14:creationId xmlns:p14="http://schemas.microsoft.com/office/powerpoint/2010/main" val="22883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4068"/>
            <a:ext cx="10515600" cy="771697"/>
          </a:xfrm>
        </p:spPr>
        <p:txBody>
          <a:bodyPr>
            <a:normAutofit/>
          </a:bodyPr>
          <a:lstStyle/>
          <a:p>
            <a:r>
              <a:rPr lang="en-GB" sz="3600" dirty="0"/>
              <a:t>SG VirtualEnvironment Field Definition </a:t>
            </a:r>
          </a:p>
        </p:txBody>
      </p:sp>
      <p:pic>
        <p:nvPicPr>
          <p:cNvPr id="4" name="Picture 3">
            <a:extLst>
              <a:ext uri="{FF2B5EF4-FFF2-40B4-BE49-F238E27FC236}">
                <a16:creationId xmlns:a16="http://schemas.microsoft.com/office/drawing/2014/main" id="{33DE1FDF-F01D-40E8-9E29-D379C4504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833" y="1498496"/>
            <a:ext cx="7087589" cy="4753638"/>
          </a:xfrm>
          <a:prstGeom prst="rect">
            <a:avLst/>
          </a:prstGeom>
        </p:spPr>
      </p:pic>
    </p:spTree>
    <p:extLst>
      <p:ext uri="{BB962C8B-B14F-4D97-AF65-F5344CB8AC3E}">
        <p14:creationId xmlns:p14="http://schemas.microsoft.com/office/powerpoint/2010/main" val="13450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4068"/>
            <a:ext cx="10515600" cy="771697"/>
          </a:xfrm>
        </p:spPr>
        <p:txBody>
          <a:bodyPr>
            <a:normAutofit/>
          </a:bodyPr>
          <a:lstStyle/>
          <a:p>
            <a:r>
              <a:rPr lang="en-GB" sz="3200" dirty="0"/>
              <a:t>Proposed SG VirtualEnvironment Field Changes </a:t>
            </a:r>
          </a:p>
        </p:txBody>
      </p:sp>
      <p:sp>
        <p:nvSpPr>
          <p:cNvPr id="5" name="Content Placeholder 2">
            <a:extLst>
              <a:ext uri="{FF2B5EF4-FFF2-40B4-BE49-F238E27FC236}">
                <a16:creationId xmlns:a16="http://schemas.microsoft.com/office/drawing/2014/main" id="{2E12EA22-025B-4854-9F39-7490609D9DBF}"/>
              </a:ext>
            </a:extLst>
          </p:cNvPr>
          <p:cNvSpPr>
            <a:spLocks noGrp="1"/>
          </p:cNvSpPr>
          <p:nvPr>
            <p:ph idx="1"/>
          </p:nvPr>
        </p:nvSpPr>
        <p:spPr>
          <a:xfrm>
            <a:off x="838200" y="1541419"/>
            <a:ext cx="10515600" cy="4459846"/>
          </a:xfrm>
        </p:spPr>
        <p:txBody>
          <a:bodyPr>
            <a:normAutofit fontScale="92500" lnSpcReduction="10000"/>
          </a:bodyPr>
          <a:lstStyle/>
          <a:p>
            <a:r>
              <a:rPr lang="en-GB" dirty="0"/>
              <a:t>Change required to: </a:t>
            </a:r>
            <a:r>
              <a:rPr lang="en-GB" dirty="0">
                <a:solidFill>
                  <a:schemeClr val="tx1"/>
                </a:solidFill>
              </a:rPr>
              <a:t>true</a:t>
            </a:r>
            <a:r>
              <a:rPr lang="en-GB" dirty="0"/>
              <a:t>. </a:t>
            </a:r>
          </a:p>
          <a:p>
            <a:r>
              <a:rPr lang="en-GB" strike="sngStrike" dirty="0"/>
              <a:t>Remove min &amp; max length.</a:t>
            </a:r>
          </a:p>
          <a:p>
            <a:r>
              <a:rPr lang="en-GB" dirty="0"/>
              <a:t>Additionally, restrict pattern tied to the allowed values for this field: </a:t>
            </a:r>
            <a:r>
              <a:rPr lang="en-GB" dirty="0">
                <a:solidFill>
                  <a:schemeClr val="tx1"/>
                </a:solidFill>
              </a:rPr>
              <a:t>'^[A-Z0-9,\.\-]{1,20}$’ </a:t>
            </a:r>
          </a:p>
          <a:p>
            <a:r>
              <a:rPr lang="en-GB" dirty="0"/>
              <a:t>In test environments the virtualEnvironment field value will be a concatenation of: </a:t>
            </a:r>
          </a:p>
          <a:p>
            <a:pPr lvl="1"/>
            <a:r>
              <a:rPr lang="en-GB" dirty="0"/>
              <a:t>An acronym representing the release under which change is being introduced.</a:t>
            </a:r>
          </a:p>
          <a:p>
            <a:pPr lvl="1"/>
            <a:r>
              <a:rPr lang="en-GB" dirty="0"/>
              <a:t>A concatenation of other (as yet unspecified) service header fields that together uniquely identify a specific actor in the channel.</a:t>
            </a:r>
          </a:p>
          <a:p>
            <a:r>
              <a:rPr lang="en-GB" dirty="0"/>
              <a:t>In production the acronym part of this value will be removed. </a:t>
            </a:r>
          </a:p>
        </p:txBody>
      </p:sp>
    </p:spTree>
    <p:extLst>
      <p:ext uri="{BB962C8B-B14F-4D97-AF65-F5344CB8AC3E}">
        <p14:creationId xmlns:p14="http://schemas.microsoft.com/office/powerpoint/2010/main" val="249025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4068"/>
            <a:ext cx="10515600" cy="771697"/>
          </a:xfrm>
        </p:spPr>
        <p:txBody>
          <a:bodyPr>
            <a:normAutofit/>
          </a:bodyPr>
          <a:lstStyle/>
          <a:p>
            <a:r>
              <a:rPr lang="en-GB" sz="3600" dirty="0"/>
              <a:t>SG SchemaVersion Field Definition </a:t>
            </a:r>
          </a:p>
        </p:txBody>
      </p:sp>
      <p:pic>
        <p:nvPicPr>
          <p:cNvPr id="5" name="Picture 4">
            <a:extLst>
              <a:ext uri="{FF2B5EF4-FFF2-40B4-BE49-F238E27FC236}">
                <a16:creationId xmlns:a16="http://schemas.microsoft.com/office/drawing/2014/main" id="{766AF634-57D2-409A-98E3-FBB09AF16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697" y="1476093"/>
            <a:ext cx="6897063" cy="4058216"/>
          </a:xfrm>
          <a:prstGeom prst="rect">
            <a:avLst/>
          </a:prstGeom>
        </p:spPr>
      </p:pic>
    </p:spTree>
    <p:extLst>
      <p:ext uri="{BB962C8B-B14F-4D97-AF65-F5344CB8AC3E}">
        <p14:creationId xmlns:p14="http://schemas.microsoft.com/office/powerpoint/2010/main" val="1322460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4068"/>
            <a:ext cx="10515600" cy="771697"/>
          </a:xfrm>
        </p:spPr>
        <p:txBody>
          <a:bodyPr>
            <a:normAutofit/>
          </a:bodyPr>
          <a:lstStyle/>
          <a:p>
            <a:r>
              <a:rPr lang="en-GB" sz="3600" dirty="0"/>
              <a:t>Proposed SG SchemaVersion Field Changes </a:t>
            </a:r>
          </a:p>
        </p:txBody>
      </p:sp>
      <p:sp>
        <p:nvSpPr>
          <p:cNvPr id="5" name="Content Placeholder 2">
            <a:extLst>
              <a:ext uri="{FF2B5EF4-FFF2-40B4-BE49-F238E27FC236}">
                <a16:creationId xmlns:a16="http://schemas.microsoft.com/office/drawing/2014/main" id="{2E12EA22-025B-4854-9F39-7490609D9DBF}"/>
              </a:ext>
            </a:extLst>
          </p:cNvPr>
          <p:cNvSpPr>
            <a:spLocks noGrp="1"/>
          </p:cNvSpPr>
          <p:nvPr>
            <p:ph idx="1"/>
          </p:nvPr>
        </p:nvSpPr>
        <p:spPr>
          <a:xfrm>
            <a:off x="838200" y="1541419"/>
            <a:ext cx="10515600" cy="4459846"/>
          </a:xfrm>
        </p:spPr>
        <p:txBody>
          <a:bodyPr/>
          <a:lstStyle/>
          <a:p>
            <a:r>
              <a:rPr lang="en-GB" dirty="0"/>
              <a:t>Change required to: </a:t>
            </a:r>
            <a:r>
              <a:rPr lang="en-GB" dirty="0">
                <a:solidFill>
                  <a:schemeClr val="tx1"/>
                </a:solidFill>
              </a:rPr>
              <a:t>true</a:t>
            </a:r>
            <a:r>
              <a:rPr lang="en-GB" dirty="0"/>
              <a:t>. </a:t>
            </a:r>
          </a:p>
          <a:p>
            <a:r>
              <a:rPr lang="en-GB" dirty="0"/>
              <a:t>Change enum to: </a:t>
            </a:r>
          </a:p>
          <a:p>
            <a:pPr lvl="1">
              <a:buFontTx/>
              <a:buChar char="-"/>
            </a:pPr>
            <a:r>
              <a:rPr lang="en-GB" dirty="0">
                <a:solidFill>
                  <a:schemeClr val="tx1"/>
                </a:solidFill>
              </a:rPr>
              <a:t>2.0</a:t>
            </a:r>
          </a:p>
          <a:p>
            <a:pPr marL="457200" lvl="1" indent="0">
              <a:buNone/>
            </a:pPr>
            <a:r>
              <a:rPr lang="en-GB" dirty="0"/>
              <a:t>So remove ‘v’ e.g. change v2.0 to 2.0 </a:t>
            </a:r>
          </a:p>
          <a:p>
            <a:r>
              <a:rPr lang="en-GB" dirty="0"/>
              <a:t>Additionally, restrict pattern tied to the allowed values for this field: </a:t>
            </a:r>
            <a:r>
              <a:rPr lang="en-GB" dirty="0">
                <a:solidFill>
                  <a:schemeClr val="tx1"/>
                </a:solidFill>
              </a:rPr>
              <a:t>'^([1-9]|[1-9][0-9])\.[1-9]??[0-9]$'</a:t>
            </a:r>
          </a:p>
        </p:txBody>
      </p:sp>
    </p:spTree>
    <p:extLst>
      <p:ext uri="{BB962C8B-B14F-4D97-AF65-F5344CB8AC3E}">
        <p14:creationId xmlns:p14="http://schemas.microsoft.com/office/powerpoint/2010/main" val="48766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2D55352F-5982-4343-8136-608817B41D31}"/>
              </a:ext>
            </a:extLst>
          </p:cNvPr>
          <p:cNvSpPr/>
          <p:nvPr/>
        </p:nvSpPr>
        <p:spPr>
          <a:xfrm>
            <a:off x="387132" y="1212166"/>
            <a:ext cx="3394068" cy="5645834"/>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a:extLst>
              <a:ext uri="{FF2B5EF4-FFF2-40B4-BE49-F238E27FC236}">
                <a16:creationId xmlns:a16="http://schemas.microsoft.com/office/drawing/2014/main" id="{8E5BF760-DD53-4F91-8260-8E63D5B088E0}"/>
              </a:ext>
            </a:extLst>
          </p:cNvPr>
          <p:cNvSpPr/>
          <p:nvPr/>
        </p:nvSpPr>
        <p:spPr>
          <a:xfrm>
            <a:off x="3890725" y="1212166"/>
            <a:ext cx="8175937" cy="5645834"/>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08B14755-B1D2-4158-BA98-D7D276F19C29}"/>
              </a:ext>
            </a:extLst>
          </p:cNvPr>
          <p:cNvSpPr/>
          <p:nvPr/>
        </p:nvSpPr>
        <p:spPr>
          <a:xfrm>
            <a:off x="496808" y="1471264"/>
            <a:ext cx="3168712" cy="5296278"/>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normAutofit fontScale="90000"/>
          </a:bodyPr>
          <a:lstStyle/>
          <a:p>
            <a:r>
              <a:rPr lang="en-GB" dirty="0"/>
              <a:t>SG VirtualEnvironment Production Example</a:t>
            </a:r>
          </a:p>
        </p:txBody>
      </p:sp>
      <p:sp>
        <p:nvSpPr>
          <p:cNvPr id="6" name="Oval 5">
            <a:extLst>
              <a:ext uri="{FF2B5EF4-FFF2-40B4-BE49-F238E27FC236}">
                <a16:creationId xmlns:a16="http://schemas.microsoft.com/office/drawing/2014/main" id="{B03B8F80-EB07-491E-A357-FE95F69EDEA6}"/>
              </a:ext>
            </a:extLst>
          </p:cNvPr>
          <p:cNvSpPr/>
          <p:nvPr/>
        </p:nvSpPr>
        <p:spPr>
          <a:xfrm>
            <a:off x="695983" y="1617294"/>
            <a:ext cx="1285592" cy="751438"/>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60A6D13A-9116-42EC-84DB-BF5CE089B3D0}"/>
              </a:ext>
            </a:extLst>
          </p:cNvPr>
          <p:cNvSpPr txBox="1"/>
          <p:nvPr/>
        </p:nvSpPr>
        <p:spPr>
          <a:xfrm>
            <a:off x="1637543" y="2346563"/>
            <a:ext cx="1457608" cy="646331"/>
          </a:xfrm>
          <a:prstGeom prst="rect">
            <a:avLst/>
          </a:prstGeom>
          <a:noFill/>
        </p:spPr>
        <p:txBody>
          <a:bodyPr wrap="square" rtlCol="0">
            <a:spAutoFit/>
          </a:bodyPr>
          <a:lstStyle/>
          <a:p>
            <a:r>
              <a:rPr lang="en-GB" dirty="0">
                <a:solidFill>
                  <a:schemeClr val="tx1">
                    <a:lumMod val="50000"/>
                    <a:lumOff val="50000"/>
                  </a:schemeClr>
                </a:solidFill>
              </a:rPr>
              <a:t>VE=EM2D2</a:t>
            </a:r>
          </a:p>
          <a:p>
            <a:r>
              <a:rPr lang="en-GB" dirty="0"/>
              <a:t>SV=2.1</a:t>
            </a:r>
          </a:p>
        </p:txBody>
      </p:sp>
      <p:sp>
        <p:nvSpPr>
          <p:cNvPr id="9" name="TextBox 8">
            <a:extLst>
              <a:ext uri="{FF2B5EF4-FFF2-40B4-BE49-F238E27FC236}">
                <a16:creationId xmlns:a16="http://schemas.microsoft.com/office/drawing/2014/main" id="{704B2EF5-F2B1-48CE-9641-E81B4EDEC25D}"/>
              </a:ext>
            </a:extLst>
          </p:cNvPr>
          <p:cNvSpPr txBox="1"/>
          <p:nvPr/>
        </p:nvSpPr>
        <p:spPr>
          <a:xfrm>
            <a:off x="621129" y="1653827"/>
            <a:ext cx="1457608" cy="738664"/>
          </a:xfrm>
          <a:prstGeom prst="rect">
            <a:avLst/>
          </a:prstGeom>
          <a:noFill/>
        </p:spPr>
        <p:txBody>
          <a:bodyPr wrap="square" rtlCol="0">
            <a:spAutoFit/>
          </a:bodyPr>
          <a:lstStyle/>
          <a:p>
            <a:pPr algn="ctr"/>
            <a:r>
              <a:rPr lang="en-GB" sz="1400" dirty="0"/>
              <a:t>Channel Consumer Actor X</a:t>
            </a:r>
          </a:p>
        </p:txBody>
      </p:sp>
      <p:sp>
        <p:nvSpPr>
          <p:cNvPr id="10" name="TextBox 9">
            <a:extLst>
              <a:ext uri="{FF2B5EF4-FFF2-40B4-BE49-F238E27FC236}">
                <a16:creationId xmlns:a16="http://schemas.microsoft.com/office/drawing/2014/main" id="{B0FA834D-2A4B-4A88-956E-B796A0A01E12}"/>
              </a:ext>
            </a:extLst>
          </p:cNvPr>
          <p:cNvSpPr txBox="1"/>
          <p:nvPr/>
        </p:nvSpPr>
        <p:spPr>
          <a:xfrm>
            <a:off x="2027596" y="1501225"/>
            <a:ext cx="1760899" cy="369332"/>
          </a:xfrm>
          <a:prstGeom prst="rect">
            <a:avLst/>
          </a:prstGeom>
          <a:noFill/>
        </p:spPr>
        <p:txBody>
          <a:bodyPr wrap="square" rtlCol="0">
            <a:spAutoFit/>
          </a:bodyPr>
          <a:lstStyle/>
          <a:p>
            <a:r>
              <a:rPr lang="en-GB" dirty="0"/>
              <a:t>Release EM2D2</a:t>
            </a:r>
          </a:p>
        </p:txBody>
      </p:sp>
      <p:sp>
        <p:nvSpPr>
          <p:cNvPr id="11" name="Rectangle: Rounded Corners 10">
            <a:extLst>
              <a:ext uri="{FF2B5EF4-FFF2-40B4-BE49-F238E27FC236}">
                <a16:creationId xmlns:a16="http://schemas.microsoft.com/office/drawing/2014/main" id="{83746F97-A13C-4689-AA20-CC9A4B6BC649}"/>
              </a:ext>
            </a:extLst>
          </p:cNvPr>
          <p:cNvSpPr/>
          <p:nvPr/>
        </p:nvSpPr>
        <p:spPr>
          <a:xfrm>
            <a:off x="637135" y="2931833"/>
            <a:ext cx="2860896" cy="488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E580C71A-A543-4F12-A053-1BDC597D2697}"/>
              </a:ext>
            </a:extLst>
          </p:cNvPr>
          <p:cNvSpPr txBox="1"/>
          <p:nvPr/>
        </p:nvSpPr>
        <p:spPr>
          <a:xfrm>
            <a:off x="1187133" y="2992894"/>
            <a:ext cx="1760899" cy="369332"/>
          </a:xfrm>
          <a:prstGeom prst="rect">
            <a:avLst/>
          </a:prstGeom>
          <a:noFill/>
        </p:spPr>
        <p:txBody>
          <a:bodyPr wrap="square" rtlCol="0">
            <a:spAutoFit/>
          </a:bodyPr>
          <a:lstStyle/>
          <a:p>
            <a:r>
              <a:rPr lang="en-GB" dirty="0"/>
              <a:t>IPM_REIPAD_SG</a:t>
            </a:r>
          </a:p>
        </p:txBody>
      </p:sp>
      <p:sp>
        <p:nvSpPr>
          <p:cNvPr id="13" name="Oval 12">
            <a:extLst>
              <a:ext uri="{FF2B5EF4-FFF2-40B4-BE49-F238E27FC236}">
                <a16:creationId xmlns:a16="http://schemas.microsoft.com/office/drawing/2014/main" id="{CA6B9F08-7EC7-4608-B8F4-627BE44DEC4A}"/>
              </a:ext>
            </a:extLst>
          </p:cNvPr>
          <p:cNvSpPr/>
          <p:nvPr/>
        </p:nvSpPr>
        <p:spPr>
          <a:xfrm>
            <a:off x="868753" y="3799155"/>
            <a:ext cx="1285592" cy="751438"/>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8254F681-A73B-4502-9582-BE00E8DE57B9}"/>
              </a:ext>
            </a:extLst>
          </p:cNvPr>
          <p:cNvSpPr txBox="1"/>
          <p:nvPr/>
        </p:nvSpPr>
        <p:spPr>
          <a:xfrm>
            <a:off x="837067" y="3882863"/>
            <a:ext cx="1457608" cy="646331"/>
          </a:xfrm>
          <a:prstGeom prst="rect">
            <a:avLst/>
          </a:prstGeom>
          <a:noFill/>
        </p:spPr>
        <p:txBody>
          <a:bodyPr wrap="square" rtlCol="0">
            <a:spAutoFit/>
          </a:bodyPr>
          <a:lstStyle/>
          <a:p>
            <a:pPr algn="ctr"/>
            <a:r>
              <a:rPr lang="en-GB" dirty="0"/>
              <a:t>IPM_v2_1_ REIPAD</a:t>
            </a:r>
          </a:p>
        </p:txBody>
      </p:sp>
      <p:cxnSp>
        <p:nvCxnSpPr>
          <p:cNvPr id="18" name="Straight Arrow Connector 17">
            <a:extLst>
              <a:ext uri="{FF2B5EF4-FFF2-40B4-BE49-F238E27FC236}">
                <a16:creationId xmlns:a16="http://schemas.microsoft.com/office/drawing/2014/main" id="{78860C32-D4BE-4479-80A3-498B91176CBB}"/>
              </a:ext>
            </a:extLst>
          </p:cNvPr>
          <p:cNvCxnSpPr>
            <a:stCxn id="6" idx="4"/>
          </p:cNvCxnSpPr>
          <p:nvPr/>
        </p:nvCxnSpPr>
        <p:spPr>
          <a:xfrm>
            <a:off x="1338779" y="2368732"/>
            <a:ext cx="0" cy="563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5B0994-9A9C-4161-A715-93B4B48E5AB7}"/>
              </a:ext>
            </a:extLst>
          </p:cNvPr>
          <p:cNvCxnSpPr>
            <a:cxnSpLocks/>
            <a:endCxn id="13" idx="0"/>
          </p:cNvCxnSpPr>
          <p:nvPr/>
        </p:nvCxnSpPr>
        <p:spPr>
          <a:xfrm>
            <a:off x="1500986" y="3319762"/>
            <a:ext cx="10563" cy="4793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32D471D-0881-4CD9-8FF3-25C4A6F64512}"/>
              </a:ext>
            </a:extLst>
          </p:cNvPr>
          <p:cNvSpPr txBox="1"/>
          <p:nvPr/>
        </p:nvSpPr>
        <p:spPr>
          <a:xfrm>
            <a:off x="1639049" y="4529194"/>
            <a:ext cx="1457608" cy="646331"/>
          </a:xfrm>
          <a:prstGeom prst="rect">
            <a:avLst/>
          </a:prstGeom>
          <a:noFill/>
        </p:spPr>
        <p:txBody>
          <a:bodyPr wrap="square" rtlCol="0">
            <a:spAutoFit/>
          </a:bodyPr>
          <a:lstStyle/>
          <a:p>
            <a:r>
              <a:rPr lang="en-GB" dirty="0">
                <a:solidFill>
                  <a:schemeClr val="tx1">
                    <a:lumMod val="50000"/>
                    <a:lumOff val="50000"/>
                  </a:schemeClr>
                </a:solidFill>
              </a:rPr>
              <a:t>VE=EM2D2</a:t>
            </a:r>
          </a:p>
          <a:p>
            <a:r>
              <a:rPr lang="en-GB" dirty="0"/>
              <a:t>SV=3.1</a:t>
            </a:r>
          </a:p>
        </p:txBody>
      </p:sp>
      <p:sp>
        <p:nvSpPr>
          <p:cNvPr id="22" name="Rectangle: Rounded Corners 21">
            <a:extLst>
              <a:ext uri="{FF2B5EF4-FFF2-40B4-BE49-F238E27FC236}">
                <a16:creationId xmlns:a16="http://schemas.microsoft.com/office/drawing/2014/main" id="{FE8CEEE5-1BEA-4B81-975E-9D8FF06C8D36}"/>
              </a:ext>
            </a:extLst>
          </p:cNvPr>
          <p:cNvSpPr/>
          <p:nvPr/>
        </p:nvSpPr>
        <p:spPr>
          <a:xfrm>
            <a:off x="637135" y="5101093"/>
            <a:ext cx="2860896" cy="488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a:extLst>
              <a:ext uri="{FF2B5EF4-FFF2-40B4-BE49-F238E27FC236}">
                <a16:creationId xmlns:a16="http://schemas.microsoft.com/office/drawing/2014/main" id="{A5D75226-4FA6-4BDD-A700-AEC2BF027D75}"/>
              </a:ext>
            </a:extLst>
          </p:cNvPr>
          <p:cNvSpPr txBox="1"/>
          <p:nvPr/>
        </p:nvSpPr>
        <p:spPr>
          <a:xfrm>
            <a:off x="1187133" y="5162154"/>
            <a:ext cx="1760899" cy="369332"/>
          </a:xfrm>
          <a:prstGeom prst="rect">
            <a:avLst/>
          </a:prstGeom>
          <a:noFill/>
        </p:spPr>
        <p:txBody>
          <a:bodyPr wrap="square" rtlCol="0">
            <a:spAutoFit/>
          </a:bodyPr>
          <a:lstStyle/>
          <a:p>
            <a:r>
              <a:rPr lang="en-GB" dirty="0"/>
              <a:t>PPM_RPD_SG</a:t>
            </a:r>
          </a:p>
        </p:txBody>
      </p:sp>
      <p:sp>
        <p:nvSpPr>
          <p:cNvPr id="24" name="Oval 23">
            <a:extLst>
              <a:ext uri="{FF2B5EF4-FFF2-40B4-BE49-F238E27FC236}">
                <a16:creationId xmlns:a16="http://schemas.microsoft.com/office/drawing/2014/main" id="{CD8F0C1A-109D-4EB3-A519-F2266F366CD7}"/>
              </a:ext>
            </a:extLst>
          </p:cNvPr>
          <p:cNvSpPr/>
          <p:nvPr/>
        </p:nvSpPr>
        <p:spPr>
          <a:xfrm>
            <a:off x="868753" y="5968415"/>
            <a:ext cx="1285592" cy="751438"/>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91698B13-DF7B-4634-BE65-589953B905A9}"/>
              </a:ext>
            </a:extLst>
          </p:cNvPr>
          <p:cNvSpPr txBox="1"/>
          <p:nvPr/>
        </p:nvSpPr>
        <p:spPr>
          <a:xfrm>
            <a:off x="837067" y="6052123"/>
            <a:ext cx="1457608" cy="646331"/>
          </a:xfrm>
          <a:prstGeom prst="rect">
            <a:avLst/>
          </a:prstGeom>
          <a:noFill/>
        </p:spPr>
        <p:txBody>
          <a:bodyPr wrap="square" rtlCol="0">
            <a:spAutoFit/>
          </a:bodyPr>
          <a:lstStyle/>
          <a:p>
            <a:pPr algn="ctr"/>
            <a:r>
              <a:rPr lang="en-GB" dirty="0"/>
              <a:t>PPM_v3_1_ RPD</a:t>
            </a:r>
          </a:p>
        </p:txBody>
      </p:sp>
      <p:cxnSp>
        <p:nvCxnSpPr>
          <p:cNvPr id="26" name="Straight Arrow Connector 25">
            <a:extLst>
              <a:ext uri="{FF2B5EF4-FFF2-40B4-BE49-F238E27FC236}">
                <a16:creationId xmlns:a16="http://schemas.microsoft.com/office/drawing/2014/main" id="{00E5B3FC-6BB5-4840-B057-0B2E1D6DD4B6}"/>
              </a:ext>
            </a:extLst>
          </p:cNvPr>
          <p:cNvCxnSpPr>
            <a:cxnSpLocks/>
          </p:cNvCxnSpPr>
          <p:nvPr/>
        </p:nvCxnSpPr>
        <p:spPr>
          <a:xfrm>
            <a:off x="1510039" y="5489022"/>
            <a:ext cx="10563" cy="4793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2D1523-5D6B-453F-9FA9-82EE9CD93420}"/>
              </a:ext>
            </a:extLst>
          </p:cNvPr>
          <p:cNvCxnSpPr>
            <a:cxnSpLocks/>
          </p:cNvCxnSpPr>
          <p:nvPr/>
        </p:nvCxnSpPr>
        <p:spPr>
          <a:xfrm>
            <a:off x="1522866" y="4558193"/>
            <a:ext cx="0" cy="532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1DE02ED-967F-4AB9-9451-FC25116A9CA4}"/>
              </a:ext>
            </a:extLst>
          </p:cNvPr>
          <p:cNvSpPr/>
          <p:nvPr/>
        </p:nvSpPr>
        <p:spPr>
          <a:xfrm>
            <a:off x="3975223" y="1482274"/>
            <a:ext cx="3168712" cy="5296278"/>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Oval 30">
            <a:extLst>
              <a:ext uri="{FF2B5EF4-FFF2-40B4-BE49-F238E27FC236}">
                <a16:creationId xmlns:a16="http://schemas.microsoft.com/office/drawing/2014/main" id="{23B51CD3-4406-4B9C-BE2E-F0E960B90277}"/>
              </a:ext>
            </a:extLst>
          </p:cNvPr>
          <p:cNvSpPr/>
          <p:nvPr/>
        </p:nvSpPr>
        <p:spPr>
          <a:xfrm>
            <a:off x="4174398" y="1628304"/>
            <a:ext cx="1285592" cy="751438"/>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TextBox 31">
            <a:extLst>
              <a:ext uri="{FF2B5EF4-FFF2-40B4-BE49-F238E27FC236}">
                <a16:creationId xmlns:a16="http://schemas.microsoft.com/office/drawing/2014/main" id="{3E0BA752-2723-4715-8943-492EB938469B}"/>
              </a:ext>
            </a:extLst>
          </p:cNvPr>
          <p:cNvSpPr txBox="1"/>
          <p:nvPr/>
        </p:nvSpPr>
        <p:spPr>
          <a:xfrm>
            <a:off x="5115958" y="2357573"/>
            <a:ext cx="1457608" cy="646331"/>
          </a:xfrm>
          <a:prstGeom prst="rect">
            <a:avLst/>
          </a:prstGeom>
          <a:noFill/>
        </p:spPr>
        <p:txBody>
          <a:bodyPr wrap="square" rtlCol="0">
            <a:spAutoFit/>
          </a:bodyPr>
          <a:lstStyle/>
          <a:p>
            <a:r>
              <a:rPr lang="en-GB" dirty="0">
                <a:solidFill>
                  <a:schemeClr val="tx1">
                    <a:lumMod val="50000"/>
                    <a:lumOff val="50000"/>
                  </a:schemeClr>
                </a:solidFill>
              </a:rPr>
              <a:t>VE=EM2D2</a:t>
            </a:r>
          </a:p>
          <a:p>
            <a:r>
              <a:rPr lang="en-GB" dirty="0"/>
              <a:t>SV=2.1</a:t>
            </a:r>
          </a:p>
        </p:txBody>
      </p:sp>
      <p:sp>
        <p:nvSpPr>
          <p:cNvPr id="34" name="TextBox 33">
            <a:extLst>
              <a:ext uri="{FF2B5EF4-FFF2-40B4-BE49-F238E27FC236}">
                <a16:creationId xmlns:a16="http://schemas.microsoft.com/office/drawing/2014/main" id="{9AADAA9F-5010-4D47-8CBA-56BF6C24546E}"/>
              </a:ext>
            </a:extLst>
          </p:cNvPr>
          <p:cNvSpPr txBox="1"/>
          <p:nvPr/>
        </p:nvSpPr>
        <p:spPr>
          <a:xfrm>
            <a:off x="7217492" y="1166357"/>
            <a:ext cx="1760899" cy="369332"/>
          </a:xfrm>
          <a:prstGeom prst="rect">
            <a:avLst/>
          </a:prstGeom>
          <a:noFill/>
        </p:spPr>
        <p:txBody>
          <a:bodyPr wrap="square" rtlCol="0">
            <a:spAutoFit/>
          </a:bodyPr>
          <a:lstStyle/>
          <a:p>
            <a:r>
              <a:rPr lang="en-GB" dirty="0"/>
              <a:t>Production N+1</a:t>
            </a:r>
          </a:p>
        </p:txBody>
      </p:sp>
      <p:sp>
        <p:nvSpPr>
          <p:cNvPr id="35" name="Rectangle: Rounded Corners 34">
            <a:extLst>
              <a:ext uri="{FF2B5EF4-FFF2-40B4-BE49-F238E27FC236}">
                <a16:creationId xmlns:a16="http://schemas.microsoft.com/office/drawing/2014/main" id="{B79AEF27-1C76-4EB2-98F0-92E1F743339C}"/>
              </a:ext>
            </a:extLst>
          </p:cNvPr>
          <p:cNvSpPr/>
          <p:nvPr/>
        </p:nvSpPr>
        <p:spPr>
          <a:xfrm>
            <a:off x="4115550" y="2942843"/>
            <a:ext cx="2860896" cy="488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TextBox 35">
            <a:extLst>
              <a:ext uri="{FF2B5EF4-FFF2-40B4-BE49-F238E27FC236}">
                <a16:creationId xmlns:a16="http://schemas.microsoft.com/office/drawing/2014/main" id="{643DE273-10FA-49B7-8F3D-98DF8805D9A9}"/>
              </a:ext>
            </a:extLst>
          </p:cNvPr>
          <p:cNvSpPr txBox="1"/>
          <p:nvPr/>
        </p:nvSpPr>
        <p:spPr>
          <a:xfrm>
            <a:off x="4665548" y="3003904"/>
            <a:ext cx="1760899" cy="369332"/>
          </a:xfrm>
          <a:prstGeom prst="rect">
            <a:avLst/>
          </a:prstGeom>
          <a:noFill/>
        </p:spPr>
        <p:txBody>
          <a:bodyPr wrap="square" rtlCol="0">
            <a:spAutoFit/>
          </a:bodyPr>
          <a:lstStyle/>
          <a:p>
            <a:r>
              <a:rPr lang="en-GB" dirty="0"/>
              <a:t>IPM_REIPAD_SG</a:t>
            </a:r>
          </a:p>
        </p:txBody>
      </p:sp>
      <p:sp>
        <p:nvSpPr>
          <p:cNvPr id="37" name="Oval 36">
            <a:extLst>
              <a:ext uri="{FF2B5EF4-FFF2-40B4-BE49-F238E27FC236}">
                <a16:creationId xmlns:a16="http://schemas.microsoft.com/office/drawing/2014/main" id="{CE4CB77E-819D-4C90-91D6-1E1DD7D273EB}"/>
              </a:ext>
            </a:extLst>
          </p:cNvPr>
          <p:cNvSpPr/>
          <p:nvPr/>
        </p:nvSpPr>
        <p:spPr>
          <a:xfrm>
            <a:off x="4347168" y="3810165"/>
            <a:ext cx="1285592" cy="751438"/>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EC925AC6-E026-4C49-A2FF-669BC99A3FBE}"/>
              </a:ext>
            </a:extLst>
          </p:cNvPr>
          <p:cNvSpPr txBox="1"/>
          <p:nvPr/>
        </p:nvSpPr>
        <p:spPr>
          <a:xfrm>
            <a:off x="4315482" y="3893873"/>
            <a:ext cx="1457608" cy="646331"/>
          </a:xfrm>
          <a:prstGeom prst="rect">
            <a:avLst/>
          </a:prstGeom>
          <a:noFill/>
        </p:spPr>
        <p:txBody>
          <a:bodyPr wrap="square" rtlCol="0">
            <a:spAutoFit/>
          </a:bodyPr>
          <a:lstStyle/>
          <a:p>
            <a:pPr algn="ctr"/>
            <a:r>
              <a:rPr lang="en-GB" dirty="0"/>
              <a:t>IPM_v2_1_ REIPAD</a:t>
            </a:r>
          </a:p>
        </p:txBody>
      </p:sp>
      <p:cxnSp>
        <p:nvCxnSpPr>
          <p:cNvPr id="39" name="Straight Arrow Connector 38">
            <a:extLst>
              <a:ext uri="{FF2B5EF4-FFF2-40B4-BE49-F238E27FC236}">
                <a16:creationId xmlns:a16="http://schemas.microsoft.com/office/drawing/2014/main" id="{DD363E15-3B76-4A15-BA7A-0F30E1B643DF}"/>
              </a:ext>
            </a:extLst>
          </p:cNvPr>
          <p:cNvCxnSpPr>
            <a:stCxn id="31" idx="4"/>
          </p:cNvCxnSpPr>
          <p:nvPr/>
        </p:nvCxnSpPr>
        <p:spPr>
          <a:xfrm>
            <a:off x="4817194" y="2379742"/>
            <a:ext cx="0" cy="563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0F6755C-A679-468C-A57A-E630115E175A}"/>
              </a:ext>
            </a:extLst>
          </p:cNvPr>
          <p:cNvCxnSpPr>
            <a:cxnSpLocks/>
            <a:endCxn id="37" idx="0"/>
          </p:cNvCxnSpPr>
          <p:nvPr/>
        </p:nvCxnSpPr>
        <p:spPr>
          <a:xfrm>
            <a:off x="4979401" y="3330772"/>
            <a:ext cx="10563" cy="4793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F4BC123-6443-4C81-BF1C-C37C0A14F8B4}"/>
              </a:ext>
            </a:extLst>
          </p:cNvPr>
          <p:cNvSpPr txBox="1"/>
          <p:nvPr/>
        </p:nvSpPr>
        <p:spPr>
          <a:xfrm>
            <a:off x="5117464" y="4540204"/>
            <a:ext cx="1457608" cy="646331"/>
          </a:xfrm>
          <a:prstGeom prst="rect">
            <a:avLst/>
          </a:prstGeom>
          <a:noFill/>
        </p:spPr>
        <p:txBody>
          <a:bodyPr wrap="square" rtlCol="0">
            <a:spAutoFit/>
          </a:bodyPr>
          <a:lstStyle/>
          <a:p>
            <a:r>
              <a:rPr lang="en-GB" dirty="0">
                <a:solidFill>
                  <a:schemeClr val="tx1">
                    <a:lumMod val="50000"/>
                    <a:lumOff val="50000"/>
                  </a:schemeClr>
                </a:solidFill>
              </a:rPr>
              <a:t>VE=EM2D2</a:t>
            </a:r>
          </a:p>
          <a:p>
            <a:r>
              <a:rPr lang="en-GB" dirty="0"/>
              <a:t>SV=3.1</a:t>
            </a:r>
          </a:p>
        </p:txBody>
      </p:sp>
      <p:sp>
        <p:nvSpPr>
          <p:cNvPr id="42" name="Rectangle: Rounded Corners 41">
            <a:extLst>
              <a:ext uri="{FF2B5EF4-FFF2-40B4-BE49-F238E27FC236}">
                <a16:creationId xmlns:a16="http://schemas.microsoft.com/office/drawing/2014/main" id="{1A0F1999-7B1D-4C95-AB4D-B660FDD2DCAD}"/>
              </a:ext>
            </a:extLst>
          </p:cNvPr>
          <p:cNvSpPr/>
          <p:nvPr/>
        </p:nvSpPr>
        <p:spPr>
          <a:xfrm>
            <a:off x="4115550" y="5112103"/>
            <a:ext cx="2860896" cy="488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TextBox 42">
            <a:extLst>
              <a:ext uri="{FF2B5EF4-FFF2-40B4-BE49-F238E27FC236}">
                <a16:creationId xmlns:a16="http://schemas.microsoft.com/office/drawing/2014/main" id="{FBF22220-8B09-4C9A-96F1-A1EED11A93B2}"/>
              </a:ext>
            </a:extLst>
          </p:cNvPr>
          <p:cNvSpPr txBox="1"/>
          <p:nvPr/>
        </p:nvSpPr>
        <p:spPr>
          <a:xfrm>
            <a:off x="4665548" y="5173164"/>
            <a:ext cx="1760899" cy="369332"/>
          </a:xfrm>
          <a:prstGeom prst="rect">
            <a:avLst/>
          </a:prstGeom>
          <a:noFill/>
        </p:spPr>
        <p:txBody>
          <a:bodyPr wrap="square" rtlCol="0">
            <a:spAutoFit/>
          </a:bodyPr>
          <a:lstStyle/>
          <a:p>
            <a:r>
              <a:rPr lang="en-GB" dirty="0"/>
              <a:t>PPM_RPD_SG</a:t>
            </a:r>
          </a:p>
        </p:txBody>
      </p:sp>
      <p:sp>
        <p:nvSpPr>
          <p:cNvPr id="44" name="Oval 43">
            <a:extLst>
              <a:ext uri="{FF2B5EF4-FFF2-40B4-BE49-F238E27FC236}">
                <a16:creationId xmlns:a16="http://schemas.microsoft.com/office/drawing/2014/main" id="{C15B31E0-C918-4EEE-926E-5E3D6F0BFF7E}"/>
              </a:ext>
            </a:extLst>
          </p:cNvPr>
          <p:cNvSpPr/>
          <p:nvPr/>
        </p:nvSpPr>
        <p:spPr>
          <a:xfrm>
            <a:off x="4347168" y="5979425"/>
            <a:ext cx="1285592" cy="751438"/>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TextBox 44">
            <a:extLst>
              <a:ext uri="{FF2B5EF4-FFF2-40B4-BE49-F238E27FC236}">
                <a16:creationId xmlns:a16="http://schemas.microsoft.com/office/drawing/2014/main" id="{6E2C10F1-0460-4F96-AD2D-B7A1B29BA370}"/>
              </a:ext>
            </a:extLst>
          </p:cNvPr>
          <p:cNvSpPr txBox="1"/>
          <p:nvPr/>
        </p:nvSpPr>
        <p:spPr>
          <a:xfrm>
            <a:off x="4315482" y="6063133"/>
            <a:ext cx="1457608" cy="646331"/>
          </a:xfrm>
          <a:prstGeom prst="rect">
            <a:avLst/>
          </a:prstGeom>
          <a:noFill/>
        </p:spPr>
        <p:txBody>
          <a:bodyPr wrap="square" rtlCol="0">
            <a:spAutoFit/>
          </a:bodyPr>
          <a:lstStyle/>
          <a:p>
            <a:pPr algn="ctr"/>
            <a:r>
              <a:rPr lang="en-GB" dirty="0"/>
              <a:t>PPM_v3_1_ RPD</a:t>
            </a:r>
          </a:p>
        </p:txBody>
      </p:sp>
      <p:cxnSp>
        <p:nvCxnSpPr>
          <p:cNvPr id="46" name="Straight Arrow Connector 45">
            <a:extLst>
              <a:ext uri="{FF2B5EF4-FFF2-40B4-BE49-F238E27FC236}">
                <a16:creationId xmlns:a16="http://schemas.microsoft.com/office/drawing/2014/main" id="{A7565620-4F36-458A-B812-F5EB6E92EF40}"/>
              </a:ext>
            </a:extLst>
          </p:cNvPr>
          <p:cNvCxnSpPr>
            <a:cxnSpLocks/>
          </p:cNvCxnSpPr>
          <p:nvPr/>
        </p:nvCxnSpPr>
        <p:spPr>
          <a:xfrm>
            <a:off x="4988454" y="5500032"/>
            <a:ext cx="10563" cy="4793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7F4484C-0EB9-4027-B0EF-7DF8FF02D300}"/>
              </a:ext>
            </a:extLst>
          </p:cNvPr>
          <p:cNvCxnSpPr>
            <a:cxnSpLocks/>
          </p:cNvCxnSpPr>
          <p:nvPr/>
        </p:nvCxnSpPr>
        <p:spPr>
          <a:xfrm>
            <a:off x="5001281" y="4569203"/>
            <a:ext cx="0" cy="532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40562B9-0AD6-4B40-B1EE-DD7117DB639E}"/>
              </a:ext>
            </a:extLst>
          </p:cNvPr>
          <p:cNvSpPr txBox="1"/>
          <p:nvPr/>
        </p:nvSpPr>
        <p:spPr>
          <a:xfrm>
            <a:off x="5383036" y="1510940"/>
            <a:ext cx="1760899" cy="369332"/>
          </a:xfrm>
          <a:prstGeom prst="rect">
            <a:avLst/>
          </a:prstGeom>
          <a:noFill/>
        </p:spPr>
        <p:txBody>
          <a:bodyPr wrap="square" rtlCol="0">
            <a:spAutoFit/>
          </a:bodyPr>
          <a:lstStyle/>
          <a:p>
            <a:r>
              <a:rPr lang="en-GB" dirty="0"/>
              <a:t>Release EM2D2</a:t>
            </a:r>
          </a:p>
        </p:txBody>
      </p:sp>
      <p:sp>
        <p:nvSpPr>
          <p:cNvPr id="50" name="Rectangle 49">
            <a:extLst>
              <a:ext uri="{FF2B5EF4-FFF2-40B4-BE49-F238E27FC236}">
                <a16:creationId xmlns:a16="http://schemas.microsoft.com/office/drawing/2014/main" id="{A2638757-1D83-4329-A7F6-1173977AE5FE}"/>
              </a:ext>
            </a:extLst>
          </p:cNvPr>
          <p:cNvSpPr/>
          <p:nvPr/>
        </p:nvSpPr>
        <p:spPr>
          <a:xfrm>
            <a:off x="8790158" y="1448554"/>
            <a:ext cx="3168712" cy="5296278"/>
          </a:xfrm>
          <a:prstGeom prst="rect">
            <a:avLst/>
          </a:prstGeom>
          <a:solidFill>
            <a:schemeClr val="accent4">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Oval 50">
            <a:extLst>
              <a:ext uri="{FF2B5EF4-FFF2-40B4-BE49-F238E27FC236}">
                <a16:creationId xmlns:a16="http://schemas.microsoft.com/office/drawing/2014/main" id="{0BEBA38A-32F2-4F73-855B-F5E84F27B827}"/>
              </a:ext>
            </a:extLst>
          </p:cNvPr>
          <p:cNvSpPr/>
          <p:nvPr/>
        </p:nvSpPr>
        <p:spPr>
          <a:xfrm>
            <a:off x="8989333" y="1594584"/>
            <a:ext cx="1285592" cy="751438"/>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TextBox 51">
            <a:extLst>
              <a:ext uri="{FF2B5EF4-FFF2-40B4-BE49-F238E27FC236}">
                <a16:creationId xmlns:a16="http://schemas.microsoft.com/office/drawing/2014/main" id="{54AF2357-12DA-4367-8FE7-C99C829F2F4E}"/>
              </a:ext>
            </a:extLst>
          </p:cNvPr>
          <p:cNvSpPr txBox="1"/>
          <p:nvPr/>
        </p:nvSpPr>
        <p:spPr>
          <a:xfrm>
            <a:off x="8815048" y="2414902"/>
            <a:ext cx="2341462" cy="646331"/>
          </a:xfrm>
          <a:prstGeom prst="rect">
            <a:avLst/>
          </a:prstGeom>
          <a:noFill/>
        </p:spPr>
        <p:txBody>
          <a:bodyPr wrap="square" rtlCol="0">
            <a:spAutoFit/>
          </a:bodyPr>
          <a:lstStyle/>
          <a:p>
            <a:r>
              <a:rPr lang="en-GB" dirty="0">
                <a:solidFill>
                  <a:schemeClr val="tx1">
                    <a:lumMod val="50000"/>
                    <a:lumOff val="50000"/>
                  </a:schemeClr>
                </a:solidFill>
              </a:rPr>
              <a:t>VE=TRANSFORMR1</a:t>
            </a:r>
          </a:p>
          <a:p>
            <a:r>
              <a:rPr lang="en-GB" dirty="0"/>
              <a:t>SV=2.1</a:t>
            </a:r>
          </a:p>
        </p:txBody>
      </p:sp>
      <p:sp>
        <p:nvSpPr>
          <p:cNvPr id="63" name="Oval 62">
            <a:extLst>
              <a:ext uri="{FF2B5EF4-FFF2-40B4-BE49-F238E27FC236}">
                <a16:creationId xmlns:a16="http://schemas.microsoft.com/office/drawing/2014/main" id="{11827B39-CECD-49DD-A933-55D010EFE70A}"/>
              </a:ext>
            </a:extLst>
          </p:cNvPr>
          <p:cNvSpPr/>
          <p:nvPr/>
        </p:nvSpPr>
        <p:spPr>
          <a:xfrm>
            <a:off x="9162103" y="5945705"/>
            <a:ext cx="1285592" cy="751438"/>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TextBox 63">
            <a:extLst>
              <a:ext uri="{FF2B5EF4-FFF2-40B4-BE49-F238E27FC236}">
                <a16:creationId xmlns:a16="http://schemas.microsoft.com/office/drawing/2014/main" id="{E462C162-8537-48B6-B6B8-6E21F67CD8D9}"/>
              </a:ext>
            </a:extLst>
          </p:cNvPr>
          <p:cNvSpPr txBox="1"/>
          <p:nvPr/>
        </p:nvSpPr>
        <p:spPr>
          <a:xfrm>
            <a:off x="9130417" y="6029413"/>
            <a:ext cx="1457608" cy="646331"/>
          </a:xfrm>
          <a:prstGeom prst="rect">
            <a:avLst/>
          </a:prstGeom>
          <a:noFill/>
        </p:spPr>
        <p:txBody>
          <a:bodyPr wrap="square" rtlCol="0">
            <a:spAutoFit/>
          </a:bodyPr>
          <a:lstStyle/>
          <a:p>
            <a:pPr algn="ctr"/>
            <a:r>
              <a:rPr lang="en-GB" dirty="0"/>
              <a:t>PPM_v3_2_ RPD</a:t>
            </a:r>
          </a:p>
        </p:txBody>
      </p:sp>
      <p:cxnSp>
        <p:nvCxnSpPr>
          <p:cNvPr id="71" name="Connector: Elbow 70">
            <a:extLst>
              <a:ext uri="{FF2B5EF4-FFF2-40B4-BE49-F238E27FC236}">
                <a16:creationId xmlns:a16="http://schemas.microsoft.com/office/drawing/2014/main" id="{D35C299F-7425-45B9-B620-2395F9E343CA}"/>
              </a:ext>
            </a:extLst>
          </p:cNvPr>
          <p:cNvCxnSpPr/>
          <p:nvPr/>
        </p:nvCxnSpPr>
        <p:spPr>
          <a:xfrm rot="10800000" flipV="1">
            <a:off x="6976446" y="2364842"/>
            <a:ext cx="2655683" cy="795993"/>
          </a:xfrm>
          <a:prstGeom prst="bentConnector3">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0FEA9F11-CFBA-459E-A917-5EDD277CBE64}"/>
              </a:ext>
            </a:extLst>
          </p:cNvPr>
          <p:cNvCxnSpPr>
            <a:cxnSpLocks/>
            <a:endCxn id="64" idx="1"/>
          </p:cNvCxnSpPr>
          <p:nvPr/>
        </p:nvCxnSpPr>
        <p:spPr>
          <a:xfrm>
            <a:off x="6613176" y="5600990"/>
            <a:ext cx="2517241" cy="751589"/>
          </a:xfrm>
          <a:prstGeom prst="bentConnector3">
            <a:avLst>
              <a:gd name="adj1" fmla="val -245"/>
            </a:avLst>
          </a:prstGeom>
          <a:ln w="3810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CE69FEE-7370-4FCC-9347-E224A9002BAE}"/>
              </a:ext>
            </a:extLst>
          </p:cNvPr>
          <p:cNvSpPr txBox="1"/>
          <p:nvPr/>
        </p:nvSpPr>
        <p:spPr>
          <a:xfrm>
            <a:off x="9647869" y="2931833"/>
            <a:ext cx="2639843" cy="923330"/>
          </a:xfrm>
          <a:prstGeom prst="rect">
            <a:avLst/>
          </a:prstGeom>
          <a:noFill/>
        </p:spPr>
        <p:txBody>
          <a:bodyPr wrap="square" rtlCol="0">
            <a:spAutoFit/>
          </a:bodyPr>
          <a:lstStyle/>
          <a:p>
            <a:r>
              <a:rPr lang="en-GB" dirty="0"/>
              <a:t>Changed “In-Scope” Content for Transform Release One</a:t>
            </a:r>
          </a:p>
        </p:txBody>
      </p:sp>
      <p:sp>
        <p:nvSpPr>
          <p:cNvPr id="54" name="TextBox 53">
            <a:extLst>
              <a:ext uri="{FF2B5EF4-FFF2-40B4-BE49-F238E27FC236}">
                <a16:creationId xmlns:a16="http://schemas.microsoft.com/office/drawing/2014/main" id="{8729F057-9D1E-4D08-9FDB-23E191AD60FA}"/>
              </a:ext>
            </a:extLst>
          </p:cNvPr>
          <p:cNvSpPr txBox="1"/>
          <p:nvPr/>
        </p:nvSpPr>
        <p:spPr>
          <a:xfrm>
            <a:off x="4088390" y="1675272"/>
            <a:ext cx="1457608" cy="738664"/>
          </a:xfrm>
          <a:prstGeom prst="rect">
            <a:avLst/>
          </a:prstGeom>
          <a:noFill/>
        </p:spPr>
        <p:txBody>
          <a:bodyPr wrap="square" rtlCol="0">
            <a:spAutoFit/>
          </a:bodyPr>
          <a:lstStyle/>
          <a:p>
            <a:pPr algn="ctr"/>
            <a:r>
              <a:rPr lang="en-GB" sz="1400" dirty="0"/>
              <a:t>Channel Consumer Actor X</a:t>
            </a:r>
          </a:p>
        </p:txBody>
      </p:sp>
      <p:sp>
        <p:nvSpPr>
          <p:cNvPr id="55" name="TextBox 54">
            <a:extLst>
              <a:ext uri="{FF2B5EF4-FFF2-40B4-BE49-F238E27FC236}">
                <a16:creationId xmlns:a16="http://schemas.microsoft.com/office/drawing/2014/main" id="{7A01DBF4-6373-4B34-BE50-3AF42D003297}"/>
              </a:ext>
            </a:extLst>
          </p:cNvPr>
          <p:cNvSpPr txBox="1"/>
          <p:nvPr/>
        </p:nvSpPr>
        <p:spPr>
          <a:xfrm>
            <a:off x="8903325" y="1637617"/>
            <a:ext cx="1457608" cy="738664"/>
          </a:xfrm>
          <a:prstGeom prst="rect">
            <a:avLst/>
          </a:prstGeom>
          <a:noFill/>
        </p:spPr>
        <p:txBody>
          <a:bodyPr wrap="square" rtlCol="0">
            <a:spAutoFit/>
          </a:bodyPr>
          <a:lstStyle/>
          <a:p>
            <a:pPr algn="ctr"/>
            <a:r>
              <a:rPr lang="en-GB" sz="1400" dirty="0"/>
              <a:t>Channel Consumer Actor Y</a:t>
            </a:r>
          </a:p>
        </p:txBody>
      </p:sp>
      <p:cxnSp>
        <p:nvCxnSpPr>
          <p:cNvPr id="56" name="Straight Arrow Connector 55">
            <a:extLst>
              <a:ext uri="{FF2B5EF4-FFF2-40B4-BE49-F238E27FC236}">
                <a16:creationId xmlns:a16="http://schemas.microsoft.com/office/drawing/2014/main" id="{AC9F3F42-1B84-4865-9447-EDBE6EFF1A77}"/>
              </a:ext>
            </a:extLst>
          </p:cNvPr>
          <p:cNvCxnSpPr>
            <a:cxnSpLocks/>
          </p:cNvCxnSpPr>
          <p:nvPr/>
        </p:nvCxnSpPr>
        <p:spPr>
          <a:xfrm>
            <a:off x="5432065" y="3431730"/>
            <a:ext cx="10563" cy="47939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A16EA1EA-9264-4EBB-8BCD-15F207B2378D}"/>
              </a:ext>
            </a:extLst>
          </p:cNvPr>
          <p:cNvCxnSpPr>
            <a:cxnSpLocks/>
          </p:cNvCxnSpPr>
          <p:nvPr/>
        </p:nvCxnSpPr>
        <p:spPr>
          <a:xfrm>
            <a:off x="5642192" y="4170984"/>
            <a:ext cx="956264" cy="941118"/>
          </a:xfrm>
          <a:prstGeom prst="bentConnector3">
            <a:avLst>
              <a:gd name="adj1" fmla="val 99890"/>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5834B93-292F-4A2E-99C0-C1009E7387AD}"/>
              </a:ext>
            </a:extLst>
          </p:cNvPr>
          <p:cNvCxnSpPr>
            <a:cxnSpLocks/>
          </p:cNvCxnSpPr>
          <p:nvPr/>
        </p:nvCxnSpPr>
        <p:spPr>
          <a:xfrm>
            <a:off x="5392215" y="5611653"/>
            <a:ext cx="10563" cy="47939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BB8D582-1C68-41A8-A0BF-AAFC25358F1F}"/>
              </a:ext>
            </a:extLst>
          </p:cNvPr>
          <p:cNvCxnSpPr>
            <a:cxnSpLocks/>
          </p:cNvCxnSpPr>
          <p:nvPr/>
        </p:nvCxnSpPr>
        <p:spPr>
          <a:xfrm flipV="1">
            <a:off x="5514703" y="5747068"/>
            <a:ext cx="133358" cy="16998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3639E8A1-6741-4876-B05B-0F34542B553A}"/>
              </a:ext>
            </a:extLst>
          </p:cNvPr>
          <p:cNvCxnSpPr>
            <a:cxnSpLocks/>
          </p:cNvCxnSpPr>
          <p:nvPr/>
        </p:nvCxnSpPr>
        <p:spPr>
          <a:xfrm flipH="1" flipV="1">
            <a:off x="5514703" y="5747068"/>
            <a:ext cx="133358" cy="16998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0ACF93A9-1823-48A6-859D-0FE3F90CD8E9}"/>
              </a:ext>
            </a:extLst>
          </p:cNvPr>
          <p:cNvSpPr txBox="1"/>
          <p:nvPr/>
        </p:nvSpPr>
        <p:spPr>
          <a:xfrm>
            <a:off x="1306714" y="1131893"/>
            <a:ext cx="1760899" cy="369332"/>
          </a:xfrm>
          <a:prstGeom prst="rect">
            <a:avLst/>
          </a:prstGeom>
          <a:noFill/>
        </p:spPr>
        <p:txBody>
          <a:bodyPr wrap="square" rtlCol="0">
            <a:spAutoFit/>
          </a:bodyPr>
          <a:lstStyle/>
          <a:p>
            <a:r>
              <a:rPr lang="en-GB" dirty="0"/>
              <a:t>Production N</a:t>
            </a:r>
          </a:p>
        </p:txBody>
      </p:sp>
      <p:sp>
        <p:nvSpPr>
          <p:cNvPr id="78" name="Slide Number Placeholder 3">
            <a:extLst>
              <a:ext uri="{FF2B5EF4-FFF2-40B4-BE49-F238E27FC236}">
                <a16:creationId xmlns:a16="http://schemas.microsoft.com/office/drawing/2014/main" id="{7D0A2B5A-01A4-445A-99A1-8D2E02E0FF37}"/>
              </a:ext>
            </a:extLst>
          </p:cNvPr>
          <p:cNvSpPr txBox="1">
            <a:spLocks/>
          </p:cNvSpPr>
          <p:nvPr/>
        </p:nvSpPr>
        <p:spPr>
          <a:xfrm>
            <a:off x="350715" y="6038590"/>
            <a:ext cx="2133600" cy="5175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7419E1C-B375-42F6-8434-3D764579B39A}" type="slidenum">
              <a:rPr lang="en-GB" smtClean="0"/>
              <a:pPr>
                <a:defRPr/>
              </a:pPr>
              <a:t>9</a:t>
            </a:fld>
            <a:endParaRPr lang="en-GB" dirty="0"/>
          </a:p>
        </p:txBody>
      </p:sp>
      <p:graphicFrame>
        <p:nvGraphicFramePr>
          <p:cNvPr id="79" name="Table 78">
            <a:extLst>
              <a:ext uri="{FF2B5EF4-FFF2-40B4-BE49-F238E27FC236}">
                <a16:creationId xmlns:a16="http://schemas.microsoft.com/office/drawing/2014/main" id="{90AD2229-B851-4EC4-83FB-BFC2A43BEDB4}"/>
              </a:ext>
            </a:extLst>
          </p:cNvPr>
          <p:cNvGraphicFramePr>
            <a:graphicFrameLocks noGrp="1"/>
          </p:cNvGraphicFramePr>
          <p:nvPr>
            <p:extLst>
              <p:ext uri="{D42A27DB-BD31-4B8C-83A1-F6EECF244321}">
                <p14:modId xmlns:p14="http://schemas.microsoft.com/office/powerpoint/2010/main" val="1490027188"/>
              </p:ext>
            </p:extLst>
          </p:nvPr>
        </p:nvGraphicFramePr>
        <p:xfrm>
          <a:off x="7515444" y="4720386"/>
          <a:ext cx="4264849" cy="1080734"/>
        </p:xfrm>
        <a:graphic>
          <a:graphicData uri="http://schemas.openxmlformats.org/drawingml/2006/table">
            <a:tbl>
              <a:tblPr firstRow="1" bandRow="1">
                <a:tableStyleId>{5C22544A-7EE6-4342-B048-85BDC9FD1C3A}</a:tableStyleId>
              </a:tblPr>
              <a:tblGrid>
                <a:gridCol w="834615">
                  <a:extLst>
                    <a:ext uri="{9D8B030D-6E8A-4147-A177-3AD203B41FA5}">
                      <a16:colId xmlns:a16="http://schemas.microsoft.com/office/drawing/2014/main" val="1273438921"/>
                    </a:ext>
                  </a:extLst>
                </a:gridCol>
                <a:gridCol w="925619">
                  <a:extLst>
                    <a:ext uri="{9D8B030D-6E8A-4147-A177-3AD203B41FA5}">
                      <a16:colId xmlns:a16="http://schemas.microsoft.com/office/drawing/2014/main" val="1191758365"/>
                    </a:ext>
                  </a:extLst>
                </a:gridCol>
                <a:gridCol w="1359228">
                  <a:extLst>
                    <a:ext uri="{9D8B030D-6E8A-4147-A177-3AD203B41FA5}">
                      <a16:colId xmlns:a16="http://schemas.microsoft.com/office/drawing/2014/main" val="2772291502"/>
                    </a:ext>
                  </a:extLst>
                </a:gridCol>
                <a:gridCol w="1145387">
                  <a:extLst>
                    <a:ext uri="{9D8B030D-6E8A-4147-A177-3AD203B41FA5}">
                      <a16:colId xmlns:a16="http://schemas.microsoft.com/office/drawing/2014/main" val="295413195"/>
                    </a:ext>
                  </a:extLst>
                </a:gridCol>
              </a:tblGrid>
              <a:tr h="500634">
                <a:tc>
                  <a:txBody>
                    <a:bodyPr/>
                    <a:lstStyle/>
                    <a:p>
                      <a:r>
                        <a:rPr lang="en-GB" sz="1200" dirty="0">
                          <a:latin typeface="Arial Narrow" panose="020B0606020202030204" pitchFamily="34" charset="0"/>
                        </a:rPr>
                        <a:t>Operation</a:t>
                      </a:r>
                    </a:p>
                  </a:txBody>
                  <a:tcPr/>
                </a:tc>
                <a:tc>
                  <a:txBody>
                    <a:bodyPr/>
                    <a:lstStyle/>
                    <a:p>
                      <a:r>
                        <a:rPr lang="en-GB" sz="1200" dirty="0">
                          <a:latin typeface="Arial Narrow" panose="020B0606020202030204" pitchFamily="34" charset="0"/>
                        </a:rPr>
                        <a:t>schema</a:t>
                      </a:r>
                    </a:p>
                    <a:p>
                      <a:r>
                        <a:rPr lang="en-GB" sz="1200" dirty="0">
                          <a:latin typeface="Arial Narrow" panose="020B0606020202030204" pitchFamily="34" charset="0"/>
                        </a:rPr>
                        <a:t>Version</a:t>
                      </a:r>
                    </a:p>
                  </a:txBody>
                  <a:tcPr/>
                </a:tc>
                <a:tc>
                  <a:txBody>
                    <a:bodyPr/>
                    <a:lstStyle/>
                    <a:p>
                      <a:r>
                        <a:rPr lang="en-GB" sz="1200" dirty="0">
                          <a:latin typeface="Arial Narrow" panose="020B0606020202030204" pitchFamily="34" charset="0"/>
                        </a:rPr>
                        <a:t>virtual</a:t>
                      </a:r>
                      <a:r>
                        <a:rPr lang="en-GB" sz="1200" baseline="0" dirty="0">
                          <a:latin typeface="Arial Narrow" panose="020B0606020202030204" pitchFamily="34" charset="0"/>
                        </a:rPr>
                        <a:t>Environment</a:t>
                      </a:r>
                      <a:endParaRPr lang="en-GB" sz="1200" dirty="0">
                        <a:latin typeface="Arial Narrow" panose="020B0606020202030204" pitchFamily="34" charset="0"/>
                      </a:endParaRPr>
                    </a:p>
                  </a:txBody>
                  <a:tcPr/>
                </a:tc>
                <a:tc>
                  <a:txBody>
                    <a:bodyPr/>
                    <a:lstStyle/>
                    <a:p>
                      <a:r>
                        <a:rPr lang="en-GB" sz="1200" dirty="0">
                          <a:latin typeface="Arial Narrow" panose="020B0606020202030204" pitchFamily="34" charset="0"/>
                        </a:rPr>
                        <a:t>Route to:</a:t>
                      </a:r>
                    </a:p>
                  </a:txBody>
                  <a:tcPr/>
                </a:tc>
                <a:extLst>
                  <a:ext uri="{0D108BD9-81ED-4DB2-BD59-A6C34878D82A}">
                    <a16:rowId xmlns:a16="http://schemas.microsoft.com/office/drawing/2014/main" val="186059935"/>
                  </a:ext>
                </a:extLst>
              </a:tr>
              <a:tr h="290050">
                <a:tc>
                  <a:txBody>
                    <a:bodyPr/>
                    <a:lstStyle/>
                    <a:p>
                      <a:r>
                        <a:rPr lang="en-GB" sz="1200" dirty="0"/>
                        <a:t>RPD</a:t>
                      </a:r>
                    </a:p>
                  </a:txBody>
                  <a:tcPr/>
                </a:tc>
                <a:tc>
                  <a:txBody>
                    <a:bodyPr/>
                    <a:lstStyle/>
                    <a:p>
                      <a:r>
                        <a:rPr lang="en-GB" sz="1200" dirty="0"/>
                        <a:t>V3.1</a:t>
                      </a:r>
                    </a:p>
                  </a:txBody>
                  <a:tcPr/>
                </a:tc>
                <a:tc>
                  <a:txBody>
                    <a:bodyPr/>
                    <a:lstStyle/>
                    <a:p>
                      <a:r>
                        <a:rPr lang="en-GB" sz="1200" dirty="0"/>
                        <a:t>EM2D2</a:t>
                      </a:r>
                    </a:p>
                  </a:txBody>
                  <a:tcPr/>
                </a:tc>
                <a:tc>
                  <a:txBody>
                    <a:bodyPr/>
                    <a:lstStyle/>
                    <a:p>
                      <a:r>
                        <a:rPr lang="en-GB" sz="1200" dirty="0"/>
                        <a:t>RPDv3.1</a:t>
                      </a:r>
                    </a:p>
                  </a:txBody>
                  <a:tcPr/>
                </a:tc>
                <a:extLst>
                  <a:ext uri="{0D108BD9-81ED-4DB2-BD59-A6C34878D82A}">
                    <a16:rowId xmlns:a16="http://schemas.microsoft.com/office/drawing/2014/main" val="2083207936"/>
                  </a:ext>
                </a:extLst>
              </a:tr>
              <a:tr h="290050">
                <a:tc>
                  <a:txBody>
                    <a:bodyPr/>
                    <a:lstStyle/>
                    <a:p>
                      <a:r>
                        <a:rPr lang="en-GB" sz="1200" dirty="0"/>
                        <a:t>RPD</a:t>
                      </a:r>
                    </a:p>
                  </a:txBody>
                  <a:tcPr/>
                </a:tc>
                <a:tc>
                  <a:txBody>
                    <a:bodyPr/>
                    <a:lstStyle/>
                    <a:p>
                      <a:r>
                        <a:rPr lang="en-GB" sz="1200" dirty="0"/>
                        <a:t>V3.1</a:t>
                      </a:r>
                    </a:p>
                  </a:txBody>
                  <a:tcPr/>
                </a:tc>
                <a:tc>
                  <a:txBody>
                    <a:bodyPr/>
                    <a:lstStyle/>
                    <a:p>
                      <a:r>
                        <a:rPr lang="en-GB" sz="1200" dirty="0"/>
                        <a:t>TRANSFORMR1</a:t>
                      </a:r>
                    </a:p>
                  </a:txBody>
                  <a:tcPr/>
                </a:tc>
                <a:tc>
                  <a:txBody>
                    <a:bodyPr/>
                    <a:lstStyle/>
                    <a:p>
                      <a:r>
                        <a:rPr lang="en-GB" sz="1200" dirty="0"/>
                        <a:t>RPDv3.2</a:t>
                      </a:r>
                    </a:p>
                  </a:txBody>
                  <a:tcPr/>
                </a:tc>
                <a:extLst>
                  <a:ext uri="{0D108BD9-81ED-4DB2-BD59-A6C34878D82A}">
                    <a16:rowId xmlns:a16="http://schemas.microsoft.com/office/drawing/2014/main" val="975940473"/>
                  </a:ext>
                </a:extLst>
              </a:tr>
            </a:tbl>
          </a:graphicData>
        </a:graphic>
      </p:graphicFrame>
      <p:grpSp>
        <p:nvGrpSpPr>
          <p:cNvPr id="59" name="Group 58">
            <a:extLst>
              <a:ext uri="{FF2B5EF4-FFF2-40B4-BE49-F238E27FC236}">
                <a16:creationId xmlns:a16="http://schemas.microsoft.com/office/drawing/2014/main" id="{6AD07F56-F6DE-4C16-809E-BA2FAABB31B7}"/>
              </a:ext>
            </a:extLst>
          </p:cNvPr>
          <p:cNvGrpSpPr/>
          <p:nvPr/>
        </p:nvGrpSpPr>
        <p:grpSpPr>
          <a:xfrm>
            <a:off x="10400627" y="5531044"/>
            <a:ext cx="144016" cy="216024"/>
            <a:chOff x="5580112" y="3356992"/>
            <a:chExt cx="144016" cy="216024"/>
          </a:xfrm>
        </p:grpSpPr>
        <p:cxnSp>
          <p:nvCxnSpPr>
            <p:cNvPr id="60" name="Straight Connector 59">
              <a:extLst>
                <a:ext uri="{FF2B5EF4-FFF2-40B4-BE49-F238E27FC236}">
                  <a16:creationId xmlns:a16="http://schemas.microsoft.com/office/drawing/2014/main" id="{0E0F16D0-8ADD-4810-9FC5-5C9133938470}"/>
                </a:ext>
              </a:extLst>
            </p:cNvPr>
            <p:cNvCxnSpPr/>
            <p:nvPr/>
          </p:nvCxnSpPr>
          <p:spPr>
            <a:xfrm>
              <a:off x="5580112" y="3501008"/>
              <a:ext cx="72008" cy="72008"/>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E10DA8AD-4072-4B1F-884F-897C1AE14EB2}"/>
                </a:ext>
              </a:extLst>
            </p:cNvPr>
            <p:cNvCxnSpPr/>
            <p:nvPr/>
          </p:nvCxnSpPr>
          <p:spPr>
            <a:xfrm flipV="1">
              <a:off x="5652120" y="3356992"/>
              <a:ext cx="72008" cy="216024"/>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93551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CB1A00BB1048419CAE4DE5B0FBAFE3" ma:contentTypeVersion="0" ma:contentTypeDescription="Create a new document." ma:contentTypeScope="" ma:versionID="c5afc49ac28bb041ffa224c4ea53591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19F7C26-07E6-45EB-B591-3490E99DA67A}">
  <ds:schemaRefs>
    <ds:schemaRef ds:uri="http://schemas.microsoft.com/sharepoint/v3/contenttype/forms"/>
  </ds:schemaRefs>
</ds:datastoreItem>
</file>

<file path=customXml/itemProps2.xml><?xml version="1.0" encoding="utf-8"?>
<ds:datastoreItem xmlns:ds="http://schemas.openxmlformats.org/officeDocument/2006/customXml" ds:itemID="{7D1756CE-1761-4D07-99FD-076902BAFE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D4C4CBF-508D-44D0-B644-2687B56E74CA}">
  <ds:schemaRefs>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949</TotalTime>
  <Words>708</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Narrow</vt:lpstr>
      <vt:lpstr>Calibri</vt:lpstr>
      <vt:lpstr>Courier New</vt:lpstr>
      <vt:lpstr>Office Theme</vt:lpstr>
      <vt:lpstr>NEM ReST Service Gateway &amp; Swagger Template Changes</vt:lpstr>
      <vt:lpstr>Summary of Proposal</vt:lpstr>
      <vt:lpstr>Problem Statement &amp; Context</vt:lpstr>
      <vt:lpstr>Proposed SG Routing Changes </vt:lpstr>
      <vt:lpstr>SG VirtualEnvironment Field Definition </vt:lpstr>
      <vt:lpstr>Proposed SG VirtualEnvironment Field Changes </vt:lpstr>
      <vt:lpstr>SG SchemaVersion Field Definition </vt:lpstr>
      <vt:lpstr>Proposed SG SchemaVersion Field Changes </vt:lpstr>
      <vt:lpstr>SG VirtualEnvironment Production Example</vt:lpstr>
      <vt:lpstr>SG VirtualEnvironment 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Ruud Schoonderwoerd</dc:creator>
  <cp:lastModifiedBy>Thomas Breheny</cp:lastModifiedBy>
  <cp:revision>99</cp:revision>
  <dcterms:created xsi:type="dcterms:W3CDTF">2017-12-19T09:54:43Z</dcterms:created>
  <dcterms:modified xsi:type="dcterms:W3CDTF">2018-05-24T12:14:12Z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0x01010046CB1A00BB1048419CAE4DE5B0FBAFE3</vt:lpwstr>
  </property>
</Properties>
</file>