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9"/>
  </p:notesMasterIdLst>
  <p:sldIdLst>
    <p:sldId id="806" r:id="rId5"/>
    <p:sldId id="810" r:id="rId6"/>
    <p:sldId id="802" r:id="rId7"/>
    <p:sldId id="807" r:id="rId8"/>
    <p:sldId id="809" r:id="rId9"/>
    <p:sldId id="801" r:id="rId10"/>
    <p:sldId id="803" r:id="rId11"/>
    <p:sldId id="821" r:id="rId12"/>
    <p:sldId id="811" r:id="rId13"/>
    <p:sldId id="820" r:id="rId14"/>
    <p:sldId id="816" r:id="rId15"/>
    <p:sldId id="817" r:id="rId16"/>
    <p:sldId id="818" r:id="rId17"/>
    <p:sldId id="819" r:id="rId1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C4C00"/>
    <a:srgbClr val="F8E8A2"/>
    <a:srgbClr val="A1BFDB"/>
    <a:srgbClr val="C8FFB9"/>
    <a:srgbClr val="0D3E00"/>
    <a:srgbClr val="E5F2FF"/>
    <a:srgbClr val="F7FBFF"/>
    <a:srgbClr val="007E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5" autoAdjust="0"/>
    <p:restoredTop sz="96408" autoAdjust="0"/>
  </p:normalViewPr>
  <p:slideViewPr>
    <p:cSldViewPr snapToGrid="0">
      <p:cViewPr varScale="1">
        <p:scale>
          <a:sx n="63" d="100"/>
          <a:sy n="63" d="100"/>
        </p:scale>
        <p:origin x="5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371D97E-CA3F-4056-AF08-987138E80CA0}" type="datetimeFigureOut">
              <a:rPr lang="en-GB"/>
              <a:pPr>
                <a:defRPr/>
              </a:pPr>
              <a:t>13/02/2018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683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89E613-3E3C-4DF6-A19B-D2A56B6D90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4507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to give a quick overview of REST service design which is new to </a:t>
            </a:r>
            <a:r>
              <a:rPr lang="en-GB" dirty="0" err="1"/>
              <a:t>NEM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was first tested within Open Banking and therefore this presentation will be given from an</a:t>
            </a:r>
            <a:r>
              <a:rPr lang="en-GB" baseline="0" dirty="0"/>
              <a:t> Open Banking perspective to help illustrate what we did, although REST services are still to be fully defined within </a:t>
            </a:r>
            <a:r>
              <a:rPr lang="en-GB" baseline="0" dirty="0" err="1"/>
              <a:t>NEM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In Open Banking the design team was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Jordan Bryan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Jasper Thorburn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Tapas Bhattachaya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Thomas Breheny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Pramod </a:t>
            </a:r>
            <a:r>
              <a:rPr lang="en-GB" baseline="0" dirty="0" err="1"/>
              <a:t>Dutt</a:t>
            </a:r>
            <a:r>
              <a:rPr lang="en-GB" baseline="0" dirty="0"/>
              <a:t> Pant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Jayant Tripathi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400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REST is</a:t>
            </a:r>
            <a:r>
              <a:rPr lang="en-GB" baseline="0" dirty="0"/>
              <a:t> an architecture style to help describe how web services should work.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RESTful services are not dependant on any protocol, but virtually all utilise HTTP as the underlying protocol.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At its simplest, REST</a:t>
            </a:r>
            <a:r>
              <a:rPr lang="en-GB" baseline="0" dirty="0"/>
              <a:t> web services allow systems to manipulate resources using common operations.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Resources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Resources can be anything from a video, an image or business data.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For example, within Nationwide it may be a customer record, or their accounts or an individual payment.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Operations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These should be the HTTP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GET</a:t>
            </a:r>
            <a:r>
              <a:rPr lang="en-GB" baseline="0" dirty="0"/>
              <a:t> – Read a resource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PUT</a:t>
            </a:r>
            <a:r>
              <a:rPr lang="en-GB" baseline="0" dirty="0"/>
              <a:t> – Update a resource (should be </a:t>
            </a:r>
            <a:r>
              <a:rPr lang="en-GB" b="1" baseline="0" dirty="0"/>
              <a:t>IDEMPOTENT</a:t>
            </a:r>
            <a:r>
              <a:rPr lang="en-GB" baseline="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POST</a:t>
            </a:r>
            <a:r>
              <a:rPr lang="en-GB" baseline="0" dirty="0"/>
              <a:t> – Insert a new resource (is </a:t>
            </a:r>
            <a:r>
              <a:rPr lang="en-GB" b="1" baseline="0" dirty="0"/>
              <a:t>NOT</a:t>
            </a:r>
            <a:r>
              <a:rPr lang="en-GB" baseline="0" dirty="0"/>
              <a:t> idempotent)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DELETE</a:t>
            </a:r>
            <a:r>
              <a:rPr lang="en-GB" baseline="0" dirty="0"/>
              <a:t> – Delete a resource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URIs</a:t>
            </a:r>
            <a:endParaRPr lang="en-GB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Used to identify the resource being acted upon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They should not have verbs within them (POST /</a:t>
            </a:r>
            <a:r>
              <a:rPr lang="en-GB" baseline="0" dirty="0" err="1"/>
              <a:t>adduser?name</a:t>
            </a:r>
            <a:r>
              <a:rPr lang="en-GB" baseline="0" dirty="0"/>
              <a:t>=Robert), this should be purely managed via the HTTP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815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URIs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Within </a:t>
            </a:r>
            <a:r>
              <a:rPr lang="en-GB" dirty="0" err="1"/>
              <a:t>NEM</a:t>
            </a:r>
            <a:r>
              <a:rPr lang="en-GB" dirty="0"/>
              <a:t> we</a:t>
            </a:r>
            <a:r>
              <a:rPr lang="en-GB" baseline="0" dirty="0"/>
              <a:t> defined our </a:t>
            </a:r>
            <a:r>
              <a:rPr lang="en-GB" baseline="0" dirty="0" err="1"/>
              <a:t>URIs</a:t>
            </a:r>
            <a:r>
              <a:rPr lang="en-GB" baseline="0" dirty="0"/>
              <a:t> according to the REST principles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However, we have split them up into base paths and operations to be analogous of our pre-existing service groups and operations.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Base Paths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3 base paths in Open Banking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Within the base path is where we define the </a:t>
            </a:r>
            <a:r>
              <a:rPr lang="en-GB" b="1" baseline="0" dirty="0"/>
              <a:t>MAJOR</a:t>
            </a:r>
            <a:r>
              <a:rPr lang="en-GB" baseline="0" dirty="0"/>
              <a:t> service versions.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Service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The operations are similar to our existing SOAP service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Within the swagger file, the </a:t>
            </a:r>
            <a:r>
              <a:rPr lang="en-GB" baseline="0" dirty="0" err="1"/>
              <a:t>schemaversion</a:t>
            </a:r>
            <a:r>
              <a:rPr lang="en-GB" baseline="0" dirty="0"/>
              <a:t> is what defines the </a:t>
            </a:r>
            <a:r>
              <a:rPr lang="en-GB" b="1" baseline="0" dirty="0"/>
              <a:t>MINOR</a:t>
            </a:r>
            <a:r>
              <a:rPr lang="en-GB" baseline="0" dirty="0"/>
              <a:t> service version.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The service gateway will be used to help manage this minor version, just like our existing SOAP services.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HTTP Responses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These will be covered more in detail later.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In general the REST services will always return some type of HTTP response code, broadly success codes or error codes.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There are many different response codes available to use, but within Open Banking we limited this to a smaller list of commonly used ones wherein the body of the message provides the differentiation.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N.B. </a:t>
            </a:r>
            <a:r>
              <a:rPr lang="en-GB" b="0" baseline="0" dirty="0"/>
              <a:t>This list shown isn’t exhaustive, but simply for illustration purposes.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111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Service header</a:t>
            </a:r>
            <a:r>
              <a:rPr lang="en-GB" baseline="0" dirty="0"/>
              <a:t> per swagger spec. Not currently imported. Future improvement.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GET - Parameters in either path or query string</a:t>
            </a:r>
          </a:p>
          <a:p>
            <a:pPr marL="228600" indent="-228600">
              <a:buAutoNum type="arabicPeriod"/>
            </a:pPr>
            <a:r>
              <a:rPr lang="en-GB" baseline="0" dirty="0"/>
              <a:t>POST – Parameters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584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Different between soap and rest</a:t>
            </a:r>
            <a:r>
              <a:rPr lang="en-GB" baseline="0" dirty="0"/>
              <a:t> -&gt; RSA -&gt; swagger. </a:t>
            </a:r>
          </a:p>
          <a:p>
            <a:r>
              <a:rPr lang="en-GB" baseline="0" dirty="0"/>
              <a:t>2. Apply direct design. Build up from requirements, rather than </a:t>
            </a:r>
            <a:r>
              <a:rPr lang="en-GB" baseline="0" dirty="0" err="1"/>
              <a:t>IFW</a:t>
            </a:r>
            <a:r>
              <a:rPr lang="en-GB" baseline="0" dirty="0"/>
              <a:t> starting point. Look to relate back to </a:t>
            </a:r>
            <a:r>
              <a:rPr lang="en-GB" baseline="0" dirty="0" err="1"/>
              <a:t>IFW</a:t>
            </a:r>
            <a:r>
              <a:rPr lang="en-GB" baseline="0" dirty="0"/>
              <a:t> when possible.</a:t>
            </a:r>
          </a:p>
          <a:p>
            <a:r>
              <a:rPr lang="en-GB" baseline="0" dirty="0"/>
              <a:t>3. Swagger is </a:t>
            </a:r>
            <a:r>
              <a:rPr lang="en-GB" baseline="0" dirty="0" err="1"/>
              <a:t>versionable</a:t>
            </a:r>
            <a:r>
              <a:rPr lang="en-GB" baseline="0" dirty="0"/>
              <a:t> component.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79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err="1"/>
              <a:t>Func</a:t>
            </a:r>
            <a:r>
              <a:rPr lang="en-GB" baseline="0" dirty="0"/>
              <a:t> Specs, tuned to build team requirements.</a:t>
            </a:r>
          </a:p>
          <a:p>
            <a:pPr marL="228600" indent="-228600">
              <a:buAutoNum type="arabicPeriod"/>
            </a:pPr>
            <a:r>
              <a:rPr lang="en-GB" baseline="0" dirty="0"/>
              <a:t>Swagger Interface -&gt; FS supporting doc.</a:t>
            </a:r>
          </a:p>
          <a:p>
            <a:pPr marL="228600" indent="-228600">
              <a:buAutoNum type="arabicPeriod"/>
            </a:pPr>
            <a:r>
              <a:rPr lang="en-GB" baseline="0" dirty="0"/>
              <a:t>FS allows swagger to become point in time (for releases).</a:t>
            </a:r>
          </a:p>
          <a:p>
            <a:pPr marL="228600" indent="-228600">
              <a:buAutoNum type="arabicPeriod"/>
            </a:pPr>
            <a:r>
              <a:rPr lang="en-GB" baseline="0" dirty="0"/>
              <a:t>Not currently implemented Subtyping or polymorphism.</a:t>
            </a:r>
          </a:p>
          <a:p>
            <a:pPr marL="228600" indent="-228600">
              <a:buAutoNum type="arabicPeriod"/>
            </a:pPr>
            <a:r>
              <a:rPr lang="en-GB" baseline="0" dirty="0"/>
              <a:t>Store and version control swagger in </a:t>
            </a:r>
            <a:r>
              <a:rPr lang="en-GB" baseline="0" dirty="0" err="1"/>
              <a:t>RTC</a:t>
            </a:r>
            <a:r>
              <a:rPr lang="en-GB" baseline="0" dirty="0"/>
              <a:t> via RSA.</a:t>
            </a:r>
          </a:p>
          <a:p>
            <a:pPr marL="228600" indent="-228600">
              <a:buAutoNum type="arabicPeriod"/>
            </a:pPr>
            <a:r>
              <a:rPr lang="en-GB" baseline="0" dirty="0"/>
              <a:t>Sprints -&gt; </a:t>
            </a:r>
            <a:r>
              <a:rPr lang="en-GB" baseline="0" dirty="0" err="1"/>
              <a:t>OPMs</a:t>
            </a:r>
            <a:r>
              <a:rPr lang="en-GB" baseline="0" dirty="0"/>
              <a:t> to guide discussion and flush out use cases.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575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As noted earlier, </a:t>
            </a:r>
            <a:r>
              <a:rPr lang="en-GB" baseline="0" dirty="0" err="1"/>
              <a:t>NEM</a:t>
            </a:r>
            <a:r>
              <a:rPr lang="en-GB" baseline="0" dirty="0"/>
              <a:t> decided to utilise only a subset of the full list of HTTP response codes.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Whilst defining these, there were 4 overall categories of how to treat these within the swagger file.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 err="1"/>
              <a:t>Datapower</a:t>
            </a:r>
            <a:endParaRPr lang="en-GB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One key distinction is that the swagger spec, as a contract to the consumer, should define the responses that could be returned by </a:t>
            </a:r>
            <a:r>
              <a:rPr lang="en-GB" baseline="0" dirty="0" err="1"/>
              <a:t>Datapower</a:t>
            </a:r>
            <a:r>
              <a:rPr lang="en-GB" baseline="0" dirty="0"/>
              <a:t> as well as by the service itself.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baseline="0" dirty="0"/>
              <a:t>Categories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Provide overview of the table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baseline="0" dirty="0"/>
              <a:t>Examples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Explain examples of each, either in swagger editor or via the appendix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9E613-3E3C-4DF6-A19B-D2A56B6D90C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01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219700" y="0"/>
            <a:ext cx="3924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3335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526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2098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670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242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814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Confidential</a:t>
            </a:r>
          </a:p>
        </p:txBody>
      </p:sp>
      <p:pic>
        <p:nvPicPr>
          <p:cNvPr id="6" name="Picture 16" descr="Nationwide OY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6200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5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B6D9-1FB2-45FB-AFA2-BBCCB725BC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1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200"/>
            <a:ext cx="21018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76200"/>
            <a:ext cx="61563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72350-8342-458F-8536-38ADA4E267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9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ive 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8763" y="5715000"/>
            <a:ext cx="2535237" cy="1143000"/>
          </a:xfrm>
          <a:prstGeom prst="roundRect">
            <a:avLst>
              <a:gd name="adj" fmla="val 159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  <a:ea typeface="ＭＳ Ｐゴシック" pitchFamily="-84" charset="-128"/>
            </a:endParaRPr>
          </a:p>
        </p:txBody>
      </p:sp>
      <p:pic>
        <p:nvPicPr>
          <p:cNvPr id="5" name="Picture 10" descr="NW ppt templates v24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W ppt templates v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692150" y="5867400"/>
            <a:ext cx="213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70A1DBB-1801-4C7B-BCCF-F958BB0D145A}" type="slidenum">
              <a:rPr lang="en-GB" altLang="en-US" sz="1400" smtClean="0">
                <a:solidFill>
                  <a:srgbClr val="004A8F"/>
                </a:solidFill>
                <a:ea typeface="MS PGothic" panose="020B0600070205080204" pitchFamily="34" charset="-128"/>
              </a:rPr>
              <a:pPr eaLnBrk="1" hangingPunct="1">
                <a:defRPr/>
              </a:pPr>
              <a:t>‹#›</a:t>
            </a:fld>
            <a:endParaRPr lang="en-GB" altLang="en-US" sz="1400">
              <a:solidFill>
                <a:srgbClr val="004A8F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756334" y="1366406"/>
            <a:ext cx="7704098" cy="2283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56334" y="620688"/>
            <a:ext cx="7704099" cy="74571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6"/>
          <p:cNvSpPr txBox="1">
            <a:spLocks noGrp="1"/>
          </p:cNvSpPr>
          <p:nvPr userDrawn="1"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9C284580-2276-4FB8-9A64-9055A51FA1A7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A3442-F82F-4AAA-829B-291AFAC2B5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9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B04F-A2C9-4493-BD76-E91EDEEC5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311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022350"/>
            <a:ext cx="4129088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022350"/>
            <a:ext cx="4129087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4070-A666-4099-901C-D6FB5767C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68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95C5-E48E-4D65-83A8-D2B3F609C93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392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1B8F2-3320-4EF1-B5E3-0E87EB4EE5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0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DCE8-A7B1-4E00-A802-CCA073D337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33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7D9B-8F82-446F-94B6-447213623E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2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848B-D22A-4BEA-92E7-F128A2F48E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6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6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76200"/>
            <a:ext cx="8410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022350"/>
            <a:ext cx="841057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7620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C2BCFF59-B8F6-4663-800C-8B834AC8FE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25" descr="Nationwide OYS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6"/>
          <p:cNvSpPr txBox="1">
            <a:spLocks noGrp="1"/>
          </p:cNvSpPr>
          <p:nvPr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DE2F00E2-722B-462A-9A31-D9305811B628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d/d5/Fire_break_track_-_geograph.org.uk_-_825839.jp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11.png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nationwideteam/sites/nbs_eprise_mware_dc/Middleware%20Strategic/Shared%20Documents/Forms/Artefact%20View.aspx?RootFolder=/sites/nbs_eprise_mware_dc/Middleware%20Strategic/Shared%20Documents/Artefacts/12.%20Open%20Banking%20Designs&amp;View=%7bCFEFEE43-BD3C-48B5-ADE0-20E319E5EDE4%7d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web-development/restful-web-services-a-tutorial/240169069" TargetMode="External"/><Relationship Id="rId2" Type="http://schemas.openxmlformats.org/officeDocument/2006/relationships/hyperlink" Target="https://www.ibm.com/developerworks/library/ws-restful/index.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stapitutorial.com/httpstatuscodes.html" TargetMode="External"/><Relationship Id="rId4" Type="http://schemas.openxmlformats.org/officeDocument/2006/relationships/hyperlink" Target="http://www.restapitutorial.com/lessons/httpmetho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NEMDC Open Banking</a:t>
            </a:r>
            <a:br>
              <a:rPr lang="en-GB" dirty="0"/>
            </a:br>
            <a:r>
              <a:rPr lang="en-GB" dirty="0" err="1"/>
              <a:t>ReST</a:t>
            </a:r>
            <a:r>
              <a:rPr lang="en-GB" dirty="0"/>
              <a:t> Service Design v1.0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888" y="4365625"/>
            <a:ext cx="4254016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ea typeface="MS PGothic" panose="020B0600070205080204" pitchFamily="34" charset="-128"/>
              </a:rPr>
              <a:t>Jasper Thorburn and Jordan Bryan</a:t>
            </a:r>
          </a:p>
          <a:p>
            <a:pPr>
              <a:defRPr/>
            </a:pPr>
            <a:r>
              <a:rPr lang="en-GB" sz="1050" dirty="0">
                <a:ea typeface="MS PGothic" panose="020B0600070205080204" pitchFamily="34" charset="-128"/>
              </a:rPr>
              <a:t>December 2017</a:t>
            </a:r>
          </a:p>
        </p:txBody>
      </p:sp>
    </p:spTree>
    <p:extLst>
      <p:ext uri="{BB962C8B-B14F-4D97-AF65-F5344CB8AC3E}">
        <p14:creationId xmlns:p14="http://schemas.microsoft.com/office/powerpoint/2010/main" val="237869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Swagger Editor</a:t>
            </a:r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04875"/>
            <a:ext cx="8047656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5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5733" y="2151251"/>
            <a:ext cx="4012534" cy="3860736"/>
            <a:chOff x="1008177" y="0"/>
            <a:chExt cx="7127646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177" y="0"/>
              <a:ext cx="7127646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1285876" y="4576762"/>
              <a:ext cx="3238500" cy="2281238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1583" y="4913698"/>
              <a:ext cx="1962359" cy="1148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Included and defined at service level</a:t>
              </a:r>
            </a:p>
          </p:txBody>
        </p:sp>
        <p:sp>
          <p:nvSpPr>
            <p:cNvPr id="10" name="Arc 9"/>
            <p:cNvSpPr/>
            <p:nvPr/>
          </p:nvSpPr>
          <p:spPr bwMode="auto">
            <a:xfrm rot="16200000">
              <a:off x="4984435" y="464299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1590" y="338143"/>
              <a:ext cx="2594743" cy="8200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No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 rot="16200000">
              <a:off x="2450785" y="404373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35178" y="2452690"/>
              <a:ext cx="2594743" cy="8200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Response headers Included</a:t>
              </a:r>
            </a:p>
          </p:txBody>
        </p:sp>
        <p:sp>
          <p:nvSpPr>
            <p:cNvPr id="14" name="Arc 13"/>
            <p:cNvSpPr/>
            <p:nvPr/>
          </p:nvSpPr>
          <p:spPr bwMode="auto">
            <a:xfrm rot="5400000" flipV="1">
              <a:off x="4103655" y="143575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14436"/>
              </p:ext>
            </p:extLst>
          </p:nvPr>
        </p:nvGraphicFramePr>
        <p:xfrm>
          <a:off x="311479" y="985425"/>
          <a:ext cx="8251496" cy="110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OK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125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Created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15933705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202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Accepted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58694798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304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Modified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30080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05260" y="1814100"/>
            <a:ext cx="4133480" cy="4678684"/>
            <a:chOff x="1305295" y="0"/>
            <a:chExt cx="6596824" cy="746694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295" y="0"/>
              <a:ext cx="653341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619251" y="6553200"/>
              <a:ext cx="1971674" cy="3048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58582" y="5542002"/>
              <a:ext cx="1962358" cy="10315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Only referenced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service level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6200000">
              <a:off x="4974910" y="40320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685926" y="4486274"/>
              <a:ext cx="2962274" cy="71437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761" y="4259758"/>
              <a:ext cx="1962358" cy="736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Defined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swagger level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92192" y="516487"/>
              <a:ext cx="2594744" cy="736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Included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5" name="Arc 24"/>
            <p:cNvSpPr/>
            <p:nvPr/>
          </p:nvSpPr>
          <p:spPr bwMode="auto">
            <a:xfrm rot="16200000">
              <a:off x="3441386" y="582717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22073" y="2032160"/>
              <a:ext cx="2594744" cy="736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Response headers Included</a:t>
              </a:r>
            </a:p>
          </p:txBody>
        </p:sp>
        <p:sp>
          <p:nvSpPr>
            <p:cNvPr id="27" name="Arc 26"/>
            <p:cNvSpPr/>
            <p:nvPr/>
          </p:nvSpPr>
          <p:spPr bwMode="auto">
            <a:xfrm rot="15145167">
              <a:off x="4249717" y="214651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8" name="Arc 27"/>
            <p:cNvSpPr/>
            <p:nvPr/>
          </p:nvSpPr>
          <p:spPr bwMode="auto">
            <a:xfrm rot="16200000">
              <a:off x="3955735" y="58608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9546"/>
              </p:ext>
            </p:extLst>
          </p:nvPr>
        </p:nvGraphicFramePr>
        <p:xfrm>
          <a:off x="311479" y="985425"/>
          <a:ext cx="8251496" cy="55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Conflict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level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7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6589" y="2302629"/>
            <a:ext cx="3710823" cy="4202545"/>
            <a:chOff x="1308852" y="0"/>
            <a:chExt cx="6593267" cy="74669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852" y="0"/>
              <a:ext cx="6526295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1595885" y="6545222"/>
              <a:ext cx="1971674" cy="3048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8581" y="5542002"/>
              <a:ext cx="1962357" cy="1148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Optionally referenced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service level</a:t>
              </a:r>
            </a:p>
          </p:txBody>
        </p:sp>
        <p:sp>
          <p:nvSpPr>
            <p:cNvPr id="10" name="Arc 9"/>
            <p:cNvSpPr/>
            <p:nvPr/>
          </p:nvSpPr>
          <p:spPr bwMode="auto">
            <a:xfrm rot="16200000">
              <a:off x="4974910" y="40320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85926" y="4486274"/>
              <a:ext cx="2962274" cy="71437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9762" y="4259757"/>
              <a:ext cx="1962357" cy="1148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Defined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swagger level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191" y="516488"/>
              <a:ext cx="2594742" cy="8202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Included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 rot="16200000">
              <a:off x="3441386" y="582717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22072" y="2032161"/>
              <a:ext cx="2594742" cy="8202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Response headers Included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5145167">
              <a:off x="4249717" y="2146518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 rot="16200000">
              <a:off x="3955735" y="5860882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01407"/>
              </p:ext>
            </p:extLst>
          </p:nvPr>
        </p:nvGraphicFramePr>
        <p:xfrm>
          <a:off x="311479" y="985425"/>
          <a:ext cx="8251496" cy="12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Bad Request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9982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Found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0408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Internal Server 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0842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Unavailable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2660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Gateway Timeout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6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Appendix HTTP Responses – Categorisation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66801" y="2452687"/>
            <a:ext cx="3410398" cy="2509838"/>
            <a:chOff x="3205162" y="1681162"/>
            <a:chExt cx="5850137" cy="4305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95183"/>
            <a:stretch/>
          </p:blipFill>
          <p:spPr>
            <a:xfrm>
              <a:off x="5838826" y="1681162"/>
              <a:ext cx="3187451" cy="34956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5162" y="1681162"/>
              <a:ext cx="2733675" cy="3495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3506354" y="4936271"/>
              <a:ext cx="1415719" cy="2405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302" y="4107841"/>
              <a:ext cx="1962358" cy="1108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NOT referenced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service level</a:t>
              </a:r>
            </a:p>
          </p:txBody>
        </p:sp>
        <p:sp>
          <p:nvSpPr>
            <p:cNvPr id="9" name="Arc 8"/>
            <p:cNvSpPr/>
            <p:nvPr/>
          </p:nvSpPr>
          <p:spPr bwMode="auto">
            <a:xfrm rot="5400000" flipV="1">
              <a:off x="6052438" y="2016393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44095" y="3045772"/>
              <a:ext cx="2294730" cy="35165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92941" y="3044279"/>
              <a:ext cx="1962358" cy="7919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</a:rPr>
                <a:t>Defined </a:t>
              </a:r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at swagger level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47507" y="1804043"/>
              <a:ext cx="2594742" cy="1108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No response headers or </a:t>
              </a:r>
              <a:r>
                <a:rPr lang="en-US" sz="1200" cap="none" spc="0" dirty="0" err="1">
                  <a:ln w="0"/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+mn-lt"/>
                </a:rPr>
                <a:t>TransactionStatus</a:t>
              </a:r>
              <a:endParaRPr lang="en-US" sz="1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 bwMode="auto">
            <a:xfrm rot="15629380">
              <a:off x="4738564" y="2051280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" name="Arc 13"/>
            <p:cNvSpPr/>
            <p:nvPr/>
          </p:nvSpPr>
          <p:spPr bwMode="auto">
            <a:xfrm rot="16200000">
              <a:off x="5278065" y="4380434"/>
              <a:ext cx="1217884" cy="1994235"/>
            </a:xfrm>
            <a:prstGeom prst="arc">
              <a:avLst>
                <a:gd name="adj1" fmla="val 17483294"/>
                <a:gd name="adj2" fmla="val 2721189"/>
              </a:avLst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03089"/>
              </p:ext>
            </p:extLst>
          </p:nvPr>
        </p:nvGraphicFramePr>
        <p:xfrm>
          <a:off x="311479" y="985425"/>
          <a:ext cx="8251496" cy="12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Unauthorised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8341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Forbidden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3661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405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Method Not Allowed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3171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406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Acceptable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50349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429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Too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Many Requests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4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</a:t>
            </a:r>
            <a:r>
              <a:rPr lang="en-GB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</a:t>
            </a:r>
            <a:r>
              <a:rPr lang="en-GB" dirty="0"/>
              <a:t>presentational </a:t>
            </a:r>
            <a:r>
              <a:rPr lang="en-GB" b="1" dirty="0">
                <a:solidFill>
                  <a:srgbClr val="FF0000"/>
                </a:solidFill>
              </a:rPr>
              <a:t>S</a:t>
            </a:r>
            <a:r>
              <a:rPr lang="en-GB" dirty="0"/>
              <a:t>tate </a:t>
            </a:r>
            <a:r>
              <a:rPr lang="en-GB" b="1" dirty="0">
                <a:solidFill>
                  <a:srgbClr val="FF0000"/>
                </a:solidFill>
              </a:rPr>
              <a:t>T</a:t>
            </a:r>
            <a:r>
              <a:rPr lang="en-GB" dirty="0"/>
              <a:t>ransfer</a:t>
            </a:r>
          </a:p>
          <a:p>
            <a:pPr lvl="1"/>
            <a:r>
              <a:rPr lang="en-GB" dirty="0"/>
              <a:t>POST (</a:t>
            </a:r>
            <a:r>
              <a:rPr lang="en-GB" b="1" dirty="0">
                <a:solidFill>
                  <a:srgbClr val="FF0000"/>
                </a:solidFill>
              </a:rPr>
              <a:t>C</a:t>
            </a:r>
            <a:r>
              <a:rPr lang="en-GB" dirty="0"/>
              <a:t>reate)</a:t>
            </a:r>
          </a:p>
          <a:p>
            <a:pPr lvl="1"/>
            <a:r>
              <a:rPr lang="en-GB" dirty="0"/>
              <a:t>GET (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dirty="0"/>
              <a:t>ead)</a:t>
            </a:r>
          </a:p>
          <a:p>
            <a:pPr lvl="1"/>
            <a:r>
              <a:rPr lang="en-GB" dirty="0"/>
              <a:t>PUT (</a:t>
            </a:r>
            <a:r>
              <a:rPr lang="en-GB" b="1" dirty="0">
                <a:solidFill>
                  <a:srgbClr val="FF0000"/>
                </a:solidFill>
              </a:rPr>
              <a:t>U</a:t>
            </a:r>
            <a:r>
              <a:rPr lang="en-GB" dirty="0"/>
              <a:t>pdate)</a:t>
            </a:r>
          </a:p>
          <a:p>
            <a:pPr lvl="1"/>
            <a:r>
              <a:rPr lang="en-GB" dirty="0"/>
              <a:t>DELETE (</a:t>
            </a:r>
            <a:r>
              <a:rPr lang="en-GB" b="1" dirty="0">
                <a:solidFill>
                  <a:srgbClr val="FF0000"/>
                </a:solidFill>
              </a:rPr>
              <a:t>D</a:t>
            </a:r>
            <a:r>
              <a:rPr lang="en-GB" dirty="0"/>
              <a:t>elete)                                              </a:t>
            </a:r>
          </a:p>
          <a:p>
            <a:pPr marL="457200" lvl="1" indent="0">
              <a:buNone/>
            </a:pPr>
            <a:r>
              <a:rPr lang="en-GB" dirty="0"/>
              <a:t>                                                                               GET /{</a:t>
            </a:r>
            <a:r>
              <a:rPr lang="en-GB" dirty="0" err="1"/>
              <a:t>AccountId</a:t>
            </a:r>
            <a:r>
              <a:rPr lang="en-GB" dirty="0"/>
              <a:t>}/balances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Why </a:t>
            </a:r>
            <a:r>
              <a:rPr lang="en-GB" dirty="0" err="1"/>
              <a:t>ReST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Industry trend moving towards </a:t>
            </a:r>
            <a:r>
              <a:rPr lang="en-GB" dirty="0" err="1"/>
              <a:t>ReST</a:t>
            </a:r>
            <a:endParaRPr lang="en-GB" dirty="0"/>
          </a:p>
          <a:p>
            <a:pPr lvl="1"/>
            <a:r>
              <a:rPr lang="en-GB" dirty="0"/>
              <a:t>User friendly standards</a:t>
            </a:r>
          </a:p>
          <a:p>
            <a:pPr lvl="1"/>
            <a:r>
              <a:rPr lang="en-GB" dirty="0"/>
              <a:t>Lightweight communication</a:t>
            </a:r>
          </a:p>
          <a:p>
            <a:pPr lvl="1"/>
            <a:r>
              <a:rPr lang="en-GB" dirty="0"/>
              <a:t>Less complexity</a:t>
            </a:r>
          </a:p>
          <a:p>
            <a:pPr lvl="1"/>
            <a:r>
              <a:rPr lang="en-GB" dirty="0"/>
              <a:t>API economy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8800" y="1657164"/>
            <a:ext cx="1962358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Operations on a resource</a:t>
            </a:r>
          </a:p>
        </p:txBody>
      </p:sp>
      <p:sp>
        <p:nvSpPr>
          <p:cNvPr id="8" name="Arc 7"/>
          <p:cNvSpPr/>
          <p:nvPr/>
        </p:nvSpPr>
        <p:spPr bwMode="auto">
          <a:xfrm rot="16200000">
            <a:off x="2951653" y="1386464"/>
            <a:ext cx="1217884" cy="1994235"/>
          </a:xfrm>
          <a:prstGeom prst="arc">
            <a:avLst>
              <a:gd name="adj1" fmla="val 17483294"/>
              <a:gd name="adj2" fmla="val 2721189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7542133">
            <a:off x="4927066" y="1686213"/>
            <a:ext cx="945910" cy="1394734"/>
          </a:xfrm>
          <a:prstGeom prst="arc">
            <a:avLst>
              <a:gd name="adj1" fmla="val 17483294"/>
              <a:gd name="adj2" fmla="val 2721189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41" y="3442813"/>
            <a:ext cx="3224059" cy="19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4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</a:t>
            </a:r>
            <a:r>
              <a:rPr lang="en-GB" dirty="0"/>
              <a:t> Service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022349"/>
            <a:ext cx="8410575" cy="5078199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dirty="0">
                <a:solidFill>
                  <a:srgbClr val="00B050"/>
                </a:solidFill>
              </a:rPr>
              <a:t>GET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nem</a:t>
            </a:r>
            <a:r>
              <a:rPr lang="en-GB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/accounts/v1</a:t>
            </a:r>
            <a:r>
              <a:rPr lang="en-GB" sz="1800" dirty="0">
                <a:solidFill>
                  <a:srgbClr val="BC4C00"/>
                </a:solidFill>
              </a:rPr>
              <a:t>/{</a:t>
            </a:r>
            <a:r>
              <a:rPr lang="en-GB" sz="1800" dirty="0" err="1">
                <a:solidFill>
                  <a:srgbClr val="BC4C00"/>
                </a:solidFill>
              </a:rPr>
              <a:t>AccountId</a:t>
            </a:r>
            <a:r>
              <a:rPr lang="en-GB" sz="1800" dirty="0">
                <a:solidFill>
                  <a:srgbClr val="BC4C00"/>
                </a:solidFill>
              </a:rPr>
              <a:t>}/locks</a:t>
            </a:r>
          </a:p>
          <a:p>
            <a:pPr marL="0" indent="0" algn="ctr">
              <a:buNone/>
            </a:pPr>
            <a:endParaRPr lang="en-GB" sz="18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GB" sz="1100" dirty="0">
                <a:solidFill>
                  <a:srgbClr val="00B050"/>
                </a:solidFill>
              </a:rPr>
              <a:t>Verb</a:t>
            </a:r>
            <a:r>
              <a:rPr lang="en-GB" sz="1100" dirty="0">
                <a:solidFill>
                  <a:srgbClr val="FFC000"/>
                </a:solidFill>
              </a:rPr>
              <a:t>    </a:t>
            </a:r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 Path (</a:t>
            </a:r>
            <a:r>
              <a:rPr lang="en-GB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inc.</a:t>
            </a:r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major version)              </a:t>
            </a:r>
            <a:r>
              <a:rPr lang="en-GB" sz="1100" dirty="0">
                <a:solidFill>
                  <a:srgbClr val="FFC000"/>
                </a:solidFill>
              </a:rPr>
              <a:t> </a:t>
            </a:r>
            <a:r>
              <a:rPr lang="en-GB" sz="1100" dirty="0">
                <a:solidFill>
                  <a:srgbClr val="BC4C00"/>
                </a:solidFill>
              </a:rPr>
              <a:t>Operation          </a:t>
            </a:r>
            <a:r>
              <a:rPr lang="en-GB" sz="1100" dirty="0">
                <a:solidFill>
                  <a:schemeClr val="bg1"/>
                </a:solidFill>
              </a:rPr>
              <a:t>f</a:t>
            </a:r>
            <a:endParaRPr lang="en-GB" sz="1100" dirty="0">
              <a:solidFill>
                <a:srgbClr val="FFC000"/>
              </a:solidFill>
            </a:endParaRPr>
          </a:p>
          <a:p>
            <a:endParaRPr lang="en-GB" sz="1100" dirty="0"/>
          </a:p>
          <a:p>
            <a:r>
              <a:rPr lang="en-GB" sz="1600" dirty="0"/>
              <a:t>Expose directory structure-like </a:t>
            </a:r>
            <a:r>
              <a:rPr lang="en-GB" sz="1600" dirty="0" err="1"/>
              <a:t>URIs</a:t>
            </a:r>
            <a:r>
              <a:rPr lang="en-GB" sz="1600" dirty="0"/>
              <a:t>, comprising of base paths and operation paths.</a:t>
            </a:r>
          </a:p>
          <a:p>
            <a:pPr lvl="1"/>
            <a:r>
              <a:rPr lang="en-GB" sz="1200" b="1" dirty="0"/>
              <a:t>Base paths = Service Groups</a:t>
            </a:r>
          </a:p>
          <a:p>
            <a:pPr lvl="2"/>
            <a:r>
              <a:rPr lang="en-GB" sz="1200" dirty="0"/>
              <a:t>/</a:t>
            </a:r>
            <a:r>
              <a:rPr lang="en-GB" sz="1200" dirty="0" err="1"/>
              <a:t>nem</a:t>
            </a:r>
            <a:r>
              <a:rPr lang="en-GB" sz="1200" dirty="0"/>
              <a:t>/cabs/v1</a:t>
            </a:r>
          </a:p>
          <a:p>
            <a:pPr lvl="2"/>
            <a:r>
              <a:rPr lang="en-GB" sz="1200" dirty="0"/>
              <a:t>/</a:t>
            </a:r>
            <a:r>
              <a:rPr lang="en-GB" sz="1200" dirty="0" err="1"/>
              <a:t>nem</a:t>
            </a:r>
            <a:r>
              <a:rPr lang="en-GB" sz="1200" dirty="0"/>
              <a:t>/payments/v1</a:t>
            </a:r>
          </a:p>
          <a:p>
            <a:pPr lvl="2"/>
            <a:r>
              <a:rPr lang="en-GB" sz="1200" dirty="0"/>
              <a:t>/</a:t>
            </a:r>
            <a:r>
              <a:rPr lang="en-GB" sz="1200" dirty="0" err="1"/>
              <a:t>nem</a:t>
            </a:r>
            <a:r>
              <a:rPr lang="en-GB" sz="1200" dirty="0"/>
              <a:t>/accounts/v1</a:t>
            </a:r>
          </a:p>
          <a:p>
            <a:pPr lvl="1"/>
            <a:r>
              <a:rPr lang="en-GB" sz="1200" b="1" dirty="0"/>
              <a:t>Operation Paths = Service Operations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}/locks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}/standing-orders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</a:t>
            </a:r>
            <a:r>
              <a:rPr lang="en-GB" sz="1200" dirty="0" err="1"/>
              <a:t>adhoc</a:t>
            </a:r>
            <a:r>
              <a:rPr lang="en-GB" sz="1200" dirty="0"/>
              <a:t>-payees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}/direct-debits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}/transactions</a:t>
            </a:r>
          </a:p>
          <a:p>
            <a:pPr lvl="2"/>
            <a:r>
              <a:rPr lang="en-GB" sz="1200" dirty="0"/>
              <a:t>/{</a:t>
            </a:r>
            <a:r>
              <a:rPr lang="en-GB" sz="1200" dirty="0" err="1"/>
              <a:t>AccountId</a:t>
            </a:r>
            <a:r>
              <a:rPr lang="en-GB" sz="1200" dirty="0"/>
              <a:t>}/balances </a:t>
            </a:r>
          </a:p>
          <a:p>
            <a:pPr lvl="2"/>
            <a:endParaRPr lang="en-GB" sz="1200" dirty="0"/>
          </a:p>
          <a:p>
            <a:r>
              <a:rPr lang="en-GB" sz="1600" dirty="0" err="1"/>
              <a:t>ReST</a:t>
            </a:r>
            <a:r>
              <a:rPr lang="en-GB" sz="1600" dirty="0"/>
              <a:t> utilises HTTP responses.</a:t>
            </a:r>
          </a:p>
          <a:p>
            <a:pPr marL="457200" lvl="1" indent="0">
              <a:buNone/>
            </a:pPr>
            <a:r>
              <a:rPr lang="en-GB" sz="1200" b="1" dirty="0"/>
              <a:t>HTTP 200</a:t>
            </a:r>
            <a:r>
              <a:rPr lang="en-GB" sz="1200" dirty="0"/>
              <a:t> – OK 			</a:t>
            </a:r>
            <a:r>
              <a:rPr lang="en-GB" sz="1200" b="1" dirty="0"/>
              <a:t>HTTP 404</a:t>
            </a:r>
            <a:r>
              <a:rPr lang="en-GB" sz="1200" dirty="0"/>
              <a:t> – Not Found</a:t>
            </a:r>
          </a:p>
          <a:p>
            <a:pPr marL="457200" lvl="1" indent="0">
              <a:buNone/>
            </a:pPr>
            <a:r>
              <a:rPr lang="en-GB" sz="1200" b="1" dirty="0"/>
              <a:t>HTTP 201</a:t>
            </a:r>
            <a:r>
              <a:rPr lang="en-GB" sz="1200" dirty="0"/>
              <a:t> – Created 		</a:t>
            </a:r>
            <a:r>
              <a:rPr lang="en-GB" sz="1200" b="1" dirty="0"/>
              <a:t>HTTP 500</a:t>
            </a:r>
            <a:r>
              <a:rPr lang="en-GB" sz="1200" dirty="0"/>
              <a:t> – Internal Server Error</a:t>
            </a:r>
          </a:p>
          <a:p>
            <a:pPr marL="457200" lvl="1" indent="0">
              <a:buNone/>
            </a:pPr>
            <a:r>
              <a:rPr lang="en-GB" sz="1200" b="1" dirty="0"/>
              <a:t>HTTP 400 </a:t>
            </a:r>
            <a:r>
              <a:rPr lang="en-GB" sz="1200" dirty="0"/>
              <a:t>– Bad Request		</a:t>
            </a:r>
            <a:r>
              <a:rPr lang="en-GB" sz="1200" b="1" dirty="0"/>
              <a:t>HTTP 504</a:t>
            </a:r>
            <a:r>
              <a:rPr lang="en-GB" sz="1200" dirty="0"/>
              <a:t> – Gateway Timeout</a:t>
            </a:r>
            <a:endParaRPr lang="en-GB" sz="100" dirty="0"/>
          </a:p>
          <a:p>
            <a:endParaRPr lang="en-GB" sz="1100" dirty="0"/>
          </a:p>
        </p:txBody>
      </p:sp>
      <p:sp>
        <p:nvSpPr>
          <p:cNvPr id="4" name="Arc 3"/>
          <p:cNvSpPr/>
          <p:nvPr/>
        </p:nvSpPr>
        <p:spPr bwMode="auto">
          <a:xfrm rot="683635">
            <a:off x="2454506" y="1250632"/>
            <a:ext cx="343448" cy="562382"/>
          </a:xfrm>
          <a:prstGeom prst="arc">
            <a:avLst>
              <a:gd name="adj1" fmla="val 17483294"/>
              <a:gd name="adj2" fmla="val 2721189"/>
            </a:avLst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Arc 4"/>
          <p:cNvSpPr/>
          <p:nvPr/>
        </p:nvSpPr>
        <p:spPr bwMode="auto">
          <a:xfrm rot="683635">
            <a:off x="3542562" y="1250632"/>
            <a:ext cx="343448" cy="562382"/>
          </a:xfrm>
          <a:prstGeom prst="arc">
            <a:avLst>
              <a:gd name="adj1" fmla="val 17483294"/>
              <a:gd name="adj2" fmla="val 2721189"/>
            </a:avLst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Arc 5"/>
          <p:cNvSpPr/>
          <p:nvPr/>
        </p:nvSpPr>
        <p:spPr bwMode="auto">
          <a:xfrm rot="683635">
            <a:off x="5518046" y="1250632"/>
            <a:ext cx="343448" cy="562382"/>
          </a:xfrm>
          <a:prstGeom prst="arc">
            <a:avLst>
              <a:gd name="adj1" fmla="val 17483294"/>
              <a:gd name="adj2" fmla="val 2721189"/>
            </a:avLst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6682" y="2633110"/>
            <a:ext cx="19623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200" dirty="0" err="1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Basepath</a:t>
            </a:r>
            <a:r>
              <a:rPr lang="en-GB" sz="120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n-lt"/>
              </a:rPr>
              <a:t> versions are the Service group version</a:t>
            </a:r>
            <a:endParaRPr lang="en-US" sz="1200" cap="none" spc="0" dirty="0">
              <a:ln w="0"/>
              <a:solidFill>
                <a:schemeClr val="bg2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Arc 7"/>
          <p:cNvSpPr/>
          <p:nvPr/>
        </p:nvSpPr>
        <p:spPr bwMode="auto">
          <a:xfrm rot="16200000">
            <a:off x="3190479" y="2280522"/>
            <a:ext cx="1217884" cy="1994235"/>
          </a:xfrm>
          <a:prstGeom prst="arc">
            <a:avLst>
              <a:gd name="adj1" fmla="val 17483294"/>
              <a:gd name="adj2" fmla="val 2721189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146608"/>
            <a:ext cx="8410575" cy="828675"/>
          </a:xfrm>
        </p:spPr>
        <p:txBody>
          <a:bodyPr/>
          <a:lstStyle/>
          <a:p>
            <a:r>
              <a:rPr lang="en-GB" sz="2400" dirty="0"/>
              <a:t>Open Banking Operation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sz="1800" dirty="0"/>
              <a:t>GET Account Locks:</a:t>
            </a:r>
          </a:p>
          <a:p>
            <a:pPr lvl="1"/>
            <a:r>
              <a:rPr lang="en-GB" sz="1200" dirty="0"/>
              <a:t>Service header</a:t>
            </a:r>
          </a:p>
          <a:p>
            <a:pPr lvl="1"/>
            <a:r>
              <a:rPr lang="en-GB" sz="1200" dirty="0"/>
              <a:t>Parameters - Path| Query String 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pPr marL="457200" lvl="1" indent="0">
              <a:buNone/>
            </a:pPr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pPr lvl="1"/>
            <a:endParaRPr lang="en-GB" sz="900" dirty="0"/>
          </a:p>
          <a:p>
            <a:r>
              <a:rPr lang="en-GB" sz="1800" dirty="0"/>
              <a:t>POST Electronic Payment</a:t>
            </a:r>
          </a:p>
          <a:p>
            <a:pPr lvl="1"/>
            <a:r>
              <a:rPr lang="en-GB" sz="1200" dirty="0"/>
              <a:t>Body  (unlike GET)</a:t>
            </a:r>
          </a:p>
          <a:p>
            <a:pPr lvl="1"/>
            <a:r>
              <a:rPr lang="en-GB" sz="1200" dirty="0"/>
              <a:t>Complex request, simple response</a:t>
            </a:r>
          </a:p>
          <a:p>
            <a:pPr marL="457200" lvl="1" indent="0">
              <a:buNone/>
            </a:pP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5" y="2147492"/>
            <a:ext cx="2020951" cy="816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0611"/>
          <a:stretch/>
        </p:blipFill>
        <p:spPr>
          <a:xfrm>
            <a:off x="1031776" y="2994145"/>
            <a:ext cx="2013176" cy="1742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337" t="-1742"/>
          <a:stretch/>
        </p:blipFill>
        <p:spPr>
          <a:xfrm>
            <a:off x="4541379" y="3209545"/>
            <a:ext cx="3825452" cy="2686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379" y="2147493"/>
            <a:ext cx="2583370" cy="1062052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 bwMode="auto">
          <a:xfrm rot="5060366">
            <a:off x="4509826" y="1037153"/>
            <a:ext cx="1113253" cy="1994235"/>
          </a:xfrm>
          <a:prstGeom prst="arc">
            <a:avLst>
              <a:gd name="adj1" fmla="val 3265199"/>
              <a:gd name="adj2" fmla="val 10098432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5060366">
            <a:off x="156820" y="1865741"/>
            <a:ext cx="2339859" cy="1994235"/>
          </a:xfrm>
          <a:prstGeom prst="arc">
            <a:avLst>
              <a:gd name="adj1" fmla="val 1606911"/>
              <a:gd name="adj2" fmla="val 10098432"/>
            </a:avLst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425" y="1022349"/>
            <a:ext cx="8410575" cy="50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/>
              <a:t>SOAP </a:t>
            </a:r>
            <a:r>
              <a:rPr lang="en-GB" sz="1200" i="1" kern="0" dirty="0"/>
              <a:t>(other releases)</a:t>
            </a:r>
            <a:endParaRPr lang="en-GB" sz="1600" i="1" kern="0" dirty="0"/>
          </a:p>
          <a:p>
            <a:pPr lvl="1"/>
            <a:r>
              <a:rPr lang="en-GB" sz="1200" b="1" kern="0" dirty="0"/>
              <a:t>RSA</a:t>
            </a:r>
          </a:p>
          <a:p>
            <a:pPr lvl="2"/>
            <a:r>
              <a:rPr lang="en-GB" sz="1200" kern="0" dirty="0" err="1"/>
              <a:t>WSDL</a:t>
            </a:r>
            <a:r>
              <a:rPr lang="en-GB" sz="1200" kern="0" dirty="0"/>
              <a:t> (XML)</a:t>
            </a:r>
          </a:p>
          <a:p>
            <a:pPr lvl="2"/>
            <a:r>
              <a:rPr lang="en-GB" sz="1200" kern="0" dirty="0" err="1"/>
              <a:t>XSD</a:t>
            </a:r>
            <a:r>
              <a:rPr lang="en-GB" sz="1200" kern="0" dirty="0"/>
              <a:t> (XML)</a:t>
            </a:r>
          </a:p>
          <a:p>
            <a:pPr lvl="1"/>
            <a:r>
              <a:rPr lang="en-GB" sz="1200" b="1" kern="0" dirty="0"/>
              <a:t>XML Spy</a:t>
            </a:r>
          </a:p>
          <a:p>
            <a:pPr lvl="2"/>
            <a:r>
              <a:rPr lang="en-GB" sz="1200" kern="0" dirty="0"/>
              <a:t>Sample Messages (XML)</a:t>
            </a:r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800" kern="0" dirty="0"/>
          </a:p>
          <a:p>
            <a:endParaRPr lang="en-GB" sz="1600" kern="0" dirty="0"/>
          </a:p>
          <a:p>
            <a:r>
              <a:rPr lang="en-GB" sz="1600" kern="0" dirty="0"/>
              <a:t>Direct Design</a:t>
            </a:r>
            <a:endParaRPr lang="en-GB" sz="1800" kern="0" dirty="0"/>
          </a:p>
          <a:p>
            <a:endParaRPr lang="en-GB" sz="1600" kern="0" dirty="0"/>
          </a:p>
          <a:p>
            <a:endParaRPr lang="en-GB" sz="1600" kern="0" dirty="0"/>
          </a:p>
          <a:p>
            <a:endParaRPr lang="en-GB" sz="1600" kern="0" dirty="0"/>
          </a:p>
          <a:p>
            <a:r>
              <a:rPr lang="en-GB" sz="1600" kern="0" dirty="0" err="1"/>
              <a:t>ReST</a:t>
            </a:r>
            <a:r>
              <a:rPr lang="en-GB" sz="1600" kern="0" dirty="0"/>
              <a:t> </a:t>
            </a:r>
            <a:r>
              <a:rPr lang="en-GB" sz="1200" i="1" kern="0" dirty="0"/>
              <a:t>(open banking)</a:t>
            </a:r>
            <a:endParaRPr lang="en-GB" sz="1600" i="1" kern="0" dirty="0"/>
          </a:p>
          <a:p>
            <a:pPr lvl="1"/>
            <a:r>
              <a:rPr lang="en-GB" sz="1200" b="1" kern="0" dirty="0"/>
              <a:t>Swagger</a:t>
            </a:r>
          </a:p>
          <a:p>
            <a:pPr lvl="2"/>
            <a:r>
              <a:rPr lang="en-GB" sz="1200" kern="0" dirty="0"/>
              <a:t>Service Interface (JSON / </a:t>
            </a:r>
            <a:r>
              <a:rPr lang="en-GB" sz="1200" kern="0" dirty="0" err="1"/>
              <a:t>YAML</a:t>
            </a:r>
            <a:r>
              <a:rPr lang="en-GB" sz="1200" kern="0" dirty="0"/>
              <a:t>)</a:t>
            </a:r>
          </a:p>
          <a:p>
            <a:pPr lvl="2"/>
            <a:r>
              <a:rPr lang="en-GB" sz="1200" kern="0" dirty="0"/>
              <a:t>Data Model (JSON / </a:t>
            </a:r>
            <a:r>
              <a:rPr lang="en-GB" sz="1200" kern="0" dirty="0" err="1"/>
              <a:t>YAML</a:t>
            </a:r>
            <a:r>
              <a:rPr lang="en-GB" sz="1200" kern="0" dirty="0"/>
              <a:t>)</a:t>
            </a:r>
          </a:p>
          <a:p>
            <a:pPr lvl="2"/>
            <a:r>
              <a:rPr lang="en-GB" sz="1200" kern="0" dirty="0"/>
              <a:t>Example Messages (JSON / </a:t>
            </a:r>
            <a:r>
              <a:rPr lang="en-GB" sz="1200" kern="0" dirty="0" err="1"/>
              <a:t>YAML</a:t>
            </a:r>
            <a:r>
              <a:rPr lang="en-GB" sz="1200" kern="0" dirty="0"/>
              <a:t>)</a:t>
            </a:r>
          </a:p>
          <a:p>
            <a:pPr lvl="2"/>
            <a:endParaRPr lang="en-GB" sz="1200" kern="0" dirty="0"/>
          </a:p>
          <a:p>
            <a:pPr lvl="2"/>
            <a:endParaRPr lang="en-GB" sz="1200" kern="0" dirty="0"/>
          </a:p>
          <a:p>
            <a:pPr lvl="2"/>
            <a:endParaRPr lang="en-GB" sz="1200" kern="0" dirty="0"/>
          </a:p>
          <a:p>
            <a:pPr lvl="2"/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pPr marL="914400" lvl="2" indent="0">
              <a:buNone/>
            </a:pPr>
            <a:endParaRPr lang="en-GB" sz="1200" kern="0" dirty="0"/>
          </a:p>
          <a:p>
            <a:r>
              <a:rPr lang="en-GB" sz="1600" kern="0" dirty="0"/>
              <a:t>Service Groups</a:t>
            </a:r>
          </a:p>
          <a:p>
            <a:pPr lvl="1"/>
            <a:r>
              <a:rPr lang="en-GB" sz="1200" kern="0" dirty="0"/>
              <a:t>Grouped by base path rather than function</a:t>
            </a:r>
          </a:p>
          <a:p>
            <a:pPr lvl="1"/>
            <a:r>
              <a:rPr lang="en-GB" sz="1200" kern="0" dirty="0"/>
              <a:t>Multiple operations per swagger</a:t>
            </a:r>
          </a:p>
          <a:p>
            <a:pPr marL="457200" lvl="1" indent="0">
              <a:buNone/>
            </a:pPr>
            <a:endParaRPr lang="en-GB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</a:t>
            </a:r>
            <a:r>
              <a:rPr lang="en-GB" dirty="0"/>
              <a:t> Service Modelling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83" y="2489514"/>
            <a:ext cx="2120023" cy="1406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9" y="2716101"/>
            <a:ext cx="1740525" cy="102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4038860"/>
            <a:ext cx="4077081" cy="394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918" y="2266903"/>
            <a:ext cx="1313102" cy="1918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2"/>
          <a:stretch/>
        </p:blipFill>
        <p:spPr>
          <a:xfrm>
            <a:off x="492431" y="5114747"/>
            <a:ext cx="1315930" cy="985801"/>
          </a:xfrm>
          <a:prstGeom prst="rect">
            <a:avLst/>
          </a:prstGeom>
        </p:spPr>
      </p:pic>
      <p:pic>
        <p:nvPicPr>
          <p:cNvPr id="11" name="Picture 2" descr="File:Fire break track - geograph.org.uk - 825839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11" y="5113600"/>
            <a:ext cx="1315930" cy="98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 r="5528"/>
          <a:stretch/>
        </p:blipFill>
        <p:spPr>
          <a:xfrm>
            <a:off x="3506591" y="5113600"/>
            <a:ext cx="1315931" cy="986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2" y="5113600"/>
            <a:ext cx="1474432" cy="9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ReSTful</a:t>
            </a:r>
            <a:r>
              <a:rPr lang="en-GB" dirty="0"/>
              <a:t> Service Design –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904875"/>
            <a:ext cx="8410575" cy="5066587"/>
          </a:xfrm>
        </p:spPr>
        <p:txBody>
          <a:bodyPr numCol="2"/>
          <a:lstStyle/>
          <a:p>
            <a:r>
              <a:rPr lang="en-GB" altLang="en-US" sz="1600" dirty="0"/>
              <a:t>Functional Specs:</a:t>
            </a:r>
          </a:p>
          <a:p>
            <a:pPr lvl="1"/>
            <a:r>
              <a:rPr lang="en-GB" altLang="en-US" sz="1100" dirty="0"/>
              <a:t>Lightweight specs </a:t>
            </a:r>
          </a:p>
          <a:p>
            <a:pPr lvl="1"/>
            <a:r>
              <a:rPr lang="en-GB" altLang="en-US" sz="1100" dirty="0"/>
              <a:t>MVP for service creation</a:t>
            </a:r>
          </a:p>
          <a:p>
            <a:pPr lvl="1"/>
            <a:r>
              <a:rPr lang="en-GB" altLang="en-US" sz="1100" dirty="0"/>
              <a:t>Include Swagger Spec</a:t>
            </a:r>
          </a:p>
          <a:p>
            <a:pPr lvl="1"/>
            <a:r>
              <a:rPr lang="en-GB" altLang="en-US" sz="1100" dirty="0"/>
              <a:t>No duplicate information.</a:t>
            </a:r>
          </a:p>
          <a:p>
            <a:pPr lvl="1"/>
            <a:r>
              <a:rPr lang="en-GB" sz="1100" dirty="0">
                <a:hlinkClick r:id="rId3"/>
              </a:rPr>
              <a:t>OB Specs and Template Sharepoint Link</a:t>
            </a:r>
            <a:endParaRPr lang="en-GB" altLang="en-US" sz="1100" dirty="0"/>
          </a:p>
          <a:p>
            <a:pPr lvl="1"/>
            <a:endParaRPr lang="en-GB" sz="1000" dirty="0"/>
          </a:p>
          <a:p>
            <a:r>
              <a:rPr lang="en-GB" altLang="en-US" sz="1700" dirty="0"/>
              <a:t>Swagger Spec</a:t>
            </a:r>
          </a:p>
          <a:p>
            <a:pPr lvl="1"/>
            <a:r>
              <a:rPr lang="en-GB" altLang="en-US" sz="1100" dirty="0"/>
              <a:t>Limitations (subtyping | polymorphism not yet implemented)</a:t>
            </a:r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marL="457200" lvl="1" indent="0">
              <a:buNone/>
            </a:pPr>
            <a:endParaRPr lang="en-GB" altLang="en-US" sz="1100" dirty="0"/>
          </a:p>
          <a:p>
            <a:endParaRPr lang="en-GB" altLang="en-US" sz="1600" dirty="0"/>
          </a:p>
          <a:p>
            <a:endParaRPr lang="en-GB" altLang="en-US" sz="1600" dirty="0"/>
          </a:p>
          <a:p>
            <a:r>
              <a:rPr lang="en-GB" altLang="en-US" sz="1600" dirty="0" err="1"/>
              <a:t>OPM</a:t>
            </a:r>
            <a:r>
              <a:rPr lang="en-GB" altLang="en-US" sz="1600" dirty="0"/>
              <a:t> </a:t>
            </a:r>
            <a:r>
              <a:rPr lang="en-GB" altLang="en-US" sz="1600" dirty="0" err="1"/>
              <a:t>II’s</a:t>
            </a:r>
            <a:r>
              <a:rPr lang="en-GB" altLang="en-US" sz="1600" dirty="0"/>
              <a:t>:</a:t>
            </a:r>
            <a:r>
              <a:rPr lang="en-GB" altLang="en-US" sz="1100" dirty="0"/>
              <a:t>.</a:t>
            </a:r>
            <a:endParaRPr lang="en-GB" altLang="en-US" sz="1600" dirty="0"/>
          </a:p>
          <a:p>
            <a:pPr lvl="1"/>
            <a:r>
              <a:rPr lang="en-GB" altLang="en-US" sz="1100" dirty="0"/>
              <a:t>Guiding discussion and presenting.</a:t>
            </a:r>
          </a:p>
          <a:p>
            <a:pPr lvl="1"/>
            <a:r>
              <a:rPr lang="en-GB" altLang="en-US" sz="1100" dirty="0"/>
              <a:t>Complex services where optional calls and alternate paths.</a:t>
            </a:r>
          </a:p>
          <a:p>
            <a:pPr lvl="1"/>
            <a:r>
              <a:rPr lang="en-GB" altLang="en-US" sz="1100" dirty="0"/>
              <a:t>Alternative potential response messages.</a:t>
            </a:r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lvl="1"/>
            <a:endParaRPr lang="en-GB" altLang="en-US" sz="1100" dirty="0"/>
          </a:p>
          <a:p>
            <a:pPr marL="457200" lvl="1" indent="0">
              <a:buNone/>
            </a:pPr>
            <a:endParaRPr lang="en-GB" altLang="en-US" sz="1100" dirty="0"/>
          </a:p>
          <a:p>
            <a:endParaRPr lang="en-GB" altLang="en-US" sz="1600" dirty="0"/>
          </a:p>
          <a:p>
            <a:endParaRPr lang="en-GB" altLang="en-US" sz="1600" dirty="0"/>
          </a:p>
          <a:p>
            <a:r>
              <a:rPr lang="en-GB" altLang="en-US" sz="1600" dirty="0"/>
              <a:t>Sequence Diagrams: </a:t>
            </a:r>
          </a:p>
          <a:p>
            <a:pPr lvl="1"/>
            <a:r>
              <a:rPr lang="en-GB" altLang="en-US" sz="1100" dirty="0"/>
              <a:t>Currently used for SOAP services.</a:t>
            </a:r>
          </a:p>
          <a:p>
            <a:pPr lvl="1"/>
            <a:r>
              <a:rPr lang="en-GB" altLang="en-US" sz="1100" dirty="0"/>
              <a:t>Do not allow for different HTTP error response types.</a:t>
            </a:r>
          </a:p>
          <a:p>
            <a:pPr lvl="1"/>
            <a:endParaRPr lang="en-GB" alt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2" y="3137437"/>
            <a:ext cx="2209036" cy="1541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92" y="5041376"/>
            <a:ext cx="3849642" cy="56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405" y="1363599"/>
            <a:ext cx="1608011" cy="895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286" y="2035135"/>
            <a:ext cx="2884740" cy="28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82" y="156755"/>
            <a:ext cx="8410575" cy="828675"/>
          </a:xfrm>
        </p:spPr>
        <p:txBody>
          <a:bodyPr/>
          <a:lstStyle/>
          <a:p>
            <a:r>
              <a:rPr lang="en-GB" sz="2400" dirty="0"/>
              <a:t>HTTP Responses - Categorisation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3095"/>
              </p:ext>
            </p:extLst>
          </p:nvPr>
        </p:nvGraphicFramePr>
        <p:xfrm>
          <a:off x="311479" y="985425"/>
          <a:ext cx="8251496" cy="31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18">
                  <a:extLst>
                    <a:ext uri="{9D8B030D-6E8A-4147-A177-3AD203B41FA5}">
                      <a16:colId xmlns:a16="http://schemas.microsoft.com/office/drawing/2014/main" val="1927234266"/>
                    </a:ext>
                  </a:extLst>
                </a:gridCol>
                <a:gridCol w="1528155">
                  <a:extLst>
                    <a:ext uri="{9D8B030D-6E8A-4147-A177-3AD203B41FA5}">
                      <a16:colId xmlns:a16="http://schemas.microsoft.com/office/drawing/2014/main" val="2872279719"/>
                    </a:ext>
                  </a:extLst>
                </a:gridCol>
                <a:gridCol w="722762">
                  <a:extLst>
                    <a:ext uri="{9D8B030D-6E8A-4147-A177-3AD203B41FA5}">
                      <a16:colId xmlns:a16="http://schemas.microsoft.com/office/drawing/2014/main" val="2005483917"/>
                    </a:ext>
                  </a:extLst>
                </a:gridCol>
                <a:gridCol w="654774">
                  <a:extLst>
                    <a:ext uri="{9D8B030D-6E8A-4147-A177-3AD203B41FA5}">
                      <a16:colId xmlns:a16="http://schemas.microsoft.com/office/drawing/2014/main" val="278173184"/>
                    </a:ext>
                  </a:extLst>
                </a:gridCol>
                <a:gridCol w="884886">
                  <a:extLst>
                    <a:ext uri="{9D8B030D-6E8A-4147-A177-3AD203B41FA5}">
                      <a16:colId xmlns:a16="http://schemas.microsoft.com/office/drawing/2014/main" val="2275124799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293671242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569011227"/>
                    </a:ext>
                  </a:extLst>
                </a:gridCol>
              </a:tblGrid>
              <a:tr h="18409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HTTP Code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Returned By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Swagger Presence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Defined at…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21514"/>
                  </a:ext>
                </a:extLst>
              </a:tr>
              <a:tr h="18409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Service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60760260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OK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125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Created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15933705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202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Accepted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586947986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304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Modified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Success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3008041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Conflict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Only when used by a service operation.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level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75875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Bad Request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9982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Found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0408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500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Internal Server Error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0842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Service Unavailable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2660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504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Gateway Timeout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8712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401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Unauthorised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Present in all swaggers.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Swagger level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83413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403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Forbidden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36618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405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Method Not Allowed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3171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406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Not Acceptable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50349"/>
                  </a:ext>
                </a:extLst>
              </a:tr>
              <a:tr h="18409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429</a:t>
                      </a: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2"/>
                          </a:solidFill>
                        </a:rPr>
                        <a:t>Too</a:t>
                      </a:r>
                      <a:r>
                        <a:rPr lang="en-GB" sz="1200" baseline="0" dirty="0">
                          <a:solidFill>
                            <a:schemeClr val="tx2"/>
                          </a:solidFill>
                        </a:rPr>
                        <a:t> Many Requests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200" dirty="0">
                        <a:solidFill>
                          <a:srgbClr val="00B050"/>
                        </a:solidFill>
                      </a:endParaRPr>
                    </a:p>
                  </a:txBody>
                  <a:tcPr marL="50206" marR="5020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4567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479" y="4336195"/>
            <a:ext cx="8410575" cy="606220"/>
          </a:xfrm>
        </p:spPr>
        <p:txBody>
          <a:bodyPr/>
          <a:lstStyle/>
          <a:p>
            <a:r>
              <a:rPr lang="en-GB" sz="1600" dirty="0" err="1"/>
              <a:t>TransactionStatus</a:t>
            </a:r>
            <a:r>
              <a:rPr lang="en-GB" sz="1600" dirty="0"/>
              <a:t> is never returned by </a:t>
            </a:r>
            <a:r>
              <a:rPr lang="en-GB" sz="1600" dirty="0" err="1"/>
              <a:t>Datapower</a:t>
            </a:r>
            <a:r>
              <a:rPr lang="en-GB" sz="1600" dirty="0"/>
              <a:t> responses. It is only returned by service error responses.</a:t>
            </a:r>
          </a:p>
        </p:txBody>
      </p:sp>
    </p:spTree>
    <p:extLst>
      <p:ext uri="{BB962C8B-B14F-4D97-AF65-F5344CB8AC3E}">
        <p14:creationId xmlns:p14="http://schemas.microsoft.com/office/powerpoint/2010/main" val="28621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27624"/>
            <a:ext cx="8410575" cy="4616450"/>
          </a:xfrm>
        </p:spPr>
        <p:txBody>
          <a:bodyPr/>
          <a:lstStyle/>
          <a:p>
            <a:pPr marL="0" indent="0" algn="ctr">
              <a:buNone/>
            </a:pPr>
            <a:r>
              <a:rPr lang="en-GB" sz="239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Overview:</a:t>
            </a:r>
          </a:p>
          <a:p>
            <a:r>
              <a:rPr lang="en-GB" sz="1100" dirty="0">
                <a:hlinkClick r:id="rId2"/>
              </a:rPr>
              <a:t>https://www.ibm.com/developerworks/library/ws-restful/index.html/</a:t>
            </a:r>
            <a:endParaRPr lang="en-GB" sz="1100" dirty="0"/>
          </a:p>
          <a:p>
            <a:r>
              <a:rPr lang="en-GB" sz="1100" dirty="0">
                <a:hlinkClick r:id="rId3"/>
              </a:rPr>
              <a:t>http://www.drdobbs.com/web-development/restful-web-services-a-tutorial/240169069</a:t>
            </a:r>
            <a:endParaRPr lang="en-GB" sz="1100" dirty="0"/>
          </a:p>
          <a:p>
            <a:endParaRPr lang="en-GB" sz="1100" dirty="0"/>
          </a:p>
          <a:p>
            <a:pPr marL="0" indent="0">
              <a:buNone/>
            </a:pPr>
            <a:r>
              <a:rPr lang="en-GB" sz="1400" dirty="0"/>
              <a:t>Basic Design Principles:</a:t>
            </a:r>
          </a:p>
          <a:p>
            <a:r>
              <a:rPr lang="en-GB" sz="1100" dirty="0"/>
              <a:t>Use HTTP methods explicitly -&gt; GET(read)/PUT(Update/Replace)/POST(Create)/DELETE</a:t>
            </a:r>
          </a:p>
          <a:p>
            <a:r>
              <a:rPr lang="en-GB" sz="1100" dirty="0">
                <a:hlinkClick r:id="rId4"/>
              </a:rPr>
              <a:t>http://www.restapitutorial.com/lessons/httpmethods.html</a:t>
            </a:r>
            <a:endParaRPr lang="en-GB" sz="1100" dirty="0"/>
          </a:p>
          <a:p>
            <a:r>
              <a:rPr lang="en-GB" sz="1100" dirty="0">
                <a:hlinkClick r:id="rId5"/>
              </a:rPr>
              <a:t>http://www.restapitutorial.com/httpstatuscodes.html#</a:t>
            </a:r>
            <a:endParaRPr lang="en-GB" sz="1100" dirty="0"/>
          </a:p>
          <a:p>
            <a:endParaRPr lang="en-GB" sz="1100" dirty="0"/>
          </a:p>
          <a:p>
            <a:pPr marL="0" indent="0"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36872086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wide">
  <a:themeElements>
    <a:clrScheme name="">
      <a:dk1>
        <a:srgbClr val="003166"/>
      </a:dk1>
      <a:lt1>
        <a:srgbClr val="FFFFFF"/>
      </a:lt1>
      <a:dk2>
        <a:srgbClr val="003166"/>
      </a:dk2>
      <a:lt2>
        <a:srgbClr val="58656A"/>
      </a:lt2>
      <a:accent1>
        <a:srgbClr val="4C85B9"/>
      </a:accent1>
      <a:accent2>
        <a:srgbClr val="FE0000"/>
      </a:accent2>
      <a:accent3>
        <a:srgbClr val="FFFFFF"/>
      </a:accent3>
      <a:accent4>
        <a:srgbClr val="002856"/>
      </a:accent4>
      <a:accent5>
        <a:srgbClr val="B2C2D9"/>
      </a:accent5>
      <a:accent6>
        <a:srgbClr val="E60000"/>
      </a:accent6>
      <a:hlink>
        <a:srgbClr val="58656A"/>
      </a:hlink>
      <a:folHlink>
        <a:srgbClr val="113362"/>
      </a:folHlink>
    </a:clrScheme>
    <a:fontScheme name="Blank Presentation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3166"/>
        </a:dk1>
        <a:lt1>
          <a:srgbClr val="FFFFFF"/>
        </a:lt1>
        <a:dk2>
          <a:srgbClr val="003166"/>
        </a:dk2>
        <a:lt2>
          <a:srgbClr val="61145E"/>
        </a:lt2>
        <a:accent1>
          <a:srgbClr val="4C85B9"/>
        </a:accent1>
        <a:accent2>
          <a:srgbClr val="E16E23"/>
        </a:accent2>
        <a:accent3>
          <a:srgbClr val="FFFFFF"/>
        </a:accent3>
        <a:accent4>
          <a:srgbClr val="002856"/>
        </a:accent4>
        <a:accent5>
          <a:srgbClr val="B2C2D9"/>
        </a:accent5>
        <a:accent6>
          <a:srgbClr val="CC631F"/>
        </a:accent6>
        <a:hlink>
          <a:srgbClr val="00748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ationwide" id="{FFFD8960-F29A-476B-938F-BE983E2DBF5D}" vid="{A05BA4B8-24B8-41DE-8B74-9518B5DE36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70A871E4A4E44A40138280EC39F51" ma:contentTypeVersion="1" ma:contentTypeDescription="Create a new document." ma:contentTypeScope="" ma:versionID="e859e2e47fe4e3e4b407abf1557d8612">
  <xsd:schema xmlns:xsd="http://www.w3.org/2001/XMLSchema" xmlns:p="http://schemas.microsoft.com/office/2006/metadata/properties" xmlns:ns2="9c279528-2242-46aa-8e47-34e8461226ba" targetNamespace="http://schemas.microsoft.com/office/2006/metadata/properties" ma:root="true" ma:fieldsID="b5f20bb5809ae98c9993e334912cdda2" ns2:_="">
    <xsd:import namespace="9c279528-2242-46aa-8e47-34e8461226ba"/>
    <xsd:element name="properties">
      <xsd:complexType>
        <xsd:sequence>
          <xsd:element name="documentManagement">
            <xsd:complexType>
              <xsd:all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c279528-2242-46aa-8e47-34e8461226ba" elementFormDefault="qualified">
    <xsd:import namespace="http://schemas.microsoft.com/office/2006/documentManagement/types"/>
    <xsd:element name="Status" ma:index="8" ma:displayName="Status" ma:default="Draft" ma:description="Current status of this artefact" ma:format="Dropdown" ma:internalName="Status">
      <xsd:simpleType>
        <xsd:restriction base="dms:Choice">
          <xsd:enumeration value="Draft"/>
          <xsd:enumeration value="Peer Review"/>
          <xsd:enumeration value="Formal Review"/>
          <xsd:enumeration value="Waiting Approval"/>
          <xsd:enumeration value="Approved"/>
          <xsd:enumeration value="Approved (superseded)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9c279528-2242-46aa-8e47-34e8461226ba">Draft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CB799-4570-4AA3-9DDF-3A1BC76C0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279528-2242-46aa-8e47-34e8461226b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C753EED-0AED-4471-B2B3-B5A02EF6D830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c279528-2242-46aa-8e47-34e8461226b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6EE185-FABC-4D3E-B077-5B8D231B69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149875</TotalTime>
  <Words>1486</Words>
  <Application>Microsoft Office PowerPoint</Application>
  <PresentationFormat>On-screen Show (4:3)</PresentationFormat>
  <Paragraphs>456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Arial</vt:lpstr>
      <vt:lpstr>Arial Bold</vt:lpstr>
      <vt:lpstr>Calibri</vt:lpstr>
      <vt:lpstr>Times</vt:lpstr>
      <vt:lpstr>Wingdings</vt:lpstr>
      <vt:lpstr>Nationwide</vt:lpstr>
      <vt:lpstr>NEMDC Open Banking ReST Service Design v1.0</vt:lpstr>
      <vt:lpstr>ReST Web Services</vt:lpstr>
      <vt:lpstr>ReST Service Overview</vt:lpstr>
      <vt:lpstr>Open Banking Operation Examples</vt:lpstr>
      <vt:lpstr>ReST Service Modelling</vt:lpstr>
      <vt:lpstr>ReSTful Service Design – Documentation</vt:lpstr>
      <vt:lpstr>HTTP Responses - Categorisation</vt:lpstr>
      <vt:lpstr>Any questions?</vt:lpstr>
      <vt:lpstr>Appendix</vt:lpstr>
      <vt:lpstr>Swagger Editor</vt:lpstr>
      <vt:lpstr>Appendix HTTP Responses – Categorisation Example</vt:lpstr>
      <vt:lpstr>Appendix HTTP Responses – Categorisation Example</vt:lpstr>
      <vt:lpstr>Appendix HTTP Responses – Categorisation Example</vt:lpstr>
      <vt:lpstr>Appendix HTTP Responses – Categorisation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1403</cp:revision>
  <cp:lastPrinted>2016-04-12T07:10:22Z</cp:lastPrinted>
  <dcterms:created xsi:type="dcterms:W3CDTF">2013-07-21T16:49:18Z</dcterms:created>
  <dcterms:modified xsi:type="dcterms:W3CDTF">2018-02-13T13:55:55Z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0x01010032E70A871E4A4E44A40138280EC39F51</vt:lpwstr>
  </property>
</Properties>
</file>