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6"/>
  </p:notesMasterIdLst>
  <p:sldIdLst>
    <p:sldId id="320" r:id="rId5"/>
    <p:sldId id="774" r:id="rId6"/>
    <p:sldId id="791" r:id="rId7"/>
    <p:sldId id="798" r:id="rId8"/>
    <p:sldId id="775" r:id="rId9"/>
    <p:sldId id="793" r:id="rId10"/>
    <p:sldId id="794" r:id="rId11"/>
    <p:sldId id="795" r:id="rId12"/>
    <p:sldId id="796" r:id="rId13"/>
    <p:sldId id="797" r:id="rId14"/>
    <p:sldId id="799" r:id="rId1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8A2"/>
    <a:srgbClr val="A1BFDB"/>
    <a:srgbClr val="C8FFB9"/>
    <a:srgbClr val="0D3E00"/>
    <a:srgbClr val="E5F2FF"/>
    <a:srgbClr val="F7FBFF"/>
    <a:srgbClr val="007E39"/>
    <a:srgbClr val="000000"/>
    <a:srgbClr val="FF99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5" autoAdjust="0"/>
    <p:restoredTop sz="90129" autoAdjust="0"/>
  </p:normalViewPr>
  <p:slideViewPr>
    <p:cSldViewPr snapToGrid="0">
      <p:cViewPr varScale="1">
        <p:scale>
          <a:sx n="56" d="100"/>
          <a:sy n="56" d="100"/>
        </p:scale>
        <p:origin x="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371D97E-CA3F-4056-AF08-987138E80CA0}" type="datetimeFigureOut">
              <a:rPr lang="en-GB"/>
              <a:pPr>
                <a:defRPr/>
              </a:pPr>
              <a:t>18/10/2017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6838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489E613-3E3C-4DF6-A19B-D2A56B6D90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4507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79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5219700" y="0"/>
            <a:ext cx="3924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3335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52600" algn="ctr">
              <a:spcBef>
                <a:spcPct val="20000"/>
              </a:spcBef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2098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6670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242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581400"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/>
              <a:t>Confidential</a:t>
            </a:r>
          </a:p>
        </p:txBody>
      </p:sp>
      <p:pic>
        <p:nvPicPr>
          <p:cNvPr id="6" name="Picture 16" descr="Nationwide OY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620000" cy="11430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5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B6D9-1FB2-45FB-AFA2-BBCCB725BC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17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200"/>
            <a:ext cx="210185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76200"/>
            <a:ext cx="615632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72350-8342-458F-8536-38ADA4E267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9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ernative 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08763" y="5715000"/>
            <a:ext cx="2535237" cy="1143000"/>
          </a:xfrm>
          <a:prstGeom prst="roundRect">
            <a:avLst>
              <a:gd name="adj" fmla="val 159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  <a:ea typeface="ＭＳ Ｐゴシック" pitchFamily="-84" charset="-128"/>
            </a:endParaRPr>
          </a:p>
        </p:txBody>
      </p:sp>
      <p:pic>
        <p:nvPicPr>
          <p:cNvPr id="5" name="Picture 10" descr="NW ppt templates v24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5791200"/>
            <a:ext cx="246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W ppt templates v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692150" y="5867400"/>
            <a:ext cx="213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D70A1DBB-1801-4C7B-BCCF-F958BB0D145A}" type="slidenum">
              <a:rPr lang="en-GB" altLang="en-US" sz="1400" smtClean="0">
                <a:solidFill>
                  <a:srgbClr val="004A8F"/>
                </a:solidFill>
                <a:ea typeface="MS PGothic" panose="020B0600070205080204" pitchFamily="34" charset="-128"/>
              </a:rPr>
              <a:pPr eaLnBrk="1" hangingPunct="1">
                <a:defRPr/>
              </a:pPr>
              <a:t>‹#›</a:t>
            </a:fld>
            <a:endParaRPr lang="en-GB" altLang="en-US" sz="1400">
              <a:solidFill>
                <a:srgbClr val="004A8F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1"/>
          </p:nvPr>
        </p:nvSpPr>
        <p:spPr>
          <a:xfrm>
            <a:off x="756334" y="1366406"/>
            <a:ext cx="7704098" cy="2283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56334" y="620688"/>
            <a:ext cx="7704099" cy="74571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6"/>
          <p:cNvSpPr txBox="1">
            <a:spLocks noGrp="1"/>
          </p:cNvSpPr>
          <p:nvPr userDrawn="1"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9C284580-2276-4FB8-9A64-9055A51FA1A7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A3442-F82F-4AAA-829B-291AFAC2B5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9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B04F-A2C9-4493-BD76-E91EDEEC5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311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022350"/>
            <a:ext cx="4129088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022350"/>
            <a:ext cx="4129087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74070-A666-4099-901C-D6FB5767C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68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995C5-E48E-4D65-83A8-D2B3F609C93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392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1B8F2-3320-4EF1-B5E3-0E87EB4EE5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0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DCE8-A7B1-4E00-A802-CCA073D337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33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7D9B-8F82-446F-94B6-447213623E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25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F848B-D22A-4BEA-92E7-F128A2F48E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6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6"/>
          <p:cNvSpPr>
            <a:spLocks noChangeShapeType="1"/>
          </p:cNvSpPr>
          <p:nvPr/>
        </p:nvSpPr>
        <p:spPr bwMode="auto">
          <a:xfrm>
            <a:off x="457200" y="6191250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76200"/>
            <a:ext cx="8410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022350"/>
            <a:ext cx="8410575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457200" y="7620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C2BCFF59-B8F6-4663-800C-8B834AC8FE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1" name="Picture 25" descr="Nationwide OYS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49950"/>
            <a:ext cx="192563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6"/>
          <p:cNvSpPr txBox="1">
            <a:spLocks noGrp="1"/>
          </p:cNvSpPr>
          <p:nvPr/>
        </p:nvSpPr>
        <p:spPr bwMode="auto"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900">
                <a:solidFill>
                  <a:srgbClr val="898989"/>
                </a:solidFill>
                <a:latin typeface="Calibri" panose="020F0502020204030204" pitchFamily="34" charset="0"/>
              </a:rPr>
              <a:t>Page </a:t>
            </a:r>
            <a:fld id="{DE2F00E2-722B-462A-9A31-D9305811B628}" type="slidenum">
              <a:rPr lang="en-GB" altLang="en-US" sz="900" smtClean="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lang="en-GB" altLang="en-US" sz="9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02" r:id="rId3"/>
    <p:sldLayoutId id="2147484903" r:id="rId4"/>
    <p:sldLayoutId id="2147484904" r:id="rId5"/>
    <p:sldLayoutId id="2147484905" r:id="rId6"/>
    <p:sldLayoutId id="2147484906" r:id="rId7"/>
    <p:sldLayoutId id="2147484907" r:id="rId8"/>
    <p:sldLayoutId id="2147484908" r:id="rId9"/>
    <p:sldLayoutId id="2147484909" r:id="rId10"/>
    <p:sldLayoutId id="2147484910" r:id="rId11"/>
    <p:sldLayoutId id="21474849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ol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ynationwideteam/sites/nbs_eprise_mware_dc/Solution/Solution%20Engineering%20Working%20folder/REST/New%20NEM%20Service%20Design%20-%20Past,%20Present,%20Future%20(July%202016)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 txBox="1">
            <a:spLocks noGrp="1"/>
          </p:cNvSpPr>
          <p:nvPr/>
        </p:nvSpPr>
        <p:spPr>
          <a:xfrm>
            <a:off x="3028950" y="6567488"/>
            <a:ext cx="3086100" cy="273050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755650" y="2407444"/>
            <a:ext cx="6586538" cy="2079625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3200" b="1" dirty="0">
                <a:solidFill>
                  <a:srgbClr val="1F4E7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REST way forward proposal</a:t>
            </a:r>
          </a:p>
          <a:p>
            <a:pPr eaLnBrk="1" hangingPunct="1">
              <a:defRPr/>
            </a:pPr>
            <a:endParaRPr lang="en-US" sz="3200" b="1" dirty="0">
              <a:solidFill>
                <a:srgbClr val="1F4E7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defRPr/>
            </a:pPr>
            <a:endParaRPr lang="en-US" sz="3200" b="1" dirty="0">
              <a:solidFill>
                <a:srgbClr val="1F4E7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defRPr/>
            </a:pPr>
            <a:endParaRPr lang="en-US" sz="3200" b="1" dirty="0">
              <a:solidFill>
                <a:srgbClr val="1F4E7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148" name="Picture 2" descr="http://www-01.ibm.com/software/websphere/products/connectivity-integration/images/conn_int_leadspace_98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800350"/>
            <a:ext cx="7000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5650" y="409416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1F4E7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October 2017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Implications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4" y="914400"/>
            <a:ext cx="8410575" cy="5280162"/>
          </a:xfrm>
        </p:spPr>
        <p:txBody>
          <a:bodyPr/>
          <a:lstStyle/>
          <a:p>
            <a:r>
              <a:rPr lang="en-GB" altLang="en-US" sz="2000" dirty="0"/>
              <a:t>Transform and EM4 are currently designing using SOAP.</a:t>
            </a:r>
          </a:p>
          <a:p>
            <a:r>
              <a:rPr lang="en-GB" altLang="en-US" sz="2000" dirty="0"/>
              <a:t>A change in direction requires an impact assessment.</a:t>
            </a:r>
          </a:p>
          <a:p>
            <a:r>
              <a:rPr lang="en-GB" altLang="en-US" sz="2000" dirty="0"/>
              <a:t>The longer we wait, the larger the impact.</a:t>
            </a:r>
          </a:p>
          <a:p>
            <a:endParaRPr lang="en-GB" altLang="en-US" sz="2000" dirty="0"/>
          </a:p>
          <a:p>
            <a:r>
              <a:rPr lang="en-GB" altLang="en-US" sz="2000" i="1" dirty="0"/>
              <a:t>Note: service gateway will become the default, allowing designs to evolve while reducing “versioning” impact.</a:t>
            </a:r>
          </a:p>
          <a:p>
            <a:endParaRPr lang="en-GB" altLang="en-US" sz="2000" dirty="0"/>
          </a:p>
          <a:p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38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Reference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4" y="914400"/>
            <a:ext cx="8410575" cy="5280162"/>
          </a:xfrm>
        </p:spPr>
        <p:txBody>
          <a:bodyPr/>
          <a:lstStyle/>
          <a:p>
            <a:r>
              <a:rPr lang="en-GB" altLang="en-US" sz="2000" dirty="0"/>
              <a:t>NEM Service Design Past, Present, Future </a:t>
            </a:r>
            <a:r>
              <a:rPr lang="en-GB" altLang="en-US" sz="2000" dirty="0">
                <a:hlinkClick r:id="rId2"/>
              </a:rPr>
              <a:t>http://mynationwideteam/sites/nbs_eprise_mware_dc/Solution/Solution%20Engineering%20Working%20folder/REST/New%20NEM%20Service%20Design%20-%20Past,%20Present,%20Future%20(July%202016).pptx</a:t>
            </a:r>
            <a:endParaRPr lang="en-GB" altLang="en-US" sz="2000" dirty="0"/>
          </a:p>
          <a:p>
            <a:endParaRPr lang="en-GB" altLang="en-US" sz="1600" dirty="0"/>
          </a:p>
          <a:p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34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Background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4" y="914400"/>
            <a:ext cx="8410575" cy="5280162"/>
          </a:xfrm>
        </p:spPr>
        <p:txBody>
          <a:bodyPr/>
          <a:lstStyle/>
          <a:p>
            <a:r>
              <a:rPr lang="en-GB" altLang="en-US" sz="1800" dirty="0" err="1"/>
              <a:t>NEM</a:t>
            </a:r>
            <a:r>
              <a:rPr lang="en-GB" altLang="en-US" sz="1800" dirty="0"/>
              <a:t> service design has gone through an evolution from “</a:t>
            </a:r>
            <a:r>
              <a:rPr lang="en-GB" altLang="en-US" sz="1800" dirty="0" err="1"/>
              <a:t>IFW</a:t>
            </a:r>
            <a:r>
              <a:rPr lang="en-GB" altLang="en-US" sz="1800" dirty="0"/>
              <a:t> generated” to “Direct Design”</a:t>
            </a:r>
          </a:p>
          <a:p>
            <a:r>
              <a:rPr lang="en-GB" altLang="en-US" sz="1800" dirty="0"/>
              <a:t>The initial approaches followed drove a level of complexity that continues to persist in </a:t>
            </a:r>
            <a:r>
              <a:rPr lang="en-GB" altLang="en-US" sz="1800" dirty="0" err="1"/>
              <a:t>NEM</a:t>
            </a:r>
            <a:r>
              <a:rPr lang="en-GB" altLang="en-US" sz="1800" dirty="0"/>
              <a:t> services despite a genuine desire for simplification.</a:t>
            </a:r>
          </a:p>
          <a:p>
            <a:r>
              <a:rPr lang="en-GB" altLang="en-US" sz="1800" dirty="0"/>
              <a:t>There is also a directive from EA to move to REST.</a:t>
            </a:r>
          </a:p>
          <a:p>
            <a:r>
              <a:rPr lang="en-GB" altLang="en-US" sz="1800" dirty="0"/>
              <a:t>In the meantime, projects/programmes such as Transform, EM4, and </a:t>
            </a:r>
            <a:r>
              <a:rPr lang="en-GB" altLang="en-US" sz="1800" dirty="0" err="1"/>
              <a:t>TSIP</a:t>
            </a:r>
            <a:r>
              <a:rPr lang="en-GB" altLang="en-US" sz="1800" dirty="0"/>
              <a:t> migration are unclear about whether to assume SOAP or REST.</a:t>
            </a:r>
          </a:p>
          <a:p>
            <a:r>
              <a:rPr lang="en-GB" altLang="en-US" sz="1800" dirty="0"/>
              <a:t>Without clear direction they are opting for the status quo (SOAP, expanding existing services).</a:t>
            </a:r>
          </a:p>
          <a:p>
            <a:r>
              <a:rPr lang="en-GB" altLang="en-US" sz="1800" dirty="0"/>
              <a:t>A move to REST would require a decision about the vocabulary / base models to use to design the data aspects of services.</a:t>
            </a:r>
          </a:p>
          <a:p>
            <a:r>
              <a:rPr lang="en-GB" altLang="en-US" sz="1800" dirty="0"/>
              <a:t>We need to decide on tooling.</a:t>
            </a:r>
          </a:p>
          <a:p>
            <a:r>
              <a:rPr lang="en-GB" altLang="en-US" sz="1800" dirty="0"/>
              <a:t>We need to understand the impact to in-flight projects if a change of direction is required.</a:t>
            </a:r>
          </a:p>
          <a:p>
            <a:r>
              <a:rPr lang="en-GB" altLang="en-US" sz="1800" dirty="0"/>
              <a:t>This impact will be greater the longer we wait as older designs become ingrained beyond SO.</a:t>
            </a:r>
          </a:p>
          <a:p>
            <a:r>
              <a:rPr lang="en-GB" altLang="en-US" sz="1800" dirty="0"/>
              <a:t>Now is the best opportunity to make a change.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750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Proposed Approach to the “Data Question”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4" y="914400"/>
            <a:ext cx="8410575" cy="5280162"/>
          </a:xfrm>
        </p:spPr>
        <p:txBody>
          <a:bodyPr/>
          <a:lstStyle/>
          <a:p>
            <a:r>
              <a:rPr lang="en-GB" altLang="en-US" sz="1600" dirty="0"/>
              <a:t>The question “what should be the foundation of middleware data designs?” has been a source of lengthy, ongoing, theoretical debates.  The proposed approach seeks to circumvent much of this.</a:t>
            </a:r>
          </a:p>
          <a:p>
            <a:r>
              <a:rPr lang="en-GB" altLang="en-US" sz="1600" dirty="0"/>
              <a:t>Any complex problem is often best addressed by dividing into smaller problems.  </a:t>
            </a:r>
          </a:p>
          <a:p>
            <a:r>
              <a:rPr lang="en-GB" altLang="en-US" sz="1600" dirty="0"/>
              <a:t>The proposal is to divide the landscape of services into 5 domains: </a:t>
            </a:r>
          </a:p>
          <a:p>
            <a:pPr lvl="1"/>
            <a:r>
              <a:rPr lang="en-GB" altLang="en-US" sz="1400" dirty="0"/>
              <a:t>Account</a:t>
            </a:r>
          </a:p>
          <a:p>
            <a:pPr lvl="1"/>
            <a:r>
              <a:rPr lang="en-GB" altLang="en-US" sz="1400" dirty="0"/>
              <a:t>Payment</a:t>
            </a:r>
          </a:p>
          <a:p>
            <a:pPr lvl="1"/>
            <a:r>
              <a:rPr lang="en-GB" altLang="en-US" sz="1400" dirty="0"/>
              <a:t>Product</a:t>
            </a:r>
          </a:p>
          <a:p>
            <a:pPr lvl="1"/>
            <a:r>
              <a:rPr lang="en-GB" altLang="en-US" sz="1400" dirty="0" err="1"/>
              <a:t>InvolvedParty</a:t>
            </a:r>
            <a:endParaRPr lang="en-GB" altLang="en-US" sz="1400" dirty="0"/>
          </a:p>
          <a:p>
            <a:pPr lvl="1"/>
            <a:r>
              <a:rPr lang="en-GB" altLang="en-US" sz="1400" dirty="0"/>
              <a:t>Utility.</a:t>
            </a:r>
          </a:p>
          <a:p>
            <a:r>
              <a:rPr lang="en-GB" altLang="en-US" sz="1600" dirty="0"/>
              <a:t>The first three of these are part of Open Banking, where questions around the REST data model and initial development approach have been addressed.</a:t>
            </a:r>
          </a:p>
          <a:p>
            <a:r>
              <a:rPr lang="en-GB" altLang="en-US" sz="1600" dirty="0"/>
              <a:t>Although Open Banking is not yet live, the signs are that the approach followed is more efficient, and results in higher quality designs resulting in fewer defects.</a:t>
            </a:r>
          </a:p>
          <a:p>
            <a:r>
              <a:rPr lang="en-GB" altLang="en-US" sz="1600" dirty="0"/>
              <a:t>Utility is a “catch-all” domain.</a:t>
            </a:r>
          </a:p>
          <a:p>
            <a:r>
              <a:rPr lang="en-GB" altLang="en-US" sz="1600" dirty="0"/>
              <a:t>This leaves us with “</a:t>
            </a:r>
            <a:r>
              <a:rPr lang="en-GB" altLang="en-US" sz="1600" dirty="0" err="1"/>
              <a:t>InvolvedParty</a:t>
            </a:r>
            <a:r>
              <a:rPr lang="en-GB" altLang="en-US" sz="1600" dirty="0"/>
              <a:t>”.</a:t>
            </a:r>
          </a:p>
          <a:p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414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Proposed Solution for “Involved Party”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4" y="914400"/>
            <a:ext cx="8410575" cy="5280162"/>
          </a:xfrm>
        </p:spPr>
        <p:txBody>
          <a:bodyPr/>
          <a:lstStyle/>
          <a:p>
            <a:r>
              <a:rPr lang="en-GB" altLang="en-US" sz="1800" dirty="0"/>
              <a:t>The proposal is to create an initial prototype swagger specification of a GET </a:t>
            </a:r>
            <a:r>
              <a:rPr lang="en-GB" altLang="en-US" sz="1800" dirty="0" err="1"/>
              <a:t>nem</a:t>
            </a:r>
            <a:r>
              <a:rPr lang="en-GB" altLang="en-US" sz="1800" dirty="0"/>
              <a:t>/</a:t>
            </a:r>
            <a:r>
              <a:rPr lang="en-GB" altLang="en-US" sz="1800" dirty="0" err="1"/>
              <a:t>InvolvedParty</a:t>
            </a:r>
            <a:r>
              <a:rPr lang="en-GB" altLang="en-US" sz="1800" dirty="0"/>
              <a:t>/{</a:t>
            </a:r>
            <a:r>
              <a:rPr lang="en-GB" altLang="en-US" sz="1800" dirty="0" err="1"/>
              <a:t>InvolvedPartyID</a:t>
            </a:r>
            <a:r>
              <a:rPr lang="en-GB" altLang="en-US" sz="1800" dirty="0"/>
              <a:t>} operation.</a:t>
            </a:r>
            <a:endParaRPr lang="en-GB" altLang="en-US" sz="2000" dirty="0"/>
          </a:p>
          <a:p>
            <a:pPr lvl="1"/>
            <a:r>
              <a:rPr lang="en-GB" altLang="en-US" sz="1600" dirty="0"/>
              <a:t>We use “Direct Design” (see reference)</a:t>
            </a:r>
          </a:p>
          <a:p>
            <a:pPr lvl="1"/>
            <a:r>
              <a:rPr lang="en-GB" altLang="en-US" sz="1600" dirty="0"/>
              <a:t>We agree this design with key stakeholders</a:t>
            </a:r>
          </a:p>
          <a:p>
            <a:pPr lvl="1"/>
            <a:r>
              <a:rPr lang="en-GB" altLang="en-US" sz="1600" dirty="0"/>
              <a:t>The data represented by this operation is expected to largely be a superset of the data required by other </a:t>
            </a:r>
            <a:r>
              <a:rPr lang="en-GB" altLang="en-US" sz="1600" dirty="0" err="1"/>
              <a:t>InvolvedParty</a:t>
            </a:r>
            <a:r>
              <a:rPr lang="en-GB" altLang="en-US" sz="1600" dirty="0"/>
              <a:t> operations.  It can therefore form an example for these.</a:t>
            </a:r>
          </a:p>
          <a:p>
            <a:pPr lvl="1"/>
            <a:r>
              <a:rPr lang="en-GB" altLang="en-US" sz="1600" dirty="0"/>
              <a:t>For further illustration, we’ve added a POST /</a:t>
            </a:r>
            <a:r>
              <a:rPr lang="en-GB" altLang="en-US" sz="1600" dirty="0" err="1"/>
              <a:t>InvolvedParty</a:t>
            </a:r>
            <a:r>
              <a:rPr lang="en-GB" altLang="en-US" sz="1600" dirty="0"/>
              <a:t> service to create an </a:t>
            </a:r>
            <a:r>
              <a:rPr lang="en-GB" altLang="en-US" sz="1600" dirty="0" err="1"/>
              <a:t>InvolvedParty</a:t>
            </a:r>
            <a:r>
              <a:rPr lang="en-GB" altLang="en-US" sz="1600" dirty="0"/>
              <a:t> as well.</a:t>
            </a:r>
          </a:p>
          <a:p>
            <a:r>
              <a:rPr lang="en-GB" altLang="en-US" sz="1800" dirty="0"/>
              <a:t>Design inputs:</a:t>
            </a:r>
          </a:p>
          <a:p>
            <a:pPr lvl="1"/>
            <a:r>
              <a:rPr lang="en-GB" altLang="en-US" sz="1600" dirty="0"/>
              <a:t>The existing </a:t>
            </a:r>
            <a:r>
              <a:rPr lang="en-GB" altLang="en-US" sz="1600" dirty="0" err="1"/>
              <a:t>InvolvedPartyManagement</a:t>
            </a:r>
            <a:r>
              <a:rPr lang="en-GB" altLang="en-US" sz="1600" dirty="0"/>
              <a:t> SOAP service design (EM2 Day 1 version)</a:t>
            </a:r>
          </a:p>
          <a:p>
            <a:pPr lvl="1"/>
            <a:r>
              <a:rPr lang="en-GB" altLang="en-US" sz="1600" dirty="0"/>
              <a:t>The CIS interface called by the existing </a:t>
            </a:r>
            <a:r>
              <a:rPr lang="en-GB" altLang="en-US" sz="1600" dirty="0" err="1"/>
              <a:t>InvolvedPartyManagement</a:t>
            </a:r>
            <a:r>
              <a:rPr lang="en-GB" altLang="en-US" sz="1600" dirty="0"/>
              <a:t> service</a:t>
            </a:r>
          </a:p>
          <a:p>
            <a:endParaRPr lang="en-GB" altLang="en-US" sz="2200" dirty="0"/>
          </a:p>
          <a:p>
            <a:pPr marL="457200" lvl="1" indent="0">
              <a:buNone/>
            </a:pPr>
            <a:endParaRPr lang="en-GB" altLang="en-US" sz="1600" dirty="0"/>
          </a:p>
          <a:p>
            <a:endParaRPr lang="en-GB" altLang="en-US" sz="1600" dirty="0"/>
          </a:p>
          <a:p>
            <a:pPr lvl="1"/>
            <a:endParaRPr lang="en-GB" altLang="en-US" sz="1200" dirty="0"/>
          </a:p>
          <a:p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11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 err="1"/>
              <a:t>InvolvedParty</a:t>
            </a:r>
            <a:r>
              <a:rPr lang="en-GB" altLang="en-US" sz="2400" dirty="0"/>
              <a:t> Swagger Prototype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888643"/>
            <a:ext cx="8977822" cy="50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GET /</a:t>
            </a:r>
            <a:r>
              <a:rPr lang="en-GB" altLang="en-US" sz="2400" dirty="0" err="1"/>
              <a:t>nem</a:t>
            </a:r>
            <a:r>
              <a:rPr lang="en-GB" altLang="en-US" sz="2400" dirty="0"/>
              <a:t>/</a:t>
            </a:r>
            <a:r>
              <a:rPr lang="en-GB" altLang="en-US" sz="2400" dirty="0" err="1"/>
              <a:t>InvolvedParties</a:t>
            </a:r>
            <a:r>
              <a:rPr lang="en-GB" altLang="en-US" sz="2400" dirty="0"/>
              <a:t>/v1/{</a:t>
            </a:r>
            <a:r>
              <a:rPr lang="en-GB" altLang="en-US" sz="2400" dirty="0" err="1"/>
              <a:t>InvolvedPartyID</a:t>
            </a:r>
            <a:r>
              <a:rPr lang="en-GB" altLang="en-US" sz="24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300"/>
            <a:ext cx="5609609" cy="6074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62" y="4047148"/>
            <a:ext cx="5566338" cy="2776381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 bwMode="auto">
          <a:xfrm>
            <a:off x="2298146" y="4079986"/>
            <a:ext cx="1288869" cy="2710703"/>
          </a:xfrm>
          <a:prstGeom prst="leftBrace">
            <a:avLst>
              <a:gd name="adj1" fmla="val 21171"/>
              <a:gd name="adj2" fmla="val 63815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POST /</a:t>
            </a:r>
            <a:r>
              <a:rPr lang="en-GB" altLang="en-US" sz="2400" dirty="0" err="1"/>
              <a:t>nem</a:t>
            </a:r>
            <a:r>
              <a:rPr lang="en-GB" altLang="en-US" sz="2400" dirty="0"/>
              <a:t>/</a:t>
            </a:r>
            <a:r>
              <a:rPr lang="en-GB" altLang="en-US" sz="2400" dirty="0" err="1"/>
              <a:t>InvolvedParties</a:t>
            </a:r>
            <a:r>
              <a:rPr lang="en-GB" altLang="en-US" sz="2400" dirty="0"/>
              <a:t>/v1/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49" r="32879"/>
          <a:stretch/>
        </p:blipFill>
        <p:spPr>
          <a:xfrm>
            <a:off x="1428205" y="792845"/>
            <a:ext cx="4058194" cy="57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Swagger spec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99988"/>
              </p:ext>
            </p:extLst>
          </p:nvPr>
        </p:nvGraphicFramePr>
        <p:xfrm>
          <a:off x="-309530" y="1433875"/>
          <a:ext cx="9964338" cy="142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4803480" imgH="685080" progId="Package">
                  <p:embed/>
                </p:oleObj>
              </mc:Choice>
              <mc:Fallback>
                <p:oleObj name="Packager Shell Object" showAsIcon="1" r:id="rId3" imgW="4803480" imgH="685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9530" y="1433875"/>
                        <a:ext cx="9964338" cy="142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07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52425" y="334963"/>
            <a:ext cx="8410575" cy="828675"/>
          </a:xfrm>
        </p:spPr>
        <p:txBody>
          <a:bodyPr/>
          <a:lstStyle/>
          <a:p>
            <a:r>
              <a:rPr lang="en-GB" altLang="en-US" sz="2400" dirty="0"/>
              <a:t>Tooling</a:t>
            </a: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52424" y="914400"/>
            <a:ext cx="8410575" cy="5280162"/>
          </a:xfrm>
        </p:spPr>
        <p:txBody>
          <a:bodyPr/>
          <a:lstStyle/>
          <a:p>
            <a:r>
              <a:rPr lang="en-GB" altLang="en-US" sz="1800" dirty="0"/>
              <a:t>Open Banking used a local install of editor.swagger.io to create Swagger specifications.</a:t>
            </a:r>
          </a:p>
          <a:p>
            <a:r>
              <a:rPr lang="en-GB" altLang="en-US" sz="1800" dirty="0"/>
              <a:t>The Involved Party prototype was created using the same tool.</a:t>
            </a:r>
          </a:p>
          <a:p>
            <a:r>
              <a:rPr lang="en-GB" altLang="en-US" sz="1800" dirty="0"/>
              <a:t>RSA version 9.6 supports Swagger production.  We should seek to use this once rolled out.  (Project started)</a:t>
            </a:r>
          </a:p>
          <a:p>
            <a:r>
              <a:rPr lang="en-GB" altLang="en-US" sz="1800" dirty="0"/>
              <a:t>RSA v9.6 is able to ingest existing Swagger specs.  When this is done we can link data elements to foundation models (BOM) if desired.</a:t>
            </a:r>
          </a:p>
          <a:p>
            <a:r>
              <a:rPr lang="en-GB" altLang="en-US" sz="1800" dirty="0"/>
              <a:t>In the meantime, editor.swagger.io, when installed locally in NBS, is sufficient, but we need to assess scaling impact.</a:t>
            </a:r>
          </a:p>
          <a:p>
            <a:endParaRPr lang="en-GB" altLang="en-US" sz="1800" dirty="0"/>
          </a:p>
          <a:p>
            <a:pPr marL="0" indent="0">
              <a:buNone/>
            </a:pPr>
            <a:r>
              <a:rPr lang="en-GB" altLang="en-US" sz="1800" dirty="0"/>
              <a:t>Furthermore:</a:t>
            </a:r>
          </a:p>
          <a:p>
            <a:r>
              <a:rPr lang="en-GB" altLang="en-US" sz="1800" dirty="0"/>
              <a:t>Tooling should not get in the way of what you’re trying to achieve: clear, easy to understand, Swagger specs.</a:t>
            </a:r>
          </a:p>
          <a:p>
            <a:r>
              <a:rPr lang="en-GB" altLang="en-US" sz="1800" dirty="0"/>
              <a:t>Using a direct editor for the time being has a significant positive side-effect that designers become intimately familiar with the output they’re meant to create (as opposed to this being hidden through abstract models).</a:t>
            </a:r>
            <a:endParaRPr lang="en-GB" altLang="en-US" sz="1400" dirty="0"/>
          </a:p>
          <a:p>
            <a:pPr marL="0" indent="0">
              <a:buNone/>
            </a:pPr>
            <a:endParaRPr lang="en-GB" altLang="en-US" sz="1800" dirty="0"/>
          </a:p>
          <a:p>
            <a:pPr lvl="1"/>
            <a:endParaRPr lang="en-GB" altLang="en-US" sz="1400" dirty="0"/>
          </a:p>
          <a:p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9565643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wide">
  <a:themeElements>
    <a:clrScheme name="">
      <a:dk1>
        <a:srgbClr val="003166"/>
      </a:dk1>
      <a:lt1>
        <a:srgbClr val="FFFFFF"/>
      </a:lt1>
      <a:dk2>
        <a:srgbClr val="003166"/>
      </a:dk2>
      <a:lt2>
        <a:srgbClr val="58656A"/>
      </a:lt2>
      <a:accent1>
        <a:srgbClr val="4C85B9"/>
      </a:accent1>
      <a:accent2>
        <a:srgbClr val="FE0000"/>
      </a:accent2>
      <a:accent3>
        <a:srgbClr val="FFFFFF"/>
      </a:accent3>
      <a:accent4>
        <a:srgbClr val="002856"/>
      </a:accent4>
      <a:accent5>
        <a:srgbClr val="B2C2D9"/>
      </a:accent5>
      <a:accent6>
        <a:srgbClr val="E60000"/>
      </a:accent6>
      <a:hlink>
        <a:srgbClr val="58656A"/>
      </a:hlink>
      <a:folHlink>
        <a:srgbClr val="113362"/>
      </a:folHlink>
    </a:clrScheme>
    <a:fontScheme name="Blank Presentation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3166"/>
        </a:dk1>
        <a:lt1>
          <a:srgbClr val="FFFFFF"/>
        </a:lt1>
        <a:dk2>
          <a:srgbClr val="003166"/>
        </a:dk2>
        <a:lt2>
          <a:srgbClr val="61145E"/>
        </a:lt2>
        <a:accent1>
          <a:srgbClr val="4C85B9"/>
        </a:accent1>
        <a:accent2>
          <a:srgbClr val="E16E23"/>
        </a:accent2>
        <a:accent3>
          <a:srgbClr val="FFFFFF"/>
        </a:accent3>
        <a:accent4>
          <a:srgbClr val="002856"/>
        </a:accent4>
        <a:accent5>
          <a:srgbClr val="B2C2D9"/>
        </a:accent5>
        <a:accent6>
          <a:srgbClr val="CC631F"/>
        </a:accent6>
        <a:hlink>
          <a:srgbClr val="00748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ationwide" id="{FFFD8960-F29A-476B-938F-BE983E2DBF5D}" vid="{A05BA4B8-24B8-41DE-8B74-9518B5DE36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3166"/>
    </a:dk1>
    <a:lt1>
      <a:srgbClr val="FFFFFF"/>
    </a:lt1>
    <a:dk2>
      <a:srgbClr val="003166"/>
    </a:dk2>
    <a:lt2>
      <a:srgbClr val="58656A"/>
    </a:lt2>
    <a:accent1>
      <a:srgbClr val="4C85B9"/>
    </a:accent1>
    <a:accent2>
      <a:srgbClr val="FE0000"/>
    </a:accent2>
    <a:accent3>
      <a:srgbClr val="FFFFFF"/>
    </a:accent3>
    <a:accent4>
      <a:srgbClr val="002856"/>
    </a:accent4>
    <a:accent5>
      <a:srgbClr val="B2C2D9"/>
    </a:accent5>
    <a:accent6>
      <a:srgbClr val="E60000"/>
    </a:accent6>
    <a:hlink>
      <a:srgbClr val="58656A"/>
    </a:hlink>
    <a:folHlink>
      <a:srgbClr val="11336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BC68F6FF8304CB9997485257E00DB" ma:contentTypeVersion="0" ma:contentTypeDescription="Create a new document." ma:contentTypeScope="" ma:versionID="9d13769a046634ecf8753ca6da34531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C753EED-0AED-4471-B2B3-B5A02EF6D8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6EE185-FABC-4D3E-B077-5B8D231B69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AC5A6-A11F-4C44-81CD-9DD597382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135159</TotalTime>
  <Words>680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MS PGothic</vt:lpstr>
      <vt:lpstr>Arial</vt:lpstr>
      <vt:lpstr>Arial Bold</vt:lpstr>
      <vt:lpstr>Calibri</vt:lpstr>
      <vt:lpstr>Helvetica</vt:lpstr>
      <vt:lpstr>Times</vt:lpstr>
      <vt:lpstr>Wingdings</vt:lpstr>
      <vt:lpstr>Nationwide</vt:lpstr>
      <vt:lpstr>Package</vt:lpstr>
      <vt:lpstr>PowerPoint Presentation</vt:lpstr>
      <vt:lpstr>Background</vt:lpstr>
      <vt:lpstr>Proposed Approach to the “Data Question”</vt:lpstr>
      <vt:lpstr>Proposed Solution for “Involved Party”</vt:lpstr>
      <vt:lpstr>InvolvedParty Swagger Prototype</vt:lpstr>
      <vt:lpstr>GET /nem/InvolvedParties/v1/{InvolvedPartyID}</vt:lpstr>
      <vt:lpstr>POST /nem/InvolvedParties/v1/</vt:lpstr>
      <vt:lpstr>Swagger spec</vt:lpstr>
      <vt:lpstr>Tooling</vt:lpstr>
      <vt:lpstr>Implications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 Schoonderwoerd</dc:creator>
  <cp:lastModifiedBy>Thomas Breheny</cp:lastModifiedBy>
  <cp:revision>1278</cp:revision>
  <cp:lastPrinted>2017-10-19T09:23:55Z</cp:lastPrinted>
  <dcterms:created xsi:type="dcterms:W3CDTF">2013-07-21T16:49:18Z</dcterms:created>
  <dcterms:modified xsi:type="dcterms:W3CDTF">2017-10-19T09:45:55Z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0x010100B6BBC68F6FF8304CB9997485257E00DB</vt:lpwstr>
  </property>
</Properties>
</file>