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4111" r:id="rId5"/>
    <p:sldMasterId id="2147484122" r:id="rId6"/>
  </p:sldMasterIdLst>
  <p:notesMasterIdLst>
    <p:notesMasterId r:id="rId55"/>
  </p:notesMasterIdLst>
  <p:handoutMasterIdLst>
    <p:handoutMasterId r:id="rId56"/>
  </p:handoutMasterIdLst>
  <p:sldIdLst>
    <p:sldId id="430" r:id="rId7"/>
    <p:sldId id="453" r:id="rId8"/>
    <p:sldId id="438" r:id="rId9"/>
    <p:sldId id="439" r:id="rId10"/>
    <p:sldId id="440" r:id="rId11"/>
    <p:sldId id="441" r:id="rId12"/>
    <p:sldId id="442" r:id="rId13"/>
    <p:sldId id="399" r:id="rId14"/>
    <p:sldId id="400" r:id="rId15"/>
    <p:sldId id="443" r:id="rId16"/>
    <p:sldId id="415" r:id="rId17"/>
    <p:sldId id="386" r:id="rId18"/>
    <p:sldId id="403" r:id="rId19"/>
    <p:sldId id="416" r:id="rId20"/>
    <p:sldId id="391" r:id="rId21"/>
    <p:sldId id="417" r:id="rId22"/>
    <p:sldId id="394" r:id="rId23"/>
    <p:sldId id="420" r:id="rId24"/>
    <p:sldId id="397" r:id="rId25"/>
    <p:sldId id="418" r:id="rId26"/>
    <p:sldId id="459" r:id="rId27"/>
    <p:sldId id="460" r:id="rId28"/>
    <p:sldId id="461" r:id="rId29"/>
    <p:sldId id="469" r:id="rId30"/>
    <p:sldId id="470" r:id="rId31"/>
    <p:sldId id="473" r:id="rId32"/>
    <p:sldId id="446" r:id="rId33"/>
    <p:sldId id="447" r:id="rId34"/>
    <p:sldId id="474" r:id="rId35"/>
    <p:sldId id="475" r:id="rId36"/>
    <p:sldId id="454" r:id="rId37"/>
    <p:sldId id="458" r:id="rId38"/>
    <p:sldId id="472" r:id="rId39"/>
    <p:sldId id="468" r:id="rId40"/>
    <p:sldId id="471" r:id="rId41"/>
    <p:sldId id="412" r:id="rId42"/>
    <p:sldId id="455" r:id="rId43"/>
    <p:sldId id="456" r:id="rId44"/>
    <p:sldId id="477" r:id="rId45"/>
    <p:sldId id="467" r:id="rId46"/>
    <p:sldId id="486" r:id="rId47"/>
    <p:sldId id="485" r:id="rId48"/>
    <p:sldId id="487" r:id="rId49"/>
    <p:sldId id="478" r:id="rId50"/>
    <p:sldId id="481" r:id="rId51"/>
    <p:sldId id="479" r:id="rId52"/>
    <p:sldId id="480" r:id="rId53"/>
    <p:sldId id="488" r:id="rId54"/>
  </p:sldIdLst>
  <p:sldSz cx="9144000" cy="6858000" type="screen4x3"/>
  <p:notesSz cx="6797675" cy="9926638"/>
  <p:defaultTextStyle>
    <a:defPPr>
      <a:defRPr lang="en-GB"/>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521415D9-36F7-43E2-AB2F-B90AF26B5E84}">
      <p14:sectionLst xmlns:p14="http://schemas.microsoft.com/office/powerpoint/2010/main">
        <p14:section name="Default Section" id="{2E3B9F4A-32EF-4951-9A28-A9AAC5906829}">
          <p14:sldIdLst>
            <p14:sldId id="430"/>
            <p14:sldId id="453"/>
            <p14:sldId id="438"/>
            <p14:sldId id="439"/>
            <p14:sldId id="440"/>
            <p14:sldId id="441"/>
            <p14:sldId id="442"/>
            <p14:sldId id="399"/>
            <p14:sldId id="400"/>
            <p14:sldId id="443"/>
            <p14:sldId id="415"/>
            <p14:sldId id="386"/>
            <p14:sldId id="403"/>
            <p14:sldId id="416"/>
            <p14:sldId id="391"/>
            <p14:sldId id="417"/>
            <p14:sldId id="394"/>
            <p14:sldId id="420"/>
            <p14:sldId id="397"/>
            <p14:sldId id="418"/>
            <p14:sldId id="459"/>
            <p14:sldId id="460"/>
            <p14:sldId id="461"/>
            <p14:sldId id="469"/>
            <p14:sldId id="470"/>
            <p14:sldId id="473"/>
            <p14:sldId id="446"/>
            <p14:sldId id="447"/>
            <p14:sldId id="474"/>
            <p14:sldId id="475"/>
            <p14:sldId id="454"/>
            <p14:sldId id="458"/>
            <p14:sldId id="472"/>
            <p14:sldId id="468"/>
            <p14:sldId id="471"/>
            <p14:sldId id="412"/>
            <p14:sldId id="455"/>
            <p14:sldId id="456"/>
            <p14:sldId id="477"/>
            <p14:sldId id="467"/>
            <p14:sldId id="486"/>
            <p14:sldId id="485"/>
            <p14:sldId id="487"/>
            <p14:sldId id="478"/>
            <p14:sldId id="481"/>
            <p14:sldId id="479"/>
            <p14:sldId id="480"/>
            <p14:sldId id="488"/>
          </p14:sldIdLst>
        </p14:section>
        <p14:section name="Work in Progress" id="{2CB49AD4-1606-4D0E-85FF-D78A70D822AC}">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ud Schoonderwoerd" initials="RS" lastIdx="9" clrIdx="0">
    <p:extLst>
      <p:ext uri="{19B8F6BF-5375-455C-9EA6-DF929625EA0E}">
        <p15:presenceInfo xmlns:p15="http://schemas.microsoft.com/office/powerpoint/2012/main" userId="S-1-5-21-1202660629-796845957-725345543-371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847"/>
    <a:srgbClr val="FFB612"/>
    <a:srgbClr val="763F98"/>
    <a:srgbClr val="E1E1E1"/>
    <a:srgbClr val="9A0A33"/>
    <a:srgbClr val="6F0B24"/>
    <a:srgbClr val="55266F"/>
    <a:srgbClr val="6B6A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20" autoAdjust="0"/>
    <p:restoredTop sz="75812" autoAdjust="0"/>
  </p:normalViewPr>
  <p:slideViewPr>
    <p:cSldViewPr snapToObjects="1">
      <p:cViewPr varScale="1">
        <p:scale>
          <a:sx n="41" d="100"/>
          <a:sy n="41" d="100"/>
        </p:scale>
        <p:origin x="119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95" d="100"/>
          <a:sy n="95" d="100"/>
        </p:scale>
        <p:origin x="372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958" cy="496888"/>
          </a:xfrm>
          <a:prstGeom prst="rect">
            <a:avLst/>
          </a:prstGeom>
        </p:spPr>
        <p:txBody>
          <a:bodyPr vert="horz" wrap="square" lIns="91440" tIns="45720" rIns="91440" bIns="45720" numCol="1" anchor="t" anchorCtr="0" compatLnSpc="1">
            <a:prstTxWarp prst="textNoShape">
              <a:avLst/>
            </a:prstTxWarp>
          </a:bodyPr>
          <a:lstStyle>
            <a:lvl1pPr>
              <a:defRPr sz="1200">
                <a:ea typeface="ＭＳ Ｐゴシック" pitchFamily="-84" charset="-128"/>
              </a:defRPr>
            </a:lvl1pPr>
          </a:lstStyle>
          <a:p>
            <a:pPr>
              <a:defRPr/>
            </a:pPr>
            <a:endParaRPr lang="en-US" dirty="0"/>
          </a:p>
        </p:txBody>
      </p:sp>
      <p:sp>
        <p:nvSpPr>
          <p:cNvPr id="3" name="Date Placeholder 2"/>
          <p:cNvSpPr>
            <a:spLocks noGrp="1"/>
          </p:cNvSpPr>
          <p:nvPr>
            <p:ph type="dt" sz="quarter" idx="1"/>
          </p:nvPr>
        </p:nvSpPr>
        <p:spPr>
          <a:xfrm>
            <a:off x="3851098" y="0"/>
            <a:ext cx="2944958" cy="496888"/>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pitchFamily="-84" charset="-128"/>
              </a:defRPr>
            </a:lvl1pPr>
          </a:lstStyle>
          <a:p>
            <a:pPr>
              <a:defRPr/>
            </a:pPr>
            <a:fld id="{6E72C673-CFED-4AC1-917B-87E3CE391CCE}" type="datetime1">
              <a:rPr lang="en-GB"/>
              <a:pPr>
                <a:defRPr/>
              </a:pPr>
              <a:t>05/03/2018</a:t>
            </a:fld>
            <a:endParaRPr lang="en-GB" dirty="0"/>
          </a:p>
        </p:txBody>
      </p:sp>
      <p:sp>
        <p:nvSpPr>
          <p:cNvPr id="4" name="Footer Placeholder 3"/>
          <p:cNvSpPr>
            <a:spLocks noGrp="1"/>
          </p:cNvSpPr>
          <p:nvPr>
            <p:ph type="ftr" sz="quarter" idx="2"/>
          </p:nvPr>
        </p:nvSpPr>
        <p:spPr>
          <a:xfrm>
            <a:off x="0" y="9428164"/>
            <a:ext cx="2944958" cy="496887"/>
          </a:xfrm>
          <a:prstGeom prst="rect">
            <a:avLst/>
          </a:prstGeom>
        </p:spPr>
        <p:txBody>
          <a:bodyPr vert="horz" wrap="square" lIns="91440" tIns="45720" rIns="91440" bIns="45720" numCol="1" anchor="b" anchorCtr="0" compatLnSpc="1">
            <a:prstTxWarp prst="textNoShape">
              <a:avLst/>
            </a:prstTxWarp>
          </a:bodyPr>
          <a:lstStyle>
            <a:lvl1pPr>
              <a:defRPr sz="1200">
                <a:ea typeface="ＭＳ Ｐゴシック" pitchFamily="-84" charset="-128"/>
              </a:defRPr>
            </a:lvl1pPr>
          </a:lstStyle>
          <a:p>
            <a:pPr>
              <a:defRPr/>
            </a:pPr>
            <a:endParaRPr lang="en-US" dirty="0"/>
          </a:p>
        </p:txBody>
      </p:sp>
      <p:sp>
        <p:nvSpPr>
          <p:cNvPr id="5" name="Slide Number Placeholder 4"/>
          <p:cNvSpPr>
            <a:spLocks noGrp="1"/>
          </p:cNvSpPr>
          <p:nvPr>
            <p:ph type="sldNum" sz="quarter" idx="3"/>
          </p:nvPr>
        </p:nvSpPr>
        <p:spPr>
          <a:xfrm>
            <a:off x="3851098" y="9428164"/>
            <a:ext cx="2944958" cy="496887"/>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pitchFamily="-84" charset="-128"/>
              </a:defRPr>
            </a:lvl1pPr>
          </a:lstStyle>
          <a:p>
            <a:pPr>
              <a:defRPr/>
            </a:pPr>
            <a:fld id="{C1B85BD6-9FAA-4CFC-8253-A3D6E8CEB9D9}" type="slidenum">
              <a:rPr lang="en-GB"/>
              <a:pPr>
                <a:defRPr/>
              </a:pPr>
              <a:t>‹#›</a:t>
            </a:fld>
            <a:endParaRPr lang="en-GB" dirty="0"/>
          </a:p>
        </p:txBody>
      </p:sp>
    </p:spTree>
    <p:extLst>
      <p:ext uri="{BB962C8B-B14F-4D97-AF65-F5344CB8AC3E}">
        <p14:creationId xmlns:p14="http://schemas.microsoft.com/office/powerpoint/2010/main" val="11575537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958" cy="496888"/>
          </a:xfrm>
          <a:prstGeom prst="rect">
            <a:avLst/>
          </a:prstGeom>
        </p:spPr>
        <p:txBody>
          <a:bodyPr vert="horz" wrap="square" lIns="91440" tIns="45720" rIns="91440" bIns="45720" numCol="1" anchor="t" anchorCtr="0" compatLnSpc="1">
            <a:prstTxWarp prst="textNoShape">
              <a:avLst/>
            </a:prstTxWarp>
          </a:bodyPr>
          <a:lstStyle>
            <a:lvl1pPr>
              <a:defRPr sz="1200">
                <a:ea typeface="ＭＳ Ｐゴシック" pitchFamily="-84" charset="-128"/>
              </a:defRPr>
            </a:lvl1pPr>
          </a:lstStyle>
          <a:p>
            <a:pPr>
              <a:defRPr/>
            </a:pPr>
            <a:endParaRPr lang="en-US" dirty="0"/>
          </a:p>
        </p:txBody>
      </p:sp>
      <p:sp>
        <p:nvSpPr>
          <p:cNvPr id="3" name="Date Placeholder 2"/>
          <p:cNvSpPr>
            <a:spLocks noGrp="1"/>
          </p:cNvSpPr>
          <p:nvPr>
            <p:ph type="dt" idx="1"/>
          </p:nvPr>
        </p:nvSpPr>
        <p:spPr>
          <a:xfrm>
            <a:off x="3851098" y="0"/>
            <a:ext cx="2944958" cy="496888"/>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pitchFamily="-84" charset="-128"/>
              </a:defRPr>
            </a:lvl1pPr>
          </a:lstStyle>
          <a:p>
            <a:pPr>
              <a:defRPr/>
            </a:pPr>
            <a:fld id="{47F4DAC2-7BC2-4220-AE07-06B17392017A}" type="datetime1">
              <a:rPr lang="en-GB"/>
              <a:pPr>
                <a:defRPr/>
              </a:pPr>
              <a:t>05/03/2018</a:t>
            </a:fld>
            <a:endParaRPr lang="en-GB"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79606" y="4714876"/>
            <a:ext cx="5438464" cy="4467225"/>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9428164"/>
            <a:ext cx="2944958" cy="496887"/>
          </a:xfrm>
          <a:prstGeom prst="rect">
            <a:avLst/>
          </a:prstGeom>
        </p:spPr>
        <p:txBody>
          <a:bodyPr vert="horz" wrap="square" lIns="91440" tIns="45720" rIns="91440" bIns="45720" numCol="1" anchor="b" anchorCtr="0" compatLnSpc="1">
            <a:prstTxWarp prst="textNoShape">
              <a:avLst/>
            </a:prstTxWarp>
          </a:bodyPr>
          <a:lstStyle>
            <a:lvl1pPr>
              <a:defRPr sz="1200">
                <a:ea typeface="ＭＳ Ｐゴシック" pitchFamily="-84" charset="-128"/>
              </a:defRPr>
            </a:lvl1pPr>
          </a:lstStyle>
          <a:p>
            <a:pPr>
              <a:defRPr/>
            </a:pPr>
            <a:endParaRPr lang="en-US" dirty="0"/>
          </a:p>
        </p:txBody>
      </p:sp>
      <p:sp>
        <p:nvSpPr>
          <p:cNvPr id="7" name="Slide Number Placeholder 6"/>
          <p:cNvSpPr>
            <a:spLocks noGrp="1"/>
          </p:cNvSpPr>
          <p:nvPr>
            <p:ph type="sldNum" sz="quarter" idx="5"/>
          </p:nvPr>
        </p:nvSpPr>
        <p:spPr>
          <a:xfrm>
            <a:off x="3851098" y="9428164"/>
            <a:ext cx="2944958" cy="496887"/>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pitchFamily="-84" charset="-128"/>
              </a:defRPr>
            </a:lvl1pPr>
          </a:lstStyle>
          <a:p>
            <a:pPr>
              <a:defRPr/>
            </a:pPr>
            <a:fld id="{AFD287F0-4C1F-427F-AE72-AC8042BACFAB}" type="slidenum">
              <a:rPr lang="en-GB"/>
              <a:pPr>
                <a:defRPr/>
              </a:pPr>
              <a:t>‹#›</a:t>
            </a:fld>
            <a:endParaRPr lang="en-GB" dirty="0"/>
          </a:p>
        </p:txBody>
      </p:sp>
    </p:spTree>
    <p:extLst>
      <p:ext uri="{BB962C8B-B14F-4D97-AF65-F5344CB8AC3E}">
        <p14:creationId xmlns:p14="http://schemas.microsoft.com/office/powerpoint/2010/main" val="360221321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1</a:t>
            </a:fld>
            <a:endParaRPr lang="en-GB" dirty="0"/>
          </a:p>
        </p:txBody>
      </p:sp>
    </p:spTree>
    <p:extLst>
      <p:ext uri="{BB962C8B-B14F-4D97-AF65-F5344CB8AC3E}">
        <p14:creationId xmlns:p14="http://schemas.microsoft.com/office/powerpoint/2010/main" val="2232561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1113">
              <a:buNone/>
            </a:pPr>
            <a:endParaRPr lang="en-GB" sz="1800"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10</a:t>
            </a:fld>
            <a:endParaRPr lang="en-GB" dirty="0"/>
          </a:p>
        </p:txBody>
      </p:sp>
    </p:spTree>
    <p:extLst>
      <p:ext uri="{BB962C8B-B14F-4D97-AF65-F5344CB8AC3E}">
        <p14:creationId xmlns:p14="http://schemas.microsoft.com/office/powerpoint/2010/main" val="3797628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11</a:t>
            </a:fld>
            <a:endParaRPr lang="en-GB" dirty="0"/>
          </a:p>
        </p:txBody>
      </p:sp>
    </p:spTree>
    <p:extLst>
      <p:ext uri="{BB962C8B-B14F-4D97-AF65-F5344CB8AC3E}">
        <p14:creationId xmlns:p14="http://schemas.microsoft.com/office/powerpoint/2010/main" val="264529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12</a:t>
            </a:fld>
            <a:endParaRPr lang="en-GB" dirty="0"/>
          </a:p>
        </p:txBody>
      </p:sp>
    </p:spTree>
    <p:extLst>
      <p:ext uri="{BB962C8B-B14F-4D97-AF65-F5344CB8AC3E}">
        <p14:creationId xmlns:p14="http://schemas.microsoft.com/office/powerpoint/2010/main" val="2772253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13</a:t>
            </a:fld>
            <a:endParaRPr lang="en-GB" dirty="0"/>
          </a:p>
        </p:txBody>
      </p:sp>
    </p:spTree>
    <p:extLst>
      <p:ext uri="{BB962C8B-B14F-4D97-AF65-F5344CB8AC3E}">
        <p14:creationId xmlns:p14="http://schemas.microsoft.com/office/powerpoint/2010/main" val="2666235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14</a:t>
            </a:fld>
            <a:endParaRPr lang="en-GB" dirty="0"/>
          </a:p>
        </p:txBody>
      </p:sp>
    </p:spTree>
    <p:extLst>
      <p:ext uri="{BB962C8B-B14F-4D97-AF65-F5344CB8AC3E}">
        <p14:creationId xmlns:p14="http://schemas.microsoft.com/office/powerpoint/2010/main" val="3111462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15</a:t>
            </a:fld>
            <a:endParaRPr lang="en-GB" dirty="0"/>
          </a:p>
        </p:txBody>
      </p:sp>
    </p:spTree>
    <p:extLst>
      <p:ext uri="{BB962C8B-B14F-4D97-AF65-F5344CB8AC3E}">
        <p14:creationId xmlns:p14="http://schemas.microsoft.com/office/powerpoint/2010/main" val="940797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i="1"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16</a:t>
            </a:fld>
            <a:endParaRPr lang="en-GB" dirty="0"/>
          </a:p>
        </p:txBody>
      </p:sp>
    </p:spTree>
    <p:extLst>
      <p:ext uri="{BB962C8B-B14F-4D97-AF65-F5344CB8AC3E}">
        <p14:creationId xmlns:p14="http://schemas.microsoft.com/office/powerpoint/2010/main" val="1618439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17</a:t>
            </a:fld>
            <a:endParaRPr lang="en-GB" dirty="0"/>
          </a:p>
        </p:txBody>
      </p:sp>
    </p:spTree>
    <p:extLst>
      <p:ext uri="{BB962C8B-B14F-4D97-AF65-F5344CB8AC3E}">
        <p14:creationId xmlns:p14="http://schemas.microsoft.com/office/powerpoint/2010/main" val="3514829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18</a:t>
            </a:fld>
            <a:endParaRPr lang="en-GB" dirty="0"/>
          </a:p>
        </p:txBody>
      </p:sp>
    </p:spTree>
    <p:extLst>
      <p:ext uri="{BB962C8B-B14F-4D97-AF65-F5344CB8AC3E}">
        <p14:creationId xmlns:p14="http://schemas.microsoft.com/office/powerpoint/2010/main" val="93374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19</a:t>
            </a:fld>
            <a:endParaRPr lang="en-GB" dirty="0"/>
          </a:p>
        </p:txBody>
      </p:sp>
    </p:spTree>
    <p:extLst>
      <p:ext uri="{BB962C8B-B14F-4D97-AF65-F5344CB8AC3E}">
        <p14:creationId xmlns:p14="http://schemas.microsoft.com/office/powerpoint/2010/main" val="407309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2</a:t>
            </a:fld>
            <a:endParaRPr lang="en-GB" dirty="0"/>
          </a:p>
        </p:txBody>
      </p:sp>
    </p:spTree>
    <p:extLst>
      <p:ext uri="{BB962C8B-B14F-4D97-AF65-F5344CB8AC3E}">
        <p14:creationId xmlns:p14="http://schemas.microsoft.com/office/powerpoint/2010/main" val="3985098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20</a:t>
            </a:fld>
            <a:endParaRPr lang="en-GB" dirty="0"/>
          </a:p>
        </p:txBody>
      </p:sp>
    </p:spTree>
    <p:extLst>
      <p:ext uri="{BB962C8B-B14F-4D97-AF65-F5344CB8AC3E}">
        <p14:creationId xmlns:p14="http://schemas.microsoft.com/office/powerpoint/2010/main" val="205522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21</a:t>
            </a:fld>
            <a:endParaRPr lang="en-GB" dirty="0"/>
          </a:p>
        </p:txBody>
      </p:sp>
    </p:spTree>
    <p:extLst>
      <p:ext uri="{BB962C8B-B14F-4D97-AF65-F5344CB8AC3E}">
        <p14:creationId xmlns:p14="http://schemas.microsoft.com/office/powerpoint/2010/main" val="1312895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GB" sz="1200"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22</a:t>
            </a:fld>
            <a:endParaRPr lang="en-GB" dirty="0"/>
          </a:p>
        </p:txBody>
      </p:sp>
    </p:spTree>
    <p:extLst>
      <p:ext uri="{BB962C8B-B14F-4D97-AF65-F5344CB8AC3E}">
        <p14:creationId xmlns:p14="http://schemas.microsoft.com/office/powerpoint/2010/main" val="350837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Font typeface="Wingdings" pitchFamily="2" charset="2"/>
              <a:buNone/>
            </a:pPr>
            <a:endParaRPr lang="en-GB" sz="1200"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23</a:t>
            </a:fld>
            <a:endParaRPr lang="en-GB" dirty="0"/>
          </a:p>
        </p:txBody>
      </p:sp>
    </p:spTree>
    <p:extLst>
      <p:ext uri="{BB962C8B-B14F-4D97-AF65-F5344CB8AC3E}">
        <p14:creationId xmlns:p14="http://schemas.microsoft.com/office/powerpoint/2010/main" val="3141295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24</a:t>
            </a:fld>
            <a:endParaRPr lang="en-GB" dirty="0"/>
          </a:p>
        </p:txBody>
      </p:sp>
    </p:spTree>
    <p:extLst>
      <p:ext uri="{BB962C8B-B14F-4D97-AF65-F5344CB8AC3E}">
        <p14:creationId xmlns:p14="http://schemas.microsoft.com/office/powerpoint/2010/main" val="183521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25</a:t>
            </a:fld>
            <a:endParaRPr lang="en-GB" dirty="0"/>
          </a:p>
        </p:txBody>
      </p:sp>
    </p:spTree>
    <p:extLst>
      <p:ext uri="{BB962C8B-B14F-4D97-AF65-F5344CB8AC3E}">
        <p14:creationId xmlns:p14="http://schemas.microsoft.com/office/powerpoint/2010/main" val="1410160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26</a:t>
            </a:fld>
            <a:endParaRPr lang="en-GB" dirty="0"/>
          </a:p>
        </p:txBody>
      </p:sp>
    </p:spTree>
    <p:extLst>
      <p:ext uri="{BB962C8B-B14F-4D97-AF65-F5344CB8AC3E}">
        <p14:creationId xmlns:p14="http://schemas.microsoft.com/office/powerpoint/2010/main" val="703960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27</a:t>
            </a:fld>
            <a:endParaRPr lang="en-GB" dirty="0"/>
          </a:p>
        </p:txBody>
      </p:sp>
    </p:spTree>
    <p:extLst>
      <p:ext uri="{BB962C8B-B14F-4D97-AF65-F5344CB8AC3E}">
        <p14:creationId xmlns:p14="http://schemas.microsoft.com/office/powerpoint/2010/main" val="3499771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28</a:t>
            </a:fld>
            <a:endParaRPr lang="en-GB" dirty="0"/>
          </a:p>
        </p:txBody>
      </p:sp>
    </p:spTree>
    <p:extLst>
      <p:ext uri="{BB962C8B-B14F-4D97-AF65-F5344CB8AC3E}">
        <p14:creationId xmlns:p14="http://schemas.microsoft.com/office/powerpoint/2010/main" val="2495961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29</a:t>
            </a:fld>
            <a:endParaRPr lang="en-GB" dirty="0"/>
          </a:p>
        </p:txBody>
      </p:sp>
    </p:spTree>
    <p:extLst>
      <p:ext uri="{BB962C8B-B14F-4D97-AF65-F5344CB8AC3E}">
        <p14:creationId xmlns:p14="http://schemas.microsoft.com/office/powerpoint/2010/main" val="29229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3</a:t>
            </a:fld>
            <a:endParaRPr lang="en-GB" dirty="0"/>
          </a:p>
        </p:txBody>
      </p:sp>
    </p:spTree>
    <p:extLst>
      <p:ext uri="{BB962C8B-B14F-4D97-AF65-F5344CB8AC3E}">
        <p14:creationId xmlns:p14="http://schemas.microsoft.com/office/powerpoint/2010/main" val="1526433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30</a:t>
            </a:fld>
            <a:endParaRPr lang="en-GB" dirty="0"/>
          </a:p>
        </p:txBody>
      </p:sp>
    </p:spTree>
    <p:extLst>
      <p:ext uri="{BB962C8B-B14F-4D97-AF65-F5344CB8AC3E}">
        <p14:creationId xmlns:p14="http://schemas.microsoft.com/office/powerpoint/2010/main" val="3589058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31</a:t>
            </a:fld>
            <a:endParaRPr lang="en-GB" dirty="0"/>
          </a:p>
        </p:txBody>
      </p:sp>
    </p:spTree>
    <p:extLst>
      <p:ext uri="{BB962C8B-B14F-4D97-AF65-F5344CB8AC3E}">
        <p14:creationId xmlns:p14="http://schemas.microsoft.com/office/powerpoint/2010/main" val="3375641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32</a:t>
            </a:fld>
            <a:endParaRPr lang="en-GB" dirty="0"/>
          </a:p>
        </p:txBody>
      </p:sp>
    </p:spTree>
    <p:extLst>
      <p:ext uri="{BB962C8B-B14F-4D97-AF65-F5344CB8AC3E}">
        <p14:creationId xmlns:p14="http://schemas.microsoft.com/office/powerpoint/2010/main" val="37421364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33</a:t>
            </a:fld>
            <a:endParaRPr lang="en-GB" dirty="0"/>
          </a:p>
        </p:txBody>
      </p:sp>
    </p:spTree>
    <p:extLst>
      <p:ext uri="{BB962C8B-B14F-4D97-AF65-F5344CB8AC3E}">
        <p14:creationId xmlns:p14="http://schemas.microsoft.com/office/powerpoint/2010/main" val="28432203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34</a:t>
            </a:fld>
            <a:endParaRPr lang="en-GB" dirty="0"/>
          </a:p>
        </p:txBody>
      </p:sp>
    </p:spTree>
    <p:extLst>
      <p:ext uri="{BB962C8B-B14F-4D97-AF65-F5344CB8AC3E}">
        <p14:creationId xmlns:p14="http://schemas.microsoft.com/office/powerpoint/2010/main" val="3874606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35</a:t>
            </a:fld>
            <a:endParaRPr lang="en-GB" dirty="0"/>
          </a:p>
        </p:txBody>
      </p:sp>
    </p:spTree>
    <p:extLst>
      <p:ext uri="{BB962C8B-B14F-4D97-AF65-F5344CB8AC3E}">
        <p14:creationId xmlns:p14="http://schemas.microsoft.com/office/powerpoint/2010/main" val="478465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36</a:t>
            </a:fld>
            <a:endParaRPr lang="en-GB" dirty="0"/>
          </a:p>
        </p:txBody>
      </p:sp>
    </p:spTree>
    <p:extLst>
      <p:ext uri="{BB962C8B-B14F-4D97-AF65-F5344CB8AC3E}">
        <p14:creationId xmlns:p14="http://schemas.microsoft.com/office/powerpoint/2010/main" val="40592170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37</a:t>
            </a:fld>
            <a:endParaRPr lang="en-GB" dirty="0"/>
          </a:p>
        </p:txBody>
      </p:sp>
    </p:spTree>
    <p:extLst>
      <p:ext uri="{BB962C8B-B14F-4D97-AF65-F5344CB8AC3E}">
        <p14:creationId xmlns:p14="http://schemas.microsoft.com/office/powerpoint/2010/main" val="665271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38</a:t>
            </a:fld>
            <a:endParaRPr lang="en-GB" dirty="0"/>
          </a:p>
        </p:txBody>
      </p:sp>
    </p:spTree>
    <p:extLst>
      <p:ext uri="{BB962C8B-B14F-4D97-AF65-F5344CB8AC3E}">
        <p14:creationId xmlns:p14="http://schemas.microsoft.com/office/powerpoint/2010/main" val="5416434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39</a:t>
            </a:fld>
            <a:endParaRPr lang="en-GB" dirty="0"/>
          </a:p>
        </p:txBody>
      </p:sp>
    </p:spTree>
    <p:extLst>
      <p:ext uri="{BB962C8B-B14F-4D97-AF65-F5344CB8AC3E}">
        <p14:creationId xmlns:p14="http://schemas.microsoft.com/office/powerpoint/2010/main" val="2465367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1113">
              <a:buNone/>
            </a:pPr>
            <a:endParaRPr lang="en-GB" sz="1800"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4</a:t>
            </a:fld>
            <a:endParaRPr lang="en-GB" dirty="0"/>
          </a:p>
        </p:txBody>
      </p:sp>
    </p:spTree>
    <p:extLst>
      <p:ext uri="{BB962C8B-B14F-4D97-AF65-F5344CB8AC3E}">
        <p14:creationId xmlns:p14="http://schemas.microsoft.com/office/powerpoint/2010/main" val="14548295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40</a:t>
            </a:fld>
            <a:endParaRPr lang="en-GB" dirty="0"/>
          </a:p>
        </p:txBody>
      </p:sp>
    </p:spTree>
    <p:extLst>
      <p:ext uri="{BB962C8B-B14F-4D97-AF65-F5344CB8AC3E}">
        <p14:creationId xmlns:p14="http://schemas.microsoft.com/office/powerpoint/2010/main" val="22741619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41</a:t>
            </a:fld>
            <a:endParaRPr lang="en-GB" dirty="0"/>
          </a:p>
        </p:txBody>
      </p:sp>
    </p:spTree>
    <p:extLst>
      <p:ext uri="{BB962C8B-B14F-4D97-AF65-F5344CB8AC3E}">
        <p14:creationId xmlns:p14="http://schemas.microsoft.com/office/powerpoint/2010/main" val="10814576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42</a:t>
            </a:fld>
            <a:endParaRPr lang="en-GB" dirty="0"/>
          </a:p>
        </p:txBody>
      </p:sp>
    </p:spTree>
    <p:extLst>
      <p:ext uri="{BB962C8B-B14F-4D97-AF65-F5344CB8AC3E}">
        <p14:creationId xmlns:p14="http://schemas.microsoft.com/office/powerpoint/2010/main" val="32688552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43</a:t>
            </a:fld>
            <a:endParaRPr lang="en-GB" dirty="0"/>
          </a:p>
        </p:txBody>
      </p:sp>
    </p:spTree>
    <p:extLst>
      <p:ext uri="{BB962C8B-B14F-4D97-AF65-F5344CB8AC3E}">
        <p14:creationId xmlns:p14="http://schemas.microsoft.com/office/powerpoint/2010/main" val="21431434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44</a:t>
            </a:fld>
            <a:endParaRPr lang="en-GB" dirty="0"/>
          </a:p>
        </p:txBody>
      </p:sp>
    </p:spTree>
    <p:extLst>
      <p:ext uri="{BB962C8B-B14F-4D97-AF65-F5344CB8AC3E}">
        <p14:creationId xmlns:p14="http://schemas.microsoft.com/office/powerpoint/2010/main" val="3833230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45</a:t>
            </a:fld>
            <a:endParaRPr lang="en-GB" dirty="0"/>
          </a:p>
        </p:txBody>
      </p:sp>
    </p:spTree>
    <p:extLst>
      <p:ext uri="{BB962C8B-B14F-4D97-AF65-F5344CB8AC3E}">
        <p14:creationId xmlns:p14="http://schemas.microsoft.com/office/powerpoint/2010/main" val="23404202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46</a:t>
            </a:fld>
            <a:endParaRPr lang="en-GB" dirty="0"/>
          </a:p>
        </p:txBody>
      </p:sp>
    </p:spTree>
    <p:extLst>
      <p:ext uri="{BB962C8B-B14F-4D97-AF65-F5344CB8AC3E}">
        <p14:creationId xmlns:p14="http://schemas.microsoft.com/office/powerpoint/2010/main" val="27715178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47</a:t>
            </a:fld>
            <a:endParaRPr lang="en-GB" dirty="0"/>
          </a:p>
        </p:txBody>
      </p:sp>
    </p:spTree>
    <p:extLst>
      <p:ext uri="{BB962C8B-B14F-4D97-AF65-F5344CB8AC3E}">
        <p14:creationId xmlns:p14="http://schemas.microsoft.com/office/powerpoint/2010/main" val="23819820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48</a:t>
            </a:fld>
            <a:endParaRPr lang="en-GB" dirty="0"/>
          </a:p>
        </p:txBody>
      </p:sp>
    </p:spTree>
    <p:extLst>
      <p:ext uri="{BB962C8B-B14F-4D97-AF65-F5344CB8AC3E}">
        <p14:creationId xmlns:p14="http://schemas.microsoft.com/office/powerpoint/2010/main" val="2310108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1113">
              <a:buNone/>
            </a:pPr>
            <a:endParaRPr lang="en-GB" sz="1800"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5</a:t>
            </a:fld>
            <a:endParaRPr lang="en-GB" dirty="0"/>
          </a:p>
        </p:txBody>
      </p:sp>
    </p:spTree>
    <p:extLst>
      <p:ext uri="{BB962C8B-B14F-4D97-AF65-F5344CB8AC3E}">
        <p14:creationId xmlns:p14="http://schemas.microsoft.com/office/powerpoint/2010/main" val="422194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1113">
              <a:buNone/>
            </a:pPr>
            <a:endParaRPr lang="en-GB" sz="1800"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6</a:t>
            </a:fld>
            <a:endParaRPr lang="en-GB" dirty="0"/>
          </a:p>
        </p:txBody>
      </p:sp>
    </p:spTree>
    <p:extLst>
      <p:ext uri="{BB962C8B-B14F-4D97-AF65-F5344CB8AC3E}">
        <p14:creationId xmlns:p14="http://schemas.microsoft.com/office/powerpoint/2010/main" val="4074876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1113">
              <a:buNone/>
            </a:pPr>
            <a:endParaRPr lang="en-GB" sz="1800"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7</a:t>
            </a:fld>
            <a:endParaRPr lang="en-GB" dirty="0"/>
          </a:p>
        </p:txBody>
      </p:sp>
    </p:spTree>
    <p:extLst>
      <p:ext uri="{BB962C8B-B14F-4D97-AF65-F5344CB8AC3E}">
        <p14:creationId xmlns:p14="http://schemas.microsoft.com/office/powerpoint/2010/main" val="2031176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11113">
              <a:buFont typeface="+mj-lt"/>
              <a:buNone/>
            </a:pPr>
            <a:endParaRPr lang="en-GB" sz="1800" i="1"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8</a:t>
            </a:fld>
            <a:endParaRPr lang="en-GB" dirty="0"/>
          </a:p>
        </p:txBody>
      </p:sp>
    </p:spTree>
    <p:extLst>
      <p:ext uri="{BB962C8B-B14F-4D97-AF65-F5344CB8AC3E}">
        <p14:creationId xmlns:p14="http://schemas.microsoft.com/office/powerpoint/2010/main" val="399998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FD287F0-4C1F-427F-AE72-AC8042BACFAB}" type="slidenum">
              <a:rPr lang="en-GB" smtClean="0"/>
              <a:pPr>
                <a:defRPr/>
              </a:pPr>
              <a:t>9</a:t>
            </a:fld>
            <a:endParaRPr lang="en-GB" dirty="0"/>
          </a:p>
        </p:txBody>
      </p:sp>
    </p:spTree>
    <p:extLst>
      <p:ext uri="{BB962C8B-B14F-4D97-AF65-F5344CB8AC3E}">
        <p14:creationId xmlns:p14="http://schemas.microsoft.com/office/powerpoint/2010/main" val="1880224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hyperlink" Target="http://mynationwideintranet/NBSIntranet/operating_our_business/ISBC/Information_Security/IS+PRS+and+Tests/Info+Class+Guidelines+July+09.htm"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a:grpSpLocks/>
          </p:cNvGrpSpPr>
          <p:nvPr/>
        </p:nvGrpSpPr>
        <p:grpSpPr bwMode="auto">
          <a:xfrm>
            <a:off x="457200" y="457200"/>
            <a:ext cx="8229600" cy="5943600"/>
            <a:chOff x="457200" y="457200"/>
            <a:chExt cx="8229600" cy="5943600"/>
          </a:xfrm>
          <a:solidFill>
            <a:schemeClr val="tx1"/>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
        <p:nvSpPr>
          <p:cNvPr id="8" name="Rounded Rectangle 7"/>
          <p:cNvSpPr/>
          <p:nvPr/>
        </p:nvSpPr>
        <p:spPr>
          <a:xfrm>
            <a:off x="6608763" y="5715000"/>
            <a:ext cx="2535237"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pitchFamily="-84" charset="-128"/>
            </a:endParaRPr>
          </a:p>
        </p:txBody>
      </p:sp>
      <p:sp>
        <p:nvSpPr>
          <p:cNvPr id="54274" name="Title Placeholder 1"/>
          <p:cNvSpPr>
            <a:spLocks noGrp="1"/>
          </p:cNvSpPr>
          <p:nvPr>
            <p:ph type="ctrTitle"/>
          </p:nvPr>
        </p:nvSpPr>
        <p:spPr>
          <a:xfrm>
            <a:off x="1520825" y="1978025"/>
            <a:ext cx="6219527" cy="1569660"/>
          </a:xfrm>
        </p:spPr>
        <p:txBody>
          <a:bodyPr lIns="91440" rIns="91440">
            <a:spAutoFit/>
          </a:bodyPr>
          <a:lstStyle>
            <a:lvl1pPr>
              <a:defRPr sz="4800" baseline="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
        <p:nvSpPr>
          <p:cNvPr id="54275" name="Text Placeholder 2"/>
          <p:cNvSpPr>
            <a:spLocks noGrp="1"/>
          </p:cNvSpPr>
          <p:nvPr>
            <p:ph type="subTitle" idx="1"/>
          </p:nvPr>
        </p:nvSpPr>
        <p:spPr>
          <a:xfrm>
            <a:off x="1520825" y="3806825"/>
            <a:ext cx="6219527" cy="519113"/>
          </a:xfrm>
        </p:spPr>
        <p:txBody>
          <a:bodyPr/>
          <a:lstStyle>
            <a:lvl1pPr marL="0" indent="0">
              <a:buFont typeface="Arial" charset="0"/>
              <a:buNone/>
              <a:defRPr sz="280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pic>
        <p:nvPicPr>
          <p:cNvPr id="2" name="Picture 1"/>
          <p:cNvPicPr>
            <a:picLocks noChangeAspect="1"/>
          </p:cNvPicPr>
          <p:nvPr userDrawn="1"/>
        </p:nvPicPr>
        <p:blipFill>
          <a:blip r:embed="rId2"/>
          <a:stretch>
            <a:fillRect/>
          </a:stretch>
        </p:blipFill>
        <p:spPr>
          <a:xfrm>
            <a:off x="6810375" y="5860062"/>
            <a:ext cx="1876425" cy="495300"/>
          </a:xfrm>
          <a:prstGeom prst="rect">
            <a:avLst/>
          </a:prstGeom>
        </p:spPr>
      </p:pic>
    </p:spTree>
    <p:extLst>
      <p:ext uri="{BB962C8B-B14F-4D97-AF65-F5344CB8AC3E}">
        <p14:creationId xmlns:p14="http://schemas.microsoft.com/office/powerpoint/2010/main" val="32551874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 ink saving">
    <p:spTree>
      <p:nvGrpSpPr>
        <p:cNvPr id="1" name=""/>
        <p:cNvGrpSpPr/>
        <p:nvPr/>
      </p:nvGrpSpPr>
      <p:grpSpPr>
        <a:xfrm>
          <a:off x="0" y="0"/>
          <a:ext cx="0" cy="0"/>
          <a:chOff x="0" y="0"/>
          <a:chExt cx="0" cy="0"/>
        </a:xfrm>
      </p:grpSpPr>
      <p:sp>
        <p:nvSpPr>
          <p:cNvPr id="4" name="Rounded Rectangle 3"/>
          <p:cNvSpPr/>
          <p:nvPr/>
        </p:nvSpPr>
        <p:spPr>
          <a:xfrm>
            <a:off x="6608763" y="5715000"/>
            <a:ext cx="2535237"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pitchFamily="-84" charset="-128"/>
            </a:endParaRPr>
          </a:p>
        </p:txBody>
      </p:sp>
      <p:pic>
        <p:nvPicPr>
          <p:cNvPr id="5"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80200" y="5791200"/>
            <a:ext cx="246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NW ppt templates v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userDrawn="1"/>
        </p:nvSpPr>
        <p:spPr bwMode="auto">
          <a:xfrm>
            <a:off x="539750" y="5862638"/>
            <a:ext cx="353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defRPr/>
            </a:pPr>
            <a:r>
              <a:rPr lang="en-GB" dirty="0">
                <a:hlinkClick r:id="rId4"/>
              </a:rPr>
              <a:t>Information security classification</a:t>
            </a:r>
            <a:endParaRPr lang="en-GB" dirty="0"/>
          </a:p>
        </p:txBody>
      </p:sp>
      <p:sp>
        <p:nvSpPr>
          <p:cNvPr id="54274" name="Title Placeholder 1"/>
          <p:cNvSpPr>
            <a:spLocks noGrp="1"/>
          </p:cNvSpPr>
          <p:nvPr>
            <p:ph type="ctrTitle"/>
          </p:nvPr>
        </p:nvSpPr>
        <p:spPr>
          <a:xfrm>
            <a:off x="1520825" y="1978025"/>
            <a:ext cx="6219527" cy="1569660"/>
          </a:xfrm>
        </p:spPr>
        <p:txBody>
          <a:bodyPr lIns="91440" rIns="91440">
            <a:spAutoFit/>
          </a:bodyPr>
          <a:lstStyle>
            <a:lvl1pPr>
              <a:defRPr sz="4800" baseline="0">
                <a:solidFill>
                  <a:schemeClr val="tx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
        <p:nvSpPr>
          <p:cNvPr id="54275" name="Text Placeholder 2"/>
          <p:cNvSpPr>
            <a:spLocks noGrp="1"/>
          </p:cNvSpPr>
          <p:nvPr>
            <p:ph type="subTitle" idx="1"/>
          </p:nvPr>
        </p:nvSpPr>
        <p:spPr>
          <a:xfrm>
            <a:off x="1520825" y="3806825"/>
            <a:ext cx="6219527" cy="519113"/>
          </a:xfrm>
        </p:spPr>
        <p:txBody>
          <a:bodyPr/>
          <a:lstStyle>
            <a:lvl1pPr marL="0" indent="0">
              <a:buFont typeface="Arial" charset="0"/>
              <a:buNone/>
              <a:defRPr sz="2800">
                <a:solidFill>
                  <a:schemeClr val="tx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Tree>
    <p:extLst>
      <p:ext uri="{BB962C8B-B14F-4D97-AF65-F5344CB8AC3E}">
        <p14:creationId xmlns:p14="http://schemas.microsoft.com/office/powerpoint/2010/main" val="238585306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slide - ink saving">
    <p:spTree>
      <p:nvGrpSpPr>
        <p:cNvPr id="1" name=""/>
        <p:cNvGrpSpPr/>
        <p:nvPr/>
      </p:nvGrpSpPr>
      <p:grpSpPr>
        <a:xfrm>
          <a:off x="0" y="0"/>
          <a:ext cx="0" cy="0"/>
          <a:chOff x="0" y="0"/>
          <a:chExt cx="0" cy="0"/>
        </a:xfrm>
      </p:grpSpPr>
      <p:sp>
        <p:nvSpPr>
          <p:cNvPr id="4" name="Rounded Rectangle 3"/>
          <p:cNvSpPr/>
          <p:nvPr/>
        </p:nvSpPr>
        <p:spPr>
          <a:xfrm>
            <a:off x="6608763" y="5715000"/>
            <a:ext cx="2535237"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pitchFamily="-84" charset="-128"/>
            </a:endParaRPr>
          </a:p>
        </p:txBody>
      </p:sp>
      <p:pic>
        <p:nvPicPr>
          <p:cNvPr id="5"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80200" y="5791200"/>
            <a:ext cx="246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NW ppt templates v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txBox="1">
            <a:spLocks noGrp="1"/>
          </p:cNvSpPr>
          <p:nvPr/>
        </p:nvSpPr>
        <p:spPr bwMode="auto">
          <a:xfrm>
            <a:off x="692150" y="5867400"/>
            <a:ext cx="2133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defRPr/>
            </a:pPr>
            <a:fld id="{6380A048-07F9-421F-B139-E6EABFE8B116}" type="slidenum">
              <a:rPr lang="en-GB" sz="1400" smtClean="0"/>
              <a:pPr eaLnBrk="1" hangingPunct="1">
                <a:defRPr/>
              </a:pPr>
              <a:t>‹#›</a:t>
            </a:fld>
            <a:endParaRPr lang="en-GB" sz="1400" dirty="0"/>
          </a:p>
        </p:txBody>
      </p:sp>
      <p:sp>
        <p:nvSpPr>
          <p:cNvPr id="15" name="Content Placeholder 2"/>
          <p:cNvSpPr>
            <a:spLocks noGrp="1"/>
          </p:cNvSpPr>
          <p:nvPr>
            <p:ph idx="11"/>
          </p:nvPr>
        </p:nvSpPr>
        <p:spPr>
          <a:xfrm>
            <a:off x="756334" y="1366406"/>
            <a:ext cx="7704098" cy="2283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756334" y="620688"/>
            <a:ext cx="7704099" cy="74571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335276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 ink saving">
    <p:spTree>
      <p:nvGrpSpPr>
        <p:cNvPr id="1" name=""/>
        <p:cNvGrpSpPr/>
        <p:nvPr/>
      </p:nvGrpSpPr>
      <p:grpSpPr>
        <a:xfrm>
          <a:off x="0" y="0"/>
          <a:ext cx="0" cy="0"/>
          <a:chOff x="0" y="0"/>
          <a:chExt cx="0" cy="0"/>
        </a:xfrm>
      </p:grpSpPr>
      <p:sp>
        <p:nvSpPr>
          <p:cNvPr id="4" name="Rounded Rectangle 3"/>
          <p:cNvSpPr/>
          <p:nvPr/>
        </p:nvSpPr>
        <p:spPr>
          <a:xfrm>
            <a:off x="6608763" y="5715000"/>
            <a:ext cx="2535237"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pitchFamily="-84" charset="-128"/>
            </a:endParaRPr>
          </a:p>
        </p:txBody>
      </p:sp>
      <p:pic>
        <p:nvPicPr>
          <p:cNvPr id="5"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80200" y="5791200"/>
            <a:ext cx="246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NW ppt templates v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2"/>
          <p:cNvSpPr>
            <a:spLocks noGrp="1"/>
          </p:cNvSpPr>
          <p:nvPr>
            <p:ph type="subTitle" idx="1"/>
          </p:nvPr>
        </p:nvSpPr>
        <p:spPr>
          <a:xfrm>
            <a:off x="1520825" y="1981200"/>
            <a:ext cx="6219527" cy="519113"/>
          </a:xfrm>
        </p:spPr>
        <p:txBody>
          <a:bodyPr/>
          <a:lstStyle>
            <a:lvl1pPr marL="0" indent="0">
              <a:buFont typeface="Arial" charset="0"/>
              <a:buNone/>
              <a:defRPr sz="2800" baseline="0">
                <a:solidFill>
                  <a:schemeClr val="tx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
        <p:nvSpPr>
          <p:cNvPr id="12" name="Title Placeholder 1"/>
          <p:cNvSpPr>
            <a:spLocks noGrp="1"/>
          </p:cNvSpPr>
          <p:nvPr>
            <p:ph type="ctrTitle"/>
          </p:nvPr>
        </p:nvSpPr>
        <p:spPr>
          <a:xfrm>
            <a:off x="1520825" y="2818752"/>
            <a:ext cx="6219527" cy="1569660"/>
          </a:xfrm>
        </p:spPr>
        <p:txBody>
          <a:bodyPr lIns="91440" rIns="91440">
            <a:spAutoFit/>
          </a:bodyPr>
          <a:lstStyle>
            <a:lvl1pPr>
              <a:defRPr sz="4800">
                <a:solidFill>
                  <a:schemeClr val="tx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Tree>
    <p:extLst>
      <p:ext uri="{BB962C8B-B14F-4D97-AF65-F5344CB8AC3E}">
        <p14:creationId xmlns:p14="http://schemas.microsoft.com/office/powerpoint/2010/main" val="4090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mp; content slide">
    <p:spTree>
      <p:nvGrpSpPr>
        <p:cNvPr id="1" name=""/>
        <p:cNvGrpSpPr/>
        <p:nvPr/>
      </p:nvGrpSpPr>
      <p:grpSpPr>
        <a:xfrm>
          <a:off x="0" y="0"/>
          <a:ext cx="0" cy="0"/>
          <a:chOff x="0" y="0"/>
          <a:chExt cx="0" cy="0"/>
        </a:xfrm>
      </p:grpSpPr>
      <p:cxnSp>
        <p:nvCxnSpPr>
          <p:cNvPr id="4" name="Straight Connector 3"/>
          <p:cNvCxnSpPr/>
          <p:nvPr/>
        </p:nvCxnSpPr>
        <p:spPr>
          <a:xfrm>
            <a:off x="457200" y="990600"/>
            <a:ext cx="82296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81000" y="1066800"/>
            <a:ext cx="8305800" cy="2283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7419E1C-B375-42F6-8434-3D764579B39A}" type="slidenum">
              <a:rPr lang="en-GB"/>
              <a:pPr>
                <a:defRPr/>
              </a:pPr>
              <a:t>‹#›</a:t>
            </a:fld>
            <a:endParaRPr lang="en-GB" dirty="0"/>
          </a:p>
        </p:txBody>
      </p:sp>
    </p:spTree>
    <p:extLst>
      <p:ext uri="{BB962C8B-B14F-4D97-AF65-F5344CB8AC3E}">
        <p14:creationId xmlns:p14="http://schemas.microsoft.com/office/powerpoint/2010/main" val="346057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ive title &amp; content slide">
    <p:spTree>
      <p:nvGrpSpPr>
        <p:cNvPr id="1" name=""/>
        <p:cNvGrpSpPr/>
        <p:nvPr/>
      </p:nvGrpSpPr>
      <p:grpSpPr>
        <a:xfrm>
          <a:off x="0" y="0"/>
          <a:ext cx="0" cy="0"/>
          <a:chOff x="0" y="0"/>
          <a:chExt cx="0" cy="0"/>
        </a:xfrm>
      </p:grpSpPr>
      <p:sp>
        <p:nvSpPr>
          <p:cNvPr id="4" name="Rounded Rectangle 3"/>
          <p:cNvSpPr/>
          <p:nvPr/>
        </p:nvSpPr>
        <p:spPr>
          <a:xfrm>
            <a:off x="6608763" y="5715000"/>
            <a:ext cx="2535237"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pitchFamily="-84" charset="-128"/>
            </a:endParaRPr>
          </a:p>
        </p:txBody>
      </p:sp>
      <p:pic>
        <p:nvPicPr>
          <p:cNvPr id="5"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80200" y="5791200"/>
            <a:ext cx="246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NW ppt templates v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txBox="1">
            <a:spLocks noGrp="1"/>
          </p:cNvSpPr>
          <p:nvPr/>
        </p:nvSpPr>
        <p:spPr bwMode="auto">
          <a:xfrm>
            <a:off x="692150" y="5867400"/>
            <a:ext cx="2133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defRPr/>
            </a:pPr>
            <a:fld id="{8E265367-512F-41A9-A742-6AA7C5E77686}" type="slidenum">
              <a:rPr lang="en-GB" sz="1400" smtClean="0"/>
              <a:pPr eaLnBrk="1" hangingPunct="1">
                <a:defRPr/>
              </a:pPr>
              <a:t>‹#›</a:t>
            </a:fld>
            <a:endParaRPr lang="en-GB" sz="1400" dirty="0"/>
          </a:p>
        </p:txBody>
      </p:sp>
      <p:sp>
        <p:nvSpPr>
          <p:cNvPr id="15" name="Content Placeholder 2"/>
          <p:cNvSpPr>
            <a:spLocks noGrp="1"/>
          </p:cNvSpPr>
          <p:nvPr>
            <p:ph idx="11"/>
          </p:nvPr>
        </p:nvSpPr>
        <p:spPr>
          <a:xfrm>
            <a:off x="756334" y="1366406"/>
            <a:ext cx="7704098" cy="2283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756334" y="620688"/>
            <a:ext cx="7704099" cy="74571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628653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with NW logo">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C4A00A7F-757B-446D-8A0A-8D3063367419}" type="slidenum">
              <a:rPr lang="en-GB"/>
              <a:pPr>
                <a:defRPr/>
              </a:pPr>
              <a:t>‹#›</a:t>
            </a:fld>
            <a:endParaRPr lang="en-GB" dirty="0"/>
          </a:p>
        </p:txBody>
      </p:sp>
    </p:spTree>
    <p:extLst>
      <p:ext uri="{BB962C8B-B14F-4D97-AF65-F5344CB8AC3E}">
        <p14:creationId xmlns:p14="http://schemas.microsoft.com/office/powerpoint/2010/main" val="2733689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p>
            <a:pPr>
              <a:defRPr/>
            </a:pPr>
            <a:fld id="{73FB9D3C-9E2B-441C-AA9A-3C889A671933}" type="slidenum">
              <a:rPr lang="en-GB" smtClean="0"/>
              <a:pPr>
                <a:defRPr/>
              </a:pPr>
              <a:t>‹#›</a:t>
            </a:fld>
            <a:endParaRPr lang="en-GB" dirty="0"/>
          </a:p>
        </p:txBody>
      </p:sp>
      <p:cxnSp>
        <p:nvCxnSpPr>
          <p:cNvPr id="4" name="Straight Connector 3"/>
          <p:cNvCxnSpPr/>
          <p:nvPr userDrawn="1"/>
        </p:nvCxnSpPr>
        <p:spPr>
          <a:xfrm>
            <a:off x="457200" y="990600"/>
            <a:ext cx="82296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1"/>
          </p:nvPr>
        </p:nvSpPr>
        <p:spPr>
          <a:xfrm>
            <a:off x="381000" y="1124715"/>
            <a:ext cx="4140000" cy="46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p:cNvSpPr>
            <a:spLocks noGrp="1"/>
          </p:cNvSpPr>
          <p:nvPr>
            <p:ph sz="quarter" idx="12"/>
          </p:nvPr>
        </p:nvSpPr>
        <p:spPr>
          <a:xfrm>
            <a:off x="4572000" y="1123950"/>
            <a:ext cx="4140000" cy="46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2065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dark blue">
    <p:spTree>
      <p:nvGrpSpPr>
        <p:cNvPr id="1" name=""/>
        <p:cNvGrpSpPr/>
        <p:nvPr/>
      </p:nvGrpSpPr>
      <p:grpSpPr>
        <a:xfrm>
          <a:off x="0" y="0"/>
          <a:ext cx="0" cy="0"/>
          <a:chOff x="0" y="0"/>
          <a:chExt cx="0" cy="0"/>
        </a:xfrm>
      </p:grpSpPr>
      <p:grpSp>
        <p:nvGrpSpPr>
          <p:cNvPr id="4" name="Group 3"/>
          <p:cNvGrpSpPr>
            <a:grpSpLocks/>
          </p:cNvGrpSpPr>
          <p:nvPr/>
        </p:nvGrpSpPr>
        <p:grpSpPr bwMode="auto">
          <a:xfrm>
            <a:off x="457200" y="457200"/>
            <a:ext cx="8229600" cy="5943600"/>
            <a:chOff x="457200" y="457200"/>
            <a:chExt cx="8229600" cy="5943600"/>
          </a:xfrm>
          <a:solidFill>
            <a:schemeClr val="tx1"/>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
        <p:nvSpPr>
          <p:cNvPr id="8" name="Rounded Rectangle 7"/>
          <p:cNvSpPr/>
          <p:nvPr/>
        </p:nvSpPr>
        <p:spPr>
          <a:xfrm>
            <a:off x="6608763" y="5715000"/>
            <a:ext cx="2535237"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80200" y="5791200"/>
            <a:ext cx="246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Placeholder 2"/>
          <p:cNvSpPr>
            <a:spLocks noGrp="1"/>
          </p:cNvSpPr>
          <p:nvPr>
            <p:ph type="subTitle" idx="1"/>
          </p:nvPr>
        </p:nvSpPr>
        <p:spPr>
          <a:xfrm>
            <a:off x="1520825" y="1981200"/>
            <a:ext cx="6219527" cy="519113"/>
          </a:xfrm>
        </p:spPr>
        <p:txBody>
          <a:bodyPr/>
          <a:lstStyle>
            <a:lvl1pPr marL="0" indent="0">
              <a:buFont typeface="Arial" charset="0"/>
              <a:buNone/>
              <a:defRPr sz="2800" baseline="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
        <p:nvSpPr>
          <p:cNvPr id="27" name="Title Placeholder 1"/>
          <p:cNvSpPr>
            <a:spLocks noGrp="1"/>
          </p:cNvSpPr>
          <p:nvPr>
            <p:ph type="ctrTitle"/>
          </p:nvPr>
        </p:nvSpPr>
        <p:spPr>
          <a:xfrm>
            <a:off x="1520825" y="2818752"/>
            <a:ext cx="6219527" cy="1569660"/>
          </a:xfrm>
        </p:spPr>
        <p:txBody>
          <a:bodyPr lIns="91440" rIns="91440">
            <a:spAutoFit/>
          </a:bodyPr>
          <a:lstStyle>
            <a:lvl1pPr>
              <a:defRPr sz="480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Tree>
    <p:extLst>
      <p:ext uri="{BB962C8B-B14F-4D97-AF65-F5344CB8AC3E}">
        <p14:creationId xmlns:p14="http://schemas.microsoft.com/office/powerpoint/2010/main" val="25986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 red">
    <p:spTree>
      <p:nvGrpSpPr>
        <p:cNvPr id="1" name=""/>
        <p:cNvGrpSpPr/>
        <p:nvPr/>
      </p:nvGrpSpPr>
      <p:grpSpPr>
        <a:xfrm>
          <a:off x="0" y="0"/>
          <a:ext cx="0" cy="0"/>
          <a:chOff x="0" y="0"/>
          <a:chExt cx="0" cy="0"/>
        </a:xfrm>
      </p:grpSpPr>
      <p:grpSp>
        <p:nvGrpSpPr>
          <p:cNvPr id="4" name="Group 3"/>
          <p:cNvGrpSpPr>
            <a:grpSpLocks/>
          </p:cNvGrpSpPr>
          <p:nvPr/>
        </p:nvGrpSpPr>
        <p:grpSpPr bwMode="auto">
          <a:xfrm>
            <a:off x="457200" y="457200"/>
            <a:ext cx="8229600" cy="5943600"/>
            <a:chOff x="457200" y="457200"/>
            <a:chExt cx="8229600" cy="5943600"/>
          </a:xfrm>
          <a:solidFill>
            <a:schemeClr val="tx2"/>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
        <p:nvSpPr>
          <p:cNvPr id="8" name="Rounded Rectangle 7"/>
          <p:cNvSpPr/>
          <p:nvPr/>
        </p:nvSpPr>
        <p:spPr>
          <a:xfrm>
            <a:off x="6608763" y="5715000"/>
            <a:ext cx="2535237"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80200" y="5791200"/>
            <a:ext cx="246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p:cNvSpPr>
            <a:spLocks noGrp="1"/>
          </p:cNvSpPr>
          <p:nvPr>
            <p:ph type="subTitle" idx="1"/>
          </p:nvPr>
        </p:nvSpPr>
        <p:spPr>
          <a:xfrm>
            <a:off x="1520825" y="1981200"/>
            <a:ext cx="6219527" cy="519113"/>
          </a:xfrm>
        </p:spPr>
        <p:txBody>
          <a:bodyPr/>
          <a:lstStyle>
            <a:lvl1pPr marL="0" indent="0">
              <a:buFont typeface="Arial" charset="0"/>
              <a:buNone/>
              <a:defRPr sz="2800" baseline="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
        <p:nvSpPr>
          <p:cNvPr id="11" name="Title Placeholder 1"/>
          <p:cNvSpPr>
            <a:spLocks noGrp="1"/>
          </p:cNvSpPr>
          <p:nvPr>
            <p:ph type="ctrTitle"/>
          </p:nvPr>
        </p:nvSpPr>
        <p:spPr>
          <a:xfrm>
            <a:off x="1520825" y="2818752"/>
            <a:ext cx="6219527" cy="1569660"/>
          </a:xfrm>
        </p:spPr>
        <p:txBody>
          <a:bodyPr lIns="91440" rIns="91440">
            <a:spAutoFit/>
          </a:bodyPr>
          <a:lstStyle>
            <a:lvl1pPr>
              <a:defRPr sz="480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Tree>
    <p:extLst>
      <p:ext uri="{BB962C8B-B14F-4D97-AF65-F5344CB8AC3E}">
        <p14:creationId xmlns:p14="http://schemas.microsoft.com/office/powerpoint/2010/main" val="282893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 grey">
    <p:spTree>
      <p:nvGrpSpPr>
        <p:cNvPr id="1" name=""/>
        <p:cNvGrpSpPr/>
        <p:nvPr/>
      </p:nvGrpSpPr>
      <p:grpSpPr>
        <a:xfrm>
          <a:off x="0" y="0"/>
          <a:ext cx="0" cy="0"/>
          <a:chOff x="0" y="0"/>
          <a:chExt cx="0" cy="0"/>
        </a:xfrm>
      </p:grpSpPr>
      <p:grpSp>
        <p:nvGrpSpPr>
          <p:cNvPr id="4" name="Group 3"/>
          <p:cNvGrpSpPr>
            <a:grpSpLocks/>
          </p:cNvGrpSpPr>
          <p:nvPr/>
        </p:nvGrpSpPr>
        <p:grpSpPr bwMode="auto">
          <a:xfrm>
            <a:off x="457200" y="457200"/>
            <a:ext cx="8229600" cy="5943600"/>
            <a:chOff x="457200" y="457200"/>
            <a:chExt cx="8229600" cy="5943600"/>
          </a:xfrm>
          <a:solidFill>
            <a:schemeClr val="accent1"/>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
        <p:nvSpPr>
          <p:cNvPr id="8" name="Rounded Rectangle 7"/>
          <p:cNvSpPr/>
          <p:nvPr/>
        </p:nvSpPr>
        <p:spPr>
          <a:xfrm>
            <a:off x="6608763" y="5715000"/>
            <a:ext cx="2535237"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80200" y="5791200"/>
            <a:ext cx="246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p:cNvSpPr>
            <a:spLocks noGrp="1"/>
          </p:cNvSpPr>
          <p:nvPr>
            <p:ph type="subTitle" idx="1"/>
          </p:nvPr>
        </p:nvSpPr>
        <p:spPr>
          <a:xfrm>
            <a:off x="1520825" y="1981200"/>
            <a:ext cx="6219527" cy="519113"/>
          </a:xfrm>
        </p:spPr>
        <p:txBody>
          <a:bodyPr/>
          <a:lstStyle>
            <a:lvl1pPr marL="0" indent="0">
              <a:buFont typeface="Arial" charset="0"/>
              <a:buNone/>
              <a:defRPr sz="2800" baseline="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
        <p:nvSpPr>
          <p:cNvPr id="11" name="Title Placeholder 1"/>
          <p:cNvSpPr>
            <a:spLocks noGrp="1"/>
          </p:cNvSpPr>
          <p:nvPr>
            <p:ph type="ctrTitle"/>
          </p:nvPr>
        </p:nvSpPr>
        <p:spPr>
          <a:xfrm>
            <a:off x="1520825" y="2818752"/>
            <a:ext cx="6219527" cy="1569660"/>
          </a:xfrm>
        </p:spPr>
        <p:txBody>
          <a:bodyPr lIns="91440" rIns="91440">
            <a:spAutoFit/>
          </a:bodyPr>
          <a:lstStyle>
            <a:lvl1pPr>
              <a:defRPr sz="480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Tree>
    <p:extLst>
      <p:ext uri="{BB962C8B-B14F-4D97-AF65-F5344CB8AC3E}">
        <p14:creationId xmlns:p14="http://schemas.microsoft.com/office/powerpoint/2010/main" val="3907336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 light blue">
    <p:spTree>
      <p:nvGrpSpPr>
        <p:cNvPr id="1" name=""/>
        <p:cNvGrpSpPr/>
        <p:nvPr/>
      </p:nvGrpSpPr>
      <p:grpSpPr>
        <a:xfrm>
          <a:off x="0" y="0"/>
          <a:ext cx="0" cy="0"/>
          <a:chOff x="0" y="0"/>
          <a:chExt cx="0" cy="0"/>
        </a:xfrm>
      </p:grpSpPr>
      <p:grpSp>
        <p:nvGrpSpPr>
          <p:cNvPr id="4" name="Group 3"/>
          <p:cNvGrpSpPr>
            <a:grpSpLocks/>
          </p:cNvGrpSpPr>
          <p:nvPr/>
        </p:nvGrpSpPr>
        <p:grpSpPr bwMode="auto">
          <a:xfrm>
            <a:off x="457200" y="457200"/>
            <a:ext cx="8229600" cy="5943600"/>
            <a:chOff x="457200" y="457200"/>
            <a:chExt cx="8229600" cy="5943600"/>
          </a:xfrm>
          <a:solidFill>
            <a:schemeClr val="accent2"/>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
        <p:nvSpPr>
          <p:cNvPr id="8" name="Rounded Rectangle 7"/>
          <p:cNvSpPr/>
          <p:nvPr/>
        </p:nvSpPr>
        <p:spPr>
          <a:xfrm>
            <a:off x="6608763" y="5715000"/>
            <a:ext cx="2535237"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80200" y="5791200"/>
            <a:ext cx="246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p:cNvSpPr>
            <a:spLocks noGrp="1"/>
          </p:cNvSpPr>
          <p:nvPr>
            <p:ph type="subTitle" idx="1"/>
          </p:nvPr>
        </p:nvSpPr>
        <p:spPr>
          <a:xfrm>
            <a:off x="1520825" y="1981200"/>
            <a:ext cx="6219527" cy="519113"/>
          </a:xfrm>
        </p:spPr>
        <p:txBody>
          <a:bodyPr/>
          <a:lstStyle>
            <a:lvl1pPr marL="0" indent="0">
              <a:buFont typeface="Arial" charset="0"/>
              <a:buNone/>
              <a:defRPr sz="2800" baseline="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
        <p:nvSpPr>
          <p:cNvPr id="11" name="Title Placeholder 1"/>
          <p:cNvSpPr>
            <a:spLocks noGrp="1"/>
          </p:cNvSpPr>
          <p:nvPr>
            <p:ph type="ctrTitle"/>
          </p:nvPr>
        </p:nvSpPr>
        <p:spPr>
          <a:xfrm>
            <a:off x="1520825" y="2818752"/>
            <a:ext cx="6219527" cy="1569660"/>
          </a:xfrm>
        </p:spPr>
        <p:txBody>
          <a:bodyPr lIns="91440" rIns="91440">
            <a:spAutoFit/>
          </a:bodyPr>
          <a:lstStyle>
            <a:lvl1pPr>
              <a:defRPr sz="480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Tree>
    <p:extLst>
      <p:ext uri="{BB962C8B-B14F-4D97-AF65-F5344CB8AC3E}">
        <p14:creationId xmlns:p14="http://schemas.microsoft.com/office/powerpoint/2010/main" val="27481222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2.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1000" y="152400"/>
            <a:ext cx="83026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381000" y="1066800"/>
            <a:ext cx="83058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7" name="Slide Number Placeholder 5"/>
          <p:cNvSpPr>
            <a:spLocks noGrp="1"/>
          </p:cNvSpPr>
          <p:nvPr>
            <p:ph type="sldNum" sz="quarter" idx="4"/>
          </p:nvPr>
        </p:nvSpPr>
        <p:spPr>
          <a:xfrm>
            <a:off x="371475" y="6046788"/>
            <a:ext cx="2133600" cy="517525"/>
          </a:xfrm>
          <a:prstGeom prst="rect">
            <a:avLst/>
          </a:prstGeom>
        </p:spPr>
        <p:txBody>
          <a:bodyPr vert="horz" wrap="square" lIns="91440" tIns="45720" rIns="91440" bIns="45720" numCol="1" anchor="ctr" anchorCtr="0" compatLnSpc="1">
            <a:prstTxWarp prst="textNoShape">
              <a:avLst/>
            </a:prstTxWarp>
          </a:bodyPr>
          <a:lstStyle>
            <a:lvl1pPr>
              <a:defRPr sz="1400">
                <a:ea typeface="ＭＳ Ｐゴシック" pitchFamily="-84" charset="-128"/>
              </a:defRPr>
            </a:lvl1pPr>
          </a:lstStyle>
          <a:p>
            <a:pPr>
              <a:defRPr/>
            </a:pPr>
            <a:fld id="{73FB9D3C-9E2B-441C-AA9A-3C889A671933}" type="slidenum">
              <a:rPr lang="en-GB"/>
              <a:pPr>
                <a:defRPr/>
              </a:pPr>
              <a:t>‹#›</a:t>
            </a:fld>
            <a:endParaRPr lang="en-GB" dirty="0"/>
          </a:p>
        </p:txBody>
      </p:sp>
      <p:pic>
        <p:nvPicPr>
          <p:cNvPr id="3" name="Picture 2"/>
          <p:cNvPicPr>
            <a:picLocks noChangeAspect="1"/>
          </p:cNvPicPr>
          <p:nvPr userDrawn="1"/>
        </p:nvPicPr>
        <p:blipFill>
          <a:blip r:embed="rId7"/>
          <a:stretch>
            <a:fillRect/>
          </a:stretch>
        </p:blipFill>
        <p:spPr>
          <a:xfrm>
            <a:off x="6810375" y="6044941"/>
            <a:ext cx="1876425" cy="495300"/>
          </a:xfrm>
          <a:prstGeom prst="rect">
            <a:avLst/>
          </a:prstGeom>
        </p:spPr>
      </p:pic>
    </p:spTree>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0" r:id="rId4"/>
    <p:sldLayoutId id="2147484321" r:id="rId5"/>
  </p:sldLayoutIdLst>
  <p:hf hdr="0" ftr="0" dt="0"/>
  <p:txStyles>
    <p:titleStyle>
      <a:lvl1pPr algn="l" defTabSz="457200" rtl="0" eaLnBrk="1" fontAlgn="base" hangingPunct="1">
        <a:spcBef>
          <a:spcPct val="0"/>
        </a:spcBef>
        <a:spcAft>
          <a:spcPct val="0"/>
        </a:spcAft>
        <a:defRPr sz="3600" b="1" kern="1200">
          <a:solidFill>
            <a:schemeClr val="tx1"/>
          </a:solidFill>
          <a:latin typeface="+mj-lt"/>
          <a:ea typeface="MS PGothic" pitchFamily="34" charset="-128"/>
          <a:cs typeface="ＭＳ Ｐゴシック" pitchFamily="-84" charset="-128"/>
        </a:defRPr>
      </a:lvl1pPr>
      <a:lvl2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2pPr>
      <a:lvl3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3pPr>
      <a:lvl4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4pPr>
      <a:lvl5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5pPr>
      <a:lvl6pPr marL="4572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525" indent="-263525" algn="l" defTabSz="457200" rtl="0" eaLnBrk="1" fontAlgn="base" hangingPunct="1">
        <a:spcBef>
          <a:spcPct val="20000"/>
        </a:spcBef>
        <a:spcAft>
          <a:spcPct val="0"/>
        </a:spcAft>
        <a:buClr>
          <a:schemeClr val="tx2"/>
        </a:buClr>
        <a:buFont typeface="Arial" charset="0"/>
        <a:buChar char="•"/>
        <a:defRPr sz="3200" kern="1200">
          <a:solidFill>
            <a:schemeClr val="tx1"/>
          </a:solidFill>
          <a:latin typeface="+mn-lt"/>
          <a:ea typeface="MS PGothic" pitchFamily="34" charset="-128"/>
          <a:cs typeface="ＭＳ Ｐゴシック" pitchFamily="-84" charset="-128"/>
        </a:defRPr>
      </a:lvl1pPr>
      <a:lvl2pPr marL="720725" indent="-274638" algn="l" defTabSz="457200" rtl="0" eaLnBrk="1" fontAlgn="base" hangingPunct="1">
        <a:spcBef>
          <a:spcPct val="20000"/>
        </a:spcBef>
        <a:spcAft>
          <a:spcPct val="0"/>
        </a:spcAft>
        <a:buClr>
          <a:schemeClr val="tx2"/>
        </a:buClr>
        <a:buFont typeface="Arial" charset="0"/>
        <a:buChar char="–"/>
        <a:defRPr sz="2800" kern="1200">
          <a:solidFill>
            <a:schemeClr val="tx1"/>
          </a:solidFill>
          <a:latin typeface="+mn-lt"/>
          <a:ea typeface="MS PGothic" pitchFamily="34" charset="-128"/>
          <a:cs typeface="+mn-cs"/>
        </a:defRPr>
      </a:lvl2pPr>
      <a:lvl3pPr marL="1257300" indent="-266700" algn="l" defTabSz="457200" rtl="0" eaLnBrk="1" fontAlgn="base" hangingPunct="1">
        <a:spcBef>
          <a:spcPct val="20000"/>
        </a:spcBef>
        <a:spcAft>
          <a:spcPct val="0"/>
        </a:spcAft>
        <a:buClr>
          <a:schemeClr val="tx2"/>
        </a:buClr>
        <a:buFont typeface="Arial" charset="0"/>
        <a:buChar char="•"/>
        <a:defRPr sz="2400" kern="1200">
          <a:solidFill>
            <a:schemeClr val="tx1"/>
          </a:solidFill>
          <a:latin typeface="+mn-lt"/>
          <a:ea typeface="MS PGothic" pitchFamily="34" charset="-128"/>
          <a:cs typeface="+mn-cs"/>
        </a:defRPr>
      </a:lvl3pPr>
      <a:lvl4pPr marL="1703388" indent="-266700" algn="l" defTabSz="457200" rtl="0" eaLnBrk="1" fontAlgn="base" hangingPunct="1">
        <a:spcBef>
          <a:spcPct val="20000"/>
        </a:spcBef>
        <a:spcAft>
          <a:spcPct val="0"/>
        </a:spcAft>
        <a:buClr>
          <a:schemeClr val="tx2"/>
        </a:buClr>
        <a:buFont typeface="Arial" charset="0"/>
        <a:buChar char="–"/>
        <a:defRPr sz="2000" kern="1200">
          <a:solidFill>
            <a:schemeClr val="tx1"/>
          </a:solidFill>
          <a:latin typeface="+mn-lt"/>
          <a:ea typeface="MS PGothic" pitchFamily="34" charset="-128"/>
          <a:cs typeface="+mn-cs"/>
        </a:defRPr>
      </a:lvl4pPr>
      <a:lvl5pPr marL="2424113" indent="-266700" algn="l" defTabSz="457200" rtl="0" eaLnBrk="1" fontAlgn="base" hangingPunct="1">
        <a:spcBef>
          <a:spcPct val="20000"/>
        </a:spcBef>
        <a:spcAft>
          <a:spcPct val="0"/>
        </a:spcAft>
        <a:buClr>
          <a:schemeClr val="tx2"/>
        </a:buClr>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81000" y="152400"/>
            <a:ext cx="83026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p>
            <a:pPr lvl="0"/>
            <a:r>
              <a:rPr lang="en-GB" altLang="en-US"/>
              <a:t>Click to edit Master title style</a:t>
            </a:r>
          </a:p>
        </p:txBody>
      </p:sp>
      <p:sp>
        <p:nvSpPr>
          <p:cNvPr id="2051" name="Text Placeholder 2"/>
          <p:cNvSpPr>
            <a:spLocks noGrp="1"/>
          </p:cNvSpPr>
          <p:nvPr>
            <p:ph type="body" idx="1"/>
          </p:nvPr>
        </p:nvSpPr>
        <p:spPr bwMode="auto">
          <a:xfrm>
            <a:off x="381000" y="1066800"/>
            <a:ext cx="83058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2052" name="Picture 10" descr="NW ppt templates v24 copy.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80200" y="5791200"/>
            <a:ext cx="246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
          </p:nvPr>
        </p:nvSpPr>
        <p:spPr>
          <a:xfrm>
            <a:off x="371475" y="6046788"/>
            <a:ext cx="2133600" cy="517525"/>
          </a:xfrm>
          <a:prstGeom prst="rect">
            <a:avLst/>
          </a:prstGeom>
        </p:spPr>
        <p:txBody>
          <a:bodyPr vert="horz" wrap="square" lIns="91440" tIns="45720" rIns="91440" bIns="45720" numCol="1" anchor="ctr" anchorCtr="0" compatLnSpc="1">
            <a:prstTxWarp prst="textNoShape">
              <a:avLst/>
            </a:prstTxWarp>
          </a:bodyPr>
          <a:lstStyle>
            <a:lvl1pPr>
              <a:defRPr sz="1400">
                <a:ea typeface="ＭＳ Ｐゴシック" pitchFamily="-84" charset="-128"/>
              </a:defRPr>
            </a:lvl1pPr>
          </a:lstStyle>
          <a:p>
            <a:pPr>
              <a:defRPr/>
            </a:pPr>
            <a:fld id="{1349701F-0A6F-4A33-B49A-0F739D5737AC}"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Lst>
  <p:hf hdr="0" ftr="0" dt="0"/>
  <p:txStyles>
    <p:titleStyle>
      <a:lvl1pPr algn="l" defTabSz="457200" rtl="0" eaLnBrk="0" fontAlgn="base" hangingPunct="0">
        <a:spcBef>
          <a:spcPct val="0"/>
        </a:spcBef>
        <a:spcAft>
          <a:spcPct val="0"/>
        </a:spcAft>
        <a:defRPr sz="3600" b="1" kern="1200">
          <a:solidFill>
            <a:schemeClr val="tx1"/>
          </a:solidFill>
          <a:latin typeface="+mj-lt"/>
          <a:ea typeface="MS PGothic" pitchFamily="34" charset="-128"/>
          <a:cs typeface="ＭＳ Ｐゴシック" pitchFamily="-84" charset="-128"/>
        </a:defRPr>
      </a:lvl1pPr>
      <a:lvl2pPr algn="l" defTabSz="457200" rtl="0" eaLnBrk="0" fontAlgn="base" hangingPunct="0">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2pPr>
      <a:lvl3pPr algn="l" defTabSz="457200" rtl="0" eaLnBrk="0" fontAlgn="base" hangingPunct="0">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3pPr>
      <a:lvl4pPr algn="l" defTabSz="457200" rtl="0" eaLnBrk="0" fontAlgn="base" hangingPunct="0">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4pPr>
      <a:lvl5pPr algn="l" defTabSz="457200" rtl="0" eaLnBrk="0" fontAlgn="base" hangingPunct="0">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5pPr>
      <a:lvl6pPr marL="4572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525" indent="-263525" algn="l" defTabSz="457200" rtl="0" eaLnBrk="0" fontAlgn="base" hangingPunct="0">
        <a:spcBef>
          <a:spcPct val="20000"/>
        </a:spcBef>
        <a:spcAft>
          <a:spcPct val="0"/>
        </a:spcAft>
        <a:buClr>
          <a:schemeClr val="tx2"/>
        </a:buClr>
        <a:buFont typeface="Arial" charset="0"/>
        <a:buChar char="•"/>
        <a:defRPr sz="3200" kern="1200">
          <a:solidFill>
            <a:schemeClr val="tx1"/>
          </a:solidFill>
          <a:latin typeface="+mn-lt"/>
          <a:ea typeface="MS PGothic" pitchFamily="34" charset="-128"/>
          <a:cs typeface="ＭＳ Ｐゴシック" pitchFamily="-84" charset="-128"/>
        </a:defRPr>
      </a:lvl1pPr>
      <a:lvl2pPr marL="720725" indent="-274638" algn="l" defTabSz="457200" rtl="0" eaLnBrk="0" fontAlgn="base" hangingPunct="0">
        <a:spcBef>
          <a:spcPct val="20000"/>
        </a:spcBef>
        <a:spcAft>
          <a:spcPct val="0"/>
        </a:spcAft>
        <a:buClr>
          <a:schemeClr val="tx2"/>
        </a:buClr>
        <a:buFont typeface="Arial" charset="0"/>
        <a:buChar char="–"/>
        <a:defRPr sz="2800" kern="1200">
          <a:solidFill>
            <a:schemeClr val="tx1"/>
          </a:solidFill>
          <a:latin typeface="+mn-lt"/>
          <a:ea typeface="MS PGothic" pitchFamily="34" charset="-128"/>
          <a:cs typeface="+mn-cs"/>
        </a:defRPr>
      </a:lvl2pPr>
      <a:lvl3pPr marL="1257300" indent="-266700" algn="l" defTabSz="457200" rtl="0" eaLnBrk="0" fontAlgn="base" hangingPunct="0">
        <a:spcBef>
          <a:spcPct val="20000"/>
        </a:spcBef>
        <a:spcAft>
          <a:spcPct val="0"/>
        </a:spcAft>
        <a:buClr>
          <a:schemeClr val="tx2"/>
        </a:buClr>
        <a:buFont typeface="Arial" charset="0"/>
        <a:buChar char="•"/>
        <a:defRPr sz="2400" kern="1200">
          <a:solidFill>
            <a:schemeClr val="tx1"/>
          </a:solidFill>
          <a:latin typeface="+mn-lt"/>
          <a:ea typeface="MS PGothic" pitchFamily="34" charset="-128"/>
          <a:cs typeface="+mn-cs"/>
        </a:defRPr>
      </a:lvl3pPr>
      <a:lvl4pPr marL="1703388" indent="-266700" algn="l" defTabSz="457200" rtl="0" eaLnBrk="0" fontAlgn="base" hangingPunct="0">
        <a:spcBef>
          <a:spcPct val="20000"/>
        </a:spcBef>
        <a:spcAft>
          <a:spcPct val="0"/>
        </a:spcAft>
        <a:buClr>
          <a:schemeClr val="tx2"/>
        </a:buClr>
        <a:buFont typeface="Arial" charset="0"/>
        <a:buChar char="–"/>
        <a:defRPr sz="2000" kern="1200">
          <a:solidFill>
            <a:schemeClr val="tx1"/>
          </a:solidFill>
          <a:latin typeface="+mn-lt"/>
          <a:ea typeface="MS PGothic" pitchFamily="34" charset="-128"/>
          <a:cs typeface="+mn-cs"/>
        </a:defRPr>
      </a:lvl4pPr>
      <a:lvl5pPr marL="2424113" indent="-266700" algn="l" defTabSz="457200" rtl="0" eaLnBrk="0" fontAlgn="base" hangingPunct="0">
        <a:spcBef>
          <a:spcPct val="20000"/>
        </a:spcBef>
        <a:spcAft>
          <a:spcPct val="0"/>
        </a:spcAft>
        <a:buClr>
          <a:schemeClr val="tx2"/>
        </a:buClr>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381000" y="152400"/>
            <a:ext cx="83026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p>
            <a:pPr lvl="0"/>
            <a:r>
              <a:rPr lang="en-GB" altLang="en-US"/>
              <a:t>Click to edit Master title style</a:t>
            </a:r>
          </a:p>
        </p:txBody>
      </p:sp>
      <p:sp>
        <p:nvSpPr>
          <p:cNvPr id="3075" name="Text Placeholder 2"/>
          <p:cNvSpPr>
            <a:spLocks noGrp="1"/>
          </p:cNvSpPr>
          <p:nvPr>
            <p:ph type="body" idx="1"/>
          </p:nvPr>
        </p:nvSpPr>
        <p:spPr bwMode="auto">
          <a:xfrm>
            <a:off x="381000" y="1066800"/>
            <a:ext cx="83058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3076" name="Picture 10" descr="NW ppt templates v24 copy.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80200" y="5791200"/>
            <a:ext cx="246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
          </p:nvPr>
        </p:nvSpPr>
        <p:spPr>
          <a:xfrm>
            <a:off x="371475" y="6046788"/>
            <a:ext cx="2133600" cy="517525"/>
          </a:xfrm>
          <a:prstGeom prst="rect">
            <a:avLst/>
          </a:prstGeom>
        </p:spPr>
        <p:txBody>
          <a:bodyPr vert="horz" wrap="square" lIns="91440" tIns="45720" rIns="91440" bIns="45720" numCol="1" anchor="ctr" anchorCtr="0" compatLnSpc="1">
            <a:prstTxWarp prst="textNoShape">
              <a:avLst/>
            </a:prstTxWarp>
          </a:bodyPr>
          <a:lstStyle>
            <a:lvl1pPr>
              <a:defRPr sz="1400">
                <a:ea typeface="ＭＳ Ｐゴシック" pitchFamily="-84" charset="-128"/>
              </a:defRPr>
            </a:lvl1pPr>
          </a:lstStyle>
          <a:p>
            <a:pPr>
              <a:defRPr/>
            </a:pPr>
            <a:fld id="{1F0F898D-72B2-4C8C-8F39-42949A653DAE}"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4318" r:id="rId1"/>
    <p:sldLayoutId id="2147484319" r:id="rId2"/>
    <p:sldLayoutId id="2147484320" r:id="rId3"/>
  </p:sldLayoutIdLst>
  <p:hf hdr="0" ftr="0" dt="0"/>
  <p:txStyles>
    <p:titleStyle>
      <a:lvl1pPr algn="l" defTabSz="457200" rtl="0" eaLnBrk="0" fontAlgn="base" hangingPunct="0">
        <a:spcBef>
          <a:spcPct val="0"/>
        </a:spcBef>
        <a:spcAft>
          <a:spcPct val="0"/>
        </a:spcAft>
        <a:defRPr sz="3600" b="1" kern="1200">
          <a:solidFill>
            <a:schemeClr val="tx1"/>
          </a:solidFill>
          <a:latin typeface="+mj-lt"/>
          <a:ea typeface="MS PGothic" pitchFamily="34" charset="-128"/>
          <a:cs typeface="ＭＳ Ｐゴシック" pitchFamily="-84" charset="-128"/>
        </a:defRPr>
      </a:lvl1pPr>
      <a:lvl2pPr algn="l" defTabSz="457200" rtl="0" eaLnBrk="0" fontAlgn="base" hangingPunct="0">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2pPr>
      <a:lvl3pPr algn="l" defTabSz="457200" rtl="0" eaLnBrk="0" fontAlgn="base" hangingPunct="0">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3pPr>
      <a:lvl4pPr algn="l" defTabSz="457200" rtl="0" eaLnBrk="0" fontAlgn="base" hangingPunct="0">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4pPr>
      <a:lvl5pPr algn="l" defTabSz="457200" rtl="0" eaLnBrk="0" fontAlgn="base" hangingPunct="0">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5pPr>
      <a:lvl6pPr marL="4572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00" algn="l" defTabSz="457200" rtl="0" fontAlgn="base">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525" indent="-263525" algn="l" defTabSz="457200" rtl="0" eaLnBrk="0" fontAlgn="base" hangingPunct="0">
        <a:spcBef>
          <a:spcPct val="20000"/>
        </a:spcBef>
        <a:spcAft>
          <a:spcPct val="0"/>
        </a:spcAft>
        <a:buClr>
          <a:schemeClr val="tx2"/>
        </a:buClr>
        <a:buFont typeface="Arial" charset="0"/>
        <a:buChar char="•"/>
        <a:defRPr sz="3200" kern="1200">
          <a:solidFill>
            <a:schemeClr val="tx1"/>
          </a:solidFill>
          <a:latin typeface="+mn-lt"/>
          <a:ea typeface="MS PGothic" pitchFamily="34" charset="-128"/>
          <a:cs typeface="ＭＳ Ｐゴシック" pitchFamily="-84" charset="-128"/>
        </a:defRPr>
      </a:lvl1pPr>
      <a:lvl2pPr marL="720725" indent="-274638" algn="l" defTabSz="457200" rtl="0" eaLnBrk="0" fontAlgn="base" hangingPunct="0">
        <a:spcBef>
          <a:spcPct val="20000"/>
        </a:spcBef>
        <a:spcAft>
          <a:spcPct val="0"/>
        </a:spcAft>
        <a:buClr>
          <a:schemeClr val="tx2"/>
        </a:buClr>
        <a:buFont typeface="Arial" charset="0"/>
        <a:buChar char="–"/>
        <a:defRPr sz="2800" kern="1200">
          <a:solidFill>
            <a:schemeClr val="tx1"/>
          </a:solidFill>
          <a:latin typeface="+mn-lt"/>
          <a:ea typeface="MS PGothic" pitchFamily="34" charset="-128"/>
          <a:cs typeface="+mn-cs"/>
        </a:defRPr>
      </a:lvl2pPr>
      <a:lvl3pPr marL="1257300" indent="-266700" algn="l" defTabSz="457200" rtl="0" eaLnBrk="0" fontAlgn="base" hangingPunct="0">
        <a:spcBef>
          <a:spcPct val="20000"/>
        </a:spcBef>
        <a:spcAft>
          <a:spcPct val="0"/>
        </a:spcAft>
        <a:buClr>
          <a:schemeClr val="tx2"/>
        </a:buClr>
        <a:buFont typeface="Arial" charset="0"/>
        <a:buChar char="•"/>
        <a:defRPr sz="2400" kern="1200">
          <a:solidFill>
            <a:schemeClr val="tx1"/>
          </a:solidFill>
          <a:latin typeface="+mn-lt"/>
          <a:ea typeface="MS PGothic" pitchFamily="34" charset="-128"/>
          <a:cs typeface="+mn-cs"/>
        </a:defRPr>
      </a:lvl3pPr>
      <a:lvl4pPr marL="1703388" indent="-266700" algn="l" defTabSz="457200" rtl="0" eaLnBrk="0" fontAlgn="base" hangingPunct="0">
        <a:spcBef>
          <a:spcPct val="20000"/>
        </a:spcBef>
        <a:spcAft>
          <a:spcPct val="0"/>
        </a:spcAft>
        <a:buClr>
          <a:schemeClr val="tx2"/>
        </a:buClr>
        <a:buFont typeface="Arial" charset="0"/>
        <a:buChar char="–"/>
        <a:defRPr sz="2000" kern="1200">
          <a:solidFill>
            <a:schemeClr val="tx1"/>
          </a:solidFill>
          <a:latin typeface="+mn-lt"/>
          <a:ea typeface="MS PGothic" pitchFamily="34" charset="-128"/>
          <a:cs typeface="+mn-cs"/>
        </a:defRPr>
      </a:lvl4pPr>
      <a:lvl5pPr marL="2424113" indent="-266700" algn="l" defTabSz="457200" rtl="0" eaLnBrk="0" fontAlgn="base" hangingPunct="0">
        <a:spcBef>
          <a:spcPct val="20000"/>
        </a:spcBef>
        <a:spcAft>
          <a:spcPct val="0"/>
        </a:spcAft>
        <a:buClr>
          <a:schemeClr val="tx2"/>
        </a:buClr>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nemesb.wip.nbsnet.co.uk:8447/"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mynationwideteam/sites/nbs_eprise_mware_dc/Middleware%20Strategic/Shared%20Documents/Artefacts/1.%20Service%20Design/ServiceGateway/Routing_Service_Gateway_FunctionalSpecification_v0.1.doc"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136440" y="308506"/>
            <a:ext cx="8834040" cy="8986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r>
              <a:rPr lang="en-GB" sz="3500" b="1" strike="noStrike" dirty="0">
                <a:solidFill>
                  <a:srgbClr val="000000"/>
                </a:solidFill>
                <a:latin typeface="Arial"/>
                <a:ea typeface="DejaVu Sans"/>
              </a:rPr>
              <a:t>Service Gateway Lunch &amp; Learn</a:t>
            </a:r>
            <a:endParaRPr dirty="0"/>
          </a:p>
          <a:p>
            <a:endParaRPr dirty="0"/>
          </a:p>
        </p:txBody>
      </p:sp>
      <p:sp>
        <p:nvSpPr>
          <p:cNvPr id="3" name="TextBox 2"/>
          <p:cNvSpPr txBox="1"/>
          <p:nvPr/>
        </p:nvSpPr>
        <p:spPr>
          <a:xfrm>
            <a:off x="136440" y="1118933"/>
            <a:ext cx="8686800" cy="954107"/>
          </a:xfrm>
          <a:prstGeom prst="rect">
            <a:avLst/>
          </a:prstGeom>
          <a:noFill/>
        </p:spPr>
        <p:txBody>
          <a:bodyPr wrap="square" rtlCol="0">
            <a:spAutoFit/>
          </a:bodyPr>
          <a:lstStyle/>
          <a:p>
            <a:pPr lvl="0"/>
            <a:r>
              <a:rPr lang="en-GB" sz="2800" dirty="0">
                <a:solidFill>
                  <a:srgbClr val="000000"/>
                </a:solidFill>
              </a:rPr>
              <a:t>Using the Service Gateway to Support the Nationwide Platform</a:t>
            </a:r>
            <a:endParaRPr lang="en-GB" sz="2800" dirty="0">
              <a:solidFill>
                <a:prstClr val="black"/>
              </a:solidFill>
            </a:endParaRPr>
          </a:p>
        </p:txBody>
      </p:sp>
      <p:pic>
        <p:nvPicPr>
          <p:cNvPr id="4" name="Picture 3">
            <a:extLst>
              <a:ext uri="{FF2B5EF4-FFF2-40B4-BE49-F238E27FC236}">
                <a16:creationId xmlns:a16="http://schemas.microsoft.com/office/drawing/2014/main" id="{1DDDCCD6-3A92-4FD5-BF79-F7D024E87B92}"/>
              </a:ext>
            </a:extLst>
          </p:cNvPr>
          <p:cNvPicPr>
            <a:picLocks noChangeAspect="1"/>
          </p:cNvPicPr>
          <p:nvPr/>
        </p:nvPicPr>
        <p:blipFill>
          <a:blip r:embed="rId3"/>
          <a:stretch>
            <a:fillRect/>
          </a:stretch>
        </p:blipFill>
        <p:spPr>
          <a:xfrm>
            <a:off x="846052" y="2073040"/>
            <a:ext cx="7267575" cy="1752600"/>
          </a:xfrm>
          <a:prstGeom prst="rect">
            <a:avLst/>
          </a:prstGeom>
        </p:spPr>
      </p:pic>
      <p:pic>
        <p:nvPicPr>
          <p:cNvPr id="5" name="Picture 4">
            <a:extLst>
              <a:ext uri="{FF2B5EF4-FFF2-40B4-BE49-F238E27FC236}">
                <a16:creationId xmlns:a16="http://schemas.microsoft.com/office/drawing/2014/main" id="{AD7A6992-7DCD-43C4-854E-1898BB9B36E9}"/>
              </a:ext>
            </a:extLst>
          </p:cNvPr>
          <p:cNvPicPr>
            <a:picLocks noChangeAspect="1"/>
          </p:cNvPicPr>
          <p:nvPr/>
        </p:nvPicPr>
        <p:blipFill>
          <a:blip r:embed="rId4"/>
          <a:stretch>
            <a:fillRect/>
          </a:stretch>
        </p:blipFill>
        <p:spPr>
          <a:xfrm>
            <a:off x="3270164" y="3790631"/>
            <a:ext cx="2419350" cy="2057400"/>
          </a:xfrm>
          <a:prstGeom prst="rect">
            <a:avLst/>
          </a:prstGeom>
        </p:spPr>
      </p:pic>
    </p:spTree>
    <p:extLst>
      <p:ext uri="{BB962C8B-B14F-4D97-AF65-F5344CB8AC3E}">
        <p14:creationId xmlns:p14="http://schemas.microsoft.com/office/powerpoint/2010/main" val="31075885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4576"/>
            <a:ext cx="8302625" cy="838200"/>
          </a:xfrm>
        </p:spPr>
        <p:txBody>
          <a:bodyPr/>
          <a:lstStyle/>
          <a:p>
            <a:r>
              <a:rPr lang="en-GB" sz="2400" dirty="0"/>
              <a:t>Environment Contention</a:t>
            </a:r>
          </a:p>
        </p:txBody>
      </p:sp>
      <p:sp>
        <p:nvSpPr>
          <p:cNvPr id="3" name="Content Placeholder 2"/>
          <p:cNvSpPr>
            <a:spLocks noGrp="1"/>
          </p:cNvSpPr>
          <p:nvPr>
            <p:ph idx="1"/>
          </p:nvPr>
        </p:nvSpPr>
        <p:spPr>
          <a:xfrm>
            <a:off x="0" y="1196752"/>
            <a:ext cx="8964488" cy="5314528"/>
          </a:xfrm>
        </p:spPr>
        <p:txBody>
          <a:bodyPr>
            <a:normAutofit/>
          </a:bodyPr>
          <a:lstStyle/>
          <a:p>
            <a:pPr marL="446087" lvl="1" indent="0">
              <a:buNone/>
            </a:pPr>
            <a:r>
              <a:rPr lang="en-GB" sz="2000" dirty="0"/>
              <a:t>Problem</a:t>
            </a:r>
          </a:p>
          <a:p>
            <a:pPr lvl="1"/>
            <a:r>
              <a:rPr lang="en-GB" sz="1800" dirty="0"/>
              <a:t>When two streams need to deploy their different minor versions of the same service operation in the same environment, this can get very complex e.g.</a:t>
            </a:r>
          </a:p>
          <a:p>
            <a:pPr lvl="2"/>
            <a:r>
              <a:rPr lang="en-GB" sz="1600" dirty="0"/>
              <a:t>Release A needs to test that Service X 1.0 can call Service Z 1.0</a:t>
            </a:r>
          </a:p>
          <a:p>
            <a:pPr lvl="2"/>
            <a:r>
              <a:rPr lang="en-GB" sz="1600" dirty="0"/>
              <a:t>Release B at the same time needs to test that Service X 1.0 can call Service Z 1.1</a:t>
            </a:r>
          </a:p>
          <a:p>
            <a:pPr marL="788987" lvl="1" indent="-342900">
              <a:buFont typeface="+mj-lt"/>
              <a:buAutoNum type="arabicPeriod"/>
            </a:pPr>
            <a:endParaRPr lang="en-GB" sz="1800" dirty="0"/>
          </a:p>
          <a:p>
            <a:pPr marL="446087" lvl="1" indent="0">
              <a:buNone/>
            </a:pPr>
            <a:endParaRPr lang="en-GB" sz="1800" dirty="0"/>
          </a:p>
          <a:p>
            <a:pPr marL="446087" lvl="1" indent="0">
              <a:buNone/>
            </a:pPr>
            <a:endParaRPr lang="en-GB" sz="2000" dirty="0"/>
          </a:p>
          <a:p>
            <a:pPr marL="446087" lvl="1" indent="0">
              <a:buNone/>
            </a:pPr>
            <a:endParaRPr lang="en-GB" sz="2000" dirty="0"/>
          </a:p>
          <a:p>
            <a:pPr marL="446087" lvl="1" indent="0">
              <a:buNone/>
            </a:pPr>
            <a:endParaRPr lang="en-GB" sz="2000" dirty="0"/>
          </a:p>
          <a:p>
            <a:pPr marL="446087" lvl="1" indent="0">
              <a:buNone/>
            </a:pPr>
            <a:r>
              <a:rPr lang="en-GB" sz="2000" dirty="0"/>
              <a:t>Approach using Gateway - </a:t>
            </a:r>
            <a:r>
              <a:rPr lang="en-GB" sz="2000" dirty="0">
                <a:solidFill>
                  <a:srgbClr val="00B050"/>
                </a:solidFill>
              </a:rPr>
              <a:t>Supported</a:t>
            </a:r>
          </a:p>
          <a:p>
            <a:pPr lvl="1"/>
            <a:r>
              <a:rPr lang="en-GB" sz="1800" dirty="0"/>
              <a:t>Building on the endpoint look up described earlier, we could extend this to support multiple endpoints per environment (virtual environment).</a:t>
            </a:r>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10</a:t>
            </a:fld>
            <a:endParaRPr lang="en-GB" dirty="0"/>
          </a:p>
        </p:txBody>
      </p:sp>
      <p:pic>
        <p:nvPicPr>
          <p:cNvPr id="5" name="Picture 4">
            <a:extLst>
              <a:ext uri="{FF2B5EF4-FFF2-40B4-BE49-F238E27FC236}">
                <a16:creationId xmlns:a16="http://schemas.microsoft.com/office/drawing/2014/main" id="{4C08340C-ECD4-4FA7-B58E-DD987A3F7D0E}"/>
              </a:ext>
            </a:extLst>
          </p:cNvPr>
          <p:cNvPicPr>
            <a:picLocks noChangeAspect="1"/>
          </p:cNvPicPr>
          <p:nvPr/>
        </p:nvPicPr>
        <p:blipFill>
          <a:blip r:embed="rId3"/>
          <a:stretch>
            <a:fillRect/>
          </a:stretch>
        </p:blipFill>
        <p:spPr>
          <a:xfrm>
            <a:off x="5336314" y="3029694"/>
            <a:ext cx="2171700" cy="1400175"/>
          </a:xfrm>
          <a:prstGeom prst="rect">
            <a:avLst/>
          </a:prstGeom>
        </p:spPr>
      </p:pic>
    </p:spTree>
    <p:extLst>
      <p:ext uri="{BB962C8B-B14F-4D97-AF65-F5344CB8AC3E}">
        <p14:creationId xmlns:p14="http://schemas.microsoft.com/office/powerpoint/2010/main" val="10528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805656" y="4429601"/>
            <a:ext cx="935037" cy="7048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101" name="Oval 100"/>
          <p:cNvSpPr/>
          <p:nvPr/>
        </p:nvSpPr>
        <p:spPr>
          <a:xfrm>
            <a:off x="5715793" y="5170963"/>
            <a:ext cx="171450"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02" name="Oval 101"/>
          <p:cNvSpPr/>
          <p:nvPr/>
        </p:nvSpPr>
        <p:spPr>
          <a:xfrm>
            <a:off x="7319168" y="5169376"/>
            <a:ext cx="171450"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34820" name="Title 1"/>
          <p:cNvSpPr>
            <a:spLocks noGrp="1"/>
          </p:cNvSpPr>
          <p:nvPr>
            <p:ph type="title"/>
          </p:nvPr>
        </p:nvSpPr>
        <p:spPr>
          <a:xfrm>
            <a:off x="323528" y="548680"/>
            <a:ext cx="8302625" cy="838200"/>
          </a:xfrm>
        </p:spPr>
        <p:txBody>
          <a:bodyPr/>
          <a:lstStyle/>
          <a:p>
            <a:r>
              <a:rPr lang="en-GB" sz="2800" dirty="0"/>
              <a:t>Environment Contention: Pre EM2 Day2</a:t>
            </a:r>
            <a:endParaRPr lang="en-GB" altLang="en-US" sz="2800" dirty="0">
              <a:ea typeface="ＭＳ Ｐゴシック" panose="020B0600070205080204" pitchFamily="34" charset="-128"/>
            </a:endParaRPr>
          </a:p>
        </p:txBody>
      </p:sp>
      <p:sp>
        <p:nvSpPr>
          <p:cNvPr id="3482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Arial" panose="020B0604020202020204" pitchFamily="34" charset="0"/>
              <a:buChar char="•"/>
              <a:defRPr sz="3200">
                <a:solidFill>
                  <a:schemeClr val="tx1"/>
                </a:solidFill>
                <a:latin typeface="NBS Medium" panose="020B0603030303020204" pitchFamily="34" charset="0"/>
                <a:ea typeface="ＭＳ Ｐゴシック" panose="020B0600070205080204" pitchFamily="34" charset="-128"/>
                <a:cs typeface="NBS Medium" panose="020B0603030303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NBS Medium" panose="020B0603030303020204" pitchFamily="34" charset="0"/>
                <a:ea typeface="ＭＳ Ｐゴシック" panose="020B0600070205080204" pitchFamily="34" charset="-128"/>
              </a:defRPr>
            </a:lvl2pPr>
            <a:lvl3pPr marL="1143000" indent="-228600">
              <a:spcBef>
                <a:spcPct val="20000"/>
              </a:spcBef>
              <a:buClr>
                <a:schemeClr val="tx2"/>
              </a:buClr>
              <a:buFont typeface="Arial" panose="020B0604020202020204" pitchFamily="34" charset="0"/>
              <a:buChar char="•"/>
              <a:defRPr sz="2400">
                <a:solidFill>
                  <a:schemeClr val="tx1"/>
                </a:solidFill>
                <a:latin typeface="NBS Medium" panose="020B0603030303020204" pitchFamily="34" charset="0"/>
                <a:ea typeface="ＭＳ Ｐゴシック" panose="020B0600070205080204" pitchFamily="34" charset="-128"/>
              </a:defRPr>
            </a:lvl3pPr>
            <a:lvl4pPr marL="1600200" indent="-228600">
              <a:spcBef>
                <a:spcPct val="20000"/>
              </a:spcBef>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4pPr>
            <a:lvl5pPr marL="2057400" indent="-228600">
              <a:spcBef>
                <a:spcPct val="20000"/>
              </a:spcBef>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9pPr>
          </a:lstStyle>
          <a:p>
            <a:pPr>
              <a:spcBef>
                <a:spcPct val="0"/>
              </a:spcBef>
              <a:buClrTx/>
              <a:buFontTx/>
              <a:buNone/>
            </a:pPr>
            <a:fld id="{E02F8A96-3A33-4F4F-87FA-9E4D88CD4066}" type="slidenum">
              <a:rPr lang="en-GB" altLang="en-US" sz="1400" smtClean="0">
                <a:latin typeface="Arial" panose="020B0604020202020204" pitchFamily="34" charset="0"/>
              </a:rPr>
              <a:pPr>
                <a:spcBef>
                  <a:spcPct val="0"/>
                </a:spcBef>
                <a:buClrTx/>
                <a:buFontTx/>
                <a:buNone/>
              </a:pPr>
              <a:t>11</a:t>
            </a:fld>
            <a:endParaRPr lang="en-GB" altLang="en-US" sz="1400" dirty="0">
              <a:latin typeface="Arial" panose="020B0604020202020204" pitchFamily="34" charset="0"/>
            </a:endParaRPr>
          </a:p>
        </p:txBody>
      </p:sp>
      <p:sp>
        <p:nvSpPr>
          <p:cNvPr id="3482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dirty="0"/>
          </a:p>
        </p:txBody>
      </p:sp>
      <p:sp>
        <p:nvSpPr>
          <p:cNvPr id="34823" name="TextBox 2"/>
          <p:cNvSpPr txBox="1">
            <a:spLocks noChangeArrowheads="1"/>
          </p:cNvSpPr>
          <p:nvPr/>
        </p:nvSpPr>
        <p:spPr bwMode="auto">
          <a:xfrm>
            <a:off x="912018" y="5147151"/>
            <a:ext cx="787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DEV1</a:t>
            </a:r>
          </a:p>
        </p:txBody>
      </p:sp>
      <p:sp>
        <p:nvSpPr>
          <p:cNvPr id="36" name="Rectangle 35"/>
          <p:cNvSpPr/>
          <p:nvPr/>
        </p:nvSpPr>
        <p:spPr>
          <a:xfrm>
            <a:off x="805656" y="5640863"/>
            <a:ext cx="935037" cy="7048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34826" name="TextBox 2"/>
          <p:cNvSpPr txBox="1">
            <a:spLocks noChangeArrowheads="1"/>
          </p:cNvSpPr>
          <p:nvPr/>
        </p:nvSpPr>
        <p:spPr bwMode="auto">
          <a:xfrm>
            <a:off x="953293" y="6502877"/>
            <a:ext cx="787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DEV2</a:t>
            </a:r>
          </a:p>
        </p:txBody>
      </p:sp>
      <p:sp>
        <p:nvSpPr>
          <p:cNvPr id="34827" name="TextBox 2"/>
          <p:cNvSpPr txBox="1">
            <a:spLocks noChangeArrowheads="1"/>
          </p:cNvSpPr>
          <p:nvPr/>
        </p:nvSpPr>
        <p:spPr bwMode="auto">
          <a:xfrm>
            <a:off x="2396331" y="5147151"/>
            <a:ext cx="60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ST1</a:t>
            </a:r>
          </a:p>
        </p:txBody>
      </p:sp>
      <p:sp>
        <p:nvSpPr>
          <p:cNvPr id="39" name="Rectangle 38"/>
          <p:cNvSpPr/>
          <p:nvPr/>
        </p:nvSpPr>
        <p:spPr>
          <a:xfrm>
            <a:off x="2291556" y="4429601"/>
            <a:ext cx="935037" cy="7048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40" name="Rectangle 39"/>
          <p:cNvSpPr/>
          <p:nvPr/>
        </p:nvSpPr>
        <p:spPr>
          <a:xfrm>
            <a:off x="2291556" y="5640863"/>
            <a:ext cx="935037" cy="7048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34830" name="TextBox 2"/>
          <p:cNvSpPr txBox="1">
            <a:spLocks noChangeArrowheads="1"/>
          </p:cNvSpPr>
          <p:nvPr/>
        </p:nvSpPr>
        <p:spPr bwMode="auto">
          <a:xfrm>
            <a:off x="2437606" y="6502877"/>
            <a:ext cx="60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ST2</a:t>
            </a:r>
          </a:p>
        </p:txBody>
      </p:sp>
      <p:sp>
        <p:nvSpPr>
          <p:cNvPr id="34831" name="TextBox 2"/>
          <p:cNvSpPr txBox="1">
            <a:spLocks noChangeArrowheads="1"/>
          </p:cNvSpPr>
          <p:nvPr/>
        </p:nvSpPr>
        <p:spPr bwMode="auto">
          <a:xfrm>
            <a:off x="4039393" y="5158263"/>
            <a:ext cx="673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SIT1</a:t>
            </a:r>
          </a:p>
        </p:txBody>
      </p:sp>
      <p:sp>
        <p:nvSpPr>
          <p:cNvPr id="43" name="Rectangle 42"/>
          <p:cNvSpPr/>
          <p:nvPr/>
        </p:nvSpPr>
        <p:spPr>
          <a:xfrm>
            <a:off x="3934618" y="4440713"/>
            <a:ext cx="935038" cy="706438"/>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44" name="Rectangle 43"/>
          <p:cNvSpPr/>
          <p:nvPr/>
        </p:nvSpPr>
        <p:spPr>
          <a:xfrm>
            <a:off x="3934618" y="5651976"/>
            <a:ext cx="935038" cy="7048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34834" name="TextBox 2"/>
          <p:cNvSpPr txBox="1">
            <a:spLocks noChangeArrowheads="1"/>
          </p:cNvSpPr>
          <p:nvPr/>
        </p:nvSpPr>
        <p:spPr bwMode="auto">
          <a:xfrm>
            <a:off x="4080668" y="6513990"/>
            <a:ext cx="67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SIT2</a:t>
            </a:r>
          </a:p>
        </p:txBody>
      </p:sp>
      <p:sp>
        <p:nvSpPr>
          <p:cNvPr id="34835" name="TextBox 2"/>
          <p:cNvSpPr txBox="1">
            <a:spLocks noChangeArrowheads="1"/>
          </p:cNvSpPr>
          <p:nvPr/>
        </p:nvSpPr>
        <p:spPr bwMode="auto">
          <a:xfrm>
            <a:off x="5742781" y="5691663"/>
            <a:ext cx="628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UAT</a:t>
            </a:r>
          </a:p>
        </p:txBody>
      </p:sp>
      <p:sp>
        <p:nvSpPr>
          <p:cNvPr id="53" name="Rectangle 52"/>
          <p:cNvSpPr/>
          <p:nvPr/>
        </p:nvSpPr>
        <p:spPr>
          <a:xfrm>
            <a:off x="5588793" y="4974113"/>
            <a:ext cx="935038" cy="706438"/>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34837" name="TextBox 2"/>
          <p:cNvSpPr txBox="1">
            <a:spLocks noChangeArrowheads="1"/>
          </p:cNvSpPr>
          <p:nvPr/>
        </p:nvSpPr>
        <p:spPr bwMode="auto">
          <a:xfrm>
            <a:off x="7227093" y="5674201"/>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PRD</a:t>
            </a:r>
          </a:p>
        </p:txBody>
      </p:sp>
      <p:sp>
        <p:nvSpPr>
          <p:cNvPr id="56" name="Rectangle 55"/>
          <p:cNvSpPr/>
          <p:nvPr/>
        </p:nvSpPr>
        <p:spPr>
          <a:xfrm>
            <a:off x="7185818" y="4958238"/>
            <a:ext cx="935038" cy="7048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cxnSp>
        <p:nvCxnSpPr>
          <p:cNvPr id="57" name="Straight Connector 56"/>
          <p:cNvCxnSpPr/>
          <p:nvPr/>
        </p:nvCxnSpPr>
        <p:spPr>
          <a:xfrm>
            <a:off x="3696493" y="3545363"/>
            <a:ext cx="3848100" cy="22225"/>
          </a:xfrm>
          <a:prstGeom prst="line">
            <a:avLst/>
          </a:prstGeom>
          <a:ln w="44450">
            <a:solidFill>
              <a:schemeClr val="bg2">
                <a:lumMod val="10000"/>
              </a:schemeClr>
            </a:solidFill>
          </a:ln>
        </p:spPr>
        <p:style>
          <a:lnRef idx="1">
            <a:schemeClr val="dk1"/>
          </a:lnRef>
          <a:fillRef idx="0">
            <a:schemeClr val="dk1"/>
          </a:fillRef>
          <a:effectRef idx="0">
            <a:schemeClr val="dk1"/>
          </a:effectRef>
          <a:fontRef idx="minor">
            <a:schemeClr val="tx1"/>
          </a:fontRef>
        </p:style>
      </p:cxnSp>
      <p:sp>
        <p:nvSpPr>
          <p:cNvPr id="58" name="Oval 57"/>
          <p:cNvSpPr/>
          <p:nvPr/>
        </p:nvSpPr>
        <p:spPr>
          <a:xfrm>
            <a:off x="3655218" y="3443763"/>
            <a:ext cx="169863"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59" name="Oval 58"/>
          <p:cNvSpPr/>
          <p:nvPr/>
        </p:nvSpPr>
        <p:spPr>
          <a:xfrm>
            <a:off x="4247356" y="3443763"/>
            <a:ext cx="169862"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0" name="Oval 59"/>
          <p:cNvSpPr/>
          <p:nvPr/>
        </p:nvSpPr>
        <p:spPr>
          <a:xfrm>
            <a:off x="5312568" y="3454876"/>
            <a:ext cx="169863"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61" name="Straight Connector 60"/>
          <p:cNvCxnSpPr/>
          <p:nvPr/>
        </p:nvCxnSpPr>
        <p:spPr>
          <a:xfrm>
            <a:off x="1962943" y="2119788"/>
            <a:ext cx="4905375" cy="0"/>
          </a:xfrm>
          <a:prstGeom prst="line">
            <a:avLst/>
          </a:prstGeom>
          <a:ln w="44450">
            <a:solidFill>
              <a:srgbClr val="FFC000"/>
            </a:solidFill>
          </a:ln>
        </p:spPr>
        <p:style>
          <a:lnRef idx="1">
            <a:schemeClr val="dk1"/>
          </a:lnRef>
          <a:fillRef idx="0">
            <a:schemeClr val="dk1"/>
          </a:fillRef>
          <a:effectRef idx="0">
            <a:schemeClr val="dk1"/>
          </a:effectRef>
          <a:fontRef idx="minor">
            <a:schemeClr val="tx1"/>
          </a:fontRef>
        </p:style>
      </p:cxnSp>
      <p:sp>
        <p:nvSpPr>
          <p:cNvPr id="63" name="Oval 62"/>
          <p:cNvSpPr/>
          <p:nvPr/>
        </p:nvSpPr>
        <p:spPr>
          <a:xfrm>
            <a:off x="1810543" y="2011838"/>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4" name="Oval 63"/>
          <p:cNvSpPr/>
          <p:nvPr/>
        </p:nvSpPr>
        <p:spPr>
          <a:xfrm>
            <a:off x="2853531" y="2011838"/>
            <a:ext cx="169862"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5" name="Oval 64"/>
          <p:cNvSpPr/>
          <p:nvPr/>
        </p:nvSpPr>
        <p:spPr>
          <a:xfrm>
            <a:off x="4555331" y="2011838"/>
            <a:ext cx="169862"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66" name="Straight Connector 65"/>
          <p:cNvCxnSpPr/>
          <p:nvPr/>
        </p:nvCxnSpPr>
        <p:spPr>
          <a:xfrm>
            <a:off x="3029743" y="2805588"/>
            <a:ext cx="4906963" cy="0"/>
          </a:xfrm>
          <a:prstGeom prst="line">
            <a:avLst/>
          </a:prstGeom>
          <a:ln w="44450">
            <a:solidFill>
              <a:srgbClr val="00B050"/>
            </a:solidFill>
          </a:ln>
        </p:spPr>
        <p:style>
          <a:lnRef idx="1">
            <a:schemeClr val="dk1"/>
          </a:lnRef>
          <a:fillRef idx="0">
            <a:schemeClr val="dk1"/>
          </a:fillRef>
          <a:effectRef idx="0">
            <a:schemeClr val="dk1"/>
          </a:effectRef>
          <a:fontRef idx="minor">
            <a:schemeClr val="tx1"/>
          </a:fontRef>
        </p:style>
      </p:cxnSp>
      <p:sp>
        <p:nvSpPr>
          <p:cNvPr id="67" name="Oval 66"/>
          <p:cNvSpPr/>
          <p:nvPr/>
        </p:nvSpPr>
        <p:spPr>
          <a:xfrm>
            <a:off x="2878931" y="2697638"/>
            <a:ext cx="169862"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8" name="Oval 67"/>
          <p:cNvSpPr/>
          <p:nvPr/>
        </p:nvSpPr>
        <p:spPr>
          <a:xfrm>
            <a:off x="4966493" y="2688113"/>
            <a:ext cx="169863" cy="217488"/>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9" name="Oval 68"/>
          <p:cNvSpPr/>
          <p:nvPr/>
        </p:nvSpPr>
        <p:spPr>
          <a:xfrm>
            <a:off x="5887243" y="2686526"/>
            <a:ext cx="169863"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71" name="Oval 70"/>
          <p:cNvSpPr/>
          <p:nvPr/>
        </p:nvSpPr>
        <p:spPr>
          <a:xfrm>
            <a:off x="5563393" y="2019776"/>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72" name="Oval 71"/>
          <p:cNvSpPr/>
          <p:nvPr/>
        </p:nvSpPr>
        <p:spPr>
          <a:xfrm>
            <a:off x="6741318" y="2019776"/>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34853" name="TextBox 28"/>
          <p:cNvSpPr txBox="1">
            <a:spLocks noChangeArrowheads="1"/>
          </p:cNvSpPr>
          <p:nvPr/>
        </p:nvSpPr>
        <p:spPr bwMode="auto">
          <a:xfrm>
            <a:off x="1627981" y="1719738"/>
            <a:ext cx="555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DEV</a:t>
            </a:r>
          </a:p>
        </p:txBody>
      </p:sp>
      <p:sp>
        <p:nvSpPr>
          <p:cNvPr id="34854" name="TextBox 28"/>
          <p:cNvSpPr txBox="1">
            <a:spLocks noChangeArrowheads="1"/>
          </p:cNvSpPr>
          <p:nvPr/>
        </p:nvSpPr>
        <p:spPr bwMode="auto">
          <a:xfrm>
            <a:off x="2758281" y="1719738"/>
            <a:ext cx="414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ST</a:t>
            </a:r>
          </a:p>
        </p:txBody>
      </p:sp>
      <p:sp>
        <p:nvSpPr>
          <p:cNvPr id="34855" name="TextBox 28"/>
          <p:cNvSpPr txBox="1">
            <a:spLocks noChangeArrowheads="1"/>
          </p:cNvSpPr>
          <p:nvPr/>
        </p:nvSpPr>
        <p:spPr bwMode="auto">
          <a:xfrm>
            <a:off x="4420393" y="1719738"/>
            <a:ext cx="463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SIT</a:t>
            </a:r>
          </a:p>
        </p:txBody>
      </p:sp>
      <p:sp>
        <p:nvSpPr>
          <p:cNvPr id="34856" name="TextBox 28"/>
          <p:cNvSpPr txBox="1">
            <a:spLocks noChangeArrowheads="1"/>
          </p:cNvSpPr>
          <p:nvPr/>
        </p:nvSpPr>
        <p:spPr bwMode="auto">
          <a:xfrm>
            <a:off x="5355431" y="1719738"/>
            <a:ext cx="5318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UAT</a:t>
            </a:r>
          </a:p>
        </p:txBody>
      </p:sp>
      <p:sp>
        <p:nvSpPr>
          <p:cNvPr id="78" name="Oval 77"/>
          <p:cNvSpPr/>
          <p:nvPr/>
        </p:nvSpPr>
        <p:spPr>
          <a:xfrm>
            <a:off x="880268" y="4665165"/>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34857" name="TextBox 28"/>
          <p:cNvSpPr txBox="1">
            <a:spLocks noChangeArrowheads="1"/>
          </p:cNvSpPr>
          <p:nvPr/>
        </p:nvSpPr>
        <p:spPr bwMode="auto">
          <a:xfrm>
            <a:off x="6568281" y="1719738"/>
            <a:ext cx="565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PRD</a:t>
            </a:r>
          </a:p>
        </p:txBody>
      </p:sp>
      <p:sp>
        <p:nvSpPr>
          <p:cNvPr id="80" name="Oval 79"/>
          <p:cNvSpPr/>
          <p:nvPr/>
        </p:nvSpPr>
        <p:spPr>
          <a:xfrm>
            <a:off x="4037077" y="4686776"/>
            <a:ext cx="171450"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79" name="Oval 78"/>
          <p:cNvSpPr/>
          <p:nvPr/>
        </p:nvSpPr>
        <p:spPr>
          <a:xfrm>
            <a:off x="2392362" y="4685188"/>
            <a:ext cx="169862"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83" name="Oval 82"/>
          <p:cNvSpPr/>
          <p:nvPr/>
        </p:nvSpPr>
        <p:spPr>
          <a:xfrm>
            <a:off x="6338093" y="3448526"/>
            <a:ext cx="169863"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34862" name="TextBox 28"/>
          <p:cNvSpPr txBox="1">
            <a:spLocks noChangeArrowheads="1"/>
          </p:cNvSpPr>
          <p:nvPr/>
        </p:nvSpPr>
        <p:spPr bwMode="auto">
          <a:xfrm>
            <a:off x="2702718" y="2407126"/>
            <a:ext cx="555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DEV</a:t>
            </a:r>
          </a:p>
        </p:txBody>
      </p:sp>
      <p:sp>
        <p:nvSpPr>
          <p:cNvPr id="34863" name="TextBox 28"/>
          <p:cNvSpPr txBox="1">
            <a:spLocks noChangeArrowheads="1"/>
          </p:cNvSpPr>
          <p:nvPr/>
        </p:nvSpPr>
        <p:spPr bwMode="auto">
          <a:xfrm>
            <a:off x="4887118" y="2407126"/>
            <a:ext cx="414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ST</a:t>
            </a:r>
          </a:p>
        </p:txBody>
      </p:sp>
      <p:sp>
        <p:nvSpPr>
          <p:cNvPr id="34864" name="TextBox 28"/>
          <p:cNvSpPr txBox="1">
            <a:spLocks noChangeArrowheads="1"/>
          </p:cNvSpPr>
          <p:nvPr/>
        </p:nvSpPr>
        <p:spPr bwMode="auto">
          <a:xfrm>
            <a:off x="5772943" y="2407126"/>
            <a:ext cx="463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SIT</a:t>
            </a:r>
          </a:p>
        </p:txBody>
      </p:sp>
      <p:sp>
        <p:nvSpPr>
          <p:cNvPr id="34865" name="TextBox 28"/>
          <p:cNvSpPr txBox="1">
            <a:spLocks noChangeArrowheads="1"/>
          </p:cNvSpPr>
          <p:nvPr/>
        </p:nvSpPr>
        <p:spPr bwMode="auto">
          <a:xfrm>
            <a:off x="3485356" y="3185001"/>
            <a:ext cx="554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DEV</a:t>
            </a:r>
          </a:p>
        </p:txBody>
      </p:sp>
      <p:sp>
        <p:nvSpPr>
          <p:cNvPr id="34866" name="TextBox 28"/>
          <p:cNvSpPr txBox="1">
            <a:spLocks noChangeArrowheads="1"/>
          </p:cNvSpPr>
          <p:nvPr/>
        </p:nvSpPr>
        <p:spPr bwMode="auto">
          <a:xfrm>
            <a:off x="4148931" y="3185001"/>
            <a:ext cx="414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ST</a:t>
            </a:r>
          </a:p>
        </p:txBody>
      </p:sp>
      <p:sp>
        <p:nvSpPr>
          <p:cNvPr id="34867" name="TextBox 28"/>
          <p:cNvSpPr txBox="1">
            <a:spLocks noChangeArrowheads="1"/>
          </p:cNvSpPr>
          <p:nvPr/>
        </p:nvSpPr>
        <p:spPr bwMode="auto">
          <a:xfrm>
            <a:off x="5156993" y="3185001"/>
            <a:ext cx="463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SIT</a:t>
            </a:r>
          </a:p>
        </p:txBody>
      </p:sp>
      <p:sp>
        <p:nvSpPr>
          <p:cNvPr id="34868" name="TextBox 28"/>
          <p:cNvSpPr txBox="1">
            <a:spLocks noChangeArrowheads="1"/>
          </p:cNvSpPr>
          <p:nvPr/>
        </p:nvSpPr>
        <p:spPr bwMode="auto">
          <a:xfrm>
            <a:off x="6165056" y="3185001"/>
            <a:ext cx="53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UAT</a:t>
            </a:r>
          </a:p>
        </p:txBody>
      </p:sp>
      <p:sp>
        <p:nvSpPr>
          <p:cNvPr id="96" name="Oval 95"/>
          <p:cNvSpPr/>
          <p:nvPr/>
        </p:nvSpPr>
        <p:spPr>
          <a:xfrm>
            <a:off x="5714206" y="5158263"/>
            <a:ext cx="169862" cy="217488"/>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97" name="Oval 96"/>
          <p:cNvSpPr/>
          <p:nvPr/>
        </p:nvSpPr>
        <p:spPr>
          <a:xfrm>
            <a:off x="7315993" y="5158263"/>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98" name="Oval 97"/>
          <p:cNvSpPr/>
          <p:nvPr/>
        </p:nvSpPr>
        <p:spPr>
          <a:xfrm>
            <a:off x="880268" y="5885338"/>
            <a:ext cx="169863"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99" name="Oval 98"/>
          <p:cNvSpPr/>
          <p:nvPr/>
        </p:nvSpPr>
        <p:spPr>
          <a:xfrm>
            <a:off x="2396331" y="5885338"/>
            <a:ext cx="171450"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00" name="Oval 99"/>
          <p:cNvSpPr/>
          <p:nvPr/>
        </p:nvSpPr>
        <p:spPr>
          <a:xfrm>
            <a:off x="4063206" y="5872638"/>
            <a:ext cx="171450"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03" name="Oval 102"/>
          <p:cNvSpPr/>
          <p:nvPr/>
        </p:nvSpPr>
        <p:spPr>
          <a:xfrm>
            <a:off x="1461293" y="4675663"/>
            <a:ext cx="169863"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04" name="Oval 103"/>
          <p:cNvSpPr/>
          <p:nvPr/>
        </p:nvSpPr>
        <p:spPr>
          <a:xfrm>
            <a:off x="2920206" y="4674076"/>
            <a:ext cx="169862"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05" name="Oval 104"/>
          <p:cNvSpPr/>
          <p:nvPr/>
        </p:nvSpPr>
        <p:spPr>
          <a:xfrm>
            <a:off x="4602956" y="4685188"/>
            <a:ext cx="169862" cy="217488"/>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06" name="Oval 105"/>
          <p:cNvSpPr/>
          <p:nvPr/>
        </p:nvSpPr>
        <p:spPr>
          <a:xfrm>
            <a:off x="6266656" y="5170963"/>
            <a:ext cx="169862"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88" name="TextBox 87"/>
          <p:cNvSpPr txBox="1"/>
          <p:nvPr/>
        </p:nvSpPr>
        <p:spPr>
          <a:xfrm>
            <a:off x="7555706" y="3367563"/>
            <a:ext cx="712787" cy="400050"/>
          </a:xfrm>
          <a:prstGeom prst="rect">
            <a:avLst/>
          </a:prstGeom>
          <a:noFill/>
        </p:spPr>
        <p:txBody>
          <a:bodyPr wrap="none">
            <a:spAutoFit/>
          </a:bodyPr>
          <a:lstStyle/>
          <a:p>
            <a:pPr algn="ctr">
              <a:defRPr/>
            </a:pPr>
            <a:r>
              <a:rPr lang="en-GB" sz="2000" dirty="0">
                <a:solidFill>
                  <a:schemeClr val="bg2">
                    <a:lumMod val="10000"/>
                  </a:schemeClr>
                </a:solidFill>
              </a:rPr>
              <a:t>V2.0</a:t>
            </a:r>
          </a:p>
        </p:txBody>
      </p:sp>
      <p:sp>
        <p:nvSpPr>
          <p:cNvPr id="34879" name="TextBox 107"/>
          <p:cNvSpPr txBox="1">
            <a:spLocks noChangeArrowheads="1"/>
          </p:cNvSpPr>
          <p:nvPr/>
        </p:nvSpPr>
        <p:spPr bwMode="auto">
          <a:xfrm>
            <a:off x="7908131" y="2630963"/>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00B050"/>
                </a:solidFill>
              </a:rPr>
              <a:t>V1.1</a:t>
            </a:r>
          </a:p>
        </p:txBody>
      </p:sp>
      <p:sp>
        <p:nvSpPr>
          <p:cNvPr id="34880" name="TextBox 108"/>
          <p:cNvSpPr txBox="1">
            <a:spLocks noChangeArrowheads="1"/>
          </p:cNvSpPr>
          <p:nvPr/>
        </p:nvSpPr>
        <p:spPr bwMode="auto">
          <a:xfrm>
            <a:off x="6893718" y="1897538"/>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FFB612"/>
                </a:solidFill>
              </a:rPr>
              <a:t>V1.0</a:t>
            </a:r>
          </a:p>
        </p:txBody>
      </p:sp>
      <p:sp>
        <p:nvSpPr>
          <p:cNvPr id="110" name="Rectangle 109"/>
          <p:cNvSpPr/>
          <p:nvPr/>
        </p:nvSpPr>
        <p:spPr>
          <a:xfrm>
            <a:off x="8117681" y="4429601"/>
            <a:ext cx="935037" cy="2857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34882" name="TextBox 2"/>
          <p:cNvSpPr txBox="1">
            <a:spLocks noChangeArrowheads="1"/>
          </p:cNvSpPr>
          <p:nvPr/>
        </p:nvSpPr>
        <p:spPr bwMode="auto">
          <a:xfrm>
            <a:off x="8344693" y="4715351"/>
            <a:ext cx="481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PF</a:t>
            </a:r>
          </a:p>
        </p:txBody>
      </p:sp>
      <p:sp>
        <p:nvSpPr>
          <p:cNvPr id="113" name="Oval 112"/>
          <p:cNvSpPr/>
          <p:nvPr/>
        </p:nvSpPr>
        <p:spPr>
          <a:xfrm>
            <a:off x="8238331" y="4459763"/>
            <a:ext cx="169862"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81" name="Rectangle 80"/>
          <p:cNvSpPr/>
          <p:nvPr/>
        </p:nvSpPr>
        <p:spPr>
          <a:xfrm>
            <a:off x="619918" y="4102099"/>
            <a:ext cx="6075363" cy="2447925"/>
          </a:xfrm>
          <a:prstGeom prst="rect">
            <a:avLst/>
          </a:prstGeom>
          <a:noFill/>
          <a:ln>
            <a:solidFill>
              <a:schemeClr val="tx2"/>
            </a:solidFill>
            <a:prstDash val="dash"/>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p>
        </p:txBody>
      </p:sp>
      <p:sp>
        <p:nvSpPr>
          <p:cNvPr id="34885" name="TextBox 41"/>
          <p:cNvSpPr txBox="1">
            <a:spLocks noChangeArrowheads="1"/>
          </p:cNvSpPr>
          <p:nvPr/>
        </p:nvSpPr>
        <p:spPr bwMode="auto">
          <a:xfrm>
            <a:off x="688180" y="3640137"/>
            <a:ext cx="2360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2000" dirty="0">
                <a:solidFill>
                  <a:srgbClr val="FF0000"/>
                </a:solidFill>
              </a:rPr>
              <a:t>V1.1 reaches UAT</a:t>
            </a:r>
          </a:p>
        </p:txBody>
      </p:sp>
      <p:sp>
        <p:nvSpPr>
          <p:cNvPr id="34886" name="TextBox 69"/>
          <p:cNvSpPr txBox="1">
            <a:spLocks noChangeArrowheads="1"/>
          </p:cNvSpPr>
          <p:nvPr/>
        </p:nvSpPr>
        <p:spPr bwMode="auto">
          <a:xfrm>
            <a:off x="377031" y="2535713"/>
            <a:ext cx="175577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t>Chronological</a:t>
            </a:r>
          </a:p>
          <a:p>
            <a:pPr algn="ctr"/>
            <a:r>
              <a:rPr lang="en-GB" altLang="en-US" sz="2000" dirty="0"/>
              <a:t>Evolution</a:t>
            </a:r>
          </a:p>
          <a:p>
            <a:pPr algn="ctr"/>
            <a:r>
              <a:rPr lang="en-GB" altLang="en-US" dirty="0"/>
              <a:t>(months)</a:t>
            </a:r>
          </a:p>
        </p:txBody>
      </p:sp>
      <p:sp>
        <p:nvSpPr>
          <p:cNvPr id="73" name="Oval 72"/>
          <p:cNvSpPr/>
          <p:nvPr/>
        </p:nvSpPr>
        <p:spPr>
          <a:xfrm>
            <a:off x="7019131" y="2700813"/>
            <a:ext cx="169862"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74" name="TextBox 28"/>
          <p:cNvSpPr txBox="1">
            <a:spLocks noChangeArrowheads="1"/>
          </p:cNvSpPr>
          <p:nvPr/>
        </p:nvSpPr>
        <p:spPr bwMode="auto">
          <a:xfrm>
            <a:off x="6858793" y="2407126"/>
            <a:ext cx="53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UAT</a:t>
            </a:r>
          </a:p>
        </p:txBody>
      </p:sp>
      <p:sp>
        <p:nvSpPr>
          <p:cNvPr id="76" name="Oval 75"/>
          <p:cNvSpPr/>
          <p:nvPr/>
        </p:nvSpPr>
        <p:spPr>
          <a:xfrm>
            <a:off x="5716588" y="5165407"/>
            <a:ext cx="171450"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82" name="Oval 81"/>
          <p:cNvSpPr/>
          <p:nvPr/>
        </p:nvSpPr>
        <p:spPr>
          <a:xfrm>
            <a:off x="868062" y="4652226"/>
            <a:ext cx="226154" cy="317500"/>
          </a:xfrm>
          <a:prstGeom prst="ellips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85" name="Oval 84"/>
          <p:cNvSpPr/>
          <p:nvPr/>
        </p:nvSpPr>
        <p:spPr>
          <a:xfrm>
            <a:off x="2365010" y="4652226"/>
            <a:ext cx="247634" cy="317500"/>
          </a:xfrm>
          <a:prstGeom prst="ellips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86" name="Oval 85"/>
          <p:cNvSpPr/>
          <p:nvPr/>
        </p:nvSpPr>
        <p:spPr>
          <a:xfrm>
            <a:off x="3993356" y="4658199"/>
            <a:ext cx="250889" cy="317500"/>
          </a:xfrm>
          <a:prstGeom prst="ellips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91" name="Oval 90"/>
          <p:cNvSpPr/>
          <p:nvPr/>
        </p:nvSpPr>
        <p:spPr>
          <a:xfrm>
            <a:off x="7374731" y="3459638"/>
            <a:ext cx="169862"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92" name="TextBox 28"/>
          <p:cNvSpPr txBox="1">
            <a:spLocks noChangeArrowheads="1"/>
          </p:cNvSpPr>
          <p:nvPr/>
        </p:nvSpPr>
        <p:spPr bwMode="auto">
          <a:xfrm>
            <a:off x="7173118" y="3185001"/>
            <a:ext cx="565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PRD</a:t>
            </a:r>
          </a:p>
        </p:txBody>
      </p:sp>
      <p:sp>
        <p:nvSpPr>
          <p:cNvPr id="93" name="Oval 92"/>
          <p:cNvSpPr/>
          <p:nvPr/>
        </p:nvSpPr>
        <p:spPr>
          <a:xfrm>
            <a:off x="7827168" y="5170963"/>
            <a:ext cx="169863"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94" name="Oval 93"/>
          <p:cNvSpPr/>
          <p:nvPr/>
        </p:nvSpPr>
        <p:spPr>
          <a:xfrm>
            <a:off x="8778081" y="4458176"/>
            <a:ext cx="169862"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95" name="Rectangle 94"/>
          <p:cNvSpPr/>
          <p:nvPr/>
        </p:nvSpPr>
        <p:spPr>
          <a:xfrm>
            <a:off x="619918" y="4093368"/>
            <a:ext cx="6075363" cy="2447925"/>
          </a:xfrm>
          <a:prstGeom prst="rect">
            <a:avLst/>
          </a:prstGeom>
          <a:noFill/>
          <a:ln w="50800">
            <a:solidFill>
              <a:schemeClr val="bg1"/>
            </a:solidFill>
            <a:prstDash val="solid"/>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p>
        </p:txBody>
      </p:sp>
      <p:sp>
        <p:nvSpPr>
          <p:cNvPr id="107" name="TextBox 41"/>
          <p:cNvSpPr txBox="1">
            <a:spLocks noChangeArrowheads="1"/>
          </p:cNvSpPr>
          <p:nvPr/>
        </p:nvSpPr>
        <p:spPr bwMode="auto">
          <a:xfrm>
            <a:off x="392254" y="3633411"/>
            <a:ext cx="3014663" cy="400050"/>
          </a:xfrm>
          <a:prstGeom prst="rect">
            <a:avLst/>
          </a:prstGeom>
          <a:solidFill>
            <a:schemeClr val="bg1"/>
          </a:solidFill>
          <a:ln>
            <a:noFill/>
          </a:ln>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GB" altLang="en-US" sz="2000" dirty="0">
              <a:solidFill>
                <a:srgbClr val="FF0000"/>
              </a:solidFill>
            </a:endParaRPr>
          </a:p>
        </p:txBody>
      </p:sp>
      <p:sp>
        <p:nvSpPr>
          <p:cNvPr id="114" name="Oval 113"/>
          <p:cNvSpPr/>
          <p:nvPr/>
        </p:nvSpPr>
        <p:spPr>
          <a:xfrm>
            <a:off x="7311231" y="5158263"/>
            <a:ext cx="169863"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15" name="Oval 114"/>
          <p:cNvSpPr/>
          <p:nvPr/>
        </p:nvSpPr>
        <p:spPr>
          <a:xfrm>
            <a:off x="7777956" y="2702401"/>
            <a:ext cx="169862"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16" name="TextBox 28"/>
          <p:cNvSpPr txBox="1">
            <a:spLocks noChangeArrowheads="1"/>
          </p:cNvSpPr>
          <p:nvPr/>
        </p:nvSpPr>
        <p:spPr bwMode="auto">
          <a:xfrm>
            <a:off x="7579518" y="2407126"/>
            <a:ext cx="565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PRD</a:t>
            </a:r>
          </a:p>
        </p:txBody>
      </p:sp>
      <p:sp>
        <p:nvSpPr>
          <p:cNvPr id="117" name="Oval 116"/>
          <p:cNvSpPr/>
          <p:nvPr/>
        </p:nvSpPr>
        <p:spPr>
          <a:xfrm>
            <a:off x="8238331" y="4469288"/>
            <a:ext cx="169862"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59" name="Straight Connector 158"/>
          <p:cNvCxnSpPr/>
          <p:nvPr/>
        </p:nvCxnSpPr>
        <p:spPr>
          <a:xfrm>
            <a:off x="1873429" y="1107517"/>
            <a:ext cx="6810196" cy="0"/>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sp>
        <p:nvSpPr>
          <p:cNvPr id="160" name="TextBox 108"/>
          <p:cNvSpPr txBox="1">
            <a:spLocks noChangeArrowheads="1"/>
          </p:cNvSpPr>
          <p:nvPr/>
        </p:nvSpPr>
        <p:spPr bwMode="auto">
          <a:xfrm>
            <a:off x="6928543" y="1127571"/>
            <a:ext cx="10246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Months</a:t>
            </a:r>
          </a:p>
        </p:txBody>
      </p:sp>
      <p:cxnSp>
        <p:nvCxnSpPr>
          <p:cNvPr id="161" name="Straight Connector 160"/>
          <p:cNvCxnSpPr/>
          <p:nvPr/>
        </p:nvCxnSpPr>
        <p:spPr>
          <a:xfrm>
            <a:off x="1873429" y="1087588"/>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a:off x="6729047" y="1097992"/>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63" name="Straight Connector 162"/>
          <p:cNvCxnSpPr/>
          <p:nvPr/>
        </p:nvCxnSpPr>
        <p:spPr>
          <a:xfrm>
            <a:off x="4321701" y="1097992"/>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64" name="Straight Connector 163"/>
          <p:cNvCxnSpPr/>
          <p:nvPr/>
        </p:nvCxnSpPr>
        <p:spPr>
          <a:xfrm>
            <a:off x="3025557" y="1107517"/>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65" name="Straight Connector 164"/>
          <p:cNvCxnSpPr/>
          <p:nvPr/>
        </p:nvCxnSpPr>
        <p:spPr>
          <a:xfrm>
            <a:off x="5545837" y="1107517"/>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66" name="Straight Connector 165"/>
          <p:cNvCxnSpPr/>
          <p:nvPr/>
        </p:nvCxnSpPr>
        <p:spPr>
          <a:xfrm>
            <a:off x="8068543" y="1097992"/>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sp>
        <p:nvSpPr>
          <p:cNvPr id="168" name="TextBox 108"/>
          <p:cNvSpPr txBox="1">
            <a:spLocks noChangeArrowheads="1"/>
          </p:cNvSpPr>
          <p:nvPr/>
        </p:nvSpPr>
        <p:spPr bwMode="auto">
          <a:xfrm>
            <a:off x="2847570" y="127890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1</a:t>
            </a:r>
          </a:p>
        </p:txBody>
      </p:sp>
      <p:sp>
        <p:nvSpPr>
          <p:cNvPr id="169" name="TextBox 108"/>
          <p:cNvSpPr txBox="1">
            <a:spLocks noChangeArrowheads="1"/>
          </p:cNvSpPr>
          <p:nvPr/>
        </p:nvSpPr>
        <p:spPr bwMode="auto">
          <a:xfrm>
            <a:off x="1695300" y="127890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0</a:t>
            </a:r>
          </a:p>
        </p:txBody>
      </p:sp>
      <p:sp>
        <p:nvSpPr>
          <p:cNvPr id="170" name="TextBox 108"/>
          <p:cNvSpPr txBox="1">
            <a:spLocks noChangeArrowheads="1"/>
          </p:cNvSpPr>
          <p:nvPr/>
        </p:nvSpPr>
        <p:spPr bwMode="auto">
          <a:xfrm>
            <a:off x="4166228" y="1289310"/>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2</a:t>
            </a:r>
          </a:p>
        </p:txBody>
      </p:sp>
      <p:sp>
        <p:nvSpPr>
          <p:cNvPr id="171" name="TextBox 108"/>
          <p:cNvSpPr txBox="1">
            <a:spLocks noChangeArrowheads="1"/>
          </p:cNvSpPr>
          <p:nvPr/>
        </p:nvSpPr>
        <p:spPr bwMode="auto">
          <a:xfrm>
            <a:off x="5382169" y="1300952"/>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3</a:t>
            </a:r>
          </a:p>
        </p:txBody>
      </p:sp>
      <p:sp>
        <p:nvSpPr>
          <p:cNvPr id="172" name="TextBox 108"/>
          <p:cNvSpPr txBox="1">
            <a:spLocks noChangeArrowheads="1"/>
          </p:cNvSpPr>
          <p:nvPr/>
        </p:nvSpPr>
        <p:spPr bwMode="auto">
          <a:xfrm>
            <a:off x="6585879" y="1300952"/>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4</a:t>
            </a:r>
          </a:p>
        </p:txBody>
      </p:sp>
      <p:sp>
        <p:nvSpPr>
          <p:cNvPr id="173" name="TextBox 108"/>
          <p:cNvSpPr txBox="1">
            <a:spLocks noChangeArrowheads="1"/>
          </p:cNvSpPr>
          <p:nvPr/>
        </p:nvSpPr>
        <p:spPr bwMode="auto">
          <a:xfrm>
            <a:off x="7936706" y="1276032"/>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5</a:t>
            </a:r>
          </a:p>
        </p:txBody>
      </p:sp>
    </p:spTree>
    <p:extLst>
      <p:ext uri="{BB962C8B-B14F-4D97-AF65-F5344CB8AC3E}">
        <p14:creationId xmlns:p14="http://schemas.microsoft.com/office/powerpoint/2010/main" val="151700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348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9"/>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348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9"/>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9"/>
                                          </p:stCondLst>
                                        </p:cTn>
                                        <p:tgtEl>
                                          <p:spTgt spid="348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9"/>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9"/>
                                          </p:stCondLst>
                                        </p:cTn>
                                        <p:tgtEl>
                                          <p:spTgt spid="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9"/>
                                          </p:stCondLst>
                                        </p:cTn>
                                        <p:tgtEl>
                                          <p:spTgt spid="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9"/>
                                          </p:stCondLst>
                                        </p:cTn>
                                        <p:tgtEl>
                                          <p:spTgt spid="348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9"/>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9"/>
                                          </p:stCondLst>
                                        </p:cTn>
                                        <p:tgtEl>
                                          <p:spTgt spid="10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9"/>
                                          </p:stCondLst>
                                        </p:cTn>
                                        <p:tgtEl>
                                          <p:spTgt spid="348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9"/>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9"/>
                                          </p:stCondLst>
                                        </p:cTn>
                                        <p:tgtEl>
                                          <p:spTgt spid="10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9"/>
                                          </p:stCondLst>
                                        </p:cTn>
                                        <p:tgtEl>
                                          <p:spTgt spid="348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9"/>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9"/>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9"/>
                                          </p:stCondLst>
                                        </p:cTn>
                                        <p:tgtEl>
                                          <p:spTgt spid="348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9"/>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9"/>
                                          </p:stCondLst>
                                        </p:cTn>
                                        <p:tgtEl>
                                          <p:spTgt spid="9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9"/>
                                          </p:stCondLst>
                                        </p:cTn>
                                        <p:tgtEl>
                                          <p:spTgt spid="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9"/>
                                          </p:stCondLst>
                                        </p:cTn>
                                        <p:tgtEl>
                                          <p:spTgt spid="10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9"/>
                                          </p:stCondLst>
                                        </p:cTn>
                                        <p:tgtEl>
                                          <p:spTgt spid="3486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9"/>
                                          </p:stCondLst>
                                        </p:cTn>
                                        <p:tgtEl>
                                          <p:spTgt spid="348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9"/>
                                          </p:stCondLst>
                                        </p:cTn>
                                        <p:tgtEl>
                                          <p:spTgt spid="7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9"/>
                                          </p:stCondLst>
                                        </p:cTn>
                                        <p:tgtEl>
                                          <p:spTgt spid="9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9"/>
                                          </p:stCondLst>
                                        </p:cTn>
                                        <p:tgtEl>
                                          <p:spTgt spid="3486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9"/>
                                          </p:stCondLst>
                                        </p:cTn>
                                        <p:tgtEl>
                                          <p:spTgt spid="6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9"/>
                                          </p:stCondLst>
                                        </p:cTn>
                                        <p:tgtEl>
                                          <p:spTgt spid="10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9"/>
                                          </p:stCondLst>
                                        </p:cTn>
                                        <p:tgtEl>
                                          <p:spTgt spid="3486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9"/>
                                          </p:stCondLst>
                                        </p:cTn>
                                        <p:tgtEl>
                                          <p:spTgt spid="8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9"/>
                                          </p:stCondLst>
                                        </p:cTn>
                                        <p:tgtEl>
                                          <p:spTgt spid="10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9"/>
                                          </p:stCondLst>
                                        </p:cTn>
                                        <p:tgtEl>
                                          <p:spTgt spid="348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9"/>
                                          </p:stCondLst>
                                        </p:cTn>
                                        <p:tgtEl>
                                          <p:spTgt spid="7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9"/>
                                          </p:stCondLst>
                                        </p:cTn>
                                        <p:tgtEl>
                                          <p:spTgt spid="9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9"/>
                                          </p:stCondLst>
                                        </p:cTn>
                                        <p:tgtEl>
                                          <p:spTgt spid="11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9"/>
                                          </p:stCondLst>
                                        </p:cTn>
                                        <p:tgtEl>
                                          <p:spTgt spid="3488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9"/>
                                          </p:stCondLst>
                                        </p:cTn>
                                        <p:tgtEl>
                                          <p:spTgt spid="8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9"/>
                                          </p:stCondLst>
                                        </p:cTn>
                                        <p:tgtEl>
                                          <p:spTgt spid="7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9"/>
                                          </p:stCondLst>
                                        </p:cTn>
                                        <p:tgtEl>
                                          <p:spTgt spid="7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9"/>
                                          </p:stCondLst>
                                        </p:cTn>
                                        <p:tgtEl>
                                          <p:spTgt spid="8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9"/>
                                          </p:stCondLst>
                                        </p:cTn>
                                        <p:tgtEl>
                                          <p:spTgt spid="8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9"/>
                                          </p:stCondLst>
                                        </p:cTn>
                                        <p:tgtEl>
                                          <p:spTgt spid="8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9"/>
                                          </p:stCondLst>
                                        </p:cTn>
                                        <p:tgtEl>
                                          <p:spTgt spid="7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9"/>
                                          </p:stCondLst>
                                        </p:cTn>
                                        <p:tgtEl>
                                          <p:spTgt spid="9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9"/>
                                          </p:stCondLst>
                                        </p:cTn>
                                        <p:tgtEl>
                                          <p:spTgt spid="9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9"/>
                                          </p:stCondLst>
                                        </p:cTn>
                                        <p:tgtEl>
                                          <p:spTgt spid="10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9"/>
                                          </p:stCondLst>
                                        </p:cTn>
                                        <p:tgtEl>
                                          <p:spTgt spid="9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9"/>
                                          </p:stCondLst>
                                        </p:cTn>
                                        <p:tgtEl>
                                          <p:spTgt spid="9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9"/>
                                          </p:stCondLst>
                                        </p:cTn>
                                        <p:tgtEl>
                                          <p:spTgt spid="9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9"/>
                                          </p:stCondLst>
                                        </p:cTn>
                                        <p:tgtEl>
                                          <p:spTgt spid="11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9"/>
                                          </p:stCondLst>
                                        </p:cTn>
                                        <p:tgtEl>
                                          <p:spTgt spid="11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9"/>
                                          </p:stCondLst>
                                        </p:cTn>
                                        <p:tgtEl>
                                          <p:spTgt spid="11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9"/>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3" grpId="0" animBg="1"/>
      <p:bldP spid="64" grpId="0" animBg="1"/>
      <p:bldP spid="65" grpId="0" animBg="1"/>
      <p:bldP spid="67" grpId="0" animBg="1"/>
      <p:bldP spid="68" grpId="0" animBg="1"/>
      <p:bldP spid="69" grpId="0" animBg="1"/>
      <p:bldP spid="71" grpId="0" animBg="1"/>
      <p:bldP spid="72" grpId="0" animBg="1"/>
      <p:bldP spid="34853" grpId="0"/>
      <p:bldP spid="34854" grpId="0"/>
      <p:bldP spid="34855" grpId="0"/>
      <p:bldP spid="34856" grpId="0"/>
      <p:bldP spid="78" grpId="0" animBg="1"/>
      <p:bldP spid="34857" grpId="0"/>
      <p:bldP spid="80" grpId="0" animBg="1"/>
      <p:bldP spid="79" grpId="0" animBg="1"/>
      <p:bldP spid="83" grpId="0" animBg="1"/>
      <p:bldP spid="34862" grpId="0"/>
      <p:bldP spid="34863" grpId="0"/>
      <p:bldP spid="34864" grpId="0"/>
      <p:bldP spid="34865" grpId="0"/>
      <p:bldP spid="34866" grpId="0"/>
      <p:bldP spid="34867" grpId="0"/>
      <p:bldP spid="34868" grpId="0"/>
      <p:bldP spid="96" grpId="0" animBg="1"/>
      <p:bldP spid="97" grpId="0" animBg="1"/>
      <p:bldP spid="98" grpId="0" animBg="1"/>
      <p:bldP spid="99" grpId="0" animBg="1"/>
      <p:bldP spid="100" grpId="0" animBg="1"/>
      <p:bldP spid="103" grpId="0" animBg="1"/>
      <p:bldP spid="104" grpId="0" animBg="1"/>
      <p:bldP spid="105" grpId="0" animBg="1"/>
      <p:bldP spid="106" grpId="0" animBg="1"/>
      <p:bldP spid="113" grpId="0" animBg="1"/>
      <p:bldP spid="81" grpId="0" animBg="1"/>
      <p:bldP spid="34885" grpId="0"/>
      <p:bldP spid="73" grpId="0" animBg="1"/>
      <p:bldP spid="74" grpId="0"/>
      <p:bldP spid="76" grpId="0" animBg="1"/>
      <p:bldP spid="82" grpId="0" animBg="1"/>
      <p:bldP spid="85" grpId="0" animBg="1"/>
      <p:bldP spid="86" grpId="0" animBg="1"/>
      <p:bldP spid="91" grpId="0" animBg="1"/>
      <p:bldP spid="92" grpId="0"/>
      <p:bldP spid="93" grpId="0" animBg="1"/>
      <p:bldP spid="94" grpId="0" animBg="1"/>
      <p:bldP spid="95" grpId="0" animBg="1"/>
      <p:bldP spid="107" grpId="0" animBg="1"/>
      <p:bldP spid="114" grpId="0" animBg="1"/>
      <p:bldP spid="115" grpId="0" animBg="1"/>
      <p:bldP spid="116" grpId="0"/>
      <p:bldP spid="1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8680"/>
            <a:ext cx="8302625" cy="838200"/>
          </a:xfrm>
        </p:spPr>
        <p:txBody>
          <a:bodyPr/>
          <a:lstStyle/>
          <a:p>
            <a:r>
              <a:rPr lang="en-GB" sz="2400" dirty="0"/>
              <a:t>Routing Example One from SO2 MCP  </a:t>
            </a:r>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12</a:t>
            </a:fld>
            <a:endParaRPr lang="en-GB" dirty="0"/>
          </a:p>
        </p:txBody>
      </p:sp>
      <p:sp>
        <p:nvSpPr>
          <p:cNvPr id="6" name="Rectangle 5"/>
          <p:cNvSpPr/>
          <p:nvPr/>
        </p:nvSpPr>
        <p:spPr>
          <a:xfrm>
            <a:off x="6790049" y="2193947"/>
            <a:ext cx="1728192" cy="93610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ADAv2.1</a:t>
            </a:r>
          </a:p>
        </p:txBody>
      </p:sp>
      <p:sp>
        <p:nvSpPr>
          <p:cNvPr id="7" name="Rectangle 6"/>
          <p:cNvSpPr/>
          <p:nvPr/>
        </p:nvSpPr>
        <p:spPr>
          <a:xfrm>
            <a:off x="6804248" y="3346075"/>
            <a:ext cx="1728192" cy="936104"/>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ADAv2.2</a:t>
            </a:r>
          </a:p>
        </p:txBody>
      </p:sp>
      <p:cxnSp>
        <p:nvCxnSpPr>
          <p:cNvPr id="10" name="Connector: Elbow 9"/>
          <p:cNvCxnSpPr>
            <a:stCxn id="11" idx="3"/>
            <a:endCxn id="6" idx="1"/>
          </p:cNvCxnSpPr>
          <p:nvPr/>
        </p:nvCxnSpPr>
        <p:spPr>
          <a:xfrm flipV="1">
            <a:off x="4860032" y="2661999"/>
            <a:ext cx="1930017" cy="1151930"/>
          </a:xfrm>
          <a:prstGeom prst="bentConnector3">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 name="Connector: Elbow 13"/>
          <p:cNvCxnSpPr>
            <a:stCxn id="11" idx="3"/>
            <a:endCxn id="7" idx="1"/>
          </p:cNvCxnSpPr>
          <p:nvPr/>
        </p:nvCxnSpPr>
        <p:spPr>
          <a:xfrm>
            <a:off x="4860032" y="3813929"/>
            <a:ext cx="1944216" cy="198"/>
          </a:xfrm>
          <a:prstGeom prst="bentConnector3">
            <a:avLst/>
          </a:prstGeom>
          <a:ln w="76200">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Connector: Elbow 23"/>
          <p:cNvCxnSpPr/>
          <p:nvPr/>
        </p:nvCxnSpPr>
        <p:spPr>
          <a:xfrm>
            <a:off x="1167814" y="3815282"/>
            <a:ext cx="1944216" cy="198"/>
          </a:xfrm>
          <a:prstGeom prst="bentConnector3">
            <a:avLst/>
          </a:prstGeom>
          <a:ln>
            <a:tailEnd type="triangle" w="lg" len="lg"/>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1560" y="2271078"/>
            <a:ext cx="2623180" cy="123465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chemeClr val="accent5"/>
                </a:solidFill>
              </a:rPr>
              <a:t>Message </a:t>
            </a:r>
          </a:p>
          <a:p>
            <a:pPr marL="285750" indent="-285750">
              <a:buFontTx/>
              <a:buChar char="-"/>
            </a:pPr>
            <a:r>
              <a:rPr lang="en-GB" dirty="0">
                <a:solidFill>
                  <a:schemeClr val="accent5"/>
                </a:solidFill>
              </a:rPr>
              <a:t>Operation: ADA</a:t>
            </a:r>
          </a:p>
          <a:p>
            <a:pPr marL="285750" indent="-285750">
              <a:buFontTx/>
              <a:buChar char="-"/>
            </a:pPr>
            <a:r>
              <a:rPr lang="en-GB" dirty="0">
                <a:solidFill>
                  <a:schemeClr val="accent5"/>
                </a:solidFill>
              </a:rPr>
              <a:t>VE: SO2 MCP FG3</a:t>
            </a:r>
          </a:p>
          <a:p>
            <a:pPr marL="285750" indent="-285750">
              <a:buFontTx/>
              <a:buChar char="-"/>
            </a:pPr>
            <a:r>
              <a:rPr lang="en-GB" dirty="0">
                <a:solidFill>
                  <a:schemeClr val="accent5"/>
                </a:solidFill>
              </a:rPr>
              <a:t>End-point: ADAv2.2</a:t>
            </a:r>
          </a:p>
        </p:txBody>
      </p:sp>
      <p:graphicFrame>
        <p:nvGraphicFramePr>
          <p:cNvPr id="27" name="Table 26"/>
          <p:cNvGraphicFramePr>
            <a:graphicFrameLocks noGrp="1"/>
          </p:cNvGraphicFramePr>
          <p:nvPr>
            <p:extLst>
              <p:ext uri="{D42A27DB-BD31-4B8C-83A1-F6EECF244321}">
                <p14:modId xmlns:p14="http://schemas.microsoft.com/office/powerpoint/2010/main" val="2611728951"/>
              </p:ext>
            </p:extLst>
          </p:nvPr>
        </p:nvGraphicFramePr>
        <p:xfrm>
          <a:off x="-36173" y="5431616"/>
          <a:ext cx="6792414" cy="1381760"/>
        </p:xfrm>
        <a:graphic>
          <a:graphicData uri="http://schemas.openxmlformats.org/drawingml/2006/table">
            <a:tbl>
              <a:tblPr firstRow="1" bandRow="1">
                <a:tableStyleId>{5C22544A-7EE6-4342-B048-85BDC9FD1C3A}</a:tableStyleId>
              </a:tblPr>
              <a:tblGrid>
                <a:gridCol w="1329251">
                  <a:extLst>
                    <a:ext uri="{9D8B030D-6E8A-4147-A177-3AD203B41FA5}">
                      <a16:colId xmlns:a16="http://schemas.microsoft.com/office/drawing/2014/main" val="1273438921"/>
                    </a:ext>
                  </a:extLst>
                </a:gridCol>
                <a:gridCol w="1474187">
                  <a:extLst>
                    <a:ext uri="{9D8B030D-6E8A-4147-A177-3AD203B41FA5}">
                      <a16:colId xmlns:a16="http://schemas.microsoft.com/office/drawing/2014/main" val="1191758365"/>
                    </a:ext>
                  </a:extLst>
                </a:gridCol>
                <a:gridCol w="2164775">
                  <a:extLst>
                    <a:ext uri="{9D8B030D-6E8A-4147-A177-3AD203B41FA5}">
                      <a16:colId xmlns:a16="http://schemas.microsoft.com/office/drawing/2014/main" val="2772291502"/>
                    </a:ext>
                  </a:extLst>
                </a:gridCol>
                <a:gridCol w="1824201">
                  <a:extLst>
                    <a:ext uri="{9D8B030D-6E8A-4147-A177-3AD203B41FA5}">
                      <a16:colId xmlns:a16="http://schemas.microsoft.com/office/drawing/2014/main" val="295413195"/>
                    </a:ext>
                  </a:extLst>
                </a:gridCol>
              </a:tblGrid>
              <a:tr h="370840">
                <a:tc>
                  <a:txBody>
                    <a:bodyPr/>
                    <a:lstStyle/>
                    <a:p>
                      <a:r>
                        <a:rPr lang="en-GB" dirty="0">
                          <a:latin typeface="Arial Narrow" panose="020B0606020202030204" pitchFamily="34" charset="0"/>
                        </a:rPr>
                        <a:t>Operation</a:t>
                      </a:r>
                    </a:p>
                  </a:txBody>
                  <a:tcPr/>
                </a:tc>
                <a:tc>
                  <a:txBody>
                    <a:bodyPr/>
                    <a:lstStyle/>
                    <a:p>
                      <a:r>
                        <a:rPr lang="en-GB" dirty="0">
                          <a:latin typeface="Arial Narrow" panose="020B0606020202030204" pitchFamily="34" charset="0"/>
                        </a:rPr>
                        <a:t>schema</a:t>
                      </a:r>
                    </a:p>
                    <a:p>
                      <a:r>
                        <a:rPr lang="en-GB" dirty="0">
                          <a:latin typeface="Arial Narrow" panose="020B0606020202030204" pitchFamily="34" charset="0"/>
                        </a:rPr>
                        <a:t>Version</a:t>
                      </a:r>
                    </a:p>
                  </a:txBody>
                  <a:tcPr/>
                </a:tc>
                <a:tc>
                  <a:txBody>
                    <a:bodyPr/>
                    <a:lstStyle/>
                    <a:p>
                      <a:r>
                        <a:rPr lang="en-GB" dirty="0">
                          <a:latin typeface="Arial Narrow" panose="020B0606020202030204" pitchFamily="34" charset="0"/>
                        </a:rPr>
                        <a:t>virtual</a:t>
                      </a:r>
                      <a:r>
                        <a:rPr lang="en-GB" baseline="0" dirty="0">
                          <a:latin typeface="Arial Narrow" panose="020B0606020202030204" pitchFamily="34" charset="0"/>
                        </a:rPr>
                        <a:t>Environment</a:t>
                      </a:r>
                      <a:endParaRPr lang="en-GB" dirty="0">
                        <a:latin typeface="Arial Narrow" panose="020B0606020202030204" pitchFamily="34" charset="0"/>
                      </a:endParaRPr>
                    </a:p>
                  </a:txBody>
                  <a:tcPr/>
                </a:tc>
                <a:tc>
                  <a:txBody>
                    <a:bodyPr/>
                    <a:lstStyle/>
                    <a:p>
                      <a:r>
                        <a:rPr lang="en-GB" dirty="0">
                          <a:latin typeface="Arial Narrow" panose="020B0606020202030204" pitchFamily="34" charset="0"/>
                        </a:rPr>
                        <a:t>Route to:</a:t>
                      </a:r>
                    </a:p>
                  </a:txBody>
                  <a:tcPr/>
                </a:tc>
                <a:extLst>
                  <a:ext uri="{0D108BD9-81ED-4DB2-BD59-A6C34878D82A}">
                    <a16:rowId xmlns:a16="http://schemas.microsoft.com/office/drawing/2014/main" val="186059935"/>
                  </a:ext>
                </a:extLst>
              </a:tr>
              <a:tr h="370840">
                <a:tc>
                  <a:txBody>
                    <a:bodyPr/>
                    <a:lstStyle/>
                    <a:p>
                      <a:r>
                        <a:rPr lang="en-GB" dirty="0"/>
                        <a:t>ADA</a:t>
                      </a:r>
                    </a:p>
                  </a:txBody>
                  <a:tcPr/>
                </a:tc>
                <a:tc>
                  <a:txBody>
                    <a:bodyPr/>
                    <a:lstStyle/>
                    <a:p>
                      <a:r>
                        <a:rPr lang="en-GB" dirty="0"/>
                        <a:t>V2.2</a:t>
                      </a:r>
                    </a:p>
                  </a:txBody>
                  <a:tcPr/>
                </a:tc>
                <a:tc>
                  <a:txBody>
                    <a:bodyPr/>
                    <a:lstStyle/>
                    <a:p>
                      <a:r>
                        <a:rPr lang="en-GB" dirty="0"/>
                        <a:t>SO2FG3</a:t>
                      </a:r>
                    </a:p>
                  </a:txBody>
                  <a:tcPr/>
                </a:tc>
                <a:tc>
                  <a:txBody>
                    <a:bodyPr/>
                    <a:lstStyle/>
                    <a:p>
                      <a:r>
                        <a:rPr lang="en-GB" dirty="0"/>
                        <a:t>ADAv2.2</a:t>
                      </a:r>
                    </a:p>
                  </a:txBody>
                  <a:tcPr/>
                </a:tc>
                <a:extLst>
                  <a:ext uri="{0D108BD9-81ED-4DB2-BD59-A6C34878D82A}">
                    <a16:rowId xmlns:a16="http://schemas.microsoft.com/office/drawing/2014/main" val="2083207936"/>
                  </a:ext>
                </a:extLst>
              </a:tr>
              <a:tr h="370840">
                <a:tc>
                  <a:txBody>
                    <a:bodyPr/>
                    <a:lstStyle/>
                    <a:p>
                      <a:r>
                        <a:rPr lang="en-GB" dirty="0"/>
                        <a:t>ADA</a:t>
                      </a:r>
                    </a:p>
                  </a:txBody>
                  <a:tcPr/>
                </a:tc>
                <a:tc>
                  <a:txBody>
                    <a:bodyPr/>
                    <a:lstStyle/>
                    <a:p>
                      <a:r>
                        <a:rPr lang="en-GB" dirty="0"/>
                        <a:t>V2.1</a:t>
                      </a:r>
                    </a:p>
                  </a:txBody>
                  <a:tcPr/>
                </a:tc>
                <a:tc>
                  <a:txBody>
                    <a:bodyPr/>
                    <a:lstStyle/>
                    <a:p>
                      <a:r>
                        <a:rPr lang="en-GB" dirty="0"/>
                        <a:t>SO2FG2</a:t>
                      </a:r>
                    </a:p>
                  </a:txBody>
                  <a:tcPr/>
                </a:tc>
                <a:tc>
                  <a:txBody>
                    <a:bodyPr/>
                    <a:lstStyle/>
                    <a:p>
                      <a:r>
                        <a:rPr lang="en-GB" dirty="0"/>
                        <a:t>ADAv2.1</a:t>
                      </a:r>
                    </a:p>
                  </a:txBody>
                  <a:tcPr/>
                </a:tc>
                <a:extLst>
                  <a:ext uri="{0D108BD9-81ED-4DB2-BD59-A6C34878D82A}">
                    <a16:rowId xmlns:a16="http://schemas.microsoft.com/office/drawing/2014/main" val="975940473"/>
                  </a:ext>
                </a:extLst>
              </a:tr>
            </a:tbl>
          </a:graphicData>
        </a:graphic>
      </p:graphicFrame>
      <p:cxnSp>
        <p:nvCxnSpPr>
          <p:cNvPr id="29" name="Straight Connector 28"/>
          <p:cNvCxnSpPr/>
          <p:nvPr/>
        </p:nvCxnSpPr>
        <p:spPr>
          <a:xfrm flipH="1">
            <a:off x="0" y="4282179"/>
            <a:ext cx="3112030" cy="114943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840222" y="4302481"/>
            <a:ext cx="1916020" cy="112893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391954" y="1051761"/>
            <a:ext cx="7852454" cy="1477328"/>
          </a:xfrm>
          <a:prstGeom prst="rect">
            <a:avLst/>
          </a:prstGeom>
        </p:spPr>
        <p:txBody>
          <a:bodyPr wrap="square">
            <a:spAutoFit/>
          </a:bodyPr>
          <a:lstStyle/>
          <a:p>
            <a:r>
              <a:rPr lang="en-GB" dirty="0"/>
              <a:t>Scenario: ADAv2 changed in both SO2 FG2 and SO2 FG3.  Some of the services it called changed (e.g. eligibility).  We needed to support both versions in parallel in SIT.  Normally this would require an ADA version 3.  This would be visible to consumers, and impacts them.</a:t>
            </a:r>
            <a:br>
              <a:rPr lang="en-GB" dirty="0"/>
            </a:br>
            <a:endParaRPr lang="en-GB" dirty="0"/>
          </a:p>
        </p:txBody>
      </p:sp>
      <p:sp>
        <p:nvSpPr>
          <p:cNvPr id="11" name="Rectangle 10"/>
          <p:cNvSpPr/>
          <p:nvPr/>
        </p:nvSpPr>
        <p:spPr>
          <a:xfrm>
            <a:off x="3131840" y="3345877"/>
            <a:ext cx="1728192" cy="936104"/>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ADA</a:t>
            </a:r>
          </a:p>
          <a:p>
            <a:pPr algn="ctr"/>
            <a:r>
              <a:rPr lang="en-GB" dirty="0"/>
              <a:t>Gateway</a:t>
            </a:r>
          </a:p>
        </p:txBody>
      </p:sp>
    </p:spTree>
    <p:extLst>
      <p:ext uri="{BB962C8B-B14F-4D97-AF65-F5344CB8AC3E}">
        <p14:creationId xmlns:p14="http://schemas.microsoft.com/office/powerpoint/2010/main" val="2910107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8680"/>
            <a:ext cx="8302625" cy="838200"/>
          </a:xfrm>
        </p:spPr>
        <p:txBody>
          <a:bodyPr/>
          <a:lstStyle/>
          <a:p>
            <a:r>
              <a:rPr lang="en-GB" sz="2400" dirty="0"/>
              <a:t>Routing Example Two from SO2 MCP  </a:t>
            </a:r>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13</a:t>
            </a:fld>
            <a:endParaRPr lang="en-GB" dirty="0"/>
          </a:p>
        </p:txBody>
      </p:sp>
      <p:sp>
        <p:nvSpPr>
          <p:cNvPr id="6" name="Rectangle 5"/>
          <p:cNvSpPr/>
          <p:nvPr/>
        </p:nvSpPr>
        <p:spPr>
          <a:xfrm>
            <a:off x="6790049" y="2193947"/>
            <a:ext cx="1728192" cy="93610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VPEv1.1</a:t>
            </a:r>
          </a:p>
        </p:txBody>
      </p:sp>
      <p:sp>
        <p:nvSpPr>
          <p:cNvPr id="7" name="Rectangle 6"/>
          <p:cNvSpPr/>
          <p:nvPr/>
        </p:nvSpPr>
        <p:spPr>
          <a:xfrm>
            <a:off x="6804248" y="3346075"/>
            <a:ext cx="1728192" cy="936104"/>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VPEv1.2</a:t>
            </a:r>
          </a:p>
        </p:txBody>
      </p:sp>
      <p:cxnSp>
        <p:nvCxnSpPr>
          <p:cNvPr id="10" name="Connector: Elbow 9"/>
          <p:cNvCxnSpPr>
            <a:stCxn id="11" idx="3"/>
            <a:endCxn id="6" idx="1"/>
          </p:cNvCxnSpPr>
          <p:nvPr/>
        </p:nvCxnSpPr>
        <p:spPr>
          <a:xfrm flipV="1">
            <a:off x="4860032" y="2661999"/>
            <a:ext cx="1930017" cy="1151930"/>
          </a:xfrm>
          <a:prstGeom prst="bentConnector3">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 name="Connector: Elbow 13"/>
          <p:cNvCxnSpPr>
            <a:stCxn id="11" idx="3"/>
            <a:endCxn id="7" idx="1"/>
          </p:cNvCxnSpPr>
          <p:nvPr/>
        </p:nvCxnSpPr>
        <p:spPr>
          <a:xfrm>
            <a:off x="4860032" y="3813929"/>
            <a:ext cx="1944216" cy="198"/>
          </a:xfrm>
          <a:prstGeom prst="bentConnector3">
            <a:avLst/>
          </a:prstGeom>
          <a:ln w="76200">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Connector: Elbow 23"/>
          <p:cNvCxnSpPr/>
          <p:nvPr/>
        </p:nvCxnSpPr>
        <p:spPr>
          <a:xfrm>
            <a:off x="1167814" y="3815282"/>
            <a:ext cx="1944216" cy="198"/>
          </a:xfrm>
          <a:prstGeom prst="bentConnector3">
            <a:avLst/>
          </a:prstGeom>
          <a:ln>
            <a:tailEnd type="triangle" w="lg" len="lg"/>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14439" y="2276872"/>
            <a:ext cx="2623180" cy="123465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chemeClr val="accent5"/>
                </a:solidFill>
              </a:rPr>
              <a:t>Message </a:t>
            </a:r>
          </a:p>
          <a:p>
            <a:pPr marL="285750" indent="-285750">
              <a:buFontTx/>
              <a:buChar char="-"/>
            </a:pPr>
            <a:r>
              <a:rPr lang="en-GB" dirty="0">
                <a:solidFill>
                  <a:schemeClr val="accent5"/>
                </a:solidFill>
              </a:rPr>
              <a:t>Operation: VPE</a:t>
            </a:r>
          </a:p>
          <a:p>
            <a:pPr marL="285750" indent="-285750">
              <a:buFontTx/>
              <a:buChar char="-"/>
            </a:pPr>
            <a:r>
              <a:rPr lang="en-GB" dirty="0">
                <a:solidFill>
                  <a:schemeClr val="accent5"/>
                </a:solidFill>
              </a:rPr>
              <a:t>VE: SO2 MCP FG3</a:t>
            </a:r>
          </a:p>
          <a:p>
            <a:pPr marL="285750" indent="-285750">
              <a:buFontTx/>
              <a:buChar char="-"/>
            </a:pPr>
            <a:r>
              <a:rPr lang="en-GB" dirty="0">
                <a:solidFill>
                  <a:schemeClr val="accent5"/>
                </a:solidFill>
              </a:rPr>
              <a:t>End-point: VPEv1.2</a:t>
            </a:r>
          </a:p>
        </p:txBody>
      </p:sp>
      <p:graphicFrame>
        <p:nvGraphicFramePr>
          <p:cNvPr id="27" name="Table 26"/>
          <p:cNvGraphicFramePr>
            <a:graphicFrameLocks noGrp="1"/>
          </p:cNvGraphicFramePr>
          <p:nvPr>
            <p:extLst>
              <p:ext uri="{D42A27DB-BD31-4B8C-83A1-F6EECF244321}">
                <p14:modId xmlns:p14="http://schemas.microsoft.com/office/powerpoint/2010/main" val="1436394238"/>
              </p:ext>
            </p:extLst>
          </p:nvPr>
        </p:nvGraphicFramePr>
        <p:xfrm>
          <a:off x="-36173" y="5431616"/>
          <a:ext cx="6792414" cy="1381760"/>
        </p:xfrm>
        <a:graphic>
          <a:graphicData uri="http://schemas.openxmlformats.org/drawingml/2006/table">
            <a:tbl>
              <a:tblPr firstRow="1" bandRow="1">
                <a:tableStyleId>{5C22544A-7EE6-4342-B048-85BDC9FD1C3A}</a:tableStyleId>
              </a:tblPr>
              <a:tblGrid>
                <a:gridCol w="1329251">
                  <a:extLst>
                    <a:ext uri="{9D8B030D-6E8A-4147-A177-3AD203B41FA5}">
                      <a16:colId xmlns:a16="http://schemas.microsoft.com/office/drawing/2014/main" val="1273438921"/>
                    </a:ext>
                  </a:extLst>
                </a:gridCol>
                <a:gridCol w="1474187">
                  <a:extLst>
                    <a:ext uri="{9D8B030D-6E8A-4147-A177-3AD203B41FA5}">
                      <a16:colId xmlns:a16="http://schemas.microsoft.com/office/drawing/2014/main" val="1191758365"/>
                    </a:ext>
                  </a:extLst>
                </a:gridCol>
                <a:gridCol w="2164775">
                  <a:extLst>
                    <a:ext uri="{9D8B030D-6E8A-4147-A177-3AD203B41FA5}">
                      <a16:colId xmlns:a16="http://schemas.microsoft.com/office/drawing/2014/main" val="2772291502"/>
                    </a:ext>
                  </a:extLst>
                </a:gridCol>
                <a:gridCol w="1824201">
                  <a:extLst>
                    <a:ext uri="{9D8B030D-6E8A-4147-A177-3AD203B41FA5}">
                      <a16:colId xmlns:a16="http://schemas.microsoft.com/office/drawing/2014/main" val="295413195"/>
                    </a:ext>
                  </a:extLst>
                </a:gridCol>
              </a:tblGrid>
              <a:tr h="370840">
                <a:tc>
                  <a:txBody>
                    <a:bodyPr/>
                    <a:lstStyle/>
                    <a:p>
                      <a:r>
                        <a:rPr lang="en-GB" dirty="0">
                          <a:latin typeface="Arial Narrow" panose="020B0606020202030204" pitchFamily="34" charset="0"/>
                        </a:rPr>
                        <a:t>Operation</a:t>
                      </a:r>
                    </a:p>
                  </a:txBody>
                  <a:tcPr/>
                </a:tc>
                <a:tc>
                  <a:txBody>
                    <a:bodyPr/>
                    <a:lstStyle/>
                    <a:p>
                      <a:r>
                        <a:rPr lang="en-GB" dirty="0">
                          <a:latin typeface="Arial Narrow" panose="020B0606020202030204" pitchFamily="34" charset="0"/>
                        </a:rPr>
                        <a:t>schema</a:t>
                      </a:r>
                    </a:p>
                    <a:p>
                      <a:r>
                        <a:rPr lang="en-GB" dirty="0">
                          <a:latin typeface="Arial Narrow" panose="020B0606020202030204" pitchFamily="34" charset="0"/>
                        </a:rPr>
                        <a:t>Version</a:t>
                      </a:r>
                    </a:p>
                  </a:txBody>
                  <a:tcPr/>
                </a:tc>
                <a:tc>
                  <a:txBody>
                    <a:bodyPr/>
                    <a:lstStyle/>
                    <a:p>
                      <a:r>
                        <a:rPr lang="en-GB" dirty="0">
                          <a:latin typeface="Arial Narrow" panose="020B0606020202030204" pitchFamily="34" charset="0"/>
                        </a:rPr>
                        <a:t>virtual</a:t>
                      </a:r>
                      <a:r>
                        <a:rPr lang="en-GB" baseline="0" dirty="0">
                          <a:latin typeface="Arial Narrow" panose="020B0606020202030204" pitchFamily="34" charset="0"/>
                        </a:rPr>
                        <a:t>Environment</a:t>
                      </a:r>
                      <a:endParaRPr lang="en-GB" dirty="0">
                        <a:latin typeface="Arial Narrow" panose="020B0606020202030204" pitchFamily="34" charset="0"/>
                      </a:endParaRPr>
                    </a:p>
                  </a:txBody>
                  <a:tcPr/>
                </a:tc>
                <a:tc>
                  <a:txBody>
                    <a:bodyPr/>
                    <a:lstStyle/>
                    <a:p>
                      <a:r>
                        <a:rPr lang="en-GB" dirty="0">
                          <a:latin typeface="Arial Narrow" panose="020B0606020202030204" pitchFamily="34" charset="0"/>
                        </a:rPr>
                        <a:t>Route to:</a:t>
                      </a:r>
                    </a:p>
                  </a:txBody>
                  <a:tcPr/>
                </a:tc>
                <a:extLst>
                  <a:ext uri="{0D108BD9-81ED-4DB2-BD59-A6C34878D82A}">
                    <a16:rowId xmlns:a16="http://schemas.microsoft.com/office/drawing/2014/main" val="186059935"/>
                  </a:ext>
                </a:extLst>
              </a:tr>
              <a:tr h="370840">
                <a:tc>
                  <a:txBody>
                    <a:bodyPr/>
                    <a:lstStyle/>
                    <a:p>
                      <a:r>
                        <a:rPr lang="en-GB" dirty="0"/>
                        <a:t>VPE</a:t>
                      </a:r>
                    </a:p>
                  </a:txBody>
                  <a:tcPr/>
                </a:tc>
                <a:tc>
                  <a:txBody>
                    <a:bodyPr/>
                    <a:lstStyle/>
                    <a:p>
                      <a:r>
                        <a:rPr lang="en-GB" dirty="0"/>
                        <a:t>*</a:t>
                      </a:r>
                    </a:p>
                  </a:txBody>
                  <a:tcPr/>
                </a:tc>
                <a:tc>
                  <a:txBody>
                    <a:bodyPr/>
                    <a:lstStyle/>
                    <a:p>
                      <a:r>
                        <a:rPr lang="en-GB" dirty="0"/>
                        <a:t>SO2FG3</a:t>
                      </a:r>
                    </a:p>
                  </a:txBody>
                  <a:tcPr/>
                </a:tc>
                <a:tc>
                  <a:txBody>
                    <a:bodyPr/>
                    <a:lstStyle/>
                    <a:p>
                      <a:r>
                        <a:rPr lang="en-GB" dirty="0"/>
                        <a:t>VPEv1.2</a:t>
                      </a:r>
                    </a:p>
                  </a:txBody>
                  <a:tcPr/>
                </a:tc>
                <a:extLst>
                  <a:ext uri="{0D108BD9-81ED-4DB2-BD59-A6C34878D82A}">
                    <a16:rowId xmlns:a16="http://schemas.microsoft.com/office/drawing/2014/main" val="2083207936"/>
                  </a:ext>
                </a:extLst>
              </a:tr>
              <a:tr h="370840">
                <a:tc>
                  <a:txBody>
                    <a:bodyPr/>
                    <a:lstStyle/>
                    <a:p>
                      <a:r>
                        <a:rPr lang="en-GB" dirty="0"/>
                        <a:t>VPE</a:t>
                      </a:r>
                    </a:p>
                  </a:txBody>
                  <a:tcPr/>
                </a:tc>
                <a:tc>
                  <a:txBody>
                    <a:bodyPr/>
                    <a:lstStyle/>
                    <a:p>
                      <a:r>
                        <a:rPr lang="en-GB" dirty="0"/>
                        <a:t>*</a:t>
                      </a:r>
                    </a:p>
                  </a:txBody>
                  <a:tcPr/>
                </a:tc>
                <a:tc>
                  <a:txBody>
                    <a:bodyPr/>
                    <a:lstStyle/>
                    <a:p>
                      <a:r>
                        <a:rPr lang="en-GB" dirty="0"/>
                        <a:t>SO2FG2</a:t>
                      </a:r>
                    </a:p>
                  </a:txBody>
                  <a:tcPr/>
                </a:tc>
                <a:tc>
                  <a:txBody>
                    <a:bodyPr/>
                    <a:lstStyle/>
                    <a:p>
                      <a:r>
                        <a:rPr lang="en-GB" dirty="0"/>
                        <a:t>VPEv1.1</a:t>
                      </a:r>
                    </a:p>
                  </a:txBody>
                  <a:tcPr/>
                </a:tc>
                <a:extLst>
                  <a:ext uri="{0D108BD9-81ED-4DB2-BD59-A6C34878D82A}">
                    <a16:rowId xmlns:a16="http://schemas.microsoft.com/office/drawing/2014/main" val="975940473"/>
                  </a:ext>
                </a:extLst>
              </a:tr>
            </a:tbl>
          </a:graphicData>
        </a:graphic>
      </p:graphicFrame>
      <p:cxnSp>
        <p:nvCxnSpPr>
          <p:cNvPr id="29" name="Straight Connector 28"/>
          <p:cNvCxnSpPr/>
          <p:nvPr/>
        </p:nvCxnSpPr>
        <p:spPr>
          <a:xfrm flipH="1">
            <a:off x="0" y="4282179"/>
            <a:ext cx="3112030" cy="114943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840222" y="4302481"/>
            <a:ext cx="1916020" cy="112893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91954" y="1051761"/>
            <a:ext cx="7852454" cy="923330"/>
          </a:xfrm>
          <a:prstGeom prst="rect">
            <a:avLst/>
          </a:prstGeom>
        </p:spPr>
        <p:txBody>
          <a:bodyPr wrap="square">
            <a:spAutoFit/>
          </a:bodyPr>
          <a:lstStyle/>
          <a:p>
            <a:r>
              <a:rPr lang="en-GB" dirty="0"/>
              <a:t>Scenario: ADAv2 may in turn call the VPE service which also changed from FG2 to FG3.  Without having to change ADAv2, the correct version can be called based on the </a:t>
            </a:r>
            <a:r>
              <a:rPr lang="en-GB" i="1" dirty="0"/>
              <a:t>virtualEnvironment</a:t>
            </a:r>
            <a:r>
              <a:rPr lang="en-GB" dirty="0"/>
              <a:t> parameter.</a:t>
            </a:r>
          </a:p>
        </p:txBody>
      </p:sp>
      <p:sp>
        <p:nvSpPr>
          <p:cNvPr id="11" name="Rectangle 10"/>
          <p:cNvSpPr/>
          <p:nvPr/>
        </p:nvSpPr>
        <p:spPr>
          <a:xfrm>
            <a:off x="3131840" y="3345877"/>
            <a:ext cx="1728192" cy="936104"/>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VPE</a:t>
            </a:r>
          </a:p>
          <a:p>
            <a:pPr algn="ctr"/>
            <a:r>
              <a:rPr lang="en-GB" dirty="0"/>
              <a:t>Gateway</a:t>
            </a:r>
          </a:p>
        </p:txBody>
      </p:sp>
    </p:spTree>
    <p:extLst>
      <p:ext uri="{BB962C8B-B14F-4D97-AF65-F5344CB8AC3E}">
        <p14:creationId xmlns:p14="http://schemas.microsoft.com/office/powerpoint/2010/main" val="1072731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Arial" panose="020B0604020202020204" pitchFamily="34" charset="0"/>
              <a:buChar char="•"/>
              <a:defRPr sz="3200">
                <a:solidFill>
                  <a:schemeClr val="tx1"/>
                </a:solidFill>
                <a:latin typeface="NBS Medium" panose="020B0603030303020204" pitchFamily="34" charset="0"/>
                <a:ea typeface="ＭＳ Ｐゴシック" panose="020B0600070205080204" pitchFamily="34" charset="-128"/>
                <a:cs typeface="NBS Medium" panose="020B0603030303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NBS Medium" panose="020B0603030303020204" pitchFamily="34" charset="0"/>
                <a:ea typeface="ＭＳ Ｐゴシック" panose="020B0600070205080204" pitchFamily="34" charset="-128"/>
              </a:defRPr>
            </a:lvl2pPr>
            <a:lvl3pPr marL="1143000" indent="-228600">
              <a:spcBef>
                <a:spcPct val="20000"/>
              </a:spcBef>
              <a:buClr>
                <a:schemeClr val="tx2"/>
              </a:buClr>
              <a:buFont typeface="Arial" panose="020B0604020202020204" pitchFamily="34" charset="0"/>
              <a:buChar char="•"/>
              <a:defRPr sz="2400">
                <a:solidFill>
                  <a:schemeClr val="tx1"/>
                </a:solidFill>
                <a:latin typeface="NBS Medium" panose="020B0603030303020204" pitchFamily="34" charset="0"/>
                <a:ea typeface="ＭＳ Ｐゴシック" panose="020B0600070205080204" pitchFamily="34" charset="-128"/>
              </a:defRPr>
            </a:lvl3pPr>
            <a:lvl4pPr marL="1600200" indent="-228600">
              <a:spcBef>
                <a:spcPct val="20000"/>
              </a:spcBef>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4pPr>
            <a:lvl5pPr marL="2057400" indent="-228600">
              <a:spcBef>
                <a:spcPct val="20000"/>
              </a:spcBef>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9pPr>
          </a:lstStyle>
          <a:p>
            <a:pPr>
              <a:spcBef>
                <a:spcPct val="0"/>
              </a:spcBef>
              <a:buClrTx/>
              <a:buFontTx/>
              <a:buNone/>
            </a:pPr>
            <a:fld id="{7B18D8BA-7A93-4946-8244-5663213AA2C7}" type="slidenum">
              <a:rPr lang="en-GB" altLang="en-US" sz="1400" smtClean="0">
                <a:latin typeface="Arial" panose="020B0604020202020204" pitchFamily="34" charset="0"/>
              </a:rPr>
              <a:pPr>
                <a:spcBef>
                  <a:spcPct val="0"/>
                </a:spcBef>
                <a:buClrTx/>
                <a:buFontTx/>
                <a:buNone/>
              </a:pPr>
              <a:t>14</a:t>
            </a:fld>
            <a:endParaRPr lang="en-GB" altLang="en-US" sz="1400" dirty="0">
              <a:latin typeface="Arial" panose="020B0604020202020204" pitchFamily="34" charset="0"/>
            </a:endParaRPr>
          </a:p>
        </p:txBody>
      </p:sp>
      <p:sp>
        <p:nvSpPr>
          <p:cNvPr id="6144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dirty="0"/>
          </a:p>
        </p:txBody>
      </p:sp>
      <p:sp>
        <p:nvSpPr>
          <p:cNvPr id="61444" name="TextBox 2"/>
          <p:cNvSpPr txBox="1">
            <a:spLocks noChangeArrowheads="1"/>
          </p:cNvSpPr>
          <p:nvPr/>
        </p:nvSpPr>
        <p:spPr bwMode="auto">
          <a:xfrm>
            <a:off x="574675" y="5013325"/>
            <a:ext cx="658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DEV</a:t>
            </a:r>
          </a:p>
        </p:txBody>
      </p:sp>
      <p:sp>
        <p:nvSpPr>
          <p:cNvPr id="35" name="Rectangle 34"/>
          <p:cNvSpPr/>
          <p:nvPr/>
        </p:nvSpPr>
        <p:spPr>
          <a:xfrm>
            <a:off x="436563" y="4297363"/>
            <a:ext cx="935037" cy="7048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61446" name="TextBox 2"/>
          <p:cNvSpPr txBox="1">
            <a:spLocks noChangeArrowheads="1"/>
          </p:cNvSpPr>
          <p:nvPr/>
        </p:nvSpPr>
        <p:spPr bwMode="auto">
          <a:xfrm>
            <a:off x="2149475" y="5013325"/>
            <a:ext cx="481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ST</a:t>
            </a:r>
          </a:p>
        </p:txBody>
      </p:sp>
      <p:sp>
        <p:nvSpPr>
          <p:cNvPr id="39" name="Rectangle 38"/>
          <p:cNvSpPr/>
          <p:nvPr/>
        </p:nvSpPr>
        <p:spPr>
          <a:xfrm>
            <a:off x="1922463" y="4297363"/>
            <a:ext cx="935037" cy="7048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61448" name="TextBox 2"/>
          <p:cNvSpPr txBox="1">
            <a:spLocks noChangeArrowheads="1"/>
          </p:cNvSpPr>
          <p:nvPr/>
        </p:nvSpPr>
        <p:spPr bwMode="auto">
          <a:xfrm>
            <a:off x="3760788" y="5011738"/>
            <a:ext cx="544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SIT</a:t>
            </a:r>
          </a:p>
        </p:txBody>
      </p:sp>
      <p:sp>
        <p:nvSpPr>
          <p:cNvPr id="43" name="Rectangle 42"/>
          <p:cNvSpPr/>
          <p:nvPr/>
        </p:nvSpPr>
        <p:spPr>
          <a:xfrm>
            <a:off x="3565525" y="4295775"/>
            <a:ext cx="935038" cy="706438"/>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61450" name="TextBox 2"/>
          <p:cNvSpPr txBox="1">
            <a:spLocks noChangeArrowheads="1"/>
          </p:cNvSpPr>
          <p:nvPr/>
        </p:nvSpPr>
        <p:spPr bwMode="auto">
          <a:xfrm>
            <a:off x="5373688" y="5013325"/>
            <a:ext cx="628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UAT</a:t>
            </a:r>
          </a:p>
        </p:txBody>
      </p:sp>
      <p:sp>
        <p:nvSpPr>
          <p:cNvPr id="53" name="Rectangle 52"/>
          <p:cNvSpPr/>
          <p:nvPr/>
        </p:nvSpPr>
        <p:spPr>
          <a:xfrm>
            <a:off x="5219700" y="4295775"/>
            <a:ext cx="935038" cy="706438"/>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61452" name="TextBox 2"/>
          <p:cNvSpPr txBox="1">
            <a:spLocks noChangeArrowheads="1"/>
          </p:cNvSpPr>
          <p:nvPr/>
        </p:nvSpPr>
        <p:spPr bwMode="auto">
          <a:xfrm>
            <a:off x="6858000" y="5011738"/>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PRD</a:t>
            </a:r>
          </a:p>
        </p:txBody>
      </p:sp>
      <p:sp>
        <p:nvSpPr>
          <p:cNvPr id="56" name="Rectangle 55"/>
          <p:cNvSpPr/>
          <p:nvPr/>
        </p:nvSpPr>
        <p:spPr>
          <a:xfrm>
            <a:off x="6816725" y="4297363"/>
            <a:ext cx="935038" cy="7048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cxnSp>
        <p:nvCxnSpPr>
          <p:cNvPr id="57" name="Straight Connector 56"/>
          <p:cNvCxnSpPr/>
          <p:nvPr/>
        </p:nvCxnSpPr>
        <p:spPr>
          <a:xfrm>
            <a:off x="3327400" y="2867025"/>
            <a:ext cx="3848100" cy="22225"/>
          </a:xfrm>
          <a:prstGeom prst="line">
            <a:avLst/>
          </a:prstGeom>
          <a:ln w="44450">
            <a:solidFill>
              <a:schemeClr val="bg2">
                <a:lumMod val="10000"/>
              </a:schemeClr>
            </a:solidFill>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1593850" y="1441450"/>
            <a:ext cx="4905375" cy="0"/>
          </a:xfrm>
          <a:prstGeom prst="line">
            <a:avLst/>
          </a:prstGeom>
          <a:ln w="44450">
            <a:solidFill>
              <a:srgbClr val="FFC000"/>
            </a:solidFill>
          </a:ln>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2660650" y="2127250"/>
            <a:ext cx="4906963" cy="0"/>
          </a:xfrm>
          <a:prstGeom prst="line">
            <a:avLst/>
          </a:prstGeom>
          <a:ln w="44450">
            <a:solidFill>
              <a:srgbClr val="00B050"/>
            </a:solidFill>
          </a:ln>
        </p:spPr>
        <p:style>
          <a:lnRef idx="1">
            <a:schemeClr val="dk1"/>
          </a:lnRef>
          <a:fillRef idx="0">
            <a:schemeClr val="dk1"/>
          </a:fillRef>
          <a:effectRef idx="0">
            <a:schemeClr val="dk1"/>
          </a:effectRef>
          <a:fontRef idx="minor">
            <a:schemeClr val="tx1"/>
          </a:fontRef>
        </p:style>
      </p:cxnSp>
      <p:sp>
        <p:nvSpPr>
          <p:cNvPr id="88" name="TextBox 87"/>
          <p:cNvSpPr txBox="1"/>
          <p:nvPr/>
        </p:nvSpPr>
        <p:spPr>
          <a:xfrm>
            <a:off x="7186613" y="2689225"/>
            <a:ext cx="712787" cy="400050"/>
          </a:xfrm>
          <a:prstGeom prst="rect">
            <a:avLst/>
          </a:prstGeom>
          <a:noFill/>
        </p:spPr>
        <p:txBody>
          <a:bodyPr wrap="none">
            <a:spAutoFit/>
          </a:bodyPr>
          <a:lstStyle/>
          <a:p>
            <a:pPr algn="ctr">
              <a:defRPr/>
            </a:pPr>
            <a:r>
              <a:rPr lang="en-GB" sz="2000" dirty="0">
                <a:solidFill>
                  <a:schemeClr val="bg2">
                    <a:lumMod val="10000"/>
                  </a:schemeClr>
                </a:solidFill>
              </a:rPr>
              <a:t>V2.0</a:t>
            </a:r>
          </a:p>
        </p:txBody>
      </p:sp>
      <p:sp>
        <p:nvSpPr>
          <p:cNvPr id="61458" name="TextBox 107"/>
          <p:cNvSpPr txBox="1">
            <a:spLocks noChangeArrowheads="1"/>
          </p:cNvSpPr>
          <p:nvPr/>
        </p:nvSpPr>
        <p:spPr bwMode="auto">
          <a:xfrm>
            <a:off x="7539038" y="1952625"/>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00B050"/>
                </a:solidFill>
              </a:rPr>
              <a:t>V1.1</a:t>
            </a:r>
          </a:p>
        </p:txBody>
      </p:sp>
      <p:sp>
        <p:nvSpPr>
          <p:cNvPr id="61459" name="TextBox 108"/>
          <p:cNvSpPr txBox="1">
            <a:spLocks noChangeArrowheads="1"/>
          </p:cNvSpPr>
          <p:nvPr/>
        </p:nvSpPr>
        <p:spPr bwMode="auto">
          <a:xfrm>
            <a:off x="6524625" y="121920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FFB612"/>
                </a:solidFill>
              </a:rPr>
              <a:t>V1.0</a:t>
            </a:r>
          </a:p>
        </p:txBody>
      </p:sp>
      <p:sp>
        <p:nvSpPr>
          <p:cNvPr id="110" name="Rectangle 109"/>
          <p:cNvSpPr/>
          <p:nvPr/>
        </p:nvSpPr>
        <p:spPr>
          <a:xfrm>
            <a:off x="7748588" y="3751263"/>
            <a:ext cx="935037" cy="2857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61461" name="TextBox 2"/>
          <p:cNvSpPr txBox="1">
            <a:spLocks noChangeArrowheads="1"/>
          </p:cNvSpPr>
          <p:nvPr/>
        </p:nvSpPr>
        <p:spPr bwMode="auto">
          <a:xfrm>
            <a:off x="7975600" y="4037013"/>
            <a:ext cx="481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PF</a:t>
            </a:r>
          </a:p>
        </p:txBody>
      </p:sp>
      <p:sp>
        <p:nvSpPr>
          <p:cNvPr id="61462" name="Title 1"/>
          <p:cNvSpPr>
            <a:spLocks noGrp="1"/>
          </p:cNvSpPr>
          <p:nvPr>
            <p:ph type="title"/>
          </p:nvPr>
        </p:nvSpPr>
        <p:spPr>
          <a:xfrm>
            <a:off x="323528" y="548680"/>
            <a:ext cx="8512175" cy="838200"/>
          </a:xfrm>
        </p:spPr>
        <p:txBody>
          <a:bodyPr/>
          <a:lstStyle/>
          <a:p>
            <a:r>
              <a:rPr lang="en-GB" sz="2400" dirty="0"/>
              <a:t>Environment Contention: Post EM2 Day2</a:t>
            </a:r>
            <a:endParaRPr lang="en-GB" altLang="en-US" sz="2400" dirty="0">
              <a:ea typeface="ＭＳ Ｐゴシック" panose="020B0600070205080204" pitchFamily="34" charset="-128"/>
            </a:endParaRPr>
          </a:p>
        </p:txBody>
      </p:sp>
      <p:sp>
        <p:nvSpPr>
          <p:cNvPr id="26" name="Oval 25"/>
          <p:cNvSpPr/>
          <p:nvPr/>
        </p:nvSpPr>
        <p:spPr>
          <a:xfrm>
            <a:off x="1441450" y="1333500"/>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1464" name="TextBox 28"/>
          <p:cNvSpPr txBox="1">
            <a:spLocks noChangeArrowheads="1"/>
          </p:cNvSpPr>
          <p:nvPr/>
        </p:nvSpPr>
        <p:spPr bwMode="auto">
          <a:xfrm>
            <a:off x="1258888" y="1041400"/>
            <a:ext cx="555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DEV</a:t>
            </a:r>
          </a:p>
        </p:txBody>
      </p:sp>
      <p:sp>
        <p:nvSpPr>
          <p:cNvPr id="29" name="Oval 28"/>
          <p:cNvSpPr/>
          <p:nvPr/>
        </p:nvSpPr>
        <p:spPr>
          <a:xfrm>
            <a:off x="2484438" y="1333500"/>
            <a:ext cx="169862"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30" name="Oval 29"/>
          <p:cNvSpPr/>
          <p:nvPr/>
        </p:nvSpPr>
        <p:spPr>
          <a:xfrm>
            <a:off x="2509838" y="2019300"/>
            <a:ext cx="169862"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1467" name="TextBox 28"/>
          <p:cNvSpPr txBox="1">
            <a:spLocks noChangeArrowheads="1"/>
          </p:cNvSpPr>
          <p:nvPr/>
        </p:nvSpPr>
        <p:spPr bwMode="auto">
          <a:xfrm>
            <a:off x="2389188" y="1041400"/>
            <a:ext cx="414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ST</a:t>
            </a:r>
          </a:p>
        </p:txBody>
      </p:sp>
      <p:sp>
        <p:nvSpPr>
          <p:cNvPr id="61468" name="TextBox 28"/>
          <p:cNvSpPr txBox="1">
            <a:spLocks noChangeArrowheads="1"/>
          </p:cNvSpPr>
          <p:nvPr/>
        </p:nvSpPr>
        <p:spPr bwMode="auto">
          <a:xfrm>
            <a:off x="2333625" y="1728788"/>
            <a:ext cx="555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DEV</a:t>
            </a:r>
          </a:p>
        </p:txBody>
      </p:sp>
      <p:sp>
        <p:nvSpPr>
          <p:cNvPr id="37" name="Oval 36"/>
          <p:cNvSpPr/>
          <p:nvPr/>
        </p:nvSpPr>
        <p:spPr>
          <a:xfrm>
            <a:off x="3286125" y="2765425"/>
            <a:ext cx="169863"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1470" name="TextBox 28"/>
          <p:cNvSpPr txBox="1">
            <a:spLocks noChangeArrowheads="1"/>
          </p:cNvSpPr>
          <p:nvPr/>
        </p:nvSpPr>
        <p:spPr bwMode="auto">
          <a:xfrm>
            <a:off x="3116263" y="2506663"/>
            <a:ext cx="554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DEV</a:t>
            </a:r>
          </a:p>
        </p:txBody>
      </p:sp>
      <p:sp>
        <p:nvSpPr>
          <p:cNvPr id="41" name="Oval 40"/>
          <p:cNvSpPr/>
          <p:nvPr/>
        </p:nvSpPr>
        <p:spPr>
          <a:xfrm>
            <a:off x="3878263" y="2765425"/>
            <a:ext cx="169862"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1472" name="TextBox 28"/>
          <p:cNvSpPr txBox="1">
            <a:spLocks noChangeArrowheads="1"/>
          </p:cNvSpPr>
          <p:nvPr/>
        </p:nvSpPr>
        <p:spPr bwMode="auto">
          <a:xfrm>
            <a:off x="3779838" y="2506663"/>
            <a:ext cx="414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ST</a:t>
            </a:r>
          </a:p>
        </p:txBody>
      </p:sp>
      <p:sp>
        <p:nvSpPr>
          <p:cNvPr id="44" name="Oval 43"/>
          <p:cNvSpPr/>
          <p:nvPr/>
        </p:nvSpPr>
        <p:spPr>
          <a:xfrm>
            <a:off x="4186238" y="1333500"/>
            <a:ext cx="169862"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1474" name="TextBox 28"/>
          <p:cNvSpPr txBox="1">
            <a:spLocks noChangeArrowheads="1"/>
          </p:cNvSpPr>
          <p:nvPr/>
        </p:nvSpPr>
        <p:spPr bwMode="auto">
          <a:xfrm>
            <a:off x="4051300" y="1041400"/>
            <a:ext cx="463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SIT</a:t>
            </a:r>
          </a:p>
        </p:txBody>
      </p:sp>
      <p:sp>
        <p:nvSpPr>
          <p:cNvPr id="63" name="Oval 62"/>
          <p:cNvSpPr/>
          <p:nvPr/>
        </p:nvSpPr>
        <p:spPr>
          <a:xfrm>
            <a:off x="4597400" y="2009775"/>
            <a:ext cx="169863" cy="217488"/>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1476" name="TextBox 28"/>
          <p:cNvSpPr txBox="1">
            <a:spLocks noChangeArrowheads="1"/>
          </p:cNvSpPr>
          <p:nvPr/>
        </p:nvSpPr>
        <p:spPr bwMode="auto">
          <a:xfrm>
            <a:off x="4518025" y="1728788"/>
            <a:ext cx="414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ST</a:t>
            </a:r>
          </a:p>
        </p:txBody>
      </p:sp>
      <p:sp>
        <p:nvSpPr>
          <p:cNvPr id="46" name="Oval 45"/>
          <p:cNvSpPr/>
          <p:nvPr/>
        </p:nvSpPr>
        <p:spPr>
          <a:xfrm>
            <a:off x="4943475" y="2776538"/>
            <a:ext cx="169863"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1478" name="TextBox 28"/>
          <p:cNvSpPr txBox="1">
            <a:spLocks noChangeArrowheads="1"/>
          </p:cNvSpPr>
          <p:nvPr/>
        </p:nvSpPr>
        <p:spPr bwMode="auto">
          <a:xfrm>
            <a:off x="4787900" y="2506663"/>
            <a:ext cx="463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SIT</a:t>
            </a:r>
          </a:p>
        </p:txBody>
      </p:sp>
      <p:sp>
        <p:nvSpPr>
          <p:cNvPr id="49" name="Oval 48"/>
          <p:cNvSpPr/>
          <p:nvPr/>
        </p:nvSpPr>
        <p:spPr>
          <a:xfrm>
            <a:off x="5194300" y="1341438"/>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1480" name="TextBox 28"/>
          <p:cNvSpPr txBox="1">
            <a:spLocks noChangeArrowheads="1"/>
          </p:cNvSpPr>
          <p:nvPr/>
        </p:nvSpPr>
        <p:spPr bwMode="auto">
          <a:xfrm>
            <a:off x="4986338" y="1041400"/>
            <a:ext cx="5318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UAT</a:t>
            </a:r>
          </a:p>
        </p:txBody>
      </p:sp>
      <p:sp>
        <p:nvSpPr>
          <p:cNvPr id="51" name="Oval 50"/>
          <p:cNvSpPr/>
          <p:nvPr/>
        </p:nvSpPr>
        <p:spPr>
          <a:xfrm>
            <a:off x="5969000" y="2770188"/>
            <a:ext cx="169863"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1482" name="TextBox 28"/>
          <p:cNvSpPr txBox="1">
            <a:spLocks noChangeArrowheads="1"/>
          </p:cNvSpPr>
          <p:nvPr/>
        </p:nvSpPr>
        <p:spPr bwMode="auto">
          <a:xfrm>
            <a:off x="5795963" y="2506663"/>
            <a:ext cx="53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UAT</a:t>
            </a:r>
          </a:p>
        </p:txBody>
      </p:sp>
      <p:sp>
        <p:nvSpPr>
          <p:cNvPr id="58" name="Oval 57"/>
          <p:cNvSpPr/>
          <p:nvPr/>
        </p:nvSpPr>
        <p:spPr>
          <a:xfrm>
            <a:off x="511175" y="4546600"/>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59" name="Oval 58"/>
          <p:cNvSpPr/>
          <p:nvPr/>
        </p:nvSpPr>
        <p:spPr>
          <a:xfrm>
            <a:off x="801688" y="4546600"/>
            <a:ext cx="169862"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5" name="Oval 64"/>
          <p:cNvSpPr/>
          <p:nvPr/>
        </p:nvSpPr>
        <p:spPr>
          <a:xfrm>
            <a:off x="1092200" y="4546600"/>
            <a:ext cx="169863"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9" name="Oval 68"/>
          <p:cNvSpPr/>
          <p:nvPr/>
        </p:nvSpPr>
        <p:spPr>
          <a:xfrm>
            <a:off x="3667125" y="4546600"/>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73" name="Oval 72"/>
          <p:cNvSpPr/>
          <p:nvPr/>
        </p:nvSpPr>
        <p:spPr>
          <a:xfrm>
            <a:off x="4248150" y="4546600"/>
            <a:ext cx="169863"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74" name="Oval 73"/>
          <p:cNvSpPr/>
          <p:nvPr/>
        </p:nvSpPr>
        <p:spPr>
          <a:xfrm>
            <a:off x="5324475" y="4546600"/>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76" name="Oval 75"/>
          <p:cNvSpPr/>
          <p:nvPr/>
        </p:nvSpPr>
        <p:spPr>
          <a:xfrm>
            <a:off x="5905500" y="4546600"/>
            <a:ext cx="169863"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83" name="Oval 82"/>
          <p:cNvSpPr/>
          <p:nvPr/>
        </p:nvSpPr>
        <p:spPr>
          <a:xfrm>
            <a:off x="2020888" y="4546600"/>
            <a:ext cx="169862"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84" name="Oval 83"/>
          <p:cNvSpPr/>
          <p:nvPr/>
        </p:nvSpPr>
        <p:spPr>
          <a:xfrm>
            <a:off x="2311400" y="4546600"/>
            <a:ext cx="169863"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85" name="Oval 84"/>
          <p:cNvSpPr/>
          <p:nvPr/>
        </p:nvSpPr>
        <p:spPr>
          <a:xfrm>
            <a:off x="2601913" y="4546600"/>
            <a:ext cx="169862"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86" name="Oval 85"/>
          <p:cNvSpPr/>
          <p:nvPr/>
        </p:nvSpPr>
        <p:spPr>
          <a:xfrm>
            <a:off x="5518150" y="2008188"/>
            <a:ext cx="169863"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1494" name="TextBox 28"/>
          <p:cNvSpPr txBox="1">
            <a:spLocks noChangeArrowheads="1"/>
          </p:cNvSpPr>
          <p:nvPr/>
        </p:nvSpPr>
        <p:spPr bwMode="auto">
          <a:xfrm>
            <a:off x="5403850" y="1728788"/>
            <a:ext cx="463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SIT</a:t>
            </a:r>
          </a:p>
        </p:txBody>
      </p:sp>
      <p:sp>
        <p:nvSpPr>
          <p:cNvPr id="89" name="Oval 88"/>
          <p:cNvSpPr/>
          <p:nvPr/>
        </p:nvSpPr>
        <p:spPr>
          <a:xfrm>
            <a:off x="3957638" y="4546600"/>
            <a:ext cx="169862"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7" name="Oval 66"/>
          <p:cNvSpPr/>
          <p:nvPr/>
        </p:nvSpPr>
        <p:spPr>
          <a:xfrm>
            <a:off x="6372225" y="1341438"/>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1497" name="TextBox 28"/>
          <p:cNvSpPr txBox="1">
            <a:spLocks noChangeArrowheads="1"/>
          </p:cNvSpPr>
          <p:nvPr/>
        </p:nvSpPr>
        <p:spPr bwMode="auto">
          <a:xfrm>
            <a:off x="6199188" y="1041400"/>
            <a:ext cx="565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PRD</a:t>
            </a:r>
          </a:p>
        </p:txBody>
      </p:sp>
      <p:sp>
        <p:nvSpPr>
          <p:cNvPr id="60" name="Oval 59"/>
          <p:cNvSpPr/>
          <p:nvPr/>
        </p:nvSpPr>
        <p:spPr>
          <a:xfrm>
            <a:off x="6650038" y="2022475"/>
            <a:ext cx="169862"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1499" name="TextBox 28"/>
          <p:cNvSpPr txBox="1">
            <a:spLocks noChangeArrowheads="1"/>
          </p:cNvSpPr>
          <p:nvPr/>
        </p:nvSpPr>
        <p:spPr bwMode="auto">
          <a:xfrm>
            <a:off x="6489700" y="1728788"/>
            <a:ext cx="53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UAT</a:t>
            </a:r>
          </a:p>
        </p:txBody>
      </p:sp>
      <p:sp>
        <p:nvSpPr>
          <p:cNvPr id="70" name="Oval 69"/>
          <p:cNvSpPr/>
          <p:nvPr/>
        </p:nvSpPr>
        <p:spPr>
          <a:xfrm>
            <a:off x="7005638" y="2781300"/>
            <a:ext cx="169862"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1501" name="TextBox 28"/>
          <p:cNvSpPr txBox="1">
            <a:spLocks noChangeArrowheads="1"/>
          </p:cNvSpPr>
          <p:nvPr/>
        </p:nvSpPr>
        <p:spPr bwMode="auto">
          <a:xfrm>
            <a:off x="6804025" y="2506663"/>
            <a:ext cx="565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PRD</a:t>
            </a:r>
          </a:p>
        </p:txBody>
      </p:sp>
      <p:sp>
        <p:nvSpPr>
          <p:cNvPr id="72" name="Oval 71"/>
          <p:cNvSpPr/>
          <p:nvPr/>
        </p:nvSpPr>
        <p:spPr>
          <a:xfrm>
            <a:off x="5614988" y="4546600"/>
            <a:ext cx="169862"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75" name="Oval 74"/>
          <p:cNvSpPr/>
          <p:nvPr/>
        </p:nvSpPr>
        <p:spPr>
          <a:xfrm>
            <a:off x="7497763" y="4546600"/>
            <a:ext cx="169862"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77" name="Oval 76"/>
          <p:cNvSpPr/>
          <p:nvPr/>
        </p:nvSpPr>
        <p:spPr>
          <a:xfrm>
            <a:off x="6916738" y="4546600"/>
            <a:ext cx="169862"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78" name="Rectangle 77"/>
          <p:cNvSpPr/>
          <p:nvPr/>
        </p:nvSpPr>
        <p:spPr>
          <a:xfrm>
            <a:off x="250825" y="4133850"/>
            <a:ext cx="7724775" cy="1354138"/>
          </a:xfrm>
          <a:prstGeom prst="rect">
            <a:avLst/>
          </a:prstGeom>
          <a:noFill/>
          <a:ln>
            <a:solidFill>
              <a:schemeClr val="tx2"/>
            </a:solidFill>
            <a:prstDash val="dash"/>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p>
        </p:txBody>
      </p:sp>
      <p:sp>
        <p:nvSpPr>
          <p:cNvPr id="61506" name="TextBox 41"/>
          <p:cNvSpPr txBox="1">
            <a:spLocks noChangeArrowheads="1"/>
          </p:cNvSpPr>
          <p:nvPr/>
        </p:nvSpPr>
        <p:spPr bwMode="auto">
          <a:xfrm>
            <a:off x="2693194" y="3676650"/>
            <a:ext cx="24360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FF0000"/>
                </a:solidFill>
              </a:rPr>
              <a:t>V1.1 reaches UAT</a:t>
            </a:r>
          </a:p>
        </p:txBody>
      </p:sp>
      <p:sp>
        <p:nvSpPr>
          <p:cNvPr id="80" name="Oval 79"/>
          <p:cNvSpPr/>
          <p:nvPr/>
        </p:nvSpPr>
        <p:spPr>
          <a:xfrm>
            <a:off x="7843838" y="3776663"/>
            <a:ext cx="169862"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82" name="Oval 81"/>
          <p:cNvSpPr/>
          <p:nvPr/>
        </p:nvSpPr>
        <p:spPr>
          <a:xfrm>
            <a:off x="8424863" y="3776663"/>
            <a:ext cx="169862" cy="215900"/>
          </a:xfrm>
          <a:prstGeom prst="ellipse">
            <a:avLst/>
          </a:prstGeom>
          <a:solidFill>
            <a:schemeClr val="bg2">
              <a:lumMod val="1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1509" name="TextBox 69"/>
          <p:cNvSpPr txBox="1">
            <a:spLocks noChangeArrowheads="1"/>
          </p:cNvSpPr>
          <p:nvPr/>
        </p:nvSpPr>
        <p:spPr bwMode="auto">
          <a:xfrm>
            <a:off x="7938" y="1857375"/>
            <a:ext cx="175577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t>Chronological</a:t>
            </a:r>
          </a:p>
          <a:p>
            <a:pPr algn="ctr"/>
            <a:r>
              <a:rPr lang="en-GB" altLang="en-US" sz="2000" dirty="0"/>
              <a:t>Evolution</a:t>
            </a:r>
          </a:p>
          <a:p>
            <a:pPr algn="ctr"/>
            <a:r>
              <a:rPr lang="en-GB" altLang="en-US" dirty="0"/>
              <a:t>(months)</a:t>
            </a:r>
          </a:p>
        </p:txBody>
      </p:sp>
      <p:sp>
        <p:nvSpPr>
          <p:cNvPr id="79" name="TextBox 41"/>
          <p:cNvSpPr txBox="1">
            <a:spLocks noChangeArrowheads="1"/>
          </p:cNvSpPr>
          <p:nvPr/>
        </p:nvSpPr>
        <p:spPr bwMode="auto">
          <a:xfrm>
            <a:off x="2576164" y="3665539"/>
            <a:ext cx="3014663" cy="400050"/>
          </a:xfrm>
          <a:prstGeom prst="rect">
            <a:avLst/>
          </a:prstGeom>
          <a:solidFill>
            <a:schemeClr val="bg1"/>
          </a:solidFill>
          <a:ln>
            <a:noFill/>
          </a:ln>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GB" altLang="en-US" sz="2000" dirty="0">
              <a:solidFill>
                <a:srgbClr val="FF0000"/>
              </a:solidFill>
            </a:endParaRPr>
          </a:p>
        </p:txBody>
      </p:sp>
      <p:sp>
        <p:nvSpPr>
          <p:cNvPr id="81" name="Rectangle 80"/>
          <p:cNvSpPr/>
          <p:nvPr/>
        </p:nvSpPr>
        <p:spPr>
          <a:xfrm>
            <a:off x="250825" y="4132262"/>
            <a:ext cx="7724775" cy="1354138"/>
          </a:xfrm>
          <a:prstGeom prst="rect">
            <a:avLst/>
          </a:prstGeom>
          <a:noFill/>
          <a:ln w="50800">
            <a:solidFill>
              <a:schemeClr val="bg1"/>
            </a:solidFill>
            <a:prstDash val="solid"/>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p>
        </p:txBody>
      </p:sp>
      <p:sp>
        <p:nvSpPr>
          <p:cNvPr id="91" name="Rectangle 90"/>
          <p:cNvSpPr/>
          <p:nvPr/>
        </p:nvSpPr>
        <p:spPr>
          <a:xfrm>
            <a:off x="242888" y="4133850"/>
            <a:ext cx="7724775" cy="1354138"/>
          </a:xfrm>
          <a:prstGeom prst="rect">
            <a:avLst/>
          </a:prstGeom>
          <a:noFill/>
          <a:ln>
            <a:solidFill>
              <a:schemeClr val="tx2"/>
            </a:solidFill>
            <a:prstDash val="dash"/>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p>
        </p:txBody>
      </p:sp>
      <p:sp>
        <p:nvSpPr>
          <p:cNvPr id="92" name="TextBox 41"/>
          <p:cNvSpPr txBox="1">
            <a:spLocks noChangeArrowheads="1"/>
          </p:cNvSpPr>
          <p:nvPr/>
        </p:nvSpPr>
        <p:spPr bwMode="auto">
          <a:xfrm>
            <a:off x="3035300" y="3614738"/>
            <a:ext cx="203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FF0000"/>
                </a:solidFill>
              </a:rPr>
              <a:t>V1.1 goes live</a:t>
            </a:r>
          </a:p>
        </p:txBody>
      </p:sp>
      <p:sp>
        <p:nvSpPr>
          <p:cNvPr id="93" name="Oval 92"/>
          <p:cNvSpPr/>
          <p:nvPr/>
        </p:nvSpPr>
        <p:spPr>
          <a:xfrm>
            <a:off x="7410451" y="2024063"/>
            <a:ext cx="169862"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94" name="TextBox 28"/>
          <p:cNvSpPr txBox="1">
            <a:spLocks noChangeArrowheads="1"/>
          </p:cNvSpPr>
          <p:nvPr/>
        </p:nvSpPr>
        <p:spPr bwMode="auto">
          <a:xfrm>
            <a:off x="7212013" y="1728788"/>
            <a:ext cx="565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400" dirty="0"/>
              <a:t>PRD</a:t>
            </a:r>
          </a:p>
        </p:txBody>
      </p:sp>
      <p:sp>
        <p:nvSpPr>
          <p:cNvPr id="95" name="Oval 94"/>
          <p:cNvSpPr/>
          <p:nvPr/>
        </p:nvSpPr>
        <p:spPr>
          <a:xfrm>
            <a:off x="6924676" y="4546600"/>
            <a:ext cx="169862"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96" name="Oval 95"/>
          <p:cNvSpPr/>
          <p:nvPr/>
        </p:nvSpPr>
        <p:spPr>
          <a:xfrm>
            <a:off x="7851776" y="3776663"/>
            <a:ext cx="169862" cy="215900"/>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98" name="Oval 97"/>
          <p:cNvSpPr/>
          <p:nvPr/>
        </p:nvSpPr>
        <p:spPr>
          <a:xfrm>
            <a:off x="489743" y="4522786"/>
            <a:ext cx="199231"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99" name="Oval 98"/>
          <p:cNvSpPr/>
          <p:nvPr/>
        </p:nvSpPr>
        <p:spPr>
          <a:xfrm>
            <a:off x="2000000" y="4538003"/>
            <a:ext cx="199231"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00" name="Oval 99"/>
          <p:cNvSpPr/>
          <p:nvPr/>
        </p:nvSpPr>
        <p:spPr>
          <a:xfrm>
            <a:off x="3658813" y="4546600"/>
            <a:ext cx="199231"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01" name="Oval 100"/>
          <p:cNvSpPr/>
          <p:nvPr/>
        </p:nvSpPr>
        <p:spPr>
          <a:xfrm>
            <a:off x="5299472" y="4538002"/>
            <a:ext cx="199231"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87" name="Title 1">
            <a:extLst>
              <a:ext uri="{FF2B5EF4-FFF2-40B4-BE49-F238E27FC236}">
                <a16:creationId xmlns:a16="http://schemas.microsoft.com/office/drawing/2014/main" id="{5205D485-FBDA-4DF8-A500-7F4AD0F46E3F}"/>
              </a:ext>
            </a:extLst>
          </p:cNvPr>
          <p:cNvSpPr txBox="1">
            <a:spLocks/>
          </p:cNvSpPr>
          <p:nvPr/>
        </p:nvSpPr>
        <p:spPr bwMode="auto">
          <a:xfrm>
            <a:off x="3327400" y="5603877"/>
            <a:ext cx="2211388" cy="401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lvl1pPr algn="l" defTabSz="457200" rtl="0" eaLnBrk="1" fontAlgn="base" hangingPunct="1">
              <a:spcBef>
                <a:spcPct val="0"/>
              </a:spcBef>
              <a:spcAft>
                <a:spcPct val="0"/>
              </a:spcAft>
              <a:defRPr sz="3600" b="1" kern="1200">
                <a:solidFill>
                  <a:schemeClr val="tx1"/>
                </a:solidFill>
                <a:latin typeface="+mj-lt"/>
                <a:ea typeface="MS PGothic" pitchFamily="34" charset="-128"/>
                <a:cs typeface="ＭＳ Ｐゴシック" pitchFamily="-84" charset="-128"/>
              </a:defRPr>
            </a:lvl1pPr>
            <a:lvl2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2pPr>
            <a:lvl3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3pPr>
            <a:lvl4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4pPr>
            <a:lvl5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5pPr>
            <a:lvl6pPr marL="4572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a:lstStyle>
          <a:p>
            <a:r>
              <a:rPr lang="en-GB" sz="1800" dirty="0"/>
              <a:t>Dynamic Routing</a:t>
            </a:r>
            <a:endParaRPr lang="en-GB" altLang="en-US" sz="1800" dirty="0">
              <a:ea typeface="ＭＳ Ｐゴシック" panose="020B0600070205080204" pitchFamily="34" charset="-128"/>
            </a:endParaRPr>
          </a:p>
        </p:txBody>
      </p:sp>
    </p:spTree>
    <p:extLst>
      <p:ext uri="{BB962C8B-B14F-4D97-AF65-F5344CB8AC3E}">
        <p14:creationId xmlns:p14="http://schemas.microsoft.com/office/powerpoint/2010/main" val="364624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614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9"/>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9"/>
                                          </p:stCondLst>
                                        </p:cTn>
                                        <p:tgtEl>
                                          <p:spTgt spid="614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9"/>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9"/>
                                          </p:stCondLst>
                                        </p:cTn>
                                        <p:tgtEl>
                                          <p:spTgt spid="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9"/>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9"/>
                                          </p:stCondLst>
                                        </p:cTn>
                                        <p:tgtEl>
                                          <p:spTgt spid="614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9"/>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9"/>
                                          </p:stCondLst>
                                        </p:cTn>
                                        <p:tgtEl>
                                          <p:spTgt spid="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9"/>
                                          </p:stCondLst>
                                        </p:cTn>
                                        <p:tgtEl>
                                          <p:spTgt spid="614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9"/>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9"/>
                                          </p:stCondLst>
                                        </p:cTn>
                                        <p:tgtEl>
                                          <p:spTgt spid="8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9"/>
                                          </p:stCondLst>
                                        </p:cTn>
                                        <p:tgtEl>
                                          <p:spTgt spid="614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9"/>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9"/>
                                          </p:stCondLst>
                                        </p:cTn>
                                        <p:tgtEl>
                                          <p:spTgt spid="6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9"/>
                                          </p:stCondLst>
                                        </p:cTn>
                                        <p:tgtEl>
                                          <p:spTgt spid="614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9"/>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9"/>
                                          </p:stCondLst>
                                        </p:cTn>
                                        <p:tgtEl>
                                          <p:spTgt spid="8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9"/>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9"/>
                                          </p:stCondLst>
                                        </p:cTn>
                                        <p:tgtEl>
                                          <p:spTgt spid="6147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9"/>
                                          </p:stCondLst>
                                        </p:cTn>
                                        <p:tgtEl>
                                          <p:spTgt spid="7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9"/>
                                          </p:stCondLst>
                                        </p:cTn>
                                        <p:tgtEl>
                                          <p:spTgt spid="614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9"/>
                                          </p:stCondLst>
                                        </p:cTn>
                                        <p:tgtEl>
                                          <p:spTgt spid="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9"/>
                                          </p:stCondLst>
                                        </p:cTn>
                                        <p:tgtEl>
                                          <p:spTgt spid="7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9"/>
                                          </p:stCondLst>
                                        </p:cTn>
                                        <p:tgtEl>
                                          <p:spTgt spid="614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9"/>
                                          </p:stCondLst>
                                        </p:cTn>
                                        <p:tgtEl>
                                          <p:spTgt spid="8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9"/>
                                          </p:stCondLst>
                                        </p:cTn>
                                        <p:tgtEl>
                                          <p:spTgt spid="8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9"/>
                                          </p:stCondLst>
                                        </p:cTn>
                                        <p:tgtEl>
                                          <p:spTgt spid="6148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9"/>
                                          </p:stCondLst>
                                        </p:cTn>
                                        <p:tgtEl>
                                          <p:spTgt spid="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9"/>
                                          </p:stCondLst>
                                        </p:cTn>
                                        <p:tgtEl>
                                          <p:spTgt spid="7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9"/>
                                          </p:stCondLst>
                                        </p:cTn>
                                        <p:tgtEl>
                                          <p:spTgt spid="6149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9"/>
                                          </p:stCondLst>
                                        </p:cTn>
                                        <p:tgtEl>
                                          <p:spTgt spid="6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9"/>
                                          </p:stCondLst>
                                        </p:cTn>
                                        <p:tgtEl>
                                          <p:spTgt spid="8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9"/>
                                          </p:stCondLst>
                                        </p:cTn>
                                        <p:tgtEl>
                                          <p:spTgt spid="7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9"/>
                                          </p:stCondLst>
                                        </p:cTn>
                                        <p:tgtEl>
                                          <p:spTgt spid="6150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9"/>
                                          </p:stCondLst>
                                        </p:cTn>
                                        <p:tgtEl>
                                          <p:spTgt spid="7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9"/>
                                          </p:stCondLst>
                                        </p:cTn>
                                        <p:tgtEl>
                                          <p:spTgt spid="6149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9"/>
                                          </p:stCondLst>
                                        </p:cTn>
                                        <p:tgtEl>
                                          <p:spTgt spid="6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9"/>
                                          </p:stCondLst>
                                        </p:cTn>
                                        <p:tgtEl>
                                          <p:spTgt spid="7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9"/>
                                          </p:stCondLst>
                                        </p:cTn>
                                        <p:tgtEl>
                                          <p:spTgt spid="6150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9"/>
                                          </p:stCondLst>
                                        </p:cTn>
                                        <p:tgtEl>
                                          <p:spTgt spid="7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9"/>
                                          </p:stCondLst>
                                        </p:cTn>
                                        <p:tgtEl>
                                          <p:spTgt spid="8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9"/>
                                          </p:stCondLst>
                                        </p:cTn>
                                        <p:tgtEl>
                                          <p:spTgt spid="7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9"/>
                                          </p:stCondLst>
                                        </p:cTn>
                                        <p:tgtEl>
                                          <p:spTgt spid="7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9"/>
                                          </p:stCondLst>
                                        </p:cTn>
                                        <p:tgtEl>
                                          <p:spTgt spid="8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9"/>
                                          </p:stCondLst>
                                        </p:cTn>
                                        <p:tgtEl>
                                          <p:spTgt spid="9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9"/>
                                          </p:stCondLst>
                                        </p:cTn>
                                        <p:tgtEl>
                                          <p:spTgt spid="91"/>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9"/>
                                          </p:stCondLst>
                                        </p:cTn>
                                        <p:tgtEl>
                                          <p:spTgt spid="9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9"/>
                                          </p:stCondLst>
                                        </p:cTn>
                                        <p:tgtEl>
                                          <p:spTgt spid="9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9"/>
                                          </p:stCondLst>
                                        </p:cTn>
                                        <p:tgtEl>
                                          <p:spTgt spid="9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9"/>
                                          </p:stCondLst>
                                        </p:cTn>
                                        <p:tgtEl>
                                          <p:spTgt spid="9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9"/>
                                          </p:stCondLst>
                                        </p:cTn>
                                        <p:tgtEl>
                                          <p:spTgt spid="10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9"/>
                                          </p:stCondLst>
                                        </p:cTn>
                                        <p:tgtEl>
                                          <p:spTgt spid="10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9"/>
                                          </p:stCondLst>
                                        </p:cTn>
                                        <p:tgtEl>
                                          <p:spTgt spid="9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9"/>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1464" grpId="0"/>
      <p:bldP spid="29" grpId="0" animBg="1"/>
      <p:bldP spid="30" grpId="0" animBg="1"/>
      <p:bldP spid="61467" grpId="0"/>
      <p:bldP spid="61468" grpId="0"/>
      <p:bldP spid="37" grpId="0" animBg="1"/>
      <p:bldP spid="61470" grpId="0"/>
      <p:bldP spid="41" grpId="0" animBg="1"/>
      <p:bldP spid="61472" grpId="0"/>
      <p:bldP spid="44" grpId="0" animBg="1"/>
      <p:bldP spid="61474" grpId="0"/>
      <p:bldP spid="63" grpId="0" animBg="1"/>
      <p:bldP spid="61476" grpId="0"/>
      <p:bldP spid="46" grpId="0" animBg="1"/>
      <p:bldP spid="61478" grpId="0"/>
      <p:bldP spid="49" grpId="0" animBg="1"/>
      <p:bldP spid="61480" grpId="0"/>
      <p:bldP spid="51" grpId="0" animBg="1"/>
      <p:bldP spid="61482" grpId="0"/>
      <p:bldP spid="58" grpId="0" animBg="1"/>
      <p:bldP spid="59" grpId="0" animBg="1"/>
      <p:bldP spid="65" grpId="0" animBg="1"/>
      <p:bldP spid="69" grpId="0" animBg="1"/>
      <p:bldP spid="73" grpId="0" animBg="1"/>
      <p:bldP spid="74" grpId="0" animBg="1"/>
      <p:bldP spid="76" grpId="0" animBg="1"/>
      <p:bldP spid="83" grpId="0" animBg="1"/>
      <p:bldP spid="84" grpId="0" animBg="1"/>
      <p:bldP spid="85" grpId="0" animBg="1"/>
      <p:bldP spid="86" grpId="0" animBg="1"/>
      <p:bldP spid="61494" grpId="0"/>
      <p:bldP spid="89" grpId="0" animBg="1"/>
      <p:bldP spid="67" grpId="0" animBg="1"/>
      <p:bldP spid="61497" grpId="0"/>
      <p:bldP spid="60" grpId="0" animBg="1"/>
      <p:bldP spid="61499" grpId="0"/>
      <p:bldP spid="70" grpId="0" animBg="1"/>
      <p:bldP spid="61501" grpId="0"/>
      <p:bldP spid="72" grpId="0" animBg="1"/>
      <p:bldP spid="75" grpId="0" animBg="1"/>
      <p:bldP spid="77" grpId="0" animBg="1"/>
      <p:bldP spid="78" grpId="0" animBg="1"/>
      <p:bldP spid="61506" grpId="0"/>
      <p:bldP spid="80" grpId="0" animBg="1"/>
      <p:bldP spid="82" grpId="0" animBg="1"/>
      <p:bldP spid="79" grpId="0" animBg="1"/>
      <p:bldP spid="81" grpId="0" animBg="1"/>
      <p:bldP spid="91" grpId="0" animBg="1"/>
      <p:bldP spid="92" grpId="0"/>
      <p:bldP spid="93" grpId="0" animBg="1"/>
      <p:bldP spid="94" grpId="0"/>
      <p:bldP spid="95" grpId="0" animBg="1"/>
      <p:bldP spid="96" grpId="0" animBg="1"/>
      <p:bldP spid="98" grpId="0" animBg="1"/>
      <p:bldP spid="99" grpId="0" animBg="1"/>
      <p:bldP spid="100" grpId="0" animBg="1"/>
      <p:bldP spid="10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02568"/>
            <a:ext cx="8302625" cy="838200"/>
          </a:xfrm>
        </p:spPr>
        <p:txBody>
          <a:bodyPr/>
          <a:lstStyle/>
          <a:p>
            <a:r>
              <a:rPr lang="en-GB" sz="2400" dirty="0"/>
              <a:t>Consumer onus to change – Why?</a:t>
            </a:r>
          </a:p>
        </p:txBody>
      </p:sp>
      <p:sp>
        <p:nvSpPr>
          <p:cNvPr id="3" name="Content Placeholder 2"/>
          <p:cNvSpPr>
            <a:spLocks noGrp="1"/>
          </p:cNvSpPr>
          <p:nvPr>
            <p:ph idx="1"/>
          </p:nvPr>
        </p:nvSpPr>
        <p:spPr>
          <a:xfrm>
            <a:off x="381000" y="1066801"/>
            <a:ext cx="8305800" cy="4979988"/>
          </a:xfrm>
        </p:spPr>
        <p:txBody>
          <a:bodyPr>
            <a:normAutofit/>
          </a:bodyPr>
          <a:lstStyle/>
          <a:p>
            <a:pPr marL="0" indent="0">
              <a:buNone/>
            </a:pPr>
            <a:r>
              <a:rPr lang="en-GB" sz="2000" dirty="0"/>
              <a:t>On support window expiry, a service instance is sunset.  At this point its set of consumers are forced to:</a:t>
            </a:r>
          </a:p>
          <a:p>
            <a:pPr lvl="1"/>
            <a:r>
              <a:rPr lang="en-GB" sz="1800" dirty="0"/>
              <a:t>Uplift (migrate) to the latest variant of the service; and</a:t>
            </a:r>
          </a:p>
          <a:p>
            <a:pPr lvl="1"/>
            <a:r>
              <a:rPr lang="en-GB" sz="1800" dirty="0"/>
              <a:t>Undergo a regression test cycle</a:t>
            </a:r>
            <a:endParaRPr lang="en-GB" sz="2000" dirty="0"/>
          </a:p>
          <a:p>
            <a:pPr marL="0" indent="0">
              <a:buNone/>
            </a:pPr>
            <a:r>
              <a:rPr lang="en-GB" sz="2000" dirty="0"/>
              <a:t>Issues:</a:t>
            </a:r>
          </a:p>
          <a:p>
            <a:pPr lvl="1"/>
            <a:r>
              <a:rPr lang="en-GB" sz="1800" dirty="0"/>
              <a:t>Reduced flexibility: ability to triage the set of service instances is limited by agreed support cover and the ability to schedule consumer uplifts into plan.</a:t>
            </a:r>
          </a:p>
          <a:p>
            <a:pPr lvl="1"/>
            <a:r>
              <a:rPr lang="en-GB" sz="1800" dirty="0"/>
              <a:t>Remaining consumers must all be uplifted together at sunset end. At this point they are required to migrate across wide functional gaps i.e. from a very old to the newest service version.  </a:t>
            </a:r>
          </a:p>
          <a:p>
            <a:pPr>
              <a:buFont typeface="Arial" panose="020B0604020202020204" pitchFamily="34" charset="0"/>
              <a:buChar char="•"/>
            </a:pPr>
            <a:endParaRPr lang="en-GB" sz="1800" dirty="0"/>
          </a:p>
          <a:p>
            <a:pPr marL="0" indent="0">
              <a:buNone/>
            </a:pPr>
            <a:r>
              <a:rPr lang="en-GB" sz="2000" dirty="0">
                <a:solidFill>
                  <a:schemeClr val="tx2"/>
                </a:solidFill>
              </a:rPr>
              <a:t>Not Supported Yet</a:t>
            </a:r>
            <a:endParaRPr lang="en-GB" sz="2000" dirty="0"/>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15</a:t>
            </a:fld>
            <a:endParaRPr lang="en-GB" dirty="0"/>
          </a:p>
        </p:txBody>
      </p:sp>
      <p:pic>
        <p:nvPicPr>
          <p:cNvPr id="5" name="Picture 4">
            <a:extLst>
              <a:ext uri="{FF2B5EF4-FFF2-40B4-BE49-F238E27FC236}">
                <a16:creationId xmlns:a16="http://schemas.microsoft.com/office/drawing/2014/main" id="{A82084BB-8B8F-4C1E-A3D6-536CD99D5DE6}"/>
              </a:ext>
            </a:extLst>
          </p:cNvPr>
          <p:cNvPicPr>
            <a:picLocks noChangeAspect="1"/>
          </p:cNvPicPr>
          <p:nvPr/>
        </p:nvPicPr>
        <p:blipFill>
          <a:blip r:embed="rId3"/>
          <a:stretch>
            <a:fillRect/>
          </a:stretch>
        </p:blipFill>
        <p:spPr>
          <a:xfrm>
            <a:off x="3655293" y="4468786"/>
            <a:ext cx="2428875" cy="1828800"/>
          </a:xfrm>
          <a:prstGeom prst="rect">
            <a:avLst/>
          </a:prstGeom>
        </p:spPr>
      </p:pic>
    </p:spTree>
    <p:extLst>
      <p:ext uri="{BB962C8B-B14F-4D97-AF65-F5344CB8AC3E}">
        <p14:creationId xmlns:p14="http://schemas.microsoft.com/office/powerpoint/2010/main" val="2301386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Straight Connector 112"/>
          <p:cNvCxnSpPr/>
          <p:nvPr/>
        </p:nvCxnSpPr>
        <p:spPr>
          <a:xfrm>
            <a:off x="1298947" y="1934926"/>
            <a:ext cx="0" cy="549092"/>
          </a:xfrm>
          <a:prstGeom prst="line">
            <a:avLst/>
          </a:prstGeom>
          <a:ln w="44450">
            <a:solidFill>
              <a:srgbClr val="00B0F0"/>
            </a:solidFill>
          </a:ln>
        </p:spPr>
        <p:style>
          <a:lnRef idx="1">
            <a:schemeClr val="dk1"/>
          </a:lnRef>
          <a:fillRef idx="0">
            <a:schemeClr val="dk1"/>
          </a:fillRef>
          <a:effectRef idx="0">
            <a:schemeClr val="dk1"/>
          </a:effectRef>
          <a:fontRef idx="minor">
            <a:schemeClr val="tx1"/>
          </a:fontRef>
        </p:style>
      </p:cxnSp>
      <p:sp>
        <p:nvSpPr>
          <p:cNvPr id="152" name="Oval 151"/>
          <p:cNvSpPr/>
          <p:nvPr/>
        </p:nvSpPr>
        <p:spPr>
          <a:xfrm>
            <a:off x="1224138" y="1630762"/>
            <a:ext cx="169863" cy="215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4608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Arial" panose="020B0604020202020204" pitchFamily="34" charset="0"/>
              <a:buChar char="•"/>
              <a:defRPr sz="3200">
                <a:solidFill>
                  <a:schemeClr val="tx1"/>
                </a:solidFill>
                <a:latin typeface="NBS Medium" panose="020B0603030303020204" pitchFamily="34" charset="0"/>
                <a:ea typeface="ＭＳ Ｐゴシック" panose="020B0600070205080204" pitchFamily="34" charset="-128"/>
                <a:cs typeface="NBS Medium" panose="020B0603030303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NBS Medium" panose="020B0603030303020204" pitchFamily="34" charset="0"/>
                <a:ea typeface="ＭＳ Ｐゴシック" panose="020B0600070205080204" pitchFamily="34" charset="-128"/>
              </a:defRPr>
            </a:lvl2pPr>
            <a:lvl3pPr marL="1143000" indent="-228600">
              <a:spcBef>
                <a:spcPct val="20000"/>
              </a:spcBef>
              <a:buClr>
                <a:schemeClr val="tx2"/>
              </a:buClr>
              <a:buFont typeface="Arial" panose="020B0604020202020204" pitchFamily="34" charset="0"/>
              <a:buChar char="•"/>
              <a:defRPr sz="2400">
                <a:solidFill>
                  <a:schemeClr val="tx1"/>
                </a:solidFill>
                <a:latin typeface="NBS Medium" panose="020B0603030303020204" pitchFamily="34" charset="0"/>
                <a:ea typeface="ＭＳ Ｐゴシック" panose="020B0600070205080204" pitchFamily="34" charset="-128"/>
              </a:defRPr>
            </a:lvl3pPr>
            <a:lvl4pPr marL="1600200" indent="-228600">
              <a:spcBef>
                <a:spcPct val="20000"/>
              </a:spcBef>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4pPr>
            <a:lvl5pPr marL="2057400" indent="-228600">
              <a:spcBef>
                <a:spcPct val="20000"/>
              </a:spcBef>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9pPr>
          </a:lstStyle>
          <a:p>
            <a:pPr>
              <a:spcBef>
                <a:spcPct val="0"/>
              </a:spcBef>
              <a:buClrTx/>
              <a:buFontTx/>
              <a:buNone/>
            </a:pPr>
            <a:fld id="{697D796F-9B6D-409C-BC1C-FBCA8BCEE67C}" type="slidenum">
              <a:rPr lang="en-GB" altLang="en-US" sz="1400" smtClean="0">
                <a:latin typeface="Arial" panose="020B0604020202020204" pitchFamily="34" charset="0"/>
              </a:rPr>
              <a:pPr>
                <a:spcBef>
                  <a:spcPct val="0"/>
                </a:spcBef>
                <a:buClrTx/>
                <a:buFontTx/>
                <a:buNone/>
              </a:pPr>
              <a:t>16</a:t>
            </a:fld>
            <a:endParaRPr lang="en-GB" altLang="en-US" sz="1400" dirty="0">
              <a:latin typeface="Arial" panose="020B0604020202020204" pitchFamily="34" charset="0"/>
            </a:endParaRPr>
          </a:p>
        </p:txBody>
      </p:sp>
      <p:sp>
        <p:nvSpPr>
          <p:cNvPr id="4608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dirty="0"/>
          </a:p>
        </p:txBody>
      </p:sp>
      <p:sp>
        <p:nvSpPr>
          <p:cNvPr id="46101" name="Title 1"/>
          <p:cNvSpPr>
            <a:spLocks noGrp="1"/>
          </p:cNvSpPr>
          <p:nvPr>
            <p:ph type="title"/>
          </p:nvPr>
        </p:nvSpPr>
        <p:spPr>
          <a:xfrm>
            <a:off x="381000" y="548680"/>
            <a:ext cx="8512175" cy="838200"/>
          </a:xfrm>
        </p:spPr>
        <p:txBody>
          <a:bodyPr/>
          <a:lstStyle/>
          <a:p>
            <a:r>
              <a:rPr lang="en-GB" sz="2400" dirty="0"/>
              <a:t>Onus on Consumer to Change: Pre EM2 Day2</a:t>
            </a:r>
            <a:endParaRPr lang="en-GB" altLang="en-US" sz="2400" dirty="0">
              <a:ea typeface="ＭＳ Ｐゴシック" panose="020B0600070205080204" pitchFamily="34" charset="-128"/>
            </a:endParaRPr>
          </a:p>
        </p:txBody>
      </p:sp>
      <p:sp>
        <p:nvSpPr>
          <p:cNvPr id="46105" name="TextBox 69"/>
          <p:cNvSpPr txBox="1">
            <a:spLocks noChangeArrowheads="1"/>
          </p:cNvSpPr>
          <p:nvPr/>
        </p:nvSpPr>
        <p:spPr bwMode="auto">
          <a:xfrm>
            <a:off x="4756221" y="1018046"/>
            <a:ext cx="355782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t>Chronological Evolution</a:t>
            </a:r>
          </a:p>
          <a:p>
            <a:pPr algn="ctr"/>
            <a:r>
              <a:rPr lang="en-GB" altLang="en-US" dirty="0"/>
              <a:t>(months)</a:t>
            </a:r>
          </a:p>
        </p:txBody>
      </p:sp>
      <p:cxnSp>
        <p:nvCxnSpPr>
          <p:cNvPr id="26" name="Straight Connector 25"/>
          <p:cNvCxnSpPr/>
          <p:nvPr/>
        </p:nvCxnSpPr>
        <p:spPr>
          <a:xfrm>
            <a:off x="467544" y="1732250"/>
            <a:ext cx="7601719" cy="0"/>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sp>
        <p:nvSpPr>
          <p:cNvPr id="27" name="TextBox 108"/>
          <p:cNvSpPr txBox="1">
            <a:spLocks noChangeArrowheads="1"/>
          </p:cNvSpPr>
          <p:nvPr/>
        </p:nvSpPr>
        <p:spPr bwMode="auto">
          <a:xfrm>
            <a:off x="8064501" y="1610647"/>
            <a:ext cx="10246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Months</a:t>
            </a:r>
          </a:p>
        </p:txBody>
      </p:sp>
      <p:cxnSp>
        <p:nvCxnSpPr>
          <p:cNvPr id="33" name="Straight Connector 32"/>
          <p:cNvCxnSpPr/>
          <p:nvPr/>
        </p:nvCxnSpPr>
        <p:spPr>
          <a:xfrm>
            <a:off x="5323162" y="1722725"/>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2915816" y="1722725"/>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1619672" y="1732250"/>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4139952" y="1732250"/>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6662658" y="1722725"/>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8068552" y="1732250"/>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sp>
        <p:nvSpPr>
          <p:cNvPr id="42" name="TextBox 108"/>
          <p:cNvSpPr txBox="1">
            <a:spLocks noChangeArrowheads="1"/>
          </p:cNvSpPr>
          <p:nvPr/>
        </p:nvSpPr>
        <p:spPr bwMode="auto">
          <a:xfrm>
            <a:off x="1370352" y="1903639"/>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12</a:t>
            </a:r>
          </a:p>
        </p:txBody>
      </p:sp>
      <p:sp>
        <p:nvSpPr>
          <p:cNvPr id="45" name="TextBox 108"/>
          <p:cNvSpPr txBox="1">
            <a:spLocks noChangeArrowheads="1"/>
          </p:cNvSpPr>
          <p:nvPr/>
        </p:nvSpPr>
        <p:spPr bwMode="auto">
          <a:xfrm>
            <a:off x="2689009" y="1914043"/>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24</a:t>
            </a:r>
          </a:p>
        </p:txBody>
      </p:sp>
      <p:sp>
        <p:nvSpPr>
          <p:cNvPr id="46" name="TextBox 108"/>
          <p:cNvSpPr txBox="1">
            <a:spLocks noChangeArrowheads="1"/>
          </p:cNvSpPr>
          <p:nvPr/>
        </p:nvSpPr>
        <p:spPr bwMode="auto">
          <a:xfrm>
            <a:off x="3904951" y="1925685"/>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36</a:t>
            </a:r>
          </a:p>
        </p:txBody>
      </p:sp>
      <p:sp>
        <p:nvSpPr>
          <p:cNvPr id="47" name="TextBox 108"/>
          <p:cNvSpPr txBox="1">
            <a:spLocks noChangeArrowheads="1"/>
          </p:cNvSpPr>
          <p:nvPr/>
        </p:nvSpPr>
        <p:spPr bwMode="auto">
          <a:xfrm>
            <a:off x="5108661" y="1925685"/>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48</a:t>
            </a:r>
          </a:p>
        </p:txBody>
      </p:sp>
      <p:sp>
        <p:nvSpPr>
          <p:cNvPr id="48" name="TextBox 108"/>
          <p:cNvSpPr txBox="1">
            <a:spLocks noChangeArrowheads="1"/>
          </p:cNvSpPr>
          <p:nvPr/>
        </p:nvSpPr>
        <p:spPr bwMode="auto">
          <a:xfrm>
            <a:off x="6459488" y="1900765"/>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60</a:t>
            </a:r>
          </a:p>
        </p:txBody>
      </p:sp>
      <p:sp>
        <p:nvSpPr>
          <p:cNvPr id="49" name="TextBox 108"/>
          <p:cNvSpPr txBox="1">
            <a:spLocks noChangeArrowheads="1"/>
          </p:cNvSpPr>
          <p:nvPr/>
        </p:nvSpPr>
        <p:spPr bwMode="auto">
          <a:xfrm>
            <a:off x="7811202" y="1900765"/>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72</a:t>
            </a:r>
          </a:p>
        </p:txBody>
      </p:sp>
      <p:sp>
        <p:nvSpPr>
          <p:cNvPr id="53" name="TextBox 2"/>
          <p:cNvSpPr txBox="1">
            <a:spLocks noChangeArrowheads="1"/>
          </p:cNvSpPr>
          <p:nvPr/>
        </p:nvSpPr>
        <p:spPr bwMode="auto">
          <a:xfrm>
            <a:off x="5018038" y="4731072"/>
            <a:ext cx="9343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1600" dirty="0"/>
              <a:t>Not </a:t>
            </a:r>
          </a:p>
          <a:p>
            <a:pPr algn="ctr"/>
            <a:r>
              <a:rPr lang="en-GB" altLang="en-US" sz="1600" dirty="0"/>
              <a:t>Affected</a:t>
            </a:r>
          </a:p>
        </p:txBody>
      </p:sp>
      <p:sp>
        <p:nvSpPr>
          <p:cNvPr id="57" name="Rectangle 56"/>
          <p:cNvSpPr/>
          <p:nvPr/>
        </p:nvSpPr>
        <p:spPr>
          <a:xfrm>
            <a:off x="5017699" y="3942172"/>
            <a:ext cx="935037" cy="7048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68" name="Rectangle 67"/>
          <p:cNvSpPr/>
          <p:nvPr/>
        </p:nvSpPr>
        <p:spPr>
          <a:xfrm>
            <a:off x="6506978" y="3942172"/>
            <a:ext cx="935037" cy="7048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70" name="Rectangle 69"/>
          <p:cNvSpPr/>
          <p:nvPr/>
        </p:nvSpPr>
        <p:spPr>
          <a:xfrm>
            <a:off x="7994680" y="3940584"/>
            <a:ext cx="935038" cy="706438"/>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86" name="TextBox 2"/>
          <p:cNvSpPr txBox="1">
            <a:spLocks noChangeArrowheads="1"/>
          </p:cNvSpPr>
          <p:nvPr/>
        </p:nvSpPr>
        <p:spPr bwMode="auto">
          <a:xfrm>
            <a:off x="6364393" y="4731072"/>
            <a:ext cx="122020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1600" dirty="0"/>
              <a:t>Regression</a:t>
            </a:r>
          </a:p>
          <a:p>
            <a:pPr algn="ctr"/>
            <a:r>
              <a:rPr lang="en-GB" altLang="en-US" sz="1600" dirty="0"/>
              <a:t>Test</a:t>
            </a:r>
          </a:p>
          <a:p>
            <a:pPr algn="ctr"/>
            <a:r>
              <a:rPr lang="en-GB" altLang="en-US" sz="1600" dirty="0"/>
              <a:t>Consumer</a:t>
            </a:r>
          </a:p>
          <a:p>
            <a:pPr algn="ctr"/>
            <a:endParaRPr lang="en-GB" altLang="en-US" dirty="0"/>
          </a:p>
        </p:txBody>
      </p:sp>
      <p:sp>
        <p:nvSpPr>
          <p:cNvPr id="94" name="TextBox 108"/>
          <p:cNvSpPr txBox="1">
            <a:spLocks noChangeArrowheads="1"/>
          </p:cNvSpPr>
          <p:nvPr/>
        </p:nvSpPr>
        <p:spPr bwMode="auto">
          <a:xfrm>
            <a:off x="994448" y="1311928"/>
            <a:ext cx="22944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00B0F0"/>
                </a:solidFill>
              </a:rPr>
              <a:t>Service Provider A</a:t>
            </a:r>
          </a:p>
        </p:txBody>
      </p:sp>
      <p:sp>
        <p:nvSpPr>
          <p:cNvPr id="96" name="TextBox 2"/>
          <p:cNvSpPr txBox="1">
            <a:spLocks noChangeArrowheads="1"/>
          </p:cNvSpPr>
          <p:nvPr/>
        </p:nvSpPr>
        <p:spPr bwMode="auto">
          <a:xfrm>
            <a:off x="7892168" y="4741362"/>
            <a:ext cx="11400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1600" dirty="0"/>
              <a:t>Modify </a:t>
            </a:r>
          </a:p>
          <a:p>
            <a:pPr algn="ctr"/>
            <a:r>
              <a:rPr lang="en-GB" altLang="en-US" sz="1600" dirty="0"/>
              <a:t>&amp; Test</a:t>
            </a:r>
          </a:p>
          <a:p>
            <a:pPr algn="ctr"/>
            <a:r>
              <a:rPr lang="en-GB" altLang="en-US" sz="1600" dirty="0"/>
              <a:t>Consumer</a:t>
            </a:r>
          </a:p>
        </p:txBody>
      </p:sp>
      <p:sp>
        <p:nvSpPr>
          <p:cNvPr id="106" name="Oval 105"/>
          <p:cNvSpPr/>
          <p:nvPr/>
        </p:nvSpPr>
        <p:spPr>
          <a:xfrm>
            <a:off x="8654675" y="4353182"/>
            <a:ext cx="169863" cy="215900"/>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2" name="Oval 61"/>
          <p:cNvSpPr/>
          <p:nvPr/>
        </p:nvSpPr>
        <p:spPr>
          <a:xfrm>
            <a:off x="8059666" y="4005386"/>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3" name="Oval 62"/>
          <p:cNvSpPr/>
          <p:nvPr/>
        </p:nvSpPr>
        <p:spPr>
          <a:xfrm>
            <a:off x="8060061" y="4353182"/>
            <a:ext cx="169863" cy="215900"/>
          </a:xfrm>
          <a:prstGeom prst="ellipse">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4" name="Oval 63"/>
          <p:cNvSpPr/>
          <p:nvPr/>
        </p:nvSpPr>
        <p:spPr>
          <a:xfrm>
            <a:off x="8645965" y="4017401"/>
            <a:ext cx="169863" cy="215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1" name="TextBox 108"/>
          <p:cNvSpPr txBox="1">
            <a:spLocks noChangeArrowheads="1"/>
          </p:cNvSpPr>
          <p:nvPr/>
        </p:nvSpPr>
        <p:spPr bwMode="auto">
          <a:xfrm>
            <a:off x="382730" y="3544496"/>
            <a:ext cx="1624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2000" dirty="0">
                <a:solidFill>
                  <a:srgbClr val="FF0000"/>
                </a:solidFill>
              </a:rPr>
              <a:t>Consumer C</a:t>
            </a:r>
          </a:p>
        </p:txBody>
      </p:sp>
      <p:sp>
        <p:nvSpPr>
          <p:cNvPr id="65" name="TextBox 108"/>
          <p:cNvSpPr txBox="1">
            <a:spLocks noChangeArrowheads="1"/>
          </p:cNvSpPr>
          <p:nvPr/>
        </p:nvSpPr>
        <p:spPr bwMode="auto">
          <a:xfrm>
            <a:off x="377721" y="3101984"/>
            <a:ext cx="16097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2000" dirty="0">
                <a:solidFill>
                  <a:srgbClr val="FFB612"/>
                </a:solidFill>
              </a:rPr>
              <a:t>Consumer B</a:t>
            </a:r>
          </a:p>
        </p:txBody>
      </p:sp>
      <p:sp>
        <p:nvSpPr>
          <p:cNvPr id="66" name="TextBox 108"/>
          <p:cNvSpPr txBox="1">
            <a:spLocks noChangeArrowheads="1"/>
          </p:cNvSpPr>
          <p:nvPr/>
        </p:nvSpPr>
        <p:spPr bwMode="auto">
          <a:xfrm>
            <a:off x="374139" y="4956827"/>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2000" dirty="0">
                <a:solidFill>
                  <a:srgbClr val="92D050"/>
                </a:solidFill>
              </a:rPr>
              <a:t>Consumer F</a:t>
            </a:r>
          </a:p>
        </p:txBody>
      </p:sp>
      <p:sp>
        <p:nvSpPr>
          <p:cNvPr id="67" name="TextBox 108"/>
          <p:cNvSpPr txBox="1">
            <a:spLocks noChangeArrowheads="1"/>
          </p:cNvSpPr>
          <p:nvPr/>
        </p:nvSpPr>
        <p:spPr bwMode="auto">
          <a:xfrm>
            <a:off x="382730" y="4001700"/>
            <a:ext cx="1624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2000" dirty="0"/>
              <a:t>Consumer D</a:t>
            </a:r>
          </a:p>
        </p:txBody>
      </p:sp>
      <p:sp>
        <p:nvSpPr>
          <p:cNvPr id="71" name="Oval 70"/>
          <p:cNvSpPr/>
          <p:nvPr/>
        </p:nvSpPr>
        <p:spPr>
          <a:xfrm>
            <a:off x="6579300" y="4005386"/>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72" name="Oval 71"/>
          <p:cNvSpPr/>
          <p:nvPr/>
        </p:nvSpPr>
        <p:spPr>
          <a:xfrm>
            <a:off x="6579695" y="4353182"/>
            <a:ext cx="169863" cy="215900"/>
          </a:xfrm>
          <a:prstGeom prst="ellipse">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73" name="Oval 72"/>
          <p:cNvSpPr/>
          <p:nvPr/>
        </p:nvSpPr>
        <p:spPr>
          <a:xfrm>
            <a:off x="7165599" y="4017401"/>
            <a:ext cx="169863" cy="215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88" name="Oval 87"/>
          <p:cNvSpPr/>
          <p:nvPr/>
        </p:nvSpPr>
        <p:spPr>
          <a:xfrm>
            <a:off x="5102774" y="4014403"/>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89" name="Oval 88"/>
          <p:cNvSpPr/>
          <p:nvPr/>
        </p:nvSpPr>
        <p:spPr>
          <a:xfrm>
            <a:off x="5103169" y="4362199"/>
            <a:ext cx="169863" cy="215900"/>
          </a:xfrm>
          <a:prstGeom prst="ellipse">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03" name="Straight Connector 102"/>
          <p:cNvCxnSpPr/>
          <p:nvPr/>
        </p:nvCxnSpPr>
        <p:spPr>
          <a:xfrm>
            <a:off x="467544" y="1722725"/>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sp>
        <p:nvSpPr>
          <p:cNvPr id="104" name="TextBox 108"/>
          <p:cNvSpPr txBox="1">
            <a:spLocks noChangeArrowheads="1"/>
          </p:cNvSpPr>
          <p:nvPr/>
        </p:nvSpPr>
        <p:spPr bwMode="auto">
          <a:xfrm>
            <a:off x="289415" y="1903639"/>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0</a:t>
            </a:r>
          </a:p>
        </p:txBody>
      </p:sp>
      <p:sp>
        <p:nvSpPr>
          <p:cNvPr id="105" name="Oval 104"/>
          <p:cNvSpPr/>
          <p:nvPr/>
        </p:nvSpPr>
        <p:spPr>
          <a:xfrm>
            <a:off x="377721" y="1625890"/>
            <a:ext cx="169863" cy="215900"/>
          </a:xfrm>
          <a:prstGeom prst="ellipse">
            <a:avLst/>
          </a:prstGeom>
          <a:gradFill>
            <a:gsLst>
              <a:gs pos="49000">
                <a:srgbClr val="FFB612"/>
              </a:gs>
              <a:gs pos="51000">
                <a:srgbClr val="FF0000"/>
              </a:gs>
              <a:gs pos="100000">
                <a:schemeClr val="tx2"/>
              </a:gs>
              <a:gs pos="100000">
                <a:schemeClr val="accent1">
                  <a:lumMod val="30000"/>
                  <a:lumOff val="70000"/>
                </a:schemeClr>
              </a:gs>
            </a:gsLst>
            <a:lin ang="0" scaled="0"/>
          </a:gradFill>
          <a:ln>
            <a:gradFill>
              <a:gsLst>
                <a:gs pos="54000">
                  <a:srgbClr val="FFB612"/>
                </a:gs>
                <a:gs pos="54000">
                  <a:schemeClr val="tx2">
                    <a:alpha val="0"/>
                  </a:schemeClr>
                </a:gs>
                <a:gs pos="100000">
                  <a:schemeClr val="accent1">
                    <a:lumMod val="45000"/>
                    <a:lumOff val="55000"/>
                  </a:schemeClr>
                </a:gs>
                <a:gs pos="100000">
                  <a:schemeClr val="accent1">
                    <a:lumMod val="30000"/>
                    <a:lumOff val="70000"/>
                  </a:schemeClr>
                </a:gs>
              </a:gsLst>
              <a:lin ang="0" scaled="0"/>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19" name="Straight Connector 118"/>
          <p:cNvCxnSpPr/>
          <p:nvPr/>
        </p:nvCxnSpPr>
        <p:spPr>
          <a:xfrm>
            <a:off x="1619672" y="1732250"/>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sp>
        <p:nvSpPr>
          <p:cNvPr id="120" name="TextBox 108"/>
          <p:cNvSpPr txBox="1">
            <a:spLocks noChangeArrowheads="1"/>
          </p:cNvSpPr>
          <p:nvPr/>
        </p:nvSpPr>
        <p:spPr bwMode="auto">
          <a:xfrm>
            <a:off x="106625" y="2518415"/>
            <a:ext cx="712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7030A0"/>
                </a:solidFill>
              </a:rPr>
              <a:t>V1.0</a:t>
            </a:r>
          </a:p>
        </p:txBody>
      </p:sp>
      <p:cxnSp>
        <p:nvCxnSpPr>
          <p:cNvPr id="122" name="Straight Connector 121"/>
          <p:cNvCxnSpPr/>
          <p:nvPr/>
        </p:nvCxnSpPr>
        <p:spPr>
          <a:xfrm>
            <a:off x="462652" y="2300875"/>
            <a:ext cx="0" cy="201722"/>
          </a:xfrm>
          <a:prstGeom prst="line">
            <a:avLst/>
          </a:prstGeom>
          <a:ln w="44450">
            <a:solidFill>
              <a:srgbClr val="7030A0"/>
            </a:solidFill>
          </a:ln>
        </p:spPr>
        <p:style>
          <a:lnRef idx="1">
            <a:schemeClr val="dk1"/>
          </a:lnRef>
          <a:fillRef idx="0">
            <a:schemeClr val="dk1"/>
          </a:fillRef>
          <a:effectRef idx="0">
            <a:schemeClr val="dk1"/>
          </a:effectRef>
          <a:fontRef idx="minor">
            <a:schemeClr val="tx1"/>
          </a:fontRef>
        </p:style>
      </p:cxnSp>
      <p:sp>
        <p:nvSpPr>
          <p:cNvPr id="139" name="Oval 138"/>
          <p:cNvSpPr/>
          <p:nvPr/>
        </p:nvSpPr>
        <p:spPr>
          <a:xfrm>
            <a:off x="913671" y="1629870"/>
            <a:ext cx="169863" cy="215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40" name="Straight Connector 139"/>
          <p:cNvCxnSpPr/>
          <p:nvPr/>
        </p:nvCxnSpPr>
        <p:spPr>
          <a:xfrm>
            <a:off x="994448" y="2010757"/>
            <a:ext cx="1540" cy="494714"/>
          </a:xfrm>
          <a:prstGeom prst="line">
            <a:avLst/>
          </a:prstGeom>
          <a:ln w="44450">
            <a:solidFill>
              <a:srgbClr val="7030A0"/>
            </a:solidFill>
          </a:ln>
        </p:spPr>
        <p:style>
          <a:lnRef idx="1">
            <a:schemeClr val="dk1"/>
          </a:lnRef>
          <a:fillRef idx="0">
            <a:schemeClr val="dk1"/>
          </a:fillRef>
          <a:effectRef idx="0">
            <a:schemeClr val="dk1"/>
          </a:effectRef>
          <a:fontRef idx="minor">
            <a:schemeClr val="tx1"/>
          </a:fontRef>
        </p:style>
      </p:cxnSp>
      <p:cxnSp>
        <p:nvCxnSpPr>
          <p:cNvPr id="141" name="Straight Connector 140"/>
          <p:cNvCxnSpPr/>
          <p:nvPr/>
        </p:nvCxnSpPr>
        <p:spPr>
          <a:xfrm>
            <a:off x="462652" y="2300875"/>
            <a:ext cx="0" cy="201722"/>
          </a:xfrm>
          <a:prstGeom prst="line">
            <a:avLst/>
          </a:prstGeom>
          <a:ln w="44450">
            <a:solidFill>
              <a:srgbClr val="00B0F0"/>
            </a:solidFill>
          </a:ln>
        </p:spPr>
        <p:style>
          <a:lnRef idx="1">
            <a:schemeClr val="dk1"/>
          </a:lnRef>
          <a:fillRef idx="0">
            <a:schemeClr val="dk1"/>
          </a:fillRef>
          <a:effectRef idx="0">
            <a:schemeClr val="dk1"/>
          </a:effectRef>
          <a:fontRef idx="minor">
            <a:schemeClr val="tx1"/>
          </a:fontRef>
        </p:style>
      </p:cxnSp>
      <p:sp>
        <p:nvSpPr>
          <p:cNvPr id="142" name="Oval 141"/>
          <p:cNvSpPr/>
          <p:nvPr/>
        </p:nvSpPr>
        <p:spPr>
          <a:xfrm>
            <a:off x="8030298" y="4332338"/>
            <a:ext cx="250904"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43" name="Oval 142"/>
          <p:cNvSpPr/>
          <p:nvPr/>
        </p:nvSpPr>
        <p:spPr>
          <a:xfrm>
            <a:off x="8030693" y="3994767"/>
            <a:ext cx="283348"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44" name="TextBox 108"/>
          <p:cNvSpPr txBox="1">
            <a:spLocks noChangeArrowheads="1"/>
          </p:cNvSpPr>
          <p:nvPr/>
        </p:nvSpPr>
        <p:spPr bwMode="auto">
          <a:xfrm>
            <a:off x="106625" y="2518415"/>
            <a:ext cx="712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00B0F0"/>
                </a:solidFill>
              </a:rPr>
              <a:t>V1.0</a:t>
            </a:r>
          </a:p>
        </p:txBody>
      </p:sp>
      <p:cxnSp>
        <p:nvCxnSpPr>
          <p:cNvPr id="145" name="Straight Connector 144"/>
          <p:cNvCxnSpPr/>
          <p:nvPr/>
        </p:nvCxnSpPr>
        <p:spPr>
          <a:xfrm>
            <a:off x="1301917" y="1800253"/>
            <a:ext cx="0" cy="679996"/>
          </a:xfrm>
          <a:prstGeom prst="line">
            <a:avLst/>
          </a:prstGeom>
          <a:ln w="44450">
            <a:solidFill>
              <a:srgbClr val="7030A0"/>
            </a:solidFill>
          </a:ln>
        </p:spPr>
        <p:style>
          <a:lnRef idx="1">
            <a:schemeClr val="dk1"/>
          </a:lnRef>
          <a:fillRef idx="0">
            <a:schemeClr val="dk1"/>
          </a:fillRef>
          <a:effectRef idx="0">
            <a:schemeClr val="dk1"/>
          </a:effectRef>
          <a:fontRef idx="minor">
            <a:schemeClr val="tx1"/>
          </a:fontRef>
        </p:style>
      </p:cxnSp>
      <p:sp>
        <p:nvSpPr>
          <p:cNvPr id="146" name="TextBox 145"/>
          <p:cNvSpPr txBox="1">
            <a:spLocks noChangeArrowheads="1"/>
          </p:cNvSpPr>
          <p:nvPr/>
        </p:nvSpPr>
        <p:spPr bwMode="auto">
          <a:xfrm>
            <a:off x="958341" y="2522710"/>
            <a:ext cx="712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7030A0"/>
                </a:solidFill>
              </a:rPr>
              <a:t>V1.1</a:t>
            </a:r>
          </a:p>
        </p:txBody>
      </p:sp>
      <p:cxnSp>
        <p:nvCxnSpPr>
          <p:cNvPr id="147" name="Straight Connector 146"/>
          <p:cNvCxnSpPr/>
          <p:nvPr/>
        </p:nvCxnSpPr>
        <p:spPr>
          <a:xfrm flipH="1">
            <a:off x="240052" y="2110049"/>
            <a:ext cx="432048" cy="438763"/>
          </a:xfrm>
          <a:prstGeom prst="line">
            <a:avLst/>
          </a:prstGeom>
          <a:ln w="44450">
            <a:solidFill>
              <a:srgbClr val="FF0000"/>
            </a:solidFill>
          </a:ln>
        </p:spPr>
        <p:style>
          <a:lnRef idx="1">
            <a:schemeClr val="dk1"/>
          </a:lnRef>
          <a:fillRef idx="0">
            <a:schemeClr val="dk1"/>
          </a:fillRef>
          <a:effectRef idx="0">
            <a:schemeClr val="dk1"/>
          </a:effectRef>
          <a:fontRef idx="minor">
            <a:schemeClr val="tx1"/>
          </a:fontRef>
        </p:style>
      </p:cxnSp>
      <p:cxnSp>
        <p:nvCxnSpPr>
          <p:cNvPr id="148" name="Straight Connector 147"/>
          <p:cNvCxnSpPr/>
          <p:nvPr/>
        </p:nvCxnSpPr>
        <p:spPr>
          <a:xfrm>
            <a:off x="240052" y="2110049"/>
            <a:ext cx="432048" cy="438763"/>
          </a:xfrm>
          <a:prstGeom prst="line">
            <a:avLst/>
          </a:prstGeom>
          <a:ln w="44450">
            <a:solidFill>
              <a:srgbClr val="FF0000"/>
            </a:solidFill>
          </a:ln>
        </p:spPr>
        <p:style>
          <a:lnRef idx="1">
            <a:schemeClr val="dk1"/>
          </a:lnRef>
          <a:fillRef idx="0">
            <a:schemeClr val="dk1"/>
          </a:fillRef>
          <a:effectRef idx="0">
            <a:schemeClr val="dk1"/>
          </a:effectRef>
          <a:fontRef idx="minor">
            <a:schemeClr val="tx1"/>
          </a:fontRef>
        </p:style>
      </p:cxnSp>
      <p:sp>
        <p:nvSpPr>
          <p:cNvPr id="150" name="Oval 149"/>
          <p:cNvSpPr/>
          <p:nvPr/>
        </p:nvSpPr>
        <p:spPr>
          <a:xfrm>
            <a:off x="8605444" y="4005386"/>
            <a:ext cx="250904"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51" name="Straight Connector 150"/>
          <p:cNvCxnSpPr/>
          <p:nvPr/>
        </p:nvCxnSpPr>
        <p:spPr>
          <a:xfrm>
            <a:off x="995988" y="2006766"/>
            <a:ext cx="0" cy="509109"/>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sp>
        <p:nvSpPr>
          <p:cNvPr id="153" name="Oval 152"/>
          <p:cNvSpPr/>
          <p:nvPr/>
        </p:nvSpPr>
        <p:spPr>
          <a:xfrm>
            <a:off x="866069" y="1602417"/>
            <a:ext cx="248785" cy="311626"/>
          </a:xfrm>
          <a:prstGeom prst="ellips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54" name="Straight Connector 153"/>
          <p:cNvCxnSpPr/>
          <p:nvPr/>
        </p:nvCxnSpPr>
        <p:spPr>
          <a:xfrm flipH="1">
            <a:off x="824818" y="1732250"/>
            <a:ext cx="362806" cy="0"/>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55" name="Straight Connector 154"/>
          <p:cNvCxnSpPr/>
          <p:nvPr/>
        </p:nvCxnSpPr>
        <p:spPr>
          <a:xfrm>
            <a:off x="1301917" y="1803328"/>
            <a:ext cx="0" cy="679996"/>
          </a:xfrm>
          <a:prstGeom prst="line">
            <a:avLst/>
          </a:prstGeom>
          <a:ln w="44450">
            <a:solidFill>
              <a:srgbClr val="00B0F0"/>
            </a:solidFill>
          </a:ln>
        </p:spPr>
        <p:style>
          <a:lnRef idx="1">
            <a:schemeClr val="dk1"/>
          </a:lnRef>
          <a:fillRef idx="0">
            <a:schemeClr val="dk1"/>
          </a:fillRef>
          <a:effectRef idx="0">
            <a:schemeClr val="dk1"/>
          </a:effectRef>
          <a:fontRef idx="minor">
            <a:schemeClr val="tx1"/>
          </a:fontRef>
        </p:style>
      </p:cxnSp>
      <p:sp>
        <p:nvSpPr>
          <p:cNvPr id="156" name="Oval 155"/>
          <p:cNvSpPr/>
          <p:nvPr/>
        </p:nvSpPr>
        <p:spPr>
          <a:xfrm>
            <a:off x="1842112" y="1620247"/>
            <a:ext cx="169863" cy="215900"/>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57" name="Straight Connector 156"/>
          <p:cNvCxnSpPr/>
          <p:nvPr/>
        </p:nvCxnSpPr>
        <p:spPr>
          <a:xfrm>
            <a:off x="1929775" y="1917419"/>
            <a:ext cx="1540" cy="494714"/>
          </a:xfrm>
          <a:prstGeom prst="line">
            <a:avLst/>
          </a:prstGeom>
          <a:ln w="44450">
            <a:solidFill>
              <a:srgbClr val="7030A0"/>
            </a:solidFill>
          </a:ln>
        </p:spPr>
        <p:style>
          <a:lnRef idx="1">
            <a:schemeClr val="dk1"/>
          </a:lnRef>
          <a:fillRef idx="0">
            <a:schemeClr val="dk1"/>
          </a:fillRef>
          <a:effectRef idx="0">
            <a:schemeClr val="dk1"/>
          </a:effectRef>
          <a:fontRef idx="minor">
            <a:schemeClr val="tx1"/>
          </a:fontRef>
        </p:style>
      </p:cxnSp>
      <p:sp>
        <p:nvSpPr>
          <p:cNvPr id="149" name="Oval 148"/>
          <p:cNvSpPr/>
          <p:nvPr/>
        </p:nvSpPr>
        <p:spPr>
          <a:xfrm>
            <a:off x="1229031" y="1688594"/>
            <a:ext cx="169863" cy="215900"/>
          </a:xfrm>
          <a:prstGeom prst="ellipse">
            <a:avLst/>
          </a:prstGeom>
          <a:gradFill>
            <a:gsLst>
              <a:gs pos="49000">
                <a:srgbClr val="FFB612"/>
              </a:gs>
              <a:gs pos="51000">
                <a:srgbClr val="FF0000"/>
              </a:gs>
              <a:gs pos="100000">
                <a:schemeClr val="tx2"/>
              </a:gs>
              <a:gs pos="100000">
                <a:schemeClr val="accent1">
                  <a:lumMod val="30000"/>
                  <a:lumOff val="70000"/>
                </a:schemeClr>
              </a:gs>
            </a:gsLst>
            <a:lin ang="0" scaled="0"/>
          </a:gradFill>
          <a:ln>
            <a:gradFill>
              <a:gsLst>
                <a:gs pos="54000">
                  <a:srgbClr val="FFB612"/>
                </a:gs>
                <a:gs pos="54000">
                  <a:schemeClr val="tx2">
                    <a:alpha val="0"/>
                  </a:schemeClr>
                </a:gs>
                <a:gs pos="100000">
                  <a:schemeClr val="accent1">
                    <a:lumMod val="45000"/>
                    <a:lumOff val="55000"/>
                  </a:schemeClr>
                </a:gs>
                <a:gs pos="100000">
                  <a:schemeClr val="accent1">
                    <a:lumMod val="30000"/>
                    <a:lumOff val="70000"/>
                  </a:schemeClr>
                </a:gs>
              </a:gsLst>
              <a:lin ang="0" scaled="0"/>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58" name="Oval 157"/>
          <p:cNvSpPr/>
          <p:nvPr/>
        </p:nvSpPr>
        <p:spPr>
          <a:xfrm>
            <a:off x="5057966" y="4323641"/>
            <a:ext cx="283348"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59" name="Oval 158"/>
          <p:cNvSpPr/>
          <p:nvPr/>
        </p:nvSpPr>
        <p:spPr>
          <a:xfrm>
            <a:off x="5065238" y="4005386"/>
            <a:ext cx="283348"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62" name="Oval 161"/>
          <p:cNvSpPr/>
          <p:nvPr/>
        </p:nvSpPr>
        <p:spPr>
          <a:xfrm>
            <a:off x="280177" y="1594463"/>
            <a:ext cx="390302" cy="309176"/>
          </a:xfrm>
          <a:prstGeom prst="ellips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63" name="Straight Connector 162"/>
          <p:cNvCxnSpPr/>
          <p:nvPr/>
        </p:nvCxnSpPr>
        <p:spPr>
          <a:xfrm>
            <a:off x="467544" y="1723963"/>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64" name="Straight Connector 163"/>
          <p:cNvCxnSpPr/>
          <p:nvPr/>
        </p:nvCxnSpPr>
        <p:spPr>
          <a:xfrm flipH="1">
            <a:off x="450037" y="1734332"/>
            <a:ext cx="268044" cy="1"/>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65" name="Straight Connector 164"/>
          <p:cNvCxnSpPr/>
          <p:nvPr/>
        </p:nvCxnSpPr>
        <p:spPr>
          <a:xfrm>
            <a:off x="2264293" y="1734333"/>
            <a:ext cx="0" cy="679996"/>
          </a:xfrm>
          <a:prstGeom prst="line">
            <a:avLst/>
          </a:prstGeom>
          <a:ln w="44450">
            <a:solidFill>
              <a:srgbClr val="7030A0"/>
            </a:solidFill>
          </a:ln>
        </p:spPr>
        <p:style>
          <a:lnRef idx="1">
            <a:schemeClr val="dk1"/>
          </a:lnRef>
          <a:fillRef idx="0">
            <a:schemeClr val="dk1"/>
          </a:fillRef>
          <a:effectRef idx="0">
            <a:schemeClr val="dk1"/>
          </a:effectRef>
          <a:fontRef idx="minor">
            <a:schemeClr val="tx1"/>
          </a:fontRef>
        </p:style>
      </p:cxnSp>
      <p:sp>
        <p:nvSpPr>
          <p:cNvPr id="167" name="TextBox 166"/>
          <p:cNvSpPr txBox="1">
            <a:spLocks noChangeArrowheads="1"/>
          </p:cNvSpPr>
          <p:nvPr/>
        </p:nvSpPr>
        <p:spPr bwMode="auto">
          <a:xfrm>
            <a:off x="1908266" y="2525511"/>
            <a:ext cx="712054"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00B0F0"/>
                </a:solidFill>
              </a:rPr>
              <a:t>V2.0</a:t>
            </a:r>
          </a:p>
        </p:txBody>
      </p:sp>
      <p:cxnSp>
        <p:nvCxnSpPr>
          <p:cNvPr id="168" name="Straight Connector 167"/>
          <p:cNvCxnSpPr/>
          <p:nvPr/>
        </p:nvCxnSpPr>
        <p:spPr>
          <a:xfrm>
            <a:off x="1929005" y="1917419"/>
            <a:ext cx="1540" cy="494714"/>
          </a:xfrm>
          <a:prstGeom prst="line">
            <a:avLst/>
          </a:prstGeom>
          <a:ln w="44450">
            <a:solidFill>
              <a:srgbClr val="00B0F0"/>
            </a:solidFill>
          </a:ln>
        </p:spPr>
        <p:style>
          <a:lnRef idx="1">
            <a:schemeClr val="dk1"/>
          </a:lnRef>
          <a:fillRef idx="0">
            <a:schemeClr val="dk1"/>
          </a:fillRef>
          <a:effectRef idx="0">
            <a:schemeClr val="dk1"/>
          </a:effectRef>
          <a:fontRef idx="minor">
            <a:schemeClr val="tx1"/>
          </a:fontRef>
        </p:style>
      </p:cxnSp>
      <p:sp>
        <p:nvSpPr>
          <p:cNvPr id="169" name="Oval 168"/>
          <p:cNvSpPr/>
          <p:nvPr/>
        </p:nvSpPr>
        <p:spPr>
          <a:xfrm>
            <a:off x="5087293" y="3992870"/>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70" name="Oval 169"/>
          <p:cNvSpPr/>
          <p:nvPr/>
        </p:nvSpPr>
        <p:spPr>
          <a:xfrm>
            <a:off x="5087688" y="4340666"/>
            <a:ext cx="169863" cy="215900"/>
          </a:xfrm>
          <a:prstGeom prst="ellipse">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71" name="Oval 170"/>
          <p:cNvSpPr/>
          <p:nvPr/>
        </p:nvSpPr>
        <p:spPr>
          <a:xfrm>
            <a:off x="5673592" y="4004885"/>
            <a:ext cx="169863" cy="215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72" name="Oval 171"/>
          <p:cNvSpPr/>
          <p:nvPr/>
        </p:nvSpPr>
        <p:spPr>
          <a:xfrm>
            <a:off x="5673592" y="4340666"/>
            <a:ext cx="169863" cy="215900"/>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73" name="Oval 172"/>
          <p:cNvSpPr/>
          <p:nvPr/>
        </p:nvSpPr>
        <p:spPr>
          <a:xfrm>
            <a:off x="6535131" y="4333828"/>
            <a:ext cx="283348"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74" name="Oval 173"/>
          <p:cNvSpPr/>
          <p:nvPr/>
        </p:nvSpPr>
        <p:spPr>
          <a:xfrm>
            <a:off x="6549922" y="3994766"/>
            <a:ext cx="283348"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75" name="Oval 174"/>
          <p:cNvSpPr/>
          <p:nvPr/>
        </p:nvSpPr>
        <p:spPr>
          <a:xfrm>
            <a:off x="7119506" y="4014403"/>
            <a:ext cx="283348"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76" name="Oval 175"/>
          <p:cNvSpPr/>
          <p:nvPr/>
        </p:nvSpPr>
        <p:spPr>
          <a:xfrm>
            <a:off x="8597932" y="4324965"/>
            <a:ext cx="283348"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77" name="Straight Connector 176"/>
          <p:cNvCxnSpPr/>
          <p:nvPr/>
        </p:nvCxnSpPr>
        <p:spPr>
          <a:xfrm>
            <a:off x="5078365" y="1735585"/>
            <a:ext cx="1540" cy="667936"/>
          </a:xfrm>
          <a:prstGeom prst="line">
            <a:avLst/>
          </a:prstGeom>
          <a:ln w="44450">
            <a:solidFill>
              <a:srgbClr val="7030A0"/>
            </a:solidFill>
          </a:ln>
        </p:spPr>
        <p:style>
          <a:lnRef idx="1">
            <a:schemeClr val="dk1"/>
          </a:lnRef>
          <a:fillRef idx="0">
            <a:schemeClr val="dk1"/>
          </a:fillRef>
          <a:effectRef idx="0">
            <a:schemeClr val="dk1"/>
          </a:effectRef>
          <a:fontRef idx="minor">
            <a:schemeClr val="tx1"/>
          </a:fontRef>
        </p:style>
      </p:cxnSp>
      <p:sp>
        <p:nvSpPr>
          <p:cNvPr id="178" name="TextBox 177"/>
          <p:cNvSpPr txBox="1">
            <a:spLocks noChangeArrowheads="1"/>
          </p:cNvSpPr>
          <p:nvPr/>
        </p:nvSpPr>
        <p:spPr bwMode="auto">
          <a:xfrm>
            <a:off x="1908266" y="2525511"/>
            <a:ext cx="712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7030A0"/>
                </a:solidFill>
              </a:rPr>
              <a:t>V2.0</a:t>
            </a:r>
          </a:p>
        </p:txBody>
      </p:sp>
      <p:sp>
        <p:nvSpPr>
          <p:cNvPr id="179" name="Oval 178"/>
          <p:cNvSpPr/>
          <p:nvPr/>
        </p:nvSpPr>
        <p:spPr>
          <a:xfrm>
            <a:off x="4979961" y="1533860"/>
            <a:ext cx="169863" cy="215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80" name="Oval 179"/>
          <p:cNvSpPr/>
          <p:nvPr/>
        </p:nvSpPr>
        <p:spPr>
          <a:xfrm>
            <a:off x="4982642" y="1699499"/>
            <a:ext cx="169863" cy="215900"/>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81" name="Oval 180"/>
          <p:cNvSpPr/>
          <p:nvPr/>
        </p:nvSpPr>
        <p:spPr>
          <a:xfrm>
            <a:off x="4982642" y="1620247"/>
            <a:ext cx="169863" cy="215900"/>
          </a:xfrm>
          <a:prstGeom prst="ellipse">
            <a:avLst/>
          </a:prstGeom>
          <a:gradFill>
            <a:gsLst>
              <a:gs pos="49000">
                <a:srgbClr val="FFB612"/>
              </a:gs>
              <a:gs pos="51000">
                <a:srgbClr val="FF0000"/>
              </a:gs>
              <a:gs pos="100000">
                <a:schemeClr val="tx2"/>
              </a:gs>
              <a:gs pos="100000">
                <a:schemeClr val="accent1">
                  <a:lumMod val="30000"/>
                  <a:lumOff val="70000"/>
                </a:schemeClr>
              </a:gs>
            </a:gsLst>
            <a:lin ang="0" scaled="0"/>
          </a:gradFill>
          <a:ln>
            <a:gradFill>
              <a:gsLst>
                <a:gs pos="54000">
                  <a:srgbClr val="FFB612"/>
                </a:gs>
                <a:gs pos="54000">
                  <a:schemeClr val="tx2">
                    <a:alpha val="0"/>
                  </a:schemeClr>
                </a:gs>
                <a:gs pos="100000">
                  <a:schemeClr val="accent1">
                    <a:lumMod val="45000"/>
                    <a:lumOff val="55000"/>
                  </a:schemeClr>
                </a:gs>
                <a:gs pos="100000">
                  <a:schemeClr val="accent1">
                    <a:lumMod val="30000"/>
                    <a:lumOff val="70000"/>
                  </a:schemeClr>
                </a:gs>
              </a:gsLst>
              <a:lin ang="0" scaled="0"/>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82" name="Straight Connector 181"/>
          <p:cNvCxnSpPr/>
          <p:nvPr/>
        </p:nvCxnSpPr>
        <p:spPr>
          <a:xfrm flipH="1">
            <a:off x="1082923" y="2092132"/>
            <a:ext cx="432048" cy="438763"/>
          </a:xfrm>
          <a:prstGeom prst="line">
            <a:avLst/>
          </a:prstGeom>
          <a:ln w="44450">
            <a:solidFill>
              <a:srgbClr val="FF0000"/>
            </a:solidFill>
          </a:ln>
        </p:spPr>
        <p:style>
          <a:lnRef idx="1">
            <a:schemeClr val="dk1"/>
          </a:lnRef>
          <a:fillRef idx="0">
            <a:schemeClr val="dk1"/>
          </a:fillRef>
          <a:effectRef idx="0">
            <a:schemeClr val="dk1"/>
          </a:effectRef>
          <a:fontRef idx="minor">
            <a:schemeClr val="tx1"/>
          </a:fontRef>
        </p:style>
      </p:cxnSp>
      <p:cxnSp>
        <p:nvCxnSpPr>
          <p:cNvPr id="183" name="Straight Connector 182"/>
          <p:cNvCxnSpPr/>
          <p:nvPr/>
        </p:nvCxnSpPr>
        <p:spPr>
          <a:xfrm>
            <a:off x="1082923" y="2092132"/>
            <a:ext cx="432048" cy="438763"/>
          </a:xfrm>
          <a:prstGeom prst="line">
            <a:avLst/>
          </a:prstGeom>
          <a:ln w="44450">
            <a:solidFill>
              <a:srgbClr val="FF0000"/>
            </a:solidFill>
          </a:ln>
        </p:spPr>
        <p:style>
          <a:lnRef idx="1">
            <a:schemeClr val="dk1"/>
          </a:lnRef>
          <a:fillRef idx="0">
            <a:schemeClr val="dk1"/>
          </a:fillRef>
          <a:effectRef idx="0">
            <a:schemeClr val="dk1"/>
          </a:effectRef>
          <a:fontRef idx="minor">
            <a:schemeClr val="tx1"/>
          </a:fontRef>
        </p:style>
      </p:cxnSp>
      <p:sp>
        <p:nvSpPr>
          <p:cNvPr id="184" name="Oval 183"/>
          <p:cNvSpPr/>
          <p:nvPr/>
        </p:nvSpPr>
        <p:spPr>
          <a:xfrm>
            <a:off x="1106233" y="1637068"/>
            <a:ext cx="406058" cy="296904"/>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85" name="Straight Connector 184"/>
          <p:cNvCxnSpPr/>
          <p:nvPr/>
        </p:nvCxnSpPr>
        <p:spPr>
          <a:xfrm flipH="1">
            <a:off x="825901" y="1733449"/>
            <a:ext cx="806259" cy="0"/>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sp>
        <p:nvSpPr>
          <p:cNvPr id="186" name="Oval 185"/>
          <p:cNvSpPr/>
          <p:nvPr/>
        </p:nvSpPr>
        <p:spPr>
          <a:xfrm>
            <a:off x="1789979" y="1626400"/>
            <a:ext cx="283348" cy="255827"/>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87" name="Straight Connector 186"/>
          <p:cNvCxnSpPr/>
          <p:nvPr/>
        </p:nvCxnSpPr>
        <p:spPr>
          <a:xfrm flipH="1">
            <a:off x="1561526" y="1733449"/>
            <a:ext cx="806259" cy="0"/>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sp>
        <p:nvSpPr>
          <p:cNvPr id="188" name="Oval 187"/>
          <p:cNvSpPr/>
          <p:nvPr/>
        </p:nvSpPr>
        <p:spPr>
          <a:xfrm>
            <a:off x="8068376" y="4015178"/>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89" name="Oval 188"/>
          <p:cNvSpPr/>
          <p:nvPr/>
        </p:nvSpPr>
        <p:spPr>
          <a:xfrm>
            <a:off x="8068771" y="4362974"/>
            <a:ext cx="169863" cy="215900"/>
          </a:xfrm>
          <a:prstGeom prst="ellipse">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90" name="Oval 189"/>
          <p:cNvSpPr/>
          <p:nvPr/>
        </p:nvSpPr>
        <p:spPr>
          <a:xfrm>
            <a:off x="8654675" y="4027193"/>
            <a:ext cx="169863" cy="215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91" name="Oval 190"/>
          <p:cNvSpPr/>
          <p:nvPr/>
        </p:nvSpPr>
        <p:spPr>
          <a:xfrm>
            <a:off x="8654675" y="4362974"/>
            <a:ext cx="169863" cy="215900"/>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92" name="Oval 191"/>
          <p:cNvSpPr/>
          <p:nvPr/>
        </p:nvSpPr>
        <p:spPr>
          <a:xfrm>
            <a:off x="5057966" y="3977189"/>
            <a:ext cx="228538" cy="620817"/>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93" name="Oval 192"/>
          <p:cNvSpPr/>
          <p:nvPr/>
        </p:nvSpPr>
        <p:spPr>
          <a:xfrm>
            <a:off x="5646743" y="3986492"/>
            <a:ext cx="228538" cy="620817"/>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02" name="TextBox 101"/>
          <p:cNvSpPr txBox="1">
            <a:spLocks noChangeArrowheads="1"/>
          </p:cNvSpPr>
          <p:nvPr/>
        </p:nvSpPr>
        <p:spPr bwMode="auto">
          <a:xfrm>
            <a:off x="960673" y="2521256"/>
            <a:ext cx="712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00B0F0"/>
                </a:solidFill>
              </a:rPr>
              <a:t>V1.1</a:t>
            </a:r>
          </a:p>
        </p:txBody>
      </p:sp>
      <p:sp>
        <p:nvSpPr>
          <p:cNvPr id="107" name="TextBox 108"/>
          <p:cNvSpPr txBox="1">
            <a:spLocks noChangeArrowheads="1"/>
          </p:cNvSpPr>
          <p:nvPr/>
        </p:nvSpPr>
        <p:spPr bwMode="auto">
          <a:xfrm>
            <a:off x="396596" y="4499058"/>
            <a:ext cx="16097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2000" dirty="0">
                <a:solidFill>
                  <a:schemeClr val="tx2">
                    <a:lumMod val="40000"/>
                    <a:lumOff val="60000"/>
                  </a:schemeClr>
                </a:solidFill>
              </a:rPr>
              <a:t>Consumer E</a:t>
            </a:r>
          </a:p>
        </p:txBody>
      </p:sp>
      <p:sp>
        <p:nvSpPr>
          <p:cNvPr id="108" name="Oval 107"/>
          <p:cNvSpPr/>
          <p:nvPr/>
        </p:nvSpPr>
        <p:spPr>
          <a:xfrm>
            <a:off x="8366555" y="4020139"/>
            <a:ext cx="169863" cy="215900"/>
          </a:xfrm>
          <a:prstGeom prst="ellipse">
            <a:avLst/>
          </a:prstGeom>
          <a:solidFill>
            <a:schemeClr val="tx2">
              <a:lumMod val="40000"/>
              <a:lumOff val="60000"/>
            </a:schemeClr>
          </a:solidFill>
          <a:ln>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09" name="Oval 108"/>
          <p:cNvSpPr/>
          <p:nvPr/>
        </p:nvSpPr>
        <p:spPr>
          <a:xfrm>
            <a:off x="1219582" y="1972164"/>
            <a:ext cx="169863" cy="215900"/>
          </a:xfrm>
          <a:prstGeom prst="ellipse">
            <a:avLst/>
          </a:prstGeom>
          <a:solidFill>
            <a:schemeClr val="tx2">
              <a:lumMod val="40000"/>
              <a:lumOff val="60000"/>
            </a:schemeClr>
          </a:solidFill>
          <a:ln>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10" name="Oval 109"/>
          <p:cNvSpPr/>
          <p:nvPr/>
        </p:nvSpPr>
        <p:spPr>
          <a:xfrm>
            <a:off x="5379831" y="4004885"/>
            <a:ext cx="169863" cy="215900"/>
          </a:xfrm>
          <a:prstGeom prst="ellipse">
            <a:avLst/>
          </a:prstGeom>
          <a:solidFill>
            <a:schemeClr val="tx2">
              <a:lumMod val="40000"/>
              <a:lumOff val="60000"/>
            </a:schemeClr>
          </a:solidFill>
          <a:ln>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12" name="Oval 111"/>
          <p:cNvSpPr/>
          <p:nvPr/>
        </p:nvSpPr>
        <p:spPr>
          <a:xfrm>
            <a:off x="1186666" y="1943497"/>
            <a:ext cx="230318" cy="265773"/>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11" name="Oval 110"/>
          <p:cNvSpPr/>
          <p:nvPr/>
        </p:nvSpPr>
        <p:spPr>
          <a:xfrm>
            <a:off x="8329778" y="3961506"/>
            <a:ext cx="233641" cy="318246"/>
          </a:xfrm>
          <a:prstGeom prst="ellipse">
            <a:avLst/>
          </a:prstGeom>
          <a:solidFill>
            <a:schemeClr val="bg1"/>
          </a:solidFill>
          <a:ln>
            <a:solidFill>
              <a:schemeClr val="bg1"/>
            </a:solidFill>
          </a:ln>
          <a:effectLst>
            <a:outerShdw blurRad="50800" dist="50800" dir="5400000" algn="ctr" rotWithShape="0">
              <a:schemeClr val="bg1"/>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14" name="Oval 113"/>
          <p:cNvSpPr/>
          <p:nvPr/>
        </p:nvSpPr>
        <p:spPr>
          <a:xfrm>
            <a:off x="4993433" y="1968433"/>
            <a:ext cx="169863" cy="215900"/>
          </a:xfrm>
          <a:prstGeom prst="ellipse">
            <a:avLst/>
          </a:prstGeom>
          <a:solidFill>
            <a:schemeClr val="tx2">
              <a:lumMod val="40000"/>
              <a:lumOff val="60000"/>
            </a:schemeClr>
          </a:solidFill>
          <a:ln>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15" name="Oval 114"/>
          <p:cNvSpPr/>
          <p:nvPr/>
        </p:nvSpPr>
        <p:spPr>
          <a:xfrm>
            <a:off x="8370079" y="4020139"/>
            <a:ext cx="169863" cy="215900"/>
          </a:xfrm>
          <a:prstGeom prst="ellipse">
            <a:avLst/>
          </a:prstGeom>
          <a:solidFill>
            <a:schemeClr val="tx2">
              <a:lumMod val="40000"/>
              <a:lumOff val="60000"/>
            </a:schemeClr>
          </a:solidFill>
          <a:ln>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16" name="Oval 115"/>
          <p:cNvSpPr/>
          <p:nvPr/>
        </p:nvSpPr>
        <p:spPr>
          <a:xfrm>
            <a:off x="5342235" y="3978513"/>
            <a:ext cx="228538" cy="620817"/>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17" name="TextBox 108"/>
          <p:cNvSpPr txBox="1">
            <a:spLocks noChangeArrowheads="1"/>
          </p:cNvSpPr>
          <p:nvPr/>
        </p:nvSpPr>
        <p:spPr bwMode="auto">
          <a:xfrm>
            <a:off x="381000" y="5443981"/>
            <a:ext cx="1636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2000" dirty="0">
                <a:solidFill>
                  <a:schemeClr val="tx2">
                    <a:lumMod val="75000"/>
                  </a:schemeClr>
                </a:solidFill>
              </a:rPr>
              <a:t>Consumer G</a:t>
            </a:r>
          </a:p>
        </p:txBody>
      </p:sp>
      <p:sp>
        <p:nvSpPr>
          <p:cNvPr id="118" name="Oval 117"/>
          <p:cNvSpPr/>
          <p:nvPr/>
        </p:nvSpPr>
        <p:spPr>
          <a:xfrm>
            <a:off x="2175424" y="1841790"/>
            <a:ext cx="169863" cy="215900"/>
          </a:xfrm>
          <a:prstGeom prst="ellipse">
            <a:avLst/>
          </a:prstGeom>
          <a:solidFill>
            <a:schemeClr val="tx2">
              <a:lumMod val="75000"/>
            </a:schemeClr>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21" name="Oval 120"/>
          <p:cNvSpPr/>
          <p:nvPr/>
        </p:nvSpPr>
        <p:spPr>
          <a:xfrm>
            <a:off x="8361666" y="4362974"/>
            <a:ext cx="169863" cy="215900"/>
          </a:xfrm>
          <a:prstGeom prst="ellipse">
            <a:avLst/>
          </a:prstGeom>
          <a:solidFill>
            <a:schemeClr val="tx2">
              <a:lumMod val="75000"/>
            </a:schemeClr>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23" name="Oval 122"/>
          <p:cNvSpPr/>
          <p:nvPr/>
        </p:nvSpPr>
        <p:spPr>
          <a:xfrm>
            <a:off x="5373139" y="4361570"/>
            <a:ext cx="169863" cy="215900"/>
          </a:xfrm>
          <a:prstGeom prst="ellipse">
            <a:avLst/>
          </a:prstGeom>
          <a:solidFill>
            <a:schemeClr val="tx2">
              <a:lumMod val="75000"/>
            </a:schemeClr>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24" name="Oval 123"/>
          <p:cNvSpPr/>
          <p:nvPr/>
        </p:nvSpPr>
        <p:spPr>
          <a:xfrm>
            <a:off x="8332328" y="4301661"/>
            <a:ext cx="228538" cy="306532"/>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25" name="Straight Connector 124"/>
          <p:cNvCxnSpPr/>
          <p:nvPr/>
        </p:nvCxnSpPr>
        <p:spPr>
          <a:xfrm>
            <a:off x="1929775" y="1903639"/>
            <a:ext cx="7987" cy="533543"/>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sp>
        <p:nvSpPr>
          <p:cNvPr id="126" name="TextBox 2"/>
          <p:cNvSpPr txBox="1">
            <a:spLocks noChangeArrowheads="1"/>
          </p:cNvSpPr>
          <p:nvPr/>
        </p:nvSpPr>
        <p:spPr bwMode="auto">
          <a:xfrm>
            <a:off x="2800095" y="5553786"/>
            <a:ext cx="6289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Unit Activity Costs:          0                      5                   15</a:t>
            </a:r>
          </a:p>
        </p:txBody>
      </p:sp>
      <p:sp>
        <p:nvSpPr>
          <p:cNvPr id="127" name="TextBox 2"/>
          <p:cNvSpPr txBox="1">
            <a:spLocks noChangeArrowheads="1"/>
          </p:cNvSpPr>
          <p:nvPr/>
        </p:nvSpPr>
        <p:spPr bwMode="auto">
          <a:xfrm>
            <a:off x="2235983" y="4180496"/>
            <a:ext cx="18122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Total Unit Cost:</a:t>
            </a:r>
          </a:p>
        </p:txBody>
      </p:sp>
      <p:sp>
        <p:nvSpPr>
          <p:cNvPr id="129" name="TextBox 2"/>
          <p:cNvSpPr txBox="1">
            <a:spLocks noChangeArrowheads="1"/>
          </p:cNvSpPr>
          <p:nvPr/>
        </p:nvSpPr>
        <p:spPr bwMode="auto">
          <a:xfrm>
            <a:off x="4013752" y="4176904"/>
            <a:ext cx="653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solidFill>
                  <a:schemeClr val="tx2"/>
                </a:solidFill>
              </a:rPr>
              <a:t>30</a:t>
            </a:r>
          </a:p>
        </p:txBody>
      </p:sp>
      <p:sp>
        <p:nvSpPr>
          <p:cNvPr id="130" name="TextBox 2"/>
          <p:cNvSpPr txBox="1">
            <a:spLocks noChangeArrowheads="1"/>
          </p:cNvSpPr>
          <p:nvPr/>
        </p:nvSpPr>
        <p:spPr bwMode="auto">
          <a:xfrm>
            <a:off x="4012831" y="4180216"/>
            <a:ext cx="653934" cy="369332"/>
          </a:xfrm>
          <a:prstGeom prst="rect">
            <a:avLst/>
          </a:prstGeom>
          <a:solidFill>
            <a:schemeClr val="bg1"/>
          </a:solidFill>
          <a:ln>
            <a:noFill/>
          </a:ln>
          <a:extLst/>
        </p:spPr>
        <p:txBody>
          <a:bodyPr wrap="squar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solidFill>
                  <a:schemeClr val="tx2"/>
                </a:solidFill>
              </a:rPr>
              <a:t>45</a:t>
            </a:r>
          </a:p>
        </p:txBody>
      </p:sp>
      <p:sp>
        <p:nvSpPr>
          <p:cNvPr id="131" name="TextBox 2"/>
          <p:cNvSpPr txBox="1">
            <a:spLocks noChangeArrowheads="1"/>
          </p:cNvSpPr>
          <p:nvPr/>
        </p:nvSpPr>
        <p:spPr bwMode="auto">
          <a:xfrm>
            <a:off x="4011910" y="4176904"/>
            <a:ext cx="653934" cy="369332"/>
          </a:xfrm>
          <a:prstGeom prst="rect">
            <a:avLst/>
          </a:prstGeom>
          <a:solidFill>
            <a:schemeClr val="bg1"/>
          </a:solidFill>
          <a:ln>
            <a:noFill/>
          </a:ln>
          <a:extLst/>
        </p:spPr>
        <p:txBody>
          <a:bodyPr wrap="squar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solidFill>
                  <a:schemeClr val="tx2"/>
                </a:solidFill>
              </a:rPr>
              <a:t>75</a:t>
            </a:r>
          </a:p>
        </p:txBody>
      </p:sp>
      <p:sp>
        <p:nvSpPr>
          <p:cNvPr id="132" name="TextBox 2"/>
          <p:cNvSpPr txBox="1">
            <a:spLocks noChangeArrowheads="1"/>
          </p:cNvSpPr>
          <p:nvPr/>
        </p:nvSpPr>
        <p:spPr bwMode="auto">
          <a:xfrm>
            <a:off x="4017401" y="4176904"/>
            <a:ext cx="653934" cy="369332"/>
          </a:xfrm>
          <a:prstGeom prst="rect">
            <a:avLst/>
          </a:prstGeom>
          <a:solidFill>
            <a:schemeClr val="bg1"/>
          </a:solidFill>
          <a:ln>
            <a:noFill/>
          </a:ln>
          <a:extLst/>
        </p:spPr>
        <p:txBody>
          <a:bodyPr wrap="squar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solidFill>
                  <a:schemeClr val="tx2"/>
                </a:solidFill>
              </a:rPr>
              <a:t>90</a:t>
            </a:r>
          </a:p>
        </p:txBody>
      </p:sp>
      <p:sp>
        <p:nvSpPr>
          <p:cNvPr id="133" name="TextBox 2"/>
          <p:cNvSpPr txBox="1">
            <a:spLocks noChangeArrowheads="1"/>
          </p:cNvSpPr>
          <p:nvPr/>
        </p:nvSpPr>
        <p:spPr bwMode="auto">
          <a:xfrm>
            <a:off x="4013752" y="4175414"/>
            <a:ext cx="653934" cy="369332"/>
          </a:xfrm>
          <a:prstGeom prst="rect">
            <a:avLst/>
          </a:prstGeom>
          <a:solidFill>
            <a:schemeClr val="bg1"/>
          </a:solidFill>
          <a:ln>
            <a:noFill/>
          </a:ln>
          <a:extLst/>
        </p:spPr>
        <p:txBody>
          <a:bodyPr wrap="squar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solidFill>
                  <a:schemeClr val="tx2"/>
                </a:solidFill>
              </a:rPr>
              <a:t>105</a:t>
            </a:r>
          </a:p>
        </p:txBody>
      </p:sp>
      <p:sp>
        <p:nvSpPr>
          <p:cNvPr id="134" name="TextBox 2"/>
          <p:cNvSpPr txBox="1">
            <a:spLocks noChangeArrowheads="1"/>
          </p:cNvSpPr>
          <p:nvPr/>
        </p:nvSpPr>
        <p:spPr bwMode="auto">
          <a:xfrm>
            <a:off x="4010068" y="4179104"/>
            <a:ext cx="653934" cy="369332"/>
          </a:xfrm>
          <a:prstGeom prst="rect">
            <a:avLst/>
          </a:prstGeom>
          <a:solidFill>
            <a:schemeClr val="bg1"/>
          </a:solidFill>
          <a:ln>
            <a:noFill/>
          </a:ln>
          <a:extLst/>
        </p:spPr>
        <p:txBody>
          <a:bodyPr wrap="squar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solidFill>
                  <a:schemeClr val="tx2"/>
                </a:solidFill>
              </a:rPr>
              <a:t>180</a:t>
            </a:r>
          </a:p>
        </p:txBody>
      </p:sp>
    </p:spTree>
    <p:extLst>
      <p:ext uri="{BB962C8B-B14F-4D97-AF65-F5344CB8AC3E}">
        <p14:creationId xmlns:p14="http://schemas.microsoft.com/office/powerpoint/2010/main" val="382363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9"/>
                                          </p:stCondLst>
                                        </p:cTn>
                                        <p:tgtEl>
                                          <p:spTgt spid="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9"/>
                                          </p:stCondLst>
                                        </p:cTn>
                                        <p:tgtEl>
                                          <p:spTgt spid="1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
                                          </p:stCondLst>
                                        </p:cTn>
                                        <p:tgtEl>
                                          <p:spTgt spid="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9"/>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9"/>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9"/>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9"/>
                                          </p:stCondLst>
                                        </p:cTn>
                                        <p:tgtEl>
                                          <p:spTgt spid="1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9"/>
                                          </p:stCondLst>
                                        </p:cTn>
                                        <p:tgtEl>
                                          <p:spTgt spid="1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9"/>
                                          </p:stCondLst>
                                        </p:cTn>
                                        <p:tgtEl>
                                          <p:spTgt spid="1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9"/>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9"/>
                                          </p:stCondLst>
                                        </p:cTn>
                                        <p:tgtEl>
                                          <p:spTgt spid="1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9"/>
                                          </p:stCondLst>
                                        </p:cTn>
                                        <p:tgtEl>
                                          <p:spTgt spid="1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9"/>
                                          </p:stCondLst>
                                        </p:cTn>
                                        <p:tgtEl>
                                          <p:spTgt spid="8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9"/>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9"/>
                                          </p:stCondLst>
                                        </p:cTn>
                                        <p:tgtEl>
                                          <p:spTgt spid="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9"/>
                                          </p:stCondLst>
                                        </p:cTn>
                                        <p:tgtEl>
                                          <p:spTgt spid="1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9"/>
                                          </p:stCondLst>
                                        </p:cTn>
                                        <p:tgtEl>
                                          <p:spTgt spid="1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9"/>
                                          </p:stCondLst>
                                        </p:cTn>
                                        <p:tgtEl>
                                          <p:spTgt spid="1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9"/>
                                          </p:stCondLst>
                                        </p:cTn>
                                        <p:tgtEl>
                                          <p:spTgt spid="1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9"/>
                                          </p:stCondLst>
                                        </p:cTn>
                                        <p:tgtEl>
                                          <p:spTgt spid="1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9"/>
                                          </p:stCondLst>
                                        </p:cTn>
                                        <p:tgtEl>
                                          <p:spTgt spid="1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9"/>
                                          </p:stCondLst>
                                        </p:cTn>
                                        <p:tgtEl>
                                          <p:spTgt spid="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9"/>
                                          </p:stCondLst>
                                        </p:cTn>
                                        <p:tgtEl>
                                          <p:spTgt spid="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9"/>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9"/>
                                          </p:stCondLst>
                                        </p:cTn>
                                        <p:tgtEl>
                                          <p:spTgt spid="7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9"/>
                                          </p:stCondLst>
                                        </p:cTn>
                                        <p:tgtEl>
                                          <p:spTgt spid="1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9"/>
                                          </p:stCondLst>
                                        </p:cTn>
                                        <p:tgtEl>
                                          <p:spTgt spid="1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9"/>
                                          </p:stCondLst>
                                        </p:cTn>
                                        <p:tgtEl>
                                          <p:spTgt spid="1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9"/>
                                          </p:stCondLst>
                                        </p:cTn>
                                        <p:tgtEl>
                                          <p:spTgt spid="1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9"/>
                                          </p:stCondLst>
                                        </p:cTn>
                                        <p:tgtEl>
                                          <p:spTgt spid="15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9"/>
                                          </p:stCondLst>
                                        </p:cTn>
                                        <p:tgtEl>
                                          <p:spTgt spid="15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9"/>
                                          </p:stCondLst>
                                        </p:cTn>
                                        <p:tgtEl>
                                          <p:spTgt spid="16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9"/>
                                          </p:stCondLst>
                                        </p:cTn>
                                        <p:tgtEl>
                                          <p:spTgt spid="16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9"/>
                                          </p:stCondLst>
                                        </p:cTn>
                                        <p:tgtEl>
                                          <p:spTgt spid="16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9"/>
                                          </p:stCondLst>
                                        </p:cTn>
                                        <p:tgtEl>
                                          <p:spTgt spid="10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9"/>
                                          </p:stCondLst>
                                        </p:cTn>
                                        <p:tgtEl>
                                          <p:spTgt spid="1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9"/>
                                          </p:stCondLst>
                                        </p:cTn>
                                        <p:tgtEl>
                                          <p:spTgt spid="10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9"/>
                                          </p:stCondLst>
                                        </p:cTn>
                                        <p:tgtEl>
                                          <p:spTgt spid="1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9"/>
                                          </p:stCondLst>
                                        </p:cTn>
                                        <p:tgtEl>
                                          <p:spTgt spid="15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9"/>
                                          </p:stCondLst>
                                        </p:cTn>
                                        <p:tgtEl>
                                          <p:spTgt spid="15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9"/>
                                          </p:stCondLst>
                                        </p:cTn>
                                        <p:tgtEl>
                                          <p:spTgt spid="6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9"/>
                                          </p:stCondLst>
                                        </p:cTn>
                                        <p:tgtEl>
                                          <p:spTgt spid="17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9"/>
                                          </p:stCondLst>
                                        </p:cTn>
                                        <p:tgtEl>
                                          <p:spTgt spid="10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9"/>
                                          </p:stCondLst>
                                        </p:cTn>
                                        <p:tgtEl>
                                          <p:spTgt spid="17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9"/>
                                          </p:stCondLst>
                                        </p:cTn>
                                        <p:tgtEl>
                                          <p:spTgt spid="16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9"/>
                                          </p:stCondLst>
                                        </p:cTn>
                                        <p:tgtEl>
                                          <p:spTgt spid="17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9"/>
                                          </p:stCondLst>
                                        </p:cTn>
                                        <p:tgtEl>
                                          <p:spTgt spid="17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9"/>
                                          </p:stCondLst>
                                        </p:cTn>
                                        <p:tgtEl>
                                          <p:spTgt spid="17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9"/>
                                          </p:stCondLst>
                                        </p:cTn>
                                        <p:tgtEl>
                                          <p:spTgt spid="11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9"/>
                                          </p:stCondLst>
                                        </p:cTn>
                                        <p:tgtEl>
                                          <p:spTgt spid="11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9"/>
                                          </p:stCondLst>
                                        </p:cTn>
                                        <p:tgtEl>
                                          <p:spTgt spid="16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9"/>
                                          </p:stCondLst>
                                        </p:cTn>
                                        <p:tgtEl>
                                          <p:spTgt spid="16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9"/>
                                          </p:stCondLst>
                                        </p:cTn>
                                        <p:tgtEl>
                                          <p:spTgt spid="17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9"/>
                                          </p:stCondLst>
                                        </p:cTn>
                                        <p:tgtEl>
                                          <p:spTgt spid="17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9"/>
                                          </p:stCondLst>
                                        </p:cTn>
                                        <p:tgtEl>
                                          <p:spTgt spid="16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9"/>
                                          </p:stCondLst>
                                        </p:cTn>
                                        <p:tgtEl>
                                          <p:spTgt spid="11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9"/>
                                          </p:stCondLst>
                                        </p:cTn>
                                        <p:tgtEl>
                                          <p:spTgt spid="11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9"/>
                                          </p:stCondLst>
                                        </p:cTn>
                                        <p:tgtEl>
                                          <p:spTgt spid="12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3"/>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9"/>
                                          </p:stCondLst>
                                        </p:cTn>
                                        <p:tgtEl>
                                          <p:spTgt spid="18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9"/>
                                          </p:stCondLst>
                                        </p:cTn>
                                        <p:tgtEl>
                                          <p:spTgt spid="18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9"/>
                                          </p:stCondLst>
                                        </p:cTn>
                                        <p:tgtEl>
                                          <p:spTgt spid="178"/>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9"/>
                                          </p:stCondLst>
                                        </p:cTn>
                                        <p:tgtEl>
                                          <p:spTgt spid="17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9"/>
                                          </p:stCondLst>
                                        </p:cTn>
                                        <p:tgtEl>
                                          <p:spTgt spid="18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9"/>
                                          </p:stCondLst>
                                        </p:cTn>
                                        <p:tgtEl>
                                          <p:spTgt spid="181"/>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9"/>
                                          </p:stCondLst>
                                        </p:cTn>
                                        <p:tgtEl>
                                          <p:spTgt spid="179"/>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9"/>
                                          </p:stCondLst>
                                        </p:cTn>
                                        <p:tgtEl>
                                          <p:spTgt spid="18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9"/>
                                          </p:stCondLst>
                                        </p:cTn>
                                        <p:tgtEl>
                                          <p:spTgt spid="18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9"/>
                                          </p:stCondLst>
                                        </p:cTn>
                                        <p:tgtEl>
                                          <p:spTgt spid="18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9"/>
                                          </p:stCondLst>
                                        </p:cTn>
                                        <p:tgtEl>
                                          <p:spTgt spid="18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9"/>
                                          </p:stCondLst>
                                        </p:cTn>
                                        <p:tgtEl>
                                          <p:spTgt spid="188"/>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9"/>
                                          </p:stCondLst>
                                        </p:cTn>
                                        <p:tgtEl>
                                          <p:spTgt spid="18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9"/>
                                          </p:stCondLst>
                                        </p:cTn>
                                        <p:tgtEl>
                                          <p:spTgt spid="190"/>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9"/>
                                          </p:stCondLst>
                                        </p:cTn>
                                        <p:tgtEl>
                                          <p:spTgt spid="19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9"/>
                                          </p:stCondLst>
                                        </p:cTn>
                                        <p:tgtEl>
                                          <p:spTgt spid="19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9"/>
                                          </p:stCondLst>
                                        </p:cTn>
                                        <p:tgtEl>
                                          <p:spTgt spid="192"/>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9"/>
                                          </p:stCondLst>
                                        </p:cTn>
                                        <p:tgtEl>
                                          <p:spTgt spid="10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9"/>
                                          </p:stCondLst>
                                        </p:cTn>
                                        <p:tgtEl>
                                          <p:spTgt spid="11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9"/>
                                          </p:stCondLst>
                                        </p:cTn>
                                        <p:tgtEl>
                                          <p:spTgt spid="11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9"/>
                                          </p:stCondLst>
                                        </p:cTn>
                                        <p:tgtEl>
                                          <p:spTgt spid="115"/>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9"/>
                                          </p:stCondLst>
                                        </p:cTn>
                                        <p:tgtEl>
                                          <p:spTgt spid="116"/>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9"/>
                                          </p:stCondLst>
                                        </p:cTn>
                                        <p:tgtEl>
                                          <p:spTgt spid="123"/>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9"/>
                                          </p:stCondLst>
                                        </p:cTn>
                                        <p:tgtEl>
                                          <p:spTgt spid="124"/>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9"/>
                                          </p:stCondLst>
                                        </p:cTn>
                                        <p:tgtEl>
                                          <p:spTgt spid="125"/>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34"/>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9"/>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06" grpId="0" animBg="1"/>
      <p:bldP spid="62" grpId="0" animBg="1"/>
      <p:bldP spid="63" grpId="0" animBg="1"/>
      <p:bldP spid="64" grpId="0" animBg="1"/>
      <p:bldP spid="61" grpId="0"/>
      <p:bldP spid="65" grpId="0"/>
      <p:bldP spid="66" grpId="0"/>
      <p:bldP spid="67" grpId="0"/>
      <p:bldP spid="71" grpId="0" animBg="1"/>
      <p:bldP spid="72" grpId="0" animBg="1"/>
      <p:bldP spid="73" grpId="0" animBg="1"/>
      <p:bldP spid="88" grpId="0" animBg="1"/>
      <p:bldP spid="89" grpId="0" animBg="1"/>
      <p:bldP spid="105" grpId="0" animBg="1"/>
      <p:bldP spid="120" grpId="0"/>
      <p:bldP spid="139" grpId="0" animBg="1"/>
      <p:bldP spid="142" grpId="0" animBg="1"/>
      <p:bldP spid="143" grpId="0" animBg="1"/>
      <p:bldP spid="144" grpId="0"/>
      <p:bldP spid="146" grpId="0"/>
      <p:bldP spid="150" grpId="0" animBg="1"/>
      <p:bldP spid="153" grpId="0" animBg="1"/>
      <p:bldP spid="156" grpId="0" animBg="1"/>
      <p:bldP spid="149" grpId="0" animBg="1"/>
      <p:bldP spid="158" grpId="0" animBg="1"/>
      <p:bldP spid="159" grpId="0" animBg="1"/>
      <p:bldP spid="162" grpId="0" animBg="1"/>
      <p:bldP spid="167" grpId="0" animBg="1"/>
      <p:bldP spid="169" grpId="0" animBg="1"/>
      <p:bldP spid="170" grpId="0" animBg="1"/>
      <p:bldP spid="171" grpId="0" animBg="1"/>
      <p:bldP spid="172" grpId="0" animBg="1"/>
      <p:bldP spid="173" grpId="0" animBg="1"/>
      <p:bldP spid="174" grpId="0" animBg="1"/>
      <p:bldP spid="175" grpId="0" animBg="1"/>
      <p:bldP spid="176" grpId="0" animBg="1"/>
      <p:bldP spid="178" grpId="0"/>
      <p:bldP spid="179" grpId="0" animBg="1"/>
      <p:bldP spid="180" grpId="0" animBg="1"/>
      <p:bldP spid="181" grpId="0" animBg="1"/>
      <p:bldP spid="184" grpId="0" animBg="1"/>
      <p:bldP spid="186" grpId="0" animBg="1"/>
      <p:bldP spid="188" grpId="0" animBg="1"/>
      <p:bldP spid="189" grpId="0" animBg="1"/>
      <p:bldP spid="190" grpId="0" animBg="1"/>
      <p:bldP spid="191" grpId="0" animBg="1"/>
      <p:bldP spid="192" grpId="0" animBg="1"/>
      <p:bldP spid="193" grpId="0" animBg="1"/>
      <p:bldP spid="102" grpId="0"/>
      <p:bldP spid="107" grpId="0"/>
      <p:bldP spid="108" grpId="0" animBg="1"/>
      <p:bldP spid="109" grpId="0" animBg="1"/>
      <p:bldP spid="110" grpId="0" animBg="1"/>
      <p:bldP spid="112" grpId="0" animBg="1"/>
      <p:bldP spid="111" grpId="0" animBg="1"/>
      <p:bldP spid="114" grpId="0" animBg="1"/>
      <p:bldP spid="115" grpId="0" animBg="1"/>
      <p:bldP spid="116" grpId="0" animBg="1"/>
      <p:bldP spid="117" grpId="0"/>
      <p:bldP spid="118" grpId="0" animBg="1"/>
      <p:bldP spid="121" grpId="0" animBg="1"/>
      <p:bldP spid="123" grpId="0" animBg="1"/>
      <p:bldP spid="124" grpId="0" animBg="1"/>
      <p:bldP spid="129" grpId="0"/>
      <p:bldP spid="130" grpId="0" animBg="1"/>
      <p:bldP spid="131" grpId="0" animBg="1"/>
      <p:bldP spid="132" grpId="0" animBg="1"/>
      <p:bldP spid="133" grpId="0" animBg="1"/>
      <p:bldP spid="1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8680"/>
            <a:ext cx="8302625" cy="838200"/>
          </a:xfrm>
        </p:spPr>
        <p:txBody>
          <a:bodyPr/>
          <a:lstStyle/>
          <a:p>
            <a:r>
              <a:rPr lang="en-GB" sz="2400" dirty="0"/>
              <a:t>Consumer onus to change: Transformation</a:t>
            </a:r>
          </a:p>
        </p:txBody>
      </p:sp>
      <p:sp>
        <p:nvSpPr>
          <p:cNvPr id="3" name="Content Placeholder 2"/>
          <p:cNvSpPr>
            <a:spLocks noGrp="1"/>
          </p:cNvSpPr>
          <p:nvPr>
            <p:ph idx="1"/>
          </p:nvPr>
        </p:nvSpPr>
        <p:spPr>
          <a:xfrm>
            <a:off x="381000" y="1066801"/>
            <a:ext cx="8305800" cy="4979988"/>
          </a:xfrm>
        </p:spPr>
        <p:txBody>
          <a:bodyPr>
            <a:normAutofit lnSpcReduction="10000"/>
          </a:bodyPr>
          <a:lstStyle/>
          <a:p>
            <a:pPr marL="0" indent="0">
              <a:buNone/>
            </a:pPr>
            <a:endParaRPr lang="en-GB" sz="2000" b="1" dirty="0"/>
          </a:p>
          <a:p>
            <a:pPr marL="0" indent="0">
              <a:buNone/>
            </a:pPr>
            <a:r>
              <a:rPr lang="en-GB" sz="2000" dirty="0"/>
              <a:t>Dynamic transformation allows for the conversion of consumer request messages or provider response messages to a valid format for the recipient service.</a:t>
            </a:r>
          </a:p>
          <a:p>
            <a:pPr marL="0" indent="0">
              <a:buNone/>
            </a:pPr>
            <a:endParaRPr lang="en-GB" sz="2000" dirty="0"/>
          </a:p>
          <a:p>
            <a:pPr marL="0" indent="0">
              <a:buNone/>
            </a:pPr>
            <a:r>
              <a:rPr lang="en-GB" sz="2000" dirty="0"/>
              <a:t>Combining with dynamic routing enables the possibility for consumers to switch to newer versions of a service earlier without impact. </a:t>
            </a:r>
          </a:p>
          <a:p>
            <a:pPr marL="0" indent="0">
              <a:buNone/>
            </a:pPr>
            <a:r>
              <a:rPr lang="en-GB" sz="2000" dirty="0"/>
              <a:t>  </a:t>
            </a:r>
          </a:p>
          <a:p>
            <a:pPr marL="0" indent="0">
              <a:buNone/>
            </a:pPr>
            <a:r>
              <a:rPr lang="en-GB" sz="2000" dirty="0"/>
              <a:t>The dynamic transformation option therefore results in:</a:t>
            </a:r>
          </a:p>
          <a:p>
            <a:pPr marL="0" indent="0">
              <a:buNone/>
            </a:pPr>
            <a:endParaRPr lang="en-GB" sz="2000" dirty="0"/>
          </a:p>
          <a:p>
            <a:pPr lvl="1"/>
            <a:r>
              <a:rPr lang="en-GB" sz="2000" dirty="0"/>
              <a:t>Increased flexibility: ability to triage and reduce the set of service instances earlier without imposing consumer uplifts into plan.</a:t>
            </a:r>
          </a:p>
          <a:p>
            <a:pPr lvl="1"/>
            <a:r>
              <a:rPr lang="en-GB" sz="2000" dirty="0"/>
              <a:t>Lower risk: Consumer uplifts can be staggered and are migrated cheaper, more often and therefore across narrower functional gaps.  </a:t>
            </a:r>
          </a:p>
          <a:p>
            <a:pPr marL="0" indent="0">
              <a:buNone/>
            </a:pPr>
            <a:endParaRPr lang="en-GB" sz="2000" dirty="0"/>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17</a:t>
            </a:fld>
            <a:endParaRPr lang="en-GB" dirty="0"/>
          </a:p>
        </p:txBody>
      </p:sp>
    </p:spTree>
    <p:extLst>
      <p:ext uri="{BB962C8B-B14F-4D97-AF65-F5344CB8AC3E}">
        <p14:creationId xmlns:p14="http://schemas.microsoft.com/office/powerpoint/2010/main" val="951548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8680"/>
            <a:ext cx="8302625" cy="838200"/>
          </a:xfrm>
        </p:spPr>
        <p:txBody>
          <a:bodyPr/>
          <a:lstStyle/>
          <a:p>
            <a:r>
              <a:rPr lang="en-GB" sz="2400" dirty="0"/>
              <a:t>Onus on Consumer to Change: Transformation</a:t>
            </a:r>
          </a:p>
        </p:txBody>
      </p:sp>
      <p:sp>
        <p:nvSpPr>
          <p:cNvPr id="3" name="Content Placeholder 2"/>
          <p:cNvSpPr>
            <a:spLocks noGrp="1"/>
          </p:cNvSpPr>
          <p:nvPr>
            <p:ph idx="1"/>
          </p:nvPr>
        </p:nvSpPr>
        <p:spPr>
          <a:xfrm>
            <a:off x="381000" y="1066801"/>
            <a:ext cx="8305800" cy="4979988"/>
          </a:xfrm>
        </p:spPr>
        <p:txBody>
          <a:bodyPr>
            <a:normAutofit/>
          </a:bodyPr>
          <a:lstStyle/>
          <a:p>
            <a:pPr marL="0" indent="0">
              <a:buNone/>
            </a:pPr>
            <a:endParaRPr lang="en-GB" sz="2000" b="1" dirty="0"/>
          </a:p>
          <a:p>
            <a:pPr marL="0" indent="0">
              <a:buNone/>
            </a:pPr>
            <a:r>
              <a:rPr lang="en-GB" sz="2000" dirty="0"/>
              <a:t>Example non backwards compatible service changes which may be mitigated via transformation:</a:t>
            </a:r>
          </a:p>
          <a:p>
            <a:pPr marL="0" indent="0">
              <a:buNone/>
            </a:pPr>
            <a:endParaRPr lang="en-GB" sz="2000" dirty="0"/>
          </a:p>
          <a:p>
            <a:pPr marL="0" indent="0">
              <a:buNone/>
            </a:pPr>
            <a:endParaRPr lang="en-GB" sz="2000" dirty="0"/>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18</a:t>
            </a:fld>
            <a:endParaRPr lang="en-GB" dirty="0"/>
          </a:p>
        </p:txBody>
      </p:sp>
      <p:graphicFrame>
        <p:nvGraphicFramePr>
          <p:cNvPr id="5" name="Table 4"/>
          <p:cNvGraphicFramePr>
            <a:graphicFrameLocks noGrp="1"/>
          </p:cNvGraphicFramePr>
          <p:nvPr>
            <p:extLst/>
          </p:nvPr>
        </p:nvGraphicFramePr>
        <p:xfrm>
          <a:off x="381000" y="2589744"/>
          <a:ext cx="8411436" cy="3088074"/>
        </p:xfrm>
        <a:graphic>
          <a:graphicData uri="http://schemas.openxmlformats.org/drawingml/2006/table">
            <a:tbl>
              <a:tblPr firstRow="1" bandRow="1">
                <a:tableStyleId>{5C22544A-7EE6-4342-B048-85BDC9FD1C3A}</a:tableStyleId>
              </a:tblPr>
              <a:tblGrid>
                <a:gridCol w="4205718">
                  <a:extLst>
                    <a:ext uri="{9D8B030D-6E8A-4147-A177-3AD203B41FA5}">
                      <a16:colId xmlns:a16="http://schemas.microsoft.com/office/drawing/2014/main" val="2225227719"/>
                    </a:ext>
                  </a:extLst>
                </a:gridCol>
                <a:gridCol w="4205718">
                  <a:extLst>
                    <a:ext uri="{9D8B030D-6E8A-4147-A177-3AD203B41FA5}">
                      <a16:colId xmlns:a16="http://schemas.microsoft.com/office/drawing/2014/main" val="2404959154"/>
                    </a:ext>
                  </a:extLst>
                </a:gridCol>
              </a:tblGrid>
              <a:tr h="710634">
                <a:tc>
                  <a:txBody>
                    <a:bodyPr/>
                    <a:lstStyle/>
                    <a:p>
                      <a:pPr algn="ctr"/>
                      <a:r>
                        <a:rPr lang="en-GB" dirty="0"/>
                        <a:t>Can</a:t>
                      </a:r>
                      <a:r>
                        <a:rPr lang="en-GB" baseline="0" dirty="0"/>
                        <a:t> Mitigate</a:t>
                      </a:r>
                      <a:endParaRPr lang="en-GB" dirty="0"/>
                    </a:p>
                  </a:txBody>
                  <a:tcPr/>
                </a:tc>
                <a:tc>
                  <a:txBody>
                    <a:bodyPr/>
                    <a:lstStyle/>
                    <a:p>
                      <a:pPr algn="ctr"/>
                      <a:r>
                        <a:rPr lang="en-GB" dirty="0"/>
                        <a:t>Cannot</a:t>
                      </a:r>
                      <a:r>
                        <a:rPr lang="en-GB" baseline="0" dirty="0"/>
                        <a:t> Mitigate</a:t>
                      </a:r>
                      <a:endParaRPr lang="en-GB" dirty="0"/>
                    </a:p>
                  </a:txBody>
                  <a:tcPr/>
                </a:tc>
                <a:extLst>
                  <a:ext uri="{0D108BD9-81ED-4DB2-BD59-A6C34878D82A}">
                    <a16:rowId xmlns:a16="http://schemas.microsoft.com/office/drawing/2014/main" val="4208186436"/>
                  </a:ext>
                </a:extLst>
              </a:tr>
              <a:tr h="7106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dirty="0"/>
                        <a:t>Adding a new mandatory element in the request of an operation where a default value is available</a:t>
                      </a:r>
                    </a:p>
                    <a:p>
                      <a:endParaRPr lang="en-GB" dirty="0"/>
                    </a:p>
                  </a:txBody>
                  <a:tcPr/>
                </a:tc>
                <a:tc>
                  <a:txBody>
                    <a:bodyPr/>
                    <a:lstStyle/>
                    <a:p>
                      <a:r>
                        <a:rPr lang="en-GB" dirty="0"/>
                        <a:t>Default value unavailable</a:t>
                      </a:r>
                      <a:r>
                        <a:rPr lang="en-GB" baseline="0" dirty="0"/>
                        <a:t> </a:t>
                      </a:r>
                      <a:endParaRPr lang="en-GB" dirty="0"/>
                    </a:p>
                  </a:txBody>
                  <a:tcPr/>
                </a:tc>
                <a:extLst>
                  <a:ext uri="{0D108BD9-81ED-4DB2-BD59-A6C34878D82A}">
                    <a16:rowId xmlns:a16="http://schemas.microsoft.com/office/drawing/2014/main" val="2353886107"/>
                  </a:ext>
                </a:extLst>
              </a:tr>
              <a:tr h="7106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dirty="0"/>
                        <a:t>Altering an enumeration item on a response element because the enumeration set has changed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No replacement equivalent or default choice available</a:t>
                      </a:r>
                    </a:p>
                    <a:p>
                      <a:endParaRPr lang="en-GB" dirty="0"/>
                    </a:p>
                  </a:txBody>
                  <a:tcPr/>
                </a:tc>
                <a:extLst>
                  <a:ext uri="{0D108BD9-81ED-4DB2-BD59-A6C34878D82A}">
                    <a16:rowId xmlns:a16="http://schemas.microsoft.com/office/drawing/2014/main" val="1572458343"/>
                  </a:ext>
                </a:extLst>
              </a:tr>
            </a:tbl>
          </a:graphicData>
        </a:graphic>
      </p:graphicFrame>
    </p:spTree>
    <p:extLst>
      <p:ext uri="{BB962C8B-B14F-4D97-AF65-F5344CB8AC3E}">
        <p14:creationId xmlns:p14="http://schemas.microsoft.com/office/powerpoint/2010/main" val="995819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8680"/>
            <a:ext cx="8302625" cy="838200"/>
          </a:xfrm>
        </p:spPr>
        <p:txBody>
          <a:bodyPr/>
          <a:lstStyle/>
          <a:p>
            <a:r>
              <a:rPr lang="en-GB" sz="2400" dirty="0"/>
              <a:t>Consumer onus to change: Transformation</a:t>
            </a:r>
          </a:p>
        </p:txBody>
      </p:sp>
      <p:sp>
        <p:nvSpPr>
          <p:cNvPr id="3" name="Content Placeholder 2"/>
          <p:cNvSpPr>
            <a:spLocks noGrp="1"/>
          </p:cNvSpPr>
          <p:nvPr>
            <p:ph idx="1"/>
          </p:nvPr>
        </p:nvSpPr>
        <p:spPr>
          <a:xfrm>
            <a:off x="381000" y="1066801"/>
            <a:ext cx="8305800" cy="4979988"/>
          </a:xfrm>
        </p:spPr>
        <p:txBody>
          <a:bodyPr>
            <a:normAutofit fontScale="92500" lnSpcReduction="20000"/>
          </a:bodyPr>
          <a:lstStyle/>
          <a:p>
            <a:pPr marL="0" indent="0">
              <a:buNone/>
            </a:pPr>
            <a:endParaRPr lang="en-GB" sz="2000" b="1" dirty="0"/>
          </a:p>
          <a:p>
            <a:pPr marL="0" indent="0">
              <a:buNone/>
            </a:pPr>
            <a:r>
              <a:rPr lang="en-GB" sz="2000" dirty="0"/>
              <a:t>Candidate non backwards compatible service changes that may be mitigated via transformation:</a:t>
            </a:r>
          </a:p>
          <a:p>
            <a:pPr marL="0" indent="0">
              <a:buNone/>
            </a:pPr>
            <a:endParaRPr lang="en-GB" sz="2000" dirty="0"/>
          </a:p>
          <a:p>
            <a:pPr marL="0" indent="0">
              <a:buNone/>
            </a:pPr>
            <a:r>
              <a:rPr lang="en-GB" sz="2000" b="1" dirty="0"/>
              <a:t>Request changes</a:t>
            </a:r>
          </a:p>
          <a:p>
            <a:r>
              <a:rPr lang="en-GB" sz="2000" dirty="0"/>
              <a:t>Adding a new mandatory element in the request of an operation </a:t>
            </a:r>
          </a:p>
          <a:p>
            <a:r>
              <a:rPr lang="en-GB" sz="2000" dirty="0"/>
              <a:t>Removing an enumeration item on a request element of an operation </a:t>
            </a:r>
          </a:p>
          <a:p>
            <a:r>
              <a:rPr lang="en-GB" sz="2000" dirty="0"/>
              <a:t>Renaming an element in the request operation </a:t>
            </a:r>
          </a:p>
          <a:p>
            <a:r>
              <a:rPr lang="en-GB" sz="2000" dirty="0"/>
              <a:t>Removing an element in the request operation </a:t>
            </a:r>
          </a:p>
          <a:p>
            <a:r>
              <a:rPr lang="en-GB" sz="2000" dirty="0"/>
              <a:t>Changing the type of an element in the request operation </a:t>
            </a:r>
          </a:p>
          <a:p>
            <a:pPr marL="0" indent="0">
              <a:buNone/>
            </a:pPr>
            <a:endParaRPr lang="en-GB" sz="2000" dirty="0"/>
          </a:p>
          <a:p>
            <a:pPr marL="0" indent="0">
              <a:buNone/>
            </a:pPr>
            <a:r>
              <a:rPr lang="en-GB" sz="2000" b="1" dirty="0"/>
              <a:t>Response changes</a:t>
            </a:r>
          </a:p>
          <a:p>
            <a:r>
              <a:rPr lang="en-GB" sz="2000" dirty="0"/>
              <a:t>Adding a new element on the response of an operation </a:t>
            </a:r>
          </a:p>
          <a:p>
            <a:r>
              <a:rPr lang="en-GB" sz="2000" dirty="0"/>
              <a:t>Adding an enumeration item on a response element </a:t>
            </a:r>
          </a:p>
          <a:p>
            <a:r>
              <a:rPr lang="en-GB" sz="2000" dirty="0"/>
              <a:t>Renaming an element in the response operation </a:t>
            </a:r>
          </a:p>
          <a:p>
            <a:r>
              <a:rPr lang="en-GB" sz="2000" dirty="0"/>
              <a:t>Removing an element in the response operation </a:t>
            </a:r>
          </a:p>
          <a:p>
            <a:r>
              <a:rPr lang="en-GB" sz="2000" dirty="0"/>
              <a:t>Changing the type of an element in the response operation </a:t>
            </a:r>
          </a:p>
          <a:p>
            <a:pPr marL="0" indent="0">
              <a:buNone/>
            </a:pPr>
            <a:endParaRPr lang="en-GB" sz="2000" dirty="0"/>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19</a:t>
            </a:fld>
            <a:endParaRPr lang="en-GB" dirty="0"/>
          </a:p>
        </p:txBody>
      </p:sp>
    </p:spTree>
    <p:extLst>
      <p:ext uri="{BB962C8B-B14F-4D97-AF65-F5344CB8AC3E}">
        <p14:creationId xmlns:p14="http://schemas.microsoft.com/office/powerpoint/2010/main" val="555660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5881" y="1052736"/>
            <a:ext cx="6219527" cy="1569660"/>
          </a:xfrm>
        </p:spPr>
        <p:txBody>
          <a:bodyPr/>
          <a:lstStyle/>
          <a:p>
            <a:r>
              <a:rPr lang="en-GB" dirty="0"/>
              <a:t>Service Gateway</a:t>
            </a:r>
            <a:br>
              <a:rPr lang="en-GB" dirty="0"/>
            </a:br>
            <a:endParaRPr lang="en-GB" dirty="0"/>
          </a:p>
        </p:txBody>
      </p:sp>
      <p:sp>
        <p:nvSpPr>
          <p:cNvPr id="4" name="Subtitle 3"/>
          <p:cNvSpPr>
            <a:spLocks noGrp="1"/>
          </p:cNvSpPr>
          <p:nvPr>
            <p:ph type="subTitle" idx="1"/>
          </p:nvPr>
        </p:nvSpPr>
        <p:spPr>
          <a:xfrm>
            <a:off x="1520825" y="3806825"/>
            <a:ext cx="6219527" cy="523220"/>
          </a:xfrm>
        </p:spPr>
        <p:txBody>
          <a:bodyPr/>
          <a:lstStyle/>
          <a:p>
            <a:r>
              <a:rPr lang="en-GB" dirty="0"/>
              <a:t>NEM Challenges</a:t>
            </a:r>
          </a:p>
        </p:txBody>
      </p:sp>
    </p:spTree>
    <p:extLst>
      <p:ext uri="{BB962C8B-B14F-4D97-AF65-F5344CB8AC3E}">
        <p14:creationId xmlns:p14="http://schemas.microsoft.com/office/powerpoint/2010/main" val="4254884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Straight Connector 112"/>
          <p:cNvCxnSpPr/>
          <p:nvPr/>
        </p:nvCxnSpPr>
        <p:spPr>
          <a:xfrm>
            <a:off x="1298947" y="1934926"/>
            <a:ext cx="0" cy="549092"/>
          </a:xfrm>
          <a:prstGeom prst="line">
            <a:avLst/>
          </a:prstGeom>
          <a:ln w="44450">
            <a:solidFill>
              <a:srgbClr val="00B0F0"/>
            </a:solidFill>
          </a:ln>
        </p:spPr>
        <p:style>
          <a:lnRef idx="1">
            <a:schemeClr val="dk1"/>
          </a:lnRef>
          <a:fillRef idx="0">
            <a:schemeClr val="dk1"/>
          </a:fillRef>
          <a:effectRef idx="0">
            <a:schemeClr val="dk1"/>
          </a:effectRef>
          <a:fontRef idx="minor">
            <a:schemeClr val="tx1"/>
          </a:fontRef>
        </p:style>
      </p:cxnSp>
      <p:sp>
        <p:nvSpPr>
          <p:cNvPr id="152" name="Oval 151"/>
          <p:cNvSpPr/>
          <p:nvPr/>
        </p:nvSpPr>
        <p:spPr>
          <a:xfrm>
            <a:off x="1224138" y="1630762"/>
            <a:ext cx="169863" cy="215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4608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Arial" panose="020B0604020202020204" pitchFamily="34" charset="0"/>
              <a:buChar char="•"/>
              <a:defRPr sz="3200">
                <a:solidFill>
                  <a:schemeClr val="tx1"/>
                </a:solidFill>
                <a:latin typeface="NBS Medium" panose="020B0603030303020204" pitchFamily="34" charset="0"/>
                <a:ea typeface="ＭＳ Ｐゴシック" panose="020B0600070205080204" pitchFamily="34" charset="-128"/>
                <a:cs typeface="NBS Medium" panose="020B0603030303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NBS Medium" panose="020B0603030303020204" pitchFamily="34" charset="0"/>
                <a:ea typeface="ＭＳ Ｐゴシック" panose="020B0600070205080204" pitchFamily="34" charset="-128"/>
              </a:defRPr>
            </a:lvl2pPr>
            <a:lvl3pPr marL="1143000" indent="-228600">
              <a:spcBef>
                <a:spcPct val="20000"/>
              </a:spcBef>
              <a:buClr>
                <a:schemeClr val="tx2"/>
              </a:buClr>
              <a:buFont typeface="Arial" panose="020B0604020202020204" pitchFamily="34" charset="0"/>
              <a:buChar char="•"/>
              <a:defRPr sz="2400">
                <a:solidFill>
                  <a:schemeClr val="tx1"/>
                </a:solidFill>
                <a:latin typeface="NBS Medium" panose="020B0603030303020204" pitchFamily="34" charset="0"/>
                <a:ea typeface="ＭＳ Ｐゴシック" panose="020B0600070205080204" pitchFamily="34" charset="-128"/>
              </a:defRPr>
            </a:lvl3pPr>
            <a:lvl4pPr marL="1600200" indent="-228600">
              <a:spcBef>
                <a:spcPct val="20000"/>
              </a:spcBef>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4pPr>
            <a:lvl5pPr marL="2057400" indent="-228600">
              <a:spcBef>
                <a:spcPct val="20000"/>
              </a:spcBef>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9pPr>
          </a:lstStyle>
          <a:p>
            <a:pPr>
              <a:spcBef>
                <a:spcPct val="0"/>
              </a:spcBef>
              <a:buClrTx/>
              <a:buFontTx/>
              <a:buNone/>
            </a:pPr>
            <a:fld id="{697D796F-9B6D-409C-BC1C-FBCA8BCEE67C}" type="slidenum">
              <a:rPr lang="en-GB" altLang="en-US" sz="1400" smtClean="0">
                <a:latin typeface="Arial" panose="020B0604020202020204" pitchFamily="34" charset="0"/>
              </a:rPr>
              <a:pPr>
                <a:spcBef>
                  <a:spcPct val="0"/>
                </a:spcBef>
                <a:buClrTx/>
                <a:buFontTx/>
                <a:buNone/>
              </a:pPr>
              <a:t>20</a:t>
            </a:fld>
            <a:endParaRPr lang="en-GB" altLang="en-US" sz="1400" dirty="0">
              <a:latin typeface="Arial" panose="020B0604020202020204" pitchFamily="34" charset="0"/>
            </a:endParaRPr>
          </a:p>
        </p:txBody>
      </p:sp>
      <p:sp>
        <p:nvSpPr>
          <p:cNvPr id="4608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dirty="0"/>
          </a:p>
        </p:txBody>
      </p:sp>
      <p:sp>
        <p:nvSpPr>
          <p:cNvPr id="46101" name="Title 1"/>
          <p:cNvSpPr>
            <a:spLocks noGrp="1"/>
          </p:cNvSpPr>
          <p:nvPr>
            <p:ph type="title"/>
          </p:nvPr>
        </p:nvSpPr>
        <p:spPr>
          <a:xfrm>
            <a:off x="323528" y="548680"/>
            <a:ext cx="8512175" cy="838200"/>
          </a:xfrm>
        </p:spPr>
        <p:txBody>
          <a:bodyPr/>
          <a:lstStyle/>
          <a:p>
            <a:r>
              <a:rPr lang="en-GB" sz="2400" dirty="0"/>
              <a:t>Onus on Consumer to Change: Post EM2 Day2</a:t>
            </a:r>
            <a:endParaRPr lang="en-GB" altLang="en-US" sz="2400" dirty="0">
              <a:ea typeface="ＭＳ Ｐゴシック" panose="020B0600070205080204" pitchFamily="34" charset="-128"/>
            </a:endParaRPr>
          </a:p>
        </p:txBody>
      </p:sp>
      <p:sp>
        <p:nvSpPr>
          <p:cNvPr id="46105" name="TextBox 69"/>
          <p:cNvSpPr txBox="1">
            <a:spLocks noChangeArrowheads="1"/>
          </p:cNvSpPr>
          <p:nvPr/>
        </p:nvSpPr>
        <p:spPr bwMode="auto">
          <a:xfrm>
            <a:off x="4756221" y="1018046"/>
            <a:ext cx="355782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t>Chronological Evolution</a:t>
            </a:r>
          </a:p>
          <a:p>
            <a:pPr algn="ctr"/>
            <a:r>
              <a:rPr lang="en-GB" altLang="en-US" dirty="0"/>
              <a:t>(months)</a:t>
            </a:r>
          </a:p>
        </p:txBody>
      </p:sp>
      <p:cxnSp>
        <p:nvCxnSpPr>
          <p:cNvPr id="26" name="Straight Connector 25"/>
          <p:cNvCxnSpPr/>
          <p:nvPr/>
        </p:nvCxnSpPr>
        <p:spPr>
          <a:xfrm>
            <a:off x="467544" y="1732250"/>
            <a:ext cx="7601719" cy="0"/>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sp>
        <p:nvSpPr>
          <p:cNvPr id="27" name="TextBox 108"/>
          <p:cNvSpPr txBox="1">
            <a:spLocks noChangeArrowheads="1"/>
          </p:cNvSpPr>
          <p:nvPr/>
        </p:nvSpPr>
        <p:spPr bwMode="auto">
          <a:xfrm>
            <a:off x="8064501" y="1610647"/>
            <a:ext cx="10246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Months</a:t>
            </a:r>
          </a:p>
        </p:txBody>
      </p:sp>
      <p:cxnSp>
        <p:nvCxnSpPr>
          <p:cNvPr id="33" name="Straight Connector 32"/>
          <p:cNvCxnSpPr/>
          <p:nvPr/>
        </p:nvCxnSpPr>
        <p:spPr>
          <a:xfrm>
            <a:off x="5323162" y="1722725"/>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2915816" y="1722725"/>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1619672" y="1732250"/>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4139952" y="1732250"/>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6662658" y="1722725"/>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8068552" y="1732250"/>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sp>
        <p:nvSpPr>
          <p:cNvPr id="42" name="TextBox 108"/>
          <p:cNvSpPr txBox="1">
            <a:spLocks noChangeArrowheads="1"/>
          </p:cNvSpPr>
          <p:nvPr/>
        </p:nvSpPr>
        <p:spPr bwMode="auto">
          <a:xfrm>
            <a:off x="1370352" y="1903639"/>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12</a:t>
            </a:r>
          </a:p>
        </p:txBody>
      </p:sp>
      <p:sp>
        <p:nvSpPr>
          <p:cNvPr id="45" name="TextBox 108"/>
          <p:cNvSpPr txBox="1">
            <a:spLocks noChangeArrowheads="1"/>
          </p:cNvSpPr>
          <p:nvPr/>
        </p:nvSpPr>
        <p:spPr bwMode="auto">
          <a:xfrm>
            <a:off x="2689009" y="1914043"/>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24</a:t>
            </a:r>
          </a:p>
        </p:txBody>
      </p:sp>
      <p:sp>
        <p:nvSpPr>
          <p:cNvPr id="46" name="TextBox 108"/>
          <p:cNvSpPr txBox="1">
            <a:spLocks noChangeArrowheads="1"/>
          </p:cNvSpPr>
          <p:nvPr/>
        </p:nvSpPr>
        <p:spPr bwMode="auto">
          <a:xfrm>
            <a:off x="3904951" y="1925685"/>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36</a:t>
            </a:r>
          </a:p>
        </p:txBody>
      </p:sp>
      <p:sp>
        <p:nvSpPr>
          <p:cNvPr id="47" name="TextBox 108"/>
          <p:cNvSpPr txBox="1">
            <a:spLocks noChangeArrowheads="1"/>
          </p:cNvSpPr>
          <p:nvPr/>
        </p:nvSpPr>
        <p:spPr bwMode="auto">
          <a:xfrm>
            <a:off x="5108661" y="1925685"/>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48</a:t>
            </a:r>
          </a:p>
        </p:txBody>
      </p:sp>
      <p:sp>
        <p:nvSpPr>
          <p:cNvPr id="48" name="TextBox 108"/>
          <p:cNvSpPr txBox="1">
            <a:spLocks noChangeArrowheads="1"/>
          </p:cNvSpPr>
          <p:nvPr/>
        </p:nvSpPr>
        <p:spPr bwMode="auto">
          <a:xfrm>
            <a:off x="6459488" y="1900765"/>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60</a:t>
            </a:r>
          </a:p>
        </p:txBody>
      </p:sp>
      <p:sp>
        <p:nvSpPr>
          <p:cNvPr id="49" name="TextBox 108"/>
          <p:cNvSpPr txBox="1">
            <a:spLocks noChangeArrowheads="1"/>
          </p:cNvSpPr>
          <p:nvPr/>
        </p:nvSpPr>
        <p:spPr bwMode="auto">
          <a:xfrm>
            <a:off x="7811202" y="1900765"/>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72</a:t>
            </a:r>
          </a:p>
        </p:txBody>
      </p:sp>
      <p:sp>
        <p:nvSpPr>
          <p:cNvPr id="53" name="TextBox 2"/>
          <p:cNvSpPr txBox="1">
            <a:spLocks noChangeArrowheads="1"/>
          </p:cNvSpPr>
          <p:nvPr/>
        </p:nvSpPr>
        <p:spPr bwMode="auto">
          <a:xfrm>
            <a:off x="5018038" y="4731072"/>
            <a:ext cx="9343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1600" dirty="0"/>
              <a:t>Not </a:t>
            </a:r>
          </a:p>
          <a:p>
            <a:pPr algn="ctr"/>
            <a:r>
              <a:rPr lang="en-GB" altLang="en-US" sz="1600" dirty="0"/>
              <a:t>Affected</a:t>
            </a:r>
          </a:p>
        </p:txBody>
      </p:sp>
      <p:sp>
        <p:nvSpPr>
          <p:cNvPr id="57" name="Rectangle 56"/>
          <p:cNvSpPr/>
          <p:nvPr/>
        </p:nvSpPr>
        <p:spPr>
          <a:xfrm>
            <a:off x="5017699" y="3942172"/>
            <a:ext cx="935037" cy="7048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68" name="Rectangle 67"/>
          <p:cNvSpPr/>
          <p:nvPr/>
        </p:nvSpPr>
        <p:spPr>
          <a:xfrm>
            <a:off x="6506978" y="3942172"/>
            <a:ext cx="935037" cy="7048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70" name="Rectangle 69"/>
          <p:cNvSpPr/>
          <p:nvPr/>
        </p:nvSpPr>
        <p:spPr>
          <a:xfrm>
            <a:off x="7994680" y="3940584"/>
            <a:ext cx="935038" cy="706438"/>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rgbClr val="002060"/>
              </a:solidFill>
            </a:endParaRPr>
          </a:p>
        </p:txBody>
      </p:sp>
      <p:sp>
        <p:nvSpPr>
          <p:cNvPr id="86" name="TextBox 2"/>
          <p:cNvSpPr txBox="1">
            <a:spLocks noChangeArrowheads="1"/>
          </p:cNvSpPr>
          <p:nvPr/>
        </p:nvSpPr>
        <p:spPr bwMode="auto">
          <a:xfrm>
            <a:off x="6364393" y="4731072"/>
            <a:ext cx="12202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1600" dirty="0"/>
              <a:t>Regression</a:t>
            </a:r>
          </a:p>
          <a:p>
            <a:pPr algn="ctr"/>
            <a:r>
              <a:rPr lang="en-GB" altLang="en-US" sz="1600" dirty="0"/>
              <a:t>Test</a:t>
            </a:r>
          </a:p>
          <a:p>
            <a:pPr algn="ctr"/>
            <a:r>
              <a:rPr lang="en-GB" altLang="en-US" sz="1600" dirty="0"/>
              <a:t>Consumer</a:t>
            </a:r>
          </a:p>
        </p:txBody>
      </p:sp>
      <p:sp>
        <p:nvSpPr>
          <p:cNvPr id="94" name="TextBox 108"/>
          <p:cNvSpPr txBox="1">
            <a:spLocks noChangeArrowheads="1"/>
          </p:cNvSpPr>
          <p:nvPr/>
        </p:nvSpPr>
        <p:spPr bwMode="auto">
          <a:xfrm>
            <a:off x="994448" y="1311928"/>
            <a:ext cx="22944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00B0F0"/>
                </a:solidFill>
              </a:rPr>
              <a:t>Service Provider A</a:t>
            </a:r>
          </a:p>
        </p:txBody>
      </p:sp>
      <p:sp>
        <p:nvSpPr>
          <p:cNvPr id="96" name="TextBox 2"/>
          <p:cNvSpPr txBox="1">
            <a:spLocks noChangeArrowheads="1"/>
          </p:cNvSpPr>
          <p:nvPr/>
        </p:nvSpPr>
        <p:spPr bwMode="auto">
          <a:xfrm>
            <a:off x="7881378" y="4736095"/>
            <a:ext cx="11304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1600" dirty="0"/>
              <a:t>Modify</a:t>
            </a:r>
          </a:p>
          <a:p>
            <a:pPr algn="ctr"/>
            <a:r>
              <a:rPr lang="en-GB" altLang="en-US" sz="1600" dirty="0"/>
              <a:t>&amp; Test</a:t>
            </a:r>
          </a:p>
          <a:p>
            <a:pPr algn="ctr"/>
            <a:r>
              <a:rPr lang="en-GB" altLang="en-US" sz="1600" dirty="0"/>
              <a:t>Consumer</a:t>
            </a:r>
          </a:p>
          <a:p>
            <a:pPr algn="ctr"/>
            <a:endParaRPr lang="en-GB" altLang="en-US" dirty="0"/>
          </a:p>
        </p:txBody>
      </p:sp>
      <p:sp>
        <p:nvSpPr>
          <p:cNvPr id="106" name="Oval 105"/>
          <p:cNvSpPr/>
          <p:nvPr/>
        </p:nvSpPr>
        <p:spPr>
          <a:xfrm>
            <a:off x="8654675" y="4353182"/>
            <a:ext cx="169863" cy="215900"/>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2" name="Oval 61"/>
          <p:cNvSpPr/>
          <p:nvPr/>
        </p:nvSpPr>
        <p:spPr>
          <a:xfrm>
            <a:off x="8059666" y="4005386"/>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3" name="Oval 62"/>
          <p:cNvSpPr/>
          <p:nvPr/>
        </p:nvSpPr>
        <p:spPr>
          <a:xfrm>
            <a:off x="8060061" y="4353182"/>
            <a:ext cx="169863" cy="215900"/>
          </a:xfrm>
          <a:prstGeom prst="ellipse">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4" name="Oval 63"/>
          <p:cNvSpPr/>
          <p:nvPr/>
        </p:nvSpPr>
        <p:spPr>
          <a:xfrm>
            <a:off x="8645965" y="4017401"/>
            <a:ext cx="169863" cy="215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61" name="TextBox 108"/>
          <p:cNvSpPr txBox="1">
            <a:spLocks noChangeArrowheads="1"/>
          </p:cNvSpPr>
          <p:nvPr/>
        </p:nvSpPr>
        <p:spPr bwMode="auto">
          <a:xfrm>
            <a:off x="382730" y="3544496"/>
            <a:ext cx="1624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2000" dirty="0">
                <a:solidFill>
                  <a:srgbClr val="FF0000"/>
                </a:solidFill>
              </a:rPr>
              <a:t>Consumer C</a:t>
            </a:r>
          </a:p>
        </p:txBody>
      </p:sp>
      <p:sp>
        <p:nvSpPr>
          <p:cNvPr id="65" name="TextBox 108"/>
          <p:cNvSpPr txBox="1">
            <a:spLocks noChangeArrowheads="1"/>
          </p:cNvSpPr>
          <p:nvPr/>
        </p:nvSpPr>
        <p:spPr bwMode="auto">
          <a:xfrm>
            <a:off x="377721" y="3101984"/>
            <a:ext cx="16097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2000" dirty="0">
                <a:solidFill>
                  <a:srgbClr val="FFB612"/>
                </a:solidFill>
              </a:rPr>
              <a:t>Consumer B</a:t>
            </a:r>
          </a:p>
        </p:txBody>
      </p:sp>
      <p:sp>
        <p:nvSpPr>
          <p:cNvPr id="66" name="TextBox 108"/>
          <p:cNvSpPr txBox="1">
            <a:spLocks noChangeArrowheads="1"/>
          </p:cNvSpPr>
          <p:nvPr/>
        </p:nvSpPr>
        <p:spPr bwMode="auto">
          <a:xfrm>
            <a:off x="374139" y="4956827"/>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2000" dirty="0">
                <a:solidFill>
                  <a:srgbClr val="92D050"/>
                </a:solidFill>
              </a:rPr>
              <a:t>Consumer F</a:t>
            </a:r>
          </a:p>
        </p:txBody>
      </p:sp>
      <p:sp>
        <p:nvSpPr>
          <p:cNvPr id="67" name="TextBox 108"/>
          <p:cNvSpPr txBox="1">
            <a:spLocks noChangeArrowheads="1"/>
          </p:cNvSpPr>
          <p:nvPr/>
        </p:nvSpPr>
        <p:spPr bwMode="auto">
          <a:xfrm>
            <a:off x="382730" y="4001700"/>
            <a:ext cx="1624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2000" dirty="0"/>
              <a:t>Consumer D</a:t>
            </a:r>
          </a:p>
        </p:txBody>
      </p:sp>
      <p:sp>
        <p:nvSpPr>
          <p:cNvPr id="71" name="Oval 70"/>
          <p:cNvSpPr/>
          <p:nvPr/>
        </p:nvSpPr>
        <p:spPr>
          <a:xfrm>
            <a:off x="6579300" y="4005386"/>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72" name="Oval 71"/>
          <p:cNvSpPr/>
          <p:nvPr/>
        </p:nvSpPr>
        <p:spPr>
          <a:xfrm>
            <a:off x="6579695" y="4353182"/>
            <a:ext cx="169863" cy="215900"/>
          </a:xfrm>
          <a:prstGeom prst="ellipse">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73" name="Oval 72"/>
          <p:cNvSpPr/>
          <p:nvPr/>
        </p:nvSpPr>
        <p:spPr>
          <a:xfrm>
            <a:off x="7165599" y="4017401"/>
            <a:ext cx="169863" cy="215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88" name="Oval 87"/>
          <p:cNvSpPr/>
          <p:nvPr/>
        </p:nvSpPr>
        <p:spPr>
          <a:xfrm>
            <a:off x="5102774" y="4014403"/>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89" name="Oval 88"/>
          <p:cNvSpPr/>
          <p:nvPr/>
        </p:nvSpPr>
        <p:spPr>
          <a:xfrm>
            <a:off x="5103169" y="4362199"/>
            <a:ext cx="169863" cy="215900"/>
          </a:xfrm>
          <a:prstGeom prst="ellipse">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03" name="Straight Connector 102"/>
          <p:cNvCxnSpPr/>
          <p:nvPr/>
        </p:nvCxnSpPr>
        <p:spPr>
          <a:xfrm>
            <a:off x="467544" y="1722725"/>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sp>
        <p:nvSpPr>
          <p:cNvPr id="104" name="TextBox 108"/>
          <p:cNvSpPr txBox="1">
            <a:spLocks noChangeArrowheads="1"/>
          </p:cNvSpPr>
          <p:nvPr/>
        </p:nvSpPr>
        <p:spPr bwMode="auto">
          <a:xfrm>
            <a:off x="289415" y="1903639"/>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chemeClr val="accent5"/>
                </a:solidFill>
              </a:rPr>
              <a:t>0</a:t>
            </a:r>
          </a:p>
        </p:txBody>
      </p:sp>
      <p:sp>
        <p:nvSpPr>
          <p:cNvPr id="105" name="Oval 104"/>
          <p:cNvSpPr/>
          <p:nvPr/>
        </p:nvSpPr>
        <p:spPr>
          <a:xfrm>
            <a:off x="377721" y="1625890"/>
            <a:ext cx="169863" cy="215900"/>
          </a:xfrm>
          <a:prstGeom prst="ellipse">
            <a:avLst/>
          </a:prstGeom>
          <a:gradFill>
            <a:gsLst>
              <a:gs pos="49000">
                <a:srgbClr val="FFB612"/>
              </a:gs>
              <a:gs pos="51000">
                <a:srgbClr val="FF0000"/>
              </a:gs>
              <a:gs pos="100000">
                <a:schemeClr val="tx2"/>
              </a:gs>
              <a:gs pos="100000">
                <a:schemeClr val="accent1">
                  <a:lumMod val="30000"/>
                  <a:lumOff val="70000"/>
                </a:schemeClr>
              </a:gs>
            </a:gsLst>
            <a:lin ang="0" scaled="0"/>
          </a:gradFill>
          <a:ln>
            <a:gradFill>
              <a:gsLst>
                <a:gs pos="54000">
                  <a:srgbClr val="FFB612"/>
                </a:gs>
                <a:gs pos="54000">
                  <a:schemeClr val="tx2">
                    <a:alpha val="0"/>
                  </a:schemeClr>
                </a:gs>
                <a:gs pos="100000">
                  <a:schemeClr val="accent1">
                    <a:lumMod val="45000"/>
                    <a:lumOff val="55000"/>
                  </a:schemeClr>
                </a:gs>
                <a:gs pos="100000">
                  <a:schemeClr val="accent1">
                    <a:lumMod val="30000"/>
                    <a:lumOff val="70000"/>
                  </a:schemeClr>
                </a:gs>
              </a:gsLst>
              <a:lin ang="0" scaled="0"/>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19" name="Straight Connector 118"/>
          <p:cNvCxnSpPr/>
          <p:nvPr/>
        </p:nvCxnSpPr>
        <p:spPr>
          <a:xfrm>
            <a:off x="1619672" y="1732250"/>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sp>
        <p:nvSpPr>
          <p:cNvPr id="120" name="TextBox 108"/>
          <p:cNvSpPr txBox="1">
            <a:spLocks noChangeArrowheads="1"/>
          </p:cNvSpPr>
          <p:nvPr/>
        </p:nvSpPr>
        <p:spPr bwMode="auto">
          <a:xfrm>
            <a:off x="106625" y="2518415"/>
            <a:ext cx="712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7030A0"/>
                </a:solidFill>
              </a:rPr>
              <a:t>V1.0</a:t>
            </a:r>
          </a:p>
        </p:txBody>
      </p:sp>
      <p:cxnSp>
        <p:nvCxnSpPr>
          <p:cNvPr id="122" name="Straight Connector 121"/>
          <p:cNvCxnSpPr/>
          <p:nvPr/>
        </p:nvCxnSpPr>
        <p:spPr>
          <a:xfrm>
            <a:off x="462652" y="2300875"/>
            <a:ext cx="0" cy="201722"/>
          </a:xfrm>
          <a:prstGeom prst="line">
            <a:avLst/>
          </a:prstGeom>
          <a:ln w="44450">
            <a:solidFill>
              <a:srgbClr val="7030A0"/>
            </a:solidFill>
          </a:ln>
        </p:spPr>
        <p:style>
          <a:lnRef idx="1">
            <a:schemeClr val="dk1"/>
          </a:lnRef>
          <a:fillRef idx="0">
            <a:schemeClr val="dk1"/>
          </a:fillRef>
          <a:effectRef idx="0">
            <a:schemeClr val="dk1"/>
          </a:effectRef>
          <a:fontRef idx="minor">
            <a:schemeClr val="tx1"/>
          </a:fontRef>
        </p:style>
      </p:cxnSp>
      <p:sp>
        <p:nvSpPr>
          <p:cNvPr id="139" name="Oval 138"/>
          <p:cNvSpPr/>
          <p:nvPr/>
        </p:nvSpPr>
        <p:spPr>
          <a:xfrm>
            <a:off x="913671" y="1629870"/>
            <a:ext cx="169863" cy="215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40" name="Straight Connector 139"/>
          <p:cNvCxnSpPr/>
          <p:nvPr/>
        </p:nvCxnSpPr>
        <p:spPr>
          <a:xfrm>
            <a:off x="994448" y="2010757"/>
            <a:ext cx="1540" cy="494714"/>
          </a:xfrm>
          <a:prstGeom prst="line">
            <a:avLst/>
          </a:prstGeom>
          <a:ln w="44450">
            <a:solidFill>
              <a:srgbClr val="7030A0"/>
            </a:solidFill>
          </a:ln>
        </p:spPr>
        <p:style>
          <a:lnRef idx="1">
            <a:schemeClr val="dk1"/>
          </a:lnRef>
          <a:fillRef idx="0">
            <a:schemeClr val="dk1"/>
          </a:fillRef>
          <a:effectRef idx="0">
            <a:schemeClr val="dk1"/>
          </a:effectRef>
          <a:fontRef idx="minor">
            <a:schemeClr val="tx1"/>
          </a:fontRef>
        </p:style>
      </p:cxnSp>
      <p:cxnSp>
        <p:nvCxnSpPr>
          <p:cNvPr id="141" name="Straight Connector 140"/>
          <p:cNvCxnSpPr/>
          <p:nvPr/>
        </p:nvCxnSpPr>
        <p:spPr>
          <a:xfrm>
            <a:off x="462652" y="2300875"/>
            <a:ext cx="0" cy="201722"/>
          </a:xfrm>
          <a:prstGeom prst="line">
            <a:avLst/>
          </a:prstGeom>
          <a:ln w="44450">
            <a:solidFill>
              <a:srgbClr val="00B0F0"/>
            </a:solidFill>
          </a:ln>
        </p:spPr>
        <p:style>
          <a:lnRef idx="1">
            <a:schemeClr val="dk1"/>
          </a:lnRef>
          <a:fillRef idx="0">
            <a:schemeClr val="dk1"/>
          </a:fillRef>
          <a:effectRef idx="0">
            <a:schemeClr val="dk1"/>
          </a:effectRef>
          <a:fontRef idx="minor">
            <a:schemeClr val="tx1"/>
          </a:fontRef>
        </p:style>
      </p:cxnSp>
      <p:sp>
        <p:nvSpPr>
          <p:cNvPr id="142" name="Oval 141"/>
          <p:cNvSpPr/>
          <p:nvPr/>
        </p:nvSpPr>
        <p:spPr>
          <a:xfrm>
            <a:off x="8030298" y="4332338"/>
            <a:ext cx="250904"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43" name="Oval 142"/>
          <p:cNvSpPr/>
          <p:nvPr/>
        </p:nvSpPr>
        <p:spPr>
          <a:xfrm>
            <a:off x="8030693" y="3994767"/>
            <a:ext cx="283348"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44" name="TextBox 108"/>
          <p:cNvSpPr txBox="1">
            <a:spLocks noChangeArrowheads="1"/>
          </p:cNvSpPr>
          <p:nvPr/>
        </p:nvSpPr>
        <p:spPr bwMode="auto">
          <a:xfrm>
            <a:off x="106625" y="2518415"/>
            <a:ext cx="712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00B0F0"/>
                </a:solidFill>
              </a:rPr>
              <a:t>V1.0</a:t>
            </a:r>
          </a:p>
        </p:txBody>
      </p:sp>
      <p:cxnSp>
        <p:nvCxnSpPr>
          <p:cNvPr id="145" name="Straight Connector 144"/>
          <p:cNvCxnSpPr/>
          <p:nvPr/>
        </p:nvCxnSpPr>
        <p:spPr>
          <a:xfrm>
            <a:off x="1301917" y="1800253"/>
            <a:ext cx="0" cy="679996"/>
          </a:xfrm>
          <a:prstGeom prst="line">
            <a:avLst/>
          </a:prstGeom>
          <a:ln w="44450">
            <a:solidFill>
              <a:srgbClr val="7030A0"/>
            </a:solidFill>
          </a:ln>
        </p:spPr>
        <p:style>
          <a:lnRef idx="1">
            <a:schemeClr val="dk1"/>
          </a:lnRef>
          <a:fillRef idx="0">
            <a:schemeClr val="dk1"/>
          </a:fillRef>
          <a:effectRef idx="0">
            <a:schemeClr val="dk1"/>
          </a:effectRef>
          <a:fontRef idx="minor">
            <a:schemeClr val="tx1"/>
          </a:fontRef>
        </p:style>
      </p:cxnSp>
      <p:sp>
        <p:nvSpPr>
          <p:cNvPr id="146" name="TextBox 145"/>
          <p:cNvSpPr txBox="1">
            <a:spLocks noChangeArrowheads="1"/>
          </p:cNvSpPr>
          <p:nvPr/>
        </p:nvSpPr>
        <p:spPr bwMode="auto">
          <a:xfrm>
            <a:off x="958341" y="2522710"/>
            <a:ext cx="712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7030A0"/>
                </a:solidFill>
              </a:rPr>
              <a:t>V1.1</a:t>
            </a:r>
          </a:p>
        </p:txBody>
      </p:sp>
      <p:cxnSp>
        <p:nvCxnSpPr>
          <p:cNvPr id="147" name="Straight Connector 146"/>
          <p:cNvCxnSpPr/>
          <p:nvPr/>
        </p:nvCxnSpPr>
        <p:spPr>
          <a:xfrm flipH="1">
            <a:off x="240052" y="2110049"/>
            <a:ext cx="432048" cy="438763"/>
          </a:xfrm>
          <a:prstGeom prst="line">
            <a:avLst/>
          </a:prstGeom>
          <a:ln w="44450">
            <a:solidFill>
              <a:srgbClr val="FF0000"/>
            </a:solidFill>
          </a:ln>
        </p:spPr>
        <p:style>
          <a:lnRef idx="1">
            <a:schemeClr val="dk1"/>
          </a:lnRef>
          <a:fillRef idx="0">
            <a:schemeClr val="dk1"/>
          </a:fillRef>
          <a:effectRef idx="0">
            <a:schemeClr val="dk1"/>
          </a:effectRef>
          <a:fontRef idx="minor">
            <a:schemeClr val="tx1"/>
          </a:fontRef>
        </p:style>
      </p:cxnSp>
      <p:cxnSp>
        <p:nvCxnSpPr>
          <p:cNvPr id="148" name="Straight Connector 147"/>
          <p:cNvCxnSpPr/>
          <p:nvPr/>
        </p:nvCxnSpPr>
        <p:spPr>
          <a:xfrm>
            <a:off x="240052" y="2110049"/>
            <a:ext cx="432048" cy="438763"/>
          </a:xfrm>
          <a:prstGeom prst="line">
            <a:avLst/>
          </a:prstGeom>
          <a:ln w="44450">
            <a:solidFill>
              <a:srgbClr val="FF0000"/>
            </a:solidFill>
          </a:ln>
        </p:spPr>
        <p:style>
          <a:lnRef idx="1">
            <a:schemeClr val="dk1"/>
          </a:lnRef>
          <a:fillRef idx="0">
            <a:schemeClr val="dk1"/>
          </a:fillRef>
          <a:effectRef idx="0">
            <a:schemeClr val="dk1"/>
          </a:effectRef>
          <a:fontRef idx="minor">
            <a:schemeClr val="tx1"/>
          </a:fontRef>
        </p:style>
      </p:cxnSp>
      <p:sp>
        <p:nvSpPr>
          <p:cNvPr id="150" name="Oval 149"/>
          <p:cNvSpPr/>
          <p:nvPr/>
        </p:nvSpPr>
        <p:spPr>
          <a:xfrm>
            <a:off x="8605444" y="4005386"/>
            <a:ext cx="250904"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51" name="Straight Connector 150"/>
          <p:cNvCxnSpPr/>
          <p:nvPr/>
        </p:nvCxnSpPr>
        <p:spPr>
          <a:xfrm>
            <a:off x="995988" y="2006766"/>
            <a:ext cx="0" cy="509109"/>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sp>
        <p:nvSpPr>
          <p:cNvPr id="153" name="Oval 152"/>
          <p:cNvSpPr/>
          <p:nvPr/>
        </p:nvSpPr>
        <p:spPr>
          <a:xfrm>
            <a:off x="866069" y="1602417"/>
            <a:ext cx="248785" cy="311626"/>
          </a:xfrm>
          <a:prstGeom prst="ellips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54" name="Straight Connector 153"/>
          <p:cNvCxnSpPr/>
          <p:nvPr/>
        </p:nvCxnSpPr>
        <p:spPr>
          <a:xfrm flipH="1">
            <a:off x="824818" y="1732250"/>
            <a:ext cx="362806" cy="0"/>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55" name="Straight Connector 154"/>
          <p:cNvCxnSpPr/>
          <p:nvPr/>
        </p:nvCxnSpPr>
        <p:spPr>
          <a:xfrm>
            <a:off x="1301917" y="1803328"/>
            <a:ext cx="0" cy="679996"/>
          </a:xfrm>
          <a:prstGeom prst="line">
            <a:avLst/>
          </a:prstGeom>
          <a:ln w="44450">
            <a:solidFill>
              <a:srgbClr val="00B0F0"/>
            </a:solidFill>
          </a:ln>
        </p:spPr>
        <p:style>
          <a:lnRef idx="1">
            <a:schemeClr val="dk1"/>
          </a:lnRef>
          <a:fillRef idx="0">
            <a:schemeClr val="dk1"/>
          </a:fillRef>
          <a:effectRef idx="0">
            <a:schemeClr val="dk1"/>
          </a:effectRef>
          <a:fontRef idx="minor">
            <a:schemeClr val="tx1"/>
          </a:fontRef>
        </p:style>
      </p:cxnSp>
      <p:sp>
        <p:nvSpPr>
          <p:cNvPr id="156" name="Oval 155"/>
          <p:cNvSpPr/>
          <p:nvPr/>
        </p:nvSpPr>
        <p:spPr>
          <a:xfrm>
            <a:off x="1842112" y="1620247"/>
            <a:ext cx="169863" cy="215900"/>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57" name="Straight Connector 156"/>
          <p:cNvCxnSpPr/>
          <p:nvPr/>
        </p:nvCxnSpPr>
        <p:spPr>
          <a:xfrm>
            <a:off x="1929775" y="1917419"/>
            <a:ext cx="1540" cy="494714"/>
          </a:xfrm>
          <a:prstGeom prst="line">
            <a:avLst/>
          </a:prstGeom>
          <a:ln w="44450">
            <a:solidFill>
              <a:srgbClr val="7030A0"/>
            </a:solidFill>
          </a:ln>
        </p:spPr>
        <p:style>
          <a:lnRef idx="1">
            <a:schemeClr val="dk1"/>
          </a:lnRef>
          <a:fillRef idx="0">
            <a:schemeClr val="dk1"/>
          </a:fillRef>
          <a:effectRef idx="0">
            <a:schemeClr val="dk1"/>
          </a:effectRef>
          <a:fontRef idx="minor">
            <a:schemeClr val="tx1"/>
          </a:fontRef>
        </p:style>
      </p:cxnSp>
      <p:sp>
        <p:nvSpPr>
          <p:cNvPr id="149" name="Oval 148"/>
          <p:cNvSpPr/>
          <p:nvPr/>
        </p:nvSpPr>
        <p:spPr>
          <a:xfrm>
            <a:off x="1229031" y="1688594"/>
            <a:ext cx="169863" cy="215900"/>
          </a:xfrm>
          <a:prstGeom prst="ellipse">
            <a:avLst/>
          </a:prstGeom>
          <a:gradFill>
            <a:gsLst>
              <a:gs pos="49000">
                <a:srgbClr val="FFB612"/>
              </a:gs>
              <a:gs pos="51000">
                <a:srgbClr val="FF0000"/>
              </a:gs>
              <a:gs pos="100000">
                <a:schemeClr val="tx2"/>
              </a:gs>
              <a:gs pos="100000">
                <a:schemeClr val="accent1">
                  <a:lumMod val="30000"/>
                  <a:lumOff val="70000"/>
                </a:schemeClr>
              </a:gs>
            </a:gsLst>
            <a:lin ang="0" scaled="0"/>
          </a:gradFill>
          <a:ln>
            <a:gradFill>
              <a:gsLst>
                <a:gs pos="54000">
                  <a:srgbClr val="FFB612"/>
                </a:gs>
                <a:gs pos="54000">
                  <a:schemeClr val="tx2">
                    <a:alpha val="0"/>
                  </a:schemeClr>
                </a:gs>
                <a:gs pos="100000">
                  <a:schemeClr val="accent1">
                    <a:lumMod val="45000"/>
                    <a:lumOff val="55000"/>
                  </a:schemeClr>
                </a:gs>
                <a:gs pos="100000">
                  <a:schemeClr val="accent1">
                    <a:lumMod val="30000"/>
                    <a:lumOff val="70000"/>
                  </a:schemeClr>
                </a:gs>
              </a:gsLst>
              <a:lin ang="0" scaled="0"/>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58" name="Oval 157"/>
          <p:cNvSpPr/>
          <p:nvPr/>
        </p:nvSpPr>
        <p:spPr>
          <a:xfrm>
            <a:off x="5057966" y="4323641"/>
            <a:ext cx="283348"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59" name="Oval 158"/>
          <p:cNvSpPr/>
          <p:nvPr/>
        </p:nvSpPr>
        <p:spPr>
          <a:xfrm>
            <a:off x="5065238" y="4005386"/>
            <a:ext cx="283348"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62" name="Oval 161"/>
          <p:cNvSpPr/>
          <p:nvPr/>
        </p:nvSpPr>
        <p:spPr>
          <a:xfrm>
            <a:off x="280177" y="1594463"/>
            <a:ext cx="390302" cy="309176"/>
          </a:xfrm>
          <a:prstGeom prst="ellips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63" name="Straight Connector 162"/>
          <p:cNvCxnSpPr/>
          <p:nvPr/>
        </p:nvCxnSpPr>
        <p:spPr>
          <a:xfrm>
            <a:off x="467544" y="1723963"/>
            <a:ext cx="0" cy="201722"/>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64" name="Straight Connector 163"/>
          <p:cNvCxnSpPr/>
          <p:nvPr/>
        </p:nvCxnSpPr>
        <p:spPr>
          <a:xfrm flipH="1">
            <a:off x="450037" y="1734332"/>
            <a:ext cx="268044" cy="1"/>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cxnSp>
        <p:nvCxnSpPr>
          <p:cNvPr id="165" name="Straight Connector 164"/>
          <p:cNvCxnSpPr/>
          <p:nvPr/>
        </p:nvCxnSpPr>
        <p:spPr>
          <a:xfrm>
            <a:off x="2264293" y="1734333"/>
            <a:ext cx="0" cy="679996"/>
          </a:xfrm>
          <a:prstGeom prst="line">
            <a:avLst/>
          </a:prstGeom>
          <a:ln w="44450">
            <a:solidFill>
              <a:srgbClr val="7030A0"/>
            </a:solidFill>
          </a:ln>
        </p:spPr>
        <p:style>
          <a:lnRef idx="1">
            <a:schemeClr val="dk1"/>
          </a:lnRef>
          <a:fillRef idx="0">
            <a:schemeClr val="dk1"/>
          </a:fillRef>
          <a:effectRef idx="0">
            <a:schemeClr val="dk1"/>
          </a:effectRef>
          <a:fontRef idx="minor">
            <a:schemeClr val="tx1"/>
          </a:fontRef>
        </p:style>
      </p:cxnSp>
      <p:sp>
        <p:nvSpPr>
          <p:cNvPr id="167" name="TextBox 166"/>
          <p:cNvSpPr txBox="1">
            <a:spLocks noChangeArrowheads="1"/>
          </p:cNvSpPr>
          <p:nvPr/>
        </p:nvSpPr>
        <p:spPr bwMode="auto">
          <a:xfrm>
            <a:off x="1908266" y="2525511"/>
            <a:ext cx="712054"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00B0F0"/>
                </a:solidFill>
              </a:rPr>
              <a:t>V2.0</a:t>
            </a:r>
          </a:p>
        </p:txBody>
      </p:sp>
      <p:cxnSp>
        <p:nvCxnSpPr>
          <p:cNvPr id="168" name="Straight Connector 167"/>
          <p:cNvCxnSpPr/>
          <p:nvPr/>
        </p:nvCxnSpPr>
        <p:spPr>
          <a:xfrm>
            <a:off x="1929005" y="1917419"/>
            <a:ext cx="1540" cy="494714"/>
          </a:xfrm>
          <a:prstGeom prst="line">
            <a:avLst/>
          </a:prstGeom>
          <a:ln w="44450">
            <a:solidFill>
              <a:srgbClr val="00B0F0"/>
            </a:solidFill>
          </a:ln>
        </p:spPr>
        <p:style>
          <a:lnRef idx="1">
            <a:schemeClr val="dk1"/>
          </a:lnRef>
          <a:fillRef idx="0">
            <a:schemeClr val="dk1"/>
          </a:fillRef>
          <a:effectRef idx="0">
            <a:schemeClr val="dk1"/>
          </a:effectRef>
          <a:fontRef idx="minor">
            <a:schemeClr val="tx1"/>
          </a:fontRef>
        </p:style>
      </p:cxnSp>
      <p:sp>
        <p:nvSpPr>
          <p:cNvPr id="169" name="Oval 168"/>
          <p:cNvSpPr/>
          <p:nvPr/>
        </p:nvSpPr>
        <p:spPr>
          <a:xfrm>
            <a:off x="5087293" y="3992870"/>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70" name="Oval 169"/>
          <p:cNvSpPr/>
          <p:nvPr/>
        </p:nvSpPr>
        <p:spPr>
          <a:xfrm>
            <a:off x="5087688" y="4340666"/>
            <a:ext cx="169863" cy="215900"/>
          </a:xfrm>
          <a:prstGeom prst="ellipse">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71" name="Oval 170"/>
          <p:cNvSpPr/>
          <p:nvPr/>
        </p:nvSpPr>
        <p:spPr>
          <a:xfrm>
            <a:off x="5673592" y="4004885"/>
            <a:ext cx="169863" cy="215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72" name="Oval 171"/>
          <p:cNvSpPr/>
          <p:nvPr/>
        </p:nvSpPr>
        <p:spPr>
          <a:xfrm>
            <a:off x="5673592" y="4340666"/>
            <a:ext cx="169863" cy="215900"/>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73" name="Oval 172"/>
          <p:cNvSpPr/>
          <p:nvPr/>
        </p:nvSpPr>
        <p:spPr>
          <a:xfrm>
            <a:off x="6535131" y="4333828"/>
            <a:ext cx="283348"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74" name="Oval 173"/>
          <p:cNvSpPr/>
          <p:nvPr/>
        </p:nvSpPr>
        <p:spPr>
          <a:xfrm>
            <a:off x="6549922" y="3994766"/>
            <a:ext cx="283348"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75" name="Oval 174"/>
          <p:cNvSpPr/>
          <p:nvPr/>
        </p:nvSpPr>
        <p:spPr>
          <a:xfrm>
            <a:off x="7119506" y="4014403"/>
            <a:ext cx="283348"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76" name="Oval 175"/>
          <p:cNvSpPr/>
          <p:nvPr/>
        </p:nvSpPr>
        <p:spPr>
          <a:xfrm>
            <a:off x="8597932" y="4324965"/>
            <a:ext cx="283348" cy="274365"/>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78" name="TextBox 177"/>
          <p:cNvSpPr txBox="1">
            <a:spLocks noChangeArrowheads="1"/>
          </p:cNvSpPr>
          <p:nvPr/>
        </p:nvSpPr>
        <p:spPr bwMode="auto">
          <a:xfrm>
            <a:off x="1908266" y="2525511"/>
            <a:ext cx="712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7030A0"/>
                </a:solidFill>
              </a:rPr>
              <a:t>V2.0</a:t>
            </a:r>
          </a:p>
        </p:txBody>
      </p:sp>
      <p:sp>
        <p:nvSpPr>
          <p:cNvPr id="179" name="Oval 178"/>
          <p:cNvSpPr/>
          <p:nvPr/>
        </p:nvSpPr>
        <p:spPr>
          <a:xfrm>
            <a:off x="2170300" y="1630965"/>
            <a:ext cx="169863" cy="215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80" name="Oval 179"/>
          <p:cNvSpPr/>
          <p:nvPr/>
        </p:nvSpPr>
        <p:spPr>
          <a:xfrm>
            <a:off x="2173439" y="1756563"/>
            <a:ext cx="169863" cy="215900"/>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82" name="Straight Connector 181"/>
          <p:cNvCxnSpPr/>
          <p:nvPr/>
        </p:nvCxnSpPr>
        <p:spPr>
          <a:xfrm flipH="1">
            <a:off x="1082923" y="2092132"/>
            <a:ext cx="432048" cy="438763"/>
          </a:xfrm>
          <a:prstGeom prst="line">
            <a:avLst/>
          </a:prstGeom>
          <a:ln w="44450">
            <a:solidFill>
              <a:srgbClr val="FF0000"/>
            </a:solidFill>
          </a:ln>
        </p:spPr>
        <p:style>
          <a:lnRef idx="1">
            <a:schemeClr val="dk1"/>
          </a:lnRef>
          <a:fillRef idx="0">
            <a:schemeClr val="dk1"/>
          </a:fillRef>
          <a:effectRef idx="0">
            <a:schemeClr val="dk1"/>
          </a:effectRef>
          <a:fontRef idx="minor">
            <a:schemeClr val="tx1"/>
          </a:fontRef>
        </p:style>
      </p:cxnSp>
      <p:cxnSp>
        <p:nvCxnSpPr>
          <p:cNvPr id="183" name="Straight Connector 182"/>
          <p:cNvCxnSpPr/>
          <p:nvPr/>
        </p:nvCxnSpPr>
        <p:spPr>
          <a:xfrm>
            <a:off x="1082923" y="2092132"/>
            <a:ext cx="432048" cy="438763"/>
          </a:xfrm>
          <a:prstGeom prst="line">
            <a:avLst/>
          </a:prstGeom>
          <a:ln w="44450">
            <a:solidFill>
              <a:srgbClr val="FF0000"/>
            </a:solidFill>
          </a:ln>
        </p:spPr>
        <p:style>
          <a:lnRef idx="1">
            <a:schemeClr val="dk1"/>
          </a:lnRef>
          <a:fillRef idx="0">
            <a:schemeClr val="dk1"/>
          </a:fillRef>
          <a:effectRef idx="0">
            <a:schemeClr val="dk1"/>
          </a:effectRef>
          <a:fontRef idx="minor">
            <a:schemeClr val="tx1"/>
          </a:fontRef>
        </p:style>
      </p:cxnSp>
      <p:sp>
        <p:nvSpPr>
          <p:cNvPr id="184" name="Oval 183"/>
          <p:cNvSpPr/>
          <p:nvPr/>
        </p:nvSpPr>
        <p:spPr>
          <a:xfrm>
            <a:off x="1106233" y="1637068"/>
            <a:ext cx="406058" cy="296904"/>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85" name="Straight Connector 184"/>
          <p:cNvCxnSpPr/>
          <p:nvPr/>
        </p:nvCxnSpPr>
        <p:spPr>
          <a:xfrm flipH="1">
            <a:off x="825901" y="1733449"/>
            <a:ext cx="806259" cy="0"/>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sp>
        <p:nvSpPr>
          <p:cNvPr id="186" name="Oval 185"/>
          <p:cNvSpPr/>
          <p:nvPr/>
        </p:nvSpPr>
        <p:spPr>
          <a:xfrm>
            <a:off x="1789979" y="1626400"/>
            <a:ext cx="283348" cy="255827"/>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87" name="Straight Connector 186"/>
          <p:cNvCxnSpPr/>
          <p:nvPr/>
        </p:nvCxnSpPr>
        <p:spPr>
          <a:xfrm flipH="1">
            <a:off x="1561526" y="1733449"/>
            <a:ext cx="806259" cy="0"/>
          </a:xfrm>
          <a:prstGeom prst="line">
            <a:avLst/>
          </a:prstGeom>
          <a:ln w="44450">
            <a:solidFill>
              <a:schemeClr val="accent5">
                <a:lumMod val="50000"/>
              </a:schemeClr>
            </a:solidFill>
          </a:ln>
        </p:spPr>
        <p:style>
          <a:lnRef idx="1">
            <a:schemeClr val="dk1"/>
          </a:lnRef>
          <a:fillRef idx="0">
            <a:schemeClr val="dk1"/>
          </a:fillRef>
          <a:effectRef idx="0">
            <a:schemeClr val="dk1"/>
          </a:effectRef>
          <a:fontRef idx="minor">
            <a:schemeClr val="tx1"/>
          </a:fontRef>
        </p:style>
      </p:cxnSp>
      <p:sp>
        <p:nvSpPr>
          <p:cNvPr id="188" name="Oval 187"/>
          <p:cNvSpPr/>
          <p:nvPr/>
        </p:nvSpPr>
        <p:spPr>
          <a:xfrm>
            <a:off x="6589699" y="4007398"/>
            <a:ext cx="169863" cy="215900"/>
          </a:xfrm>
          <a:prstGeom prst="ellipse">
            <a:avLst/>
          </a:prstGeom>
          <a:solidFill>
            <a:srgbClr val="FFB612"/>
          </a:solidFill>
          <a:ln>
            <a:solidFill>
              <a:srgbClr val="FFB61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89" name="Oval 188"/>
          <p:cNvSpPr/>
          <p:nvPr/>
        </p:nvSpPr>
        <p:spPr>
          <a:xfrm>
            <a:off x="6590094" y="4355194"/>
            <a:ext cx="169863" cy="215900"/>
          </a:xfrm>
          <a:prstGeom prst="ellipse">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90" name="Oval 189"/>
          <p:cNvSpPr/>
          <p:nvPr/>
        </p:nvSpPr>
        <p:spPr>
          <a:xfrm>
            <a:off x="7175998" y="4019413"/>
            <a:ext cx="169863" cy="215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91" name="Oval 190"/>
          <p:cNvSpPr/>
          <p:nvPr/>
        </p:nvSpPr>
        <p:spPr>
          <a:xfrm>
            <a:off x="7174806" y="4355194"/>
            <a:ext cx="169863" cy="215900"/>
          </a:xfrm>
          <a:prstGeom prst="ellipse">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92" name="Oval 191"/>
          <p:cNvSpPr/>
          <p:nvPr/>
        </p:nvSpPr>
        <p:spPr>
          <a:xfrm>
            <a:off x="5057966" y="3977189"/>
            <a:ext cx="228538" cy="620817"/>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93" name="Oval 192"/>
          <p:cNvSpPr/>
          <p:nvPr/>
        </p:nvSpPr>
        <p:spPr>
          <a:xfrm>
            <a:off x="5646743" y="3986492"/>
            <a:ext cx="228538" cy="620817"/>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02" name="TextBox 101"/>
          <p:cNvSpPr txBox="1">
            <a:spLocks noChangeArrowheads="1"/>
          </p:cNvSpPr>
          <p:nvPr/>
        </p:nvSpPr>
        <p:spPr bwMode="auto">
          <a:xfrm>
            <a:off x="960673" y="2521256"/>
            <a:ext cx="712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2000" dirty="0">
                <a:solidFill>
                  <a:srgbClr val="00B0F0"/>
                </a:solidFill>
              </a:rPr>
              <a:t>V1.1</a:t>
            </a:r>
          </a:p>
        </p:txBody>
      </p:sp>
      <p:sp>
        <p:nvSpPr>
          <p:cNvPr id="107" name="TextBox 108"/>
          <p:cNvSpPr txBox="1">
            <a:spLocks noChangeArrowheads="1"/>
          </p:cNvSpPr>
          <p:nvPr/>
        </p:nvSpPr>
        <p:spPr bwMode="auto">
          <a:xfrm>
            <a:off x="396596" y="4499058"/>
            <a:ext cx="16097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2000" dirty="0">
                <a:solidFill>
                  <a:schemeClr val="tx2">
                    <a:lumMod val="40000"/>
                    <a:lumOff val="60000"/>
                  </a:schemeClr>
                </a:solidFill>
              </a:rPr>
              <a:t>Consumer E</a:t>
            </a:r>
          </a:p>
        </p:txBody>
      </p:sp>
      <p:sp>
        <p:nvSpPr>
          <p:cNvPr id="108" name="Oval 107"/>
          <p:cNvSpPr/>
          <p:nvPr/>
        </p:nvSpPr>
        <p:spPr>
          <a:xfrm>
            <a:off x="8366555" y="4020139"/>
            <a:ext cx="169863" cy="215900"/>
          </a:xfrm>
          <a:prstGeom prst="ellipse">
            <a:avLst/>
          </a:prstGeom>
          <a:solidFill>
            <a:schemeClr val="tx2">
              <a:lumMod val="40000"/>
              <a:lumOff val="60000"/>
            </a:schemeClr>
          </a:solidFill>
          <a:ln>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09" name="Oval 108"/>
          <p:cNvSpPr/>
          <p:nvPr/>
        </p:nvSpPr>
        <p:spPr>
          <a:xfrm>
            <a:off x="1219582" y="1972164"/>
            <a:ext cx="169863" cy="215900"/>
          </a:xfrm>
          <a:prstGeom prst="ellipse">
            <a:avLst/>
          </a:prstGeom>
          <a:solidFill>
            <a:schemeClr val="tx2">
              <a:lumMod val="40000"/>
              <a:lumOff val="60000"/>
            </a:schemeClr>
          </a:solidFill>
          <a:ln>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10" name="Oval 109"/>
          <p:cNvSpPr/>
          <p:nvPr/>
        </p:nvSpPr>
        <p:spPr>
          <a:xfrm>
            <a:off x="5379831" y="4004885"/>
            <a:ext cx="169863" cy="215900"/>
          </a:xfrm>
          <a:prstGeom prst="ellipse">
            <a:avLst/>
          </a:prstGeom>
          <a:solidFill>
            <a:schemeClr val="tx2">
              <a:lumMod val="40000"/>
              <a:lumOff val="60000"/>
            </a:schemeClr>
          </a:solidFill>
          <a:ln>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12" name="Oval 111"/>
          <p:cNvSpPr/>
          <p:nvPr/>
        </p:nvSpPr>
        <p:spPr>
          <a:xfrm>
            <a:off x="1186666" y="1943497"/>
            <a:ext cx="230318" cy="265773"/>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11" name="Oval 110"/>
          <p:cNvSpPr/>
          <p:nvPr/>
        </p:nvSpPr>
        <p:spPr>
          <a:xfrm>
            <a:off x="8329778" y="3961506"/>
            <a:ext cx="233641" cy="318246"/>
          </a:xfrm>
          <a:prstGeom prst="ellipse">
            <a:avLst/>
          </a:prstGeom>
          <a:solidFill>
            <a:schemeClr val="bg1"/>
          </a:solidFill>
          <a:ln>
            <a:solidFill>
              <a:schemeClr val="bg1"/>
            </a:solidFill>
          </a:ln>
          <a:effectLst>
            <a:outerShdw blurRad="50800" dist="50800" dir="5400000" algn="ctr" rotWithShape="0">
              <a:schemeClr val="bg1"/>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15" name="Oval 114"/>
          <p:cNvSpPr/>
          <p:nvPr/>
        </p:nvSpPr>
        <p:spPr>
          <a:xfrm>
            <a:off x="6891402" y="4012359"/>
            <a:ext cx="169863" cy="215900"/>
          </a:xfrm>
          <a:prstGeom prst="ellipse">
            <a:avLst/>
          </a:prstGeom>
          <a:solidFill>
            <a:schemeClr val="tx2">
              <a:lumMod val="40000"/>
              <a:lumOff val="60000"/>
            </a:schemeClr>
          </a:solidFill>
          <a:ln>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16" name="Oval 115"/>
          <p:cNvSpPr/>
          <p:nvPr/>
        </p:nvSpPr>
        <p:spPr>
          <a:xfrm>
            <a:off x="5342235" y="3978513"/>
            <a:ext cx="228538" cy="620817"/>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17" name="TextBox 108"/>
          <p:cNvSpPr txBox="1">
            <a:spLocks noChangeArrowheads="1"/>
          </p:cNvSpPr>
          <p:nvPr/>
        </p:nvSpPr>
        <p:spPr bwMode="auto">
          <a:xfrm>
            <a:off x="381000" y="5443981"/>
            <a:ext cx="1636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2000" dirty="0">
                <a:solidFill>
                  <a:schemeClr val="tx2">
                    <a:lumMod val="75000"/>
                  </a:schemeClr>
                </a:solidFill>
              </a:rPr>
              <a:t>Consumer G</a:t>
            </a:r>
          </a:p>
        </p:txBody>
      </p:sp>
      <p:sp>
        <p:nvSpPr>
          <p:cNvPr id="118" name="Oval 117"/>
          <p:cNvSpPr/>
          <p:nvPr/>
        </p:nvSpPr>
        <p:spPr>
          <a:xfrm>
            <a:off x="2185340" y="2144972"/>
            <a:ext cx="169863" cy="215900"/>
          </a:xfrm>
          <a:prstGeom prst="ellipse">
            <a:avLst/>
          </a:prstGeom>
          <a:solidFill>
            <a:schemeClr val="tx2">
              <a:lumMod val="75000"/>
            </a:schemeClr>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21" name="Oval 120"/>
          <p:cNvSpPr/>
          <p:nvPr/>
        </p:nvSpPr>
        <p:spPr>
          <a:xfrm>
            <a:off x="8361666" y="4362974"/>
            <a:ext cx="169863" cy="215900"/>
          </a:xfrm>
          <a:prstGeom prst="ellipse">
            <a:avLst/>
          </a:prstGeom>
          <a:solidFill>
            <a:schemeClr val="tx2">
              <a:lumMod val="75000"/>
            </a:schemeClr>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24" name="Oval 123"/>
          <p:cNvSpPr/>
          <p:nvPr/>
        </p:nvSpPr>
        <p:spPr>
          <a:xfrm>
            <a:off x="8332328" y="4301661"/>
            <a:ext cx="228538" cy="306532"/>
          </a:xfrm>
          <a:prstGeom prst="ellipse">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cxnSp>
        <p:nvCxnSpPr>
          <p:cNvPr id="125" name="Straight Connector 124"/>
          <p:cNvCxnSpPr/>
          <p:nvPr/>
        </p:nvCxnSpPr>
        <p:spPr>
          <a:xfrm>
            <a:off x="1929775" y="1903639"/>
            <a:ext cx="7987" cy="533543"/>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sp>
        <p:nvSpPr>
          <p:cNvPr id="126" name="TextBox 2"/>
          <p:cNvSpPr txBox="1">
            <a:spLocks noChangeArrowheads="1"/>
          </p:cNvSpPr>
          <p:nvPr/>
        </p:nvSpPr>
        <p:spPr bwMode="auto">
          <a:xfrm>
            <a:off x="2901765" y="2943359"/>
            <a:ext cx="57606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i="1" dirty="0">
                <a:solidFill>
                  <a:srgbClr val="FF0000"/>
                </a:solidFill>
              </a:rPr>
              <a:t>Change from pre EM2 Day2 – all affected. Moved up earlier and re-routed to target V2.0. </a:t>
            </a:r>
          </a:p>
        </p:txBody>
      </p:sp>
      <p:sp>
        <p:nvSpPr>
          <p:cNvPr id="181" name="Oval 180"/>
          <p:cNvSpPr/>
          <p:nvPr/>
        </p:nvSpPr>
        <p:spPr>
          <a:xfrm>
            <a:off x="2172542" y="1697625"/>
            <a:ext cx="169863" cy="215900"/>
          </a:xfrm>
          <a:prstGeom prst="ellipse">
            <a:avLst/>
          </a:prstGeom>
          <a:gradFill>
            <a:gsLst>
              <a:gs pos="49000">
                <a:srgbClr val="FFB612"/>
              </a:gs>
              <a:gs pos="51000">
                <a:srgbClr val="FF0000"/>
              </a:gs>
              <a:gs pos="100000">
                <a:schemeClr val="tx2"/>
              </a:gs>
              <a:gs pos="100000">
                <a:schemeClr val="accent1">
                  <a:lumMod val="30000"/>
                  <a:lumOff val="70000"/>
                </a:schemeClr>
              </a:gs>
            </a:gsLst>
            <a:lin ang="0" scaled="0"/>
          </a:gradFill>
          <a:ln>
            <a:gradFill>
              <a:gsLst>
                <a:gs pos="54000">
                  <a:srgbClr val="FFB612"/>
                </a:gs>
                <a:gs pos="54000">
                  <a:schemeClr val="tx2">
                    <a:alpha val="0"/>
                  </a:schemeClr>
                </a:gs>
                <a:gs pos="100000">
                  <a:schemeClr val="accent1">
                    <a:lumMod val="45000"/>
                    <a:lumOff val="55000"/>
                  </a:schemeClr>
                </a:gs>
                <a:gs pos="100000">
                  <a:schemeClr val="accent1">
                    <a:lumMod val="30000"/>
                    <a:lumOff val="70000"/>
                  </a:schemeClr>
                </a:gs>
              </a:gsLst>
              <a:lin ang="0" scaled="0"/>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29" name="Oval 128"/>
          <p:cNvSpPr/>
          <p:nvPr/>
        </p:nvSpPr>
        <p:spPr>
          <a:xfrm>
            <a:off x="2182703" y="1993370"/>
            <a:ext cx="169863" cy="215900"/>
          </a:xfrm>
          <a:prstGeom prst="ellipse">
            <a:avLst/>
          </a:prstGeom>
          <a:solidFill>
            <a:schemeClr val="tx2">
              <a:lumMod val="40000"/>
              <a:lumOff val="60000"/>
            </a:schemeClr>
          </a:solidFill>
          <a:ln>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23" name="Oval 122"/>
          <p:cNvSpPr/>
          <p:nvPr/>
        </p:nvSpPr>
        <p:spPr>
          <a:xfrm>
            <a:off x="8382320" y="4358232"/>
            <a:ext cx="169863" cy="215900"/>
          </a:xfrm>
          <a:prstGeom prst="ellipse">
            <a:avLst/>
          </a:prstGeom>
          <a:solidFill>
            <a:schemeClr val="tx2">
              <a:lumMod val="75000"/>
            </a:schemeClr>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34" name="TextBox 2"/>
          <p:cNvSpPr txBox="1">
            <a:spLocks noChangeArrowheads="1"/>
          </p:cNvSpPr>
          <p:nvPr/>
        </p:nvSpPr>
        <p:spPr bwMode="auto">
          <a:xfrm>
            <a:off x="2800095" y="5553786"/>
            <a:ext cx="6289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Unit Activity Costs:          0                      5                   15</a:t>
            </a:r>
          </a:p>
        </p:txBody>
      </p:sp>
      <p:sp>
        <p:nvSpPr>
          <p:cNvPr id="135" name="TextBox 2"/>
          <p:cNvSpPr txBox="1">
            <a:spLocks noChangeArrowheads="1"/>
          </p:cNvSpPr>
          <p:nvPr/>
        </p:nvSpPr>
        <p:spPr bwMode="auto">
          <a:xfrm>
            <a:off x="2235983" y="4180496"/>
            <a:ext cx="18122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Total Unit Cost:</a:t>
            </a:r>
          </a:p>
        </p:txBody>
      </p:sp>
      <p:sp>
        <p:nvSpPr>
          <p:cNvPr id="136" name="TextBox 2"/>
          <p:cNvSpPr txBox="1">
            <a:spLocks noChangeArrowheads="1"/>
          </p:cNvSpPr>
          <p:nvPr/>
        </p:nvSpPr>
        <p:spPr bwMode="auto">
          <a:xfrm>
            <a:off x="4013752" y="4176904"/>
            <a:ext cx="653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solidFill>
                  <a:schemeClr val="tx2"/>
                </a:solidFill>
              </a:rPr>
              <a:t>30</a:t>
            </a:r>
          </a:p>
        </p:txBody>
      </p:sp>
      <p:sp>
        <p:nvSpPr>
          <p:cNvPr id="137" name="TextBox 2"/>
          <p:cNvSpPr txBox="1">
            <a:spLocks noChangeArrowheads="1"/>
          </p:cNvSpPr>
          <p:nvPr/>
        </p:nvSpPr>
        <p:spPr bwMode="auto">
          <a:xfrm>
            <a:off x="4014213" y="4171980"/>
            <a:ext cx="653934" cy="369332"/>
          </a:xfrm>
          <a:prstGeom prst="rect">
            <a:avLst/>
          </a:prstGeom>
          <a:solidFill>
            <a:schemeClr val="bg1"/>
          </a:solidFill>
          <a:ln>
            <a:noFill/>
          </a:ln>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solidFill>
                  <a:schemeClr val="tx2"/>
                </a:solidFill>
              </a:rPr>
              <a:t>45</a:t>
            </a:r>
          </a:p>
        </p:txBody>
      </p:sp>
      <p:sp>
        <p:nvSpPr>
          <p:cNvPr id="138" name="TextBox 2"/>
          <p:cNvSpPr txBox="1">
            <a:spLocks noChangeArrowheads="1"/>
          </p:cNvSpPr>
          <p:nvPr/>
        </p:nvSpPr>
        <p:spPr bwMode="auto">
          <a:xfrm>
            <a:off x="4022278" y="4176904"/>
            <a:ext cx="653934" cy="369332"/>
          </a:xfrm>
          <a:prstGeom prst="rect">
            <a:avLst/>
          </a:prstGeom>
          <a:solidFill>
            <a:schemeClr val="bg1"/>
          </a:solidFill>
          <a:ln>
            <a:noFill/>
          </a:ln>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solidFill>
                  <a:schemeClr val="tx2"/>
                </a:solidFill>
              </a:rPr>
              <a:t>75</a:t>
            </a:r>
          </a:p>
        </p:txBody>
      </p:sp>
      <p:sp>
        <p:nvSpPr>
          <p:cNvPr id="160" name="TextBox 2"/>
          <p:cNvSpPr txBox="1">
            <a:spLocks noChangeArrowheads="1"/>
          </p:cNvSpPr>
          <p:nvPr/>
        </p:nvSpPr>
        <p:spPr bwMode="auto">
          <a:xfrm>
            <a:off x="4014878" y="4171980"/>
            <a:ext cx="653934" cy="369332"/>
          </a:xfrm>
          <a:prstGeom prst="rect">
            <a:avLst/>
          </a:prstGeom>
          <a:solidFill>
            <a:schemeClr val="bg1"/>
          </a:solidFill>
          <a:ln>
            <a:noFill/>
          </a:ln>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solidFill>
                  <a:schemeClr val="tx2"/>
                </a:solidFill>
              </a:rPr>
              <a:t>90</a:t>
            </a:r>
          </a:p>
        </p:txBody>
      </p:sp>
      <p:sp>
        <p:nvSpPr>
          <p:cNvPr id="161" name="TextBox 2"/>
          <p:cNvSpPr txBox="1">
            <a:spLocks noChangeArrowheads="1"/>
          </p:cNvSpPr>
          <p:nvPr/>
        </p:nvSpPr>
        <p:spPr bwMode="auto">
          <a:xfrm>
            <a:off x="4007545" y="4180496"/>
            <a:ext cx="653934" cy="369332"/>
          </a:xfrm>
          <a:prstGeom prst="rect">
            <a:avLst/>
          </a:prstGeom>
          <a:solidFill>
            <a:schemeClr val="bg1"/>
          </a:solidFill>
          <a:ln>
            <a:noFill/>
          </a:ln>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solidFill>
                  <a:schemeClr val="tx2"/>
                </a:solidFill>
              </a:rPr>
              <a:t>130</a:t>
            </a:r>
          </a:p>
        </p:txBody>
      </p:sp>
      <p:sp>
        <p:nvSpPr>
          <p:cNvPr id="127" name="Title 1">
            <a:extLst>
              <a:ext uri="{FF2B5EF4-FFF2-40B4-BE49-F238E27FC236}">
                <a16:creationId xmlns:a16="http://schemas.microsoft.com/office/drawing/2014/main" id="{83C98B9C-2F8B-42C7-A996-D073DCE77AFF}"/>
              </a:ext>
            </a:extLst>
          </p:cNvPr>
          <p:cNvSpPr txBox="1">
            <a:spLocks/>
          </p:cNvSpPr>
          <p:nvPr/>
        </p:nvSpPr>
        <p:spPr bwMode="auto">
          <a:xfrm>
            <a:off x="3588508" y="6349133"/>
            <a:ext cx="1939449" cy="43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lvl1pPr algn="l" defTabSz="457200" rtl="0" eaLnBrk="1" fontAlgn="base" hangingPunct="1">
              <a:spcBef>
                <a:spcPct val="0"/>
              </a:spcBef>
              <a:spcAft>
                <a:spcPct val="0"/>
              </a:spcAft>
              <a:defRPr sz="3600" b="1" kern="1200">
                <a:solidFill>
                  <a:schemeClr val="tx1"/>
                </a:solidFill>
                <a:latin typeface="+mj-lt"/>
                <a:ea typeface="MS PGothic" pitchFamily="34" charset="-128"/>
                <a:cs typeface="ＭＳ Ｐゴシック" pitchFamily="-84" charset="-128"/>
              </a:defRPr>
            </a:lvl1pPr>
            <a:lvl2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2pPr>
            <a:lvl3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3pPr>
            <a:lvl4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4pPr>
            <a:lvl5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5pPr>
            <a:lvl6pPr marL="4572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a:lstStyle>
          <a:p>
            <a:r>
              <a:rPr lang="en-GB" sz="1800" dirty="0"/>
              <a:t>Transformation</a:t>
            </a:r>
            <a:endParaRPr lang="en-GB" altLang="en-US" sz="1800" dirty="0">
              <a:ea typeface="ＭＳ Ｐゴシック" panose="020B0600070205080204" pitchFamily="34" charset="-128"/>
            </a:endParaRPr>
          </a:p>
        </p:txBody>
      </p:sp>
    </p:spTree>
    <p:extLst>
      <p:ext uri="{BB962C8B-B14F-4D97-AF65-F5344CB8AC3E}">
        <p14:creationId xmlns:p14="http://schemas.microsoft.com/office/powerpoint/2010/main" val="185629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9"/>
                                          </p:stCondLst>
                                        </p:cTn>
                                        <p:tgtEl>
                                          <p:spTgt spid="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9"/>
                                          </p:stCondLst>
                                        </p:cTn>
                                        <p:tgtEl>
                                          <p:spTgt spid="1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
                                          </p:stCondLst>
                                        </p:cTn>
                                        <p:tgtEl>
                                          <p:spTgt spid="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9"/>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9"/>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9"/>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9"/>
                                          </p:stCondLst>
                                        </p:cTn>
                                        <p:tgtEl>
                                          <p:spTgt spid="1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9"/>
                                          </p:stCondLst>
                                        </p:cTn>
                                        <p:tgtEl>
                                          <p:spTgt spid="1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9"/>
                                          </p:stCondLst>
                                        </p:cTn>
                                        <p:tgtEl>
                                          <p:spTgt spid="1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9"/>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9"/>
                                          </p:stCondLst>
                                        </p:cTn>
                                        <p:tgtEl>
                                          <p:spTgt spid="1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9"/>
                                          </p:stCondLst>
                                        </p:cTn>
                                        <p:tgtEl>
                                          <p:spTgt spid="1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9"/>
                                          </p:stCondLst>
                                        </p:cTn>
                                        <p:tgtEl>
                                          <p:spTgt spid="8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9"/>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9"/>
                                          </p:stCondLst>
                                        </p:cTn>
                                        <p:tgtEl>
                                          <p:spTgt spid="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9"/>
                                          </p:stCondLst>
                                        </p:cTn>
                                        <p:tgtEl>
                                          <p:spTgt spid="1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9"/>
                                          </p:stCondLst>
                                        </p:cTn>
                                        <p:tgtEl>
                                          <p:spTgt spid="1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9"/>
                                          </p:stCondLst>
                                        </p:cTn>
                                        <p:tgtEl>
                                          <p:spTgt spid="1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9"/>
                                          </p:stCondLst>
                                        </p:cTn>
                                        <p:tgtEl>
                                          <p:spTgt spid="1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9"/>
                                          </p:stCondLst>
                                        </p:cTn>
                                        <p:tgtEl>
                                          <p:spTgt spid="1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9"/>
                                          </p:stCondLst>
                                        </p:cTn>
                                        <p:tgtEl>
                                          <p:spTgt spid="1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9"/>
                                          </p:stCondLst>
                                        </p:cTn>
                                        <p:tgtEl>
                                          <p:spTgt spid="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9"/>
                                          </p:stCondLst>
                                        </p:cTn>
                                        <p:tgtEl>
                                          <p:spTgt spid="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9"/>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9"/>
                                          </p:stCondLst>
                                        </p:cTn>
                                        <p:tgtEl>
                                          <p:spTgt spid="7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9"/>
                                          </p:stCondLst>
                                        </p:cTn>
                                        <p:tgtEl>
                                          <p:spTgt spid="1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9"/>
                                          </p:stCondLst>
                                        </p:cTn>
                                        <p:tgtEl>
                                          <p:spTgt spid="1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9"/>
                                          </p:stCondLst>
                                        </p:cTn>
                                        <p:tgtEl>
                                          <p:spTgt spid="1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9"/>
                                          </p:stCondLst>
                                        </p:cTn>
                                        <p:tgtEl>
                                          <p:spTgt spid="1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9"/>
                                          </p:stCondLst>
                                        </p:cTn>
                                        <p:tgtEl>
                                          <p:spTgt spid="15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9"/>
                                          </p:stCondLst>
                                        </p:cTn>
                                        <p:tgtEl>
                                          <p:spTgt spid="15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9"/>
                                          </p:stCondLst>
                                        </p:cTn>
                                        <p:tgtEl>
                                          <p:spTgt spid="16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9"/>
                                          </p:stCondLst>
                                        </p:cTn>
                                        <p:tgtEl>
                                          <p:spTgt spid="16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9"/>
                                          </p:stCondLst>
                                        </p:cTn>
                                        <p:tgtEl>
                                          <p:spTgt spid="16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9"/>
                                          </p:stCondLst>
                                        </p:cTn>
                                        <p:tgtEl>
                                          <p:spTgt spid="10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9"/>
                                          </p:stCondLst>
                                        </p:cTn>
                                        <p:tgtEl>
                                          <p:spTgt spid="1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9"/>
                                          </p:stCondLst>
                                        </p:cTn>
                                        <p:tgtEl>
                                          <p:spTgt spid="10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9"/>
                                          </p:stCondLst>
                                        </p:cTn>
                                        <p:tgtEl>
                                          <p:spTgt spid="1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9"/>
                                          </p:stCondLst>
                                        </p:cTn>
                                        <p:tgtEl>
                                          <p:spTgt spid="15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9"/>
                                          </p:stCondLst>
                                        </p:cTn>
                                        <p:tgtEl>
                                          <p:spTgt spid="15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9"/>
                                          </p:stCondLst>
                                        </p:cTn>
                                        <p:tgtEl>
                                          <p:spTgt spid="6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9"/>
                                          </p:stCondLst>
                                        </p:cTn>
                                        <p:tgtEl>
                                          <p:spTgt spid="17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9"/>
                                          </p:stCondLst>
                                        </p:cTn>
                                        <p:tgtEl>
                                          <p:spTgt spid="10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9"/>
                                          </p:stCondLst>
                                        </p:cTn>
                                        <p:tgtEl>
                                          <p:spTgt spid="17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9"/>
                                          </p:stCondLst>
                                        </p:cTn>
                                        <p:tgtEl>
                                          <p:spTgt spid="16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9"/>
                                          </p:stCondLst>
                                        </p:cTn>
                                        <p:tgtEl>
                                          <p:spTgt spid="17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9"/>
                                          </p:stCondLst>
                                        </p:cTn>
                                        <p:tgtEl>
                                          <p:spTgt spid="17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9"/>
                                          </p:stCondLst>
                                        </p:cTn>
                                        <p:tgtEl>
                                          <p:spTgt spid="17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9"/>
                                          </p:stCondLst>
                                        </p:cTn>
                                        <p:tgtEl>
                                          <p:spTgt spid="11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9"/>
                                          </p:stCondLst>
                                        </p:cTn>
                                        <p:tgtEl>
                                          <p:spTgt spid="11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6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9"/>
                                          </p:stCondLst>
                                        </p:cTn>
                                        <p:tgtEl>
                                          <p:spTgt spid="16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9"/>
                                          </p:stCondLst>
                                        </p:cTn>
                                        <p:tgtEl>
                                          <p:spTgt spid="16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9"/>
                                          </p:stCondLst>
                                        </p:cTn>
                                        <p:tgtEl>
                                          <p:spTgt spid="17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9"/>
                                          </p:stCondLst>
                                        </p:cTn>
                                        <p:tgtEl>
                                          <p:spTgt spid="17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9"/>
                                          </p:stCondLst>
                                        </p:cTn>
                                        <p:tgtEl>
                                          <p:spTgt spid="16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9"/>
                                          </p:stCondLst>
                                        </p:cTn>
                                        <p:tgtEl>
                                          <p:spTgt spid="11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9"/>
                                          </p:stCondLst>
                                        </p:cTn>
                                        <p:tgtEl>
                                          <p:spTgt spid="11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9"/>
                                          </p:stCondLst>
                                        </p:cTn>
                                        <p:tgtEl>
                                          <p:spTgt spid="12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9"/>
                                          </p:stCondLst>
                                        </p:cTn>
                                        <p:tgtEl>
                                          <p:spTgt spid="18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9"/>
                                          </p:stCondLst>
                                        </p:cTn>
                                        <p:tgtEl>
                                          <p:spTgt spid="18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9"/>
                                          </p:stCondLst>
                                        </p:cTn>
                                        <p:tgtEl>
                                          <p:spTgt spid="17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9"/>
                                          </p:stCondLst>
                                        </p:cTn>
                                        <p:tgtEl>
                                          <p:spTgt spid="11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9"/>
                                          </p:stCondLst>
                                        </p:cTn>
                                        <p:tgtEl>
                                          <p:spTgt spid="188"/>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9"/>
                                          </p:stCondLst>
                                        </p:cTn>
                                        <p:tgtEl>
                                          <p:spTgt spid="189"/>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9"/>
                                          </p:stCondLst>
                                        </p:cTn>
                                        <p:tgtEl>
                                          <p:spTgt spid="19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9"/>
                                          </p:stCondLst>
                                        </p:cTn>
                                        <p:tgtEl>
                                          <p:spTgt spid="191"/>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9"/>
                                          </p:stCondLst>
                                        </p:cTn>
                                        <p:tgtEl>
                                          <p:spTgt spid="193"/>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9"/>
                                          </p:stCondLst>
                                        </p:cTn>
                                        <p:tgtEl>
                                          <p:spTgt spid="19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9"/>
                                          </p:stCondLst>
                                        </p:cTn>
                                        <p:tgtEl>
                                          <p:spTgt spid="186"/>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9"/>
                                          </p:stCondLst>
                                        </p:cTn>
                                        <p:tgtEl>
                                          <p:spTgt spid="115"/>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9"/>
                                          </p:stCondLst>
                                        </p:cTn>
                                        <p:tgtEl>
                                          <p:spTgt spid="18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9"/>
                                          </p:stCondLst>
                                        </p:cTn>
                                        <p:tgtEl>
                                          <p:spTgt spid="18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9"/>
                                          </p:stCondLst>
                                        </p:cTn>
                                        <p:tgtEl>
                                          <p:spTgt spid="178"/>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9"/>
                                          </p:stCondLst>
                                        </p:cTn>
                                        <p:tgtEl>
                                          <p:spTgt spid="184"/>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9"/>
                                          </p:stCondLst>
                                        </p:cTn>
                                        <p:tgtEl>
                                          <p:spTgt spid="185"/>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9"/>
                                          </p:stCondLst>
                                        </p:cTn>
                                        <p:tgtEl>
                                          <p:spTgt spid="18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9"/>
                                          </p:stCondLst>
                                        </p:cTn>
                                        <p:tgtEl>
                                          <p:spTgt spid="102"/>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9"/>
                                          </p:stCondLst>
                                        </p:cTn>
                                        <p:tgtEl>
                                          <p:spTgt spid="116"/>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9"/>
                                          </p:stCondLst>
                                        </p:cTn>
                                        <p:tgtEl>
                                          <p:spTgt spid="12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9"/>
                                          </p:stCondLst>
                                        </p:cTn>
                                        <p:tgtEl>
                                          <p:spTgt spid="124"/>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9"/>
                                          </p:stCondLst>
                                        </p:cTn>
                                        <p:tgtEl>
                                          <p:spTgt spid="125"/>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9"/>
                                          </p:stCondLst>
                                        </p:cTn>
                                        <p:tgtEl>
                                          <p:spTgt spid="12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9"/>
                                          </p:stCondLst>
                                        </p:cTn>
                                        <p:tgtEl>
                                          <p:spTgt spid="126"/>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61"/>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9"/>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06" grpId="0" animBg="1"/>
      <p:bldP spid="62" grpId="0" animBg="1"/>
      <p:bldP spid="63" grpId="0" animBg="1"/>
      <p:bldP spid="64" grpId="0" animBg="1"/>
      <p:bldP spid="61" grpId="0"/>
      <p:bldP spid="65" grpId="0"/>
      <p:bldP spid="66" grpId="0"/>
      <p:bldP spid="67" grpId="0"/>
      <p:bldP spid="71" grpId="0" animBg="1"/>
      <p:bldP spid="72" grpId="0" animBg="1"/>
      <p:bldP spid="73" grpId="0" animBg="1"/>
      <p:bldP spid="88" grpId="0" animBg="1"/>
      <p:bldP spid="89" grpId="0" animBg="1"/>
      <p:bldP spid="105" grpId="0" animBg="1"/>
      <p:bldP spid="120" grpId="0"/>
      <p:bldP spid="139" grpId="0" animBg="1"/>
      <p:bldP spid="142" grpId="0" animBg="1"/>
      <p:bldP spid="143" grpId="0" animBg="1"/>
      <p:bldP spid="144" grpId="0"/>
      <p:bldP spid="146" grpId="0"/>
      <p:bldP spid="150" grpId="0" animBg="1"/>
      <p:bldP spid="153" grpId="0" animBg="1"/>
      <p:bldP spid="156" grpId="0" animBg="1"/>
      <p:bldP spid="149" grpId="0" animBg="1"/>
      <p:bldP spid="158" grpId="0" animBg="1"/>
      <p:bldP spid="159" grpId="0" animBg="1"/>
      <p:bldP spid="162" grpId="0" animBg="1"/>
      <p:bldP spid="167" grpId="0" animBg="1"/>
      <p:bldP spid="169" grpId="0" animBg="1"/>
      <p:bldP spid="170" grpId="0" animBg="1"/>
      <p:bldP spid="171" grpId="0" animBg="1"/>
      <p:bldP spid="172" grpId="0" animBg="1"/>
      <p:bldP spid="173" grpId="0" animBg="1"/>
      <p:bldP spid="174" grpId="0" animBg="1"/>
      <p:bldP spid="175" grpId="0" animBg="1"/>
      <p:bldP spid="176" grpId="0" animBg="1"/>
      <p:bldP spid="178" grpId="0"/>
      <p:bldP spid="179" grpId="0" animBg="1"/>
      <p:bldP spid="180" grpId="0" animBg="1"/>
      <p:bldP spid="184" grpId="0" animBg="1"/>
      <p:bldP spid="186" grpId="0" animBg="1"/>
      <p:bldP spid="188" grpId="0" animBg="1"/>
      <p:bldP spid="189" grpId="0" animBg="1"/>
      <p:bldP spid="190" grpId="0" animBg="1"/>
      <p:bldP spid="191" grpId="0" animBg="1"/>
      <p:bldP spid="192" grpId="0" animBg="1"/>
      <p:bldP spid="193" grpId="0" animBg="1"/>
      <p:bldP spid="102" grpId="0"/>
      <p:bldP spid="107" grpId="0"/>
      <p:bldP spid="108" grpId="0" animBg="1"/>
      <p:bldP spid="109" grpId="0" animBg="1"/>
      <p:bldP spid="110" grpId="0" animBg="1"/>
      <p:bldP spid="112" grpId="0" animBg="1"/>
      <p:bldP spid="111" grpId="0" animBg="1"/>
      <p:bldP spid="115" grpId="0" animBg="1"/>
      <p:bldP spid="116" grpId="0" animBg="1"/>
      <p:bldP spid="117" grpId="0"/>
      <p:bldP spid="118" grpId="0" animBg="1"/>
      <p:bldP spid="121" grpId="0" animBg="1"/>
      <p:bldP spid="124" grpId="0" animBg="1"/>
      <p:bldP spid="126" grpId="0"/>
      <p:bldP spid="181" grpId="0" animBg="1"/>
      <p:bldP spid="129" grpId="0" animBg="1"/>
      <p:bldP spid="123" grpId="0" animBg="1"/>
      <p:bldP spid="136" grpId="0"/>
      <p:bldP spid="137" grpId="0" animBg="1"/>
      <p:bldP spid="138" grpId="0" animBg="1"/>
      <p:bldP spid="160" grpId="0" animBg="1"/>
      <p:bldP spid="1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5656" y="1715324"/>
            <a:ext cx="6651575" cy="707886"/>
          </a:xfrm>
        </p:spPr>
        <p:txBody>
          <a:bodyPr/>
          <a:lstStyle/>
          <a:p>
            <a:r>
              <a:rPr lang="en-GB" sz="4000" b="1" dirty="0"/>
              <a:t>IIB Deployment Topology</a:t>
            </a:r>
          </a:p>
        </p:txBody>
      </p:sp>
    </p:spTree>
    <p:extLst>
      <p:ext uri="{BB962C8B-B14F-4D97-AF65-F5344CB8AC3E}">
        <p14:creationId xmlns:p14="http://schemas.microsoft.com/office/powerpoint/2010/main" val="2521583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63"/>
          <p:cNvSpPr/>
          <p:nvPr/>
        </p:nvSpPr>
        <p:spPr bwMode="auto">
          <a:xfrm>
            <a:off x="3491880" y="3697731"/>
            <a:ext cx="1119382" cy="2016224"/>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r>
              <a:rPr lang="en-GB" sz="750" dirty="0"/>
              <a:t>Services</a:t>
            </a:r>
          </a:p>
        </p:txBody>
      </p:sp>
      <p:sp>
        <p:nvSpPr>
          <p:cNvPr id="2" name="Title 1"/>
          <p:cNvSpPr>
            <a:spLocks noGrp="1"/>
          </p:cNvSpPr>
          <p:nvPr>
            <p:ph type="title"/>
          </p:nvPr>
        </p:nvSpPr>
        <p:spPr>
          <a:xfrm>
            <a:off x="381000" y="548680"/>
            <a:ext cx="8302625" cy="838200"/>
          </a:xfrm>
        </p:spPr>
        <p:txBody>
          <a:bodyPr/>
          <a:lstStyle/>
          <a:p>
            <a:r>
              <a:rPr lang="en-GB" sz="2400" dirty="0"/>
              <a:t>IIB Deployment Topology</a:t>
            </a:r>
            <a:br>
              <a:rPr lang="en-GB" sz="2400" dirty="0"/>
            </a:br>
            <a:endParaRPr lang="en-GB" sz="2400" dirty="0"/>
          </a:p>
        </p:txBody>
      </p:sp>
      <p:sp>
        <p:nvSpPr>
          <p:cNvPr id="3" name="Content Placeholder 2"/>
          <p:cNvSpPr>
            <a:spLocks noGrp="1"/>
          </p:cNvSpPr>
          <p:nvPr>
            <p:ph idx="1"/>
          </p:nvPr>
        </p:nvSpPr>
        <p:spPr>
          <a:xfrm>
            <a:off x="352430" y="1369025"/>
            <a:ext cx="8486775" cy="2259080"/>
          </a:xfrm>
        </p:spPr>
        <p:txBody>
          <a:bodyPr/>
          <a:lstStyle/>
          <a:p>
            <a:pPr marL="208955" lvl="1" indent="-208955">
              <a:buFont typeface="Wingdings" pitchFamily="2" charset="2"/>
              <a:buChar char="§"/>
            </a:pPr>
            <a:r>
              <a:rPr lang="en-GB" sz="1600" dirty="0"/>
              <a:t>An AIX LPAR typically hosts two ‘Brokers’ for availability </a:t>
            </a:r>
          </a:p>
          <a:p>
            <a:pPr marL="208955" lvl="1" indent="-208955">
              <a:buFont typeface="Wingdings" pitchFamily="2" charset="2"/>
              <a:buChar char="§"/>
            </a:pPr>
            <a:r>
              <a:rPr lang="en-GB" sz="1600" dirty="0"/>
              <a:t>Each Broker (Integration Node) supports one or more ‘Integration Server’ (Execution Group - a UNIX process) </a:t>
            </a:r>
          </a:p>
          <a:p>
            <a:pPr marL="208955" lvl="1" indent="-208955">
              <a:buFont typeface="Wingdings" pitchFamily="2" charset="2"/>
              <a:buChar char="§"/>
            </a:pPr>
            <a:r>
              <a:rPr lang="en-GB" sz="1600" dirty="0"/>
              <a:t>Each Integration Server typically manages content for one IFW defined service (pre EM2 Day2)</a:t>
            </a:r>
          </a:p>
          <a:p>
            <a:pPr marL="208955" lvl="1" indent="-208955">
              <a:buFont typeface="Wingdings" pitchFamily="2" charset="2"/>
              <a:buChar char="§"/>
            </a:pPr>
            <a:r>
              <a:rPr lang="en-GB" sz="1600" dirty="0"/>
              <a:t>Each Execution Group may therefore contain deployed artefacts for one or more service operations</a:t>
            </a:r>
          </a:p>
          <a:p>
            <a:pPr marL="208955" lvl="1" indent="-208955">
              <a:buFont typeface="Wingdings" pitchFamily="2" charset="2"/>
              <a:buChar char="§"/>
            </a:pPr>
            <a:r>
              <a:rPr lang="en-GB" sz="1600" dirty="0"/>
              <a:t>One Execution Group is used for each major version of a given service group</a:t>
            </a:r>
          </a:p>
        </p:txBody>
      </p:sp>
      <p:sp>
        <p:nvSpPr>
          <p:cNvPr id="4" name="Rounded Rectangle 28"/>
          <p:cNvSpPr/>
          <p:nvPr/>
        </p:nvSpPr>
        <p:spPr bwMode="auto">
          <a:xfrm>
            <a:off x="1125755" y="3822420"/>
            <a:ext cx="1007918" cy="30133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r>
              <a:rPr lang="en-GB" sz="750" dirty="0"/>
              <a:t>LPAR </a:t>
            </a:r>
          </a:p>
        </p:txBody>
      </p:sp>
      <p:sp>
        <p:nvSpPr>
          <p:cNvPr id="5" name="Rounded Rectangle 34"/>
          <p:cNvSpPr/>
          <p:nvPr/>
        </p:nvSpPr>
        <p:spPr bwMode="auto">
          <a:xfrm>
            <a:off x="2277883" y="3970362"/>
            <a:ext cx="1007918" cy="30133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r>
              <a:rPr lang="en-GB" sz="750" dirty="0"/>
              <a:t>Broker #1</a:t>
            </a:r>
          </a:p>
        </p:txBody>
      </p:sp>
      <p:sp>
        <p:nvSpPr>
          <p:cNvPr id="6" name="Rounded Rectangle 38"/>
          <p:cNvSpPr/>
          <p:nvPr/>
        </p:nvSpPr>
        <p:spPr bwMode="auto">
          <a:xfrm>
            <a:off x="3540034" y="3972596"/>
            <a:ext cx="1007918" cy="30901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r>
              <a:rPr lang="en-GB" sz="750" dirty="0"/>
              <a:t>ExGrp:AccountSetup</a:t>
            </a:r>
          </a:p>
          <a:p>
            <a:pPr algn="ctr" defTabSz="741760" eaLnBrk="0" hangingPunct="0"/>
            <a:r>
              <a:rPr lang="en-GB" sz="750" dirty="0"/>
              <a:t>V1</a:t>
            </a:r>
          </a:p>
        </p:txBody>
      </p:sp>
      <p:cxnSp>
        <p:nvCxnSpPr>
          <p:cNvPr id="13" name="Straight Connector 12"/>
          <p:cNvCxnSpPr>
            <a:stCxn id="4" idx="3"/>
            <a:endCxn id="5" idx="1"/>
          </p:cNvCxnSpPr>
          <p:nvPr/>
        </p:nvCxnSpPr>
        <p:spPr bwMode="auto">
          <a:xfrm>
            <a:off x="2133673" y="3973088"/>
            <a:ext cx="144210" cy="147942"/>
          </a:xfrm>
          <a:prstGeom prst="line">
            <a:avLst/>
          </a:prstGeom>
          <a:solidFill>
            <a:schemeClr val="bg1"/>
          </a:solidFill>
          <a:ln w="9525" cap="flat" cmpd="sng" algn="ctr">
            <a:solidFill>
              <a:schemeClr val="tx1"/>
            </a:solidFill>
            <a:prstDash val="solid"/>
            <a:round/>
            <a:headEnd type="none" w="med" len="med"/>
            <a:tailEnd type="none" w="med" len="med"/>
          </a:ln>
          <a:effectLst/>
        </p:spPr>
      </p:cxnSp>
      <p:cxnSp>
        <p:nvCxnSpPr>
          <p:cNvPr id="14" name="Straight Connector 13"/>
          <p:cNvCxnSpPr>
            <a:stCxn id="5" idx="3"/>
            <a:endCxn id="6" idx="1"/>
          </p:cNvCxnSpPr>
          <p:nvPr/>
        </p:nvCxnSpPr>
        <p:spPr bwMode="auto">
          <a:xfrm>
            <a:off x="3285801" y="4121030"/>
            <a:ext cx="254233" cy="6074"/>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21" name="Rounded Rectangle 56"/>
          <p:cNvSpPr/>
          <p:nvPr/>
        </p:nvSpPr>
        <p:spPr bwMode="auto">
          <a:xfrm>
            <a:off x="3550421" y="4827231"/>
            <a:ext cx="1007918" cy="30133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r>
              <a:rPr lang="en-GB" sz="750" dirty="0"/>
              <a:t>ExGrp:RiskMonitoring</a:t>
            </a:r>
          </a:p>
          <a:p>
            <a:pPr algn="ctr" defTabSz="741760" eaLnBrk="0" hangingPunct="0"/>
            <a:r>
              <a:rPr lang="en-GB" sz="750" dirty="0"/>
              <a:t>V2 </a:t>
            </a:r>
          </a:p>
        </p:txBody>
      </p:sp>
      <p:cxnSp>
        <p:nvCxnSpPr>
          <p:cNvPr id="22" name="Straight Connector 21"/>
          <p:cNvCxnSpPr>
            <a:stCxn id="5" idx="3"/>
            <a:endCxn id="21" idx="1"/>
          </p:cNvCxnSpPr>
          <p:nvPr/>
        </p:nvCxnSpPr>
        <p:spPr bwMode="auto">
          <a:xfrm>
            <a:off x="3285801" y="4121030"/>
            <a:ext cx="264620" cy="856869"/>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85" name="Rounded Rectangle 34"/>
          <p:cNvSpPr/>
          <p:nvPr/>
        </p:nvSpPr>
        <p:spPr bwMode="auto">
          <a:xfrm>
            <a:off x="2286073" y="4601229"/>
            <a:ext cx="1007918" cy="30133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r>
              <a:rPr lang="en-GB" sz="750" dirty="0"/>
              <a:t>Broker #2</a:t>
            </a:r>
          </a:p>
        </p:txBody>
      </p:sp>
      <p:cxnSp>
        <p:nvCxnSpPr>
          <p:cNvPr id="86" name="Straight Connector 85"/>
          <p:cNvCxnSpPr>
            <a:stCxn id="4" idx="3"/>
            <a:endCxn id="85" idx="1"/>
          </p:cNvCxnSpPr>
          <p:nvPr/>
        </p:nvCxnSpPr>
        <p:spPr bwMode="auto">
          <a:xfrm>
            <a:off x="2133673" y="3973088"/>
            <a:ext cx="152400" cy="778809"/>
          </a:xfrm>
          <a:prstGeom prst="line">
            <a:avLst/>
          </a:prstGeom>
          <a:solidFill>
            <a:schemeClr val="bg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985876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63"/>
          <p:cNvSpPr/>
          <p:nvPr/>
        </p:nvSpPr>
        <p:spPr bwMode="auto">
          <a:xfrm>
            <a:off x="4721534" y="3718284"/>
            <a:ext cx="1109344" cy="2016224"/>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r>
              <a:rPr lang="en-GB" sz="750" dirty="0"/>
              <a:t>Operations</a:t>
            </a:r>
          </a:p>
        </p:txBody>
      </p:sp>
      <p:sp>
        <p:nvSpPr>
          <p:cNvPr id="79" name="Rounded Rectangle 63"/>
          <p:cNvSpPr/>
          <p:nvPr/>
        </p:nvSpPr>
        <p:spPr bwMode="auto">
          <a:xfrm>
            <a:off x="3491880" y="3697731"/>
            <a:ext cx="1119382" cy="2016224"/>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r>
              <a:rPr lang="en-GB" sz="750" dirty="0"/>
              <a:t>Services</a:t>
            </a:r>
          </a:p>
        </p:txBody>
      </p:sp>
      <p:sp>
        <p:nvSpPr>
          <p:cNvPr id="2" name="Title 1"/>
          <p:cNvSpPr>
            <a:spLocks noGrp="1"/>
          </p:cNvSpPr>
          <p:nvPr>
            <p:ph type="title"/>
          </p:nvPr>
        </p:nvSpPr>
        <p:spPr>
          <a:xfrm>
            <a:off x="381000" y="548680"/>
            <a:ext cx="8302625" cy="838200"/>
          </a:xfrm>
        </p:spPr>
        <p:txBody>
          <a:bodyPr/>
          <a:lstStyle/>
          <a:p>
            <a:r>
              <a:rPr lang="en-GB" sz="2400" dirty="0"/>
              <a:t>IIB Deployment Topology</a:t>
            </a:r>
            <a:br>
              <a:rPr lang="en-GB" sz="2400" dirty="0"/>
            </a:br>
            <a:endParaRPr lang="en-GB" sz="2400" dirty="0"/>
          </a:p>
        </p:txBody>
      </p:sp>
      <p:sp>
        <p:nvSpPr>
          <p:cNvPr id="3" name="Content Placeholder 2"/>
          <p:cNvSpPr>
            <a:spLocks noGrp="1"/>
          </p:cNvSpPr>
          <p:nvPr>
            <p:ph idx="1"/>
          </p:nvPr>
        </p:nvSpPr>
        <p:spPr>
          <a:xfrm>
            <a:off x="352430" y="1369025"/>
            <a:ext cx="8486775" cy="2160591"/>
          </a:xfrm>
        </p:spPr>
        <p:txBody>
          <a:bodyPr/>
          <a:lstStyle/>
          <a:p>
            <a:pPr marL="208955" lvl="1" indent="-208955">
              <a:buFont typeface="Wingdings" pitchFamily="2" charset="2"/>
              <a:buChar char="§"/>
            </a:pPr>
            <a:r>
              <a:rPr lang="en-GB" sz="1600" dirty="0"/>
              <a:t>Each service operation is deployed to an Execution Group as an ‘Application’; predominantly exposed as SOAP1.2 over HTTP or MQ. They typically comprise of one WSDL describing the service’s interface; referenced by a ‘Message Flow’ which contains the processing logic for the service, </a:t>
            </a:r>
          </a:p>
          <a:p>
            <a:pPr marL="208955" lvl="1" indent="-208955">
              <a:buFont typeface="Wingdings" pitchFamily="2" charset="2"/>
              <a:buChar char="§"/>
            </a:pPr>
            <a:r>
              <a:rPr lang="en-GB" sz="1600" dirty="0"/>
              <a:t>Applications are therefore used to group (encapsulate) all associated resources that are required to deliver a complete service operation, </a:t>
            </a:r>
          </a:p>
          <a:p>
            <a:pPr marL="208955" lvl="1" indent="-208955">
              <a:buFont typeface="Wingdings" pitchFamily="2" charset="2"/>
              <a:buChar char="§"/>
            </a:pPr>
            <a:r>
              <a:rPr lang="en-GB" sz="1600" dirty="0"/>
              <a:t>Applications can additionally reference "shared" resources located within one or more libraries; where libraries can themselves reference further libraries. </a:t>
            </a:r>
          </a:p>
        </p:txBody>
      </p:sp>
      <p:sp>
        <p:nvSpPr>
          <p:cNvPr id="4" name="Rounded Rectangle 28"/>
          <p:cNvSpPr/>
          <p:nvPr/>
        </p:nvSpPr>
        <p:spPr bwMode="auto">
          <a:xfrm>
            <a:off x="1125755" y="3822420"/>
            <a:ext cx="1007918" cy="30133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r>
              <a:rPr lang="en-GB" sz="750" dirty="0"/>
              <a:t>LPAR </a:t>
            </a:r>
          </a:p>
        </p:txBody>
      </p:sp>
      <p:sp>
        <p:nvSpPr>
          <p:cNvPr id="5" name="Rounded Rectangle 34"/>
          <p:cNvSpPr/>
          <p:nvPr/>
        </p:nvSpPr>
        <p:spPr bwMode="auto">
          <a:xfrm>
            <a:off x="2277883" y="3970362"/>
            <a:ext cx="1007918" cy="30133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r>
              <a:rPr lang="en-GB" sz="750" dirty="0"/>
              <a:t>Broker #1</a:t>
            </a:r>
          </a:p>
        </p:txBody>
      </p:sp>
      <p:sp>
        <p:nvSpPr>
          <p:cNvPr id="6" name="Rounded Rectangle 38"/>
          <p:cNvSpPr/>
          <p:nvPr/>
        </p:nvSpPr>
        <p:spPr bwMode="auto">
          <a:xfrm>
            <a:off x="3540034" y="3972596"/>
            <a:ext cx="1007918" cy="30901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r>
              <a:rPr lang="en-GB" sz="750" dirty="0"/>
              <a:t>ExGrp:AccountSetup</a:t>
            </a:r>
          </a:p>
          <a:p>
            <a:pPr algn="ctr" defTabSz="741760" eaLnBrk="0" hangingPunct="0"/>
            <a:r>
              <a:rPr lang="en-GB" sz="750" dirty="0"/>
              <a:t>V1</a:t>
            </a:r>
          </a:p>
        </p:txBody>
      </p:sp>
      <p:sp>
        <p:nvSpPr>
          <p:cNvPr id="10" name="Rounded Rectangle 44"/>
          <p:cNvSpPr/>
          <p:nvPr/>
        </p:nvSpPr>
        <p:spPr bwMode="auto">
          <a:xfrm>
            <a:off x="4764419" y="4425060"/>
            <a:ext cx="1007918" cy="30133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r>
              <a:rPr lang="en-GB" sz="750" dirty="0"/>
              <a:t>App Open</a:t>
            </a:r>
          </a:p>
          <a:p>
            <a:pPr algn="ctr" defTabSz="741760" eaLnBrk="0" hangingPunct="0"/>
            <a:r>
              <a:rPr lang="en-GB" sz="750" dirty="0"/>
              <a:t>BusinessAccount</a:t>
            </a:r>
          </a:p>
        </p:txBody>
      </p:sp>
      <p:sp>
        <p:nvSpPr>
          <p:cNvPr id="11" name="Rounded Rectangle 45"/>
          <p:cNvSpPr/>
          <p:nvPr/>
        </p:nvSpPr>
        <p:spPr bwMode="auto">
          <a:xfrm>
            <a:off x="4764420" y="3972214"/>
            <a:ext cx="1007918" cy="30133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r>
              <a:rPr lang="en-GB" sz="750" dirty="0"/>
              <a:t>App: Create</a:t>
            </a:r>
          </a:p>
          <a:p>
            <a:pPr algn="ctr" defTabSz="741760" eaLnBrk="0" hangingPunct="0"/>
            <a:r>
              <a:rPr lang="en-GB" sz="750" dirty="0"/>
              <a:t>ArrangementDetails</a:t>
            </a:r>
          </a:p>
        </p:txBody>
      </p:sp>
      <p:cxnSp>
        <p:nvCxnSpPr>
          <p:cNvPr id="13" name="Straight Connector 12"/>
          <p:cNvCxnSpPr>
            <a:stCxn id="4" idx="3"/>
            <a:endCxn id="5" idx="1"/>
          </p:cNvCxnSpPr>
          <p:nvPr/>
        </p:nvCxnSpPr>
        <p:spPr bwMode="auto">
          <a:xfrm>
            <a:off x="2133673" y="3973088"/>
            <a:ext cx="144210" cy="147942"/>
          </a:xfrm>
          <a:prstGeom prst="line">
            <a:avLst/>
          </a:prstGeom>
          <a:solidFill>
            <a:schemeClr val="bg1"/>
          </a:solidFill>
          <a:ln w="9525" cap="flat" cmpd="sng" algn="ctr">
            <a:solidFill>
              <a:schemeClr val="tx1"/>
            </a:solidFill>
            <a:prstDash val="solid"/>
            <a:round/>
            <a:headEnd type="none" w="med" len="med"/>
            <a:tailEnd type="none" w="med" len="med"/>
          </a:ln>
          <a:effectLst/>
        </p:spPr>
      </p:cxnSp>
      <p:cxnSp>
        <p:nvCxnSpPr>
          <p:cNvPr id="14" name="Straight Connector 13"/>
          <p:cNvCxnSpPr>
            <a:stCxn id="5" idx="3"/>
            <a:endCxn id="6" idx="1"/>
          </p:cNvCxnSpPr>
          <p:nvPr/>
        </p:nvCxnSpPr>
        <p:spPr bwMode="auto">
          <a:xfrm>
            <a:off x="3285801" y="4121030"/>
            <a:ext cx="254233" cy="6074"/>
          </a:xfrm>
          <a:prstGeom prst="line">
            <a:avLst/>
          </a:prstGeom>
          <a:solidFill>
            <a:schemeClr val="bg1"/>
          </a:solidFill>
          <a:ln w="9525" cap="flat" cmpd="sng" algn="ctr">
            <a:solidFill>
              <a:schemeClr val="tx1"/>
            </a:solidFill>
            <a:prstDash val="solid"/>
            <a:round/>
            <a:headEnd type="none" w="med" len="med"/>
            <a:tailEnd type="none" w="med" len="med"/>
          </a:ln>
          <a:effectLst/>
        </p:spPr>
      </p:cxnSp>
      <p:cxnSp>
        <p:nvCxnSpPr>
          <p:cNvPr id="16" name="Straight Connector 15"/>
          <p:cNvCxnSpPr>
            <a:stCxn id="6" idx="3"/>
            <a:endCxn id="11" idx="1"/>
          </p:cNvCxnSpPr>
          <p:nvPr/>
        </p:nvCxnSpPr>
        <p:spPr bwMode="auto">
          <a:xfrm flipV="1">
            <a:off x="4547952" y="4122882"/>
            <a:ext cx="216468" cy="4222"/>
          </a:xfrm>
          <a:prstGeom prst="line">
            <a:avLst/>
          </a:prstGeom>
          <a:solidFill>
            <a:schemeClr val="bg1"/>
          </a:solidFill>
          <a:ln w="9525" cap="flat" cmpd="sng" algn="ctr">
            <a:solidFill>
              <a:schemeClr val="tx1"/>
            </a:solidFill>
            <a:prstDash val="solid"/>
            <a:round/>
            <a:headEnd type="none" w="med" len="med"/>
            <a:tailEnd type="none" w="med" len="med"/>
          </a:ln>
          <a:effectLst/>
        </p:spPr>
      </p:cxnSp>
      <p:cxnSp>
        <p:nvCxnSpPr>
          <p:cNvPr id="17" name="Straight Connector 16"/>
          <p:cNvCxnSpPr>
            <a:endCxn id="10" idx="1"/>
          </p:cNvCxnSpPr>
          <p:nvPr/>
        </p:nvCxnSpPr>
        <p:spPr bwMode="auto">
          <a:xfrm>
            <a:off x="4573994" y="4127104"/>
            <a:ext cx="190425" cy="448624"/>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21" name="Rounded Rectangle 56"/>
          <p:cNvSpPr/>
          <p:nvPr/>
        </p:nvSpPr>
        <p:spPr bwMode="auto">
          <a:xfrm>
            <a:off x="3550421" y="4827231"/>
            <a:ext cx="1007918" cy="30133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r>
              <a:rPr lang="en-GB" sz="750" dirty="0"/>
              <a:t>ExGrp:RiskMonitoring</a:t>
            </a:r>
          </a:p>
          <a:p>
            <a:pPr algn="ctr" defTabSz="741760" eaLnBrk="0" hangingPunct="0"/>
            <a:r>
              <a:rPr lang="en-GB" sz="750" dirty="0"/>
              <a:t>V2 </a:t>
            </a:r>
          </a:p>
        </p:txBody>
      </p:sp>
      <p:cxnSp>
        <p:nvCxnSpPr>
          <p:cNvPr id="22" name="Straight Connector 21"/>
          <p:cNvCxnSpPr>
            <a:stCxn id="5" idx="3"/>
            <a:endCxn id="21" idx="1"/>
          </p:cNvCxnSpPr>
          <p:nvPr/>
        </p:nvCxnSpPr>
        <p:spPr bwMode="auto">
          <a:xfrm>
            <a:off x="3285801" y="4121030"/>
            <a:ext cx="264620" cy="856869"/>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23" name="Rounded Rectangle 58"/>
          <p:cNvSpPr/>
          <p:nvPr/>
        </p:nvSpPr>
        <p:spPr bwMode="auto">
          <a:xfrm>
            <a:off x="4764419" y="4827231"/>
            <a:ext cx="1007918" cy="30133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r>
              <a:rPr lang="en-GB" sz="750" dirty="0"/>
              <a:t>App: Request</a:t>
            </a:r>
          </a:p>
          <a:p>
            <a:pPr algn="ctr" defTabSz="741760" eaLnBrk="0" hangingPunct="0"/>
            <a:r>
              <a:rPr lang="en-GB" sz="750" dirty="0"/>
              <a:t>ApplicationVetting</a:t>
            </a:r>
          </a:p>
        </p:txBody>
      </p:sp>
      <p:cxnSp>
        <p:nvCxnSpPr>
          <p:cNvPr id="24" name="Straight Connector 23"/>
          <p:cNvCxnSpPr>
            <a:stCxn id="21" idx="3"/>
            <a:endCxn id="23" idx="1"/>
          </p:cNvCxnSpPr>
          <p:nvPr/>
        </p:nvCxnSpPr>
        <p:spPr bwMode="auto">
          <a:xfrm>
            <a:off x="4558339" y="4977899"/>
            <a:ext cx="206080" cy="0"/>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85" name="Rounded Rectangle 34"/>
          <p:cNvSpPr/>
          <p:nvPr/>
        </p:nvSpPr>
        <p:spPr bwMode="auto">
          <a:xfrm>
            <a:off x="2286073" y="4601229"/>
            <a:ext cx="1007918" cy="30133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r>
              <a:rPr lang="en-GB" sz="750" dirty="0"/>
              <a:t>Broker #2</a:t>
            </a:r>
          </a:p>
        </p:txBody>
      </p:sp>
      <p:cxnSp>
        <p:nvCxnSpPr>
          <p:cNvPr id="86" name="Straight Connector 85"/>
          <p:cNvCxnSpPr>
            <a:stCxn id="4" idx="3"/>
            <a:endCxn id="85" idx="1"/>
          </p:cNvCxnSpPr>
          <p:nvPr/>
        </p:nvCxnSpPr>
        <p:spPr bwMode="auto">
          <a:xfrm>
            <a:off x="2133673" y="3973088"/>
            <a:ext cx="152400" cy="778809"/>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33" name="Rounded Rectangle 63"/>
          <p:cNvSpPr/>
          <p:nvPr/>
        </p:nvSpPr>
        <p:spPr bwMode="auto">
          <a:xfrm>
            <a:off x="6019252" y="4859492"/>
            <a:ext cx="1750605" cy="904850"/>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r>
              <a:rPr lang="en-GB" sz="750" dirty="0"/>
              <a:t>ESBAsset.LoggingBasedLog4j.libzip</a:t>
            </a:r>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r>
              <a:rPr lang="en-GB" sz="750" b="1" dirty="0"/>
              <a:t>.libzip </a:t>
            </a:r>
            <a:r>
              <a:rPr lang="en-GB" sz="750" dirty="0"/>
              <a:t>(Reusable Resource Library)</a:t>
            </a:r>
          </a:p>
        </p:txBody>
      </p:sp>
      <p:sp>
        <p:nvSpPr>
          <p:cNvPr id="34" name="Rounded Rectangle 62"/>
          <p:cNvSpPr/>
          <p:nvPr/>
        </p:nvSpPr>
        <p:spPr bwMode="auto">
          <a:xfrm>
            <a:off x="6071994" y="5167402"/>
            <a:ext cx="1633130" cy="35371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defTabSz="741760" eaLnBrk="0" hangingPunct="0"/>
            <a:r>
              <a:rPr lang="en-GB" sz="750" dirty="0"/>
              <a:t>LoggingConfiguration.msgflow</a:t>
            </a:r>
          </a:p>
          <a:p>
            <a:pPr defTabSz="741760" eaLnBrk="0" hangingPunct="0"/>
            <a:r>
              <a:rPr lang="en-GB" sz="750" dirty="0"/>
              <a:t>SF_Broker_Logging_Log4j.subflow</a:t>
            </a:r>
          </a:p>
        </p:txBody>
      </p:sp>
      <p:cxnSp>
        <p:nvCxnSpPr>
          <p:cNvPr id="35" name="Straight Connector 34"/>
          <p:cNvCxnSpPr/>
          <p:nvPr/>
        </p:nvCxnSpPr>
        <p:spPr bwMode="auto">
          <a:xfrm>
            <a:off x="5772338" y="4121289"/>
            <a:ext cx="389110" cy="738203"/>
          </a:xfrm>
          <a:prstGeom prst="line">
            <a:avLst/>
          </a:prstGeom>
          <a:solidFill>
            <a:schemeClr val="bg1"/>
          </a:solidFill>
          <a:ln w="9525" cap="flat" cmpd="sng" algn="ctr">
            <a:solidFill>
              <a:schemeClr val="tx1"/>
            </a:solidFill>
            <a:prstDash val="solid"/>
            <a:round/>
            <a:headEnd type="none" w="med" len="med"/>
            <a:tailEnd type="none" w="med" len="med"/>
          </a:ln>
          <a:effectLst/>
        </p:spPr>
      </p:cxnSp>
      <p:cxnSp>
        <p:nvCxnSpPr>
          <p:cNvPr id="36" name="Straight Connector 35"/>
          <p:cNvCxnSpPr>
            <a:stCxn id="11" idx="3"/>
          </p:cNvCxnSpPr>
          <p:nvPr/>
        </p:nvCxnSpPr>
        <p:spPr bwMode="auto">
          <a:xfrm>
            <a:off x="5772338" y="4122882"/>
            <a:ext cx="564611" cy="45892"/>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37" name="Rounded Rectangle 63"/>
          <p:cNvSpPr/>
          <p:nvPr/>
        </p:nvSpPr>
        <p:spPr bwMode="auto">
          <a:xfrm>
            <a:off x="6336949" y="3718284"/>
            <a:ext cx="1750605" cy="904850"/>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algn="ctr" defTabSz="741760" eaLnBrk="0" hangingPunct="0"/>
            <a:r>
              <a:rPr lang="en-GB" sz="750" dirty="0"/>
              <a:t>CreateArrangementDetailsLibrary.libzip</a:t>
            </a:r>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endParaRPr lang="en-GB" sz="750" dirty="0"/>
          </a:p>
          <a:p>
            <a:pPr algn="ctr" defTabSz="741760" eaLnBrk="0" hangingPunct="0"/>
            <a:r>
              <a:rPr lang="en-GB" sz="750" b="1" dirty="0"/>
              <a:t>.libzip </a:t>
            </a:r>
            <a:r>
              <a:rPr lang="en-GB" sz="750" dirty="0"/>
              <a:t>(Reusable Resource Library)</a:t>
            </a:r>
          </a:p>
        </p:txBody>
      </p:sp>
      <p:sp>
        <p:nvSpPr>
          <p:cNvPr id="38" name="Rounded Rectangle 62"/>
          <p:cNvSpPr/>
          <p:nvPr/>
        </p:nvSpPr>
        <p:spPr bwMode="auto">
          <a:xfrm>
            <a:off x="6399026" y="3997704"/>
            <a:ext cx="1633130" cy="35371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74217" tIns="37109" rIns="74217" bIns="37109" numCol="1" rtlCol="0" anchor="ctr" anchorCtr="0" compatLnSpc="1">
            <a:prstTxWarp prst="textNoShape">
              <a:avLst/>
            </a:prstTxWarp>
          </a:bodyPr>
          <a:lstStyle/>
          <a:p>
            <a:pPr defTabSz="741760" eaLnBrk="0" hangingPunct="0"/>
            <a:r>
              <a:rPr lang="en-GB" sz="750" dirty="0"/>
              <a:t>CreateArrangementDetailsLibrary</a:t>
            </a:r>
          </a:p>
          <a:p>
            <a:pPr defTabSz="741760" eaLnBrk="0" hangingPunct="0"/>
            <a:r>
              <a:rPr lang="en-GB" sz="750" dirty="0"/>
              <a:t>MessageSet.xsdzip</a:t>
            </a:r>
          </a:p>
        </p:txBody>
      </p:sp>
    </p:spTree>
    <p:extLst>
      <p:ext uri="{BB962C8B-B14F-4D97-AF65-F5344CB8AC3E}">
        <p14:creationId xmlns:p14="http://schemas.microsoft.com/office/powerpoint/2010/main" val="244628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8680"/>
            <a:ext cx="8302625" cy="838200"/>
          </a:xfrm>
        </p:spPr>
        <p:txBody>
          <a:bodyPr/>
          <a:lstStyle/>
          <a:p>
            <a:r>
              <a:rPr lang="en-GB" sz="2400" dirty="0"/>
              <a:t>IIB Web Service HTTP Topology</a:t>
            </a:r>
            <a:br>
              <a:rPr lang="en-GB" sz="2400" dirty="0"/>
            </a:br>
            <a:endParaRPr lang="en-GB" sz="2400" dirty="0"/>
          </a:p>
        </p:txBody>
      </p:sp>
      <p:pic>
        <p:nvPicPr>
          <p:cNvPr id="3" name="Picture 2"/>
          <p:cNvPicPr>
            <a:picLocks noChangeAspect="1"/>
          </p:cNvPicPr>
          <p:nvPr/>
        </p:nvPicPr>
        <p:blipFill>
          <a:blip r:embed="rId3"/>
          <a:stretch>
            <a:fillRect/>
          </a:stretch>
        </p:blipFill>
        <p:spPr>
          <a:xfrm>
            <a:off x="2152654" y="2070706"/>
            <a:ext cx="4886325" cy="2847975"/>
          </a:xfrm>
          <a:prstGeom prst="rect">
            <a:avLst/>
          </a:prstGeom>
        </p:spPr>
      </p:pic>
      <p:sp>
        <p:nvSpPr>
          <p:cNvPr id="4" name="Content Placeholder 2"/>
          <p:cNvSpPr>
            <a:spLocks noGrp="1"/>
          </p:cNvSpPr>
          <p:nvPr>
            <p:ph idx="1"/>
          </p:nvPr>
        </p:nvSpPr>
        <p:spPr>
          <a:xfrm>
            <a:off x="352430" y="1369025"/>
            <a:ext cx="8486775" cy="461665"/>
          </a:xfrm>
        </p:spPr>
        <p:txBody>
          <a:bodyPr/>
          <a:lstStyle/>
          <a:p>
            <a:pPr marL="208955" lvl="1" indent="-208955">
              <a:buFont typeface="Wingdings" pitchFamily="2" charset="2"/>
              <a:buChar char="§"/>
            </a:pPr>
            <a:r>
              <a:rPr lang="en-GB" sz="1200" dirty="0"/>
              <a:t>All Web Service operations are constructed from a parent message flow which first make use of a  common subflow: </a:t>
            </a:r>
            <a:r>
              <a:rPr lang="en-GB" sz="1200" dirty="0" err="1"/>
              <a:t>ServiceGatewayIn.subflow</a:t>
            </a:r>
            <a:r>
              <a:rPr lang="en-GB" sz="1200" dirty="0"/>
              <a:t>.</a:t>
            </a:r>
          </a:p>
        </p:txBody>
      </p:sp>
      <p:sp>
        <p:nvSpPr>
          <p:cNvPr id="5" name="Content Placeholder 2"/>
          <p:cNvSpPr txBox="1">
            <a:spLocks/>
          </p:cNvSpPr>
          <p:nvPr/>
        </p:nvSpPr>
        <p:spPr bwMode="auto">
          <a:xfrm>
            <a:off x="381000" y="5085184"/>
            <a:ext cx="8486775"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263525" indent="-263525" algn="l" defTabSz="457200" rtl="0" eaLnBrk="1" fontAlgn="base" hangingPunct="1">
              <a:spcBef>
                <a:spcPct val="20000"/>
              </a:spcBef>
              <a:spcAft>
                <a:spcPct val="0"/>
              </a:spcAft>
              <a:buClr>
                <a:schemeClr val="tx2"/>
              </a:buClr>
              <a:buFont typeface="Arial" charset="0"/>
              <a:buChar char="•"/>
              <a:defRPr sz="3200" kern="1200">
                <a:solidFill>
                  <a:schemeClr val="tx1"/>
                </a:solidFill>
                <a:latin typeface="+mn-lt"/>
                <a:ea typeface="MS PGothic" pitchFamily="34" charset="-128"/>
                <a:cs typeface="ＭＳ Ｐゴシック" pitchFamily="-84" charset="-128"/>
              </a:defRPr>
            </a:lvl1pPr>
            <a:lvl2pPr marL="720725" indent="-274638" algn="l" defTabSz="457200" rtl="0" eaLnBrk="1" fontAlgn="base" hangingPunct="1">
              <a:spcBef>
                <a:spcPct val="20000"/>
              </a:spcBef>
              <a:spcAft>
                <a:spcPct val="0"/>
              </a:spcAft>
              <a:buClr>
                <a:schemeClr val="tx2"/>
              </a:buClr>
              <a:buFont typeface="Arial" charset="0"/>
              <a:buChar char="–"/>
              <a:defRPr sz="2800" kern="1200">
                <a:solidFill>
                  <a:schemeClr val="tx1"/>
                </a:solidFill>
                <a:latin typeface="+mn-lt"/>
                <a:ea typeface="MS PGothic" pitchFamily="34" charset="-128"/>
                <a:cs typeface="+mn-cs"/>
              </a:defRPr>
            </a:lvl2pPr>
            <a:lvl3pPr marL="1257300" indent="-266700" algn="l" defTabSz="457200" rtl="0" eaLnBrk="1" fontAlgn="base" hangingPunct="1">
              <a:spcBef>
                <a:spcPct val="20000"/>
              </a:spcBef>
              <a:spcAft>
                <a:spcPct val="0"/>
              </a:spcAft>
              <a:buClr>
                <a:schemeClr val="tx2"/>
              </a:buClr>
              <a:buFont typeface="Arial" charset="0"/>
              <a:buChar char="•"/>
              <a:defRPr sz="2400" kern="1200">
                <a:solidFill>
                  <a:schemeClr val="tx1"/>
                </a:solidFill>
                <a:latin typeface="+mn-lt"/>
                <a:ea typeface="MS PGothic" pitchFamily="34" charset="-128"/>
                <a:cs typeface="+mn-cs"/>
              </a:defRPr>
            </a:lvl3pPr>
            <a:lvl4pPr marL="1703388" indent="-266700" algn="l" defTabSz="457200" rtl="0" eaLnBrk="1" fontAlgn="base" hangingPunct="1">
              <a:spcBef>
                <a:spcPct val="20000"/>
              </a:spcBef>
              <a:spcAft>
                <a:spcPct val="0"/>
              </a:spcAft>
              <a:buClr>
                <a:schemeClr val="tx2"/>
              </a:buClr>
              <a:buFont typeface="Arial" charset="0"/>
              <a:buChar char="–"/>
              <a:defRPr sz="2000" kern="1200">
                <a:solidFill>
                  <a:schemeClr val="tx1"/>
                </a:solidFill>
                <a:latin typeface="+mn-lt"/>
                <a:ea typeface="MS PGothic" pitchFamily="34" charset="-128"/>
                <a:cs typeface="+mn-cs"/>
              </a:defRPr>
            </a:lvl4pPr>
            <a:lvl5pPr marL="2424113" indent="-266700" algn="l" defTabSz="457200" rtl="0" eaLnBrk="1" fontAlgn="base" hangingPunct="1">
              <a:spcBef>
                <a:spcPct val="20000"/>
              </a:spcBef>
              <a:spcAft>
                <a:spcPct val="0"/>
              </a:spcAft>
              <a:buClr>
                <a:schemeClr val="tx2"/>
              </a:buClr>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08955" lvl="1" indent="-208955">
              <a:buFont typeface="Wingdings" pitchFamily="2" charset="2"/>
              <a:buChar char="§"/>
            </a:pPr>
            <a:r>
              <a:rPr lang="en-GB" sz="1200" dirty="0"/>
              <a:t>The first node in this subflow is a SOAPInput node, used to process client SOAP messages; so that the broker operates as a SOAP Web Services provider.</a:t>
            </a:r>
          </a:p>
          <a:p>
            <a:pPr marL="208955" lvl="1" indent="-208955">
              <a:buFont typeface="Wingdings" pitchFamily="2" charset="2"/>
              <a:buChar char="§"/>
            </a:pPr>
            <a:r>
              <a:rPr lang="en-GB" sz="1200" dirty="0"/>
              <a:t>By default, the SOAP nodes that you deploy to an Execution Group, all use the same embedded HTTP listener which is tied to the process. </a:t>
            </a:r>
          </a:p>
          <a:p>
            <a:pPr marL="208955" lvl="1" indent="-208955">
              <a:buFont typeface="Wingdings" pitchFamily="2" charset="2"/>
              <a:buChar char="§"/>
            </a:pPr>
            <a:r>
              <a:rPr lang="en-GB" sz="1200" dirty="0"/>
              <a:t>You can allocate a specific ‘fixed’ port to an integration server’s HTTP listener.</a:t>
            </a:r>
          </a:p>
          <a:p>
            <a:pPr marL="208955" lvl="1" indent="-208955">
              <a:buFont typeface="Wingdings" pitchFamily="2" charset="2"/>
              <a:buChar char="§"/>
            </a:pPr>
            <a:endParaRPr lang="en-GB" sz="1200" dirty="0"/>
          </a:p>
        </p:txBody>
      </p:sp>
    </p:spTree>
    <p:extLst>
      <p:ext uri="{BB962C8B-B14F-4D97-AF65-F5344CB8AC3E}">
        <p14:creationId xmlns:p14="http://schemas.microsoft.com/office/powerpoint/2010/main" val="4001780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8680"/>
            <a:ext cx="8302625" cy="838200"/>
          </a:xfrm>
        </p:spPr>
        <p:txBody>
          <a:bodyPr/>
          <a:lstStyle/>
          <a:p>
            <a:r>
              <a:rPr lang="en-GB" sz="2400" dirty="0"/>
              <a:t>IIB Web Service HTTP Topology</a:t>
            </a:r>
            <a:br>
              <a:rPr lang="en-GB" sz="2400" dirty="0"/>
            </a:br>
            <a:endParaRPr lang="en-GB" sz="2400" dirty="0"/>
          </a:p>
        </p:txBody>
      </p:sp>
      <p:sp>
        <p:nvSpPr>
          <p:cNvPr id="4" name="Content Placeholder 2"/>
          <p:cNvSpPr>
            <a:spLocks noGrp="1"/>
          </p:cNvSpPr>
          <p:nvPr>
            <p:ph idx="1"/>
          </p:nvPr>
        </p:nvSpPr>
        <p:spPr>
          <a:xfrm>
            <a:off x="339855" y="1196752"/>
            <a:ext cx="8486775" cy="781752"/>
          </a:xfrm>
        </p:spPr>
        <p:txBody>
          <a:bodyPr/>
          <a:lstStyle/>
          <a:p>
            <a:pPr marL="208955" lvl="1" indent="-208955">
              <a:buFont typeface="Wingdings" pitchFamily="2" charset="2"/>
              <a:buChar char="§"/>
            </a:pPr>
            <a:r>
              <a:rPr lang="en-GB" sz="1400" dirty="0"/>
              <a:t>The default port range for incoming HTTP connections is 7800 - 7842; HTTPS is 7843 - 7884.</a:t>
            </a:r>
          </a:p>
          <a:p>
            <a:pPr marL="208955" lvl="1" indent="-208955">
              <a:buFont typeface="Wingdings" pitchFamily="2" charset="2"/>
              <a:buChar char="§"/>
            </a:pPr>
            <a:r>
              <a:rPr lang="en-GB" sz="1400" dirty="0"/>
              <a:t>You can fix the value of the TCP/IP port number on which each  Execution Group’s embedded listener creates a server socket and awaits for incoming connections. </a:t>
            </a:r>
          </a:p>
        </p:txBody>
      </p:sp>
      <p:graphicFrame>
        <p:nvGraphicFramePr>
          <p:cNvPr id="6" name="Table 5"/>
          <p:cNvGraphicFramePr>
            <a:graphicFrameLocks noGrp="1"/>
          </p:cNvGraphicFramePr>
          <p:nvPr>
            <p:extLst>
              <p:ext uri="{D42A27DB-BD31-4B8C-83A1-F6EECF244321}">
                <p14:modId xmlns:p14="http://schemas.microsoft.com/office/powerpoint/2010/main" val="1047832054"/>
              </p:ext>
            </p:extLst>
          </p:nvPr>
        </p:nvGraphicFramePr>
        <p:xfrm>
          <a:off x="539552" y="2034952"/>
          <a:ext cx="8144074" cy="3939455"/>
        </p:xfrm>
        <a:graphic>
          <a:graphicData uri="http://schemas.openxmlformats.org/drawingml/2006/table">
            <a:tbl>
              <a:tblPr firstRow="1" bandRow="1">
                <a:tableStyleId>{5C22544A-7EE6-4342-B048-85BDC9FD1C3A}</a:tableStyleId>
              </a:tblPr>
              <a:tblGrid>
                <a:gridCol w="3528392">
                  <a:extLst>
                    <a:ext uri="{9D8B030D-6E8A-4147-A177-3AD203B41FA5}">
                      <a16:colId xmlns:a16="http://schemas.microsoft.com/office/drawing/2014/main" val="1475136966"/>
                    </a:ext>
                  </a:extLst>
                </a:gridCol>
                <a:gridCol w="4032448">
                  <a:extLst>
                    <a:ext uri="{9D8B030D-6E8A-4147-A177-3AD203B41FA5}">
                      <a16:colId xmlns:a16="http://schemas.microsoft.com/office/drawing/2014/main" val="698621734"/>
                    </a:ext>
                  </a:extLst>
                </a:gridCol>
                <a:gridCol w="583234">
                  <a:extLst>
                    <a:ext uri="{9D8B030D-6E8A-4147-A177-3AD203B41FA5}">
                      <a16:colId xmlns:a16="http://schemas.microsoft.com/office/drawing/2014/main" val="766318617"/>
                    </a:ext>
                  </a:extLst>
                </a:gridCol>
              </a:tblGrid>
              <a:tr h="540000">
                <a:tc>
                  <a:txBody>
                    <a:bodyPr/>
                    <a:lstStyle/>
                    <a:p>
                      <a:pPr algn="l" fontAlgn="b"/>
                      <a:r>
                        <a:rPr lang="en-GB" sz="1000" u="none" strike="noStrike" dirty="0">
                          <a:solidFill>
                            <a:schemeClr val="tx1"/>
                          </a:solidFill>
                          <a:effectLst/>
                        </a:rPr>
                        <a:t>EM2 Day 1  Deployment</a:t>
                      </a:r>
                    </a:p>
                    <a:p>
                      <a:pPr algn="l" fontAlgn="b"/>
                      <a:endParaRPr lang="en-GB" sz="1000" u="none" strike="noStrike" dirty="0">
                        <a:solidFill>
                          <a:srgbClr val="7030A0"/>
                        </a:solidFill>
                        <a:effectLst/>
                      </a:endParaRPr>
                    </a:p>
                    <a:p>
                      <a:pPr algn="ctr" fontAlgn="b"/>
                      <a:r>
                        <a:rPr lang="en-GB" sz="1000" u="none" strike="noStrike" dirty="0">
                          <a:solidFill>
                            <a:schemeClr val="tx1"/>
                          </a:solidFill>
                          <a:effectLst/>
                        </a:rPr>
                        <a:t>Execution Group / </a:t>
                      </a:r>
                      <a:r>
                        <a:rPr lang="en-GB" sz="1000" u="none" strike="noStrike" dirty="0">
                          <a:solidFill>
                            <a:schemeClr val="tx1">
                              <a:lumMod val="50000"/>
                            </a:schemeClr>
                          </a:solidFill>
                          <a:effectLst/>
                        </a:rPr>
                        <a:t>Application</a:t>
                      </a:r>
                      <a:r>
                        <a:rPr lang="en-GB" sz="1000" u="none" strike="noStrike" dirty="0">
                          <a:effectLst/>
                        </a:rPr>
                        <a:t> </a:t>
                      </a:r>
                      <a:endParaRPr lang="en-GB" sz="1000" b="1" i="0" u="none" strike="noStrike" dirty="0">
                        <a:solidFill>
                          <a:srgbClr val="000000"/>
                        </a:solidFill>
                        <a:effectLst/>
                        <a:latin typeface="Calibri" panose="020F0502020204030204" pitchFamily="34" charset="0"/>
                      </a:endParaRPr>
                    </a:p>
                  </a:txBody>
                  <a:tcPr marL="7426" marR="7426" marT="7426" marB="0"/>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GB" sz="1000" u="none" strike="noStrike" dirty="0">
                        <a:solidFill>
                          <a:schemeClr val="tx1"/>
                        </a:solidFill>
                        <a:effectLst/>
                      </a:endParaRPr>
                    </a:p>
                    <a:p>
                      <a:pPr marL="0" marR="0" lvl="0" indent="0" algn="l" defTabSz="685800" rtl="0" eaLnBrk="1" fontAlgn="b" latinLnBrk="0" hangingPunct="1">
                        <a:lnSpc>
                          <a:spcPct val="100000"/>
                        </a:lnSpc>
                        <a:spcBef>
                          <a:spcPts val="0"/>
                        </a:spcBef>
                        <a:spcAft>
                          <a:spcPts val="0"/>
                        </a:spcAft>
                        <a:buClrTx/>
                        <a:buSzTx/>
                        <a:buFontTx/>
                        <a:buNone/>
                        <a:tabLst/>
                        <a:defRPr/>
                      </a:pPr>
                      <a:endParaRPr lang="en-GB" sz="1000" u="none" strike="noStrike" dirty="0">
                        <a:solidFill>
                          <a:schemeClr val="tx1"/>
                        </a:solidFill>
                        <a:effectLst/>
                      </a:endParaRPr>
                    </a:p>
                    <a:p>
                      <a:pPr marL="0" marR="0" lvl="0" indent="0" algn="ctr" defTabSz="685800" rtl="0" eaLnBrk="1" fontAlgn="b" latinLnBrk="0" hangingPunct="1">
                        <a:lnSpc>
                          <a:spcPct val="100000"/>
                        </a:lnSpc>
                        <a:spcBef>
                          <a:spcPts val="0"/>
                        </a:spcBef>
                        <a:spcAft>
                          <a:spcPts val="0"/>
                        </a:spcAft>
                        <a:buClrTx/>
                        <a:buSzTx/>
                        <a:buFontTx/>
                        <a:buNone/>
                        <a:tabLst/>
                        <a:defRPr/>
                      </a:pPr>
                      <a:r>
                        <a:rPr lang="en-GB" sz="1000" u="none" strike="noStrike" dirty="0">
                          <a:solidFill>
                            <a:schemeClr val="tx1"/>
                          </a:solidFill>
                          <a:effectLst/>
                        </a:rPr>
                        <a:t>Message Flows</a:t>
                      </a:r>
                      <a:endParaRPr lang="en-GB" sz="1000" b="1" i="0" u="none" strike="noStrike" dirty="0">
                        <a:solidFill>
                          <a:schemeClr val="tx1"/>
                        </a:solidFill>
                        <a:effectLst/>
                        <a:latin typeface="Calibri" panose="020F0502020204030204" pitchFamily="34" charset="0"/>
                      </a:endParaRPr>
                    </a:p>
                  </a:txBody>
                  <a:tcPr marL="7426" marR="7426" marT="7426" marB="0"/>
                </a:tc>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endParaRPr lang="en-GB" sz="1000" u="none" strike="noStrike" dirty="0">
                        <a:solidFill>
                          <a:schemeClr val="tx1"/>
                        </a:solidFill>
                        <a:effectLst/>
                      </a:endParaRPr>
                    </a:p>
                    <a:p>
                      <a:pPr marL="0" marR="0" lvl="0" indent="0" algn="ctr" defTabSz="685800" rtl="0" eaLnBrk="1" fontAlgn="b" latinLnBrk="0" hangingPunct="1">
                        <a:lnSpc>
                          <a:spcPct val="100000"/>
                        </a:lnSpc>
                        <a:spcBef>
                          <a:spcPts val="0"/>
                        </a:spcBef>
                        <a:spcAft>
                          <a:spcPts val="0"/>
                        </a:spcAft>
                        <a:buClrTx/>
                        <a:buSzTx/>
                        <a:buFontTx/>
                        <a:buNone/>
                        <a:tabLst/>
                        <a:defRPr/>
                      </a:pPr>
                      <a:r>
                        <a:rPr lang="en-GB" sz="1000" u="none" strike="noStrike" dirty="0">
                          <a:solidFill>
                            <a:schemeClr val="tx1"/>
                          </a:solidFill>
                          <a:effectLst/>
                        </a:rPr>
                        <a:t>HTTP Port #</a:t>
                      </a:r>
                      <a:endParaRPr lang="en-GB" sz="1000" b="1" i="0" u="none" strike="noStrike" dirty="0">
                        <a:solidFill>
                          <a:schemeClr val="tx1"/>
                        </a:solidFill>
                        <a:effectLst/>
                        <a:latin typeface="Calibri" panose="020F0502020204030204" pitchFamily="34" charset="0"/>
                      </a:endParaRPr>
                    </a:p>
                  </a:txBody>
                  <a:tcPr marL="7426" marR="7426" marT="7426" marB="0"/>
                </a:tc>
                <a:extLst>
                  <a:ext uri="{0D108BD9-81ED-4DB2-BD59-A6C34878D82A}">
                    <a16:rowId xmlns:a16="http://schemas.microsoft.com/office/drawing/2014/main" val="1840254408"/>
                  </a:ext>
                </a:extLst>
              </a:tr>
              <a:tr h="720000">
                <a:tc>
                  <a:txBody>
                    <a:bodyPr/>
                    <a:lstStyle/>
                    <a:p>
                      <a:pPr algn="l" fontAlgn="b"/>
                      <a:endParaRPr lang="en-GB" sz="1000" b="1" u="none" strike="noStrike" dirty="0">
                        <a:solidFill>
                          <a:schemeClr val="tx1"/>
                        </a:solidFill>
                        <a:effectLst/>
                      </a:endParaRPr>
                    </a:p>
                    <a:p>
                      <a:pPr algn="l" fontAlgn="b"/>
                      <a:r>
                        <a:rPr lang="en-GB" sz="1000" b="1" u="none" strike="noStrike" dirty="0">
                          <a:solidFill>
                            <a:schemeClr val="tx1"/>
                          </a:solidFill>
                          <a:effectLst/>
                        </a:rPr>
                        <a:t>AccountSetup002</a:t>
                      </a:r>
                      <a:r>
                        <a:rPr lang="en-GB" sz="1000" u="none" strike="noStrike" dirty="0">
                          <a:effectLst/>
                        </a:rPr>
                        <a:t> /  </a:t>
                      </a:r>
                    </a:p>
                    <a:p>
                      <a:pPr algn="l" fontAlgn="b"/>
                      <a:r>
                        <a:rPr lang="en-GB" sz="1000" u="none" strike="noStrike" dirty="0">
                          <a:solidFill>
                            <a:schemeClr val="tx1">
                              <a:lumMod val="50000"/>
                            </a:schemeClr>
                          </a:solidFill>
                          <a:effectLst/>
                        </a:rPr>
                        <a:t>AccountSetup_v2_CreateArrangementDetails,</a:t>
                      </a:r>
                      <a:r>
                        <a:rPr lang="en-GB" sz="1000" u="none" strike="noStrike" baseline="0" dirty="0">
                          <a:solidFill>
                            <a:schemeClr val="tx1">
                              <a:lumMod val="50000"/>
                            </a:schemeClr>
                          </a:solidFill>
                          <a:effectLst/>
                        </a:rPr>
                        <a:t> </a:t>
                      </a:r>
                      <a:r>
                        <a:rPr lang="en-GB" sz="1000" u="none" strike="noStrike" dirty="0">
                          <a:solidFill>
                            <a:schemeClr val="tx1">
                              <a:lumMod val="50000"/>
                            </a:schemeClr>
                          </a:solidFill>
                          <a:effectLst/>
                        </a:rPr>
                        <a:t>AccountSetup_v2_GenerateAccountNumbers</a:t>
                      </a:r>
                    </a:p>
                    <a:p>
                      <a:pPr marL="0" marR="0" lvl="0" indent="0" algn="l" defTabSz="457200" rtl="0" eaLnBrk="1" fontAlgn="b" latinLnBrk="0" hangingPunct="1">
                        <a:lnSpc>
                          <a:spcPct val="100000"/>
                        </a:lnSpc>
                        <a:spcBef>
                          <a:spcPts val="0"/>
                        </a:spcBef>
                        <a:spcAft>
                          <a:spcPts val="0"/>
                        </a:spcAft>
                        <a:buClrTx/>
                        <a:buSzTx/>
                        <a:buFontTx/>
                        <a:buNone/>
                        <a:tabLst/>
                        <a:defRPr/>
                      </a:pPr>
                      <a:r>
                        <a:rPr lang="en-GB" sz="1000" u="none" strike="noStrike" dirty="0">
                          <a:solidFill>
                            <a:schemeClr val="tx1">
                              <a:lumMod val="50000"/>
                            </a:schemeClr>
                          </a:solidFill>
                          <a:effectLst/>
                        </a:rPr>
                        <a:t>AccountSetup_v2_OpenBusinessAccount</a:t>
                      </a:r>
                    </a:p>
                  </a:txBody>
                  <a:tcPr marL="7426" marR="7426" marT="7426" marB="0"/>
                </a:tc>
                <a:tc>
                  <a:txBody>
                    <a:bodyPr/>
                    <a:lstStyle/>
                    <a:p>
                      <a:pPr algn="l" fontAlgn="b"/>
                      <a:r>
                        <a:rPr lang="en-GB" sz="1000" u="none" strike="noStrike" dirty="0">
                          <a:effectLst/>
                        </a:rPr>
                        <a:t>CreateArrangementDetails,</a:t>
                      </a:r>
                    </a:p>
                    <a:p>
                      <a:pPr algn="l" fontAlgn="b"/>
                      <a:r>
                        <a:rPr lang="en-GB" sz="1000" u="none" strike="noStrike" dirty="0">
                          <a:effectLst/>
                        </a:rPr>
                        <a:t>GenerateAccountNumbers, </a:t>
                      </a:r>
                    </a:p>
                    <a:p>
                      <a:pPr algn="l" fontAlgn="b"/>
                      <a:r>
                        <a:rPr lang="en-GB" sz="1000" u="none" strike="noStrike" dirty="0">
                          <a:solidFill>
                            <a:schemeClr val="tx1"/>
                          </a:solidFill>
                          <a:effectLst/>
                        </a:rPr>
                        <a:t>OpenBusinessAccount</a:t>
                      </a:r>
                      <a:endParaRPr lang="en-GB" sz="10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7800</a:t>
                      </a:r>
                      <a:endParaRPr lang="en-GB"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3368491"/>
                  </a:ext>
                </a:extLst>
              </a:tr>
              <a:tr h="324000">
                <a:tc>
                  <a:txBody>
                    <a:bodyPr/>
                    <a:lstStyle/>
                    <a:p>
                      <a:pPr algn="l" fontAlgn="b"/>
                      <a:endParaRPr lang="en-GB" sz="1000" b="1" u="none" strike="noStrike" dirty="0">
                        <a:effectLst/>
                      </a:endParaRPr>
                    </a:p>
                    <a:p>
                      <a:pPr algn="l" fontAlgn="b"/>
                      <a:r>
                        <a:rPr lang="en-GB" sz="1000" b="1" u="none" strike="noStrike" dirty="0">
                          <a:effectLst/>
                        </a:rPr>
                        <a:t>AuditManager002</a:t>
                      </a:r>
                      <a:r>
                        <a:rPr lang="en-GB" sz="1000" u="none" strike="noStrike" dirty="0">
                          <a:effectLst/>
                        </a:rPr>
                        <a:t> / </a:t>
                      </a:r>
                    </a:p>
                    <a:p>
                      <a:pPr algn="l" fontAlgn="b"/>
                      <a:r>
                        <a:rPr lang="en-GB" sz="1000" u="none" strike="noStrike" dirty="0">
                          <a:solidFill>
                            <a:schemeClr val="tx1">
                              <a:lumMod val="50000"/>
                            </a:schemeClr>
                          </a:solidFill>
                          <a:effectLst/>
                        </a:rPr>
                        <a:t>AuditManager_v2_CreateAuditEvent</a:t>
                      </a:r>
                    </a:p>
                  </a:txBody>
                  <a:tcPr marL="7426" marR="7426" marT="7426" marB="0"/>
                </a:tc>
                <a:tc>
                  <a:txBody>
                    <a:bodyPr/>
                    <a:lstStyle/>
                    <a:p>
                      <a:pPr algn="l" fontAlgn="b"/>
                      <a:r>
                        <a:rPr lang="en-GB" sz="1000" u="none" strike="noStrike" dirty="0">
                          <a:solidFill>
                            <a:schemeClr val="tx1"/>
                          </a:solidFill>
                          <a:effectLst/>
                        </a:rPr>
                        <a:t>CreateAuditEvent</a:t>
                      </a:r>
                      <a:endParaRPr lang="en-GB" sz="10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7802</a:t>
                      </a:r>
                      <a:endParaRPr lang="en-GB"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8069783"/>
                  </a:ext>
                </a:extLst>
              </a:tr>
              <a:tr h="360000">
                <a:tc>
                  <a:txBody>
                    <a:bodyPr/>
                    <a:lstStyle/>
                    <a:p>
                      <a:pPr algn="l" fontAlgn="b"/>
                      <a:endParaRPr lang="en-GB" sz="1000" b="1" u="none" strike="noStrike" dirty="0">
                        <a:effectLst/>
                      </a:endParaRPr>
                    </a:p>
                    <a:p>
                      <a:pPr algn="l" fontAlgn="b"/>
                      <a:r>
                        <a:rPr lang="en-GB" sz="1000" b="1" u="none" strike="noStrike" dirty="0">
                          <a:effectLst/>
                        </a:rPr>
                        <a:t>CommunicationDispatch_v3 </a:t>
                      </a:r>
                      <a:r>
                        <a:rPr lang="en-GB" sz="1000" u="none" strike="noStrike" dirty="0">
                          <a:effectLst/>
                        </a:rPr>
                        <a:t>/  </a:t>
                      </a:r>
                    </a:p>
                    <a:p>
                      <a:pPr algn="l" fontAlgn="b"/>
                      <a:r>
                        <a:rPr lang="en-GB" sz="1000" u="none" strike="noStrike" dirty="0">
                          <a:solidFill>
                            <a:schemeClr val="tx1">
                              <a:lumMod val="50000"/>
                            </a:schemeClr>
                          </a:solidFill>
                          <a:effectLst/>
                        </a:rPr>
                        <a:t>CommunicationDispatch_v3_GenerateCommunicationDetails</a:t>
                      </a:r>
                    </a:p>
                  </a:txBody>
                  <a:tcPr marL="7426" marR="7426" marT="7426" marB="0"/>
                </a:tc>
                <a:tc>
                  <a:txBody>
                    <a:bodyPr/>
                    <a:lstStyle/>
                    <a:p>
                      <a:pPr algn="l" fontAlgn="b"/>
                      <a:endParaRPr lang="en-GB" sz="1000" u="none" strike="noStrike" dirty="0">
                        <a:solidFill>
                          <a:schemeClr val="tx1"/>
                        </a:solidFill>
                        <a:effectLst/>
                      </a:endParaRPr>
                    </a:p>
                    <a:p>
                      <a:pPr algn="l" fontAlgn="b"/>
                      <a:r>
                        <a:rPr lang="en-GB" sz="1000" u="none" strike="noStrike" dirty="0">
                          <a:solidFill>
                            <a:schemeClr val="tx1"/>
                          </a:solidFill>
                          <a:effectLst/>
                        </a:rPr>
                        <a:t>GenerateCommunicationDetails</a:t>
                      </a:r>
                      <a:endParaRPr lang="en-GB" sz="1000" b="0" i="0" u="none" strike="noStrike" dirty="0">
                        <a:solidFill>
                          <a:schemeClr val="tx1"/>
                        </a:solidFill>
                        <a:effectLst/>
                        <a:latin typeface="Calibri" panose="020F0502020204030204" pitchFamily="34" charset="0"/>
                      </a:endParaRPr>
                    </a:p>
                  </a:txBody>
                  <a:tcPr marL="9525" marR="9525" marT="9525"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GB" sz="1100" u="none" strike="noStrike" dirty="0">
                          <a:effectLst/>
                        </a:rPr>
                        <a:t>7804</a:t>
                      </a:r>
                      <a:endParaRPr lang="en-GB"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1508915"/>
                  </a:ext>
                </a:extLst>
              </a:tr>
              <a:tr h="617122">
                <a:tc>
                  <a:txBody>
                    <a:bodyPr/>
                    <a:lstStyle/>
                    <a:p>
                      <a:pPr algn="l" fontAlgn="b"/>
                      <a:endParaRPr lang="en-GB" sz="1000" b="1" u="none" strike="noStrike" dirty="0">
                        <a:effectLst/>
                      </a:endParaRPr>
                    </a:p>
                    <a:p>
                      <a:pPr algn="l" fontAlgn="b"/>
                      <a:r>
                        <a:rPr lang="en-GB" sz="1000" b="1" u="none" strike="noStrike" dirty="0">
                          <a:effectLst/>
                        </a:rPr>
                        <a:t>InvolvedPartyIdentification002</a:t>
                      </a:r>
                      <a:r>
                        <a:rPr lang="en-GB" sz="1000" u="none" strike="noStrike" dirty="0">
                          <a:effectLst/>
                        </a:rPr>
                        <a:t> /  </a:t>
                      </a:r>
                    </a:p>
                    <a:p>
                      <a:pPr algn="l" fontAlgn="b"/>
                      <a:r>
                        <a:rPr lang="en-GB" sz="1000" u="none" strike="noStrike" dirty="0">
                          <a:solidFill>
                            <a:schemeClr val="tx1">
                              <a:lumMod val="50000"/>
                            </a:schemeClr>
                          </a:solidFill>
                          <a:effectLst/>
                        </a:rPr>
                        <a:t>InvolvedPartyIdentification_v2_RegisterChannelUser</a:t>
                      </a:r>
                    </a:p>
                    <a:p>
                      <a:pPr algn="l" fontAlgn="b"/>
                      <a:r>
                        <a:rPr lang="en-GB" sz="1000" u="none" strike="noStrike" dirty="0">
                          <a:solidFill>
                            <a:schemeClr val="tx1">
                              <a:lumMod val="50000"/>
                            </a:schemeClr>
                          </a:solidFill>
                          <a:effectLst/>
                        </a:rPr>
                        <a:t>InvolvedPartyIdentification_v2_&lt;other flows&gt;</a:t>
                      </a:r>
                      <a:endParaRPr lang="en-GB" sz="1000" b="0" i="0" u="none" strike="noStrike" dirty="0">
                        <a:solidFill>
                          <a:schemeClr val="tx1">
                            <a:lumMod val="50000"/>
                          </a:schemeClr>
                        </a:solidFill>
                        <a:effectLst/>
                        <a:latin typeface="Calibri" panose="020F0502020204030204" pitchFamily="34" charset="0"/>
                      </a:endParaRPr>
                    </a:p>
                  </a:txBody>
                  <a:tcPr marL="7426" marR="7426" marT="7426" marB="0"/>
                </a:tc>
                <a:tc>
                  <a:txBody>
                    <a:bodyPr/>
                    <a:lstStyle/>
                    <a:p>
                      <a:pPr algn="l" fontAlgn="b"/>
                      <a:endParaRPr lang="en-GB" sz="1000" u="none" strike="noStrike" dirty="0">
                        <a:solidFill>
                          <a:schemeClr val="tx1"/>
                        </a:solidFill>
                        <a:effectLst/>
                      </a:endParaRPr>
                    </a:p>
                    <a:p>
                      <a:pPr algn="l" fontAlgn="b"/>
                      <a:endParaRPr lang="en-GB" sz="1000" u="none" strike="noStrike" dirty="0">
                        <a:solidFill>
                          <a:schemeClr val="tx1"/>
                        </a:solidFill>
                        <a:effectLst/>
                      </a:endParaRPr>
                    </a:p>
                    <a:p>
                      <a:pPr algn="l" fontAlgn="b"/>
                      <a:r>
                        <a:rPr lang="en-GB" sz="1000" u="none" strike="noStrike" dirty="0">
                          <a:solidFill>
                            <a:schemeClr val="tx1"/>
                          </a:solidFill>
                          <a:effectLst/>
                        </a:rPr>
                        <a:t>RegisterChannelUser,</a:t>
                      </a:r>
                    </a:p>
                    <a:p>
                      <a:pPr algn="l" fontAlgn="b"/>
                      <a:r>
                        <a:rPr lang="en-GB" sz="1000" u="none" strike="noStrike" dirty="0">
                          <a:effectLst/>
                        </a:rPr>
                        <a:t>AdministerAccessToken, CreateAccessTokenTemplate,, VerifyAccessToken</a:t>
                      </a:r>
                      <a:endParaRPr lang="en-GB" sz="10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GB" sz="1100" u="none" strike="noStrike" dirty="0">
                          <a:effectLst/>
                        </a:rPr>
                        <a:t>7806</a:t>
                      </a:r>
                      <a:endParaRPr lang="en-GB"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7080537"/>
                  </a:ext>
                </a:extLst>
              </a:tr>
              <a:tr h="432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endParaRPr lang="en-GB" sz="1000" b="1" u="none" strike="noStrike" dirty="0">
                        <a:effectLst/>
                      </a:endParaRPr>
                    </a:p>
                    <a:p>
                      <a:pPr marL="0" marR="0" lvl="0" indent="0" algn="l" defTabSz="457200" rtl="0" eaLnBrk="1" fontAlgn="b" latinLnBrk="0" hangingPunct="1">
                        <a:lnSpc>
                          <a:spcPct val="100000"/>
                        </a:lnSpc>
                        <a:spcBef>
                          <a:spcPts val="0"/>
                        </a:spcBef>
                        <a:spcAft>
                          <a:spcPts val="0"/>
                        </a:spcAft>
                        <a:buClrTx/>
                        <a:buSzTx/>
                        <a:buFontTx/>
                        <a:buNone/>
                        <a:tabLst/>
                        <a:defRPr/>
                      </a:pPr>
                      <a:r>
                        <a:rPr lang="en-GB" sz="1000" b="1" u="none" strike="noStrike" dirty="0">
                          <a:effectLst/>
                        </a:rPr>
                        <a:t>ProductPortfolioMaintenance_v3 </a:t>
                      </a:r>
                      <a:r>
                        <a:rPr lang="en-GB" sz="1000" u="none" strike="noStrike" dirty="0">
                          <a:effectLst/>
                        </a:rPr>
                        <a:t>/ </a:t>
                      </a:r>
                    </a:p>
                    <a:p>
                      <a:pPr marL="0" marR="0" lvl="0" indent="0" algn="l" defTabSz="457200" rtl="0" eaLnBrk="1" fontAlgn="b" latinLnBrk="0" hangingPunct="1">
                        <a:lnSpc>
                          <a:spcPct val="100000"/>
                        </a:lnSpc>
                        <a:spcBef>
                          <a:spcPts val="0"/>
                        </a:spcBef>
                        <a:spcAft>
                          <a:spcPts val="0"/>
                        </a:spcAft>
                        <a:buClrTx/>
                        <a:buSzTx/>
                        <a:buFontTx/>
                        <a:buNone/>
                        <a:tabLst/>
                        <a:defRPr/>
                      </a:pPr>
                      <a:r>
                        <a:rPr lang="en-GB" sz="1000" u="none" strike="noStrike" dirty="0">
                          <a:solidFill>
                            <a:schemeClr val="tx1">
                              <a:lumMod val="50000"/>
                            </a:schemeClr>
                          </a:solidFill>
                          <a:effectLst/>
                        </a:rPr>
                        <a:t>ProductPortfolioMaintenance_v3_RetrieveProductDetails</a:t>
                      </a:r>
                    </a:p>
                  </a:txBody>
                  <a:tcPr marL="7426" marR="7426" marT="7426" marB="0"/>
                </a:tc>
                <a:tc>
                  <a:txBody>
                    <a:bodyPr/>
                    <a:lstStyle/>
                    <a:p>
                      <a:pPr algn="l" fontAlgn="b"/>
                      <a:r>
                        <a:rPr lang="en-GB" sz="1000" u="none" strike="noStrike" dirty="0">
                          <a:solidFill>
                            <a:schemeClr val="tx1"/>
                          </a:solidFill>
                          <a:effectLst/>
                        </a:rPr>
                        <a:t>RetrieveProductDetails</a:t>
                      </a:r>
                      <a:r>
                        <a:rPr lang="en-GB" sz="1000" u="none" strike="noStrike" dirty="0">
                          <a:solidFill>
                            <a:schemeClr val="tx2"/>
                          </a:solidFill>
                          <a:effectLst/>
                        </a:rPr>
                        <a:t>, </a:t>
                      </a:r>
                      <a:endParaRPr lang="en-GB" sz="1000" b="0" i="0" u="none" strike="noStrike" dirty="0">
                        <a:solidFill>
                          <a:schemeClr val="tx2"/>
                        </a:solidFill>
                        <a:effectLst/>
                        <a:latin typeface="Calibri" panose="020F0502020204030204" pitchFamily="34" charset="0"/>
                      </a:endParaRPr>
                    </a:p>
                  </a:txBody>
                  <a:tcPr marL="9525" marR="9525" marT="9525"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GB" sz="1100" u="none" strike="noStrike" dirty="0">
                          <a:effectLst/>
                        </a:rPr>
                        <a:t>7808</a:t>
                      </a:r>
                      <a:endParaRPr lang="en-GB"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7224083"/>
                  </a:ext>
                </a:extLst>
              </a:tr>
              <a:tr h="360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endParaRPr lang="en-GB" sz="1000" b="1" u="none" strike="noStrike" dirty="0">
                        <a:effectLst/>
                      </a:endParaRPr>
                    </a:p>
                    <a:p>
                      <a:pPr marL="0" marR="0" lvl="0" indent="0" algn="l" defTabSz="457200" rtl="0" eaLnBrk="1" fontAlgn="b" latinLnBrk="0" hangingPunct="1">
                        <a:lnSpc>
                          <a:spcPct val="100000"/>
                        </a:lnSpc>
                        <a:spcBef>
                          <a:spcPts val="0"/>
                        </a:spcBef>
                        <a:spcAft>
                          <a:spcPts val="0"/>
                        </a:spcAft>
                        <a:buClrTx/>
                        <a:buSzTx/>
                        <a:buFontTx/>
                        <a:buNone/>
                        <a:tabLst/>
                        <a:defRPr/>
                      </a:pPr>
                      <a:r>
                        <a:rPr lang="en-GB" sz="1000" b="1" u="none" strike="noStrike" dirty="0">
                          <a:effectLst/>
                        </a:rPr>
                        <a:t>RiskMonitoring_v3 </a:t>
                      </a:r>
                      <a:r>
                        <a:rPr lang="en-GB" sz="1000" u="none" strike="noStrike" dirty="0">
                          <a:effectLst/>
                        </a:rPr>
                        <a:t>/  </a:t>
                      </a:r>
                    </a:p>
                    <a:p>
                      <a:pPr marL="0" marR="0" lvl="0" indent="0" algn="l" defTabSz="457200" rtl="0" eaLnBrk="1" fontAlgn="b" latinLnBrk="0" hangingPunct="1">
                        <a:lnSpc>
                          <a:spcPct val="100000"/>
                        </a:lnSpc>
                        <a:spcBef>
                          <a:spcPts val="0"/>
                        </a:spcBef>
                        <a:spcAft>
                          <a:spcPts val="0"/>
                        </a:spcAft>
                        <a:buClrTx/>
                        <a:buSzTx/>
                        <a:buFontTx/>
                        <a:buNone/>
                        <a:tabLst/>
                        <a:defRPr/>
                      </a:pPr>
                      <a:r>
                        <a:rPr lang="en-GB" sz="1000" u="none" strike="noStrike" dirty="0">
                          <a:solidFill>
                            <a:schemeClr val="tx1">
                              <a:lumMod val="50000"/>
                            </a:schemeClr>
                          </a:solidFill>
                          <a:effectLst/>
                        </a:rPr>
                        <a:t>RiskMonitoring_v3_RequestApplicationVetting</a:t>
                      </a:r>
                    </a:p>
                  </a:txBody>
                  <a:tcPr marL="7426" marR="7426" marT="7426" marB="0"/>
                </a:tc>
                <a:tc>
                  <a:txBody>
                    <a:bodyPr/>
                    <a:lstStyle/>
                    <a:p>
                      <a:pPr algn="l" fontAlgn="b"/>
                      <a:r>
                        <a:rPr lang="en-GB" sz="1000" u="none" strike="noStrike" dirty="0">
                          <a:solidFill>
                            <a:schemeClr val="tx1"/>
                          </a:solidFill>
                          <a:effectLst/>
                        </a:rPr>
                        <a:t>RequestApplicationVetting</a:t>
                      </a:r>
                      <a:endParaRPr lang="en-GB" sz="10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7810 </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2152917"/>
                  </a:ext>
                </a:extLst>
              </a:tr>
            </a:tbl>
          </a:graphicData>
        </a:graphic>
      </p:graphicFrame>
    </p:spTree>
    <p:extLst>
      <p:ext uri="{BB962C8B-B14F-4D97-AF65-F5344CB8AC3E}">
        <p14:creationId xmlns:p14="http://schemas.microsoft.com/office/powerpoint/2010/main" val="488381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5656" y="1715324"/>
            <a:ext cx="6651575" cy="707886"/>
          </a:xfrm>
        </p:spPr>
        <p:txBody>
          <a:bodyPr/>
          <a:lstStyle/>
          <a:p>
            <a:r>
              <a:rPr lang="en-GB" sz="4000" b="1" dirty="0"/>
              <a:t>NBS Network Topology </a:t>
            </a:r>
          </a:p>
        </p:txBody>
      </p:sp>
    </p:spTree>
    <p:extLst>
      <p:ext uri="{BB962C8B-B14F-4D97-AF65-F5344CB8AC3E}">
        <p14:creationId xmlns:p14="http://schemas.microsoft.com/office/powerpoint/2010/main" val="3224404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240C65A1-1A09-4883-B756-04AB4720004B}"/>
              </a:ext>
            </a:extLst>
          </p:cNvPr>
          <p:cNvSpPr/>
          <p:nvPr/>
        </p:nvSpPr>
        <p:spPr>
          <a:xfrm>
            <a:off x="463814" y="1195282"/>
            <a:ext cx="8259498" cy="475399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9460" name="Title 1">
            <a:extLst>
              <a:ext uri="{FF2B5EF4-FFF2-40B4-BE49-F238E27FC236}">
                <a16:creationId xmlns:a16="http://schemas.microsoft.com/office/drawing/2014/main" id="{FA1EE4C4-BF2B-4A7F-845C-03CDAC20E588}"/>
              </a:ext>
            </a:extLst>
          </p:cNvPr>
          <p:cNvSpPr>
            <a:spLocks noGrp="1"/>
          </p:cNvSpPr>
          <p:nvPr>
            <p:ph type="title"/>
          </p:nvPr>
        </p:nvSpPr>
        <p:spPr>
          <a:xfrm>
            <a:off x="420687" y="537368"/>
            <a:ext cx="8302625" cy="509588"/>
          </a:xfrm>
        </p:spPr>
        <p:txBody>
          <a:bodyPr/>
          <a:lstStyle/>
          <a:p>
            <a:r>
              <a:rPr lang="en-GB" altLang="en-US" sz="2400" dirty="0">
                <a:ea typeface="ＭＳ Ｐゴシック" panose="020B0600070205080204" pitchFamily="34" charset="-128"/>
              </a:rPr>
              <a:t>High Level Infrastructure Architecture</a:t>
            </a:r>
          </a:p>
        </p:txBody>
      </p:sp>
      <p:sp>
        <p:nvSpPr>
          <p:cNvPr id="19461" name="Slide Number Placeholder 3">
            <a:extLst>
              <a:ext uri="{FF2B5EF4-FFF2-40B4-BE49-F238E27FC236}">
                <a16:creationId xmlns:a16="http://schemas.microsoft.com/office/drawing/2014/main" id="{4E89103D-AD33-490B-9B28-EA79B1E74E79}"/>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Arial" panose="020B0604020202020204" pitchFamily="34" charset="0"/>
              <a:buChar char="•"/>
              <a:defRPr sz="3200">
                <a:solidFill>
                  <a:schemeClr val="tx1"/>
                </a:solidFill>
                <a:latin typeface="NBS Medium" panose="020B0603030303020204" pitchFamily="34" charset="0"/>
                <a:ea typeface="ＭＳ Ｐゴシック" panose="020B0600070205080204" pitchFamily="34" charset="-128"/>
                <a:cs typeface="NBS Medium" panose="020B0603030303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NBS Medium" panose="020B0603030303020204" pitchFamily="34" charset="0"/>
                <a:ea typeface="ＭＳ Ｐゴシック" panose="020B0600070205080204" pitchFamily="34" charset="-128"/>
              </a:defRPr>
            </a:lvl2pPr>
            <a:lvl3pPr marL="1143000" indent="-228600">
              <a:spcBef>
                <a:spcPct val="20000"/>
              </a:spcBef>
              <a:buClr>
                <a:schemeClr val="tx2"/>
              </a:buClr>
              <a:buFont typeface="Arial" panose="020B0604020202020204" pitchFamily="34" charset="0"/>
              <a:buChar char="•"/>
              <a:defRPr sz="2400">
                <a:solidFill>
                  <a:schemeClr val="tx1"/>
                </a:solidFill>
                <a:latin typeface="NBS Medium" panose="020B0603030303020204" pitchFamily="34" charset="0"/>
                <a:ea typeface="ＭＳ Ｐゴシック" panose="020B0600070205080204" pitchFamily="34" charset="-128"/>
              </a:defRPr>
            </a:lvl3pPr>
            <a:lvl4pPr marL="1600200" indent="-228600">
              <a:spcBef>
                <a:spcPct val="20000"/>
              </a:spcBef>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4pPr>
            <a:lvl5pPr marL="2057400" indent="-228600">
              <a:spcBef>
                <a:spcPct val="20000"/>
              </a:spcBef>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9pPr>
          </a:lstStyle>
          <a:p>
            <a:pPr>
              <a:spcBef>
                <a:spcPct val="0"/>
              </a:spcBef>
              <a:buClrTx/>
              <a:buFontTx/>
              <a:buNone/>
            </a:pPr>
            <a:fld id="{EF5F9009-0A85-4BD7-90B7-57C87B0E6F2F}" type="slidenum">
              <a:rPr lang="en-GB" altLang="en-US" sz="1400" smtClean="0">
                <a:latin typeface="Arial" panose="020B0604020202020204" pitchFamily="34" charset="0"/>
              </a:rPr>
              <a:pPr>
                <a:spcBef>
                  <a:spcPct val="0"/>
                </a:spcBef>
                <a:buClrTx/>
                <a:buFontTx/>
                <a:buNone/>
              </a:pPr>
              <a:t>27</a:t>
            </a:fld>
            <a:endParaRPr lang="en-GB" altLang="en-US" sz="1400" dirty="0">
              <a:latin typeface="Arial" panose="020B0604020202020204" pitchFamily="34" charset="0"/>
            </a:endParaRPr>
          </a:p>
        </p:txBody>
      </p:sp>
      <p:sp>
        <p:nvSpPr>
          <p:cNvPr id="19462" name="Rectangle 6">
            <a:extLst>
              <a:ext uri="{FF2B5EF4-FFF2-40B4-BE49-F238E27FC236}">
                <a16:creationId xmlns:a16="http://schemas.microsoft.com/office/drawing/2014/main" id="{C5308C29-1516-4662-ACA9-11823B14A72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dirty="0"/>
          </a:p>
        </p:txBody>
      </p:sp>
      <p:sp>
        <p:nvSpPr>
          <p:cNvPr id="7" name="Rectangle 6">
            <a:extLst>
              <a:ext uri="{FF2B5EF4-FFF2-40B4-BE49-F238E27FC236}">
                <a16:creationId xmlns:a16="http://schemas.microsoft.com/office/drawing/2014/main" id="{A627CC0C-2FBF-4979-9A0D-9CD8D109943D}"/>
              </a:ext>
            </a:extLst>
          </p:cNvPr>
          <p:cNvSpPr/>
          <p:nvPr/>
        </p:nvSpPr>
        <p:spPr>
          <a:xfrm>
            <a:off x="2015716" y="4913808"/>
            <a:ext cx="4904854" cy="675432"/>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NEM Core</a:t>
            </a:r>
          </a:p>
        </p:txBody>
      </p:sp>
      <p:sp>
        <p:nvSpPr>
          <p:cNvPr id="26" name="Rectangle 25">
            <a:extLst>
              <a:ext uri="{FF2B5EF4-FFF2-40B4-BE49-F238E27FC236}">
                <a16:creationId xmlns:a16="http://schemas.microsoft.com/office/drawing/2014/main" id="{A9CF13E4-9CEA-413B-9A40-BD694BF1D94E}"/>
              </a:ext>
            </a:extLst>
          </p:cNvPr>
          <p:cNvSpPr/>
          <p:nvPr/>
        </p:nvSpPr>
        <p:spPr>
          <a:xfrm>
            <a:off x="7322207" y="1558199"/>
            <a:ext cx="393700" cy="296862"/>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27" name="Rectangle 26">
            <a:extLst>
              <a:ext uri="{FF2B5EF4-FFF2-40B4-BE49-F238E27FC236}">
                <a16:creationId xmlns:a16="http://schemas.microsoft.com/office/drawing/2014/main" id="{095CA574-3E5E-4360-B601-955448E8A743}"/>
              </a:ext>
            </a:extLst>
          </p:cNvPr>
          <p:cNvSpPr/>
          <p:nvPr/>
        </p:nvSpPr>
        <p:spPr>
          <a:xfrm>
            <a:off x="7322207" y="2066199"/>
            <a:ext cx="393700" cy="295275"/>
          </a:xfrm>
          <a:prstGeom prst="rect">
            <a:avLst/>
          </a:prstGeom>
          <a:solidFill>
            <a:schemeClr val="tx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solidFill>
                <a:srgbClr val="002060"/>
              </a:solidFill>
            </a:endParaRPr>
          </a:p>
        </p:txBody>
      </p:sp>
      <p:sp>
        <p:nvSpPr>
          <p:cNvPr id="19482" name="TextBox 2">
            <a:extLst>
              <a:ext uri="{FF2B5EF4-FFF2-40B4-BE49-F238E27FC236}">
                <a16:creationId xmlns:a16="http://schemas.microsoft.com/office/drawing/2014/main" id="{811CCE33-0890-418B-BDF5-9720BC58257E}"/>
              </a:ext>
            </a:extLst>
          </p:cNvPr>
          <p:cNvSpPr txBox="1">
            <a:spLocks noChangeArrowheads="1"/>
          </p:cNvSpPr>
          <p:nvPr/>
        </p:nvSpPr>
        <p:spPr bwMode="auto">
          <a:xfrm>
            <a:off x="7682570" y="1523274"/>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Active</a:t>
            </a:r>
          </a:p>
        </p:txBody>
      </p:sp>
      <p:sp>
        <p:nvSpPr>
          <p:cNvPr id="19483" name="TextBox 27">
            <a:extLst>
              <a:ext uri="{FF2B5EF4-FFF2-40B4-BE49-F238E27FC236}">
                <a16:creationId xmlns:a16="http://schemas.microsoft.com/office/drawing/2014/main" id="{A1D1831C-98F4-491A-A409-F4772119208D}"/>
              </a:ext>
            </a:extLst>
          </p:cNvPr>
          <p:cNvSpPr txBox="1">
            <a:spLocks noChangeArrowheads="1"/>
          </p:cNvSpPr>
          <p:nvPr/>
        </p:nvSpPr>
        <p:spPr bwMode="auto">
          <a:xfrm>
            <a:off x="7682570" y="2043974"/>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Passive</a:t>
            </a:r>
          </a:p>
        </p:txBody>
      </p:sp>
      <p:sp>
        <p:nvSpPr>
          <p:cNvPr id="78" name="Rectangle 77">
            <a:extLst>
              <a:ext uri="{FF2B5EF4-FFF2-40B4-BE49-F238E27FC236}">
                <a16:creationId xmlns:a16="http://schemas.microsoft.com/office/drawing/2014/main" id="{890AD795-17D0-43D8-8B10-3CF923D7EED7}"/>
              </a:ext>
            </a:extLst>
          </p:cNvPr>
          <p:cNvSpPr/>
          <p:nvPr/>
        </p:nvSpPr>
        <p:spPr>
          <a:xfrm>
            <a:off x="2015716" y="3572420"/>
            <a:ext cx="1800200" cy="528045"/>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DP</a:t>
            </a:r>
          </a:p>
          <a:p>
            <a:pPr algn="ctr">
              <a:defRPr/>
            </a:pPr>
            <a:r>
              <a:rPr lang="en-GB" dirty="0">
                <a:solidFill>
                  <a:srgbClr val="002060"/>
                </a:solidFill>
              </a:rPr>
              <a:t>(Ext On-Ramp)</a:t>
            </a:r>
          </a:p>
        </p:txBody>
      </p:sp>
      <p:sp>
        <p:nvSpPr>
          <p:cNvPr id="79" name="Rectangle 78">
            <a:extLst>
              <a:ext uri="{FF2B5EF4-FFF2-40B4-BE49-F238E27FC236}">
                <a16:creationId xmlns:a16="http://schemas.microsoft.com/office/drawing/2014/main" id="{366FBFA3-04FF-4021-92B8-B538294D2E10}"/>
              </a:ext>
            </a:extLst>
          </p:cNvPr>
          <p:cNvSpPr/>
          <p:nvPr/>
        </p:nvSpPr>
        <p:spPr>
          <a:xfrm>
            <a:off x="2403450" y="2199265"/>
            <a:ext cx="1024732" cy="528045"/>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LTM (F5) </a:t>
            </a:r>
          </a:p>
        </p:txBody>
      </p:sp>
      <p:cxnSp>
        <p:nvCxnSpPr>
          <p:cNvPr id="85" name="Straight Arrow Connector 84">
            <a:extLst>
              <a:ext uri="{FF2B5EF4-FFF2-40B4-BE49-F238E27FC236}">
                <a16:creationId xmlns:a16="http://schemas.microsoft.com/office/drawing/2014/main" id="{F8A63D7D-73BA-4E05-B26B-3899EAC7EE33}"/>
              </a:ext>
            </a:extLst>
          </p:cNvPr>
          <p:cNvCxnSpPr>
            <a:cxnSpLocks/>
            <a:stCxn id="79" idx="2"/>
            <a:endCxn id="78" idx="0"/>
          </p:cNvCxnSpPr>
          <p:nvPr/>
        </p:nvCxnSpPr>
        <p:spPr>
          <a:xfrm>
            <a:off x="2915816" y="2727310"/>
            <a:ext cx="0" cy="845110"/>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291D1822-89F4-429B-B573-7CA4FEE10442}"/>
              </a:ext>
            </a:extLst>
          </p:cNvPr>
          <p:cNvCxnSpPr>
            <a:cxnSpLocks/>
            <a:stCxn id="79" idx="2"/>
          </p:cNvCxnSpPr>
          <p:nvPr/>
        </p:nvCxnSpPr>
        <p:spPr>
          <a:xfrm>
            <a:off x="2915816" y="2727310"/>
            <a:ext cx="2714858" cy="844971"/>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2">
            <a:extLst>
              <a:ext uri="{FF2B5EF4-FFF2-40B4-BE49-F238E27FC236}">
                <a16:creationId xmlns:a16="http://schemas.microsoft.com/office/drawing/2014/main" id="{F729727D-F0DF-4934-91F6-4496350AF821}"/>
              </a:ext>
            </a:extLst>
          </p:cNvPr>
          <p:cNvSpPr txBox="1">
            <a:spLocks noChangeArrowheads="1"/>
          </p:cNvSpPr>
          <p:nvPr/>
        </p:nvSpPr>
        <p:spPr bwMode="auto">
          <a:xfrm>
            <a:off x="625475" y="1337298"/>
            <a:ext cx="1069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solidFill>
                  <a:schemeClr val="tx1">
                    <a:lumMod val="50000"/>
                  </a:schemeClr>
                </a:solidFill>
              </a:rPr>
              <a:t>Swindon</a:t>
            </a:r>
          </a:p>
        </p:txBody>
      </p:sp>
      <p:sp>
        <p:nvSpPr>
          <p:cNvPr id="42" name="Rectangle 41">
            <a:extLst>
              <a:ext uri="{FF2B5EF4-FFF2-40B4-BE49-F238E27FC236}">
                <a16:creationId xmlns:a16="http://schemas.microsoft.com/office/drawing/2014/main" id="{19ED9A7E-1F47-4B94-9033-7C8D641A6250}"/>
              </a:ext>
            </a:extLst>
          </p:cNvPr>
          <p:cNvSpPr/>
          <p:nvPr/>
        </p:nvSpPr>
        <p:spPr>
          <a:xfrm>
            <a:off x="5508104" y="2195599"/>
            <a:ext cx="1024732" cy="528045"/>
          </a:xfrm>
          <a:prstGeom prst="rect">
            <a:avLst/>
          </a:prstGeom>
          <a:solidFill>
            <a:schemeClr val="tx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LTM (F5) </a:t>
            </a:r>
          </a:p>
        </p:txBody>
      </p:sp>
      <p:sp>
        <p:nvSpPr>
          <p:cNvPr id="44" name="Rectangle 43">
            <a:extLst>
              <a:ext uri="{FF2B5EF4-FFF2-40B4-BE49-F238E27FC236}">
                <a16:creationId xmlns:a16="http://schemas.microsoft.com/office/drawing/2014/main" id="{8BCEAC77-E691-4453-A4FF-40A8766E5C2F}"/>
              </a:ext>
            </a:extLst>
          </p:cNvPr>
          <p:cNvSpPr/>
          <p:nvPr/>
        </p:nvSpPr>
        <p:spPr>
          <a:xfrm>
            <a:off x="5120370" y="3572281"/>
            <a:ext cx="1800200" cy="528045"/>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DP</a:t>
            </a:r>
          </a:p>
          <a:p>
            <a:pPr algn="ctr">
              <a:defRPr/>
            </a:pPr>
            <a:r>
              <a:rPr lang="en-GB" dirty="0">
                <a:solidFill>
                  <a:srgbClr val="002060"/>
                </a:solidFill>
              </a:rPr>
              <a:t>(Ext On-Ramp)</a:t>
            </a:r>
          </a:p>
        </p:txBody>
      </p:sp>
      <p:cxnSp>
        <p:nvCxnSpPr>
          <p:cNvPr id="45" name="Straight Arrow Connector 44">
            <a:extLst>
              <a:ext uri="{FF2B5EF4-FFF2-40B4-BE49-F238E27FC236}">
                <a16:creationId xmlns:a16="http://schemas.microsoft.com/office/drawing/2014/main" id="{9E8E3604-F895-42E0-99AF-87E2522933E8}"/>
              </a:ext>
            </a:extLst>
          </p:cNvPr>
          <p:cNvCxnSpPr>
            <a:cxnSpLocks/>
          </p:cNvCxnSpPr>
          <p:nvPr/>
        </p:nvCxnSpPr>
        <p:spPr>
          <a:xfrm>
            <a:off x="2909568" y="1066285"/>
            <a:ext cx="6248" cy="1113651"/>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AC7EED42-B2DE-46AC-846C-D4FB9A8CE887}"/>
              </a:ext>
            </a:extLst>
          </p:cNvPr>
          <p:cNvCxnSpPr>
            <a:cxnSpLocks/>
          </p:cNvCxnSpPr>
          <p:nvPr/>
        </p:nvCxnSpPr>
        <p:spPr>
          <a:xfrm>
            <a:off x="6018408" y="2758799"/>
            <a:ext cx="0" cy="845110"/>
          </a:xfrm>
          <a:prstGeom prst="straightConnector1">
            <a:avLst/>
          </a:prstGeom>
          <a:ln>
            <a:solidFill>
              <a:srgbClr val="00206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11AFC00C-9C64-4668-AE0A-0F84045651E5}"/>
              </a:ext>
            </a:extLst>
          </p:cNvPr>
          <p:cNvCxnSpPr>
            <a:cxnSpLocks/>
          </p:cNvCxnSpPr>
          <p:nvPr/>
        </p:nvCxnSpPr>
        <p:spPr>
          <a:xfrm>
            <a:off x="6012160" y="1097774"/>
            <a:ext cx="6248" cy="1113651"/>
          </a:xfrm>
          <a:prstGeom prst="straightConnector1">
            <a:avLst/>
          </a:prstGeom>
          <a:ln>
            <a:solidFill>
              <a:srgbClr val="00206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E95DC2FB-40AB-4101-9BF3-83D6B12E61E1}"/>
              </a:ext>
            </a:extLst>
          </p:cNvPr>
          <p:cNvCxnSpPr>
            <a:cxnSpLocks/>
            <a:stCxn id="42" idx="2"/>
          </p:cNvCxnSpPr>
          <p:nvPr/>
        </p:nvCxnSpPr>
        <p:spPr>
          <a:xfrm flipH="1">
            <a:off x="3428182" y="2723644"/>
            <a:ext cx="2592288" cy="845110"/>
          </a:xfrm>
          <a:prstGeom prst="straightConnector1">
            <a:avLst/>
          </a:prstGeom>
          <a:ln>
            <a:solidFill>
              <a:srgbClr val="00206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4934B935-E8E8-4F2F-9648-314857F2DB57}"/>
              </a:ext>
            </a:extLst>
          </p:cNvPr>
          <p:cNvCxnSpPr>
            <a:cxnSpLocks/>
          </p:cNvCxnSpPr>
          <p:nvPr/>
        </p:nvCxnSpPr>
        <p:spPr>
          <a:xfrm>
            <a:off x="2915816" y="4100326"/>
            <a:ext cx="0" cy="813482"/>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7446582C-3977-47CA-B5E2-D3FB0B1032FD}"/>
              </a:ext>
            </a:extLst>
          </p:cNvPr>
          <p:cNvCxnSpPr>
            <a:cxnSpLocks/>
          </p:cNvCxnSpPr>
          <p:nvPr/>
        </p:nvCxnSpPr>
        <p:spPr>
          <a:xfrm>
            <a:off x="6020470" y="4100465"/>
            <a:ext cx="0" cy="813482"/>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
        <p:nvSpPr>
          <p:cNvPr id="58" name="TextBox 2">
            <a:extLst>
              <a:ext uri="{FF2B5EF4-FFF2-40B4-BE49-F238E27FC236}">
                <a16:creationId xmlns:a16="http://schemas.microsoft.com/office/drawing/2014/main" id="{4288F31D-3281-4947-91CC-F99445CFD1FB}"/>
              </a:ext>
            </a:extLst>
          </p:cNvPr>
          <p:cNvSpPr txBox="1">
            <a:spLocks noChangeArrowheads="1"/>
          </p:cNvSpPr>
          <p:nvPr/>
        </p:nvSpPr>
        <p:spPr bwMode="auto">
          <a:xfrm>
            <a:off x="438886" y="3291749"/>
            <a:ext cx="25122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200" dirty="0">
                <a:solidFill>
                  <a:schemeClr val="tx1">
                    <a:lumMod val="50000"/>
                  </a:schemeClr>
                </a:solidFill>
              </a:rPr>
              <a:t>nemcorbus.wip.nbsnet.co.uk:8200</a:t>
            </a:r>
          </a:p>
        </p:txBody>
      </p:sp>
    </p:spTree>
    <p:extLst>
      <p:ext uri="{BB962C8B-B14F-4D97-AF65-F5344CB8AC3E}">
        <p14:creationId xmlns:p14="http://schemas.microsoft.com/office/powerpoint/2010/main" val="691793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240C65A1-1A09-4883-B756-04AB4720004B}"/>
              </a:ext>
            </a:extLst>
          </p:cNvPr>
          <p:cNvSpPr/>
          <p:nvPr/>
        </p:nvSpPr>
        <p:spPr>
          <a:xfrm>
            <a:off x="463814" y="1179584"/>
            <a:ext cx="8259498" cy="4753998"/>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9460" name="Title 1">
            <a:extLst>
              <a:ext uri="{FF2B5EF4-FFF2-40B4-BE49-F238E27FC236}">
                <a16:creationId xmlns:a16="http://schemas.microsoft.com/office/drawing/2014/main" id="{FA1EE4C4-BF2B-4A7F-845C-03CDAC20E588}"/>
              </a:ext>
            </a:extLst>
          </p:cNvPr>
          <p:cNvSpPr>
            <a:spLocks noGrp="1"/>
          </p:cNvSpPr>
          <p:nvPr>
            <p:ph type="title"/>
          </p:nvPr>
        </p:nvSpPr>
        <p:spPr>
          <a:xfrm>
            <a:off x="420687" y="537368"/>
            <a:ext cx="8302625" cy="509588"/>
          </a:xfrm>
        </p:spPr>
        <p:txBody>
          <a:bodyPr/>
          <a:lstStyle/>
          <a:p>
            <a:r>
              <a:rPr lang="en-GB" altLang="en-US" sz="2400" dirty="0">
                <a:ea typeface="ＭＳ Ｐゴシック" panose="020B0600070205080204" pitchFamily="34" charset="-128"/>
              </a:rPr>
              <a:t>High Level Infrastructure Architecture</a:t>
            </a:r>
          </a:p>
        </p:txBody>
      </p:sp>
      <p:sp>
        <p:nvSpPr>
          <p:cNvPr id="19461" name="Slide Number Placeholder 3">
            <a:extLst>
              <a:ext uri="{FF2B5EF4-FFF2-40B4-BE49-F238E27FC236}">
                <a16:creationId xmlns:a16="http://schemas.microsoft.com/office/drawing/2014/main" id="{4E89103D-AD33-490B-9B28-EA79B1E74E79}"/>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Arial" panose="020B0604020202020204" pitchFamily="34" charset="0"/>
              <a:buChar char="•"/>
              <a:defRPr sz="3200">
                <a:solidFill>
                  <a:schemeClr val="tx1"/>
                </a:solidFill>
                <a:latin typeface="NBS Medium" panose="020B0603030303020204" pitchFamily="34" charset="0"/>
                <a:ea typeface="ＭＳ Ｐゴシック" panose="020B0600070205080204" pitchFamily="34" charset="-128"/>
                <a:cs typeface="NBS Medium" panose="020B0603030303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NBS Medium" panose="020B0603030303020204" pitchFamily="34" charset="0"/>
                <a:ea typeface="ＭＳ Ｐゴシック" panose="020B0600070205080204" pitchFamily="34" charset="-128"/>
              </a:defRPr>
            </a:lvl2pPr>
            <a:lvl3pPr marL="1143000" indent="-228600">
              <a:spcBef>
                <a:spcPct val="20000"/>
              </a:spcBef>
              <a:buClr>
                <a:schemeClr val="tx2"/>
              </a:buClr>
              <a:buFont typeface="Arial" panose="020B0604020202020204" pitchFamily="34" charset="0"/>
              <a:buChar char="•"/>
              <a:defRPr sz="2400">
                <a:solidFill>
                  <a:schemeClr val="tx1"/>
                </a:solidFill>
                <a:latin typeface="NBS Medium" panose="020B0603030303020204" pitchFamily="34" charset="0"/>
                <a:ea typeface="ＭＳ Ｐゴシック" panose="020B0600070205080204" pitchFamily="34" charset="-128"/>
              </a:defRPr>
            </a:lvl3pPr>
            <a:lvl4pPr marL="1600200" indent="-228600">
              <a:spcBef>
                <a:spcPct val="20000"/>
              </a:spcBef>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4pPr>
            <a:lvl5pPr marL="2057400" indent="-228600">
              <a:spcBef>
                <a:spcPct val="20000"/>
              </a:spcBef>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9pPr>
          </a:lstStyle>
          <a:p>
            <a:pPr>
              <a:spcBef>
                <a:spcPct val="0"/>
              </a:spcBef>
              <a:buClrTx/>
              <a:buFontTx/>
              <a:buNone/>
            </a:pPr>
            <a:fld id="{EF5F9009-0A85-4BD7-90B7-57C87B0E6F2F}" type="slidenum">
              <a:rPr lang="en-GB" altLang="en-US" sz="1400" smtClean="0">
                <a:latin typeface="Arial" panose="020B0604020202020204" pitchFamily="34" charset="0"/>
              </a:rPr>
              <a:pPr>
                <a:spcBef>
                  <a:spcPct val="0"/>
                </a:spcBef>
                <a:buClrTx/>
                <a:buFontTx/>
                <a:buNone/>
              </a:pPr>
              <a:t>28</a:t>
            </a:fld>
            <a:endParaRPr lang="en-GB" altLang="en-US" sz="1400" dirty="0">
              <a:latin typeface="Arial" panose="020B0604020202020204" pitchFamily="34" charset="0"/>
            </a:endParaRPr>
          </a:p>
        </p:txBody>
      </p:sp>
      <p:sp>
        <p:nvSpPr>
          <p:cNvPr id="19462" name="Rectangle 6">
            <a:extLst>
              <a:ext uri="{FF2B5EF4-FFF2-40B4-BE49-F238E27FC236}">
                <a16:creationId xmlns:a16="http://schemas.microsoft.com/office/drawing/2014/main" id="{C5308C29-1516-4662-ACA9-11823B14A72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dirty="0"/>
          </a:p>
        </p:txBody>
      </p:sp>
      <p:sp>
        <p:nvSpPr>
          <p:cNvPr id="26" name="Rectangle 25">
            <a:extLst>
              <a:ext uri="{FF2B5EF4-FFF2-40B4-BE49-F238E27FC236}">
                <a16:creationId xmlns:a16="http://schemas.microsoft.com/office/drawing/2014/main" id="{A9CF13E4-9CEA-413B-9A40-BD694BF1D94E}"/>
              </a:ext>
            </a:extLst>
          </p:cNvPr>
          <p:cNvSpPr/>
          <p:nvPr/>
        </p:nvSpPr>
        <p:spPr>
          <a:xfrm>
            <a:off x="7322207" y="1558199"/>
            <a:ext cx="393700" cy="296862"/>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27" name="Rectangle 26">
            <a:extLst>
              <a:ext uri="{FF2B5EF4-FFF2-40B4-BE49-F238E27FC236}">
                <a16:creationId xmlns:a16="http://schemas.microsoft.com/office/drawing/2014/main" id="{095CA574-3E5E-4360-B601-955448E8A743}"/>
              </a:ext>
            </a:extLst>
          </p:cNvPr>
          <p:cNvSpPr/>
          <p:nvPr/>
        </p:nvSpPr>
        <p:spPr>
          <a:xfrm>
            <a:off x="7322207" y="2066199"/>
            <a:ext cx="393700" cy="295275"/>
          </a:xfrm>
          <a:prstGeom prst="rect">
            <a:avLst/>
          </a:prstGeom>
          <a:solidFill>
            <a:schemeClr val="tx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solidFill>
                <a:srgbClr val="002060"/>
              </a:solidFill>
            </a:endParaRPr>
          </a:p>
        </p:txBody>
      </p:sp>
      <p:sp>
        <p:nvSpPr>
          <p:cNvPr id="19482" name="TextBox 2">
            <a:extLst>
              <a:ext uri="{FF2B5EF4-FFF2-40B4-BE49-F238E27FC236}">
                <a16:creationId xmlns:a16="http://schemas.microsoft.com/office/drawing/2014/main" id="{811CCE33-0890-418B-BDF5-9720BC58257E}"/>
              </a:ext>
            </a:extLst>
          </p:cNvPr>
          <p:cNvSpPr txBox="1">
            <a:spLocks noChangeArrowheads="1"/>
          </p:cNvSpPr>
          <p:nvPr/>
        </p:nvSpPr>
        <p:spPr bwMode="auto">
          <a:xfrm>
            <a:off x="7682570" y="1523274"/>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Active</a:t>
            </a:r>
          </a:p>
        </p:txBody>
      </p:sp>
      <p:sp>
        <p:nvSpPr>
          <p:cNvPr id="19483" name="TextBox 27">
            <a:extLst>
              <a:ext uri="{FF2B5EF4-FFF2-40B4-BE49-F238E27FC236}">
                <a16:creationId xmlns:a16="http://schemas.microsoft.com/office/drawing/2014/main" id="{A1D1831C-98F4-491A-A409-F4772119208D}"/>
              </a:ext>
            </a:extLst>
          </p:cNvPr>
          <p:cNvSpPr txBox="1">
            <a:spLocks noChangeArrowheads="1"/>
          </p:cNvSpPr>
          <p:nvPr/>
        </p:nvSpPr>
        <p:spPr bwMode="auto">
          <a:xfrm>
            <a:off x="7682570" y="2043974"/>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Passive</a:t>
            </a:r>
          </a:p>
        </p:txBody>
      </p:sp>
      <p:sp>
        <p:nvSpPr>
          <p:cNvPr id="78" name="Rectangle 77">
            <a:extLst>
              <a:ext uri="{FF2B5EF4-FFF2-40B4-BE49-F238E27FC236}">
                <a16:creationId xmlns:a16="http://schemas.microsoft.com/office/drawing/2014/main" id="{890AD795-17D0-43D8-8B10-3CF923D7EED7}"/>
              </a:ext>
            </a:extLst>
          </p:cNvPr>
          <p:cNvSpPr/>
          <p:nvPr/>
        </p:nvSpPr>
        <p:spPr>
          <a:xfrm>
            <a:off x="2443105" y="2728665"/>
            <a:ext cx="1022672" cy="528045"/>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IHS</a:t>
            </a:r>
          </a:p>
        </p:txBody>
      </p:sp>
      <p:sp>
        <p:nvSpPr>
          <p:cNvPr id="79" name="Rectangle 78">
            <a:extLst>
              <a:ext uri="{FF2B5EF4-FFF2-40B4-BE49-F238E27FC236}">
                <a16:creationId xmlns:a16="http://schemas.microsoft.com/office/drawing/2014/main" id="{366FBFA3-04FF-4021-92B8-B538294D2E10}"/>
              </a:ext>
            </a:extLst>
          </p:cNvPr>
          <p:cNvSpPr/>
          <p:nvPr/>
        </p:nvSpPr>
        <p:spPr>
          <a:xfrm>
            <a:off x="2423926" y="1706983"/>
            <a:ext cx="1024732" cy="528045"/>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LTM (F5) </a:t>
            </a:r>
          </a:p>
        </p:txBody>
      </p:sp>
      <p:cxnSp>
        <p:nvCxnSpPr>
          <p:cNvPr id="85" name="Straight Arrow Connector 84">
            <a:extLst>
              <a:ext uri="{FF2B5EF4-FFF2-40B4-BE49-F238E27FC236}">
                <a16:creationId xmlns:a16="http://schemas.microsoft.com/office/drawing/2014/main" id="{F8A63D7D-73BA-4E05-B26B-3899EAC7EE33}"/>
              </a:ext>
            </a:extLst>
          </p:cNvPr>
          <p:cNvCxnSpPr>
            <a:cxnSpLocks/>
            <a:stCxn id="79" idx="2"/>
          </p:cNvCxnSpPr>
          <p:nvPr/>
        </p:nvCxnSpPr>
        <p:spPr>
          <a:xfrm>
            <a:off x="2936292" y="2235028"/>
            <a:ext cx="9259" cy="493637"/>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291D1822-89F4-429B-B573-7CA4FEE10442}"/>
              </a:ext>
            </a:extLst>
          </p:cNvPr>
          <p:cNvCxnSpPr>
            <a:cxnSpLocks/>
            <a:stCxn id="79" idx="2"/>
            <a:endCxn id="28" idx="1"/>
          </p:cNvCxnSpPr>
          <p:nvPr/>
        </p:nvCxnSpPr>
        <p:spPr>
          <a:xfrm>
            <a:off x="2936292" y="2235028"/>
            <a:ext cx="2613527" cy="757521"/>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2">
            <a:extLst>
              <a:ext uri="{FF2B5EF4-FFF2-40B4-BE49-F238E27FC236}">
                <a16:creationId xmlns:a16="http://schemas.microsoft.com/office/drawing/2014/main" id="{F729727D-F0DF-4934-91F6-4496350AF821}"/>
              </a:ext>
            </a:extLst>
          </p:cNvPr>
          <p:cNvSpPr txBox="1">
            <a:spLocks noChangeArrowheads="1"/>
          </p:cNvSpPr>
          <p:nvPr/>
        </p:nvSpPr>
        <p:spPr bwMode="auto">
          <a:xfrm>
            <a:off x="529295" y="1337298"/>
            <a:ext cx="1261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dirty="0">
                <a:solidFill>
                  <a:srgbClr val="434847"/>
                </a:solidFill>
              </a:rPr>
              <a:t>NEM Core</a:t>
            </a:r>
          </a:p>
        </p:txBody>
      </p:sp>
      <p:sp>
        <p:nvSpPr>
          <p:cNvPr id="42" name="Rectangle 41">
            <a:extLst>
              <a:ext uri="{FF2B5EF4-FFF2-40B4-BE49-F238E27FC236}">
                <a16:creationId xmlns:a16="http://schemas.microsoft.com/office/drawing/2014/main" id="{19ED9A7E-1F47-4B94-9033-7C8D641A6250}"/>
              </a:ext>
            </a:extLst>
          </p:cNvPr>
          <p:cNvSpPr/>
          <p:nvPr/>
        </p:nvSpPr>
        <p:spPr>
          <a:xfrm>
            <a:off x="5528580" y="1703317"/>
            <a:ext cx="1024732" cy="528045"/>
          </a:xfrm>
          <a:prstGeom prst="rect">
            <a:avLst/>
          </a:prstGeom>
          <a:solidFill>
            <a:schemeClr val="tx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LTM (F5) </a:t>
            </a:r>
          </a:p>
        </p:txBody>
      </p:sp>
      <p:cxnSp>
        <p:nvCxnSpPr>
          <p:cNvPr id="45" name="Straight Arrow Connector 44">
            <a:extLst>
              <a:ext uri="{FF2B5EF4-FFF2-40B4-BE49-F238E27FC236}">
                <a16:creationId xmlns:a16="http://schemas.microsoft.com/office/drawing/2014/main" id="{9E8E3604-F895-42E0-99AF-87E2522933E8}"/>
              </a:ext>
            </a:extLst>
          </p:cNvPr>
          <p:cNvCxnSpPr>
            <a:cxnSpLocks/>
          </p:cNvCxnSpPr>
          <p:nvPr/>
        </p:nvCxnSpPr>
        <p:spPr>
          <a:xfrm>
            <a:off x="2909568" y="1066285"/>
            <a:ext cx="6248" cy="640345"/>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11AFC00C-9C64-4668-AE0A-0F84045651E5}"/>
              </a:ext>
            </a:extLst>
          </p:cNvPr>
          <p:cNvCxnSpPr>
            <a:cxnSpLocks/>
            <a:endCxn id="42" idx="0"/>
          </p:cNvCxnSpPr>
          <p:nvPr/>
        </p:nvCxnSpPr>
        <p:spPr>
          <a:xfrm>
            <a:off x="6040946" y="1097774"/>
            <a:ext cx="0" cy="605543"/>
          </a:xfrm>
          <a:prstGeom prst="straightConnector1">
            <a:avLst/>
          </a:prstGeom>
          <a:ln>
            <a:solidFill>
              <a:srgbClr val="00206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ECA1DB98-D56C-40F0-B1E4-662F6A71822B}"/>
              </a:ext>
            </a:extLst>
          </p:cNvPr>
          <p:cNvSpPr/>
          <p:nvPr/>
        </p:nvSpPr>
        <p:spPr>
          <a:xfrm>
            <a:off x="5549819" y="2728526"/>
            <a:ext cx="1022672" cy="528045"/>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IHS</a:t>
            </a:r>
          </a:p>
        </p:txBody>
      </p:sp>
      <p:sp>
        <p:nvSpPr>
          <p:cNvPr id="38" name="Rectangle 37">
            <a:extLst>
              <a:ext uri="{FF2B5EF4-FFF2-40B4-BE49-F238E27FC236}">
                <a16:creationId xmlns:a16="http://schemas.microsoft.com/office/drawing/2014/main" id="{CF153D14-1564-480B-9A72-2EDB1B967822}"/>
              </a:ext>
            </a:extLst>
          </p:cNvPr>
          <p:cNvSpPr/>
          <p:nvPr/>
        </p:nvSpPr>
        <p:spPr>
          <a:xfrm>
            <a:off x="1821332" y="3648169"/>
            <a:ext cx="2286000" cy="2222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39" name="Rectangle 38">
            <a:extLst>
              <a:ext uri="{FF2B5EF4-FFF2-40B4-BE49-F238E27FC236}">
                <a16:creationId xmlns:a16="http://schemas.microsoft.com/office/drawing/2014/main" id="{4B5B4D1C-427A-46BA-86F4-F8AD289E434E}"/>
              </a:ext>
            </a:extLst>
          </p:cNvPr>
          <p:cNvSpPr/>
          <p:nvPr/>
        </p:nvSpPr>
        <p:spPr>
          <a:xfrm>
            <a:off x="5047132" y="3648169"/>
            <a:ext cx="2286000" cy="2222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40" name="Rectangle 39">
            <a:extLst>
              <a:ext uri="{FF2B5EF4-FFF2-40B4-BE49-F238E27FC236}">
                <a16:creationId xmlns:a16="http://schemas.microsoft.com/office/drawing/2014/main" id="{65556106-E6BD-4172-A470-F47CA7B35BA5}"/>
              </a:ext>
            </a:extLst>
          </p:cNvPr>
          <p:cNvSpPr/>
          <p:nvPr/>
        </p:nvSpPr>
        <p:spPr>
          <a:xfrm>
            <a:off x="2310282" y="4001285"/>
            <a:ext cx="1295995" cy="1070474"/>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t>IIB</a:t>
            </a:r>
          </a:p>
          <a:p>
            <a:pPr algn="ctr">
              <a:defRPr/>
            </a:pPr>
            <a:endParaRPr lang="en-GB" dirty="0"/>
          </a:p>
          <a:p>
            <a:pPr algn="ctr">
              <a:defRPr/>
            </a:pPr>
            <a:endParaRPr lang="en-GB" dirty="0"/>
          </a:p>
        </p:txBody>
      </p:sp>
      <p:sp>
        <p:nvSpPr>
          <p:cNvPr id="43" name="Rectangle 42">
            <a:extLst>
              <a:ext uri="{FF2B5EF4-FFF2-40B4-BE49-F238E27FC236}">
                <a16:creationId xmlns:a16="http://schemas.microsoft.com/office/drawing/2014/main" id="{6FA3370C-D35F-4426-AE7F-E3A89569C73C}"/>
              </a:ext>
            </a:extLst>
          </p:cNvPr>
          <p:cNvSpPr/>
          <p:nvPr/>
        </p:nvSpPr>
        <p:spPr>
          <a:xfrm>
            <a:off x="5190453" y="4796323"/>
            <a:ext cx="1644204" cy="1042991"/>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t>IIB</a:t>
            </a:r>
          </a:p>
          <a:p>
            <a:pPr algn="ctr">
              <a:defRPr/>
            </a:pPr>
            <a:endParaRPr lang="en-GB" dirty="0"/>
          </a:p>
        </p:txBody>
      </p:sp>
      <p:sp>
        <p:nvSpPr>
          <p:cNvPr id="46" name="Rectangle 45">
            <a:extLst>
              <a:ext uri="{FF2B5EF4-FFF2-40B4-BE49-F238E27FC236}">
                <a16:creationId xmlns:a16="http://schemas.microsoft.com/office/drawing/2014/main" id="{F41BEB27-8D0A-48E0-A985-0114B1321D03}"/>
              </a:ext>
            </a:extLst>
          </p:cNvPr>
          <p:cNvSpPr/>
          <p:nvPr/>
        </p:nvSpPr>
        <p:spPr>
          <a:xfrm>
            <a:off x="5753331" y="4157504"/>
            <a:ext cx="1112838" cy="482600"/>
          </a:xfrm>
          <a:prstGeom prst="rect">
            <a:avLst/>
          </a:prstGeom>
          <a:solidFill>
            <a:schemeClr val="tx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IIB</a:t>
            </a:r>
          </a:p>
        </p:txBody>
      </p:sp>
      <p:sp>
        <p:nvSpPr>
          <p:cNvPr id="47" name="Rectangle 46">
            <a:extLst>
              <a:ext uri="{FF2B5EF4-FFF2-40B4-BE49-F238E27FC236}">
                <a16:creationId xmlns:a16="http://schemas.microsoft.com/office/drawing/2014/main" id="{15AF6800-4351-49C9-9CE6-99EEB5E13B6D}"/>
              </a:ext>
            </a:extLst>
          </p:cNvPr>
          <p:cNvSpPr/>
          <p:nvPr/>
        </p:nvSpPr>
        <p:spPr>
          <a:xfrm>
            <a:off x="2310282" y="5358303"/>
            <a:ext cx="1644650" cy="481012"/>
          </a:xfrm>
          <a:prstGeom prst="rect">
            <a:avLst/>
          </a:prstGeom>
          <a:solidFill>
            <a:schemeClr val="tx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IIB</a:t>
            </a:r>
          </a:p>
        </p:txBody>
      </p:sp>
      <p:sp>
        <p:nvSpPr>
          <p:cNvPr id="50" name="Rectangle 49">
            <a:extLst>
              <a:ext uri="{FF2B5EF4-FFF2-40B4-BE49-F238E27FC236}">
                <a16:creationId xmlns:a16="http://schemas.microsoft.com/office/drawing/2014/main" id="{5477BE0D-97C2-4A74-A553-AC58CA721695}"/>
              </a:ext>
            </a:extLst>
          </p:cNvPr>
          <p:cNvSpPr/>
          <p:nvPr/>
        </p:nvSpPr>
        <p:spPr>
          <a:xfrm>
            <a:off x="3094308" y="4348922"/>
            <a:ext cx="521169" cy="375199"/>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SG</a:t>
            </a:r>
          </a:p>
        </p:txBody>
      </p:sp>
      <p:sp>
        <p:nvSpPr>
          <p:cNvPr id="52" name="Rectangle 51">
            <a:extLst>
              <a:ext uri="{FF2B5EF4-FFF2-40B4-BE49-F238E27FC236}">
                <a16:creationId xmlns:a16="http://schemas.microsoft.com/office/drawing/2014/main" id="{D9614DE5-B0C8-4E5F-AED0-C119A133BB26}"/>
              </a:ext>
            </a:extLst>
          </p:cNvPr>
          <p:cNvSpPr/>
          <p:nvPr/>
        </p:nvSpPr>
        <p:spPr>
          <a:xfrm>
            <a:off x="2319482" y="4477364"/>
            <a:ext cx="521169" cy="37519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Op</a:t>
            </a:r>
          </a:p>
        </p:txBody>
      </p:sp>
      <p:sp>
        <p:nvSpPr>
          <p:cNvPr id="54" name="Rectangle 53">
            <a:extLst>
              <a:ext uri="{FF2B5EF4-FFF2-40B4-BE49-F238E27FC236}">
                <a16:creationId xmlns:a16="http://schemas.microsoft.com/office/drawing/2014/main" id="{A810B925-325F-4705-98E8-9B00F653DFE0}"/>
              </a:ext>
            </a:extLst>
          </p:cNvPr>
          <p:cNvSpPr/>
          <p:nvPr/>
        </p:nvSpPr>
        <p:spPr>
          <a:xfrm>
            <a:off x="5232162" y="5071759"/>
            <a:ext cx="521169" cy="37519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Op</a:t>
            </a:r>
          </a:p>
        </p:txBody>
      </p:sp>
      <p:cxnSp>
        <p:nvCxnSpPr>
          <p:cNvPr id="61" name="Straight Arrow Connector 60">
            <a:extLst>
              <a:ext uri="{FF2B5EF4-FFF2-40B4-BE49-F238E27FC236}">
                <a16:creationId xmlns:a16="http://schemas.microsoft.com/office/drawing/2014/main" id="{37194CCF-1052-435D-9B72-67F1A6514567}"/>
              </a:ext>
            </a:extLst>
          </p:cNvPr>
          <p:cNvCxnSpPr>
            <a:cxnSpLocks/>
            <a:stCxn id="28" idx="2"/>
            <a:endCxn id="40" idx="0"/>
          </p:cNvCxnSpPr>
          <p:nvPr/>
        </p:nvCxnSpPr>
        <p:spPr>
          <a:xfrm flipH="1">
            <a:off x="2958280" y="3256571"/>
            <a:ext cx="3102875" cy="744714"/>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7A5ED433-FDDD-43C0-B6ED-0CE5B33C7372}"/>
              </a:ext>
            </a:extLst>
          </p:cNvPr>
          <p:cNvCxnSpPr>
            <a:cxnSpLocks/>
            <a:stCxn id="78" idx="2"/>
          </p:cNvCxnSpPr>
          <p:nvPr/>
        </p:nvCxnSpPr>
        <p:spPr>
          <a:xfrm>
            <a:off x="2954441" y="3256710"/>
            <a:ext cx="2696709" cy="1526314"/>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65" name="Elbow Connector 87">
            <a:extLst>
              <a:ext uri="{FF2B5EF4-FFF2-40B4-BE49-F238E27FC236}">
                <a16:creationId xmlns:a16="http://schemas.microsoft.com/office/drawing/2014/main" id="{5870A10F-D203-4B27-A02F-4C4B292A6685}"/>
              </a:ext>
            </a:extLst>
          </p:cNvPr>
          <p:cNvCxnSpPr>
            <a:cxnSpLocks/>
            <a:stCxn id="28" idx="2"/>
            <a:endCxn id="43" idx="3"/>
          </p:cNvCxnSpPr>
          <p:nvPr/>
        </p:nvCxnSpPr>
        <p:spPr>
          <a:xfrm rot="16200000" flipH="1">
            <a:off x="5417282" y="3900444"/>
            <a:ext cx="2061248" cy="773502"/>
          </a:xfrm>
          <a:prstGeom prst="bentConnector4">
            <a:avLst>
              <a:gd name="adj1" fmla="val 37350"/>
              <a:gd name="adj2" fmla="val 129554"/>
            </a:avLst>
          </a:prstGeom>
          <a:ln>
            <a:solidFill>
              <a:schemeClr val="accent5">
                <a:lumMod val="50000"/>
              </a:schemeClr>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76D78FA0-C9D1-4202-8D74-43642AED63AE}"/>
              </a:ext>
            </a:extLst>
          </p:cNvPr>
          <p:cNvCxnSpPr>
            <a:cxnSpLocks/>
            <a:endCxn id="40" idx="0"/>
          </p:cNvCxnSpPr>
          <p:nvPr/>
        </p:nvCxnSpPr>
        <p:spPr>
          <a:xfrm flipH="1">
            <a:off x="2958280" y="3245068"/>
            <a:ext cx="6052" cy="756217"/>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6891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240C65A1-1A09-4883-B756-04AB4720004B}"/>
              </a:ext>
            </a:extLst>
          </p:cNvPr>
          <p:cNvSpPr/>
          <p:nvPr/>
        </p:nvSpPr>
        <p:spPr>
          <a:xfrm>
            <a:off x="463814" y="1179584"/>
            <a:ext cx="8259498" cy="4753998"/>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9460" name="Title 1">
            <a:extLst>
              <a:ext uri="{FF2B5EF4-FFF2-40B4-BE49-F238E27FC236}">
                <a16:creationId xmlns:a16="http://schemas.microsoft.com/office/drawing/2014/main" id="{FA1EE4C4-BF2B-4A7F-845C-03CDAC20E588}"/>
              </a:ext>
            </a:extLst>
          </p:cNvPr>
          <p:cNvSpPr>
            <a:spLocks noGrp="1"/>
          </p:cNvSpPr>
          <p:nvPr>
            <p:ph type="title"/>
          </p:nvPr>
        </p:nvSpPr>
        <p:spPr>
          <a:xfrm>
            <a:off x="420687" y="537368"/>
            <a:ext cx="8302625" cy="509588"/>
          </a:xfrm>
        </p:spPr>
        <p:txBody>
          <a:bodyPr/>
          <a:lstStyle/>
          <a:p>
            <a:r>
              <a:rPr lang="en-GB" altLang="en-US" sz="2400" dirty="0">
                <a:ea typeface="ＭＳ Ｐゴシック" panose="020B0600070205080204" pitchFamily="34" charset="-128"/>
              </a:rPr>
              <a:t>High Level Infrastructure Architecture</a:t>
            </a:r>
          </a:p>
        </p:txBody>
      </p:sp>
      <p:sp>
        <p:nvSpPr>
          <p:cNvPr id="19461" name="Slide Number Placeholder 3">
            <a:extLst>
              <a:ext uri="{FF2B5EF4-FFF2-40B4-BE49-F238E27FC236}">
                <a16:creationId xmlns:a16="http://schemas.microsoft.com/office/drawing/2014/main" id="{4E89103D-AD33-490B-9B28-EA79B1E74E79}"/>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Arial" panose="020B0604020202020204" pitchFamily="34" charset="0"/>
              <a:buChar char="•"/>
              <a:defRPr sz="3200">
                <a:solidFill>
                  <a:schemeClr val="tx1"/>
                </a:solidFill>
                <a:latin typeface="NBS Medium" panose="020B0603030303020204" pitchFamily="34" charset="0"/>
                <a:ea typeface="ＭＳ Ｐゴシック" panose="020B0600070205080204" pitchFamily="34" charset="-128"/>
                <a:cs typeface="NBS Medium" panose="020B0603030303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NBS Medium" panose="020B0603030303020204" pitchFamily="34" charset="0"/>
                <a:ea typeface="ＭＳ Ｐゴシック" panose="020B0600070205080204" pitchFamily="34" charset="-128"/>
              </a:defRPr>
            </a:lvl2pPr>
            <a:lvl3pPr marL="1143000" indent="-228600">
              <a:spcBef>
                <a:spcPct val="20000"/>
              </a:spcBef>
              <a:buClr>
                <a:schemeClr val="tx2"/>
              </a:buClr>
              <a:buFont typeface="Arial" panose="020B0604020202020204" pitchFamily="34" charset="0"/>
              <a:buChar char="•"/>
              <a:defRPr sz="2400">
                <a:solidFill>
                  <a:schemeClr val="tx1"/>
                </a:solidFill>
                <a:latin typeface="NBS Medium" panose="020B0603030303020204" pitchFamily="34" charset="0"/>
                <a:ea typeface="ＭＳ Ｐゴシック" panose="020B0600070205080204" pitchFamily="34" charset="-128"/>
              </a:defRPr>
            </a:lvl3pPr>
            <a:lvl4pPr marL="1600200" indent="-228600">
              <a:spcBef>
                <a:spcPct val="20000"/>
              </a:spcBef>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4pPr>
            <a:lvl5pPr marL="2057400" indent="-228600">
              <a:spcBef>
                <a:spcPct val="20000"/>
              </a:spcBef>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9pPr>
          </a:lstStyle>
          <a:p>
            <a:pPr>
              <a:spcBef>
                <a:spcPct val="0"/>
              </a:spcBef>
              <a:buClrTx/>
              <a:buFontTx/>
              <a:buNone/>
            </a:pPr>
            <a:fld id="{EF5F9009-0A85-4BD7-90B7-57C87B0E6F2F}" type="slidenum">
              <a:rPr lang="en-GB" altLang="en-US" sz="1400" smtClean="0">
                <a:latin typeface="Arial" panose="020B0604020202020204" pitchFamily="34" charset="0"/>
              </a:rPr>
              <a:pPr>
                <a:spcBef>
                  <a:spcPct val="0"/>
                </a:spcBef>
                <a:buClrTx/>
                <a:buFontTx/>
                <a:buNone/>
              </a:pPr>
              <a:t>29</a:t>
            </a:fld>
            <a:endParaRPr lang="en-GB" altLang="en-US" sz="1400" dirty="0">
              <a:latin typeface="Arial" panose="020B0604020202020204" pitchFamily="34" charset="0"/>
            </a:endParaRPr>
          </a:p>
        </p:txBody>
      </p:sp>
      <p:sp>
        <p:nvSpPr>
          <p:cNvPr id="19462" name="Rectangle 6">
            <a:extLst>
              <a:ext uri="{FF2B5EF4-FFF2-40B4-BE49-F238E27FC236}">
                <a16:creationId xmlns:a16="http://schemas.microsoft.com/office/drawing/2014/main" id="{C5308C29-1516-4662-ACA9-11823B14A72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dirty="0"/>
          </a:p>
        </p:txBody>
      </p:sp>
      <p:sp>
        <p:nvSpPr>
          <p:cNvPr id="26" name="Rectangle 25">
            <a:extLst>
              <a:ext uri="{FF2B5EF4-FFF2-40B4-BE49-F238E27FC236}">
                <a16:creationId xmlns:a16="http://schemas.microsoft.com/office/drawing/2014/main" id="{A9CF13E4-9CEA-413B-9A40-BD694BF1D94E}"/>
              </a:ext>
            </a:extLst>
          </p:cNvPr>
          <p:cNvSpPr/>
          <p:nvPr/>
        </p:nvSpPr>
        <p:spPr>
          <a:xfrm>
            <a:off x="7322207" y="1558199"/>
            <a:ext cx="393700" cy="296862"/>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27" name="Rectangle 26">
            <a:extLst>
              <a:ext uri="{FF2B5EF4-FFF2-40B4-BE49-F238E27FC236}">
                <a16:creationId xmlns:a16="http://schemas.microsoft.com/office/drawing/2014/main" id="{095CA574-3E5E-4360-B601-955448E8A743}"/>
              </a:ext>
            </a:extLst>
          </p:cNvPr>
          <p:cNvSpPr/>
          <p:nvPr/>
        </p:nvSpPr>
        <p:spPr>
          <a:xfrm>
            <a:off x="7322207" y="2066199"/>
            <a:ext cx="393700" cy="295275"/>
          </a:xfrm>
          <a:prstGeom prst="rect">
            <a:avLst/>
          </a:prstGeom>
          <a:solidFill>
            <a:schemeClr val="tx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solidFill>
                <a:srgbClr val="002060"/>
              </a:solidFill>
            </a:endParaRPr>
          </a:p>
        </p:txBody>
      </p:sp>
      <p:sp>
        <p:nvSpPr>
          <p:cNvPr id="19482" name="TextBox 2">
            <a:extLst>
              <a:ext uri="{FF2B5EF4-FFF2-40B4-BE49-F238E27FC236}">
                <a16:creationId xmlns:a16="http://schemas.microsoft.com/office/drawing/2014/main" id="{811CCE33-0890-418B-BDF5-9720BC58257E}"/>
              </a:ext>
            </a:extLst>
          </p:cNvPr>
          <p:cNvSpPr txBox="1">
            <a:spLocks noChangeArrowheads="1"/>
          </p:cNvSpPr>
          <p:nvPr/>
        </p:nvSpPr>
        <p:spPr bwMode="auto">
          <a:xfrm>
            <a:off x="7682570" y="1523274"/>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Active</a:t>
            </a:r>
          </a:p>
        </p:txBody>
      </p:sp>
      <p:sp>
        <p:nvSpPr>
          <p:cNvPr id="19483" name="TextBox 27">
            <a:extLst>
              <a:ext uri="{FF2B5EF4-FFF2-40B4-BE49-F238E27FC236}">
                <a16:creationId xmlns:a16="http://schemas.microsoft.com/office/drawing/2014/main" id="{A1D1831C-98F4-491A-A409-F4772119208D}"/>
              </a:ext>
            </a:extLst>
          </p:cNvPr>
          <p:cNvSpPr txBox="1">
            <a:spLocks noChangeArrowheads="1"/>
          </p:cNvSpPr>
          <p:nvPr/>
        </p:nvSpPr>
        <p:spPr bwMode="auto">
          <a:xfrm>
            <a:off x="7682570" y="2043974"/>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Passive</a:t>
            </a:r>
          </a:p>
        </p:txBody>
      </p:sp>
      <p:sp>
        <p:nvSpPr>
          <p:cNvPr id="78" name="Rectangle 77">
            <a:extLst>
              <a:ext uri="{FF2B5EF4-FFF2-40B4-BE49-F238E27FC236}">
                <a16:creationId xmlns:a16="http://schemas.microsoft.com/office/drawing/2014/main" id="{890AD795-17D0-43D8-8B10-3CF923D7EED7}"/>
              </a:ext>
            </a:extLst>
          </p:cNvPr>
          <p:cNvSpPr/>
          <p:nvPr/>
        </p:nvSpPr>
        <p:spPr>
          <a:xfrm>
            <a:off x="2443105" y="2728665"/>
            <a:ext cx="1022672" cy="528045"/>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IHS</a:t>
            </a:r>
          </a:p>
        </p:txBody>
      </p:sp>
      <p:sp>
        <p:nvSpPr>
          <p:cNvPr id="79" name="Rectangle 78">
            <a:extLst>
              <a:ext uri="{FF2B5EF4-FFF2-40B4-BE49-F238E27FC236}">
                <a16:creationId xmlns:a16="http://schemas.microsoft.com/office/drawing/2014/main" id="{366FBFA3-04FF-4021-92B8-B538294D2E10}"/>
              </a:ext>
            </a:extLst>
          </p:cNvPr>
          <p:cNvSpPr/>
          <p:nvPr/>
        </p:nvSpPr>
        <p:spPr>
          <a:xfrm>
            <a:off x="2423926" y="1706983"/>
            <a:ext cx="1024732" cy="528045"/>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LTM (F5) </a:t>
            </a:r>
          </a:p>
        </p:txBody>
      </p:sp>
      <p:cxnSp>
        <p:nvCxnSpPr>
          <p:cNvPr id="85" name="Straight Arrow Connector 84">
            <a:extLst>
              <a:ext uri="{FF2B5EF4-FFF2-40B4-BE49-F238E27FC236}">
                <a16:creationId xmlns:a16="http://schemas.microsoft.com/office/drawing/2014/main" id="{F8A63D7D-73BA-4E05-B26B-3899EAC7EE33}"/>
              </a:ext>
            </a:extLst>
          </p:cNvPr>
          <p:cNvCxnSpPr>
            <a:cxnSpLocks/>
            <a:stCxn id="79" idx="2"/>
          </p:cNvCxnSpPr>
          <p:nvPr/>
        </p:nvCxnSpPr>
        <p:spPr>
          <a:xfrm>
            <a:off x="2936292" y="2235028"/>
            <a:ext cx="9259" cy="493637"/>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291D1822-89F4-429B-B573-7CA4FEE10442}"/>
              </a:ext>
            </a:extLst>
          </p:cNvPr>
          <p:cNvCxnSpPr>
            <a:cxnSpLocks/>
            <a:stCxn id="79" idx="2"/>
            <a:endCxn id="28" idx="1"/>
          </p:cNvCxnSpPr>
          <p:nvPr/>
        </p:nvCxnSpPr>
        <p:spPr>
          <a:xfrm>
            <a:off x="2936292" y="2235028"/>
            <a:ext cx="2613527" cy="757521"/>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2">
            <a:extLst>
              <a:ext uri="{FF2B5EF4-FFF2-40B4-BE49-F238E27FC236}">
                <a16:creationId xmlns:a16="http://schemas.microsoft.com/office/drawing/2014/main" id="{F729727D-F0DF-4934-91F6-4496350AF821}"/>
              </a:ext>
            </a:extLst>
          </p:cNvPr>
          <p:cNvSpPr txBox="1">
            <a:spLocks noChangeArrowheads="1"/>
          </p:cNvSpPr>
          <p:nvPr/>
        </p:nvSpPr>
        <p:spPr bwMode="auto">
          <a:xfrm>
            <a:off x="529295" y="1337298"/>
            <a:ext cx="1261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dirty="0">
                <a:solidFill>
                  <a:srgbClr val="434847"/>
                </a:solidFill>
              </a:rPr>
              <a:t>NEM Core</a:t>
            </a:r>
          </a:p>
        </p:txBody>
      </p:sp>
      <p:sp>
        <p:nvSpPr>
          <p:cNvPr id="42" name="Rectangle 41">
            <a:extLst>
              <a:ext uri="{FF2B5EF4-FFF2-40B4-BE49-F238E27FC236}">
                <a16:creationId xmlns:a16="http://schemas.microsoft.com/office/drawing/2014/main" id="{19ED9A7E-1F47-4B94-9033-7C8D641A6250}"/>
              </a:ext>
            </a:extLst>
          </p:cNvPr>
          <p:cNvSpPr/>
          <p:nvPr/>
        </p:nvSpPr>
        <p:spPr>
          <a:xfrm>
            <a:off x="5528580" y="1703317"/>
            <a:ext cx="1024732" cy="528045"/>
          </a:xfrm>
          <a:prstGeom prst="rect">
            <a:avLst/>
          </a:prstGeom>
          <a:solidFill>
            <a:schemeClr val="tx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LTM (F5) </a:t>
            </a:r>
          </a:p>
        </p:txBody>
      </p:sp>
      <p:cxnSp>
        <p:nvCxnSpPr>
          <p:cNvPr id="45" name="Straight Arrow Connector 44">
            <a:extLst>
              <a:ext uri="{FF2B5EF4-FFF2-40B4-BE49-F238E27FC236}">
                <a16:creationId xmlns:a16="http://schemas.microsoft.com/office/drawing/2014/main" id="{9E8E3604-F895-42E0-99AF-87E2522933E8}"/>
              </a:ext>
            </a:extLst>
          </p:cNvPr>
          <p:cNvCxnSpPr>
            <a:cxnSpLocks/>
          </p:cNvCxnSpPr>
          <p:nvPr/>
        </p:nvCxnSpPr>
        <p:spPr>
          <a:xfrm>
            <a:off x="2909568" y="1066285"/>
            <a:ext cx="6248" cy="640345"/>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11AFC00C-9C64-4668-AE0A-0F84045651E5}"/>
              </a:ext>
            </a:extLst>
          </p:cNvPr>
          <p:cNvCxnSpPr>
            <a:cxnSpLocks/>
            <a:endCxn id="42" idx="0"/>
          </p:cNvCxnSpPr>
          <p:nvPr/>
        </p:nvCxnSpPr>
        <p:spPr>
          <a:xfrm>
            <a:off x="6040946" y="1097774"/>
            <a:ext cx="0" cy="605543"/>
          </a:xfrm>
          <a:prstGeom prst="straightConnector1">
            <a:avLst/>
          </a:prstGeom>
          <a:ln>
            <a:solidFill>
              <a:srgbClr val="00206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ECA1DB98-D56C-40F0-B1E4-662F6A71822B}"/>
              </a:ext>
            </a:extLst>
          </p:cNvPr>
          <p:cNvSpPr/>
          <p:nvPr/>
        </p:nvSpPr>
        <p:spPr>
          <a:xfrm>
            <a:off x="5549819" y="2728526"/>
            <a:ext cx="1022672" cy="528045"/>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IHS</a:t>
            </a:r>
          </a:p>
        </p:txBody>
      </p:sp>
      <p:sp>
        <p:nvSpPr>
          <p:cNvPr id="38" name="Rectangle 37">
            <a:extLst>
              <a:ext uri="{FF2B5EF4-FFF2-40B4-BE49-F238E27FC236}">
                <a16:creationId xmlns:a16="http://schemas.microsoft.com/office/drawing/2014/main" id="{CF153D14-1564-480B-9A72-2EDB1B967822}"/>
              </a:ext>
            </a:extLst>
          </p:cNvPr>
          <p:cNvSpPr/>
          <p:nvPr/>
        </p:nvSpPr>
        <p:spPr>
          <a:xfrm>
            <a:off x="1821332" y="3648169"/>
            <a:ext cx="2286000" cy="2222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39" name="Rectangle 38">
            <a:extLst>
              <a:ext uri="{FF2B5EF4-FFF2-40B4-BE49-F238E27FC236}">
                <a16:creationId xmlns:a16="http://schemas.microsoft.com/office/drawing/2014/main" id="{4B5B4D1C-427A-46BA-86F4-F8AD289E434E}"/>
              </a:ext>
            </a:extLst>
          </p:cNvPr>
          <p:cNvSpPr/>
          <p:nvPr/>
        </p:nvSpPr>
        <p:spPr>
          <a:xfrm>
            <a:off x="5047132" y="3648169"/>
            <a:ext cx="2286000" cy="2222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40" name="Rectangle 39">
            <a:extLst>
              <a:ext uri="{FF2B5EF4-FFF2-40B4-BE49-F238E27FC236}">
                <a16:creationId xmlns:a16="http://schemas.microsoft.com/office/drawing/2014/main" id="{65556106-E6BD-4172-A470-F47CA7B35BA5}"/>
              </a:ext>
            </a:extLst>
          </p:cNvPr>
          <p:cNvSpPr/>
          <p:nvPr/>
        </p:nvSpPr>
        <p:spPr>
          <a:xfrm>
            <a:off x="2310282" y="4001285"/>
            <a:ext cx="1295995" cy="1070474"/>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t>IIBv9</a:t>
            </a:r>
          </a:p>
          <a:p>
            <a:pPr algn="ctr">
              <a:defRPr/>
            </a:pPr>
            <a:endParaRPr lang="en-GB" dirty="0"/>
          </a:p>
          <a:p>
            <a:pPr algn="ctr">
              <a:defRPr/>
            </a:pPr>
            <a:endParaRPr lang="en-GB" dirty="0"/>
          </a:p>
        </p:txBody>
      </p:sp>
      <p:sp>
        <p:nvSpPr>
          <p:cNvPr id="43" name="Rectangle 42">
            <a:extLst>
              <a:ext uri="{FF2B5EF4-FFF2-40B4-BE49-F238E27FC236}">
                <a16:creationId xmlns:a16="http://schemas.microsoft.com/office/drawing/2014/main" id="{6FA3370C-D35F-4426-AE7F-E3A89569C73C}"/>
              </a:ext>
            </a:extLst>
          </p:cNvPr>
          <p:cNvSpPr/>
          <p:nvPr/>
        </p:nvSpPr>
        <p:spPr>
          <a:xfrm>
            <a:off x="5190453" y="4796323"/>
            <a:ext cx="1644204" cy="1042991"/>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t>IIBv9</a:t>
            </a:r>
          </a:p>
          <a:p>
            <a:pPr algn="ctr">
              <a:defRPr/>
            </a:pPr>
            <a:endParaRPr lang="en-GB" dirty="0"/>
          </a:p>
        </p:txBody>
      </p:sp>
      <p:sp>
        <p:nvSpPr>
          <p:cNvPr id="46" name="Rectangle 45">
            <a:extLst>
              <a:ext uri="{FF2B5EF4-FFF2-40B4-BE49-F238E27FC236}">
                <a16:creationId xmlns:a16="http://schemas.microsoft.com/office/drawing/2014/main" id="{F41BEB27-8D0A-48E0-A985-0114B1321D03}"/>
              </a:ext>
            </a:extLst>
          </p:cNvPr>
          <p:cNvSpPr/>
          <p:nvPr/>
        </p:nvSpPr>
        <p:spPr>
          <a:xfrm>
            <a:off x="5753331" y="4157504"/>
            <a:ext cx="1112838" cy="482600"/>
          </a:xfrm>
          <a:prstGeom prst="rect">
            <a:avLst/>
          </a:prstGeom>
          <a:solidFill>
            <a:schemeClr val="tx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IIBv9</a:t>
            </a:r>
          </a:p>
        </p:txBody>
      </p:sp>
      <p:sp>
        <p:nvSpPr>
          <p:cNvPr id="47" name="Rectangle 46">
            <a:extLst>
              <a:ext uri="{FF2B5EF4-FFF2-40B4-BE49-F238E27FC236}">
                <a16:creationId xmlns:a16="http://schemas.microsoft.com/office/drawing/2014/main" id="{15AF6800-4351-49C9-9CE6-99EEB5E13B6D}"/>
              </a:ext>
            </a:extLst>
          </p:cNvPr>
          <p:cNvSpPr/>
          <p:nvPr/>
        </p:nvSpPr>
        <p:spPr>
          <a:xfrm>
            <a:off x="2310282" y="5358303"/>
            <a:ext cx="1644650" cy="481012"/>
          </a:xfrm>
          <a:prstGeom prst="rect">
            <a:avLst/>
          </a:prstGeom>
          <a:solidFill>
            <a:schemeClr val="tx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IIBv9</a:t>
            </a:r>
          </a:p>
        </p:txBody>
      </p:sp>
      <p:sp>
        <p:nvSpPr>
          <p:cNvPr id="50" name="Rectangle 49">
            <a:extLst>
              <a:ext uri="{FF2B5EF4-FFF2-40B4-BE49-F238E27FC236}">
                <a16:creationId xmlns:a16="http://schemas.microsoft.com/office/drawing/2014/main" id="{5477BE0D-97C2-4A74-A553-AC58CA721695}"/>
              </a:ext>
            </a:extLst>
          </p:cNvPr>
          <p:cNvSpPr/>
          <p:nvPr/>
        </p:nvSpPr>
        <p:spPr>
          <a:xfrm>
            <a:off x="3094308" y="4404559"/>
            <a:ext cx="521169" cy="375199"/>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SG</a:t>
            </a:r>
          </a:p>
        </p:txBody>
      </p:sp>
      <p:sp>
        <p:nvSpPr>
          <p:cNvPr id="52" name="Rectangle 51">
            <a:extLst>
              <a:ext uri="{FF2B5EF4-FFF2-40B4-BE49-F238E27FC236}">
                <a16:creationId xmlns:a16="http://schemas.microsoft.com/office/drawing/2014/main" id="{D9614DE5-B0C8-4E5F-AED0-C119A133BB26}"/>
              </a:ext>
            </a:extLst>
          </p:cNvPr>
          <p:cNvSpPr/>
          <p:nvPr/>
        </p:nvSpPr>
        <p:spPr>
          <a:xfrm>
            <a:off x="2319482" y="4477364"/>
            <a:ext cx="521169" cy="37519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Op</a:t>
            </a:r>
          </a:p>
        </p:txBody>
      </p:sp>
      <p:sp>
        <p:nvSpPr>
          <p:cNvPr id="54" name="Rectangle 53">
            <a:extLst>
              <a:ext uri="{FF2B5EF4-FFF2-40B4-BE49-F238E27FC236}">
                <a16:creationId xmlns:a16="http://schemas.microsoft.com/office/drawing/2014/main" id="{A810B925-325F-4705-98E8-9B00F653DFE0}"/>
              </a:ext>
            </a:extLst>
          </p:cNvPr>
          <p:cNvSpPr/>
          <p:nvPr/>
        </p:nvSpPr>
        <p:spPr>
          <a:xfrm>
            <a:off x="5204265" y="5333119"/>
            <a:ext cx="521169" cy="37519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Op</a:t>
            </a:r>
          </a:p>
        </p:txBody>
      </p:sp>
      <p:cxnSp>
        <p:nvCxnSpPr>
          <p:cNvPr id="61" name="Straight Arrow Connector 60">
            <a:extLst>
              <a:ext uri="{FF2B5EF4-FFF2-40B4-BE49-F238E27FC236}">
                <a16:creationId xmlns:a16="http://schemas.microsoft.com/office/drawing/2014/main" id="{37194CCF-1052-435D-9B72-67F1A6514567}"/>
              </a:ext>
            </a:extLst>
          </p:cNvPr>
          <p:cNvCxnSpPr>
            <a:cxnSpLocks/>
            <a:stCxn id="28" idx="2"/>
            <a:endCxn id="40" idx="0"/>
          </p:cNvCxnSpPr>
          <p:nvPr/>
        </p:nvCxnSpPr>
        <p:spPr>
          <a:xfrm flipH="1">
            <a:off x="2958280" y="3256571"/>
            <a:ext cx="3102875" cy="744714"/>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7A5ED433-FDDD-43C0-B6ED-0CE5B33C7372}"/>
              </a:ext>
            </a:extLst>
          </p:cNvPr>
          <p:cNvCxnSpPr>
            <a:cxnSpLocks/>
            <a:stCxn id="78" idx="2"/>
          </p:cNvCxnSpPr>
          <p:nvPr/>
        </p:nvCxnSpPr>
        <p:spPr>
          <a:xfrm>
            <a:off x="2954441" y="3256710"/>
            <a:ext cx="2696709" cy="1526314"/>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65" name="Elbow Connector 87">
            <a:extLst>
              <a:ext uri="{FF2B5EF4-FFF2-40B4-BE49-F238E27FC236}">
                <a16:creationId xmlns:a16="http://schemas.microsoft.com/office/drawing/2014/main" id="{5870A10F-D203-4B27-A02F-4C4B292A6685}"/>
              </a:ext>
            </a:extLst>
          </p:cNvPr>
          <p:cNvCxnSpPr>
            <a:cxnSpLocks/>
            <a:endCxn id="43" idx="3"/>
          </p:cNvCxnSpPr>
          <p:nvPr/>
        </p:nvCxnSpPr>
        <p:spPr>
          <a:xfrm rot="16200000" flipH="1">
            <a:off x="5587428" y="4070590"/>
            <a:ext cx="2032000" cy="462457"/>
          </a:xfrm>
          <a:prstGeom prst="bentConnector4">
            <a:avLst>
              <a:gd name="adj1" fmla="val 37168"/>
              <a:gd name="adj2" fmla="val 149432"/>
            </a:avLst>
          </a:prstGeom>
          <a:ln>
            <a:solidFill>
              <a:schemeClr val="accent5">
                <a:lumMod val="50000"/>
              </a:schemeClr>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76D78FA0-C9D1-4202-8D74-43642AED63AE}"/>
              </a:ext>
            </a:extLst>
          </p:cNvPr>
          <p:cNvCxnSpPr>
            <a:cxnSpLocks/>
            <a:endCxn id="40" idx="0"/>
          </p:cNvCxnSpPr>
          <p:nvPr/>
        </p:nvCxnSpPr>
        <p:spPr>
          <a:xfrm flipH="1">
            <a:off x="2958280" y="3245068"/>
            <a:ext cx="6052" cy="756217"/>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2794854-32CC-4323-8CA9-1A2AD557A635}"/>
              </a:ext>
            </a:extLst>
          </p:cNvPr>
          <p:cNvCxnSpPr>
            <a:cxnSpLocks/>
          </p:cNvCxnSpPr>
          <p:nvPr/>
        </p:nvCxnSpPr>
        <p:spPr>
          <a:xfrm flipH="1">
            <a:off x="3448658" y="2231362"/>
            <a:ext cx="2592288" cy="845110"/>
          </a:xfrm>
          <a:prstGeom prst="straightConnector1">
            <a:avLst/>
          </a:prstGeom>
          <a:ln>
            <a:solidFill>
              <a:srgbClr val="00206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A56CDA5-7B37-4C27-8D3B-D38EDB5DB3CA}"/>
              </a:ext>
            </a:extLst>
          </p:cNvPr>
          <p:cNvCxnSpPr>
            <a:cxnSpLocks/>
            <a:stCxn id="28" idx="2"/>
          </p:cNvCxnSpPr>
          <p:nvPr/>
        </p:nvCxnSpPr>
        <p:spPr>
          <a:xfrm flipH="1">
            <a:off x="3469087" y="3256571"/>
            <a:ext cx="2592068" cy="2094011"/>
          </a:xfrm>
          <a:prstGeom prst="straightConnector1">
            <a:avLst/>
          </a:prstGeom>
          <a:ln>
            <a:solidFill>
              <a:srgbClr val="002060"/>
            </a:solidFill>
            <a:prstDash val="sysDash"/>
            <a:tailEnd type="triangle"/>
          </a:ln>
        </p:spPr>
        <p:style>
          <a:lnRef idx="2">
            <a:schemeClr val="dk1"/>
          </a:lnRef>
          <a:fillRef idx="0">
            <a:schemeClr val="dk1"/>
          </a:fillRef>
          <a:effectRef idx="1">
            <a:schemeClr val="dk1"/>
          </a:effectRef>
          <a:fontRef idx="minor">
            <a:schemeClr val="tx1"/>
          </a:fontRef>
        </p:style>
      </p:cxnSp>
      <p:cxnSp>
        <p:nvCxnSpPr>
          <p:cNvPr id="34" name="Elbow Connector 46">
            <a:extLst>
              <a:ext uri="{FF2B5EF4-FFF2-40B4-BE49-F238E27FC236}">
                <a16:creationId xmlns:a16="http://schemas.microsoft.com/office/drawing/2014/main" id="{371C35A1-4956-4753-B773-5EF55C22EF01}"/>
              </a:ext>
            </a:extLst>
          </p:cNvPr>
          <p:cNvCxnSpPr>
            <a:cxnSpLocks/>
          </p:cNvCxnSpPr>
          <p:nvPr/>
        </p:nvCxnSpPr>
        <p:spPr>
          <a:xfrm rot="5400000">
            <a:off x="1377331" y="4206041"/>
            <a:ext cx="2366964" cy="526520"/>
          </a:xfrm>
          <a:prstGeom prst="bentConnector4">
            <a:avLst>
              <a:gd name="adj1" fmla="val 27229"/>
              <a:gd name="adj2" fmla="val 143417"/>
            </a:avLst>
          </a:prstGeom>
          <a:ln>
            <a:solidFill>
              <a:schemeClr val="accent5">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4682CEC4-FBFC-4F6F-8655-D4A7B7B34ACD}"/>
              </a:ext>
            </a:extLst>
          </p:cNvPr>
          <p:cNvCxnSpPr>
            <a:cxnSpLocks/>
          </p:cNvCxnSpPr>
          <p:nvPr/>
        </p:nvCxnSpPr>
        <p:spPr>
          <a:xfrm>
            <a:off x="6040946" y="2231362"/>
            <a:ext cx="5553" cy="496614"/>
          </a:xfrm>
          <a:prstGeom prst="straightConnector1">
            <a:avLst/>
          </a:prstGeom>
          <a:ln>
            <a:solidFill>
              <a:srgbClr val="00206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27F9AD49-9661-4A5C-ADB3-A15F377B6927}"/>
              </a:ext>
            </a:extLst>
          </p:cNvPr>
          <p:cNvCxnSpPr>
            <a:cxnSpLocks/>
            <a:stCxn id="28" idx="2"/>
          </p:cNvCxnSpPr>
          <p:nvPr/>
        </p:nvCxnSpPr>
        <p:spPr>
          <a:xfrm>
            <a:off x="6061155" y="3256571"/>
            <a:ext cx="0" cy="900933"/>
          </a:xfrm>
          <a:prstGeom prst="straightConnector1">
            <a:avLst/>
          </a:prstGeom>
          <a:ln>
            <a:solidFill>
              <a:srgbClr val="002060"/>
            </a:solidFill>
            <a:prstDash val="sysDash"/>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0616B393-3B8E-4E19-B9F4-03FB47E2AE68}"/>
              </a:ext>
            </a:extLst>
          </p:cNvPr>
          <p:cNvCxnSpPr>
            <a:cxnSpLocks/>
            <a:stCxn id="78" idx="2"/>
          </p:cNvCxnSpPr>
          <p:nvPr/>
        </p:nvCxnSpPr>
        <p:spPr>
          <a:xfrm>
            <a:off x="2954441" y="3256710"/>
            <a:ext cx="3106714" cy="900794"/>
          </a:xfrm>
          <a:prstGeom prst="straightConnector1">
            <a:avLst/>
          </a:prstGeom>
          <a:ln>
            <a:solidFill>
              <a:srgbClr val="002060"/>
            </a:solidFill>
            <a:prstDash val="sysDash"/>
            <a:tailEnd type="triangle"/>
          </a:ln>
        </p:spPr>
        <p:style>
          <a:lnRef idx="2">
            <a:schemeClr val="dk1"/>
          </a:lnRef>
          <a:fillRef idx="0">
            <a:schemeClr val="dk1"/>
          </a:fillRef>
          <a:effectRef idx="1">
            <a:schemeClr val="dk1"/>
          </a:effectRef>
          <a:fontRef idx="minor">
            <a:schemeClr val="tx1"/>
          </a:fontRef>
        </p:style>
      </p:cxnSp>
      <p:sp>
        <p:nvSpPr>
          <p:cNvPr id="51" name="TextBox 2">
            <a:extLst>
              <a:ext uri="{FF2B5EF4-FFF2-40B4-BE49-F238E27FC236}">
                <a16:creationId xmlns:a16="http://schemas.microsoft.com/office/drawing/2014/main" id="{600C1B3C-FFE4-4022-B2CE-3EB6D2198855}"/>
              </a:ext>
            </a:extLst>
          </p:cNvPr>
          <p:cNvSpPr txBox="1">
            <a:spLocks noChangeArrowheads="1"/>
          </p:cNvSpPr>
          <p:nvPr/>
        </p:nvSpPr>
        <p:spPr bwMode="auto">
          <a:xfrm>
            <a:off x="420687" y="2395654"/>
            <a:ext cx="22990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tLang="en-US" sz="1200" dirty="0">
                <a:solidFill>
                  <a:schemeClr val="tx1">
                    <a:lumMod val="50000"/>
                  </a:schemeClr>
                </a:solidFill>
              </a:rPr>
              <a:t>nemesb.wip.nbsnet.co.uk:8447</a:t>
            </a:r>
          </a:p>
          <a:p>
            <a:pPr algn="ctr"/>
            <a:r>
              <a:rPr lang="en-GB" altLang="en-US" sz="1200" dirty="0">
                <a:solidFill>
                  <a:schemeClr val="tx1">
                    <a:lumMod val="50000"/>
                  </a:schemeClr>
                </a:solidFill>
              </a:rPr>
              <a:t>(port: 8450 for IIBV10)</a:t>
            </a:r>
          </a:p>
        </p:txBody>
      </p:sp>
    </p:spTree>
    <p:extLst>
      <p:ext uri="{BB962C8B-B14F-4D97-AF65-F5344CB8AC3E}">
        <p14:creationId xmlns:p14="http://schemas.microsoft.com/office/powerpoint/2010/main" val="322719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3</a:t>
            </a:fld>
            <a:endParaRPr lang="en-GB" dirty="0"/>
          </a:p>
        </p:txBody>
      </p:sp>
      <p:sp>
        <p:nvSpPr>
          <p:cNvPr id="12" name="Title 1"/>
          <p:cNvSpPr txBox="1">
            <a:spLocks/>
          </p:cNvSpPr>
          <p:nvPr/>
        </p:nvSpPr>
        <p:spPr bwMode="auto">
          <a:xfrm>
            <a:off x="371474" y="308238"/>
            <a:ext cx="6144741"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lvl1pPr algn="l" defTabSz="457200" rtl="0" eaLnBrk="1" fontAlgn="base" hangingPunct="1">
              <a:spcBef>
                <a:spcPct val="0"/>
              </a:spcBef>
              <a:spcAft>
                <a:spcPct val="0"/>
              </a:spcAft>
              <a:defRPr sz="3600" b="1" kern="1200">
                <a:solidFill>
                  <a:schemeClr val="tx1"/>
                </a:solidFill>
                <a:latin typeface="+mj-lt"/>
                <a:ea typeface="MS PGothic" pitchFamily="34" charset="-128"/>
                <a:cs typeface="ＭＳ Ｐゴシック" pitchFamily="-84" charset="-128"/>
              </a:defRPr>
            </a:lvl1pPr>
            <a:lvl2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2pPr>
            <a:lvl3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3pPr>
            <a:lvl4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4pPr>
            <a:lvl5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5pPr>
            <a:lvl6pPr marL="4572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a:lstStyle>
          <a:p>
            <a:r>
              <a:rPr lang="en-GB" sz="3200" dirty="0"/>
              <a:t>NEM Challenges</a:t>
            </a:r>
          </a:p>
        </p:txBody>
      </p:sp>
      <p:sp>
        <p:nvSpPr>
          <p:cNvPr id="5" name="Title 4">
            <a:extLst>
              <a:ext uri="{FF2B5EF4-FFF2-40B4-BE49-F238E27FC236}">
                <a16:creationId xmlns:a16="http://schemas.microsoft.com/office/drawing/2014/main" id="{481BFD9E-30F4-4ACF-AC0B-60AF9D6E1811}"/>
              </a:ext>
            </a:extLst>
          </p:cNvPr>
          <p:cNvSpPr>
            <a:spLocks noGrp="1"/>
          </p:cNvSpPr>
          <p:nvPr>
            <p:ph type="title"/>
          </p:nvPr>
        </p:nvSpPr>
        <p:spPr/>
        <p:txBody>
          <a:bodyPr/>
          <a:lstStyle/>
          <a:p>
            <a:r>
              <a:rPr lang="en-GB" dirty="0"/>
              <a:t> </a:t>
            </a:r>
          </a:p>
        </p:txBody>
      </p:sp>
      <p:graphicFrame>
        <p:nvGraphicFramePr>
          <p:cNvPr id="13" name="Table 4">
            <a:extLst>
              <a:ext uri="{FF2B5EF4-FFF2-40B4-BE49-F238E27FC236}">
                <a16:creationId xmlns:a16="http://schemas.microsoft.com/office/drawing/2014/main" id="{E20B6FB7-0A83-4F7D-A2A3-1A358D3B6245}"/>
              </a:ext>
            </a:extLst>
          </p:cNvPr>
          <p:cNvGraphicFramePr/>
          <p:nvPr>
            <p:extLst>
              <p:ext uri="{D42A27DB-BD31-4B8C-83A1-F6EECF244321}">
                <p14:modId xmlns:p14="http://schemas.microsoft.com/office/powerpoint/2010/main" val="1652800259"/>
              </p:ext>
            </p:extLst>
          </p:nvPr>
        </p:nvGraphicFramePr>
        <p:xfrm>
          <a:off x="533416" y="1180416"/>
          <a:ext cx="7974000" cy="4785360"/>
        </p:xfrm>
        <a:graphic>
          <a:graphicData uri="http://schemas.openxmlformats.org/drawingml/2006/table">
            <a:tbl>
              <a:tblPr/>
              <a:tblGrid>
                <a:gridCol w="3346920">
                  <a:extLst>
                    <a:ext uri="{9D8B030D-6E8A-4147-A177-3AD203B41FA5}">
                      <a16:colId xmlns:a16="http://schemas.microsoft.com/office/drawing/2014/main" val="20000"/>
                    </a:ext>
                  </a:extLst>
                </a:gridCol>
                <a:gridCol w="4627080">
                  <a:extLst>
                    <a:ext uri="{9D8B030D-6E8A-4147-A177-3AD203B41FA5}">
                      <a16:colId xmlns:a16="http://schemas.microsoft.com/office/drawing/2014/main" val="20001"/>
                    </a:ext>
                  </a:extLst>
                </a:gridCol>
              </a:tblGrid>
              <a:tr h="319680">
                <a:tc>
                  <a:txBody>
                    <a:bodyPr/>
                    <a:lstStyle/>
                    <a:p>
                      <a:pPr>
                        <a:lnSpc>
                          <a:spcPct val="100000"/>
                        </a:lnSpc>
                      </a:pPr>
                      <a:r>
                        <a:rPr lang="en-GB" sz="1600" strike="noStrike" dirty="0">
                          <a:latin typeface="Arial"/>
                        </a:rPr>
                        <a:t>Problem</a:t>
                      </a:r>
                      <a:endParaRPr dirty="0"/>
                    </a:p>
                  </a:txBody>
                  <a:tcPr/>
                </a:tc>
                <a:tc>
                  <a:txBody>
                    <a:bodyPr/>
                    <a:lstStyle/>
                    <a:p>
                      <a:pPr>
                        <a:lnSpc>
                          <a:spcPct val="100000"/>
                        </a:lnSpc>
                      </a:pPr>
                      <a:r>
                        <a:rPr lang="en-GB" sz="1600" strike="noStrike" dirty="0">
                          <a:latin typeface="Arial"/>
                        </a:rPr>
                        <a:t>Gateway addresses this by:</a:t>
                      </a:r>
                      <a:endParaRPr dirty="0"/>
                    </a:p>
                  </a:txBody>
                  <a:tcPr/>
                </a:tc>
                <a:extLst>
                  <a:ext uri="{0D108BD9-81ED-4DB2-BD59-A6C34878D82A}">
                    <a16:rowId xmlns:a16="http://schemas.microsoft.com/office/drawing/2014/main" val="10000"/>
                  </a:ext>
                </a:extLst>
              </a:tr>
              <a:tr h="402120">
                <a:tc>
                  <a:txBody>
                    <a:bodyPr/>
                    <a:lstStyle/>
                    <a:p>
                      <a:pPr>
                        <a:lnSpc>
                          <a:spcPct val="100000"/>
                        </a:lnSpc>
                      </a:pPr>
                      <a:r>
                        <a:rPr lang="en-GB" sz="1600" strike="noStrike" dirty="0">
                          <a:latin typeface="Arial"/>
                        </a:rPr>
                        <a:t>Migration and </a:t>
                      </a:r>
                      <a:r>
                        <a:rPr lang="en-GB" sz="1600" strike="noStrike" dirty="0">
                          <a:latin typeface="+mn-lt"/>
                        </a:rPr>
                        <a:t>Availability - staged cut-over &amp; roll out</a:t>
                      </a:r>
                      <a:endParaRPr dirty="0"/>
                    </a:p>
                  </a:txBody>
                  <a:tcPr/>
                </a:tc>
                <a:tc>
                  <a:txBody>
                    <a:bodyPr/>
                    <a:lstStyle/>
                    <a:p>
                      <a:pPr>
                        <a:lnSpc>
                          <a:spcPct val="100000"/>
                        </a:lnSpc>
                      </a:pPr>
                      <a:r>
                        <a:rPr lang="en-GB" sz="1600" strike="noStrike" dirty="0">
                          <a:latin typeface="Arial"/>
                        </a:rPr>
                        <a:t>Dynamic routing to different service versions</a:t>
                      </a:r>
                    </a:p>
                    <a:p>
                      <a:pPr>
                        <a:lnSpc>
                          <a:spcPct val="100000"/>
                        </a:lnSpc>
                      </a:pPr>
                      <a:r>
                        <a:rPr lang="en-GB" sz="1600" strike="noStrike" dirty="0">
                          <a:latin typeface="Arial"/>
                        </a:rPr>
                        <a:t>(Service Selection/Gateway)</a:t>
                      </a:r>
                      <a:endParaRPr dirty="0"/>
                    </a:p>
                  </a:txBody>
                  <a:tcPr>
                    <a:solidFill>
                      <a:srgbClr val="92D050"/>
                    </a:solidFill>
                  </a:tcPr>
                </a:tc>
                <a:extLst>
                  <a:ext uri="{0D108BD9-81ED-4DB2-BD59-A6C34878D82A}">
                    <a16:rowId xmlns:a16="http://schemas.microsoft.com/office/drawing/2014/main" val="10001"/>
                  </a:ext>
                </a:extLst>
              </a:tr>
              <a:tr h="545400">
                <a:tc>
                  <a:txBody>
                    <a:bodyPr/>
                    <a:lstStyle/>
                    <a:p>
                      <a:pPr>
                        <a:lnSpc>
                          <a:spcPct val="100000"/>
                        </a:lnSpc>
                      </a:pPr>
                      <a:r>
                        <a:rPr lang="en-GB" sz="1600" strike="noStrike" dirty="0">
                          <a:latin typeface="Arial"/>
                        </a:rPr>
                        <a:t>Switching Endpoints During Test</a:t>
                      </a:r>
                      <a:endParaRPr dirty="0"/>
                    </a:p>
                  </a:txBody>
                  <a:tcPr/>
                </a:tc>
                <a:tc>
                  <a:txBody>
                    <a:bodyPr/>
                    <a:lstStyle/>
                    <a:p>
                      <a:pPr>
                        <a:lnSpc>
                          <a:spcPct val="100000"/>
                        </a:lnSpc>
                      </a:pPr>
                      <a:r>
                        <a:rPr lang="en-GB" sz="1600" strike="noStrike" dirty="0">
                          <a:latin typeface="Arial"/>
                        </a:rPr>
                        <a:t>Dynamic routing to SoR or stub</a:t>
                      </a:r>
                      <a:endParaRPr lang="en-GB" dirty="0"/>
                    </a:p>
                    <a:p>
                      <a:pPr>
                        <a:lnSpc>
                          <a:spcPct val="100000"/>
                        </a:lnSpc>
                      </a:pPr>
                      <a:r>
                        <a:rPr lang="en-GB" sz="1600" dirty="0">
                          <a:latin typeface="+mn-lt"/>
                        </a:rPr>
                        <a:t>(Service Selection/Gateway)</a:t>
                      </a:r>
                      <a:endParaRPr sz="1600" dirty="0">
                        <a:latin typeface="+mn-lt"/>
                      </a:endParaRPr>
                    </a:p>
                  </a:txBody>
                  <a:tcPr>
                    <a:solidFill>
                      <a:srgbClr val="92D050"/>
                    </a:solidFill>
                  </a:tcPr>
                </a:tc>
                <a:extLst>
                  <a:ext uri="{0D108BD9-81ED-4DB2-BD59-A6C34878D82A}">
                    <a16:rowId xmlns:a16="http://schemas.microsoft.com/office/drawing/2014/main" val="10003"/>
                  </a:ext>
                </a:extLst>
              </a:tr>
              <a:tr h="545400">
                <a:tc>
                  <a:txBody>
                    <a:bodyPr/>
                    <a:lstStyle/>
                    <a:p>
                      <a:pPr>
                        <a:lnSpc>
                          <a:spcPct val="100000"/>
                        </a:lnSpc>
                      </a:pPr>
                      <a:r>
                        <a:rPr lang="en-GB" sz="1600" dirty="0"/>
                        <a:t>Managing Service Outages</a:t>
                      </a:r>
                      <a:endParaRPr sz="1600" dirty="0"/>
                    </a:p>
                  </a:txBody>
                  <a:tcPr/>
                </a:tc>
                <a:tc>
                  <a:txBody>
                    <a:bodyPr/>
                    <a:lstStyle/>
                    <a:p>
                      <a:pPr>
                        <a:lnSpc>
                          <a:spcPct val="100000"/>
                        </a:lnSpc>
                      </a:pPr>
                      <a:r>
                        <a:rPr lang="en-GB" sz="1600" strike="noStrike" dirty="0">
                          <a:latin typeface="+mn-lt"/>
                        </a:rPr>
                        <a:t>Dynamic routing on service failure to alternate SoR or stub</a:t>
                      </a:r>
                      <a:endParaRPr lang="en-GB" sz="1600" dirty="0"/>
                    </a:p>
                    <a:p>
                      <a:pPr>
                        <a:lnSpc>
                          <a:spcPct val="100000"/>
                        </a:lnSpc>
                      </a:pPr>
                      <a:r>
                        <a:rPr lang="en-GB" sz="1600" dirty="0">
                          <a:latin typeface="+mn-lt"/>
                        </a:rPr>
                        <a:t>(Alternate Service Provider/Gateway)</a:t>
                      </a:r>
                    </a:p>
                  </a:txBody>
                  <a:tcPr>
                    <a:solidFill>
                      <a:schemeClr val="tx2">
                        <a:lumMod val="40000"/>
                        <a:lumOff val="60000"/>
                      </a:schemeClr>
                    </a:solidFill>
                  </a:tcPr>
                </a:tc>
                <a:extLst>
                  <a:ext uri="{0D108BD9-81ED-4DB2-BD59-A6C34878D82A}">
                    <a16:rowId xmlns:a16="http://schemas.microsoft.com/office/drawing/2014/main" val="10005"/>
                  </a:ext>
                </a:extLst>
              </a:tr>
              <a:tr h="545400">
                <a:tc>
                  <a:txBody>
                    <a:bodyPr/>
                    <a:lstStyle/>
                    <a:p>
                      <a:pPr>
                        <a:lnSpc>
                          <a:spcPct val="100000"/>
                        </a:lnSpc>
                      </a:pPr>
                      <a:r>
                        <a:rPr lang="en-GB" sz="1600" dirty="0"/>
                        <a:t>Version Proliferation</a:t>
                      </a:r>
                      <a:endParaRPr sz="1600" dirty="0"/>
                    </a:p>
                  </a:txBody>
                  <a:tcPr/>
                </a:tc>
                <a:tc>
                  <a:txBody>
                    <a:bodyPr/>
                    <a:lstStyle/>
                    <a:p>
                      <a:pPr>
                        <a:lnSpc>
                          <a:spcPct val="100000"/>
                        </a:lnSpc>
                      </a:pPr>
                      <a:r>
                        <a:rPr lang="en-GB" sz="1600" strike="noStrike" dirty="0">
                          <a:latin typeface="+mn-lt"/>
                        </a:rPr>
                        <a:t>Dynamic routing &amp; transformation to higher service versions </a:t>
                      </a:r>
                    </a:p>
                    <a:p>
                      <a:pPr>
                        <a:lnSpc>
                          <a:spcPct val="100000"/>
                        </a:lnSpc>
                      </a:pPr>
                      <a:r>
                        <a:rPr lang="en-GB" sz="1600" strike="noStrike" dirty="0">
                          <a:latin typeface="+mn-lt"/>
                        </a:rPr>
                        <a:t>(Service Selection/Transformation/Gateway)</a:t>
                      </a:r>
                    </a:p>
                  </a:txBody>
                  <a:tcPr>
                    <a:solidFill>
                      <a:srgbClr val="FFC000"/>
                    </a:solidFill>
                  </a:tcPr>
                </a:tc>
                <a:extLst>
                  <a:ext uri="{0D108BD9-81ED-4DB2-BD59-A6C34878D82A}">
                    <a16:rowId xmlns:a16="http://schemas.microsoft.com/office/drawing/2014/main" val="10006"/>
                  </a:ext>
                </a:extLst>
              </a:tr>
              <a:tr h="545400">
                <a:tc>
                  <a:txBody>
                    <a:bodyPr/>
                    <a:lstStyle/>
                    <a:p>
                      <a:pPr>
                        <a:lnSpc>
                          <a:spcPct val="100000"/>
                        </a:lnSpc>
                      </a:pPr>
                      <a:r>
                        <a:rPr lang="en-GB" sz="1600" strike="noStrike" dirty="0">
                          <a:latin typeface="Arial"/>
                        </a:rPr>
                        <a:t>Environment </a:t>
                      </a:r>
                      <a:r>
                        <a:rPr lang="en-GB" sz="1600" strike="noStrike" dirty="0">
                          <a:latin typeface="+mn-lt"/>
                        </a:rPr>
                        <a:t>Contention – need to share an environment </a:t>
                      </a:r>
                      <a:r>
                        <a:rPr lang="en-GB" sz="1600" strike="noStrike" dirty="0">
                          <a:latin typeface="Arial"/>
                        </a:rPr>
                        <a:t>across projects</a:t>
                      </a:r>
                      <a:endParaRPr dirty="0"/>
                    </a:p>
                  </a:txBody>
                  <a:tcPr/>
                </a:tc>
                <a:tc>
                  <a:txBody>
                    <a:bodyPr/>
                    <a:lstStyle/>
                    <a:p>
                      <a:pPr>
                        <a:lnSpc>
                          <a:spcPct val="100000"/>
                        </a:lnSpc>
                      </a:pPr>
                      <a:r>
                        <a:rPr lang="en-GB" sz="1600" strike="noStrike" dirty="0">
                          <a:latin typeface="Arial"/>
                        </a:rPr>
                        <a:t>Dynamic routing to different service versions</a:t>
                      </a:r>
                      <a:endParaRPr lang="en-GB" sz="1600" strike="noStrike" dirty="0">
                        <a:latin typeface="+mn-lt"/>
                      </a:endParaRPr>
                    </a:p>
                    <a:p>
                      <a:pPr>
                        <a:lnSpc>
                          <a:spcPct val="100000"/>
                        </a:lnSpc>
                      </a:pPr>
                      <a:r>
                        <a:rPr lang="en-GB" sz="1600" strike="noStrike" dirty="0">
                          <a:latin typeface="+mn-lt"/>
                        </a:rPr>
                        <a:t>(Service Selection/Gateway)</a:t>
                      </a:r>
                    </a:p>
                  </a:txBody>
                  <a:tcPr>
                    <a:solidFill>
                      <a:srgbClr val="92D050"/>
                    </a:solidFill>
                  </a:tcPr>
                </a:tc>
                <a:extLst>
                  <a:ext uri="{0D108BD9-81ED-4DB2-BD59-A6C34878D82A}">
                    <a16:rowId xmlns:a16="http://schemas.microsoft.com/office/drawing/2014/main" val="50230887"/>
                  </a:ext>
                </a:extLst>
              </a:tr>
              <a:tr h="402120">
                <a:tc>
                  <a:txBody>
                    <a:bodyPr/>
                    <a:lstStyle/>
                    <a:p>
                      <a:pPr>
                        <a:lnSpc>
                          <a:spcPct val="100000"/>
                        </a:lnSpc>
                      </a:pPr>
                      <a:r>
                        <a:rPr lang="en-GB" sz="1600" dirty="0"/>
                        <a:t>Onus on Consumer to Change</a:t>
                      </a:r>
                      <a:endParaRPr sz="1600" dirty="0"/>
                    </a:p>
                  </a:txBody>
                  <a:tcPr/>
                </a:tc>
                <a:tc>
                  <a:txBody>
                    <a:bodyPr/>
                    <a:lstStyle/>
                    <a:p>
                      <a:pPr>
                        <a:lnSpc>
                          <a:spcPct val="100000"/>
                        </a:lnSpc>
                      </a:pPr>
                      <a:r>
                        <a:rPr lang="en-GB" sz="1600" strike="noStrike" dirty="0">
                          <a:latin typeface="+mn-lt"/>
                        </a:rPr>
                        <a:t>Dynamic routing &amp; transformation to higher service versions </a:t>
                      </a:r>
                    </a:p>
                    <a:p>
                      <a:pPr>
                        <a:lnSpc>
                          <a:spcPct val="100000"/>
                        </a:lnSpc>
                      </a:pPr>
                      <a:r>
                        <a:rPr lang="en-GB" sz="1600" strike="noStrike" dirty="0">
                          <a:latin typeface="+mn-lt"/>
                        </a:rPr>
                        <a:t>(Service Selection/Transformation/Gateway)</a:t>
                      </a:r>
                    </a:p>
                  </a:txBody>
                  <a:tcPr>
                    <a:solidFill>
                      <a:srgbClr val="FFC000"/>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72305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240C65A1-1A09-4883-B756-04AB4720004B}"/>
              </a:ext>
            </a:extLst>
          </p:cNvPr>
          <p:cNvSpPr/>
          <p:nvPr/>
        </p:nvSpPr>
        <p:spPr>
          <a:xfrm>
            <a:off x="463814" y="1179584"/>
            <a:ext cx="8259498" cy="4753998"/>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19460" name="Title 1">
            <a:extLst>
              <a:ext uri="{FF2B5EF4-FFF2-40B4-BE49-F238E27FC236}">
                <a16:creationId xmlns:a16="http://schemas.microsoft.com/office/drawing/2014/main" id="{FA1EE4C4-BF2B-4A7F-845C-03CDAC20E588}"/>
              </a:ext>
            </a:extLst>
          </p:cNvPr>
          <p:cNvSpPr>
            <a:spLocks noGrp="1"/>
          </p:cNvSpPr>
          <p:nvPr>
            <p:ph type="title"/>
          </p:nvPr>
        </p:nvSpPr>
        <p:spPr>
          <a:xfrm>
            <a:off x="420687" y="537368"/>
            <a:ext cx="8302625" cy="509588"/>
          </a:xfrm>
        </p:spPr>
        <p:txBody>
          <a:bodyPr/>
          <a:lstStyle/>
          <a:p>
            <a:r>
              <a:rPr lang="en-GB" altLang="en-US" sz="2400" dirty="0">
                <a:ea typeface="ＭＳ Ｐゴシック" panose="020B0600070205080204" pitchFamily="34" charset="-128"/>
              </a:rPr>
              <a:t>High Level Infrastructure Architecture</a:t>
            </a:r>
          </a:p>
        </p:txBody>
      </p:sp>
      <p:sp>
        <p:nvSpPr>
          <p:cNvPr id="19461" name="Slide Number Placeholder 3">
            <a:extLst>
              <a:ext uri="{FF2B5EF4-FFF2-40B4-BE49-F238E27FC236}">
                <a16:creationId xmlns:a16="http://schemas.microsoft.com/office/drawing/2014/main" id="{4E89103D-AD33-490B-9B28-EA79B1E74E79}"/>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Arial" panose="020B0604020202020204" pitchFamily="34" charset="0"/>
              <a:buChar char="•"/>
              <a:defRPr sz="3200">
                <a:solidFill>
                  <a:schemeClr val="tx1"/>
                </a:solidFill>
                <a:latin typeface="NBS Medium" panose="020B0603030303020204" pitchFamily="34" charset="0"/>
                <a:ea typeface="ＭＳ Ｐゴシック" panose="020B0600070205080204" pitchFamily="34" charset="-128"/>
                <a:cs typeface="NBS Medium" panose="020B0603030303020204" pitchFamily="34" charset="0"/>
              </a:defRPr>
            </a:lvl1pPr>
            <a:lvl2pPr marL="742950" indent="-285750">
              <a:spcBef>
                <a:spcPct val="20000"/>
              </a:spcBef>
              <a:buClr>
                <a:schemeClr val="tx2"/>
              </a:buClr>
              <a:buFont typeface="Arial" panose="020B0604020202020204" pitchFamily="34" charset="0"/>
              <a:buChar char="–"/>
              <a:defRPr sz="2800">
                <a:solidFill>
                  <a:schemeClr val="tx1"/>
                </a:solidFill>
                <a:latin typeface="NBS Medium" panose="020B0603030303020204" pitchFamily="34" charset="0"/>
                <a:ea typeface="ＭＳ Ｐゴシック" panose="020B0600070205080204" pitchFamily="34" charset="-128"/>
              </a:defRPr>
            </a:lvl2pPr>
            <a:lvl3pPr marL="1143000" indent="-228600">
              <a:spcBef>
                <a:spcPct val="20000"/>
              </a:spcBef>
              <a:buClr>
                <a:schemeClr val="tx2"/>
              </a:buClr>
              <a:buFont typeface="Arial" panose="020B0604020202020204" pitchFamily="34" charset="0"/>
              <a:buChar char="•"/>
              <a:defRPr sz="2400">
                <a:solidFill>
                  <a:schemeClr val="tx1"/>
                </a:solidFill>
                <a:latin typeface="NBS Medium" panose="020B0603030303020204" pitchFamily="34" charset="0"/>
                <a:ea typeface="ＭＳ Ｐゴシック" panose="020B0600070205080204" pitchFamily="34" charset="-128"/>
              </a:defRPr>
            </a:lvl3pPr>
            <a:lvl4pPr marL="1600200" indent="-228600">
              <a:spcBef>
                <a:spcPct val="20000"/>
              </a:spcBef>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4pPr>
            <a:lvl5pPr marL="2057400" indent="-228600">
              <a:spcBef>
                <a:spcPct val="20000"/>
              </a:spcBef>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NBS Medium" panose="020B0603030303020204" pitchFamily="34" charset="0"/>
                <a:ea typeface="ＭＳ Ｐゴシック" panose="020B0600070205080204" pitchFamily="34" charset="-128"/>
              </a:defRPr>
            </a:lvl9pPr>
          </a:lstStyle>
          <a:p>
            <a:pPr>
              <a:spcBef>
                <a:spcPct val="0"/>
              </a:spcBef>
              <a:buClrTx/>
              <a:buFontTx/>
              <a:buNone/>
            </a:pPr>
            <a:fld id="{EF5F9009-0A85-4BD7-90B7-57C87B0E6F2F}" type="slidenum">
              <a:rPr lang="en-GB" altLang="en-US" sz="1400" smtClean="0">
                <a:latin typeface="Arial" panose="020B0604020202020204" pitchFamily="34" charset="0"/>
              </a:rPr>
              <a:pPr>
                <a:spcBef>
                  <a:spcPct val="0"/>
                </a:spcBef>
                <a:buClrTx/>
                <a:buFontTx/>
                <a:buNone/>
              </a:pPr>
              <a:t>30</a:t>
            </a:fld>
            <a:endParaRPr lang="en-GB" altLang="en-US" sz="1400" dirty="0">
              <a:latin typeface="Arial" panose="020B0604020202020204" pitchFamily="34" charset="0"/>
            </a:endParaRPr>
          </a:p>
        </p:txBody>
      </p:sp>
      <p:sp>
        <p:nvSpPr>
          <p:cNvPr id="19462" name="Rectangle 6">
            <a:extLst>
              <a:ext uri="{FF2B5EF4-FFF2-40B4-BE49-F238E27FC236}">
                <a16:creationId xmlns:a16="http://schemas.microsoft.com/office/drawing/2014/main" id="{C5308C29-1516-4662-ACA9-11823B14A72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dirty="0"/>
          </a:p>
        </p:txBody>
      </p:sp>
      <p:sp>
        <p:nvSpPr>
          <p:cNvPr id="26" name="Rectangle 25">
            <a:extLst>
              <a:ext uri="{FF2B5EF4-FFF2-40B4-BE49-F238E27FC236}">
                <a16:creationId xmlns:a16="http://schemas.microsoft.com/office/drawing/2014/main" id="{A9CF13E4-9CEA-413B-9A40-BD694BF1D94E}"/>
              </a:ext>
            </a:extLst>
          </p:cNvPr>
          <p:cNvSpPr/>
          <p:nvPr/>
        </p:nvSpPr>
        <p:spPr>
          <a:xfrm>
            <a:off x="7322207" y="1558199"/>
            <a:ext cx="393700" cy="296862"/>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27" name="Rectangle 26">
            <a:extLst>
              <a:ext uri="{FF2B5EF4-FFF2-40B4-BE49-F238E27FC236}">
                <a16:creationId xmlns:a16="http://schemas.microsoft.com/office/drawing/2014/main" id="{095CA574-3E5E-4360-B601-955448E8A743}"/>
              </a:ext>
            </a:extLst>
          </p:cNvPr>
          <p:cNvSpPr/>
          <p:nvPr/>
        </p:nvSpPr>
        <p:spPr>
          <a:xfrm>
            <a:off x="7322207" y="2066199"/>
            <a:ext cx="393700" cy="295275"/>
          </a:xfrm>
          <a:prstGeom prst="rect">
            <a:avLst/>
          </a:prstGeom>
          <a:solidFill>
            <a:schemeClr val="tx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solidFill>
                <a:srgbClr val="002060"/>
              </a:solidFill>
            </a:endParaRPr>
          </a:p>
        </p:txBody>
      </p:sp>
      <p:sp>
        <p:nvSpPr>
          <p:cNvPr id="19482" name="TextBox 2">
            <a:extLst>
              <a:ext uri="{FF2B5EF4-FFF2-40B4-BE49-F238E27FC236}">
                <a16:creationId xmlns:a16="http://schemas.microsoft.com/office/drawing/2014/main" id="{811CCE33-0890-418B-BDF5-9720BC58257E}"/>
              </a:ext>
            </a:extLst>
          </p:cNvPr>
          <p:cNvSpPr txBox="1">
            <a:spLocks noChangeArrowheads="1"/>
          </p:cNvSpPr>
          <p:nvPr/>
        </p:nvSpPr>
        <p:spPr bwMode="auto">
          <a:xfrm>
            <a:off x="7682570" y="1523274"/>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Active</a:t>
            </a:r>
          </a:p>
        </p:txBody>
      </p:sp>
      <p:sp>
        <p:nvSpPr>
          <p:cNvPr id="19483" name="TextBox 27">
            <a:extLst>
              <a:ext uri="{FF2B5EF4-FFF2-40B4-BE49-F238E27FC236}">
                <a16:creationId xmlns:a16="http://schemas.microsoft.com/office/drawing/2014/main" id="{A1D1831C-98F4-491A-A409-F4772119208D}"/>
              </a:ext>
            </a:extLst>
          </p:cNvPr>
          <p:cNvSpPr txBox="1">
            <a:spLocks noChangeArrowheads="1"/>
          </p:cNvSpPr>
          <p:nvPr/>
        </p:nvSpPr>
        <p:spPr bwMode="auto">
          <a:xfrm>
            <a:off x="7682570" y="2043974"/>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dirty="0"/>
              <a:t>Passive</a:t>
            </a:r>
          </a:p>
        </p:txBody>
      </p:sp>
      <p:sp>
        <p:nvSpPr>
          <p:cNvPr id="78" name="Rectangle 77">
            <a:extLst>
              <a:ext uri="{FF2B5EF4-FFF2-40B4-BE49-F238E27FC236}">
                <a16:creationId xmlns:a16="http://schemas.microsoft.com/office/drawing/2014/main" id="{890AD795-17D0-43D8-8B10-3CF923D7EED7}"/>
              </a:ext>
            </a:extLst>
          </p:cNvPr>
          <p:cNvSpPr/>
          <p:nvPr/>
        </p:nvSpPr>
        <p:spPr>
          <a:xfrm>
            <a:off x="2443105" y="2728665"/>
            <a:ext cx="1022672" cy="528045"/>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IHS</a:t>
            </a:r>
          </a:p>
        </p:txBody>
      </p:sp>
      <p:sp>
        <p:nvSpPr>
          <p:cNvPr id="79" name="Rectangle 78">
            <a:extLst>
              <a:ext uri="{FF2B5EF4-FFF2-40B4-BE49-F238E27FC236}">
                <a16:creationId xmlns:a16="http://schemas.microsoft.com/office/drawing/2014/main" id="{366FBFA3-04FF-4021-92B8-B538294D2E10}"/>
              </a:ext>
            </a:extLst>
          </p:cNvPr>
          <p:cNvSpPr/>
          <p:nvPr/>
        </p:nvSpPr>
        <p:spPr>
          <a:xfrm>
            <a:off x="2423926" y="1706983"/>
            <a:ext cx="1024732" cy="528045"/>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LTM (F5) </a:t>
            </a:r>
          </a:p>
        </p:txBody>
      </p:sp>
      <p:cxnSp>
        <p:nvCxnSpPr>
          <p:cNvPr id="85" name="Straight Arrow Connector 84">
            <a:extLst>
              <a:ext uri="{FF2B5EF4-FFF2-40B4-BE49-F238E27FC236}">
                <a16:creationId xmlns:a16="http://schemas.microsoft.com/office/drawing/2014/main" id="{F8A63D7D-73BA-4E05-B26B-3899EAC7EE33}"/>
              </a:ext>
            </a:extLst>
          </p:cNvPr>
          <p:cNvCxnSpPr>
            <a:cxnSpLocks/>
            <a:stCxn id="79" idx="2"/>
          </p:cNvCxnSpPr>
          <p:nvPr/>
        </p:nvCxnSpPr>
        <p:spPr>
          <a:xfrm>
            <a:off x="2936292" y="2235028"/>
            <a:ext cx="9259" cy="493637"/>
          </a:xfrm>
          <a:prstGeom prst="straightConnector1">
            <a:avLst/>
          </a:prstGeom>
          <a:ln>
            <a:solidFill>
              <a:srgbClr val="7030A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291D1822-89F4-429B-B573-7CA4FEE10442}"/>
              </a:ext>
            </a:extLst>
          </p:cNvPr>
          <p:cNvCxnSpPr>
            <a:cxnSpLocks/>
            <a:stCxn id="79" idx="2"/>
            <a:endCxn id="28" idx="1"/>
          </p:cNvCxnSpPr>
          <p:nvPr/>
        </p:nvCxnSpPr>
        <p:spPr>
          <a:xfrm>
            <a:off x="2936292" y="2235028"/>
            <a:ext cx="2613527" cy="757521"/>
          </a:xfrm>
          <a:prstGeom prst="straightConnector1">
            <a:avLst/>
          </a:prstGeom>
          <a:ln>
            <a:solidFill>
              <a:srgbClr val="7030A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41" name="TextBox 2">
            <a:extLst>
              <a:ext uri="{FF2B5EF4-FFF2-40B4-BE49-F238E27FC236}">
                <a16:creationId xmlns:a16="http://schemas.microsoft.com/office/drawing/2014/main" id="{F729727D-F0DF-4934-91F6-4496350AF821}"/>
              </a:ext>
            </a:extLst>
          </p:cNvPr>
          <p:cNvSpPr txBox="1">
            <a:spLocks noChangeArrowheads="1"/>
          </p:cNvSpPr>
          <p:nvPr/>
        </p:nvSpPr>
        <p:spPr bwMode="auto">
          <a:xfrm>
            <a:off x="529295" y="1337298"/>
            <a:ext cx="1261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dirty="0">
                <a:solidFill>
                  <a:srgbClr val="434847"/>
                </a:solidFill>
              </a:rPr>
              <a:t>NEM Core</a:t>
            </a:r>
          </a:p>
        </p:txBody>
      </p:sp>
      <p:sp>
        <p:nvSpPr>
          <p:cNvPr id="42" name="Rectangle 41">
            <a:extLst>
              <a:ext uri="{FF2B5EF4-FFF2-40B4-BE49-F238E27FC236}">
                <a16:creationId xmlns:a16="http://schemas.microsoft.com/office/drawing/2014/main" id="{19ED9A7E-1F47-4B94-9033-7C8D641A6250}"/>
              </a:ext>
            </a:extLst>
          </p:cNvPr>
          <p:cNvSpPr/>
          <p:nvPr/>
        </p:nvSpPr>
        <p:spPr>
          <a:xfrm>
            <a:off x="5528580" y="1703317"/>
            <a:ext cx="1024732" cy="528045"/>
          </a:xfrm>
          <a:prstGeom prst="rect">
            <a:avLst/>
          </a:prstGeom>
          <a:solidFill>
            <a:schemeClr val="tx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LTM (F5) </a:t>
            </a:r>
          </a:p>
        </p:txBody>
      </p:sp>
      <p:sp>
        <p:nvSpPr>
          <p:cNvPr id="28" name="Rectangle 27">
            <a:extLst>
              <a:ext uri="{FF2B5EF4-FFF2-40B4-BE49-F238E27FC236}">
                <a16:creationId xmlns:a16="http://schemas.microsoft.com/office/drawing/2014/main" id="{ECA1DB98-D56C-40F0-B1E4-662F6A71822B}"/>
              </a:ext>
            </a:extLst>
          </p:cNvPr>
          <p:cNvSpPr/>
          <p:nvPr/>
        </p:nvSpPr>
        <p:spPr>
          <a:xfrm>
            <a:off x="5549819" y="2728526"/>
            <a:ext cx="1022672" cy="528045"/>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IHS</a:t>
            </a:r>
          </a:p>
        </p:txBody>
      </p:sp>
      <p:sp>
        <p:nvSpPr>
          <p:cNvPr id="38" name="Rectangle 37">
            <a:extLst>
              <a:ext uri="{FF2B5EF4-FFF2-40B4-BE49-F238E27FC236}">
                <a16:creationId xmlns:a16="http://schemas.microsoft.com/office/drawing/2014/main" id="{CF153D14-1564-480B-9A72-2EDB1B967822}"/>
              </a:ext>
            </a:extLst>
          </p:cNvPr>
          <p:cNvSpPr/>
          <p:nvPr/>
        </p:nvSpPr>
        <p:spPr>
          <a:xfrm>
            <a:off x="1821332" y="3648169"/>
            <a:ext cx="2286000" cy="2222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39" name="Rectangle 38">
            <a:extLst>
              <a:ext uri="{FF2B5EF4-FFF2-40B4-BE49-F238E27FC236}">
                <a16:creationId xmlns:a16="http://schemas.microsoft.com/office/drawing/2014/main" id="{4B5B4D1C-427A-46BA-86F4-F8AD289E434E}"/>
              </a:ext>
            </a:extLst>
          </p:cNvPr>
          <p:cNvSpPr/>
          <p:nvPr/>
        </p:nvSpPr>
        <p:spPr>
          <a:xfrm>
            <a:off x="5047132" y="3648169"/>
            <a:ext cx="2286000" cy="2222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
        <p:nvSpPr>
          <p:cNvPr id="40" name="Rectangle 39">
            <a:extLst>
              <a:ext uri="{FF2B5EF4-FFF2-40B4-BE49-F238E27FC236}">
                <a16:creationId xmlns:a16="http://schemas.microsoft.com/office/drawing/2014/main" id="{65556106-E6BD-4172-A470-F47CA7B35BA5}"/>
              </a:ext>
            </a:extLst>
          </p:cNvPr>
          <p:cNvSpPr/>
          <p:nvPr/>
        </p:nvSpPr>
        <p:spPr>
          <a:xfrm>
            <a:off x="2310282" y="4001285"/>
            <a:ext cx="1295995" cy="1070474"/>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t>IIBv9</a:t>
            </a:r>
          </a:p>
          <a:p>
            <a:pPr algn="ctr">
              <a:defRPr/>
            </a:pPr>
            <a:endParaRPr lang="en-GB" dirty="0"/>
          </a:p>
          <a:p>
            <a:pPr algn="ctr">
              <a:defRPr/>
            </a:pPr>
            <a:endParaRPr lang="en-GB" dirty="0"/>
          </a:p>
        </p:txBody>
      </p:sp>
      <p:sp>
        <p:nvSpPr>
          <p:cNvPr id="43" name="Rectangle 42">
            <a:extLst>
              <a:ext uri="{FF2B5EF4-FFF2-40B4-BE49-F238E27FC236}">
                <a16:creationId xmlns:a16="http://schemas.microsoft.com/office/drawing/2014/main" id="{6FA3370C-D35F-4426-AE7F-E3A89569C73C}"/>
              </a:ext>
            </a:extLst>
          </p:cNvPr>
          <p:cNvSpPr/>
          <p:nvPr/>
        </p:nvSpPr>
        <p:spPr>
          <a:xfrm>
            <a:off x="5190453" y="4796323"/>
            <a:ext cx="1644204" cy="1042991"/>
          </a:xfrm>
          <a:prstGeom prst="rect">
            <a:avLst/>
          </a:prstGeom>
          <a:solidFill>
            <a:schemeClr val="tx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t>IIBv9</a:t>
            </a:r>
          </a:p>
          <a:p>
            <a:pPr algn="ctr">
              <a:defRPr/>
            </a:pPr>
            <a:endParaRPr lang="en-GB" dirty="0"/>
          </a:p>
        </p:txBody>
      </p:sp>
      <p:sp>
        <p:nvSpPr>
          <p:cNvPr id="46" name="Rectangle 45">
            <a:extLst>
              <a:ext uri="{FF2B5EF4-FFF2-40B4-BE49-F238E27FC236}">
                <a16:creationId xmlns:a16="http://schemas.microsoft.com/office/drawing/2014/main" id="{F41BEB27-8D0A-48E0-A985-0114B1321D03}"/>
              </a:ext>
            </a:extLst>
          </p:cNvPr>
          <p:cNvSpPr/>
          <p:nvPr/>
        </p:nvSpPr>
        <p:spPr>
          <a:xfrm>
            <a:off x="5753331" y="4157504"/>
            <a:ext cx="1112838" cy="482600"/>
          </a:xfrm>
          <a:prstGeom prst="rect">
            <a:avLst/>
          </a:prstGeom>
          <a:solidFill>
            <a:schemeClr val="tx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IIBv9</a:t>
            </a:r>
          </a:p>
        </p:txBody>
      </p:sp>
      <p:sp>
        <p:nvSpPr>
          <p:cNvPr id="47" name="Rectangle 46">
            <a:extLst>
              <a:ext uri="{FF2B5EF4-FFF2-40B4-BE49-F238E27FC236}">
                <a16:creationId xmlns:a16="http://schemas.microsoft.com/office/drawing/2014/main" id="{15AF6800-4351-49C9-9CE6-99EEB5E13B6D}"/>
              </a:ext>
            </a:extLst>
          </p:cNvPr>
          <p:cNvSpPr/>
          <p:nvPr/>
        </p:nvSpPr>
        <p:spPr>
          <a:xfrm>
            <a:off x="2310282" y="5358303"/>
            <a:ext cx="1644650" cy="481012"/>
          </a:xfrm>
          <a:prstGeom prst="rect">
            <a:avLst/>
          </a:prstGeom>
          <a:solidFill>
            <a:schemeClr val="tx1">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IIBv9</a:t>
            </a:r>
          </a:p>
        </p:txBody>
      </p:sp>
      <p:sp>
        <p:nvSpPr>
          <p:cNvPr id="50" name="Rectangle 49">
            <a:extLst>
              <a:ext uri="{FF2B5EF4-FFF2-40B4-BE49-F238E27FC236}">
                <a16:creationId xmlns:a16="http://schemas.microsoft.com/office/drawing/2014/main" id="{5477BE0D-97C2-4A74-A553-AC58CA721695}"/>
              </a:ext>
            </a:extLst>
          </p:cNvPr>
          <p:cNvSpPr/>
          <p:nvPr/>
        </p:nvSpPr>
        <p:spPr>
          <a:xfrm>
            <a:off x="3094308" y="4404559"/>
            <a:ext cx="521169" cy="375199"/>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SG</a:t>
            </a:r>
          </a:p>
        </p:txBody>
      </p:sp>
      <p:sp>
        <p:nvSpPr>
          <p:cNvPr id="52" name="Rectangle 51">
            <a:extLst>
              <a:ext uri="{FF2B5EF4-FFF2-40B4-BE49-F238E27FC236}">
                <a16:creationId xmlns:a16="http://schemas.microsoft.com/office/drawing/2014/main" id="{D9614DE5-B0C8-4E5F-AED0-C119A133BB26}"/>
              </a:ext>
            </a:extLst>
          </p:cNvPr>
          <p:cNvSpPr/>
          <p:nvPr/>
        </p:nvSpPr>
        <p:spPr>
          <a:xfrm>
            <a:off x="2319482" y="4477364"/>
            <a:ext cx="521169" cy="37519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Op</a:t>
            </a:r>
          </a:p>
        </p:txBody>
      </p:sp>
      <p:sp>
        <p:nvSpPr>
          <p:cNvPr id="54" name="Rectangle 53">
            <a:extLst>
              <a:ext uri="{FF2B5EF4-FFF2-40B4-BE49-F238E27FC236}">
                <a16:creationId xmlns:a16="http://schemas.microsoft.com/office/drawing/2014/main" id="{A810B925-325F-4705-98E8-9B00F653DFE0}"/>
              </a:ext>
            </a:extLst>
          </p:cNvPr>
          <p:cNvSpPr/>
          <p:nvPr/>
        </p:nvSpPr>
        <p:spPr>
          <a:xfrm>
            <a:off x="5204265" y="5333119"/>
            <a:ext cx="521169" cy="37519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dirty="0">
                <a:solidFill>
                  <a:srgbClr val="002060"/>
                </a:solidFill>
              </a:rPr>
              <a:t>Op</a:t>
            </a:r>
          </a:p>
        </p:txBody>
      </p:sp>
      <p:cxnSp>
        <p:nvCxnSpPr>
          <p:cNvPr id="65" name="Elbow Connector 87">
            <a:extLst>
              <a:ext uri="{FF2B5EF4-FFF2-40B4-BE49-F238E27FC236}">
                <a16:creationId xmlns:a16="http://schemas.microsoft.com/office/drawing/2014/main" id="{5870A10F-D203-4B27-A02F-4C4B292A6685}"/>
              </a:ext>
            </a:extLst>
          </p:cNvPr>
          <p:cNvCxnSpPr>
            <a:cxnSpLocks/>
            <a:endCxn id="52" idx="2"/>
          </p:cNvCxnSpPr>
          <p:nvPr/>
        </p:nvCxnSpPr>
        <p:spPr>
          <a:xfrm rot="10800000" flipV="1">
            <a:off x="2580068" y="3252397"/>
            <a:ext cx="2981909" cy="1600166"/>
          </a:xfrm>
          <a:prstGeom prst="bentConnector4">
            <a:avLst>
              <a:gd name="adj1" fmla="val 45631"/>
              <a:gd name="adj2" fmla="val 108411"/>
            </a:avLst>
          </a:prstGeom>
          <a:ln>
            <a:solidFill>
              <a:srgbClr val="C00000"/>
            </a:solidFill>
            <a:prstDash val="lgDashDotDot"/>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76D78FA0-C9D1-4202-8D74-43642AED63AE}"/>
              </a:ext>
            </a:extLst>
          </p:cNvPr>
          <p:cNvCxnSpPr>
            <a:cxnSpLocks/>
          </p:cNvCxnSpPr>
          <p:nvPr/>
        </p:nvCxnSpPr>
        <p:spPr>
          <a:xfrm>
            <a:off x="2580066" y="3252396"/>
            <a:ext cx="0" cy="1193614"/>
          </a:xfrm>
          <a:prstGeom prst="straightConnector1">
            <a:avLst/>
          </a:prstGeom>
          <a:ln>
            <a:solidFill>
              <a:srgbClr val="C00000"/>
            </a:solidFill>
            <a:prstDash val="lgDashDotDot"/>
            <a:tailEnd type="triangle"/>
          </a:ln>
        </p:spPr>
        <p:style>
          <a:lnRef idx="2">
            <a:schemeClr val="accent1"/>
          </a:lnRef>
          <a:fillRef idx="0">
            <a:schemeClr val="accent1"/>
          </a:fillRef>
          <a:effectRef idx="1">
            <a:schemeClr val="accent1"/>
          </a:effectRef>
          <a:fontRef idx="minor">
            <a:schemeClr val="tx1"/>
          </a:fontRef>
        </p:style>
      </p:cxnSp>
      <p:sp>
        <p:nvSpPr>
          <p:cNvPr id="51" name="TextBox 2">
            <a:extLst>
              <a:ext uri="{FF2B5EF4-FFF2-40B4-BE49-F238E27FC236}">
                <a16:creationId xmlns:a16="http://schemas.microsoft.com/office/drawing/2014/main" id="{600C1B3C-FFE4-4022-B2CE-3EB6D2198855}"/>
              </a:ext>
            </a:extLst>
          </p:cNvPr>
          <p:cNvSpPr txBox="1">
            <a:spLocks noChangeArrowheads="1"/>
          </p:cNvSpPr>
          <p:nvPr/>
        </p:nvSpPr>
        <p:spPr bwMode="auto">
          <a:xfrm>
            <a:off x="579464" y="2336789"/>
            <a:ext cx="22990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altLang="en-US" sz="1200" dirty="0">
                <a:solidFill>
                  <a:schemeClr val="tx1">
                    <a:lumMod val="50000"/>
                  </a:schemeClr>
                </a:solidFill>
              </a:rPr>
              <a:t>nemesb.wip.nbsnet.co.uk:8447</a:t>
            </a:r>
          </a:p>
        </p:txBody>
      </p:sp>
      <p:cxnSp>
        <p:nvCxnSpPr>
          <p:cNvPr id="53" name="Straight Arrow Connector 108">
            <a:extLst>
              <a:ext uri="{FF2B5EF4-FFF2-40B4-BE49-F238E27FC236}">
                <a16:creationId xmlns:a16="http://schemas.microsoft.com/office/drawing/2014/main" id="{72E339A7-0A1C-4CFD-BF8D-421CACF0F2ED}"/>
              </a:ext>
            </a:extLst>
          </p:cNvPr>
          <p:cNvCxnSpPr>
            <a:cxnSpLocks/>
            <a:stCxn id="50" idx="3"/>
          </p:cNvCxnSpPr>
          <p:nvPr/>
        </p:nvCxnSpPr>
        <p:spPr>
          <a:xfrm flipH="1" flipV="1">
            <a:off x="3456889" y="1965515"/>
            <a:ext cx="158588" cy="2626644"/>
          </a:xfrm>
          <a:prstGeom prst="bentConnector4">
            <a:avLst>
              <a:gd name="adj1" fmla="val -144147"/>
              <a:gd name="adj2" fmla="val 100096"/>
            </a:avLst>
          </a:prstGeom>
          <a:ln>
            <a:solidFill>
              <a:srgbClr val="7030A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F91FBBDD-13AE-463E-BD08-51DDBFFC9577}"/>
              </a:ext>
            </a:extLst>
          </p:cNvPr>
          <p:cNvCxnSpPr>
            <a:cxnSpLocks/>
          </p:cNvCxnSpPr>
          <p:nvPr/>
        </p:nvCxnSpPr>
        <p:spPr>
          <a:xfrm>
            <a:off x="5648962" y="3278837"/>
            <a:ext cx="0" cy="2056708"/>
          </a:xfrm>
          <a:prstGeom prst="straightConnector1">
            <a:avLst/>
          </a:prstGeom>
          <a:ln>
            <a:solidFill>
              <a:srgbClr val="C00000"/>
            </a:solidFill>
            <a:prstDash val="lgDashDotDot"/>
            <a:tailEnd type="triangle"/>
          </a:ln>
        </p:spPr>
        <p:style>
          <a:lnRef idx="2">
            <a:schemeClr val="accent1"/>
          </a:lnRef>
          <a:fillRef idx="0">
            <a:schemeClr val="accent1"/>
          </a:fillRef>
          <a:effectRef idx="1">
            <a:schemeClr val="accent1"/>
          </a:effectRef>
          <a:fontRef idx="minor">
            <a:schemeClr val="tx1"/>
          </a:fontRef>
        </p:style>
      </p:cxnSp>
      <p:cxnSp>
        <p:nvCxnSpPr>
          <p:cNvPr id="56" name="Elbow Connector 87">
            <a:extLst>
              <a:ext uri="{FF2B5EF4-FFF2-40B4-BE49-F238E27FC236}">
                <a16:creationId xmlns:a16="http://schemas.microsoft.com/office/drawing/2014/main" id="{E93C0CE2-10B6-45C5-8DB7-39508E97AF9F}"/>
              </a:ext>
            </a:extLst>
          </p:cNvPr>
          <p:cNvCxnSpPr>
            <a:cxnSpLocks/>
          </p:cNvCxnSpPr>
          <p:nvPr/>
        </p:nvCxnSpPr>
        <p:spPr>
          <a:xfrm rot="16200000" flipH="1">
            <a:off x="3345769" y="3307867"/>
            <a:ext cx="1996648" cy="1978401"/>
          </a:xfrm>
          <a:prstGeom prst="bentConnector3">
            <a:avLst>
              <a:gd name="adj1" fmla="val 9767"/>
            </a:avLst>
          </a:prstGeom>
          <a:ln>
            <a:solidFill>
              <a:srgbClr val="C00000"/>
            </a:solidFill>
            <a:prstDash val="lgDashDotDot"/>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8857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5881" y="1052736"/>
            <a:ext cx="6219527" cy="1569660"/>
          </a:xfrm>
        </p:spPr>
        <p:txBody>
          <a:bodyPr/>
          <a:lstStyle/>
          <a:p>
            <a:r>
              <a:rPr lang="en-GB" dirty="0"/>
              <a:t>Service Gateway</a:t>
            </a:r>
            <a:br>
              <a:rPr lang="en-GB" dirty="0"/>
            </a:br>
            <a:endParaRPr lang="en-GB" dirty="0"/>
          </a:p>
        </p:txBody>
      </p:sp>
      <p:sp>
        <p:nvSpPr>
          <p:cNvPr id="4" name="Subtitle 3"/>
          <p:cNvSpPr>
            <a:spLocks noGrp="1"/>
          </p:cNvSpPr>
          <p:nvPr>
            <p:ph type="subTitle" idx="1"/>
          </p:nvPr>
        </p:nvSpPr>
        <p:spPr>
          <a:xfrm>
            <a:off x="1520825" y="3806825"/>
            <a:ext cx="6219527" cy="523220"/>
          </a:xfrm>
        </p:spPr>
        <p:txBody>
          <a:bodyPr/>
          <a:lstStyle/>
          <a:p>
            <a:r>
              <a:rPr lang="en-GB" dirty="0"/>
              <a:t>Realisation of Gateway Patterns</a:t>
            </a:r>
          </a:p>
        </p:txBody>
      </p:sp>
    </p:spTree>
    <p:extLst>
      <p:ext uri="{BB962C8B-B14F-4D97-AF65-F5344CB8AC3E}">
        <p14:creationId xmlns:p14="http://schemas.microsoft.com/office/powerpoint/2010/main" val="3308394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4576"/>
            <a:ext cx="8302625" cy="838200"/>
          </a:xfrm>
        </p:spPr>
        <p:txBody>
          <a:bodyPr/>
          <a:lstStyle/>
          <a:p>
            <a:r>
              <a:rPr lang="en-GB" sz="2400" dirty="0"/>
              <a:t>Gateway Patterns</a:t>
            </a:r>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32</a:t>
            </a:fld>
            <a:endParaRPr lang="en-GB" dirty="0"/>
          </a:p>
        </p:txBody>
      </p:sp>
      <p:sp>
        <p:nvSpPr>
          <p:cNvPr id="13" name="Content Placeholder 2"/>
          <p:cNvSpPr>
            <a:spLocks noGrp="1"/>
          </p:cNvSpPr>
          <p:nvPr>
            <p:ph idx="1"/>
          </p:nvPr>
        </p:nvSpPr>
        <p:spPr>
          <a:xfrm>
            <a:off x="381000" y="1257324"/>
            <a:ext cx="8305800" cy="4403924"/>
          </a:xfrm>
        </p:spPr>
        <p:txBody>
          <a:bodyPr>
            <a:normAutofit/>
          </a:bodyPr>
          <a:lstStyle/>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b="1" dirty="0"/>
          </a:p>
          <a:p>
            <a:pPr marL="0" indent="0">
              <a:buNone/>
            </a:pPr>
            <a:endParaRPr lang="en-GB" sz="2000" dirty="0"/>
          </a:p>
        </p:txBody>
      </p:sp>
      <p:graphicFrame>
        <p:nvGraphicFramePr>
          <p:cNvPr id="3" name="Table 2"/>
          <p:cNvGraphicFramePr>
            <a:graphicFrameLocks noGrp="1"/>
          </p:cNvGraphicFramePr>
          <p:nvPr>
            <p:extLst>
              <p:ext uri="{D42A27DB-BD31-4B8C-83A1-F6EECF244321}">
                <p14:modId xmlns:p14="http://schemas.microsoft.com/office/powerpoint/2010/main" val="3016914547"/>
              </p:ext>
            </p:extLst>
          </p:nvPr>
        </p:nvGraphicFramePr>
        <p:xfrm>
          <a:off x="467544" y="1257324"/>
          <a:ext cx="8219256" cy="3754120"/>
        </p:xfrm>
        <a:graphic>
          <a:graphicData uri="http://schemas.openxmlformats.org/drawingml/2006/table">
            <a:tbl>
              <a:tblPr firstRow="1" bandRow="1">
                <a:tableStyleId>{5C22544A-7EE6-4342-B048-85BDC9FD1C3A}</a:tableStyleId>
              </a:tblPr>
              <a:tblGrid>
                <a:gridCol w="8219256">
                  <a:extLst>
                    <a:ext uri="{9D8B030D-6E8A-4147-A177-3AD203B41FA5}">
                      <a16:colId xmlns:a16="http://schemas.microsoft.com/office/drawing/2014/main" val="2416907734"/>
                    </a:ext>
                  </a:extLst>
                </a:gridCol>
              </a:tblGrid>
              <a:tr h="370840">
                <a:tc>
                  <a:txBody>
                    <a:bodyPr/>
                    <a:lstStyle/>
                    <a:p>
                      <a:r>
                        <a:rPr lang="en-GB" dirty="0"/>
                        <a:t>Common Gateway Behaviour</a:t>
                      </a:r>
                    </a:p>
                  </a:txBody>
                  <a:tcPr/>
                </a:tc>
                <a:extLst>
                  <a:ext uri="{0D108BD9-81ED-4DB2-BD59-A6C34878D82A}">
                    <a16:rowId xmlns:a16="http://schemas.microsoft.com/office/drawing/2014/main" val="37714494"/>
                  </a:ext>
                </a:extLst>
              </a:tr>
              <a:tr h="139752">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Service Gateways perform dynamic routing only, no transformation capabilities implemented to-date.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Gateways provide ability to dynamically change consumer-producer coupling; without the need to re-build and deploy content.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Gateway introduces the SOA concept of loose coupling between consumers and producers.  The consumer identifies itself (service header V2 gatewayInfo complex type).  Based on this identification the provider service instance (version) is targeted. </a:t>
                      </a:r>
                    </a:p>
                    <a:p>
                      <a:pPr marL="285750" indent="-285750">
                        <a:buFont typeface="Arial" panose="020B0604020202020204" pitchFamily="34" charset="0"/>
                        <a:buChar char="•"/>
                      </a:pPr>
                      <a:endParaRPr lang="en-GB" baseline="0" dirty="0"/>
                    </a:p>
                  </a:txBody>
                  <a:tcPr/>
                </a:tc>
                <a:extLst>
                  <a:ext uri="{0D108BD9-81ED-4DB2-BD59-A6C34878D82A}">
                    <a16:rowId xmlns:a16="http://schemas.microsoft.com/office/drawing/2014/main" val="647874870"/>
                  </a:ext>
                </a:extLst>
              </a:tr>
            </a:tbl>
          </a:graphicData>
        </a:graphic>
      </p:graphicFrame>
    </p:spTree>
    <p:extLst>
      <p:ext uri="{BB962C8B-B14F-4D97-AF65-F5344CB8AC3E}">
        <p14:creationId xmlns:p14="http://schemas.microsoft.com/office/powerpoint/2010/main" val="1225526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4576"/>
            <a:ext cx="8302625" cy="838200"/>
          </a:xfrm>
        </p:spPr>
        <p:txBody>
          <a:bodyPr/>
          <a:lstStyle/>
          <a:p>
            <a:r>
              <a:rPr lang="en-GB" sz="2400" dirty="0"/>
              <a:t>Gateway Patterns</a:t>
            </a:r>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33</a:t>
            </a:fld>
            <a:endParaRPr lang="en-GB" dirty="0"/>
          </a:p>
        </p:txBody>
      </p:sp>
      <p:sp>
        <p:nvSpPr>
          <p:cNvPr id="13" name="Content Placeholder 2"/>
          <p:cNvSpPr>
            <a:spLocks noGrp="1"/>
          </p:cNvSpPr>
          <p:nvPr>
            <p:ph idx="1"/>
          </p:nvPr>
        </p:nvSpPr>
        <p:spPr>
          <a:xfrm>
            <a:off x="381000" y="1257324"/>
            <a:ext cx="8305800" cy="4403924"/>
          </a:xfrm>
        </p:spPr>
        <p:txBody>
          <a:bodyPr>
            <a:normAutofit/>
          </a:bodyPr>
          <a:lstStyle/>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b="1" dirty="0"/>
          </a:p>
          <a:p>
            <a:pPr marL="0" indent="0">
              <a:buNone/>
            </a:pPr>
            <a:endParaRPr lang="en-GB" sz="2000" dirty="0"/>
          </a:p>
        </p:txBody>
      </p:sp>
      <p:graphicFrame>
        <p:nvGraphicFramePr>
          <p:cNvPr id="3" name="Table 2"/>
          <p:cNvGraphicFramePr>
            <a:graphicFrameLocks noGrp="1"/>
          </p:cNvGraphicFramePr>
          <p:nvPr>
            <p:extLst>
              <p:ext uri="{D42A27DB-BD31-4B8C-83A1-F6EECF244321}">
                <p14:modId xmlns:p14="http://schemas.microsoft.com/office/powerpoint/2010/main" val="3864700552"/>
              </p:ext>
            </p:extLst>
          </p:nvPr>
        </p:nvGraphicFramePr>
        <p:xfrm>
          <a:off x="467544" y="1257324"/>
          <a:ext cx="8219256" cy="4302760"/>
        </p:xfrm>
        <a:graphic>
          <a:graphicData uri="http://schemas.openxmlformats.org/drawingml/2006/table">
            <a:tbl>
              <a:tblPr firstRow="1" bandRow="1">
                <a:tableStyleId>{5C22544A-7EE6-4342-B048-85BDC9FD1C3A}</a:tableStyleId>
              </a:tblPr>
              <a:tblGrid>
                <a:gridCol w="8219256">
                  <a:extLst>
                    <a:ext uri="{9D8B030D-6E8A-4147-A177-3AD203B41FA5}">
                      <a16:colId xmlns:a16="http://schemas.microsoft.com/office/drawing/2014/main" val="2416907734"/>
                    </a:ext>
                  </a:extLst>
                </a:gridCol>
              </a:tblGrid>
              <a:tr h="370840">
                <a:tc>
                  <a:txBody>
                    <a:bodyPr/>
                    <a:lstStyle/>
                    <a:p>
                      <a:r>
                        <a:rPr lang="en-GB" dirty="0"/>
                        <a:t>Gateway Deployment Roll Out Policy</a:t>
                      </a:r>
                    </a:p>
                  </a:txBody>
                  <a:tcPr/>
                </a:tc>
                <a:extLst>
                  <a:ext uri="{0D108BD9-81ED-4DB2-BD59-A6C34878D82A}">
                    <a16:rowId xmlns:a16="http://schemas.microsoft.com/office/drawing/2014/main" val="37714494"/>
                  </a:ext>
                </a:extLst>
              </a:tr>
              <a:tr h="139752">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Wherever a release creates a new ESB service operation or BPM process, an ESB implemented routing service gateway needs to be built; which sits in front of 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Wherever a release changes an existing ESB service operation or BPM process and no gateway is already in place, again an ESB service gateway needs to be built.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Wherever a release changes an existing ESB service operation or BPM process and a gateway is already in place, consumers of the changed service or process need to target the gateway and its associated routing information needs to be updated with the appropriate routing decisions.</a:t>
                      </a:r>
                    </a:p>
                    <a:p>
                      <a:pPr marL="285750" indent="-285750">
                        <a:buFont typeface="Arial" panose="020B0604020202020204" pitchFamily="34" charset="0"/>
                        <a:buChar char="•"/>
                      </a:pPr>
                      <a:endParaRPr lang="en-GB" dirty="0"/>
                    </a:p>
                  </a:txBody>
                  <a:tcPr/>
                </a:tc>
                <a:extLst>
                  <a:ext uri="{0D108BD9-81ED-4DB2-BD59-A6C34878D82A}">
                    <a16:rowId xmlns:a16="http://schemas.microsoft.com/office/drawing/2014/main" val="647874870"/>
                  </a:ext>
                </a:extLst>
              </a:tr>
            </a:tbl>
          </a:graphicData>
        </a:graphic>
      </p:graphicFrame>
    </p:spTree>
    <p:extLst>
      <p:ext uri="{BB962C8B-B14F-4D97-AF65-F5344CB8AC3E}">
        <p14:creationId xmlns:p14="http://schemas.microsoft.com/office/powerpoint/2010/main" val="2943591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8680"/>
            <a:ext cx="8302625" cy="838200"/>
          </a:xfrm>
        </p:spPr>
        <p:txBody>
          <a:bodyPr/>
          <a:lstStyle/>
          <a:p>
            <a:r>
              <a:rPr lang="en-GB" sz="2400" dirty="0"/>
              <a:t>NEM Service Header V2 Change</a:t>
            </a:r>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34</a:t>
            </a:fld>
            <a:endParaRPr lang="en-GB" dirty="0"/>
          </a:p>
        </p:txBody>
      </p:sp>
      <p:sp>
        <p:nvSpPr>
          <p:cNvPr id="13" name="Content Placeholder 2"/>
          <p:cNvSpPr>
            <a:spLocks noGrp="1"/>
          </p:cNvSpPr>
          <p:nvPr>
            <p:ph idx="1"/>
          </p:nvPr>
        </p:nvSpPr>
        <p:spPr>
          <a:xfrm>
            <a:off x="381000" y="1257324"/>
            <a:ext cx="8305800" cy="4979988"/>
          </a:xfrm>
        </p:spPr>
        <p:txBody>
          <a:bodyPr>
            <a:normAutofit lnSpcReduction="10000"/>
          </a:bodyPr>
          <a:lstStyle/>
          <a:p>
            <a:pPr marL="0" indent="0">
              <a:buNone/>
            </a:pPr>
            <a:r>
              <a:rPr lang="en-GB" sz="1800" dirty="0"/>
              <a:t>To provide routing guidance for a gateway, the NEM service header has been uplifted to a new version. The V2 header now contains an optional complex type: “</a:t>
            </a:r>
            <a:r>
              <a:rPr lang="en-GB" sz="1800" i="1" dirty="0"/>
              <a:t>gatewayInfo</a:t>
            </a:r>
            <a:r>
              <a:rPr lang="en-GB" sz="1800" dirty="0"/>
              <a:t>”. This object contains the following fields:</a:t>
            </a:r>
          </a:p>
          <a:p>
            <a:pPr marL="0" indent="0">
              <a:buNone/>
            </a:pPr>
            <a:endParaRPr lang="en-GB" sz="1800" dirty="0"/>
          </a:p>
          <a:p>
            <a:pPr marL="0" indent="0">
              <a:buNone/>
            </a:pPr>
            <a:r>
              <a:rPr lang="en-GB" sz="1800" b="1" dirty="0"/>
              <a:t>gatewayInfo.virtualEnvironment</a:t>
            </a:r>
          </a:p>
          <a:p>
            <a:pPr marL="0" indent="0">
              <a:buNone/>
            </a:pPr>
            <a:endParaRPr lang="en-GB" sz="1800" b="1" dirty="0"/>
          </a:p>
          <a:p>
            <a:r>
              <a:rPr lang="en-GB" sz="1800" dirty="0"/>
              <a:t>This holds a string indicating the release, so for EM2 Day 2 this should always be ‘EM2DayTwo’. Note*: no spaces are allowed in the string. </a:t>
            </a:r>
          </a:p>
          <a:p>
            <a:endParaRPr lang="en-GB" sz="1800" dirty="0"/>
          </a:p>
          <a:p>
            <a:r>
              <a:rPr lang="en-GB" sz="1800" dirty="0"/>
              <a:t>This field helps to manage a ‘snapshot’ view of all the service operations being changed or created in a release. This value is provided by channel applications outside of NEM and will flow with the request message all the way down the NEM stack. </a:t>
            </a:r>
          </a:p>
          <a:p>
            <a:endParaRPr lang="en-GB" sz="1800" dirty="0"/>
          </a:p>
          <a:p>
            <a:r>
              <a:rPr lang="en-GB" sz="1800" dirty="0"/>
              <a:t>It is set once by the channel and should never be changed within a release. This will be the case for all environments; including production. Hence, to be clear, it is also used in production.</a:t>
            </a:r>
          </a:p>
          <a:p>
            <a:pPr marL="0" indent="0">
              <a:buNone/>
            </a:pPr>
            <a:endParaRPr lang="en-GB" sz="1800" dirty="0"/>
          </a:p>
          <a:p>
            <a:endParaRPr lang="en-GB" sz="2000" b="1" dirty="0"/>
          </a:p>
        </p:txBody>
      </p:sp>
    </p:spTree>
    <p:extLst>
      <p:ext uri="{BB962C8B-B14F-4D97-AF65-F5344CB8AC3E}">
        <p14:creationId xmlns:p14="http://schemas.microsoft.com/office/powerpoint/2010/main" val="2353851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8680"/>
            <a:ext cx="8302625" cy="838200"/>
          </a:xfrm>
        </p:spPr>
        <p:txBody>
          <a:bodyPr/>
          <a:lstStyle/>
          <a:p>
            <a:r>
              <a:rPr lang="en-GB" sz="2400" dirty="0"/>
              <a:t>NEM Service Header V2 Change</a:t>
            </a:r>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35</a:t>
            </a:fld>
            <a:endParaRPr lang="en-GB" dirty="0"/>
          </a:p>
        </p:txBody>
      </p:sp>
      <p:sp>
        <p:nvSpPr>
          <p:cNvPr id="13" name="Content Placeholder 2"/>
          <p:cNvSpPr>
            <a:spLocks noGrp="1"/>
          </p:cNvSpPr>
          <p:nvPr>
            <p:ph idx="1"/>
          </p:nvPr>
        </p:nvSpPr>
        <p:spPr>
          <a:xfrm>
            <a:off x="381000" y="1257324"/>
            <a:ext cx="8305800" cy="4979988"/>
          </a:xfrm>
        </p:spPr>
        <p:txBody>
          <a:bodyPr>
            <a:normAutofit/>
          </a:bodyPr>
          <a:lstStyle/>
          <a:p>
            <a:pPr marL="0" indent="0">
              <a:buNone/>
            </a:pPr>
            <a:r>
              <a:rPr lang="en-GB" sz="1800" b="1" dirty="0"/>
              <a:t>gatewayInfo.schemaVersion</a:t>
            </a:r>
          </a:p>
          <a:p>
            <a:pPr marL="0" indent="0">
              <a:buNone/>
            </a:pPr>
            <a:endParaRPr lang="en-GB" sz="1800" dirty="0"/>
          </a:p>
          <a:p>
            <a:r>
              <a:rPr lang="en-GB" sz="1800" dirty="0"/>
              <a:t>This holds a string indicating the major and minor version of a service operation the calling consumer is working against e.g. ‘3.1’. </a:t>
            </a:r>
          </a:p>
          <a:p>
            <a:endParaRPr lang="en-GB" sz="1800" dirty="0"/>
          </a:p>
          <a:p>
            <a:r>
              <a:rPr lang="en-GB" sz="1800" dirty="0"/>
              <a:t>This value is set first by the channel application. It is then changed in each service visited within the NEM; where one service interacts with another. </a:t>
            </a:r>
          </a:p>
          <a:p>
            <a:endParaRPr lang="en-GB" sz="1800" dirty="0"/>
          </a:p>
          <a:p>
            <a:r>
              <a:rPr lang="en-GB" sz="1800" dirty="0"/>
              <a:t>Each consumer-provider interaction where the request message travels across, the calling consumer service must first overwrite this value with the required major-minor version of the provider service they expect to call (work against). </a:t>
            </a:r>
          </a:p>
          <a:p>
            <a:endParaRPr lang="en-GB" sz="1800" dirty="0"/>
          </a:p>
          <a:p>
            <a:r>
              <a:rPr lang="en-GB" sz="1800" dirty="0"/>
              <a:t>This field is populated for all service request calls and is again used across all environments including production.</a:t>
            </a:r>
          </a:p>
          <a:p>
            <a:endParaRPr lang="en-GB" sz="2000" b="1" dirty="0"/>
          </a:p>
        </p:txBody>
      </p:sp>
    </p:spTree>
    <p:extLst>
      <p:ext uri="{BB962C8B-B14F-4D97-AF65-F5344CB8AC3E}">
        <p14:creationId xmlns:p14="http://schemas.microsoft.com/office/powerpoint/2010/main" val="3505578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4576"/>
            <a:ext cx="8302625" cy="838200"/>
          </a:xfrm>
        </p:spPr>
        <p:txBody>
          <a:bodyPr/>
          <a:lstStyle/>
          <a:p>
            <a:r>
              <a:rPr lang="en-GB" sz="2400" dirty="0"/>
              <a:t>Gateway Patterns</a:t>
            </a:r>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36</a:t>
            </a:fld>
            <a:endParaRPr lang="en-GB" dirty="0"/>
          </a:p>
        </p:txBody>
      </p:sp>
      <p:sp>
        <p:nvSpPr>
          <p:cNvPr id="13" name="Content Placeholder 2"/>
          <p:cNvSpPr>
            <a:spLocks noGrp="1"/>
          </p:cNvSpPr>
          <p:nvPr>
            <p:ph idx="1"/>
          </p:nvPr>
        </p:nvSpPr>
        <p:spPr>
          <a:xfrm>
            <a:off x="381000" y="1257324"/>
            <a:ext cx="8305800" cy="4979988"/>
          </a:xfrm>
        </p:spPr>
        <p:txBody>
          <a:bodyPr>
            <a:normAutofit/>
          </a:bodyPr>
          <a:lstStyle/>
          <a:p>
            <a:pPr marL="0" indent="0">
              <a:buNone/>
            </a:pPr>
            <a:r>
              <a:rPr lang="en-GB" sz="2000" dirty="0"/>
              <a:t>There are currently two patterns with regards to the implementation of the service gateway:</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b="1" dirty="0"/>
          </a:p>
          <a:p>
            <a:pPr marL="0" indent="0">
              <a:buNone/>
            </a:pPr>
            <a:endParaRPr lang="en-GB" sz="2000" dirty="0"/>
          </a:p>
        </p:txBody>
      </p:sp>
      <p:graphicFrame>
        <p:nvGraphicFramePr>
          <p:cNvPr id="3" name="Table 2"/>
          <p:cNvGraphicFramePr>
            <a:graphicFrameLocks noGrp="1"/>
          </p:cNvGraphicFramePr>
          <p:nvPr>
            <p:extLst>
              <p:ext uri="{D42A27DB-BD31-4B8C-83A1-F6EECF244321}">
                <p14:modId xmlns:p14="http://schemas.microsoft.com/office/powerpoint/2010/main" val="1106632328"/>
              </p:ext>
            </p:extLst>
          </p:nvPr>
        </p:nvGraphicFramePr>
        <p:xfrm>
          <a:off x="539552" y="2119652"/>
          <a:ext cx="7632848" cy="3205480"/>
        </p:xfrm>
        <a:graphic>
          <a:graphicData uri="http://schemas.openxmlformats.org/drawingml/2006/table">
            <a:tbl>
              <a:tblPr firstRow="1" bandRow="1">
                <a:tableStyleId>{5C22544A-7EE6-4342-B048-85BDC9FD1C3A}</a:tableStyleId>
              </a:tblPr>
              <a:tblGrid>
                <a:gridCol w="3528392">
                  <a:extLst>
                    <a:ext uri="{9D8B030D-6E8A-4147-A177-3AD203B41FA5}">
                      <a16:colId xmlns:a16="http://schemas.microsoft.com/office/drawing/2014/main" val="2416907734"/>
                    </a:ext>
                  </a:extLst>
                </a:gridCol>
                <a:gridCol w="4104456">
                  <a:extLst>
                    <a:ext uri="{9D8B030D-6E8A-4147-A177-3AD203B41FA5}">
                      <a16:colId xmlns:a16="http://schemas.microsoft.com/office/drawing/2014/main" val="4197850938"/>
                    </a:ext>
                  </a:extLst>
                </a:gridCol>
              </a:tblGrid>
              <a:tr h="370840">
                <a:tc>
                  <a:txBody>
                    <a:bodyPr/>
                    <a:lstStyle/>
                    <a:p>
                      <a:r>
                        <a:rPr lang="en-GB" dirty="0"/>
                        <a:t>REST Gateway (EDB/OB R2)</a:t>
                      </a:r>
                    </a:p>
                  </a:txBody>
                  <a:tcPr/>
                </a:tc>
                <a:tc>
                  <a:txBody>
                    <a:bodyPr/>
                    <a:lstStyle/>
                    <a:p>
                      <a:r>
                        <a:rPr lang="en-GB" dirty="0"/>
                        <a:t>SOAP MQ/HTTP Gateway (EM2D2)</a:t>
                      </a:r>
                    </a:p>
                  </a:txBody>
                  <a:tcPr/>
                </a:tc>
                <a:extLst>
                  <a:ext uri="{0D108BD9-81ED-4DB2-BD59-A6C34878D82A}">
                    <a16:rowId xmlns:a16="http://schemas.microsoft.com/office/drawing/2014/main" val="37714494"/>
                  </a:ext>
                </a:extLst>
              </a:tr>
              <a:tr h="139752">
                <a:tc>
                  <a:txBody>
                    <a:bodyPr/>
                    <a:lstStyle/>
                    <a:p>
                      <a:pPr marL="285750" indent="-285750">
                        <a:buFont typeface="Arial" panose="020B0604020202020204" pitchFamily="34" charset="0"/>
                        <a:buChar char="•"/>
                      </a:pPr>
                      <a:r>
                        <a:rPr lang="en-GB" dirty="0"/>
                        <a:t>One pattern instance per REST API</a:t>
                      </a:r>
                    </a:p>
                    <a:p>
                      <a:pPr marL="285750" indent="-285750">
                        <a:buFont typeface="Arial" panose="020B0604020202020204" pitchFamily="34" charset="0"/>
                        <a:buChar char="•"/>
                      </a:pPr>
                      <a:r>
                        <a:rPr lang="en-GB" dirty="0"/>
                        <a:t>Manages all traffic for the API, for all versions of its swagger specification and individually managed REST operations.</a:t>
                      </a:r>
                    </a:p>
                    <a:p>
                      <a:pPr marL="285750" indent="-285750">
                        <a:buFont typeface="Arial" panose="020B0604020202020204" pitchFamily="34" charset="0"/>
                        <a:buChar char="•"/>
                      </a:pPr>
                      <a:r>
                        <a:rPr lang="en-GB" dirty="0"/>
                        <a:t>For ESB hosted endpoints, no extra network hop is required via the IBM HTTP Server. </a:t>
                      </a:r>
                    </a:p>
                    <a:p>
                      <a:pPr marL="285750" indent="-285750">
                        <a:buFont typeface="Arial" panose="020B0604020202020204" pitchFamily="34" charset="0"/>
                        <a:buChar char="•"/>
                      </a:pPr>
                      <a:endParaRPr lang="en-GB" baseline="0" dirty="0"/>
                    </a:p>
                  </a:txBody>
                  <a:tcPr/>
                </a:tc>
                <a:tc>
                  <a:txBody>
                    <a:bodyPr/>
                    <a:lstStyle/>
                    <a:p>
                      <a:pPr marL="285750" indent="-285750">
                        <a:buFont typeface="Arial" panose="020B0604020202020204" pitchFamily="34" charset="0"/>
                        <a:buChar char="•"/>
                      </a:pPr>
                      <a:r>
                        <a:rPr lang="en-GB" dirty="0"/>
                        <a:t>One pattern instance per SOAP service operation.</a:t>
                      </a:r>
                    </a:p>
                    <a:p>
                      <a:pPr marL="285750" indent="-285750">
                        <a:buFont typeface="Arial" panose="020B0604020202020204" pitchFamily="34" charset="0"/>
                        <a:buChar char="•"/>
                      </a:pPr>
                      <a:r>
                        <a:rPr lang="en-GB" dirty="0"/>
                        <a:t>Manages all traffic, for all major/minor versions of an individual operation.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For ESB hosted HTTP endpoints, an extra network hop is required via the IBM HTTP Server. </a:t>
                      </a:r>
                    </a:p>
                    <a:p>
                      <a:pPr marL="285750" indent="-285750">
                        <a:buFont typeface="Arial" panose="020B0604020202020204" pitchFamily="34" charset="0"/>
                        <a:buChar char="•"/>
                      </a:pPr>
                      <a:endParaRPr lang="en-GB" dirty="0"/>
                    </a:p>
                  </a:txBody>
                  <a:tcPr/>
                </a:tc>
                <a:extLst>
                  <a:ext uri="{0D108BD9-81ED-4DB2-BD59-A6C34878D82A}">
                    <a16:rowId xmlns:a16="http://schemas.microsoft.com/office/drawing/2014/main" val="647874870"/>
                  </a:ext>
                </a:extLst>
              </a:tr>
            </a:tbl>
          </a:graphicData>
        </a:graphic>
      </p:graphicFrame>
    </p:spTree>
    <p:extLst>
      <p:ext uri="{BB962C8B-B14F-4D97-AF65-F5344CB8AC3E}">
        <p14:creationId xmlns:p14="http://schemas.microsoft.com/office/powerpoint/2010/main" val="3590018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peech Bubble: Rectangle with Corners Rounded 63">
            <a:extLst>
              <a:ext uri="{FF2B5EF4-FFF2-40B4-BE49-F238E27FC236}">
                <a16:creationId xmlns:a16="http://schemas.microsoft.com/office/drawing/2014/main" id="{F6526B69-57D5-498E-88E8-810A55E78EF1}"/>
              </a:ext>
            </a:extLst>
          </p:cNvPr>
          <p:cNvSpPr/>
          <p:nvPr/>
        </p:nvSpPr>
        <p:spPr>
          <a:xfrm>
            <a:off x="6725991" y="1039289"/>
            <a:ext cx="2401109" cy="1328747"/>
          </a:xfrm>
          <a:prstGeom prst="wedgeRoundRectCallout">
            <a:avLst>
              <a:gd name="adj1" fmla="val 41"/>
              <a:gd name="adj2" fmla="val 117070"/>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GB" sz="1200" dirty="0">
                <a:solidFill>
                  <a:schemeClr val="tx1"/>
                </a:solidFill>
              </a:rPr>
              <a:t>n applications (per minor version)</a:t>
            </a:r>
          </a:p>
          <a:p>
            <a:pPr marL="214313" indent="-214313">
              <a:buFont typeface="Arial" panose="020B0604020202020204" pitchFamily="34" charset="0"/>
              <a:buChar char="•"/>
            </a:pPr>
            <a:r>
              <a:rPr lang="en-GB" sz="1200" dirty="0">
                <a:solidFill>
                  <a:schemeClr val="tx1"/>
                </a:solidFill>
              </a:rPr>
              <a:t>1 swagger (per minor version)</a:t>
            </a:r>
          </a:p>
          <a:p>
            <a:pPr marL="214313" indent="-214313">
              <a:buFont typeface="Arial" panose="020B0604020202020204" pitchFamily="34" charset="0"/>
              <a:buChar char="•"/>
            </a:pPr>
            <a:r>
              <a:rPr lang="en-GB" sz="1200" dirty="0">
                <a:solidFill>
                  <a:schemeClr val="tx1"/>
                </a:solidFill>
              </a:rPr>
              <a:t>n endpoints (per swagger)</a:t>
            </a:r>
          </a:p>
        </p:txBody>
      </p:sp>
      <p:sp>
        <p:nvSpPr>
          <p:cNvPr id="6" name="Rectangle 5">
            <a:extLst>
              <a:ext uri="{FF2B5EF4-FFF2-40B4-BE49-F238E27FC236}">
                <a16:creationId xmlns:a16="http://schemas.microsoft.com/office/drawing/2014/main" id="{088EFBED-ECE4-4125-931A-58BE0081C977}"/>
              </a:ext>
            </a:extLst>
          </p:cNvPr>
          <p:cNvSpPr/>
          <p:nvPr/>
        </p:nvSpPr>
        <p:spPr bwMode="auto">
          <a:xfrm>
            <a:off x="163775" y="3250434"/>
            <a:ext cx="2643224" cy="59685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b" anchorCtr="0" compatLnSpc="1">
            <a:prstTxWarp prst="textNoShape">
              <a:avLst/>
            </a:prstTxWarp>
          </a:bodyPr>
          <a:lstStyle/>
          <a:p>
            <a:pPr defTabSz="685800" eaLnBrk="0" hangingPunct="0"/>
            <a:r>
              <a:rPr lang="en-GB" sz="1200" dirty="0">
                <a:latin typeface="Times" pitchFamily="18" charset="0"/>
              </a:rPr>
              <a:t>Application</a:t>
            </a:r>
          </a:p>
        </p:txBody>
      </p:sp>
      <p:sp>
        <p:nvSpPr>
          <p:cNvPr id="21" name="Rectangle 20">
            <a:extLst>
              <a:ext uri="{FF2B5EF4-FFF2-40B4-BE49-F238E27FC236}">
                <a16:creationId xmlns:a16="http://schemas.microsoft.com/office/drawing/2014/main" id="{9A4B62A4-6DF5-4DD1-81EF-870030F40296}"/>
              </a:ext>
            </a:extLst>
          </p:cNvPr>
          <p:cNvSpPr/>
          <p:nvPr/>
        </p:nvSpPr>
        <p:spPr bwMode="auto">
          <a:xfrm>
            <a:off x="163774" y="3958608"/>
            <a:ext cx="2643224" cy="59685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b" anchorCtr="0" compatLnSpc="1">
            <a:prstTxWarp prst="textNoShape">
              <a:avLst/>
            </a:prstTxWarp>
          </a:bodyPr>
          <a:lstStyle/>
          <a:p>
            <a:pPr defTabSz="685800" eaLnBrk="0" hangingPunct="0"/>
            <a:r>
              <a:rPr lang="en-GB" sz="1200" dirty="0">
                <a:latin typeface="Times" pitchFamily="18" charset="0"/>
              </a:rPr>
              <a:t>Application</a:t>
            </a:r>
          </a:p>
        </p:txBody>
      </p:sp>
      <p:sp>
        <p:nvSpPr>
          <p:cNvPr id="22" name="Rectangle 21">
            <a:extLst>
              <a:ext uri="{FF2B5EF4-FFF2-40B4-BE49-F238E27FC236}">
                <a16:creationId xmlns:a16="http://schemas.microsoft.com/office/drawing/2014/main" id="{30CE1FE5-12BE-4516-AE0B-2E1534A9CFA8}"/>
              </a:ext>
            </a:extLst>
          </p:cNvPr>
          <p:cNvSpPr/>
          <p:nvPr/>
        </p:nvSpPr>
        <p:spPr bwMode="auto">
          <a:xfrm>
            <a:off x="163774" y="4694742"/>
            <a:ext cx="2643224" cy="59685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b" anchorCtr="0" compatLnSpc="1">
            <a:prstTxWarp prst="textNoShape">
              <a:avLst/>
            </a:prstTxWarp>
          </a:bodyPr>
          <a:lstStyle/>
          <a:p>
            <a:pPr defTabSz="685800" eaLnBrk="0" hangingPunct="0"/>
            <a:r>
              <a:rPr lang="en-GB" sz="1200" dirty="0">
                <a:latin typeface="Times" pitchFamily="18" charset="0"/>
              </a:rPr>
              <a:t>Application</a:t>
            </a:r>
          </a:p>
        </p:txBody>
      </p:sp>
      <p:sp>
        <p:nvSpPr>
          <p:cNvPr id="2" name="Title 1"/>
          <p:cNvSpPr>
            <a:spLocks noGrp="1"/>
          </p:cNvSpPr>
          <p:nvPr>
            <p:ph type="title"/>
          </p:nvPr>
        </p:nvSpPr>
        <p:spPr>
          <a:xfrm>
            <a:off x="381000" y="526454"/>
            <a:ext cx="8302625" cy="838200"/>
          </a:xfrm>
        </p:spPr>
        <p:txBody>
          <a:bodyPr/>
          <a:lstStyle/>
          <a:p>
            <a:r>
              <a:rPr lang="en-GB" sz="2400" dirty="0"/>
              <a:t>REST Service Gateway Design</a:t>
            </a:r>
          </a:p>
        </p:txBody>
      </p:sp>
      <p:sp>
        <p:nvSpPr>
          <p:cNvPr id="15" name="Rectangle 14">
            <a:extLst>
              <a:ext uri="{FF2B5EF4-FFF2-40B4-BE49-F238E27FC236}">
                <a16:creationId xmlns:a16="http://schemas.microsoft.com/office/drawing/2014/main" id="{3690C16A-54E5-454B-A172-DC3CA37E77D3}"/>
              </a:ext>
            </a:extLst>
          </p:cNvPr>
          <p:cNvSpPr/>
          <p:nvPr/>
        </p:nvSpPr>
        <p:spPr bwMode="auto">
          <a:xfrm>
            <a:off x="245192" y="3300269"/>
            <a:ext cx="2476376" cy="36180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hangingPunct="0"/>
            <a:r>
              <a:rPr lang="en-GB" sz="900" dirty="0"/>
              <a:t>Accounts_V1_0_GetBeneficiaries</a:t>
            </a:r>
            <a:endParaRPr lang="en-GB" sz="900" dirty="0">
              <a:latin typeface="+mn-lt"/>
            </a:endParaRPr>
          </a:p>
          <a:p>
            <a:pPr defTabSz="685800" eaLnBrk="0" hangingPunct="0"/>
            <a:r>
              <a:rPr lang="en-GB" sz="900" dirty="0">
                <a:latin typeface="+mn-lt"/>
              </a:rPr>
              <a:t>	(</a:t>
            </a:r>
            <a:r>
              <a:rPr lang="en-GB" sz="900" dirty="0"/>
              <a:t>callable </a:t>
            </a:r>
            <a:r>
              <a:rPr lang="en-GB" sz="900" dirty="0">
                <a:latin typeface="+mn-lt"/>
              </a:rPr>
              <a:t>flow)</a:t>
            </a:r>
          </a:p>
        </p:txBody>
      </p:sp>
      <p:sp>
        <p:nvSpPr>
          <p:cNvPr id="16" name="Rectangle 15">
            <a:extLst>
              <a:ext uri="{FF2B5EF4-FFF2-40B4-BE49-F238E27FC236}">
                <a16:creationId xmlns:a16="http://schemas.microsoft.com/office/drawing/2014/main" id="{4499C3F9-FF91-41E9-B327-CA3CC75DAD9D}"/>
              </a:ext>
            </a:extLst>
          </p:cNvPr>
          <p:cNvSpPr/>
          <p:nvPr/>
        </p:nvSpPr>
        <p:spPr bwMode="auto">
          <a:xfrm>
            <a:off x="245192" y="4001910"/>
            <a:ext cx="2476376" cy="36180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r>
              <a:rPr lang="en-GB" sz="900" dirty="0"/>
              <a:t>Accounts_V1_0_GetStandingOrders</a:t>
            </a:r>
          </a:p>
          <a:p>
            <a:pPr defTabSz="685800" eaLnBrk="0" hangingPunct="0"/>
            <a:r>
              <a:rPr lang="en-GB" sz="900" dirty="0">
                <a:latin typeface="+mn-lt"/>
              </a:rPr>
              <a:t>	(</a:t>
            </a:r>
            <a:r>
              <a:rPr lang="en-GB" sz="900" dirty="0"/>
              <a:t>callable </a:t>
            </a:r>
            <a:r>
              <a:rPr lang="en-GB" sz="900" dirty="0">
                <a:latin typeface="+mn-lt"/>
              </a:rPr>
              <a:t>flow)</a:t>
            </a:r>
          </a:p>
        </p:txBody>
      </p:sp>
      <p:sp>
        <p:nvSpPr>
          <p:cNvPr id="17" name="Rectangle 16">
            <a:extLst>
              <a:ext uri="{FF2B5EF4-FFF2-40B4-BE49-F238E27FC236}">
                <a16:creationId xmlns:a16="http://schemas.microsoft.com/office/drawing/2014/main" id="{24D60BB5-E820-4F2E-BC6A-A5FF2DDA890E}"/>
              </a:ext>
            </a:extLst>
          </p:cNvPr>
          <p:cNvSpPr/>
          <p:nvPr/>
        </p:nvSpPr>
        <p:spPr bwMode="auto">
          <a:xfrm>
            <a:off x="245192" y="4739070"/>
            <a:ext cx="2476376" cy="36180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r>
              <a:rPr lang="en-GB" sz="900" dirty="0"/>
              <a:t>Accounts_V1_0_GetProduct</a:t>
            </a:r>
          </a:p>
          <a:p>
            <a:pPr defTabSz="685800" eaLnBrk="0" hangingPunct="0"/>
            <a:r>
              <a:rPr lang="en-GB" sz="900" dirty="0">
                <a:latin typeface="+mn-lt"/>
              </a:rPr>
              <a:t>	(</a:t>
            </a:r>
            <a:r>
              <a:rPr lang="en-GB" sz="900" dirty="0"/>
              <a:t>callable </a:t>
            </a:r>
            <a:r>
              <a:rPr lang="en-GB" sz="900" dirty="0">
                <a:latin typeface="+mn-lt"/>
              </a:rPr>
              <a:t>flow)</a:t>
            </a:r>
          </a:p>
        </p:txBody>
      </p:sp>
      <p:sp>
        <p:nvSpPr>
          <p:cNvPr id="18" name="Rectangle 17">
            <a:extLst>
              <a:ext uri="{FF2B5EF4-FFF2-40B4-BE49-F238E27FC236}">
                <a16:creationId xmlns:a16="http://schemas.microsoft.com/office/drawing/2014/main" id="{6AA6A804-A5D3-42A0-A43D-96220F21DBDA}"/>
              </a:ext>
            </a:extLst>
          </p:cNvPr>
          <p:cNvSpPr/>
          <p:nvPr/>
        </p:nvSpPr>
        <p:spPr bwMode="auto">
          <a:xfrm>
            <a:off x="2199561" y="1858560"/>
            <a:ext cx="2539194" cy="77698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hangingPunct="0"/>
            <a:r>
              <a:rPr lang="en-GB" sz="1200" dirty="0">
                <a:latin typeface="Times" pitchFamily="18" charset="0"/>
              </a:rPr>
              <a:t>Application: Account_SG</a:t>
            </a:r>
          </a:p>
        </p:txBody>
      </p:sp>
      <p:sp>
        <p:nvSpPr>
          <p:cNvPr id="19" name="Rectangle 18">
            <a:extLst>
              <a:ext uri="{FF2B5EF4-FFF2-40B4-BE49-F238E27FC236}">
                <a16:creationId xmlns:a16="http://schemas.microsoft.com/office/drawing/2014/main" id="{13E237C1-70C6-44B0-BD96-838AD66A2A64}"/>
              </a:ext>
            </a:extLst>
          </p:cNvPr>
          <p:cNvSpPr/>
          <p:nvPr/>
        </p:nvSpPr>
        <p:spPr bwMode="auto">
          <a:xfrm>
            <a:off x="2348003" y="2081222"/>
            <a:ext cx="2242061" cy="49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hangingPunct="0"/>
            <a:r>
              <a:rPr lang="en-GB" sz="900" dirty="0">
                <a:latin typeface="+mn-lt"/>
              </a:rPr>
              <a:t>Operation and Version Router</a:t>
            </a:r>
          </a:p>
          <a:p>
            <a:pPr defTabSz="685800" eaLnBrk="0" hangingPunct="0"/>
            <a:r>
              <a:rPr lang="en-GB" sz="900" dirty="0">
                <a:latin typeface="+mn-lt"/>
              </a:rPr>
              <a:t>/nem/accounts/*</a:t>
            </a:r>
          </a:p>
          <a:p>
            <a:pPr defTabSz="685800" eaLnBrk="0" hangingPunct="0"/>
            <a:endParaRPr lang="en-GB" sz="900" dirty="0">
              <a:latin typeface="+mn-lt"/>
            </a:endParaRPr>
          </a:p>
        </p:txBody>
      </p:sp>
      <p:cxnSp>
        <p:nvCxnSpPr>
          <p:cNvPr id="20" name="Straight Arrow Connector 19">
            <a:extLst>
              <a:ext uri="{FF2B5EF4-FFF2-40B4-BE49-F238E27FC236}">
                <a16:creationId xmlns:a16="http://schemas.microsoft.com/office/drawing/2014/main" id="{BF6D6DCE-F858-46B4-95A3-1FF9992F28A8}"/>
              </a:ext>
            </a:extLst>
          </p:cNvPr>
          <p:cNvCxnSpPr>
            <a:cxnSpLocks/>
            <a:stCxn id="19" idx="2"/>
            <a:endCxn id="15" idx="0"/>
          </p:cNvCxnSpPr>
          <p:nvPr/>
        </p:nvCxnSpPr>
        <p:spPr bwMode="auto">
          <a:xfrm flipH="1">
            <a:off x="1483380" y="2580422"/>
            <a:ext cx="1985654" cy="719848"/>
          </a:xfrm>
          <a:prstGeom prst="straightConnector1">
            <a:avLst/>
          </a:prstGeom>
          <a:solidFill>
            <a:schemeClr val="accent1"/>
          </a:solidFill>
          <a:ln w="1905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Left Brace 32">
            <a:extLst>
              <a:ext uri="{FF2B5EF4-FFF2-40B4-BE49-F238E27FC236}">
                <a16:creationId xmlns:a16="http://schemas.microsoft.com/office/drawing/2014/main" id="{C4AAD28E-C17A-4102-A82F-65B67BA1F639}"/>
              </a:ext>
            </a:extLst>
          </p:cNvPr>
          <p:cNvSpPr/>
          <p:nvPr/>
        </p:nvSpPr>
        <p:spPr>
          <a:xfrm rot="16200000">
            <a:off x="2955266" y="2630993"/>
            <a:ext cx="267143" cy="58501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4" name="TextBox 33">
            <a:extLst>
              <a:ext uri="{FF2B5EF4-FFF2-40B4-BE49-F238E27FC236}">
                <a16:creationId xmlns:a16="http://schemas.microsoft.com/office/drawing/2014/main" id="{6C565022-DF29-4941-8B16-1FBA5118B017}"/>
              </a:ext>
            </a:extLst>
          </p:cNvPr>
          <p:cNvSpPr txBox="1"/>
          <p:nvPr/>
        </p:nvSpPr>
        <p:spPr>
          <a:xfrm>
            <a:off x="715703" y="5726713"/>
            <a:ext cx="5118895" cy="646331"/>
          </a:xfrm>
          <a:prstGeom prst="rect">
            <a:avLst/>
          </a:prstGeom>
          <a:noFill/>
        </p:spPr>
        <p:txBody>
          <a:bodyPr wrap="square" rtlCol="0">
            <a:spAutoFit/>
          </a:bodyPr>
          <a:lstStyle/>
          <a:p>
            <a:pPr algn="ctr"/>
            <a:r>
              <a:rPr lang="en-GB" dirty="0"/>
              <a:t>Temporary co-existence of two minor versions (to enable cut-over)</a:t>
            </a:r>
          </a:p>
        </p:txBody>
      </p:sp>
      <p:sp>
        <p:nvSpPr>
          <p:cNvPr id="29" name="Rectangle 28">
            <a:extLst>
              <a:ext uri="{FF2B5EF4-FFF2-40B4-BE49-F238E27FC236}">
                <a16:creationId xmlns:a16="http://schemas.microsoft.com/office/drawing/2014/main" id="{7113BA1A-156D-4F15-AC4D-8C1A91B6AD1B}"/>
              </a:ext>
            </a:extLst>
          </p:cNvPr>
          <p:cNvSpPr/>
          <p:nvPr/>
        </p:nvSpPr>
        <p:spPr bwMode="auto">
          <a:xfrm>
            <a:off x="3275151" y="3250434"/>
            <a:ext cx="2643224" cy="59685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b" anchorCtr="0" compatLnSpc="1">
            <a:prstTxWarp prst="textNoShape">
              <a:avLst/>
            </a:prstTxWarp>
          </a:bodyPr>
          <a:lstStyle/>
          <a:p>
            <a:pPr defTabSz="685800" eaLnBrk="0" hangingPunct="0"/>
            <a:r>
              <a:rPr lang="en-GB" sz="1200" dirty="0">
                <a:latin typeface="Times" pitchFamily="18" charset="0"/>
              </a:rPr>
              <a:t>Application</a:t>
            </a:r>
          </a:p>
        </p:txBody>
      </p:sp>
      <p:sp>
        <p:nvSpPr>
          <p:cNvPr id="30" name="Rectangle 29">
            <a:extLst>
              <a:ext uri="{FF2B5EF4-FFF2-40B4-BE49-F238E27FC236}">
                <a16:creationId xmlns:a16="http://schemas.microsoft.com/office/drawing/2014/main" id="{11DE3624-E68D-46BF-A983-898C93CB74CC}"/>
              </a:ext>
            </a:extLst>
          </p:cNvPr>
          <p:cNvSpPr/>
          <p:nvPr/>
        </p:nvSpPr>
        <p:spPr bwMode="auto">
          <a:xfrm>
            <a:off x="3275150" y="3958608"/>
            <a:ext cx="2643224" cy="59685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b" anchorCtr="0" compatLnSpc="1">
            <a:prstTxWarp prst="textNoShape">
              <a:avLst/>
            </a:prstTxWarp>
          </a:bodyPr>
          <a:lstStyle/>
          <a:p>
            <a:pPr defTabSz="685800" eaLnBrk="0" hangingPunct="0"/>
            <a:r>
              <a:rPr lang="en-GB" sz="1200" dirty="0">
                <a:latin typeface="Times" pitchFamily="18" charset="0"/>
              </a:rPr>
              <a:t>Application</a:t>
            </a:r>
          </a:p>
        </p:txBody>
      </p:sp>
      <p:sp>
        <p:nvSpPr>
          <p:cNvPr id="31" name="Rectangle 30">
            <a:extLst>
              <a:ext uri="{FF2B5EF4-FFF2-40B4-BE49-F238E27FC236}">
                <a16:creationId xmlns:a16="http://schemas.microsoft.com/office/drawing/2014/main" id="{581334D9-564F-462C-B8A2-EA0EFA2B9367}"/>
              </a:ext>
            </a:extLst>
          </p:cNvPr>
          <p:cNvSpPr/>
          <p:nvPr/>
        </p:nvSpPr>
        <p:spPr bwMode="auto">
          <a:xfrm>
            <a:off x="3275150" y="4694742"/>
            <a:ext cx="2643224" cy="59685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b" anchorCtr="0" compatLnSpc="1">
            <a:prstTxWarp prst="textNoShape">
              <a:avLst/>
            </a:prstTxWarp>
          </a:bodyPr>
          <a:lstStyle/>
          <a:p>
            <a:pPr defTabSz="685800" eaLnBrk="0" hangingPunct="0"/>
            <a:r>
              <a:rPr lang="en-GB" sz="1200" dirty="0">
                <a:latin typeface="Times" pitchFamily="18" charset="0"/>
              </a:rPr>
              <a:t>Application</a:t>
            </a:r>
          </a:p>
        </p:txBody>
      </p:sp>
      <p:sp>
        <p:nvSpPr>
          <p:cNvPr id="36" name="Rectangle 35">
            <a:extLst>
              <a:ext uri="{FF2B5EF4-FFF2-40B4-BE49-F238E27FC236}">
                <a16:creationId xmlns:a16="http://schemas.microsoft.com/office/drawing/2014/main" id="{DE09ACF3-2EDF-4C83-9734-4A93009B1753}"/>
              </a:ext>
            </a:extLst>
          </p:cNvPr>
          <p:cNvSpPr/>
          <p:nvPr/>
        </p:nvSpPr>
        <p:spPr bwMode="auto">
          <a:xfrm>
            <a:off x="3356568" y="3300269"/>
            <a:ext cx="2476376" cy="36180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hangingPunct="0"/>
            <a:r>
              <a:rPr lang="en-GB" sz="900" dirty="0">
                <a:latin typeface="+mn-lt"/>
              </a:rPr>
              <a:t>Accounts_V1_1_GetBeneficiaries</a:t>
            </a:r>
          </a:p>
          <a:p>
            <a:pPr defTabSz="685800" eaLnBrk="0" hangingPunct="0"/>
            <a:r>
              <a:rPr lang="en-GB" sz="900" dirty="0">
                <a:latin typeface="+mn-lt"/>
              </a:rPr>
              <a:t>	(</a:t>
            </a:r>
            <a:r>
              <a:rPr lang="en-GB" sz="900" dirty="0"/>
              <a:t>callable </a:t>
            </a:r>
            <a:r>
              <a:rPr lang="en-GB" sz="900" dirty="0">
                <a:latin typeface="+mn-lt"/>
              </a:rPr>
              <a:t>flow)</a:t>
            </a:r>
          </a:p>
        </p:txBody>
      </p:sp>
      <p:sp>
        <p:nvSpPr>
          <p:cNvPr id="37" name="Rectangle 36">
            <a:extLst>
              <a:ext uri="{FF2B5EF4-FFF2-40B4-BE49-F238E27FC236}">
                <a16:creationId xmlns:a16="http://schemas.microsoft.com/office/drawing/2014/main" id="{04DB9F31-7A3C-4D6C-86B5-D1861509D308}"/>
              </a:ext>
            </a:extLst>
          </p:cNvPr>
          <p:cNvSpPr/>
          <p:nvPr/>
        </p:nvSpPr>
        <p:spPr bwMode="auto">
          <a:xfrm>
            <a:off x="3356568" y="4001910"/>
            <a:ext cx="2476376" cy="36180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r>
              <a:rPr lang="en-GB" sz="900" dirty="0"/>
              <a:t>Accounts_V1_1_GetStandingOrders</a:t>
            </a:r>
          </a:p>
          <a:p>
            <a:pPr defTabSz="685800" eaLnBrk="0" hangingPunct="0"/>
            <a:r>
              <a:rPr lang="en-GB" sz="900" dirty="0">
                <a:latin typeface="+mn-lt"/>
              </a:rPr>
              <a:t>	(</a:t>
            </a:r>
            <a:r>
              <a:rPr lang="en-GB" sz="900" dirty="0"/>
              <a:t>callable </a:t>
            </a:r>
            <a:r>
              <a:rPr lang="en-GB" sz="900" dirty="0">
                <a:latin typeface="+mn-lt"/>
              </a:rPr>
              <a:t>flow)</a:t>
            </a:r>
          </a:p>
        </p:txBody>
      </p:sp>
      <p:sp>
        <p:nvSpPr>
          <p:cNvPr id="38" name="Rectangle 37">
            <a:extLst>
              <a:ext uri="{FF2B5EF4-FFF2-40B4-BE49-F238E27FC236}">
                <a16:creationId xmlns:a16="http://schemas.microsoft.com/office/drawing/2014/main" id="{400C7E81-1113-4A88-AE6B-AC1A7AF6829E}"/>
              </a:ext>
            </a:extLst>
          </p:cNvPr>
          <p:cNvSpPr/>
          <p:nvPr/>
        </p:nvSpPr>
        <p:spPr bwMode="auto">
          <a:xfrm>
            <a:off x="3356568" y="4739070"/>
            <a:ext cx="2476376" cy="36180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r>
              <a:rPr lang="en-GB" sz="900" dirty="0"/>
              <a:t>Accounts_V1_1_GetProduct</a:t>
            </a:r>
          </a:p>
          <a:p>
            <a:pPr defTabSz="685800" eaLnBrk="0" hangingPunct="0"/>
            <a:r>
              <a:rPr lang="en-GB" sz="900" dirty="0">
                <a:latin typeface="+mn-lt"/>
              </a:rPr>
              <a:t>	(</a:t>
            </a:r>
            <a:r>
              <a:rPr lang="en-GB" sz="900" dirty="0"/>
              <a:t>callable </a:t>
            </a:r>
            <a:r>
              <a:rPr lang="en-GB" sz="900" dirty="0">
                <a:latin typeface="+mn-lt"/>
              </a:rPr>
              <a:t>flow)</a:t>
            </a:r>
          </a:p>
        </p:txBody>
      </p:sp>
      <p:cxnSp>
        <p:nvCxnSpPr>
          <p:cNvPr id="28" name="Straight Arrow Connector 27">
            <a:extLst>
              <a:ext uri="{FF2B5EF4-FFF2-40B4-BE49-F238E27FC236}">
                <a16:creationId xmlns:a16="http://schemas.microsoft.com/office/drawing/2014/main" id="{4E6FC816-5CA4-457B-8CAC-ABD758F4B3CA}"/>
              </a:ext>
            </a:extLst>
          </p:cNvPr>
          <p:cNvCxnSpPr>
            <a:cxnSpLocks/>
            <a:stCxn id="19" idx="2"/>
            <a:endCxn id="36" idx="0"/>
          </p:cNvCxnSpPr>
          <p:nvPr/>
        </p:nvCxnSpPr>
        <p:spPr bwMode="auto">
          <a:xfrm>
            <a:off x="3469034" y="2580422"/>
            <a:ext cx="1125722" cy="719848"/>
          </a:xfrm>
          <a:prstGeom prst="straightConnector1">
            <a:avLst/>
          </a:prstGeom>
          <a:solidFill>
            <a:schemeClr val="accent1"/>
          </a:solidFill>
          <a:ln w="1905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99B75F26-739E-4FAD-8131-F6C9BB710E15}"/>
              </a:ext>
            </a:extLst>
          </p:cNvPr>
          <p:cNvCxnSpPr>
            <a:cxnSpLocks/>
            <a:stCxn id="19" idx="2"/>
            <a:endCxn id="16" idx="0"/>
          </p:cNvCxnSpPr>
          <p:nvPr/>
        </p:nvCxnSpPr>
        <p:spPr bwMode="auto">
          <a:xfrm flipH="1">
            <a:off x="1483380" y="2580421"/>
            <a:ext cx="1985654" cy="1421489"/>
          </a:xfrm>
          <a:prstGeom prst="straightConnector1">
            <a:avLst/>
          </a:prstGeom>
          <a:solidFill>
            <a:schemeClr val="accent1"/>
          </a:solidFill>
          <a:ln w="1905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9E907A10-45EA-4F7A-8E39-F1E5CF5D51C8}"/>
              </a:ext>
            </a:extLst>
          </p:cNvPr>
          <p:cNvCxnSpPr>
            <a:cxnSpLocks/>
            <a:stCxn id="19" idx="2"/>
            <a:endCxn id="17" idx="0"/>
          </p:cNvCxnSpPr>
          <p:nvPr/>
        </p:nvCxnSpPr>
        <p:spPr bwMode="auto">
          <a:xfrm flipH="1">
            <a:off x="1483380" y="2580421"/>
            <a:ext cx="1985654" cy="2158649"/>
          </a:xfrm>
          <a:prstGeom prst="straightConnector1">
            <a:avLst/>
          </a:prstGeom>
          <a:solidFill>
            <a:schemeClr val="accent1"/>
          </a:solidFill>
          <a:ln w="1905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5BEB2DF-523B-46F2-A3C8-D7E95076B935}"/>
              </a:ext>
            </a:extLst>
          </p:cNvPr>
          <p:cNvCxnSpPr>
            <a:cxnSpLocks/>
            <a:stCxn id="19" idx="2"/>
            <a:endCxn id="31" idx="0"/>
          </p:cNvCxnSpPr>
          <p:nvPr/>
        </p:nvCxnSpPr>
        <p:spPr bwMode="auto">
          <a:xfrm>
            <a:off x="3469033" y="2580421"/>
            <a:ext cx="1127729" cy="2114321"/>
          </a:xfrm>
          <a:prstGeom prst="straightConnector1">
            <a:avLst/>
          </a:prstGeom>
          <a:solidFill>
            <a:schemeClr val="accent1"/>
          </a:solidFill>
          <a:ln w="1905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19F295E5-2398-40CA-866E-C825F3D774F3}"/>
              </a:ext>
            </a:extLst>
          </p:cNvPr>
          <p:cNvCxnSpPr>
            <a:cxnSpLocks/>
            <a:stCxn id="19" idx="2"/>
            <a:endCxn id="37" idx="0"/>
          </p:cNvCxnSpPr>
          <p:nvPr/>
        </p:nvCxnSpPr>
        <p:spPr bwMode="auto">
          <a:xfrm>
            <a:off x="3469034" y="2580421"/>
            <a:ext cx="1125722" cy="1421489"/>
          </a:xfrm>
          <a:prstGeom prst="straightConnector1">
            <a:avLst/>
          </a:prstGeom>
          <a:solidFill>
            <a:schemeClr val="accent1"/>
          </a:solidFill>
          <a:ln w="1905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43">
            <a:extLst>
              <a:ext uri="{FF2B5EF4-FFF2-40B4-BE49-F238E27FC236}">
                <a16:creationId xmlns:a16="http://schemas.microsoft.com/office/drawing/2014/main" id="{43E29039-3164-4F2E-9856-6F230BEE0C24}"/>
              </a:ext>
            </a:extLst>
          </p:cNvPr>
          <p:cNvSpPr/>
          <p:nvPr/>
        </p:nvSpPr>
        <p:spPr bwMode="auto">
          <a:xfrm>
            <a:off x="6442183" y="3250434"/>
            <a:ext cx="2643224" cy="59685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b" anchorCtr="0" compatLnSpc="1">
            <a:prstTxWarp prst="textNoShape">
              <a:avLst/>
            </a:prstTxWarp>
          </a:bodyPr>
          <a:lstStyle/>
          <a:p>
            <a:pPr defTabSz="685800" eaLnBrk="0" hangingPunct="0"/>
            <a:r>
              <a:rPr lang="en-GB" sz="1200" dirty="0">
                <a:latin typeface="Times" pitchFamily="18" charset="0"/>
              </a:rPr>
              <a:t>Application</a:t>
            </a:r>
          </a:p>
        </p:txBody>
      </p:sp>
      <p:sp>
        <p:nvSpPr>
          <p:cNvPr id="45" name="Rectangle 44">
            <a:extLst>
              <a:ext uri="{FF2B5EF4-FFF2-40B4-BE49-F238E27FC236}">
                <a16:creationId xmlns:a16="http://schemas.microsoft.com/office/drawing/2014/main" id="{9DFE59AC-FCAA-464D-B2FE-E11B6C56ADB7}"/>
              </a:ext>
            </a:extLst>
          </p:cNvPr>
          <p:cNvSpPr/>
          <p:nvPr/>
        </p:nvSpPr>
        <p:spPr bwMode="auto">
          <a:xfrm>
            <a:off x="6442182" y="3958608"/>
            <a:ext cx="2643224" cy="59685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b" anchorCtr="0" compatLnSpc="1">
            <a:prstTxWarp prst="textNoShape">
              <a:avLst/>
            </a:prstTxWarp>
          </a:bodyPr>
          <a:lstStyle/>
          <a:p>
            <a:pPr defTabSz="685800" eaLnBrk="0" hangingPunct="0"/>
            <a:r>
              <a:rPr lang="en-GB" sz="1200" dirty="0">
                <a:latin typeface="Times" pitchFamily="18" charset="0"/>
              </a:rPr>
              <a:t>Application</a:t>
            </a:r>
          </a:p>
        </p:txBody>
      </p:sp>
      <p:sp>
        <p:nvSpPr>
          <p:cNvPr id="46" name="Rectangle 45">
            <a:extLst>
              <a:ext uri="{FF2B5EF4-FFF2-40B4-BE49-F238E27FC236}">
                <a16:creationId xmlns:a16="http://schemas.microsoft.com/office/drawing/2014/main" id="{CE6BCCB2-5BE6-403D-B878-B686BD479762}"/>
              </a:ext>
            </a:extLst>
          </p:cNvPr>
          <p:cNvSpPr/>
          <p:nvPr/>
        </p:nvSpPr>
        <p:spPr bwMode="auto">
          <a:xfrm>
            <a:off x="6442182" y="4694742"/>
            <a:ext cx="2643224" cy="59685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b" anchorCtr="0" compatLnSpc="1">
            <a:prstTxWarp prst="textNoShape">
              <a:avLst/>
            </a:prstTxWarp>
          </a:bodyPr>
          <a:lstStyle/>
          <a:p>
            <a:pPr defTabSz="685800" eaLnBrk="0" hangingPunct="0"/>
            <a:r>
              <a:rPr lang="en-GB" sz="1200" dirty="0">
                <a:latin typeface="Times" pitchFamily="18" charset="0"/>
              </a:rPr>
              <a:t>Application</a:t>
            </a:r>
          </a:p>
        </p:txBody>
      </p:sp>
      <p:sp>
        <p:nvSpPr>
          <p:cNvPr id="47" name="Rectangle 46">
            <a:extLst>
              <a:ext uri="{FF2B5EF4-FFF2-40B4-BE49-F238E27FC236}">
                <a16:creationId xmlns:a16="http://schemas.microsoft.com/office/drawing/2014/main" id="{D891FBE8-CBD7-4CC9-AEB3-A712C6062F57}"/>
              </a:ext>
            </a:extLst>
          </p:cNvPr>
          <p:cNvSpPr/>
          <p:nvPr/>
        </p:nvSpPr>
        <p:spPr bwMode="auto">
          <a:xfrm>
            <a:off x="6523600" y="3300269"/>
            <a:ext cx="2476376" cy="36180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hangingPunct="0"/>
            <a:r>
              <a:rPr lang="en-GB" sz="900" dirty="0">
                <a:latin typeface="+mn-lt"/>
              </a:rPr>
              <a:t>Accounts_V2_0_GetBeneficiaries</a:t>
            </a:r>
          </a:p>
          <a:p>
            <a:pPr defTabSz="685800" eaLnBrk="0" hangingPunct="0"/>
            <a:r>
              <a:rPr lang="en-GB" sz="900" dirty="0">
                <a:latin typeface="+mn-lt"/>
              </a:rPr>
              <a:t>	(</a:t>
            </a:r>
            <a:r>
              <a:rPr lang="en-GB" sz="900" dirty="0"/>
              <a:t>callable </a:t>
            </a:r>
            <a:r>
              <a:rPr lang="en-GB" sz="900" dirty="0">
                <a:latin typeface="+mn-lt"/>
              </a:rPr>
              <a:t>flow)</a:t>
            </a:r>
          </a:p>
        </p:txBody>
      </p:sp>
      <p:sp>
        <p:nvSpPr>
          <p:cNvPr id="48" name="Rectangle 47">
            <a:extLst>
              <a:ext uri="{FF2B5EF4-FFF2-40B4-BE49-F238E27FC236}">
                <a16:creationId xmlns:a16="http://schemas.microsoft.com/office/drawing/2014/main" id="{F4FB7A50-EE9F-4E70-BCA3-A79B46B7D397}"/>
              </a:ext>
            </a:extLst>
          </p:cNvPr>
          <p:cNvSpPr/>
          <p:nvPr/>
        </p:nvSpPr>
        <p:spPr bwMode="auto">
          <a:xfrm>
            <a:off x="6523600" y="4001910"/>
            <a:ext cx="2476376" cy="36180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r>
              <a:rPr lang="en-GB" sz="900" dirty="0"/>
              <a:t>Accounts_V2_0_GetStandingOrders</a:t>
            </a:r>
          </a:p>
          <a:p>
            <a:pPr defTabSz="685800" eaLnBrk="0" hangingPunct="0"/>
            <a:r>
              <a:rPr lang="en-GB" sz="900" dirty="0">
                <a:latin typeface="+mn-lt"/>
              </a:rPr>
              <a:t>	(</a:t>
            </a:r>
            <a:r>
              <a:rPr lang="en-GB" sz="900" dirty="0"/>
              <a:t>callable </a:t>
            </a:r>
            <a:r>
              <a:rPr lang="en-GB" sz="900" dirty="0">
                <a:latin typeface="+mn-lt"/>
              </a:rPr>
              <a:t>flow)</a:t>
            </a:r>
          </a:p>
        </p:txBody>
      </p:sp>
      <p:sp>
        <p:nvSpPr>
          <p:cNvPr id="49" name="Rectangle 48">
            <a:extLst>
              <a:ext uri="{FF2B5EF4-FFF2-40B4-BE49-F238E27FC236}">
                <a16:creationId xmlns:a16="http://schemas.microsoft.com/office/drawing/2014/main" id="{19635E69-312F-4619-8567-462D46B70C5A}"/>
              </a:ext>
            </a:extLst>
          </p:cNvPr>
          <p:cNvSpPr/>
          <p:nvPr/>
        </p:nvSpPr>
        <p:spPr bwMode="auto">
          <a:xfrm>
            <a:off x="6523600" y="4739070"/>
            <a:ext cx="2476376" cy="36180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r>
              <a:rPr lang="en-GB" sz="900" dirty="0"/>
              <a:t>Accounts_V2_0_GetProduct</a:t>
            </a:r>
          </a:p>
          <a:p>
            <a:pPr defTabSz="685800" eaLnBrk="0" hangingPunct="0"/>
            <a:r>
              <a:rPr lang="en-GB" sz="900" dirty="0">
                <a:latin typeface="+mn-lt"/>
              </a:rPr>
              <a:t>	(</a:t>
            </a:r>
            <a:r>
              <a:rPr lang="en-GB" sz="900" dirty="0"/>
              <a:t>callable </a:t>
            </a:r>
            <a:r>
              <a:rPr lang="en-GB" sz="900" dirty="0">
                <a:latin typeface="+mn-lt"/>
              </a:rPr>
              <a:t>flow)</a:t>
            </a:r>
          </a:p>
        </p:txBody>
      </p:sp>
      <p:cxnSp>
        <p:nvCxnSpPr>
          <p:cNvPr id="50" name="Straight Arrow Connector 49">
            <a:extLst>
              <a:ext uri="{FF2B5EF4-FFF2-40B4-BE49-F238E27FC236}">
                <a16:creationId xmlns:a16="http://schemas.microsoft.com/office/drawing/2014/main" id="{75947752-70D7-4EEF-BD5C-F358816CDAA0}"/>
              </a:ext>
            </a:extLst>
          </p:cNvPr>
          <p:cNvCxnSpPr>
            <a:cxnSpLocks/>
            <a:stCxn id="19" idx="2"/>
            <a:endCxn id="47" idx="0"/>
          </p:cNvCxnSpPr>
          <p:nvPr/>
        </p:nvCxnSpPr>
        <p:spPr bwMode="auto">
          <a:xfrm>
            <a:off x="3469034" y="2580422"/>
            <a:ext cx="4292754" cy="719848"/>
          </a:xfrm>
          <a:prstGeom prst="straightConnector1">
            <a:avLst/>
          </a:prstGeom>
          <a:solidFill>
            <a:schemeClr val="accent1"/>
          </a:solidFill>
          <a:ln w="1905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a:extLst>
              <a:ext uri="{FF2B5EF4-FFF2-40B4-BE49-F238E27FC236}">
                <a16:creationId xmlns:a16="http://schemas.microsoft.com/office/drawing/2014/main" id="{6E2C00F0-E2ED-4C6A-AC3C-A2FC2776F9DF}"/>
              </a:ext>
            </a:extLst>
          </p:cNvPr>
          <p:cNvCxnSpPr>
            <a:cxnSpLocks/>
            <a:stCxn id="19" idx="2"/>
            <a:endCxn id="48" idx="0"/>
          </p:cNvCxnSpPr>
          <p:nvPr/>
        </p:nvCxnSpPr>
        <p:spPr bwMode="auto">
          <a:xfrm>
            <a:off x="3469034" y="2580421"/>
            <a:ext cx="4292754" cy="1421489"/>
          </a:xfrm>
          <a:prstGeom prst="straightConnector1">
            <a:avLst/>
          </a:prstGeom>
          <a:solidFill>
            <a:schemeClr val="accent1"/>
          </a:solidFill>
          <a:ln w="1905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a:extLst>
              <a:ext uri="{FF2B5EF4-FFF2-40B4-BE49-F238E27FC236}">
                <a16:creationId xmlns:a16="http://schemas.microsoft.com/office/drawing/2014/main" id="{5DC171FB-DB42-4685-A101-9778A2912B25}"/>
              </a:ext>
            </a:extLst>
          </p:cNvPr>
          <p:cNvCxnSpPr>
            <a:cxnSpLocks/>
            <a:stCxn id="19" idx="2"/>
            <a:endCxn id="49" idx="0"/>
          </p:cNvCxnSpPr>
          <p:nvPr/>
        </p:nvCxnSpPr>
        <p:spPr bwMode="auto">
          <a:xfrm>
            <a:off x="3469034" y="2580421"/>
            <a:ext cx="4292754" cy="2158649"/>
          </a:xfrm>
          <a:prstGeom prst="straightConnector1">
            <a:avLst/>
          </a:prstGeom>
          <a:solidFill>
            <a:schemeClr val="accent1"/>
          </a:solidFill>
          <a:ln w="1905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Speech Bubble: Rectangle with Corners Rounded 62">
            <a:extLst>
              <a:ext uri="{FF2B5EF4-FFF2-40B4-BE49-F238E27FC236}">
                <a16:creationId xmlns:a16="http://schemas.microsoft.com/office/drawing/2014/main" id="{0E5E3C5F-849E-4EEE-83F9-7D2E76811FE1}"/>
              </a:ext>
            </a:extLst>
          </p:cNvPr>
          <p:cNvSpPr/>
          <p:nvPr/>
        </p:nvSpPr>
        <p:spPr>
          <a:xfrm>
            <a:off x="4814994" y="1791966"/>
            <a:ext cx="1717935" cy="497536"/>
          </a:xfrm>
          <a:prstGeom prst="wedgeRoundRectCallout">
            <a:avLst>
              <a:gd name="adj1" fmla="val -44002"/>
              <a:gd name="adj2" fmla="val 129350"/>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Local IIB calls</a:t>
            </a:r>
          </a:p>
        </p:txBody>
      </p:sp>
      <p:sp>
        <p:nvSpPr>
          <p:cNvPr id="65" name="Speech Bubble: Rectangle with Corners Rounded 64">
            <a:extLst>
              <a:ext uri="{FF2B5EF4-FFF2-40B4-BE49-F238E27FC236}">
                <a16:creationId xmlns:a16="http://schemas.microsoft.com/office/drawing/2014/main" id="{C0123C0E-274B-49B4-8C56-6663FCC0FF4A}"/>
              </a:ext>
            </a:extLst>
          </p:cNvPr>
          <p:cNvSpPr/>
          <p:nvPr/>
        </p:nvSpPr>
        <p:spPr>
          <a:xfrm>
            <a:off x="142340" y="2247052"/>
            <a:ext cx="1717935" cy="497536"/>
          </a:xfrm>
          <a:prstGeom prst="wedgeRoundRectCallout">
            <a:avLst>
              <a:gd name="adj1" fmla="val -30541"/>
              <a:gd name="adj2" fmla="val 150186"/>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Applications are the deployable units</a:t>
            </a:r>
          </a:p>
        </p:txBody>
      </p:sp>
      <p:sp>
        <p:nvSpPr>
          <p:cNvPr id="13" name="TextBox 12">
            <a:extLst>
              <a:ext uri="{FF2B5EF4-FFF2-40B4-BE49-F238E27FC236}">
                <a16:creationId xmlns:a16="http://schemas.microsoft.com/office/drawing/2014/main" id="{FC2FE666-0C98-4711-B941-545F7022DE4C}"/>
              </a:ext>
            </a:extLst>
          </p:cNvPr>
          <p:cNvSpPr txBox="1"/>
          <p:nvPr/>
        </p:nvSpPr>
        <p:spPr>
          <a:xfrm rot="559410">
            <a:off x="4584857" y="2686562"/>
            <a:ext cx="2435282" cy="438582"/>
          </a:xfrm>
          <a:prstGeom prst="rect">
            <a:avLst/>
          </a:prstGeom>
          <a:noFill/>
        </p:spPr>
        <p:txBody>
          <a:bodyPr wrap="none" rtlCol="0">
            <a:spAutoFit/>
          </a:bodyPr>
          <a:lstStyle/>
          <a:p>
            <a:pPr algn="ctr"/>
            <a:r>
              <a:rPr lang="en-GB" sz="750" dirty="0">
                <a:latin typeface="Courier New" panose="02070309020205020404" pitchFamily="49" charset="0"/>
                <a:cs typeface="Courier New" panose="02070309020205020404" pitchFamily="49" charset="0"/>
              </a:rPr>
              <a:t>Routing of</a:t>
            </a:r>
          </a:p>
          <a:p>
            <a:pPr algn="ctr"/>
            <a:r>
              <a:rPr lang="en-GB" sz="750" dirty="0">
                <a:latin typeface="Courier New" panose="02070309020205020404" pitchFamily="49" charset="0"/>
                <a:cs typeface="Courier New" panose="02070309020205020404" pitchFamily="49" charset="0"/>
              </a:rPr>
              <a:t>GET /nem/accounts/v2/1234/beneficiaries</a:t>
            </a:r>
          </a:p>
          <a:p>
            <a:pPr algn="ctr"/>
            <a:r>
              <a:rPr lang="en-GB" sz="750" dirty="0">
                <a:latin typeface="Courier New" panose="02070309020205020404" pitchFamily="49" charset="0"/>
                <a:cs typeface="Courier New" panose="02070309020205020404" pitchFamily="49" charset="0"/>
              </a:rPr>
              <a:t>schemaVersion = 2.0</a:t>
            </a:r>
          </a:p>
        </p:txBody>
      </p:sp>
    </p:spTree>
    <p:extLst>
      <p:ext uri="{BB962C8B-B14F-4D97-AF65-F5344CB8AC3E}">
        <p14:creationId xmlns:p14="http://schemas.microsoft.com/office/powerpoint/2010/main" val="834078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88EFBED-ECE4-4125-931A-58BE0081C977}"/>
              </a:ext>
            </a:extLst>
          </p:cNvPr>
          <p:cNvSpPr/>
          <p:nvPr/>
        </p:nvSpPr>
        <p:spPr bwMode="auto">
          <a:xfrm>
            <a:off x="138962" y="4352453"/>
            <a:ext cx="2643224" cy="59685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b" anchorCtr="0" compatLnSpc="1">
            <a:prstTxWarp prst="textNoShape">
              <a:avLst/>
            </a:prstTxWarp>
          </a:bodyPr>
          <a:lstStyle/>
          <a:p>
            <a:pPr defTabSz="685800" eaLnBrk="0" hangingPunct="0"/>
            <a:r>
              <a:rPr lang="en-GB" sz="1200" dirty="0">
                <a:latin typeface="Times" pitchFamily="18" charset="0"/>
              </a:rPr>
              <a:t>Application</a:t>
            </a:r>
          </a:p>
        </p:txBody>
      </p:sp>
      <p:sp>
        <p:nvSpPr>
          <p:cNvPr id="2" name="Title 1"/>
          <p:cNvSpPr>
            <a:spLocks noGrp="1"/>
          </p:cNvSpPr>
          <p:nvPr>
            <p:ph type="title"/>
          </p:nvPr>
        </p:nvSpPr>
        <p:spPr>
          <a:xfrm>
            <a:off x="361818" y="529285"/>
            <a:ext cx="8302625" cy="838200"/>
          </a:xfrm>
        </p:spPr>
        <p:txBody>
          <a:bodyPr/>
          <a:lstStyle/>
          <a:p>
            <a:r>
              <a:rPr lang="en-GB" sz="2400" dirty="0"/>
              <a:t>SOAP over MQ Service Gateway Design</a:t>
            </a:r>
          </a:p>
        </p:txBody>
      </p:sp>
      <p:sp>
        <p:nvSpPr>
          <p:cNvPr id="15" name="Rectangle 14">
            <a:extLst>
              <a:ext uri="{FF2B5EF4-FFF2-40B4-BE49-F238E27FC236}">
                <a16:creationId xmlns:a16="http://schemas.microsoft.com/office/drawing/2014/main" id="{3690C16A-54E5-454B-A172-DC3CA37E77D3}"/>
              </a:ext>
            </a:extLst>
          </p:cNvPr>
          <p:cNvSpPr/>
          <p:nvPr/>
        </p:nvSpPr>
        <p:spPr bwMode="auto">
          <a:xfrm>
            <a:off x="220379" y="4402288"/>
            <a:ext cx="2476376" cy="36180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algn="ctr" defTabSz="685800" eaLnBrk="0" hangingPunct="0"/>
            <a:r>
              <a:rPr lang="en-GB" sz="900" dirty="0"/>
              <a:t>CD_v3_0_GenerateCommunicationDetails</a:t>
            </a:r>
          </a:p>
          <a:p>
            <a:pPr algn="ctr" defTabSz="685800" eaLnBrk="0" hangingPunct="0"/>
            <a:r>
              <a:rPr lang="en-GB" sz="900" dirty="0"/>
              <a:t>(soap over mq flow)</a:t>
            </a:r>
          </a:p>
        </p:txBody>
      </p:sp>
      <p:sp>
        <p:nvSpPr>
          <p:cNvPr id="18" name="Rectangle 17">
            <a:extLst>
              <a:ext uri="{FF2B5EF4-FFF2-40B4-BE49-F238E27FC236}">
                <a16:creationId xmlns:a16="http://schemas.microsoft.com/office/drawing/2014/main" id="{6AA6A804-A5D3-42A0-A43D-96220F21DBDA}"/>
              </a:ext>
            </a:extLst>
          </p:cNvPr>
          <p:cNvSpPr/>
          <p:nvPr/>
        </p:nvSpPr>
        <p:spPr bwMode="auto">
          <a:xfrm>
            <a:off x="2199561" y="1934665"/>
            <a:ext cx="2539194" cy="123097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hangingPunct="0"/>
            <a:r>
              <a:rPr lang="en-GB" sz="1200" dirty="0">
                <a:latin typeface="Times" pitchFamily="18" charset="0"/>
              </a:rPr>
              <a:t>Application: CommunicationDispatch_</a:t>
            </a:r>
          </a:p>
          <a:p>
            <a:pPr defTabSz="685800" eaLnBrk="0" hangingPunct="0"/>
            <a:r>
              <a:rPr lang="en-GB" sz="1200" dirty="0">
                <a:latin typeface="Times" pitchFamily="18" charset="0"/>
              </a:rPr>
              <a:t>GenerateCommunicationDetails_SG</a:t>
            </a:r>
          </a:p>
          <a:p>
            <a:pPr defTabSz="685800" eaLnBrk="0" hangingPunct="0"/>
            <a:endParaRPr lang="en-GB" sz="1200" dirty="0">
              <a:latin typeface="Times" pitchFamily="18" charset="0"/>
            </a:endParaRPr>
          </a:p>
        </p:txBody>
      </p:sp>
      <p:sp>
        <p:nvSpPr>
          <p:cNvPr id="19" name="Rectangle 18">
            <a:extLst>
              <a:ext uri="{FF2B5EF4-FFF2-40B4-BE49-F238E27FC236}">
                <a16:creationId xmlns:a16="http://schemas.microsoft.com/office/drawing/2014/main" id="{13E237C1-70C6-44B0-BD96-838AD66A2A64}"/>
              </a:ext>
            </a:extLst>
          </p:cNvPr>
          <p:cNvSpPr/>
          <p:nvPr/>
        </p:nvSpPr>
        <p:spPr bwMode="auto">
          <a:xfrm>
            <a:off x="2378281" y="2592418"/>
            <a:ext cx="2242061" cy="49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hangingPunct="0"/>
            <a:r>
              <a:rPr lang="en-GB" sz="900" dirty="0">
                <a:latin typeface="+mn-lt"/>
              </a:rPr>
              <a:t>Version Router</a:t>
            </a:r>
          </a:p>
          <a:p>
            <a:pPr defTabSz="685800" eaLnBrk="0" hangingPunct="0"/>
            <a:r>
              <a:rPr lang="en-GB" sz="900" dirty="0">
                <a:latin typeface="+mn-lt"/>
              </a:rPr>
              <a:t>gatewayInfo.schemaVersion = *</a:t>
            </a:r>
          </a:p>
          <a:p>
            <a:pPr defTabSz="685800" eaLnBrk="0" hangingPunct="0"/>
            <a:endParaRPr lang="en-GB" sz="900" dirty="0">
              <a:latin typeface="+mn-lt"/>
            </a:endParaRPr>
          </a:p>
        </p:txBody>
      </p:sp>
      <p:sp>
        <p:nvSpPr>
          <p:cNvPr id="33" name="Left Brace 32">
            <a:extLst>
              <a:ext uri="{FF2B5EF4-FFF2-40B4-BE49-F238E27FC236}">
                <a16:creationId xmlns:a16="http://schemas.microsoft.com/office/drawing/2014/main" id="{C4AAD28E-C17A-4102-A82F-65B67BA1F639}"/>
              </a:ext>
            </a:extLst>
          </p:cNvPr>
          <p:cNvSpPr/>
          <p:nvPr/>
        </p:nvSpPr>
        <p:spPr>
          <a:xfrm rot="16200000">
            <a:off x="4416268" y="900024"/>
            <a:ext cx="267143" cy="88217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3" name="Speech Bubble: Rectangle with Corners Rounded 62">
            <a:extLst>
              <a:ext uri="{FF2B5EF4-FFF2-40B4-BE49-F238E27FC236}">
                <a16:creationId xmlns:a16="http://schemas.microsoft.com/office/drawing/2014/main" id="{0E5E3C5F-849E-4EEE-83F9-7D2E76811FE1}"/>
              </a:ext>
            </a:extLst>
          </p:cNvPr>
          <p:cNvSpPr/>
          <p:nvPr/>
        </p:nvSpPr>
        <p:spPr>
          <a:xfrm>
            <a:off x="5008763" y="2273671"/>
            <a:ext cx="1127604" cy="497536"/>
          </a:xfrm>
          <a:prstGeom prst="wedgeRoundRectCallout">
            <a:avLst>
              <a:gd name="adj1" fmla="val -44002"/>
              <a:gd name="adj2" fmla="val 129350"/>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Local IIB calls</a:t>
            </a:r>
          </a:p>
        </p:txBody>
      </p:sp>
      <p:sp>
        <p:nvSpPr>
          <p:cNvPr id="64" name="Speech Bubble: Rectangle with Corners Rounded 63">
            <a:extLst>
              <a:ext uri="{FF2B5EF4-FFF2-40B4-BE49-F238E27FC236}">
                <a16:creationId xmlns:a16="http://schemas.microsoft.com/office/drawing/2014/main" id="{F6526B69-57D5-498E-88E8-810A55E78EF1}"/>
              </a:ext>
            </a:extLst>
          </p:cNvPr>
          <p:cNvSpPr/>
          <p:nvPr/>
        </p:nvSpPr>
        <p:spPr>
          <a:xfrm>
            <a:off x="6590625" y="1800112"/>
            <a:ext cx="2401109" cy="1328747"/>
          </a:xfrm>
          <a:prstGeom prst="wedgeRoundRectCallout">
            <a:avLst>
              <a:gd name="adj1" fmla="val 8939"/>
              <a:gd name="adj2" fmla="val 133149"/>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GB" sz="1200" dirty="0">
                <a:solidFill>
                  <a:schemeClr val="tx1"/>
                </a:solidFill>
              </a:rPr>
              <a:t>1 application (per minor version)</a:t>
            </a:r>
          </a:p>
          <a:p>
            <a:pPr marL="214313" indent="-214313">
              <a:buFont typeface="Arial" panose="020B0604020202020204" pitchFamily="34" charset="0"/>
              <a:buChar char="•"/>
            </a:pPr>
            <a:r>
              <a:rPr lang="en-GB" sz="1200" dirty="0">
                <a:solidFill>
                  <a:schemeClr val="tx1"/>
                </a:solidFill>
              </a:rPr>
              <a:t>1 wsdl (per minor version)</a:t>
            </a:r>
          </a:p>
          <a:p>
            <a:pPr marL="214313" indent="-214313">
              <a:buFont typeface="Arial" panose="020B0604020202020204" pitchFamily="34" charset="0"/>
              <a:buChar char="•"/>
            </a:pPr>
            <a:r>
              <a:rPr lang="en-GB" sz="1200" dirty="0">
                <a:solidFill>
                  <a:schemeClr val="tx1"/>
                </a:solidFill>
              </a:rPr>
              <a:t>1 endpoint (per wsdl)</a:t>
            </a:r>
          </a:p>
        </p:txBody>
      </p:sp>
      <p:sp>
        <p:nvSpPr>
          <p:cNvPr id="65" name="Speech Bubble: Rectangle with Corners Rounded 64">
            <a:extLst>
              <a:ext uri="{FF2B5EF4-FFF2-40B4-BE49-F238E27FC236}">
                <a16:creationId xmlns:a16="http://schemas.microsoft.com/office/drawing/2014/main" id="{C0123C0E-274B-49B4-8C56-6663FCC0FF4A}"/>
              </a:ext>
            </a:extLst>
          </p:cNvPr>
          <p:cNvSpPr/>
          <p:nvPr/>
        </p:nvSpPr>
        <p:spPr>
          <a:xfrm>
            <a:off x="84173" y="2718692"/>
            <a:ext cx="1717935" cy="497536"/>
          </a:xfrm>
          <a:prstGeom prst="wedgeRoundRectCallout">
            <a:avLst>
              <a:gd name="adj1" fmla="val -22084"/>
              <a:gd name="adj2" fmla="val 249808"/>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Applications are the deployable units</a:t>
            </a:r>
          </a:p>
        </p:txBody>
      </p:sp>
      <p:sp>
        <p:nvSpPr>
          <p:cNvPr id="13" name="TextBox 12">
            <a:extLst>
              <a:ext uri="{FF2B5EF4-FFF2-40B4-BE49-F238E27FC236}">
                <a16:creationId xmlns:a16="http://schemas.microsoft.com/office/drawing/2014/main" id="{FC2FE666-0C98-4711-B941-545F7022DE4C}"/>
              </a:ext>
            </a:extLst>
          </p:cNvPr>
          <p:cNvSpPr txBox="1"/>
          <p:nvPr/>
        </p:nvSpPr>
        <p:spPr>
          <a:xfrm>
            <a:off x="3075895" y="3228318"/>
            <a:ext cx="3424566" cy="553998"/>
          </a:xfrm>
          <a:prstGeom prst="rect">
            <a:avLst/>
          </a:prstGeom>
          <a:noFill/>
        </p:spPr>
        <p:txBody>
          <a:bodyPr wrap="square" rtlCol="0">
            <a:spAutoFit/>
          </a:bodyPr>
          <a:lstStyle/>
          <a:p>
            <a:pPr algn="ctr"/>
            <a:r>
              <a:rPr lang="en-GB" sz="750" dirty="0">
                <a:latin typeface="Courier New" panose="02070309020205020404" pitchFamily="49" charset="0"/>
                <a:cs typeface="Courier New" panose="02070309020205020404" pitchFamily="49" charset="0"/>
              </a:rPr>
              <a:t>Routing of </a:t>
            </a:r>
          </a:p>
          <a:p>
            <a:pPr algn="ctr"/>
            <a:r>
              <a:rPr lang="en-GB" sz="750" dirty="0">
                <a:latin typeface="Courier New" panose="02070309020205020404" pitchFamily="49" charset="0"/>
                <a:cs typeface="Courier New" panose="02070309020205020404" pitchFamily="49" charset="0"/>
              </a:rPr>
              <a:t>schemaVersion = 3.1</a:t>
            </a:r>
          </a:p>
          <a:p>
            <a:pPr algn="ctr"/>
            <a:endParaRPr lang="en-GB" sz="750" dirty="0">
              <a:latin typeface="Courier New" panose="02070309020205020404" pitchFamily="49" charset="0"/>
              <a:cs typeface="Courier New" panose="02070309020205020404" pitchFamily="49" charset="0"/>
            </a:endParaRPr>
          </a:p>
          <a:p>
            <a:pPr algn="ctr"/>
            <a:r>
              <a:rPr lang="de-DE" sz="750" dirty="0">
                <a:latin typeface="Courier New" panose="02070309020205020404" pitchFamily="49" charset="0"/>
                <a:cs typeface="Courier New" panose="02070309020205020404" pitchFamily="49" charset="0"/>
              </a:rPr>
              <a:t>Provider Queue: GEN_COMM_DETAILS_V3.1.ESB.FNF.O</a:t>
            </a:r>
            <a:endParaRPr lang="en-GB" sz="750" dirty="0">
              <a:latin typeface="Courier New" panose="02070309020205020404" pitchFamily="49" charset="0"/>
              <a:cs typeface="Courier New" panose="02070309020205020404" pitchFamily="49" charset="0"/>
            </a:endParaRPr>
          </a:p>
        </p:txBody>
      </p:sp>
      <p:sp>
        <p:nvSpPr>
          <p:cNvPr id="43" name="TextBox 42">
            <a:extLst>
              <a:ext uri="{FF2B5EF4-FFF2-40B4-BE49-F238E27FC236}">
                <a16:creationId xmlns:a16="http://schemas.microsoft.com/office/drawing/2014/main" id="{9124969A-40E6-41B5-91D3-8129FF910473}"/>
              </a:ext>
            </a:extLst>
          </p:cNvPr>
          <p:cNvSpPr txBox="1"/>
          <p:nvPr/>
        </p:nvSpPr>
        <p:spPr>
          <a:xfrm>
            <a:off x="1990391" y="5551911"/>
            <a:ext cx="5118895" cy="646331"/>
          </a:xfrm>
          <a:prstGeom prst="rect">
            <a:avLst/>
          </a:prstGeom>
          <a:noFill/>
        </p:spPr>
        <p:txBody>
          <a:bodyPr wrap="square" rtlCol="0">
            <a:spAutoFit/>
          </a:bodyPr>
          <a:lstStyle/>
          <a:p>
            <a:pPr algn="ctr"/>
            <a:r>
              <a:rPr lang="en-GB" dirty="0"/>
              <a:t>Temporary co-existence of two minor versions (to enable cut-over)</a:t>
            </a:r>
          </a:p>
        </p:txBody>
      </p:sp>
      <p:sp>
        <p:nvSpPr>
          <p:cNvPr id="66" name="Rectangle 65">
            <a:extLst>
              <a:ext uri="{FF2B5EF4-FFF2-40B4-BE49-F238E27FC236}">
                <a16:creationId xmlns:a16="http://schemas.microsoft.com/office/drawing/2014/main" id="{59770D93-9AD8-4B95-8D9B-1CFA258ED9EE}"/>
              </a:ext>
            </a:extLst>
          </p:cNvPr>
          <p:cNvSpPr/>
          <p:nvPr/>
        </p:nvSpPr>
        <p:spPr bwMode="auto">
          <a:xfrm>
            <a:off x="6317494" y="4358257"/>
            <a:ext cx="2643224" cy="59685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b" anchorCtr="0" compatLnSpc="1">
            <a:prstTxWarp prst="textNoShape">
              <a:avLst/>
            </a:prstTxWarp>
          </a:bodyPr>
          <a:lstStyle/>
          <a:p>
            <a:pPr defTabSz="685800" eaLnBrk="0" hangingPunct="0"/>
            <a:r>
              <a:rPr lang="en-GB" sz="1200" dirty="0">
                <a:latin typeface="Times" pitchFamily="18" charset="0"/>
              </a:rPr>
              <a:t>Application</a:t>
            </a:r>
          </a:p>
        </p:txBody>
      </p:sp>
      <p:sp>
        <p:nvSpPr>
          <p:cNvPr id="67" name="Rectangle 66">
            <a:extLst>
              <a:ext uri="{FF2B5EF4-FFF2-40B4-BE49-F238E27FC236}">
                <a16:creationId xmlns:a16="http://schemas.microsoft.com/office/drawing/2014/main" id="{BB1894A9-FCB4-4214-A955-3D84EA24B6E7}"/>
              </a:ext>
            </a:extLst>
          </p:cNvPr>
          <p:cNvSpPr/>
          <p:nvPr/>
        </p:nvSpPr>
        <p:spPr bwMode="auto">
          <a:xfrm>
            <a:off x="6398911" y="4408092"/>
            <a:ext cx="2476376" cy="36180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algn="ctr" defTabSz="685800" eaLnBrk="0" hangingPunct="0"/>
            <a:r>
              <a:rPr lang="en-GB" sz="900" dirty="0"/>
              <a:t>CD_v3_1_GenerateCommunicationDetails</a:t>
            </a:r>
          </a:p>
          <a:p>
            <a:pPr algn="ctr" defTabSz="685800" eaLnBrk="0" hangingPunct="0"/>
            <a:r>
              <a:rPr lang="en-GB" sz="900" dirty="0"/>
              <a:t>(soap over mq flow)</a:t>
            </a:r>
          </a:p>
        </p:txBody>
      </p:sp>
      <p:cxnSp>
        <p:nvCxnSpPr>
          <p:cNvPr id="7" name="Connector: Elbow 6">
            <a:extLst>
              <a:ext uri="{FF2B5EF4-FFF2-40B4-BE49-F238E27FC236}">
                <a16:creationId xmlns:a16="http://schemas.microsoft.com/office/drawing/2014/main" id="{B260A9D9-A046-42BC-BBCD-D0F5E605C302}"/>
              </a:ext>
            </a:extLst>
          </p:cNvPr>
          <p:cNvCxnSpPr/>
          <p:nvPr/>
        </p:nvCxnSpPr>
        <p:spPr>
          <a:xfrm>
            <a:off x="1563681" y="1533393"/>
            <a:ext cx="369771" cy="305865"/>
          </a:xfrm>
          <a:prstGeom prst="bentConnector3">
            <a:avLst/>
          </a:prstGeom>
          <a:ln w="12700">
            <a:solidFill>
              <a:schemeClr val="tx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7CF5A285-15E7-4764-8862-CBEEE8144905}"/>
              </a:ext>
            </a:extLst>
          </p:cNvPr>
          <p:cNvCxnSpPr>
            <a:cxnSpLocks/>
          </p:cNvCxnSpPr>
          <p:nvPr/>
        </p:nvCxnSpPr>
        <p:spPr>
          <a:xfrm flipH="1">
            <a:off x="1937211" y="1533392"/>
            <a:ext cx="369771" cy="305865"/>
          </a:xfrm>
          <a:prstGeom prst="bentConnector3">
            <a:avLst/>
          </a:prstGeom>
          <a:ln w="12700">
            <a:solidFill>
              <a:schemeClr val="tx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A82F3D38-863F-4F85-B883-930C6E9F4B11}"/>
              </a:ext>
            </a:extLst>
          </p:cNvPr>
          <p:cNvCxnSpPr/>
          <p:nvPr/>
        </p:nvCxnSpPr>
        <p:spPr>
          <a:xfrm>
            <a:off x="6136367" y="3741416"/>
            <a:ext cx="369771" cy="305865"/>
          </a:xfrm>
          <a:prstGeom prst="bentConnector3">
            <a:avLst/>
          </a:prstGeom>
          <a:ln w="12700">
            <a:solidFill>
              <a:schemeClr val="tx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4B5238D6-67DA-4CAC-9A72-6FFF544B5B1D}"/>
              </a:ext>
            </a:extLst>
          </p:cNvPr>
          <p:cNvCxnSpPr>
            <a:cxnSpLocks/>
          </p:cNvCxnSpPr>
          <p:nvPr/>
        </p:nvCxnSpPr>
        <p:spPr>
          <a:xfrm flipH="1">
            <a:off x="6509897" y="3741415"/>
            <a:ext cx="369771" cy="305865"/>
          </a:xfrm>
          <a:prstGeom prst="bentConnector3">
            <a:avLst/>
          </a:prstGeom>
          <a:ln w="12700">
            <a:solidFill>
              <a:schemeClr val="tx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6112A534-5B0F-4377-948B-DB289CA78567}"/>
              </a:ext>
            </a:extLst>
          </p:cNvPr>
          <p:cNvCxnSpPr/>
          <p:nvPr/>
        </p:nvCxnSpPr>
        <p:spPr>
          <a:xfrm>
            <a:off x="1712361" y="3741039"/>
            <a:ext cx="369771" cy="305865"/>
          </a:xfrm>
          <a:prstGeom prst="bentConnector3">
            <a:avLst/>
          </a:prstGeom>
          <a:ln w="12700">
            <a:solidFill>
              <a:schemeClr val="tx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C7D319A4-F524-4A28-BAF9-625097EC7138}"/>
              </a:ext>
            </a:extLst>
          </p:cNvPr>
          <p:cNvCxnSpPr>
            <a:cxnSpLocks/>
          </p:cNvCxnSpPr>
          <p:nvPr/>
        </p:nvCxnSpPr>
        <p:spPr>
          <a:xfrm flipH="1">
            <a:off x="2085891" y="3741038"/>
            <a:ext cx="369771" cy="305865"/>
          </a:xfrm>
          <a:prstGeom prst="bentConnector3">
            <a:avLst/>
          </a:prstGeom>
          <a:ln w="12700">
            <a:solidFill>
              <a:schemeClr val="tx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Arrow Connector 108">
            <a:extLst>
              <a:ext uri="{FF2B5EF4-FFF2-40B4-BE49-F238E27FC236}">
                <a16:creationId xmlns:a16="http://schemas.microsoft.com/office/drawing/2014/main" id="{EC64EFD1-3D44-4E4C-8BF7-7745F57F4E22}"/>
              </a:ext>
            </a:extLst>
          </p:cNvPr>
          <p:cNvCxnSpPr>
            <a:cxnSpLocks/>
          </p:cNvCxnSpPr>
          <p:nvPr/>
        </p:nvCxnSpPr>
        <p:spPr>
          <a:xfrm>
            <a:off x="5765594" y="3519193"/>
            <a:ext cx="704956" cy="314213"/>
          </a:xfrm>
          <a:prstGeom prst="bentConnector3">
            <a:avLst>
              <a:gd name="adj1" fmla="val 99702"/>
            </a:avLst>
          </a:prstGeom>
          <a:ln>
            <a:solidFill>
              <a:srgbClr val="7030A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108">
            <a:extLst>
              <a:ext uri="{FF2B5EF4-FFF2-40B4-BE49-F238E27FC236}">
                <a16:creationId xmlns:a16="http://schemas.microsoft.com/office/drawing/2014/main" id="{F1927E0A-DAA2-4E09-8758-AF9938766BF4}"/>
              </a:ext>
            </a:extLst>
          </p:cNvPr>
          <p:cNvCxnSpPr>
            <a:cxnSpLocks/>
          </p:cNvCxnSpPr>
          <p:nvPr/>
        </p:nvCxnSpPr>
        <p:spPr>
          <a:xfrm rot="5400000">
            <a:off x="2087166" y="3170565"/>
            <a:ext cx="622879" cy="613032"/>
          </a:xfrm>
          <a:prstGeom prst="bentConnector3">
            <a:avLst>
              <a:gd name="adj1" fmla="val 50000"/>
            </a:avLst>
          </a:prstGeom>
          <a:ln>
            <a:solidFill>
              <a:srgbClr val="7030A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108">
            <a:extLst>
              <a:ext uri="{FF2B5EF4-FFF2-40B4-BE49-F238E27FC236}">
                <a16:creationId xmlns:a16="http://schemas.microsoft.com/office/drawing/2014/main" id="{6E85081A-F036-481B-819F-FEB478FC99D9}"/>
              </a:ext>
            </a:extLst>
          </p:cNvPr>
          <p:cNvCxnSpPr>
            <a:cxnSpLocks/>
          </p:cNvCxnSpPr>
          <p:nvPr/>
        </p:nvCxnSpPr>
        <p:spPr>
          <a:xfrm>
            <a:off x="3396614" y="3168366"/>
            <a:ext cx="2368980" cy="350827"/>
          </a:xfrm>
          <a:prstGeom prst="bentConnector3">
            <a:avLst>
              <a:gd name="adj1" fmla="val 579"/>
            </a:avLst>
          </a:prstGeom>
          <a:ln>
            <a:solidFill>
              <a:srgbClr val="7030A0"/>
            </a:solidFill>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1" name="Freeform: Shape 70">
            <a:extLst>
              <a:ext uri="{FF2B5EF4-FFF2-40B4-BE49-F238E27FC236}">
                <a16:creationId xmlns:a16="http://schemas.microsoft.com/office/drawing/2014/main" id="{77375D88-2679-477D-AF20-4C04DC855036}"/>
              </a:ext>
            </a:extLst>
          </p:cNvPr>
          <p:cNvSpPr/>
          <p:nvPr/>
        </p:nvSpPr>
        <p:spPr>
          <a:xfrm>
            <a:off x="2012801" y="1175301"/>
            <a:ext cx="813545" cy="589933"/>
          </a:xfrm>
          <a:custGeom>
            <a:avLst/>
            <a:gdLst>
              <a:gd name="connsiteX0" fmla="*/ 0 w 803305"/>
              <a:gd name="connsiteY0" fmla="*/ 351328 h 838438"/>
              <a:gd name="connsiteX1" fmla="*/ 230736 w 803305"/>
              <a:gd name="connsiteY1" fmla="*/ 18042 h 838438"/>
              <a:gd name="connsiteX2" fmla="*/ 803305 w 803305"/>
              <a:gd name="connsiteY2" fmla="*/ 838438 h 838438"/>
            </a:gdLst>
            <a:ahLst/>
            <a:cxnLst>
              <a:cxn ang="0">
                <a:pos x="connsiteX0" y="connsiteY0"/>
              </a:cxn>
              <a:cxn ang="0">
                <a:pos x="connsiteX1" y="connsiteY1"/>
              </a:cxn>
              <a:cxn ang="0">
                <a:pos x="connsiteX2" y="connsiteY2"/>
              </a:cxn>
            </a:cxnLst>
            <a:rect l="l" t="t" r="r" b="b"/>
            <a:pathLst>
              <a:path w="803305" h="838438">
                <a:moveTo>
                  <a:pt x="0" y="351328"/>
                </a:moveTo>
                <a:cubicBezTo>
                  <a:pt x="48426" y="144092"/>
                  <a:pt x="96852" y="-63143"/>
                  <a:pt x="230736" y="18042"/>
                </a:cubicBezTo>
                <a:cubicBezTo>
                  <a:pt x="364620" y="99227"/>
                  <a:pt x="583962" y="468832"/>
                  <a:pt x="803305" y="838438"/>
                </a:cubicBezTo>
              </a:path>
            </a:pathLst>
          </a:custGeom>
          <a:noFill/>
          <a:ln w="28575">
            <a:solidFill>
              <a:srgbClr val="763F98"/>
            </a:solidFill>
            <a:prstDash val="sysDot"/>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72" name="Freeform: Shape 71">
            <a:extLst>
              <a:ext uri="{FF2B5EF4-FFF2-40B4-BE49-F238E27FC236}">
                <a16:creationId xmlns:a16="http://schemas.microsoft.com/office/drawing/2014/main" id="{1DADB620-4B5B-486A-8DD4-135DCF1D9042}"/>
              </a:ext>
            </a:extLst>
          </p:cNvPr>
          <p:cNvSpPr/>
          <p:nvPr/>
        </p:nvSpPr>
        <p:spPr>
          <a:xfrm>
            <a:off x="6628414" y="3423848"/>
            <a:ext cx="803305" cy="838438"/>
          </a:xfrm>
          <a:custGeom>
            <a:avLst/>
            <a:gdLst>
              <a:gd name="connsiteX0" fmla="*/ 0 w 803305"/>
              <a:gd name="connsiteY0" fmla="*/ 351328 h 838438"/>
              <a:gd name="connsiteX1" fmla="*/ 230736 w 803305"/>
              <a:gd name="connsiteY1" fmla="*/ 18042 h 838438"/>
              <a:gd name="connsiteX2" fmla="*/ 803305 w 803305"/>
              <a:gd name="connsiteY2" fmla="*/ 838438 h 838438"/>
            </a:gdLst>
            <a:ahLst/>
            <a:cxnLst>
              <a:cxn ang="0">
                <a:pos x="connsiteX0" y="connsiteY0"/>
              </a:cxn>
              <a:cxn ang="0">
                <a:pos x="connsiteX1" y="connsiteY1"/>
              </a:cxn>
              <a:cxn ang="0">
                <a:pos x="connsiteX2" y="connsiteY2"/>
              </a:cxn>
            </a:cxnLst>
            <a:rect l="l" t="t" r="r" b="b"/>
            <a:pathLst>
              <a:path w="803305" h="838438">
                <a:moveTo>
                  <a:pt x="0" y="351328"/>
                </a:moveTo>
                <a:cubicBezTo>
                  <a:pt x="48426" y="144092"/>
                  <a:pt x="96852" y="-63143"/>
                  <a:pt x="230736" y="18042"/>
                </a:cubicBezTo>
                <a:cubicBezTo>
                  <a:pt x="364620" y="99227"/>
                  <a:pt x="583962" y="468832"/>
                  <a:pt x="803305" y="838438"/>
                </a:cubicBezTo>
              </a:path>
            </a:pathLst>
          </a:custGeom>
          <a:noFill/>
          <a:ln w="28575">
            <a:solidFill>
              <a:srgbClr val="763F98"/>
            </a:solidFill>
            <a:prstDash val="sysDot"/>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73" name="Freeform: Shape 72">
            <a:extLst>
              <a:ext uri="{FF2B5EF4-FFF2-40B4-BE49-F238E27FC236}">
                <a16:creationId xmlns:a16="http://schemas.microsoft.com/office/drawing/2014/main" id="{1B732EA6-1B1C-4323-8924-E362E18A8280}"/>
              </a:ext>
            </a:extLst>
          </p:cNvPr>
          <p:cNvSpPr/>
          <p:nvPr/>
        </p:nvSpPr>
        <p:spPr>
          <a:xfrm flipH="1">
            <a:off x="1160310" y="3375425"/>
            <a:ext cx="803305" cy="838438"/>
          </a:xfrm>
          <a:custGeom>
            <a:avLst/>
            <a:gdLst>
              <a:gd name="connsiteX0" fmla="*/ 0 w 803305"/>
              <a:gd name="connsiteY0" fmla="*/ 351328 h 838438"/>
              <a:gd name="connsiteX1" fmla="*/ 230736 w 803305"/>
              <a:gd name="connsiteY1" fmla="*/ 18042 h 838438"/>
              <a:gd name="connsiteX2" fmla="*/ 803305 w 803305"/>
              <a:gd name="connsiteY2" fmla="*/ 838438 h 838438"/>
            </a:gdLst>
            <a:ahLst/>
            <a:cxnLst>
              <a:cxn ang="0">
                <a:pos x="connsiteX0" y="connsiteY0"/>
              </a:cxn>
              <a:cxn ang="0">
                <a:pos x="connsiteX1" y="connsiteY1"/>
              </a:cxn>
              <a:cxn ang="0">
                <a:pos x="connsiteX2" y="connsiteY2"/>
              </a:cxn>
            </a:cxnLst>
            <a:rect l="l" t="t" r="r" b="b"/>
            <a:pathLst>
              <a:path w="803305" h="838438">
                <a:moveTo>
                  <a:pt x="0" y="351328"/>
                </a:moveTo>
                <a:cubicBezTo>
                  <a:pt x="48426" y="144092"/>
                  <a:pt x="96852" y="-63143"/>
                  <a:pt x="230736" y="18042"/>
                </a:cubicBezTo>
                <a:cubicBezTo>
                  <a:pt x="364620" y="99227"/>
                  <a:pt x="583962" y="468832"/>
                  <a:pt x="803305" y="838438"/>
                </a:cubicBezTo>
              </a:path>
            </a:pathLst>
          </a:custGeom>
          <a:noFill/>
          <a:ln w="28575">
            <a:solidFill>
              <a:srgbClr val="763F98"/>
            </a:solidFill>
            <a:prstDash val="sysDot"/>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74" name="TextBox 73">
            <a:extLst>
              <a:ext uri="{FF2B5EF4-FFF2-40B4-BE49-F238E27FC236}">
                <a16:creationId xmlns:a16="http://schemas.microsoft.com/office/drawing/2014/main" id="{1BA5FCCB-8907-499B-A103-85E72695FB48}"/>
              </a:ext>
            </a:extLst>
          </p:cNvPr>
          <p:cNvSpPr txBox="1"/>
          <p:nvPr/>
        </p:nvSpPr>
        <p:spPr>
          <a:xfrm>
            <a:off x="0" y="1147102"/>
            <a:ext cx="1858201" cy="323165"/>
          </a:xfrm>
          <a:prstGeom prst="rect">
            <a:avLst/>
          </a:prstGeom>
          <a:noFill/>
        </p:spPr>
        <p:txBody>
          <a:bodyPr wrap="none" rtlCol="0">
            <a:spAutoFit/>
          </a:bodyPr>
          <a:lstStyle/>
          <a:p>
            <a:pPr algn="ctr"/>
            <a:r>
              <a:rPr lang="en-GB" sz="750" dirty="0">
                <a:latin typeface="Courier New" panose="02070309020205020404" pitchFamily="49" charset="0"/>
                <a:cs typeface="Courier New" panose="02070309020205020404" pitchFamily="49" charset="0"/>
              </a:rPr>
              <a:t>Service Gateway Queue:</a:t>
            </a:r>
          </a:p>
          <a:p>
            <a:pPr algn="ctr"/>
            <a:r>
              <a:rPr lang="en-GB" sz="750" dirty="0">
                <a:latin typeface="Courier New" panose="02070309020205020404" pitchFamily="49" charset="0"/>
                <a:cs typeface="Courier New" panose="02070309020205020404" pitchFamily="49" charset="0"/>
              </a:rPr>
              <a:t>GEN_COMM_DETAILS_SG.ESB.FNF.O</a:t>
            </a:r>
          </a:p>
        </p:txBody>
      </p:sp>
    </p:spTree>
    <p:extLst>
      <p:ext uri="{BB962C8B-B14F-4D97-AF65-F5344CB8AC3E}">
        <p14:creationId xmlns:p14="http://schemas.microsoft.com/office/powerpoint/2010/main" val="1987260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88EFBED-ECE4-4125-931A-58BE0081C977}"/>
              </a:ext>
            </a:extLst>
          </p:cNvPr>
          <p:cNvSpPr/>
          <p:nvPr/>
        </p:nvSpPr>
        <p:spPr bwMode="auto">
          <a:xfrm>
            <a:off x="62945" y="3877291"/>
            <a:ext cx="2643224" cy="59685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b" anchorCtr="0" compatLnSpc="1">
            <a:prstTxWarp prst="textNoShape">
              <a:avLst/>
            </a:prstTxWarp>
          </a:bodyPr>
          <a:lstStyle/>
          <a:p>
            <a:pPr defTabSz="685800" eaLnBrk="0" hangingPunct="0"/>
            <a:r>
              <a:rPr lang="en-GB" sz="1200" dirty="0">
                <a:latin typeface="Times" pitchFamily="18" charset="0"/>
              </a:rPr>
              <a:t>Application</a:t>
            </a:r>
          </a:p>
        </p:txBody>
      </p:sp>
      <p:sp>
        <p:nvSpPr>
          <p:cNvPr id="2" name="Title 1"/>
          <p:cNvSpPr>
            <a:spLocks noGrp="1"/>
          </p:cNvSpPr>
          <p:nvPr>
            <p:ph type="title"/>
          </p:nvPr>
        </p:nvSpPr>
        <p:spPr>
          <a:xfrm>
            <a:off x="361818" y="529285"/>
            <a:ext cx="8302625" cy="838200"/>
          </a:xfrm>
        </p:spPr>
        <p:txBody>
          <a:bodyPr/>
          <a:lstStyle/>
          <a:p>
            <a:r>
              <a:rPr lang="en-GB" sz="2400" dirty="0"/>
              <a:t>SOAP over HTTP Service Gateway Design</a:t>
            </a:r>
          </a:p>
        </p:txBody>
      </p:sp>
      <p:sp>
        <p:nvSpPr>
          <p:cNvPr id="15" name="Rectangle 14">
            <a:extLst>
              <a:ext uri="{FF2B5EF4-FFF2-40B4-BE49-F238E27FC236}">
                <a16:creationId xmlns:a16="http://schemas.microsoft.com/office/drawing/2014/main" id="{3690C16A-54E5-454B-A172-DC3CA37E77D3}"/>
              </a:ext>
            </a:extLst>
          </p:cNvPr>
          <p:cNvSpPr/>
          <p:nvPr/>
        </p:nvSpPr>
        <p:spPr bwMode="auto">
          <a:xfrm>
            <a:off x="144362" y="3957331"/>
            <a:ext cx="2476376" cy="36180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algn="ctr" defTabSz="685800" eaLnBrk="0" hangingPunct="0"/>
            <a:r>
              <a:rPr lang="en-GB" sz="900" dirty="0"/>
              <a:t>PPM_v3_0_RetrieveProductDetails	</a:t>
            </a:r>
          </a:p>
          <a:p>
            <a:pPr algn="ctr" defTabSz="685800" eaLnBrk="0" hangingPunct="0"/>
            <a:r>
              <a:rPr lang="en-GB" sz="900" dirty="0"/>
              <a:t>(soap over http flow)</a:t>
            </a:r>
          </a:p>
          <a:p>
            <a:pPr algn="ctr" defTabSz="685800" eaLnBrk="0" hangingPunct="0"/>
            <a:endParaRPr lang="en-GB" sz="900" dirty="0">
              <a:latin typeface="+mn-lt"/>
            </a:endParaRPr>
          </a:p>
        </p:txBody>
      </p:sp>
      <p:sp>
        <p:nvSpPr>
          <p:cNvPr id="18" name="Rectangle 17">
            <a:extLst>
              <a:ext uri="{FF2B5EF4-FFF2-40B4-BE49-F238E27FC236}">
                <a16:creationId xmlns:a16="http://schemas.microsoft.com/office/drawing/2014/main" id="{6AA6A804-A5D3-42A0-A43D-96220F21DBDA}"/>
              </a:ext>
            </a:extLst>
          </p:cNvPr>
          <p:cNvSpPr/>
          <p:nvPr/>
        </p:nvSpPr>
        <p:spPr bwMode="auto">
          <a:xfrm>
            <a:off x="2098731" y="1934665"/>
            <a:ext cx="2539194" cy="123097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hangingPunct="0"/>
            <a:r>
              <a:rPr lang="en-GB" sz="1200" dirty="0">
                <a:latin typeface="Times" pitchFamily="18" charset="0"/>
              </a:rPr>
              <a:t>Application: ProductPortfolioMaintenance_ </a:t>
            </a:r>
            <a:r>
              <a:rPr lang="en-GB" sz="1200" dirty="0" err="1">
                <a:latin typeface="Times" pitchFamily="18" charset="0"/>
              </a:rPr>
              <a:t>RetrieveProductDetails_SG</a:t>
            </a:r>
            <a:endParaRPr lang="en-GB" sz="1200" dirty="0">
              <a:latin typeface="Times" pitchFamily="18" charset="0"/>
            </a:endParaRPr>
          </a:p>
        </p:txBody>
      </p:sp>
      <p:sp>
        <p:nvSpPr>
          <p:cNvPr id="19" name="Rectangle 18">
            <a:extLst>
              <a:ext uri="{FF2B5EF4-FFF2-40B4-BE49-F238E27FC236}">
                <a16:creationId xmlns:a16="http://schemas.microsoft.com/office/drawing/2014/main" id="{13E237C1-70C6-44B0-BD96-838AD66A2A64}"/>
              </a:ext>
            </a:extLst>
          </p:cNvPr>
          <p:cNvSpPr/>
          <p:nvPr/>
        </p:nvSpPr>
        <p:spPr bwMode="auto">
          <a:xfrm>
            <a:off x="2277451" y="2592418"/>
            <a:ext cx="2242061" cy="49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00" eaLnBrk="0" hangingPunct="0"/>
            <a:r>
              <a:rPr lang="en-GB" sz="900" dirty="0">
                <a:latin typeface="+mn-lt"/>
              </a:rPr>
              <a:t>Version Router</a:t>
            </a:r>
          </a:p>
          <a:p>
            <a:pPr defTabSz="685800" eaLnBrk="0" hangingPunct="0"/>
            <a:r>
              <a:rPr lang="en-GB" sz="900" dirty="0">
                <a:latin typeface="+mn-lt"/>
              </a:rPr>
              <a:t>gatewayInfo.schemaVersion = *</a:t>
            </a:r>
          </a:p>
          <a:p>
            <a:pPr defTabSz="685800" eaLnBrk="0" hangingPunct="0"/>
            <a:endParaRPr lang="en-GB" sz="900" dirty="0">
              <a:latin typeface="+mn-lt"/>
            </a:endParaRPr>
          </a:p>
        </p:txBody>
      </p:sp>
      <p:cxnSp>
        <p:nvCxnSpPr>
          <p:cNvPr id="20" name="Straight Arrow Connector 19">
            <a:extLst>
              <a:ext uri="{FF2B5EF4-FFF2-40B4-BE49-F238E27FC236}">
                <a16:creationId xmlns:a16="http://schemas.microsoft.com/office/drawing/2014/main" id="{BF6D6DCE-F858-46B4-95A3-1FF9992F28A8}"/>
              </a:ext>
            </a:extLst>
          </p:cNvPr>
          <p:cNvCxnSpPr>
            <a:cxnSpLocks/>
            <a:endCxn id="6" idx="0"/>
          </p:cNvCxnSpPr>
          <p:nvPr/>
        </p:nvCxnSpPr>
        <p:spPr bwMode="auto">
          <a:xfrm flipH="1">
            <a:off x="1384557" y="3080250"/>
            <a:ext cx="2013926" cy="797041"/>
          </a:xfrm>
          <a:prstGeom prst="straightConnector1">
            <a:avLst/>
          </a:prstGeom>
          <a:solidFill>
            <a:schemeClr val="accent1"/>
          </a:solidFill>
          <a:ln w="1905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Left Brace 32">
            <a:extLst>
              <a:ext uri="{FF2B5EF4-FFF2-40B4-BE49-F238E27FC236}">
                <a16:creationId xmlns:a16="http://schemas.microsoft.com/office/drawing/2014/main" id="{C4AAD28E-C17A-4102-A82F-65B67BA1F639}"/>
              </a:ext>
            </a:extLst>
          </p:cNvPr>
          <p:cNvSpPr/>
          <p:nvPr/>
        </p:nvSpPr>
        <p:spPr>
          <a:xfrm rot="16200000">
            <a:off x="4340251" y="424862"/>
            <a:ext cx="267143" cy="882175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50" name="Straight Arrow Connector 49">
            <a:extLst>
              <a:ext uri="{FF2B5EF4-FFF2-40B4-BE49-F238E27FC236}">
                <a16:creationId xmlns:a16="http://schemas.microsoft.com/office/drawing/2014/main" id="{75947752-70D7-4EEF-BD5C-F358816CDAA0}"/>
              </a:ext>
            </a:extLst>
          </p:cNvPr>
          <p:cNvCxnSpPr>
            <a:cxnSpLocks/>
            <a:stCxn id="19" idx="2"/>
          </p:cNvCxnSpPr>
          <p:nvPr/>
        </p:nvCxnSpPr>
        <p:spPr bwMode="auto">
          <a:xfrm>
            <a:off x="3398482" y="3091618"/>
            <a:ext cx="4262476" cy="738747"/>
          </a:xfrm>
          <a:prstGeom prst="straightConnector1">
            <a:avLst/>
          </a:prstGeom>
          <a:solidFill>
            <a:schemeClr val="accent1"/>
          </a:solidFill>
          <a:ln w="1905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Speech Bubble: Rectangle with Corners Rounded 62">
            <a:extLst>
              <a:ext uri="{FF2B5EF4-FFF2-40B4-BE49-F238E27FC236}">
                <a16:creationId xmlns:a16="http://schemas.microsoft.com/office/drawing/2014/main" id="{0E5E3C5F-849E-4EEE-83F9-7D2E76811FE1}"/>
              </a:ext>
            </a:extLst>
          </p:cNvPr>
          <p:cNvSpPr/>
          <p:nvPr/>
        </p:nvSpPr>
        <p:spPr>
          <a:xfrm>
            <a:off x="5329418" y="2120574"/>
            <a:ext cx="1127604" cy="497536"/>
          </a:xfrm>
          <a:prstGeom prst="wedgeRoundRectCallout">
            <a:avLst>
              <a:gd name="adj1" fmla="val -44002"/>
              <a:gd name="adj2" fmla="val 129350"/>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IIB HTTP calls via IHS</a:t>
            </a:r>
          </a:p>
        </p:txBody>
      </p:sp>
      <p:sp>
        <p:nvSpPr>
          <p:cNvPr id="64" name="Speech Bubble: Rectangle with Corners Rounded 63">
            <a:extLst>
              <a:ext uri="{FF2B5EF4-FFF2-40B4-BE49-F238E27FC236}">
                <a16:creationId xmlns:a16="http://schemas.microsoft.com/office/drawing/2014/main" id="{F6526B69-57D5-498E-88E8-810A55E78EF1}"/>
              </a:ext>
            </a:extLst>
          </p:cNvPr>
          <p:cNvSpPr/>
          <p:nvPr/>
        </p:nvSpPr>
        <p:spPr>
          <a:xfrm>
            <a:off x="6625161" y="1569385"/>
            <a:ext cx="2401109" cy="1328747"/>
          </a:xfrm>
          <a:prstGeom prst="wedgeRoundRectCallout">
            <a:avLst>
              <a:gd name="adj1" fmla="val 41"/>
              <a:gd name="adj2" fmla="val 117070"/>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GB" sz="1200" dirty="0">
                <a:solidFill>
                  <a:schemeClr val="tx1"/>
                </a:solidFill>
              </a:rPr>
              <a:t>1 application (per minor version)</a:t>
            </a:r>
          </a:p>
          <a:p>
            <a:pPr marL="214313" indent="-214313">
              <a:buFont typeface="Arial" panose="020B0604020202020204" pitchFamily="34" charset="0"/>
              <a:buChar char="•"/>
            </a:pPr>
            <a:r>
              <a:rPr lang="en-GB" sz="1200" dirty="0">
                <a:solidFill>
                  <a:schemeClr val="tx1"/>
                </a:solidFill>
              </a:rPr>
              <a:t>1 wsdl (per minor version)</a:t>
            </a:r>
          </a:p>
          <a:p>
            <a:pPr marL="214313" indent="-214313">
              <a:buFont typeface="Arial" panose="020B0604020202020204" pitchFamily="34" charset="0"/>
              <a:buChar char="•"/>
            </a:pPr>
            <a:r>
              <a:rPr lang="en-GB" sz="1200" dirty="0">
                <a:solidFill>
                  <a:schemeClr val="tx1"/>
                </a:solidFill>
              </a:rPr>
              <a:t>1 endpoint (per wsdl)</a:t>
            </a:r>
          </a:p>
        </p:txBody>
      </p:sp>
      <p:sp>
        <p:nvSpPr>
          <p:cNvPr id="65" name="Speech Bubble: Rectangle with Corners Rounded 64">
            <a:extLst>
              <a:ext uri="{FF2B5EF4-FFF2-40B4-BE49-F238E27FC236}">
                <a16:creationId xmlns:a16="http://schemas.microsoft.com/office/drawing/2014/main" id="{C0123C0E-274B-49B4-8C56-6663FCC0FF4A}"/>
              </a:ext>
            </a:extLst>
          </p:cNvPr>
          <p:cNvSpPr/>
          <p:nvPr/>
        </p:nvSpPr>
        <p:spPr>
          <a:xfrm>
            <a:off x="41510" y="2777148"/>
            <a:ext cx="1717935" cy="497536"/>
          </a:xfrm>
          <a:prstGeom prst="wedgeRoundRectCallout">
            <a:avLst>
              <a:gd name="adj1" fmla="val -30541"/>
              <a:gd name="adj2" fmla="val 150186"/>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Applications are the deployable units</a:t>
            </a:r>
          </a:p>
        </p:txBody>
      </p:sp>
      <p:sp>
        <p:nvSpPr>
          <p:cNvPr id="13" name="TextBox 12">
            <a:extLst>
              <a:ext uri="{FF2B5EF4-FFF2-40B4-BE49-F238E27FC236}">
                <a16:creationId xmlns:a16="http://schemas.microsoft.com/office/drawing/2014/main" id="{FC2FE666-0C98-4711-B941-545F7022DE4C}"/>
              </a:ext>
            </a:extLst>
          </p:cNvPr>
          <p:cNvSpPr txBox="1"/>
          <p:nvPr/>
        </p:nvSpPr>
        <p:spPr>
          <a:xfrm rot="559410">
            <a:off x="3538828" y="3037025"/>
            <a:ext cx="3358612" cy="669414"/>
          </a:xfrm>
          <a:prstGeom prst="rect">
            <a:avLst/>
          </a:prstGeom>
          <a:noFill/>
        </p:spPr>
        <p:txBody>
          <a:bodyPr wrap="none" rtlCol="0">
            <a:spAutoFit/>
          </a:bodyPr>
          <a:lstStyle/>
          <a:p>
            <a:pPr algn="ctr"/>
            <a:r>
              <a:rPr lang="en-GB" sz="750" dirty="0">
                <a:latin typeface="Courier New" panose="02070309020205020404" pitchFamily="49" charset="0"/>
                <a:cs typeface="Courier New" panose="02070309020205020404" pitchFamily="49" charset="0"/>
              </a:rPr>
              <a:t>Routing of </a:t>
            </a:r>
          </a:p>
          <a:p>
            <a:pPr algn="ctr"/>
            <a:r>
              <a:rPr lang="en-GB" sz="750" dirty="0">
                <a:latin typeface="Courier New" panose="02070309020205020404" pitchFamily="49" charset="0"/>
                <a:cs typeface="Courier New" panose="02070309020205020404" pitchFamily="49" charset="0"/>
              </a:rPr>
              <a:t>schemaVersion = 3.1</a:t>
            </a:r>
          </a:p>
          <a:p>
            <a:pPr algn="ctr"/>
            <a:endParaRPr lang="en-GB" sz="750" dirty="0">
              <a:latin typeface="Courier New" panose="02070309020205020404" pitchFamily="49" charset="0"/>
              <a:cs typeface="Courier New" panose="02070309020205020404" pitchFamily="49" charset="0"/>
            </a:endParaRPr>
          </a:p>
          <a:p>
            <a:pPr algn="ctr"/>
            <a:r>
              <a:rPr lang="en-GB" sz="750" dirty="0">
                <a:latin typeface="Courier New" panose="02070309020205020404" pitchFamily="49" charset="0"/>
                <a:cs typeface="Courier New" panose="02070309020205020404" pitchFamily="49" charset="0"/>
                <a:hlinkClick r:id="rId3"/>
              </a:rPr>
              <a:t>https://nemesb.wip.nbsnet.co.uk:8447/</a:t>
            </a:r>
            <a:endParaRPr lang="en-GB" sz="750" dirty="0">
              <a:latin typeface="Courier New" panose="02070309020205020404" pitchFamily="49" charset="0"/>
              <a:cs typeface="Courier New" panose="02070309020205020404" pitchFamily="49" charset="0"/>
            </a:endParaRPr>
          </a:p>
          <a:p>
            <a:pPr algn="ctr"/>
            <a:r>
              <a:rPr lang="en-GB" sz="750" dirty="0">
                <a:latin typeface="Courier New" panose="02070309020205020404" pitchFamily="49" charset="0"/>
                <a:cs typeface="Courier New" panose="02070309020205020404" pitchFamily="49" charset="0"/>
              </a:rPr>
              <a:t>ProductPortfolioMaintenance_v3_1_RetrieveProductDetails</a:t>
            </a:r>
          </a:p>
        </p:txBody>
      </p:sp>
      <p:sp>
        <p:nvSpPr>
          <p:cNvPr id="43" name="TextBox 42">
            <a:extLst>
              <a:ext uri="{FF2B5EF4-FFF2-40B4-BE49-F238E27FC236}">
                <a16:creationId xmlns:a16="http://schemas.microsoft.com/office/drawing/2014/main" id="{9124969A-40E6-41B5-91D3-8129FF910473}"/>
              </a:ext>
            </a:extLst>
          </p:cNvPr>
          <p:cNvSpPr txBox="1"/>
          <p:nvPr/>
        </p:nvSpPr>
        <p:spPr>
          <a:xfrm>
            <a:off x="1914374" y="5076749"/>
            <a:ext cx="5118895" cy="646331"/>
          </a:xfrm>
          <a:prstGeom prst="rect">
            <a:avLst/>
          </a:prstGeom>
          <a:noFill/>
        </p:spPr>
        <p:txBody>
          <a:bodyPr wrap="square" rtlCol="0">
            <a:spAutoFit/>
          </a:bodyPr>
          <a:lstStyle/>
          <a:p>
            <a:pPr algn="ctr"/>
            <a:r>
              <a:rPr lang="en-GB" dirty="0"/>
              <a:t>Temporary co-existence of two minor versions (to enable cut-over)</a:t>
            </a:r>
          </a:p>
        </p:txBody>
      </p:sp>
      <p:sp>
        <p:nvSpPr>
          <p:cNvPr id="66" name="Rectangle 65">
            <a:extLst>
              <a:ext uri="{FF2B5EF4-FFF2-40B4-BE49-F238E27FC236}">
                <a16:creationId xmlns:a16="http://schemas.microsoft.com/office/drawing/2014/main" id="{59770D93-9AD8-4B95-8D9B-1CFA258ED9EE}"/>
              </a:ext>
            </a:extLst>
          </p:cNvPr>
          <p:cNvSpPr/>
          <p:nvPr/>
        </p:nvSpPr>
        <p:spPr bwMode="auto">
          <a:xfrm>
            <a:off x="6241477" y="3883095"/>
            <a:ext cx="2643224" cy="59685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b" anchorCtr="0" compatLnSpc="1">
            <a:prstTxWarp prst="textNoShape">
              <a:avLst/>
            </a:prstTxWarp>
          </a:bodyPr>
          <a:lstStyle/>
          <a:p>
            <a:pPr defTabSz="685800" eaLnBrk="0" hangingPunct="0"/>
            <a:r>
              <a:rPr lang="en-GB" sz="1200" dirty="0">
                <a:latin typeface="Times" pitchFamily="18" charset="0"/>
              </a:rPr>
              <a:t>Application</a:t>
            </a:r>
          </a:p>
        </p:txBody>
      </p:sp>
      <p:sp>
        <p:nvSpPr>
          <p:cNvPr id="67" name="Rectangle 66">
            <a:extLst>
              <a:ext uri="{FF2B5EF4-FFF2-40B4-BE49-F238E27FC236}">
                <a16:creationId xmlns:a16="http://schemas.microsoft.com/office/drawing/2014/main" id="{BB1894A9-FCB4-4214-A955-3D84EA24B6E7}"/>
              </a:ext>
            </a:extLst>
          </p:cNvPr>
          <p:cNvSpPr/>
          <p:nvPr/>
        </p:nvSpPr>
        <p:spPr bwMode="auto">
          <a:xfrm>
            <a:off x="6322894" y="3932930"/>
            <a:ext cx="2476376" cy="36180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algn="ctr" defTabSz="685800" eaLnBrk="0" hangingPunct="0"/>
            <a:r>
              <a:rPr lang="en-GB" sz="900" dirty="0"/>
              <a:t>PPM_v3_1_RetrieveProductDetails	</a:t>
            </a:r>
          </a:p>
          <a:p>
            <a:pPr algn="ctr" defTabSz="685800" eaLnBrk="0" hangingPunct="0"/>
            <a:r>
              <a:rPr lang="en-GB" sz="900" dirty="0"/>
              <a:t>(soap over http flow)</a:t>
            </a:r>
          </a:p>
          <a:p>
            <a:pPr algn="ctr" defTabSz="685800" eaLnBrk="0" hangingPunct="0"/>
            <a:endParaRPr lang="en-GB" sz="900" dirty="0"/>
          </a:p>
        </p:txBody>
      </p:sp>
    </p:spTree>
    <p:extLst>
      <p:ext uri="{BB962C8B-B14F-4D97-AF65-F5344CB8AC3E}">
        <p14:creationId xmlns:p14="http://schemas.microsoft.com/office/powerpoint/2010/main" val="357674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4576"/>
            <a:ext cx="8302625" cy="838200"/>
          </a:xfrm>
        </p:spPr>
        <p:txBody>
          <a:bodyPr/>
          <a:lstStyle/>
          <a:p>
            <a:r>
              <a:rPr lang="en-GB" sz="2400" dirty="0"/>
              <a:t>Migration and Availability</a:t>
            </a:r>
          </a:p>
        </p:txBody>
      </p:sp>
      <p:sp>
        <p:nvSpPr>
          <p:cNvPr id="3" name="Content Placeholder 2"/>
          <p:cNvSpPr>
            <a:spLocks noGrp="1"/>
          </p:cNvSpPr>
          <p:nvPr>
            <p:ph idx="1"/>
          </p:nvPr>
        </p:nvSpPr>
        <p:spPr>
          <a:xfrm>
            <a:off x="0" y="1196752"/>
            <a:ext cx="8964488" cy="5314528"/>
          </a:xfrm>
        </p:spPr>
        <p:txBody>
          <a:bodyPr>
            <a:normAutofit/>
          </a:bodyPr>
          <a:lstStyle/>
          <a:p>
            <a:pPr marL="446087" lvl="1" indent="0">
              <a:buNone/>
            </a:pPr>
            <a:r>
              <a:rPr lang="en-GB" sz="2000" dirty="0"/>
              <a:t>Problem - Staged Cut-Over &amp; Roll Out</a:t>
            </a:r>
          </a:p>
          <a:p>
            <a:pPr marL="446087" lvl="1" indent="0">
              <a:buNone/>
            </a:pPr>
            <a:r>
              <a:rPr lang="en-GB" sz="1800" dirty="0"/>
              <a:t>The implementation approach for SO and future programmes requires a period of co-existence in production of old and new.  The switch from old to new needs to be managed, controlled, automated, and often gradual based on parameters such as channel, customer type etc.  The requirement is zero downtime.</a:t>
            </a:r>
          </a:p>
          <a:p>
            <a:pPr marL="446087" lvl="1" indent="0">
              <a:buNone/>
            </a:pPr>
            <a:endParaRPr lang="en-GB" sz="1800" dirty="0"/>
          </a:p>
          <a:p>
            <a:pPr marL="446087" lvl="1" indent="0">
              <a:buNone/>
            </a:pPr>
            <a:endParaRPr lang="en-GB" sz="1800" dirty="0"/>
          </a:p>
          <a:p>
            <a:pPr marL="446087" lvl="1" indent="0">
              <a:buNone/>
            </a:pPr>
            <a:endParaRPr lang="en-GB" sz="1800" dirty="0"/>
          </a:p>
          <a:p>
            <a:pPr marL="446087" lvl="1" indent="0">
              <a:buNone/>
            </a:pPr>
            <a:endParaRPr lang="en-GB" sz="2000" dirty="0"/>
          </a:p>
          <a:p>
            <a:pPr marL="446087" lvl="1" indent="0">
              <a:buNone/>
            </a:pPr>
            <a:endParaRPr lang="en-GB" sz="2000" dirty="0"/>
          </a:p>
          <a:p>
            <a:pPr marL="446087" lvl="1" indent="0">
              <a:buNone/>
            </a:pPr>
            <a:r>
              <a:rPr lang="en-GB" sz="2000" dirty="0"/>
              <a:t>Approach using Gateway - </a:t>
            </a:r>
            <a:r>
              <a:rPr lang="en-GB" sz="2000" dirty="0">
                <a:solidFill>
                  <a:srgbClr val="00B050"/>
                </a:solidFill>
              </a:rPr>
              <a:t>Supported</a:t>
            </a:r>
          </a:p>
          <a:p>
            <a:pPr lvl="1"/>
            <a:r>
              <a:rPr lang="en-GB" sz="1800" dirty="0"/>
              <a:t>The service routing gateway looks up service endpoints by accessing an endpoint cache based on parameters. e.g. virtual environment, channel identifier, common parameters in the request message, time or randomised. </a:t>
            </a:r>
          </a:p>
          <a:p>
            <a:pPr lvl="1"/>
            <a:r>
              <a:rPr lang="en-GB" sz="1800" dirty="0"/>
              <a:t>Endpoint caching used for performance.</a:t>
            </a:r>
          </a:p>
          <a:p>
            <a:pPr marL="446087" lvl="1" indent="0">
              <a:buNone/>
            </a:pPr>
            <a:endParaRPr lang="en-GB" sz="1800" dirty="0"/>
          </a:p>
          <a:p>
            <a:pPr marL="788987" lvl="1" indent="-342900">
              <a:buFont typeface="+mj-lt"/>
              <a:buAutoNum type="arabicPeriod"/>
            </a:pPr>
            <a:endParaRPr lang="en-GB" sz="1800" dirty="0"/>
          </a:p>
          <a:p>
            <a:pPr marL="446087" lvl="1" indent="0">
              <a:buNone/>
            </a:pPr>
            <a:endParaRPr lang="en-GB" sz="1800" dirty="0"/>
          </a:p>
          <a:p>
            <a:pPr marL="446087" lvl="1" indent="0">
              <a:buNone/>
            </a:pPr>
            <a:endParaRPr lang="en-GB" sz="2000" dirty="0"/>
          </a:p>
          <a:p>
            <a:pPr marL="446087" lvl="1" indent="0">
              <a:buNone/>
            </a:pPr>
            <a:endParaRPr lang="en-GB" sz="2000" dirty="0"/>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4</a:t>
            </a:fld>
            <a:endParaRPr lang="en-GB" dirty="0"/>
          </a:p>
        </p:txBody>
      </p:sp>
      <p:pic>
        <p:nvPicPr>
          <p:cNvPr id="6" name="Picture 5">
            <a:extLst>
              <a:ext uri="{FF2B5EF4-FFF2-40B4-BE49-F238E27FC236}">
                <a16:creationId xmlns:a16="http://schemas.microsoft.com/office/drawing/2014/main" id="{CF6DCE6A-BDAD-49A9-AFA2-C0B6DC4E1717}"/>
              </a:ext>
            </a:extLst>
          </p:cNvPr>
          <p:cNvPicPr>
            <a:picLocks noChangeAspect="1"/>
          </p:cNvPicPr>
          <p:nvPr/>
        </p:nvPicPr>
        <p:blipFill>
          <a:blip r:embed="rId3"/>
          <a:stretch>
            <a:fillRect/>
          </a:stretch>
        </p:blipFill>
        <p:spPr>
          <a:xfrm>
            <a:off x="5508104" y="3029694"/>
            <a:ext cx="2171700" cy="1400175"/>
          </a:xfrm>
          <a:prstGeom prst="rect">
            <a:avLst/>
          </a:prstGeom>
        </p:spPr>
      </p:pic>
    </p:spTree>
    <p:extLst>
      <p:ext uri="{BB962C8B-B14F-4D97-AF65-F5344CB8AC3E}">
        <p14:creationId xmlns:p14="http://schemas.microsoft.com/office/powerpoint/2010/main" val="1103541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40</a:t>
            </a:fld>
            <a:endParaRPr lang="en-GB" dirty="0"/>
          </a:p>
        </p:txBody>
      </p:sp>
      <p:sp>
        <p:nvSpPr>
          <p:cNvPr id="5" name="Rectangle 4"/>
          <p:cNvSpPr/>
          <p:nvPr/>
        </p:nvSpPr>
        <p:spPr>
          <a:xfrm>
            <a:off x="2317228" y="1163792"/>
            <a:ext cx="936104" cy="17281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Rectangle 7"/>
          <p:cNvSpPr/>
          <p:nvPr/>
        </p:nvSpPr>
        <p:spPr>
          <a:xfrm>
            <a:off x="2317228" y="2027888"/>
            <a:ext cx="936104" cy="88262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 name="TextBox 5"/>
          <p:cNvSpPr txBox="1"/>
          <p:nvPr/>
        </p:nvSpPr>
        <p:spPr>
          <a:xfrm>
            <a:off x="1833236" y="1235800"/>
            <a:ext cx="1885522" cy="1600438"/>
          </a:xfrm>
          <a:prstGeom prst="rect">
            <a:avLst/>
          </a:prstGeom>
          <a:noFill/>
        </p:spPr>
        <p:txBody>
          <a:bodyPr wrap="square" rtlCol="0">
            <a:spAutoFit/>
          </a:bodyPr>
          <a:lstStyle/>
          <a:p>
            <a:pPr algn="ctr"/>
            <a:r>
              <a:rPr lang="en-GB" sz="1400" dirty="0"/>
              <a:t>DataPower </a:t>
            </a:r>
          </a:p>
          <a:p>
            <a:pPr algn="ctr"/>
            <a:r>
              <a:rPr lang="en-GB" sz="1400" dirty="0"/>
              <a:t>On Ramp</a:t>
            </a:r>
          </a:p>
          <a:p>
            <a:pPr algn="ctr"/>
            <a:endParaRPr lang="en-GB" sz="1400" dirty="0"/>
          </a:p>
          <a:p>
            <a:pPr algn="ctr"/>
            <a:endParaRPr lang="en-GB" sz="1400" dirty="0"/>
          </a:p>
          <a:p>
            <a:r>
              <a:rPr lang="en-GB" sz="1400" dirty="0"/>
              <a:t>8200</a:t>
            </a:r>
          </a:p>
          <a:p>
            <a:pPr algn="ctr"/>
            <a:r>
              <a:rPr lang="en-GB" sz="1400" dirty="0"/>
              <a:t>Default </a:t>
            </a:r>
          </a:p>
          <a:p>
            <a:pPr algn="ctr"/>
            <a:r>
              <a:rPr lang="en-GB" sz="1400" dirty="0"/>
              <a:t>Domain</a:t>
            </a:r>
          </a:p>
        </p:txBody>
      </p:sp>
      <p:sp>
        <p:nvSpPr>
          <p:cNvPr id="9" name="Flowchart: Connector 8"/>
          <p:cNvSpPr/>
          <p:nvPr/>
        </p:nvSpPr>
        <p:spPr>
          <a:xfrm>
            <a:off x="2245220" y="2459936"/>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2" name="TextBox 11"/>
          <p:cNvSpPr txBox="1"/>
          <p:nvPr/>
        </p:nvSpPr>
        <p:spPr>
          <a:xfrm>
            <a:off x="286034" y="1487005"/>
            <a:ext cx="1981656" cy="769441"/>
          </a:xfrm>
          <a:prstGeom prst="rect">
            <a:avLst/>
          </a:prstGeom>
          <a:noFill/>
        </p:spPr>
        <p:txBody>
          <a:bodyPr wrap="square" rtlCol="0">
            <a:spAutoFit/>
          </a:bodyPr>
          <a:lstStyle/>
          <a:p>
            <a:r>
              <a:rPr lang="en-GB" sz="1100" dirty="0"/>
              <a:t>nemcorbus.wip.nbsnet.co.uk:8200/ProductPortfolioMaintenance_v3_RetrieveProductDetails_SG</a:t>
            </a:r>
          </a:p>
        </p:txBody>
      </p:sp>
      <p:sp>
        <p:nvSpPr>
          <p:cNvPr id="13" name="Rectangle 12"/>
          <p:cNvSpPr/>
          <p:nvPr/>
        </p:nvSpPr>
        <p:spPr>
          <a:xfrm>
            <a:off x="7678866" y="1230944"/>
            <a:ext cx="936104" cy="17281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5" name="TextBox 14"/>
          <p:cNvSpPr txBox="1"/>
          <p:nvPr/>
        </p:nvSpPr>
        <p:spPr>
          <a:xfrm>
            <a:off x="7244419" y="1480274"/>
            <a:ext cx="1846726" cy="1169551"/>
          </a:xfrm>
          <a:prstGeom prst="rect">
            <a:avLst/>
          </a:prstGeom>
          <a:noFill/>
        </p:spPr>
        <p:txBody>
          <a:bodyPr wrap="square" rtlCol="0">
            <a:spAutoFit/>
          </a:bodyPr>
          <a:lstStyle/>
          <a:p>
            <a:pPr algn="ctr"/>
            <a:r>
              <a:rPr lang="en-GB" sz="1400" dirty="0"/>
              <a:t>ESB.IHS</a:t>
            </a:r>
          </a:p>
          <a:p>
            <a:pPr algn="ctr"/>
            <a:endParaRPr lang="en-GB" sz="1400" dirty="0"/>
          </a:p>
          <a:p>
            <a:pPr algn="ctr"/>
            <a:endParaRPr lang="en-GB" sz="1400" dirty="0"/>
          </a:p>
          <a:p>
            <a:pPr algn="ctr"/>
            <a:endParaRPr lang="en-GB" sz="1400" dirty="0"/>
          </a:p>
          <a:p>
            <a:r>
              <a:rPr lang="en-GB" sz="1400" dirty="0"/>
              <a:t>8447</a:t>
            </a:r>
          </a:p>
        </p:txBody>
      </p:sp>
      <p:sp>
        <p:nvSpPr>
          <p:cNvPr id="16" name="Flowchart: Connector 15"/>
          <p:cNvSpPr/>
          <p:nvPr/>
        </p:nvSpPr>
        <p:spPr>
          <a:xfrm>
            <a:off x="7606858" y="2594790"/>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8" name="Flowchart: Connector 17"/>
          <p:cNvSpPr/>
          <p:nvPr/>
        </p:nvSpPr>
        <p:spPr>
          <a:xfrm>
            <a:off x="3174689" y="2591464"/>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1" name="TextBox 20"/>
          <p:cNvSpPr txBox="1"/>
          <p:nvPr/>
        </p:nvSpPr>
        <p:spPr>
          <a:xfrm>
            <a:off x="5265960" y="2798062"/>
            <a:ext cx="2676253" cy="461665"/>
          </a:xfrm>
          <a:prstGeom prst="rect">
            <a:avLst/>
          </a:prstGeom>
          <a:noFill/>
        </p:spPr>
        <p:txBody>
          <a:bodyPr wrap="square" rtlCol="0">
            <a:spAutoFit/>
          </a:bodyPr>
          <a:lstStyle/>
          <a:p>
            <a:r>
              <a:rPr lang="en-GB" sz="1200" dirty="0"/>
              <a:t>nemesb.wip.nbsnet.co.uk:8447/</a:t>
            </a:r>
          </a:p>
          <a:p>
            <a:r>
              <a:rPr lang="en-GB" sz="1200" dirty="0"/>
              <a:t>PPM_RetrieveProductDetails_SG</a:t>
            </a:r>
          </a:p>
        </p:txBody>
      </p:sp>
      <p:sp>
        <p:nvSpPr>
          <p:cNvPr id="22" name="Rectangle 21"/>
          <p:cNvSpPr/>
          <p:nvPr/>
        </p:nvSpPr>
        <p:spPr>
          <a:xfrm>
            <a:off x="4621839" y="1861167"/>
            <a:ext cx="514054" cy="11282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3" name="TextBox 22"/>
          <p:cNvSpPr txBox="1"/>
          <p:nvPr/>
        </p:nvSpPr>
        <p:spPr>
          <a:xfrm>
            <a:off x="4013013" y="1945981"/>
            <a:ext cx="1728192" cy="523220"/>
          </a:xfrm>
          <a:prstGeom prst="rect">
            <a:avLst/>
          </a:prstGeom>
          <a:noFill/>
        </p:spPr>
        <p:txBody>
          <a:bodyPr wrap="square" rtlCol="0">
            <a:spAutoFit/>
          </a:bodyPr>
          <a:lstStyle/>
          <a:p>
            <a:pPr algn="ctr"/>
            <a:r>
              <a:rPr lang="en-GB" sz="1400" dirty="0"/>
              <a:t>LTM</a:t>
            </a:r>
          </a:p>
          <a:p>
            <a:pPr algn="ctr"/>
            <a:r>
              <a:rPr lang="en-GB" sz="1400" dirty="0"/>
              <a:t>(F5)</a:t>
            </a:r>
          </a:p>
        </p:txBody>
      </p:sp>
      <p:sp>
        <p:nvSpPr>
          <p:cNvPr id="24" name="Flowchart: Connector 23"/>
          <p:cNvSpPr/>
          <p:nvPr/>
        </p:nvSpPr>
        <p:spPr>
          <a:xfrm>
            <a:off x="4549831" y="2594210"/>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Flowchart: Connector 24"/>
          <p:cNvSpPr/>
          <p:nvPr/>
        </p:nvSpPr>
        <p:spPr>
          <a:xfrm>
            <a:off x="5050892" y="2597007"/>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cxnSp>
        <p:nvCxnSpPr>
          <p:cNvPr id="36" name="Straight Arrow Connector 35"/>
          <p:cNvCxnSpPr>
            <a:cxnSpLocks/>
          </p:cNvCxnSpPr>
          <p:nvPr/>
        </p:nvCxnSpPr>
        <p:spPr>
          <a:xfrm flipV="1">
            <a:off x="3367947" y="2665092"/>
            <a:ext cx="1204204" cy="7701"/>
          </a:xfrm>
          <a:prstGeom prst="straightConnector1">
            <a:avLst/>
          </a:prstGeom>
          <a:ln w="38100">
            <a:solidFill>
              <a:srgbClr val="7030A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153109" y="4165589"/>
            <a:ext cx="8770870" cy="18015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4" name="TextBox 43"/>
          <p:cNvSpPr txBox="1"/>
          <p:nvPr/>
        </p:nvSpPr>
        <p:spPr>
          <a:xfrm>
            <a:off x="-7021" y="4836485"/>
            <a:ext cx="843864" cy="307777"/>
          </a:xfrm>
          <a:prstGeom prst="rect">
            <a:avLst/>
          </a:prstGeom>
          <a:noFill/>
        </p:spPr>
        <p:txBody>
          <a:bodyPr wrap="square" rtlCol="0">
            <a:spAutoFit/>
          </a:bodyPr>
          <a:lstStyle/>
          <a:p>
            <a:pPr algn="ctr"/>
            <a:r>
              <a:rPr lang="en-GB" sz="1400" dirty="0"/>
              <a:t>ESB</a:t>
            </a:r>
          </a:p>
        </p:txBody>
      </p:sp>
      <p:cxnSp>
        <p:nvCxnSpPr>
          <p:cNvPr id="52" name="Connector: Elbow 51"/>
          <p:cNvCxnSpPr>
            <a:stCxn id="13" idx="2"/>
            <a:endCxn id="45" idx="0"/>
          </p:cNvCxnSpPr>
          <p:nvPr/>
        </p:nvCxnSpPr>
        <p:spPr>
          <a:xfrm rot="5400000">
            <a:off x="3908519" y="-97941"/>
            <a:ext cx="1181322" cy="7295476"/>
          </a:xfrm>
          <a:prstGeom prst="bentConnector3">
            <a:avLst>
              <a:gd name="adj1" fmla="val 36979"/>
            </a:avLst>
          </a:prstGeom>
          <a:ln w="38100">
            <a:solidFill>
              <a:srgbClr val="7030A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1438275" y="3501094"/>
            <a:ext cx="6013034" cy="276999"/>
          </a:xfrm>
          <a:prstGeom prst="rect">
            <a:avLst/>
          </a:prstGeom>
          <a:noFill/>
        </p:spPr>
        <p:txBody>
          <a:bodyPr wrap="square" rtlCol="0">
            <a:spAutoFit/>
          </a:bodyPr>
          <a:lstStyle/>
          <a:p>
            <a:r>
              <a:rPr lang="en-GB" sz="1100" dirty="0"/>
              <a:t>&lt;</a:t>
            </a:r>
            <a:r>
              <a:rPr lang="en-GB" sz="1200" dirty="0"/>
              <a:t>ESB&gt;:18025/</a:t>
            </a:r>
            <a:r>
              <a:rPr lang="en-GB" sz="1200" dirty="0" err="1"/>
              <a:t>ProductPortfolioMaintenance_RetrieveProductDetails_SG</a:t>
            </a:r>
            <a:endParaRPr lang="en-GB" sz="1200" dirty="0"/>
          </a:p>
        </p:txBody>
      </p:sp>
      <p:sp>
        <p:nvSpPr>
          <p:cNvPr id="7" name="Title 6">
            <a:extLst>
              <a:ext uri="{FF2B5EF4-FFF2-40B4-BE49-F238E27FC236}">
                <a16:creationId xmlns:a16="http://schemas.microsoft.com/office/drawing/2014/main" id="{1D6199BC-7E2A-4EB0-B0DE-20A27D7DC7CF}"/>
              </a:ext>
            </a:extLst>
          </p:cNvPr>
          <p:cNvSpPr>
            <a:spLocks noGrp="1"/>
          </p:cNvSpPr>
          <p:nvPr>
            <p:ph type="title"/>
          </p:nvPr>
        </p:nvSpPr>
        <p:spPr/>
        <p:txBody>
          <a:bodyPr/>
          <a:lstStyle/>
          <a:p>
            <a:r>
              <a:rPr lang="en-GB" dirty="0"/>
              <a:t> </a:t>
            </a:r>
          </a:p>
        </p:txBody>
      </p:sp>
      <p:sp>
        <p:nvSpPr>
          <p:cNvPr id="66" name="Title 1">
            <a:extLst>
              <a:ext uri="{FF2B5EF4-FFF2-40B4-BE49-F238E27FC236}">
                <a16:creationId xmlns:a16="http://schemas.microsoft.com/office/drawing/2014/main" id="{B712A178-A3E9-477E-9252-5DFD1AB42BB1}"/>
              </a:ext>
            </a:extLst>
          </p:cNvPr>
          <p:cNvSpPr txBox="1">
            <a:spLocks/>
          </p:cNvSpPr>
          <p:nvPr/>
        </p:nvSpPr>
        <p:spPr bwMode="auto">
          <a:xfrm>
            <a:off x="361818" y="529285"/>
            <a:ext cx="83026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lvl1pPr algn="l" defTabSz="457200" rtl="0" eaLnBrk="1" fontAlgn="base" hangingPunct="1">
              <a:spcBef>
                <a:spcPct val="0"/>
              </a:spcBef>
              <a:spcAft>
                <a:spcPct val="0"/>
              </a:spcAft>
              <a:defRPr sz="3600" b="1" kern="1200">
                <a:solidFill>
                  <a:schemeClr val="tx1"/>
                </a:solidFill>
                <a:latin typeface="+mj-lt"/>
                <a:ea typeface="MS PGothic" pitchFamily="34" charset="-128"/>
                <a:cs typeface="ＭＳ Ｐゴシック" pitchFamily="-84" charset="-128"/>
              </a:defRPr>
            </a:lvl1pPr>
            <a:lvl2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2pPr>
            <a:lvl3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3pPr>
            <a:lvl4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4pPr>
            <a:lvl5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5pPr>
            <a:lvl6pPr marL="4572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a:lstStyle>
          <a:p>
            <a:r>
              <a:rPr lang="en-GB" sz="2400" dirty="0"/>
              <a:t>SOAP over HTTP Service Gateway</a:t>
            </a:r>
          </a:p>
        </p:txBody>
      </p:sp>
      <p:sp>
        <p:nvSpPr>
          <p:cNvPr id="72" name="Rectangle 71">
            <a:extLst>
              <a:ext uri="{FF2B5EF4-FFF2-40B4-BE49-F238E27FC236}">
                <a16:creationId xmlns:a16="http://schemas.microsoft.com/office/drawing/2014/main" id="{A1FE83B9-1889-449C-8323-876D39533666}"/>
              </a:ext>
            </a:extLst>
          </p:cNvPr>
          <p:cNvSpPr/>
          <p:nvPr/>
        </p:nvSpPr>
        <p:spPr>
          <a:xfrm>
            <a:off x="683568" y="4211084"/>
            <a:ext cx="5472608" cy="168581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cxnSp>
        <p:nvCxnSpPr>
          <p:cNvPr id="70" name="Straight Arrow Connector 69">
            <a:extLst>
              <a:ext uri="{FF2B5EF4-FFF2-40B4-BE49-F238E27FC236}">
                <a16:creationId xmlns:a16="http://schemas.microsoft.com/office/drawing/2014/main" id="{D16EAA1E-E1C7-4CF9-889B-8971473DE3F7}"/>
              </a:ext>
            </a:extLst>
          </p:cNvPr>
          <p:cNvCxnSpPr>
            <a:cxnSpLocks/>
          </p:cNvCxnSpPr>
          <p:nvPr/>
        </p:nvCxnSpPr>
        <p:spPr>
          <a:xfrm flipV="1">
            <a:off x="836843" y="2540620"/>
            <a:ext cx="1365148" cy="4130"/>
          </a:xfrm>
          <a:prstGeom prst="straightConnector1">
            <a:avLst/>
          </a:prstGeom>
          <a:ln w="38100">
            <a:solidFill>
              <a:srgbClr val="7030A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D1ACBAF-05FB-45EA-9E6A-60801502254B}"/>
              </a:ext>
            </a:extLst>
          </p:cNvPr>
          <p:cNvCxnSpPr>
            <a:cxnSpLocks/>
          </p:cNvCxnSpPr>
          <p:nvPr/>
        </p:nvCxnSpPr>
        <p:spPr>
          <a:xfrm flipV="1">
            <a:off x="5256366" y="2675591"/>
            <a:ext cx="2333595" cy="938"/>
          </a:xfrm>
          <a:prstGeom prst="straightConnector1">
            <a:avLst/>
          </a:prstGeom>
          <a:ln w="38100">
            <a:solidFill>
              <a:srgbClr val="7030A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5516826" y="5652904"/>
            <a:ext cx="724857" cy="276999"/>
          </a:xfrm>
          <a:prstGeom prst="rect">
            <a:avLst/>
          </a:prstGeom>
          <a:noFill/>
        </p:spPr>
        <p:txBody>
          <a:bodyPr wrap="square" rtlCol="0">
            <a:spAutoFit/>
          </a:bodyPr>
          <a:lstStyle/>
          <a:p>
            <a:pPr algn="ctr"/>
            <a:r>
              <a:rPr lang="en-GB" sz="1050" b="1" dirty="0"/>
              <a:t>EG01</a:t>
            </a:r>
            <a:r>
              <a:rPr lang="en-GB" sz="1200" dirty="0"/>
              <a:t> </a:t>
            </a:r>
          </a:p>
        </p:txBody>
      </p:sp>
      <p:sp>
        <p:nvSpPr>
          <p:cNvPr id="78" name="Rectangle 77">
            <a:extLst>
              <a:ext uri="{FF2B5EF4-FFF2-40B4-BE49-F238E27FC236}">
                <a16:creationId xmlns:a16="http://schemas.microsoft.com/office/drawing/2014/main" id="{AF328CC2-05C5-478D-868A-4DE6593D323B}"/>
              </a:ext>
            </a:extLst>
          </p:cNvPr>
          <p:cNvSpPr/>
          <p:nvPr/>
        </p:nvSpPr>
        <p:spPr>
          <a:xfrm>
            <a:off x="791983" y="4501879"/>
            <a:ext cx="3380072" cy="1326437"/>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5" name="Flowchart: Connector 44"/>
          <p:cNvSpPr/>
          <p:nvPr/>
        </p:nvSpPr>
        <p:spPr>
          <a:xfrm>
            <a:off x="779434" y="4140458"/>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7" name="Rectangle 46"/>
          <p:cNvSpPr/>
          <p:nvPr/>
        </p:nvSpPr>
        <p:spPr>
          <a:xfrm>
            <a:off x="1111033" y="4868121"/>
            <a:ext cx="936104" cy="88262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9" name="TextBox 48"/>
          <p:cNvSpPr txBox="1"/>
          <p:nvPr/>
        </p:nvSpPr>
        <p:spPr>
          <a:xfrm>
            <a:off x="262454" y="3923428"/>
            <a:ext cx="588988" cy="261610"/>
          </a:xfrm>
          <a:prstGeom prst="rect">
            <a:avLst/>
          </a:prstGeom>
          <a:noFill/>
        </p:spPr>
        <p:txBody>
          <a:bodyPr wrap="square" rtlCol="0">
            <a:spAutoFit/>
          </a:bodyPr>
          <a:lstStyle/>
          <a:p>
            <a:r>
              <a:rPr lang="en-GB" sz="1100" dirty="0"/>
              <a:t>18025</a:t>
            </a:r>
          </a:p>
        </p:txBody>
      </p:sp>
      <p:sp>
        <p:nvSpPr>
          <p:cNvPr id="50" name="Flowchart: Connector 49"/>
          <p:cNvSpPr/>
          <p:nvPr/>
        </p:nvSpPr>
        <p:spPr>
          <a:xfrm>
            <a:off x="1034874" y="5162422"/>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cxnSp>
        <p:nvCxnSpPr>
          <p:cNvPr id="63" name="Connector: Elbow 62"/>
          <p:cNvCxnSpPr>
            <a:cxnSpLocks/>
            <a:endCxn id="50" idx="2"/>
          </p:cNvCxnSpPr>
          <p:nvPr/>
        </p:nvCxnSpPr>
        <p:spPr>
          <a:xfrm rot="16200000" flipH="1">
            <a:off x="477689" y="4677244"/>
            <a:ext cx="930939" cy="183432"/>
          </a:xfrm>
          <a:prstGeom prst="bentConnector2">
            <a:avLst/>
          </a:prstGeom>
          <a:ln w="38100">
            <a:solidFill>
              <a:srgbClr val="7030A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081834" y="4937106"/>
            <a:ext cx="985263" cy="738664"/>
          </a:xfrm>
          <a:prstGeom prst="rect">
            <a:avLst/>
          </a:prstGeom>
          <a:noFill/>
        </p:spPr>
        <p:txBody>
          <a:bodyPr wrap="square" rtlCol="0">
            <a:spAutoFit/>
          </a:bodyPr>
          <a:lstStyle/>
          <a:p>
            <a:pPr algn="ctr"/>
            <a:r>
              <a:rPr lang="en-GB" sz="1400" dirty="0"/>
              <a:t>Lookup </a:t>
            </a:r>
          </a:p>
          <a:p>
            <a:pPr algn="ctr"/>
            <a:r>
              <a:rPr lang="en-GB" sz="1400" dirty="0"/>
              <a:t>&amp;</a:t>
            </a:r>
          </a:p>
          <a:p>
            <a:pPr algn="ctr"/>
            <a:r>
              <a:rPr lang="en-GB" sz="1400" dirty="0"/>
              <a:t>Route</a:t>
            </a:r>
          </a:p>
        </p:txBody>
      </p:sp>
      <p:sp>
        <p:nvSpPr>
          <p:cNvPr id="73" name="TextBox 72">
            <a:extLst>
              <a:ext uri="{FF2B5EF4-FFF2-40B4-BE49-F238E27FC236}">
                <a16:creationId xmlns:a16="http://schemas.microsoft.com/office/drawing/2014/main" id="{50B5945E-F6FD-4188-B0B6-46A5D4CB8D43}"/>
              </a:ext>
            </a:extLst>
          </p:cNvPr>
          <p:cNvSpPr txBox="1"/>
          <p:nvPr/>
        </p:nvSpPr>
        <p:spPr>
          <a:xfrm>
            <a:off x="716733" y="4534355"/>
            <a:ext cx="3509437" cy="276999"/>
          </a:xfrm>
          <a:prstGeom prst="rect">
            <a:avLst/>
          </a:prstGeom>
          <a:noFill/>
        </p:spPr>
        <p:txBody>
          <a:bodyPr wrap="square" rtlCol="0">
            <a:spAutoFit/>
          </a:bodyPr>
          <a:lstStyle/>
          <a:p>
            <a:pPr algn="ctr"/>
            <a:r>
              <a:rPr lang="en-GB" sz="1200" dirty="0"/>
              <a:t>PPM_RetrieveProductDetails_SG</a:t>
            </a:r>
          </a:p>
        </p:txBody>
      </p:sp>
      <p:sp>
        <p:nvSpPr>
          <p:cNvPr id="80" name="Rectangle 79">
            <a:extLst>
              <a:ext uri="{FF2B5EF4-FFF2-40B4-BE49-F238E27FC236}">
                <a16:creationId xmlns:a16="http://schemas.microsoft.com/office/drawing/2014/main" id="{E5DF147D-E512-4576-9B9F-56646549107F}"/>
              </a:ext>
            </a:extLst>
          </p:cNvPr>
          <p:cNvSpPr/>
          <p:nvPr/>
        </p:nvSpPr>
        <p:spPr>
          <a:xfrm>
            <a:off x="6184222" y="4208954"/>
            <a:ext cx="2632452" cy="168581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3" name="TextBox 82">
            <a:extLst>
              <a:ext uri="{FF2B5EF4-FFF2-40B4-BE49-F238E27FC236}">
                <a16:creationId xmlns:a16="http://schemas.microsoft.com/office/drawing/2014/main" id="{A22A09E5-C022-444A-8196-F7355999BA77}"/>
              </a:ext>
            </a:extLst>
          </p:cNvPr>
          <p:cNvSpPr txBox="1"/>
          <p:nvPr/>
        </p:nvSpPr>
        <p:spPr>
          <a:xfrm>
            <a:off x="6199267" y="5656507"/>
            <a:ext cx="2617407" cy="253916"/>
          </a:xfrm>
          <a:prstGeom prst="rect">
            <a:avLst/>
          </a:prstGeom>
          <a:noFill/>
        </p:spPr>
        <p:txBody>
          <a:bodyPr wrap="square" rtlCol="0">
            <a:spAutoFit/>
          </a:bodyPr>
          <a:lstStyle/>
          <a:p>
            <a:pPr algn="ctr"/>
            <a:r>
              <a:rPr lang="en-GB" sz="1050" b="1" dirty="0"/>
              <a:t>ProductPortfolioMaintenance_v3_001 </a:t>
            </a:r>
          </a:p>
        </p:txBody>
      </p:sp>
      <p:sp>
        <p:nvSpPr>
          <p:cNvPr id="84" name="Rectangle 83">
            <a:extLst>
              <a:ext uri="{FF2B5EF4-FFF2-40B4-BE49-F238E27FC236}">
                <a16:creationId xmlns:a16="http://schemas.microsoft.com/office/drawing/2014/main" id="{849CC9B6-804E-4C9A-9444-4747344813B2}"/>
              </a:ext>
            </a:extLst>
          </p:cNvPr>
          <p:cNvSpPr/>
          <p:nvPr/>
        </p:nvSpPr>
        <p:spPr>
          <a:xfrm>
            <a:off x="6266902" y="4486877"/>
            <a:ext cx="2442029" cy="106426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8" name="TextBox 67"/>
          <p:cNvSpPr txBox="1"/>
          <p:nvPr/>
        </p:nvSpPr>
        <p:spPr>
          <a:xfrm>
            <a:off x="6042955" y="4766329"/>
            <a:ext cx="2910223" cy="461665"/>
          </a:xfrm>
          <a:prstGeom prst="rect">
            <a:avLst/>
          </a:prstGeom>
          <a:noFill/>
        </p:spPr>
        <p:txBody>
          <a:bodyPr wrap="square" rtlCol="0">
            <a:spAutoFit/>
          </a:bodyPr>
          <a:lstStyle/>
          <a:p>
            <a:pPr algn="ctr"/>
            <a:r>
              <a:rPr lang="en-GB" sz="1200" dirty="0"/>
              <a:t>PPM_V3_0_</a:t>
            </a:r>
          </a:p>
          <a:p>
            <a:pPr algn="ctr"/>
            <a:r>
              <a:rPr lang="en-GB" sz="1200" dirty="0"/>
              <a:t>RetrieveProductDetails</a:t>
            </a:r>
          </a:p>
        </p:txBody>
      </p:sp>
      <p:sp>
        <p:nvSpPr>
          <p:cNvPr id="67" name="Flowchart: Connector 66"/>
          <p:cNvSpPr/>
          <p:nvPr/>
        </p:nvSpPr>
        <p:spPr>
          <a:xfrm>
            <a:off x="7931988" y="4130148"/>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6" name="TextBox 115">
            <a:extLst>
              <a:ext uri="{FF2B5EF4-FFF2-40B4-BE49-F238E27FC236}">
                <a16:creationId xmlns:a16="http://schemas.microsoft.com/office/drawing/2014/main" id="{AB309D1E-319F-4826-A7D7-5C0B672D8AA3}"/>
              </a:ext>
            </a:extLst>
          </p:cNvPr>
          <p:cNvSpPr txBox="1"/>
          <p:nvPr/>
        </p:nvSpPr>
        <p:spPr>
          <a:xfrm>
            <a:off x="8134317" y="3947344"/>
            <a:ext cx="588988" cy="261610"/>
          </a:xfrm>
          <a:prstGeom prst="rect">
            <a:avLst/>
          </a:prstGeom>
          <a:noFill/>
        </p:spPr>
        <p:txBody>
          <a:bodyPr wrap="square" rtlCol="0">
            <a:spAutoFit/>
          </a:bodyPr>
          <a:lstStyle/>
          <a:p>
            <a:r>
              <a:rPr lang="en-GB" sz="1100" dirty="0"/>
              <a:t>18024</a:t>
            </a:r>
          </a:p>
        </p:txBody>
      </p:sp>
      <p:sp>
        <p:nvSpPr>
          <p:cNvPr id="117" name="Rectangle 116">
            <a:extLst>
              <a:ext uri="{FF2B5EF4-FFF2-40B4-BE49-F238E27FC236}">
                <a16:creationId xmlns:a16="http://schemas.microsoft.com/office/drawing/2014/main" id="{9BA3BF6C-AFED-44BD-BCC0-EB942EA719AC}"/>
              </a:ext>
            </a:extLst>
          </p:cNvPr>
          <p:cNvSpPr/>
          <p:nvPr/>
        </p:nvSpPr>
        <p:spPr>
          <a:xfrm>
            <a:off x="4249320" y="4499204"/>
            <a:ext cx="1827159" cy="106576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8" name="TextBox 117">
            <a:extLst>
              <a:ext uri="{FF2B5EF4-FFF2-40B4-BE49-F238E27FC236}">
                <a16:creationId xmlns:a16="http://schemas.microsoft.com/office/drawing/2014/main" id="{813B193F-5AEE-438C-AE31-B7F27F82BDAD}"/>
              </a:ext>
            </a:extLst>
          </p:cNvPr>
          <p:cNvSpPr txBox="1"/>
          <p:nvPr/>
        </p:nvSpPr>
        <p:spPr>
          <a:xfrm>
            <a:off x="3707787" y="4782832"/>
            <a:ext cx="2910223" cy="461665"/>
          </a:xfrm>
          <a:prstGeom prst="rect">
            <a:avLst/>
          </a:prstGeom>
          <a:noFill/>
        </p:spPr>
        <p:txBody>
          <a:bodyPr wrap="square" rtlCol="0">
            <a:spAutoFit/>
          </a:bodyPr>
          <a:lstStyle/>
          <a:p>
            <a:pPr algn="ctr"/>
            <a:r>
              <a:rPr lang="en-GB" sz="1200" dirty="0"/>
              <a:t>PPM_V3_1_</a:t>
            </a:r>
          </a:p>
          <a:p>
            <a:pPr algn="ctr"/>
            <a:r>
              <a:rPr lang="en-GB" sz="1200" dirty="0"/>
              <a:t>RetrieveProductDetails</a:t>
            </a:r>
          </a:p>
        </p:txBody>
      </p:sp>
      <p:sp>
        <p:nvSpPr>
          <p:cNvPr id="57" name="Flowchart: Connector 56"/>
          <p:cNvSpPr/>
          <p:nvPr/>
        </p:nvSpPr>
        <p:spPr>
          <a:xfrm>
            <a:off x="8210715" y="2874882"/>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8808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Box 132">
            <a:extLst>
              <a:ext uri="{FF2B5EF4-FFF2-40B4-BE49-F238E27FC236}">
                <a16:creationId xmlns:a16="http://schemas.microsoft.com/office/drawing/2014/main" id="{57238A48-016F-47E4-9B28-7273472A7013}"/>
              </a:ext>
            </a:extLst>
          </p:cNvPr>
          <p:cNvSpPr txBox="1"/>
          <p:nvPr/>
        </p:nvSpPr>
        <p:spPr>
          <a:xfrm>
            <a:off x="5245155" y="2785896"/>
            <a:ext cx="2716553" cy="461665"/>
          </a:xfrm>
          <a:prstGeom prst="rect">
            <a:avLst/>
          </a:prstGeom>
          <a:noFill/>
        </p:spPr>
        <p:txBody>
          <a:bodyPr wrap="square" rtlCol="0">
            <a:spAutoFit/>
          </a:bodyPr>
          <a:lstStyle/>
          <a:p>
            <a:r>
              <a:rPr lang="en-GB" sz="1200" dirty="0"/>
              <a:t>nemesb.wip.nbsnet.co.uk:8447/</a:t>
            </a:r>
          </a:p>
          <a:p>
            <a:r>
              <a:rPr lang="en-GB" sz="1200" dirty="0"/>
              <a:t>PPM_3_0_RetrieveProductDetails</a:t>
            </a:r>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41</a:t>
            </a:fld>
            <a:endParaRPr lang="en-GB" dirty="0"/>
          </a:p>
        </p:txBody>
      </p:sp>
      <p:sp>
        <p:nvSpPr>
          <p:cNvPr id="5" name="Rectangle 4"/>
          <p:cNvSpPr/>
          <p:nvPr/>
        </p:nvSpPr>
        <p:spPr>
          <a:xfrm>
            <a:off x="2317228" y="1163792"/>
            <a:ext cx="936104" cy="17281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Rectangle 7"/>
          <p:cNvSpPr/>
          <p:nvPr/>
        </p:nvSpPr>
        <p:spPr>
          <a:xfrm>
            <a:off x="2317228" y="2027888"/>
            <a:ext cx="936104" cy="88262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 name="TextBox 5"/>
          <p:cNvSpPr txBox="1"/>
          <p:nvPr/>
        </p:nvSpPr>
        <p:spPr>
          <a:xfrm>
            <a:off x="1833236" y="1235800"/>
            <a:ext cx="1885522" cy="1600438"/>
          </a:xfrm>
          <a:prstGeom prst="rect">
            <a:avLst/>
          </a:prstGeom>
          <a:noFill/>
        </p:spPr>
        <p:txBody>
          <a:bodyPr wrap="square" rtlCol="0">
            <a:spAutoFit/>
          </a:bodyPr>
          <a:lstStyle/>
          <a:p>
            <a:pPr algn="ctr"/>
            <a:r>
              <a:rPr lang="en-GB" sz="1400" dirty="0"/>
              <a:t>DataPower </a:t>
            </a:r>
          </a:p>
          <a:p>
            <a:pPr algn="ctr"/>
            <a:r>
              <a:rPr lang="en-GB" sz="1400" dirty="0"/>
              <a:t>On Ramp</a:t>
            </a:r>
          </a:p>
          <a:p>
            <a:pPr algn="ctr"/>
            <a:endParaRPr lang="en-GB" sz="1400" dirty="0"/>
          </a:p>
          <a:p>
            <a:pPr algn="ctr"/>
            <a:endParaRPr lang="en-GB" sz="1400" dirty="0"/>
          </a:p>
          <a:p>
            <a:r>
              <a:rPr lang="en-GB" sz="1400" dirty="0"/>
              <a:t>8200</a:t>
            </a:r>
          </a:p>
          <a:p>
            <a:pPr algn="ctr"/>
            <a:r>
              <a:rPr lang="en-GB" sz="1400" dirty="0"/>
              <a:t>Default </a:t>
            </a:r>
          </a:p>
          <a:p>
            <a:pPr algn="ctr"/>
            <a:r>
              <a:rPr lang="en-GB" sz="1400" dirty="0"/>
              <a:t>Domain</a:t>
            </a:r>
          </a:p>
        </p:txBody>
      </p:sp>
      <p:sp>
        <p:nvSpPr>
          <p:cNvPr id="9" name="Flowchart: Connector 8"/>
          <p:cNvSpPr/>
          <p:nvPr/>
        </p:nvSpPr>
        <p:spPr>
          <a:xfrm>
            <a:off x="2245220" y="2459936"/>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2" name="TextBox 11"/>
          <p:cNvSpPr txBox="1"/>
          <p:nvPr/>
        </p:nvSpPr>
        <p:spPr>
          <a:xfrm>
            <a:off x="286034" y="1487005"/>
            <a:ext cx="1981656" cy="769441"/>
          </a:xfrm>
          <a:prstGeom prst="rect">
            <a:avLst/>
          </a:prstGeom>
          <a:noFill/>
        </p:spPr>
        <p:txBody>
          <a:bodyPr wrap="square" rtlCol="0">
            <a:spAutoFit/>
          </a:bodyPr>
          <a:lstStyle/>
          <a:p>
            <a:r>
              <a:rPr lang="en-GB" sz="1100" dirty="0"/>
              <a:t>nemcorbus.wip.nbsnet.co.uk:8200/ProductPortfolioMaintenance_RetrieveProductDetails_SG</a:t>
            </a:r>
          </a:p>
        </p:txBody>
      </p:sp>
      <p:sp>
        <p:nvSpPr>
          <p:cNvPr id="13" name="Rectangle 12"/>
          <p:cNvSpPr/>
          <p:nvPr/>
        </p:nvSpPr>
        <p:spPr>
          <a:xfrm>
            <a:off x="7678866" y="1230944"/>
            <a:ext cx="936104" cy="17281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5" name="TextBox 14"/>
          <p:cNvSpPr txBox="1"/>
          <p:nvPr/>
        </p:nvSpPr>
        <p:spPr>
          <a:xfrm>
            <a:off x="7244419" y="1480274"/>
            <a:ext cx="1846726" cy="1169551"/>
          </a:xfrm>
          <a:prstGeom prst="rect">
            <a:avLst/>
          </a:prstGeom>
          <a:noFill/>
        </p:spPr>
        <p:txBody>
          <a:bodyPr wrap="square" rtlCol="0">
            <a:spAutoFit/>
          </a:bodyPr>
          <a:lstStyle/>
          <a:p>
            <a:pPr algn="ctr"/>
            <a:r>
              <a:rPr lang="en-GB" sz="1400" dirty="0"/>
              <a:t>ESB.IHS</a:t>
            </a:r>
          </a:p>
          <a:p>
            <a:pPr algn="ctr"/>
            <a:endParaRPr lang="en-GB" sz="1400" dirty="0"/>
          </a:p>
          <a:p>
            <a:pPr algn="ctr"/>
            <a:endParaRPr lang="en-GB" sz="1400" dirty="0"/>
          </a:p>
          <a:p>
            <a:pPr algn="ctr"/>
            <a:endParaRPr lang="en-GB" sz="1400" dirty="0"/>
          </a:p>
          <a:p>
            <a:r>
              <a:rPr lang="en-GB" sz="1400" dirty="0"/>
              <a:t>8447</a:t>
            </a:r>
          </a:p>
        </p:txBody>
      </p:sp>
      <p:sp>
        <p:nvSpPr>
          <p:cNvPr id="16" name="Flowchart: Connector 15"/>
          <p:cNvSpPr/>
          <p:nvPr/>
        </p:nvSpPr>
        <p:spPr>
          <a:xfrm>
            <a:off x="7606858" y="2594790"/>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8" name="Flowchart: Connector 17"/>
          <p:cNvSpPr/>
          <p:nvPr/>
        </p:nvSpPr>
        <p:spPr>
          <a:xfrm>
            <a:off x="3174689" y="2591464"/>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621839" y="1861167"/>
            <a:ext cx="514054" cy="11282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3" name="TextBox 22"/>
          <p:cNvSpPr txBox="1"/>
          <p:nvPr/>
        </p:nvSpPr>
        <p:spPr>
          <a:xfrm>
            <a:off x="4013013" y="1945981"/>
            <a:ext cx="1728192" cy="523220"/>
          </a:xfrm>
          <a:prstGeom prst="rect">
            <a:avLst/>
          </a:prstGeom>
          <a:noFill/>
        </p:spPr>
        <p:txBody>
          <a:bodyPr wrap="square" rtlCol="0">
            <a:spAutoFit/>
          </a:bodyPr>
          <a:lstStyle/>
          <a:p>
            <a:pPr algn="ctr"/>
            <a:r>
              <a:rPr lang="en-GB" sz="1400" dirty="0"/>
              <a:t>LTM</a:t>
            </a:r>
          </a:p>
          <a:p>
            <a:pPr algn="ctr"/>
            <a:r>
              <a:rPr lang="en-GB" sz="1400" dirty="0"/>
              <a:t>(F5)</a:t>
            </a:r>
          </a:p>
        </p:txBody>
      </p:sp>
      <p:sp>
        <p:nvSpPr>
          <p:cNvPr id="24" name="Flowchart: Connector 23"/>
          <p:cNvSpPr/>
          <p:nvPr/>
        </p:nvSpPr>
        <p:spPr>
          <a:xfrm>
            <a:off x="4572151" y="2850243"/>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Flowchart: Connector 24"/>
          <p:cNvSpPr/>
          <p:nvPr/>
        </p:nvSpPr>
        <p:spPr>
          <a:xfrm>
            <a:off x="5050892" y="2597007"/>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3" name="Rectangle 42"/>
          <p:cNvSpPr/>
          <p:nvPr/>
        </p:nvSpPr>
        <p:spPr>
          <a:xfrm>
            <a:off x="153109" y="4165589"/>
            <a:ext cx="8770870" cy="18015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4" name="TextBox 43"/>
          <p:cNvSpPr txBox="1"/>
          <p:nvPr/>
        </p:nvSpPr>
        <p:spPr>
          <a:xfrm>
            <a:off x="-7021" y="4836485"/>
            <a:ext cx="843864" cy="307777"/>
          </a:xfrm>
          <a:prstGeom prst="rect">
            <a:avLst/>
          </a:prstGeom>
          <a:noFill/>
        </p:spPr>
        <p:txBody>
          <a:bodyPr wrap="square" rtlCol="0">
            <a:spAutoFit/>
          </a:bodyPr>
          <a:lstStyle/>
          <a:p>
            <a:pPr algn="ctr"/>
            <a:r>
              <a:rPr lang="en-GB" sz="1400" dirty="0"/>
              <a:t>ESB</a:t>
            </a:r>
          </a:p>
        </p:txBody>
      </p:sp>
      <p:sp>
        <p:nvSpPr>
          <p:cNvPr id="7" name="Title 6">
            <a:extLst>
              <a:ext uri="{FF2B5EF4-FFF2-40B4-BE49-F238E27FC236}">
                <a16:creationId xmlns:a16="http://schemas.microsoft.com/office/drawing/2014/main" id="{1D6199BC-7E2A-4EB0-B0DE-20A27D7DC7CF}"/>
              </a:ext>
            </a:extLst>
          </p:cNvPr>
          <p:cNvSpPr>
            <a:spLocks noGrp="1"/>
          </p:cNvSpPr>
          <p:nvPr>
            <p:ph type="title"/>
          </p:nvPr>
        </p:nvSpPr>
        <p:spPr/>
        <p:txBody>
          <a:bodyPr/>
          <a:lstStyle/>
          <a:p>
            <a:r>
              <a:rPr lang="en-GB" dirty="0"/>
              <a:t> </a:t>
            </a:r>
          </a:p>
        </p:txBody>
      </p:sp>
      <p:sp>
        <p:nvSpPr>
          <p:cNvPr id="66" name="Title 1">
            <a:extLst>
              <a:ext uri="{FF2B5EF4-FFF2-40B4-BE49-F238E27FC236}">
                <a16:creationId xmlns:a16="http://schemas.microsoft.com/office/drawing/2014/main" id="{B712A178-A3E9-477E-9252-5DFD1AB42BB1}"/>
              </a:ext>
            </a:extLst>
          </p:cNvPr>
          <p:cNvSpPr txBox="1">
            <a:spLocks/>
          </p:cNvSpPr>
          <p:nvPr/>
        </p:nvSpPr>
        <p:spPr bwMode="auto">
          <a:xfrm>
            <a:off x="361818" y="529285"/>
            <a:ext cx="83026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lvl1pPr algn="l" defTabSz="457200" rtl="0" eaLnBrk="1" fontAlgn="base" hangingPunct="1">
              <a:spcBef>
                <a:spcPct val="0"/>
              </a:spcBef>
              <a:spcAft>
                <a:spcPct val="0"/>
              </a:spcAft>
              <a:defRPr sz="3600" b="1" kern="1200">
                <a:solidFill>
                  <a:schemeClr val="tx1"/>
                </a:solidFill>
                <a:latin typeface="+mj-lt"/>
                <a:ea typeface="MS PGothic" pitchFamily="34" charset="-128"/>
                <a:cs typeface="ＭＳ Ｐゴシック" pitchFamily="-84" charset="-128"/>
              </a:defRPr>
            </a:lvl1pPr>
            <a:lvl2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2pPr>
            <a:lvl3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3pPr>
            <a:lvl4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4pPr>
            <a:lvl5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5pPr>
            <a:lvl6pPr marL="4572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a:lstStyle>
          <a:p>
            <a:r>
              <a:rPr lang="en-GB" sz="2400" dirty="0"/>
              <a:t>SOAP over HTTP Service Gateway</a:t>
            </a:r>
          </a:p>
        </p:txBody>
      </p:sp>
      <p:sp>
        <p:nvSpPr>
          <p:cNvPr id="72" name="Rectangle 71">
            <a:extLst>
              <a:ext uri="{FF2B5EF4-FFF2-40B4-BE49-F238E27FC236}">
                <a16:creationId xmlns:a16="http://schemas.microsoft.com/office/drawing/2014/main" id="{A1FE83B9-1889-449C-8323-876D39533666}"/>
              </a:ext>
            </a:extLst>
          </p:cNvPr>
          <p:cNvSpPr/>
          <p:nvPr/>
        </p:nvSpPr>
        <p:spPr>
          <a:xfrm>
            <a:off x="683568" y="4211084"/>
            <a:ext cx="5472608" cy="168581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0" name="TextBox 59"/>
          <p:cNvSpPr txBox="1"/>
          <p:nvPr/>
        </p:nvSpPr>
        <p:spPr>
          <a:xfrm>
            <a:off x="5516826" y="5652904"/>
            <a:ext cx="724857" cy="276999"/>
          </a:xfrm>
          <a:prstGeom prst="rect">
            <a:avLst/>
          </a:prstGeom>
          <a:noFill/>
        </p:spPr>
        <p:txBody>
          <a:bodyPr wrap="square" rtlCol="0">
            <a:spAutoFit/>
          </a:bodyPr>
          <a:lstStyle/>
          <a:p>
            <a:pPr algn="ctr"/>
            <a:r>
              <a:rPr lang="en-GB" sz="1050" b="1" dirty="0"/>
              <a:t>EG01</a:t>
            </a:r>
            <a:r>
              <a:rPr lang="en-GB" sz="1200" dirty="0"/>
              <a:t> </a:t>
            </a:r>
          </a:p>
        </p:txBody>
      </p:sp>
      <p:sp>
        <p:nvSpPr>
          <p:cNvPr id="78" name="Rectangle 77">
            <a:extLst>
              <a:ext uri="{FF2B5EF4-FFF2-40B4-BE49-F238E27FC236}">
                <a16:creationId xmlns:a16="http://schemas.microsoft.com/office/drawing/2014/main" id="{AF328CC2-05C5-478D-868A-4DE6593D323B}"/>
              </a:ext>
            </a:extLst>
          </p:cNvPr>
          <p:cNvSpPr/>
          <p:nvPr/>
        </p:nvSpPr>
        <p:spPr>
          <a:xfrm>
            <a:off x="791983" y="4501879"/>
            <a:ext cx="3380072" cy="1326437"/>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7" name="Rectangle 46"/>
          <p:cNvSpPr/>
          <p:nvPr/>
        </p:nvSpPr>
        <p:spPr>
          <a:xfrm>
            <a:off x="1111033" y="4868121"/>
            <a:ext cx="936104" cy="88262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1" name="Flowchart: Connector 60"/>
          <p:cNvSpPr/>
          <p:nvPr/>
        </p:nvSpPr>
        <p:spPr>
          <a:xfrm>
            <a:off x="1965619" y="5287865"/>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9" name="TextBox 68"/>
          <p:cNvSpPr txBox="1"/>
          <p:nvPr/>
        </p:nvSpPr>
        <p:spPr>
          <a:xfrm>
            <a:off x="1092800" y="4938501"/>
            <a:ext cx="985263" cy="738664"/>
          </a:xfrm>
          <a:prstGeom prst="rect">
            <a:avLst/>
          </a:prstGeom>
          <a:noFill/>
        </p:spPr>
        <p:txBody>
          <a:bodyPr wrap="square" rtlCol="0">
            <a:spAutoFit/>
          </a:bodyPr>
          <a:lstStyle/>
          <a:p>
            <a:pPr algn="ctr"/>
            <a:r>
              <a:rPr lang="en-GB" sz="1400" dirty="0"/>
              <a:t>Lookup </a:t>
            </a:r>
          </a:p>
          <a:p>
            <a:pPr algn="ctr"/>
            <a:r>
              <a:rPr lang="en-GB" sz="1400" dirty="0"/>
              <a:t>&amp;</a:t>
            </a:r>
          </a:p>
          <a:p>
            <a:pPr algn="ctr"/>
            <a:r>
              <a:rPr lang="en-GB" sz="1400" dirty="0"/>
              <a:t>Route</a:t>
            </a:r>
          </a:p>
        </p:txBody>
      </p:sp>
      <p:sp>
        <p:nvSpPr>
          <p:cNvPr id="73" name="TextBox 72">
            <a:extLst>
              <a:ext uri="{FF2B5EF4-FFF2-40B4-BE49-F238E27FC236}">
                <a16:creationId xmlns:a16="http://schemas.microsoft.com/office/drawing/2014/main" id="{50B5945E-F6FD-4188-B0B6-46A5D4CB8D43}"/>
              </a:ext>
            </a:extLst>
          </p:cNvPr>
          <p:cNvSpPr txBox="1"/>
          <p:nvPr/>
        </p:nvSpPr>
        <p:spPr>
          <a:xfrm>
            <a:off x="716733" y="4534355"/>
            <a:ext cx="3509437" cy="276999"/>
          </a:xfrm>
          <a:prstGeom prst="rect">
            <a:avLst/>
          </a:prstGeom>
          <a:noFill/>
        </p:spPr>
        <p:txBody>
          <a:bodyPr wrap="square" rtlCol="0">
            <a:spAutoFit/>
          </a:bodyPr>
          <a:lstStyle/>
          <a:p>
            <a:pPr algn="ctr"/>
            <a:r>
              <a:rPr lang="en-GB" sz="1200" dirty="0"/>
              <a:t>PPM_RetrieveProductDetails_SG</a:t>
            </a:r>
          </a:p>
        </p:txBody>
      </p:sp>
      <p:sp>
        <p:nvSpPr>
          <p:cNvPr id="79" name="TextBox 78">
            <a:extLst>
              <a:ext uri="{FF2B5EF4-FFF2-40B4-BE49-F238E27FC236}">
                <a16:creationId xmlns:a16="http://schemas.microsoft.com/office/drawing/2014/main" id="{4C2F5511-5C6D-41D4-BC88-3D09B5216E2E}"/>
              </a:ext>
            </a:extLst>
          </p:cNvPr>
          <p:cNvSpPr txBox="1"/>
          <p:nvPr/>
        </p:nvSpPr>
        <p:spPr>
          <a:xfrm>
            <a:off x="2114056" y="4810448"/>
            <a:ext cx="2057999" cy="430887"/>
          </a:xfrm>
          <a:prstGeom prst="rect">
            <a:avLst/>
          </a:prstGeom>
          <a:noFill/>
        </p:spPr>
        <p:txBody>
          <a:bodyPr wrap="square" rtlCol="0">
            <a:spAutoFit/>
          </a:bodyPr>
          <a:lstStyle/>
          <a:p>
            <a:r>
              <a:rPr lang="en-GB" sz="1050" dirty="0">
                <a:solidFill>
                  <a:schemeClr val="tx1">
                    <a:lumMod val="50000"/>
                  </a:schemeClr>
                </a:solidFill>
              </a:rPr>
              <a:t>serviceHeader.gatewayInfo = [{VE=EM2D1}, {ScmV=3.0}]</a:t>
            </a:r>
          </a:p>
        </p:txBody>
      </p:sp>
      <p:cxnSp>
        <p:nvCxnSpPr>
          <p:cNvPr id="91" name="Connector: Elbow 90"/>
          <p:cNvCxnSpPr>
            <a:cxnSpLocks/>
          </p:cNvCxnSpPr>
          <p:nvPr/>
        </p:nvCxnSpPr>
        <p:spPr>
          <a:xfrm flipV="1">
            <a:off x="2156594" y="2952518"/>
            <a:ext cx="2422707" cy="2396858"/>
          </a:xfrm>
          <a:prstGeom prst="bentConnector3">
            <a:avLst>
              <a:gd name="adj1" fmla="val 76103"/>
            </a:avLst>
          </a:prstGeom>
          <a:ln w="38100">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E5DF147D-E512-4576-9B9F-56646549107F}"/>
              </a:ext>
            </a:extLst>
          </p:cNvPr>
          <p:cNvSpPr/>
          <p:nvPr/>
        </p:nvSpPr>
        <p:spPr>
          <a:xfrm>
            <a:off x="6184222" y="4208954"/>
            <a:ext cx="2632452" cy="168581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3" name="TextBox 82">
            <a:extLst>
              <a:ext uri="{FF2B5EF4-FFF2-40B4-BE49-F238E27FC236}">
                <a16:creationId xmlns:a16="http://schemas.microsoft.com/office/drawing/2014/main" id="{A22A09E5-C022-444A-8196-F7355999BA77}"/>
              </a:ext>
            </a:extLst>
          </p:cNvPr>
          <p:cNvSpPr txBox="1"/>
          <p:nvPr/>
        </p:nvSpPr>
        <p:spPr>
          <a:xfrm>
            <a:off x="6199267" y="5656507"/>
            <a:ext cx="2617407" cy="253916"/>
          </a:xfrm>
          <a:prstGeom prst="rect">
            <a:avLst/>
          </a:prstGeom>
          <a:noFill/>
        </p:spPr>
        <p:txBody>
          <a:bodyPr wrap="square" rtlCol="0">
            <a:spAutoFit/>
          </a:bodyPr>
          <a:lstStyle/>
          <a:p>
            <a:pPr algn="ctr"/>
            <a:r>
              <a:rPr lang="en-GB" sz="1050" b="1" dirty="0"/>
              <a:t>ProductPortfolioMaintenance_v3_001 </a:t>
            </a:r>
          </a:p>
        </p:txBody>
      </p:sp>
      <p:sp>
        <p:nvSpPr>
          <p:cNvPr id="84" name="Rectangle 83">
            <a:extLst>
              <a:ext uri="{FF2B5EF4-FFF2-40B4-BE49-F238E27FC236}">
                <a16:creationId xmlns:a16="http://schemas.microsoft.com/office/drawing/2014/main" id="{849CC9B6-804E-4C9A-9444-4747344813B2}"/>
              </a:ext>
            </a:extLst>
          </p:cNvPr>
          <p:cNvSpPr/>
          <p:nvPr/>
        </p:nvSpPr>
        <p:spPr>
          <a:xfrm>
            <a:off x="6266902" y="4486877"/>
            <a:ext cx="2442029" cy="106426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8" name="TextBox 67"/>
          <p:cNvSpPr txBox="1"/>
          <p:nvPr/>
        </p:nvSpPr>
        <p:spPr>
          <a:xfrm>
            <a:off x="6042955" y="4766329"/>
            <a:ext cx="2910223" cy="461665"/>
          </a:xfrm>
          <a:prstGeom prst="rect">
            <a:avLst/>
          </a:prstGeom>
          <a:noFill/>
        </p:spPr>
        <p:txBody>
          <a:bodyPr wrap="square" rtlCol="0">
            <a:spAutoFit/>
          </a:bodyPr>
          <a:lstStyle/>
          <a:p>
            <a:pPr algn="ctr"/>
            <a:r>
              <a:rPr lang="en-GB" sz="1200" dirty="0"/>
              <a:t>PPM_V3_0_</a:t>
            </a:r>
          </a:p>
          <a:p>
            <a:pPr algn="ctr"/>
            <a:r>
              <a:rPr lang="en-GB" sz="1200" dirty="0"/>
              <a:t>RetrieveProductDetails</a:t>
            </a:r>
          </a:p>
        </p:txBody>
      </p:sp>
      <p:sp>
        <p:nvSpPr>
          <p:cNvPr id="67" name="Flowchart: Connector 66"/>
          <p:cNvSpPr/>
          <p:nvPr/>
        </p:nvSpPr>
        <p:spPr>
          <a:xfrm>
            <a:off x="7931988" y="4130148"/>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6" name="TextBox 115">
            <a:extLst>
              <a:ext uri="{FF2B5EF4-FFF2-40B4-BE49-F238E27FC236}">
                <a16:creationId xmlns:a16="http://schemas.microsoft.com/office/drawing/2014/main" id="{AB309D1E-319F-4826-A7D7-5C0B672D8AA3}"/>
              </a:ext>
            </a:extLst>
          </p:cNvPr>
          <p:cNvSpPr txBox="1"/>
          <p:nvPr/>
        </p:nvSpPr>
        <p:spPr>
          <a:xfrm>
            <a:off x="8134317" y="3947344"/>
            <a:ext cx="588988" cy="261610"/>
          </a:xfrm>
          <a:prstGeom prst="rect">
            <a:avLst/>
          </a:prstGeom>
          <a:noFill/>
        </p:spPr>
        <p:txBody>
          <a:bodyPr wrap="square" rtlCol="0">
            <a:spAutoFit/>
          </a:bodyPr>
          <a:lstStyle/>
          <a:p>
            <a:r>
              <a:rPr lang="en-GB" sz="1100" dirty="0"/>
              <a:t>18024</a:t>
            </a:r>
          </a:p>
        </p:txBody>
      </p:sp>
      <p:sp>
        <p:nvSpPr>
          <p:cNvPr id="117" name="Rectangle 116">
            <a:extLst>
              <a:ext uri="{FF2B5EF4-FFF2-40B4-BE49-F238E27FC236}">
                <a16:creationId xmlns:a16="http://schemas.microsoft.com/office/drawing/2014/main" id="{9BA3BF6C-AFED-44BD-BCC0-EB942EA719AC}"/>
              </a:ext>
            </a:extLst>
          </p:cNvPr>
          <p:cNvSpPr/>
          <p:nvPr/>
        </p:nvSpPr>
        <p:spPr>
          <a:xfrm>
            <a:off x="4249320" y="4499204"/>
            <a:ext cx="1827159" cy="106576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8" name="TextBox 117">
            <a:extLst>
              <a:ext uri="{FF2B5EF4-FFF2-40B4-BE49-F238E27FC236}">
                <a16:creationId xmlns:a16="http://schemas.microsoft.com/office/drawing/2014/main" id="{813B193F-5AEE-438C-AE31-B7F27F82BDAD}"/>
              </a:ext>
            </a:extLst>
          </p:cNvPr>
          <p:cNvSpPr txBox="1"/>
          <p:nvPr/>
        </p:nvSpPr>
        <p:spPr>
          <a:xfrm>
            <a:off x="3707787" y="4782832"/>
            <a:ext cx="2910223" cy="461665"/>
          </a:xfrm>
          <a:prstGeom prst="rect">
            <a:avLst/>
          </a:prstGeom>
          <a:noFill/>
        </p:spPr>
        <p:txBody>
          <a:bodyPr wrap="square" rtlCol="0">
            <a:spAutoFit/>
          </a:bodyPr>
          <a:lstStyle/>
          <a:p>
            <a:pPr algn="ctr"/>
            <a:r>
              <a:rPr lang="en-GB" sz="1200" dirty="0"/>
              <a:t>PPM_V3_1_</a:t>
            </a:r>
          </a:p>
          <a:p>
            <a:pPr algn="ctr"/>
            <a:r>
              <a:rPr lang="en-GB" sz="1200" dirty="0"/>
              <a:t>RetrieveProductDetails</a:t>
            </a:r>
          </a:p>
        </p:txBody>
      </p:sp>
      <p:cxnSp>
        <p:nvCxnSpPr>
          <p:cNvPr id="131" name="Straight Arrow Connector 130">
            <a:extLst>
              <a:ext uri="{FF2B5EF4-FFF2-40B4-BE49-F238E27FC236}">
                <a16:creationId xmlns:a16="http://schemas.microsoft.com/office/drawing/2014/main" id="{E2FE6984-905C-440E-BF6F-410355EAF810}"/>
              </a:ext>
            </a:extLst>
          </p:cNvPr>
          <p:cNvCxnSpPr>
            <a:cxnSpLocks/>
          </p:cNvCxnSpPr>
          <p:nvPr/>
        </p:nvCxnSpPr>
        <p:spPr>
          <a:xfrm flipV="1">
            <a:off x="5240582" y="2671855"/>
            <a:ext cx="2333595" cy="938"/>
          </a:xfrm>
          <a:prstGeom prst="straightConnector1">
            <a:avLst/>
          </a:prstGeom>
          <a:ln w="38100">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44" name="Connector: Elbow 143">
            <a:extLst>
              <a:ext uri="{FF2B5EF4-FFF2-40B4-BE49-F238E27FC236}">
                <a16:creationId xmlns:a16="http://schemas.microsoft.com/office/drawing/2014/main" id="{F3408066-BD8F-4A2A-A7E1-C918C6559424}"/>
              </a:ext>
            </a:extLst>
          </p:cNvPr>
          <p:cNvCxnSpPr>
            <a:cxnSpLocks/>
          </p:cNvCxnSpPr>
          <p:nvPr/>
        </p:nvCxnSpPr>
        <p:spPr>
          <a:xfrm rot="5400000">
            <a:off x="7700612" y="3360726"/>
            <a:ext cx="1086482" cy="469551"/>
          </a:xfrm>
          <a:prstGeom prst="bentConnector3">
            <a:avLst>
              <a:gd name="adj1" fmla="val 79103"/>
            </a:avLst>
          </a:prstGeom>
          <a:ln w="38100">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57" name="Flowchart: Connector 56"/>
          <p:cNvSpPr/>
          <p:nvPr/>
        </p:nvSpPr>
        <p:spPr>
          <a:xfrm>
            <a:off x="8392264" y="2866674"/>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52" name="TextBox 151">
            <a:extLst>
              <a:ext uri="{FF2B5EF4-FFF2-40B4-BE49-F238E27FC236}">
                <a16:creationId xmlns:a16="http://schemas.microsoft.com/office/drawing/2014/main" id="{267F6A06-1FAD-4C44-8916-D8DD80E1D405}"/>
              </a:ext>
            </a:extLst>
          </p:cNvPr>
          <p:cNvSpPr txBox="1"/>
          <p:nvPr/>
        </p:nvSpPr>
        <p:spPr>
          <a:xfrm>
            <a:off x="4355976" y="3874694"/>
            <a:ext cx="3640175" cy="276999"/>
          </a:xfrm>
          <a:prstGeom prst="rect">
            <a:avLst/>
          </a:prstGeom>
          <a:noFill/>
        </p:spPr>
        <p:txBody>
          <a:bodyPr wrap="square" rtlCol="0">
            <a:spAutoFit/>
          </a:bodyPr>
          <a:lstStyle/>
          <a:p>
            <a:r>
              <a:rPr lang="en-GB" sz="1200" dirty="0"/>
              <a:t>&lt;ESB&gt;:18024/PPM_V3_0_RetrieveProductDetails</a:t>
            </a:r>
          </a:p>
        </p:txBody>
      </p:sp>
      <p:cxnSp>
        <p:nvCxnSpPr>
          <p:cNvPr id="153" name="Connector: Elbow 152">
            <a:extLst>
              <a:ext uri="{FF2B5EF4-FFF2-40B4-BE49-F238E27FC236}">
                <a16:creationId xmlns:a16="http://schemas.microsoft.com/office/drawing/2014/main" id="{0EC857DE-0839-4138-A138-1FA7F8804C4A}"/>
              </a:ext>
            </a:extLst>
          </p:cNvPr>
          <p:cNvCxnSpPr>
            <a:cxnSpLocks/>
          </p:cNvCxnSpPr>
          <p:nvPr/>
        </p:nvCxnSpPr>
        <p:spPr>
          <a:xfrm rot="10800000" flipV="1">
            <a:off x="7028076" y="4198970"/>
            <a:ext cx="902215" cy="324379"/>
          </a:xfrm>
          <a:prstGeom prst="bentConnector3">
            <a:avLst>
              <a:gd name="adj1" fmla="val 99255"/>
            </a:avLst>
          </a:prstGeom>
          <a:ln w="38100">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054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42</a:t>
            </a:fld>
            <a:endParaRPr lang="en-GB" dirty="0"/>
          </a:p>
        </p:txBody>
      </p:sp>
      <p:sp>
        <p:nvSpPr>
          <p:cNvPr id="5" name="Rectangle 4"/>
          <p:cNvSpPr/>
          <p:nvPr/>
        </p:nvSpPr>
        <p:spPr>
          <a:xfrm>
            <a:off x="2317228" y="1163792"/>
            <a:ext cx="936104" cy="17281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Rectangle 7"/>
          <p:cNvSpPr/>
          <p:nvPr/>
        </p:nvSpPr>
        <p:spPr>
          <a:xfrm>
            <a:off x="2317228" y="2027888"/>
            <a:ext cx="936104" cy="88262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 name="TextBox 5"/>
          <p:cNvSpPr txBox="1"/>
          <p:nvPr/>
        </p:nvSpPr>
        <p:spPr>
          <a:xfrm>
            <a:off x="1833236" y="1235800"/>
            <a:ext cx="1885522" cy="1600438"/>
          </a:xfrm>
          <a:prstGeom prst="rect">
            <a:avLst/>
          </a:prstGeom>
          <a:noFill/>
        </p:spPr>
        <p:txBody>
          <a:bodyPr wrap="square" rtlCol="0">
            <a:spAutoFit/>
          </a:bodyPr>
          <a:lstStyle/>
          <a:p>
            <a:pPr algn="ctr"/>
            <a:r>
              <a:rPr lang="en-GB" sz="1400" dirty="0"/>
              <a:t>DataPower </a:t>
            </a:r>
          </a:p>
          <a:p>
            <a:pPr algn="ctr"/>
            <a:r>
              <a:rPr lang="en-GB" sz="1400" dirty="0"/>
              <a:t>On Ramp</a:t>
            </a:r>
          </a:p>
          <a:p>
            <a:pPr algn="ctr"/>
            <a:endParaRPr lang="en-GB" sz="1400" dirty="0"/>
          </a:p>
          <a:p>
            <a:pPr algn="ctr"/>
            <a:endParaRPr lang="en-GB" sz="1400" dirty="0"/>
          </a:p>
          <a:p>
            <a:r>
              <a:rPr lang="en-GB" sz="1400" dirty="0"/>
              <a:t>8200</a:t>
            </a:r>
          </a:p>
          <a:p>
            <a:pPr algn="ctr"/>
            <a:r>
              <a:rPr lang="en-GB" sz="1400" dirty="0"/>
              <a:t>Default </a:t>
            </a:r>
          </a:p>
          <a:p>
            <a:pPr algn="ctr"/>
            <a:r>
              <a:rPr lang="en-GB" sz="1400" dirty="0"/>
              <a:t>Domain</a:t>
            </a:r>
          </a:p>
        </p:txBody>
      </p:sp>
      <p:sp>
        <p:nvSpPr>
          <p:cNvPr id="9" name="Flowchart: Connector 8"/>
          <p:cNvSpPr/>
          <p:nvPr/>
        </p:nvSpPr>
        <p:spPr>
          <a:xfrm>
            <a:off x="2245220" y="2459936"/>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2" name="TextBox 11"/>
          <p:cNvSpPr txBox="1"/>
          <p:nvPr/>
        </p:nvSpPr>
        <p:spPr>
          <a:xfrm>
            <a:off x="286034" y="1487005"/>
            <a:ext cx="1981656" cy="769441"/>
          </a:xfrm>
          <a:prstGeom prst="rect">
            <a:avLst/>
          </a:prstGeom>
          <a:noFill/>
        </p:spPr>
        <p:txBody>
          <a:bodyPr wrap="square" rtlCol="0">
            <a:spAutoFit/>
          </a:bodyPr>
          <a:lstStyle/>
          <a:p>
            <a:r>
              <a:rPr lang="en-GB" sz="1100" dirty="0"/>
              <a:t>nemcorbus.wip.nbsnet.co.uk:8200/ProductPortfolioMaintenance_RetrieveProductDetails_SG</a:t>
            </a:r>
          </a:p>
        </p:txBody>
      </p:sp>
      <p:sp>
        <p:nvSpPr>
          <p:cNvPr id="13" name="Rectangle 12"/>
          <p:cNvSpPr/>
          <p:nvPr/>
        </p:nvSpPr>
        <p:spPr>
          <a:xfrm>
            <a:off x="7678866" y="1230944"/>
            <a:ext cx="936104" cy="17281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5" name="TextBox 14"/>
          <p:cNvSpPr txBox="1"/>
          <p:nvPr/>
        </p:nvSpPr>
        <p:spPr>
          <a:xfrm>
            <a:off x="7244419" y="1480274"/>
            <a:ext cx="1846726" cy="738664"/>
          </a:xfrm>
          <a:prstGeom prst="rect">
            <a:avLst/>
          </a:prstGeom>
          <a:noFill/>
        </p:spPr>
        <p:txBody>
          <a:bodyPr wrap="square" rtlCol="0">
            <a:spAutoFit/>
          </a:bodyPr>
          <a:lstStyle/>
          <a:p>
            <a:pPr algn="ctr"/>
            <a:r>
              <a:rPr lang="en-GB" sz="1400" dirty="0"/>
              <a:t>ESB.IHS</a:t>
            </a:r>
          </a:p>
          <a:p>
            <a:pPr algn="ctr"/>
            <a:endParaRPr lang="en-GB" sz="1400" dirty="0"/>
          </a:p>
          <a:p>
            <a:r>
              <a:rPr lang="en-GB" sz="1400" dirty="0"/>
              <a:t>8447</a:t>
            </a:r>
          </a:p>
        </p:txBody>
      </p:sp>
      <p:sp>
        <p:nvSpPr>
          <p:cNvPr id="16" name="Flowchart: Connector 15"/>
          <p:cNvSpPr/>
          <p:nvPr/>
        </p:nvSpPr>
        <p:spPr>
          <a:xfrm>
            <a:off x="7606858" y="2594790"/>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8" name="Flowchart: Connector 17"/>
          <p:cNvSpPr/>
          <p:nvPr/>
        </p:nvSpPr>
        <p:spPr>
          <a:xfrm>
            <a:off x="3174689" y="2591464"/>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621839" y="1861167"/>
            <a:ext cx="514054" cy="11282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3" name="TextBox 22"/>
          <p:cNvSpPr txBox="1"/>
          <p:nvPr/>
        </p:nvSpPr>
        <p:spPr>
          <a:xfrm>
            <a:off x="4013013" y="1945981"/>
            <a:ext cx="1728192" cy="523220"/>
          </a:xfrm>
          <a:prstGeom prst="rect">
            <a:avLst/>
          </a:prstGeom>
          <a:noFill/>
        </p:spPr>
        <p:txBody>
          <a:bodyPr wrap="square" rtlCol="0">
            <a:spAutoFit/>
          </a:bodyPr>
          <a:lstStyle/>
          <a:p>
            <a:pPr algn="ctr"/>
            <a:r>
              <a:rPr lang="en-GB" sz="1400" dirty="0"/>
              <a:t>LTM</a:t>
            </a:r>
          </a:p>
          <a:p>
            <a:pPr algn="ctr"/>
            <a:r>
              <a:rPr lang="en-GB" sz="1400" dirty="0"/>
              <a:t>(F5)</a:t>
            </a:r>
          </a:p>
        </p:txBody>
      </p:sp>
      <p:sp>
        <p:nvSpPr>
          <p:cNvPr id="24" name="Flowchart: Connector 23"/>
          <p:cNvSpPr/>
          <p:nvPr/>
        </p:nvSpPr>
        <p:spPr>
          <a:xfrm>
            <a:off x="4572151" y="2787136"/>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Flowchart: Connector 24"/>
          <p:cNvSpPr/>
          <p:nvPr/>
        </p:nvSpPr>
        <p:spPr>
          <a:xfrm>
            <a:off x="5050892" y="2597007"/>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3" name="Rectangle 42"/>
          <p:cNvSpPr/>
          <p:nvPr/>
        </p:nvSpPr>
        <p:spPr>
          <a:xfrm>
            <a:off x="153109" y="4165589"/>
            <a:ext cx="8770870" cy="18015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4" name="TextBox 43"/>
          <p:cNvSpPr txBox="1"/>
          <p:nvPr/>
        </p:nvSpPr>
        <p:spPr>
          <a:xfrm>
            <a:off x="-7021" y="4836485"/>
            <a:ext cx="843864" cy="307777"/>
          </a:xfrm>
          <a:prstGeom prst="rect">
            <a:avLst/>
          </a:prstGeom>
          <a:noFill/>
        </p:spPr>
        <p:txBody>
          <a:bodyPr wrap="square" rtlCol="0">
            <a:spAutoFit/>
          </a:bodyPr>
          <a:lstStyle/>
          <a:p>
            <a:pPr algn="ctr"/>
            <a:r>
              <a:rPr lang="en-GB" sz="1400" dirty="0"/>
              <a:t>ESB</a:t>
            </a:r>
          </a:p>
        </p:txBody>
      </p:sp>
      <p:sp>
        <p:nvSpPr>
          <p:cNvPr id="7" name="Title 6">
            <a:extLst>
              <a:ext uri="{FF2B5EF4-FFF2-40B4-BE49-F238E27FC236}">
                <a16:creationId xmlns:a16="http://schemas.microsoft.com/office/drawing/2014/main" id="{1D6199BC-7E2A-4EB0-B0DE-20A27D7DC7CF}"/>
              </a:ext>
            </a:extLst>
          </p:cNvPr>
          <p:cNvSpPr>
            <a:spLocks noGrp="1"/>
          </p:cNvSpPr>
          <p:nvPr>
            <p:ph type="title"/>
          </p:nvPr>
        </p:nvSpPr>
        <p:spPr/>
        <p:txBody>
          <a:bodyPr/>
          <a:lstStyle/>
          <a:p>
            <a:r>
              <a:rPr lang="en-GB" dirty="0"/>
              <a:t> </a:t>
            </a:r>
          </a:p>
        </p:txBody>
      </p:sp>
      <p:sp>
        <p:nvSpPr>
          <p:cNvPr id="66" name="Title 1">
            <a:extLst>
              <a:ext uri="{FF2B5EF4-FFF2-40B4-BE49-F238E27FC236}">
                <a16:creationId xmlns:a16="http://schemas.microsoft.com/office/drawing/2014/main" id="{B712A178-A3E9-477E-9252-5DFD1AB42BB1}"/>
              </a:ext>
            </a:extLst>
          </p:cNvPr>
          <p:cNvSpPr txBox="1">
            <a:spLocks/>
          </p:cNvSpPr>
          <p:nvPr/>
        </p:nvSpPr>
        <p:spPr bwMode="auto">
          <a:xfrm>
            <a:off x="361818" y="529285"/>
            <a:ext cx="83026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lvl1pPr algn="l" defTabSz="457200" rtl="0" eaLnBrk="1" fontAlgn="base" hangingPunct="1">
              <a:spcBef>
                <a:spcPct val="0"/>
              </a:spcBef>
              <a:spcAft>
                <a:spcPct val="0"/>
              </a:spcAft>
              <a:defRPr sz="3600" b="1" kern="1200">
                <a:solidFill>
                  <a:schemeClr val="tx1"/>
                </a:solidFill>
                <a:latin typeface="+mj-lt"/>
                <a:ea typeface="MS PGothic" pitchFamily="34" charset="-128"/>
                <a:cs typeface="ＭＳ Ｐゴシック" pitchFamily="-84" charset="-128"/>
              </a:defRPr>
            </a:lvl1pPr>
            <a:lvl2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2pPr>
            <a:lvl3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3pPr>
            <a:lvl4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4pPr>
            <a:lvl5pPr algn="l" defTabSz="457200" rtl="0" eaLnBrk="1" fontAlgn="base" hangingPunct="1">
              <a:spcBef>
                <a:spcPct val="0"/>
              </a:spcBef>
              <a:spcAft>
                <a:spcPct val="0"/>
              </a:spcAft>
              <a:defRPr sz="3600" b="1">
                <a:solidFill>
                  <a:schemeClr val="tx1"/>
                </a:solidFill>
                <a:latin typeface="Arial" pitchFamily="-84" charset="0"/>
                <a:ea typeface="MS PGothic" pitchFamily="34" charset="-128"/>
                <a:cs typeface="ＭＳ Ｐゴシック" pitchFamily="-84" charset="-128"/>
              </a:defRPr>
            </a:lvl5pPr>
            <a:lvl6pPr marL="4572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a:lstStyle>
          <a:p>
            <a:r>
              <a:rPr lang="en-GB" sz="2400" dirty="0"/>
              <a:t>SOAP over HTTP Service Gateway</a:t>
            </a:r>
          </a:p>
        </p:txBody>
      </p:sp>
      <p:sp>
        <p:nvSpPr>
          <p:cNvPr id="72" name="Rectangle 71">
            <a:extLst>
              <a:ext uri="{FF2B5EF4-FFF2-40B4-BE49-F238E27FC236}">
                <a16:creationId xmlns:a16="http://schemas.microsoft.com/office/drawing/2014/main" id="{A1FE83B9-1889-449C-8323-876D39533666}"/>
              </a:ext>
            </a:extLst>
          </p:cNvPr>
          <p:cNvSpPr/>
          <p:nvPr/>
        </p:nvSpPr>
        <p:spPr>
          <a:xfrm>
            <a:off x="683568" y="4211084"/>
            <a:ext cx="5472608" cy="168581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0" name="TextBox 59"/>
          <p:cNvSpPr txBox="1"/>
          <p:nvPr/>
        </p:nvSpPr>
        <p:spPr>
          <a:xfrm>
            <a:off x="5516826" y="5652904"/>
            <a:ext cx="724857" cy="276999"/>
          </a:xfrm>
          <a:prstGeom prst="rect">
            <a:avLst/>
          </a:prstGeom>
          <a:noFill/>
        </p:spPr>
        <p:txBody>
          <a:bodyPr wrap="square" rtlCol="0">
            <a:spAutoFit/>
          </a:bodyPr>
          <a:lstStyle/>
          <a:p>
            <a:pPr algn="ctr"/>
            <a:r>
              <a:rPr lang="en-GB" sz="1050" b="1" dirty="0"/>
              <a:t>EG01</a:t>
            </a:r>
            <a:r>
              <a:rPr lang="en-GB" sz="1200" dirty="0"/>
              <a:t> </a:t>
            </a:r>
          </a:p>
        </p:txBody>
      </p:sp>
      <p:sp>
        <p:nvSpPr>
          <p:cNvPr id="78" name="Rectangle 77">
            <a:extLst>
              <a:ext uri="{FF2B5EF4-FFF2-40B4-BE49-F238E27FC236}">
                <a16:creationId xmlns:a16="http://schemas.microsoft.com/office/drawing/2014/main" id="{AF328CC2-05C5-478D-868A-4DE6593D323B}"/>
              </a:ext>
            </a:extLst>
          </p:cNvPr>
          <p:cNvSpPr/>
          <p:nvPr/>
        </p:nvSpPr>
        <p:spPr>
          <a:xfrm>
            <a:off x="791983" y="4501879"/>
            <a:ext cx="3380072" cy="1326437"/>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7" name="Rectangle 46"/>
          <p:cNvSpPr/>
          <p:nvPr/>
        </p:nvSpPr>
        <p:spPr>
          <a:xfrm>
            <a:off x="1111033" y="4868121"/>
            <a:ext cx="936104" cy="88262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9" name="TextBox 48"/>
          <p:cNvSpPr txBox="1"/>
          <p:nvPr/>
        </p:nvSpPr>
        <p:spPr>
          <a:xfrm>
            <a:off x="262454" y="3923428"/>
            <a:ext cx="588988" cy="261610"/>
          </a:xfrm>
          <a:prstGeom prst="rect">
            <a:avLst/>
          </a:prstGeom>
          <a:noFill/>
        </p:spPr>
        <p:txBody>
          <a:bodyPr wrap="square" rtlCol="0">
            <a:spAutoFit/>
          </a:bodyPr>
          <a:lstStyle/>
          <a:p>
            <a:r>
              <a:rPr lang="en-GB" sz="1100" dirty="0"/>
              <a:t>18025</a:t>
            </a:r>
          </a:p>
        </p:txBody>
      </p:sp>
      <p:sp>
        <p:nvSpPr>
          <p:cNvPr id="61" name="Flowchart: Connector 60"/>
          <p:cNvSpPr/>
          <p:nvPr/>
        </p:nvSpPr>
        <p:spPr>
          <a:xfrm>
            <a:off x="1965619" y="5287865"/>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9" name="TextBox 68"/>
          <p:cNvSpPr txBox="1"/>
          <p:nvPr/>
        </p:nvSpPr>
        <p:spPr>
          <a:xfrm>
            <a:off x="1081834" y="4937106"/>
            <a:ext cx="985263" cy="738664"/>
          </a:xfrm>
          <a:prstGeom prst="rect">
            <a:avLst/>
          </a:prstGeom>
          <a:noFill/>
        </p:spPr>
        <p:txBody>
          <a:bodyPr wrap="square" rtlCol="0">
            <a:spAutoFit/>
          </a:bodyPr>
          <a:lstStyle/>
          <a:p>
            <a:pPr algn="ctr"/>
            <a:r>
              <a:rPr lang="en-GB" sz="1400" dirty="0"/>
              <a:t>Lookup </a:t>
            </a:r>
          </a:p>
          <a:p>
            <a:pPr algn="ctr"/>
            <a:r>
              <a:rPr lang="en-GB" sz="1400" dirty="0"/>
              <a:t>&amp;</a:t>
            </a:r>
          </a:p>
          <a:p>
            <a:pPr algn="ctr"/>
            <a:r>
              <a:rPr lang="en-GB" sz="1400" dirty="0"/>
              <a:t>Route</a:t>
            </a:r>
          </a:p>
        </p:txBody>
      </p:sp>
      <p:sp>
        <p:nvSpPr>
          <p:cNvPr id="73" name="TextBox 72">
            <a:extLst>
              <a:ext uri="{FF2B5EF4-FFF2-40B4-BE49-F238E27FC236}">
                <a16:creationId xmlns:a16="http://schemas.microsoft.com/office/drawing/2014/main" id="{50B5945E-F6FD-4188-B0B6-46A5D4CB8D43}"/>
              </a:ext>
            </a:extLst>
          </p:cNvPr>
          <p:cNvSpPr txBox="1"/>
          <p:nvPr/>
        </p:nvSpPr>
        <p:spPr>
          <a:xfrm>
            <a:off x="716733" y="4534355"/>
            <a:ext cx="3509437" cy="276999"/>
          </a:xfrm>
          <a:prstGeom prst="rect">
            <a:avLst/>
          </a:prstGeom>
          <a:noFill/>
        </p:spPr>
        <p:txBody>
          <a:bodyPr wrap="square" rtlCol="0">
            <a:spAutoFit/>
          </a:bodyPr>
          <a:lstStyle/>
          <a:p>
            <a:pPr algn="ctr"/>
            <a:r>
              <a:rPr lang="en-GB" sz="1200" dirty="0"/>
              <a:t>PPM_RetrieveProductDetails_SG</a:t>
            </a:r>
          </a:p>
        </p:txBody>
      </p:sp>
      <p:sp>
        <p:nvSpPr>
          <p:cNvPr id="79" name="TextBox 78">
            <a:extLst>
              <a:ext uri="{FF2B5EF4-FFF2-40B4-BE49-F238E27FC236}">
                <a16:creationId xmlns:a16="http://schemas.microsoft.com/office/drawing/2014/main" id="{4C2F5511-5C6D-41D4-BC88-3D09B5216E2E}"/>
              </a:ext>
            </a:extLst>
          </p:cNvPr>
          <p:cNvSpPr txBox="1"/>
          <p:nvPr/>
        </p:nvSpPr>
        <p:spPr>
          <a:xfrm>
            <a:off x="2114056" y="4810448"/>
            <a:ext cx="2057999" cy="430887"/>
          </a:xfrm>
          <a:prstGeom prst="rect">
            <a:avLst/>
          </a:prstGeom>
          <a:noFill/>
        </p:spPr>
        <p:txBody>
          <a:bodyPr wrap="square" rtlCol="0">
            <a:spAutoFit/>
          </a:bodyPr>
          <a:lstStyle/>
          <a:p>
            <a:r>
              <a:rPr lang="en-GB" sz="1050" dirty="0">
                <a:solidFill>
                  <a:schemeClr val="tx1">
                    <a:lumMod val="50000"/>
                  </a:schemeClr>
                </a:solidFill>
              </a:rPr>
              <a:t>serviceHeader.gatewayInfo = [{VE=EM2D2}, {ScmV=3.1}]</a:t>
            </a:r>
          </a:p>
        </p:txBody>
      </p:sp>
      <p:cxnSp>
        <p:nvCxnSpPr>
          <p:cNvPr id="91" name="Connector: Elbow 90"/>
          <p:cNvCxnSpPr>
            <a:cxnSpLocks/>
          </p:cNvCxnSpPr>
          <p:nvPr/>
        </p:nvCxnSpPr>
        <p:spPr>
          <a:xfrm flipV="1">
            <a:off x="2156594" y="2871153"/>
            <a:ext cx="2422707" cy="2396858"/>
          </a:xfrm>
          <a:prstGeom prst="bentConnector3">
            <a:avLst>
              <a:gd name="adj1" fmla="val 76103"/>
            </a:avLst>
          </a:prstGeom>
          <a:ln w="38100">
            <a:solidFill>
              <a:srgbClr val="FFC00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E5DF147D-E512-4576-9B9F-56646549107F}"/>
              </a:ext>
            </a:extLst>
          </p:cNvPr>
          <p:cNvSpPr/>
          <p:nvPr/>
        </p:nvSpPr>
        <p:spPr>
          <a:xfrm>
            <a:off x="6184222" y="4208954"/>
            <a:ext cx="2632452" cy="168581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3" name="TextBox 82">
            <a:extLst>
              <a:ext uri="{FF2B5EF4-FFF2-40B4-BE49-F238E27FC236}">
                <a16:creationId xmlns:a16="http://schemas.microsoft.com/office/drawing/2014/main" id="{A22A09E5-C022-444A-8196-F7355999BA77}"/>
              </a:ext>
            </a:extLst>
          </p:cNvPr>
          <p:cNvSpPr txBox="1"/>
          <p:nvPr/>
        </p:nvSpPr>
        <p:spPr>
          <a:xfrm>
            <a:off x="6199267" y="5656507"/>
            <a:ext cx="2617407" cy="253916"/>
          </a:xfrm>
          <a:prstGeom prst="rect">
            <a:avLst/>
          </a:prstGeom>
          <a:noFill/>
        </p:spPr>
        <p:txBody>
          <a:bodyPr wrap="square" rtlCol="0">
            <a:spAutoFit/>
          </a:bodyPr>
          <a:lstStyle/>
          <a:p>
            <a:pPr algn="ctr"/>
            <a:r>
              <a:rPr lang="en-GB" sz="1050" b="1" dirty="0"/>
              <a:t>ProductPortfolioMaintenance_v3_001 </a:t>
            </a:r>
          </a:p>
        </p:txBody>
      </p:sp>
      <p:sp>
        <p:nvSpPr>
          <p:cNvPr id="84" name="Rectangle 83">
            <a:extLst>
              <a:ext uri="{FF2B5EF4-FFF2-40B4-BE49-F238E27FC236}">
                <a16:creationId xmlns:a16="http://schemas.microsoft.com/office/drawing/2014/main" id="{849CC9B6-804E-4C9A-9444-4747344813B2}"/>
              </a:ext>
            </a:extLst>
          </p:cNvPr>
          <p:cNvSpPr/>
          <p:nvPr/>
        </p:nvSpPr>
        <p:spPr>
          <a:xfrm>
            <a:off x="6266902" y="4486877"/>
            <a:ext cx="2442029" cy="106426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8" name="TextBox 67"/>
          <p:cNvSpPr txBox="1"/>
          <p:nvPr/>
        </p:nvSpPr>
        <p:spPr>
          <a:xfrm>
            <a:off x="6042955" y="4766329"/>
            <a:ext cx="2910223" cy="461665"/>
          </a:xfrm>
          <a:prstGeom prst="rect">
            <a:avLst/>
          </a:prstGeom>
          <a:noFill/>
        </p:spPr>
        <p:txBody>
          <a:bodyPr wrap="square" rtlCol="0">
            <a:spAutoFit/>
          </a:bodyPr>
          <a:lstStyle/>
          <a:p>
            <a:pPr algn="ctr"/>
            <a:r>
              <a:rPr lang="en-GB" sz="1200" dirty="0"/>
              <a:t>PPM_V3_0_</a:t>
            </a:r>
          </a:p>
          <a:p>
            <a:pPr algn="ctr"/>
            <a:r>
              <a:rPr lang="en-GB" sz="1200" dirty="0"/>
              <a:t>RetrieveProductDetails</a:t>
            </a:r>
          </a:p>
        </p:txBody>
      </p:sp>
      <p:sp>
        <p:nvSpPr>
          <p:cNvPr id="117" name="Rectangle 116">
            <a:extLst>
              <a:ext uri="{FF2B5EF4-FFF2-40B4-BE49-F238E27FC236}">
                <a16:creationId xmlns:a16="http://schemas.microsoft.com/office/drawing/2014/main" id="{9BA3BF6C-AFED-44BD-BCC0-EB942EA719AC}"/>
              </a:ext>
            </a:extLst>
          </p:cNvPr>
          <p:cNvSpPr/>
          <p:nvPr/>
        </p:nvSpPr>
        <p:spPr>
          <a:xfrm>
            <a:off x="4249320" y="4499204"/>
            <a:ext cx="1827159" cy="106576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8" name="TextBox 117">
            <a:extLst>
              <a:ext uri="{FF2B5EF4-FFF2-40B4-BE49-F238E27FC236}">
                <a16:creationId xmlns:a16="http://schemas.microsoft.com/office/drawing/2014/main" id="{813B193F-5AEE-438C-AE31-B7F27F82BDAD}"/>
              </a:ext>
            </a:extLst>
          </p:cNvPr>
          <p:cNvSpPr txBox="1"/>
          <p:nvPr/>
        </p:nvSpPr>
        <p:spPr>
          <a:xfrm>
            <a:off x="3707787" y="4782832"/>
            <a:ext cx="2910223" cy="461665"/>
          </a:xfrm>
          <a:prstGeom prst="rect">
            <a:avLst/>
          </a:prstGeom>
          <a:noFill/>
        </p:spPr>
        <p:txBody>
          <a:bodyPr wrap="square" rtlCol="0">
            <a:spAutoFit/>
          </a:bodyPr>
          <a:lstStyle/>
          <a:p>
            <a:pPr algn="ctr"/>
            <a:r>
              <a:rPr lang="en-GB" sz="1200" dirty="0"/>
              <a:t>PPM_V3_1_</a:t>
            </a:r>
          </a:p>
          <a:p>
            <a:pPr algn="ctr"/>
            <a:r>
              <a:rPr lang="en-GB" sz="1200" dirty="0"/>
              <a:t>RetrieveProductDetails</a:t>
            </a:r>
          </a:p>
        </p:txBody>
      </p:sp>
      <p:cxnSp>
        <p:nvCxnSpPr>
          <p:cNvPr id="132" name="Straight Arrow Connector 131">
            <a:extLst>
              <a:ext uri="{FF2B5EF4-FFF2-40B4-BE49-F238E27FC236}">
                <a16:creationId xmlns:a16="http://schemas.microsoft.com/office/drawing/2014/main" id="{94B8FF11-D01E-40D5-8AB5-B80DD265C700}"/>
              </a:ext>
            </a:extLst>
          </p:cNvPr>
          <p:cNvCxnSpPr>
            <a:cxnSpLocks/>
          </p:cNvCxnSpPr>
          <p:nvPr/>
        </p:nvCxnSpPr>
        <p:spPr>
          <a:xfrm flipV="1">
            <a:off x="5240582" y="2686729"/>
            <a:ext cx="2333595" cy="938"/>
          </a:xfrm>
          <a:prstGeom prst="straightConnector1">
            <a:avLst/>
          </a:prstGeom>
          <a:ln w="38100">
            <a:solidFill>
              <a:srgbClr val="FFC00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134" name="TextBox 133">
            <a:extLst>
              <a:ext uri="{FF2B5EF4-FFF2-40B4-BE49-F238E27FC236}">
                <a16:creationId xmlns:a16="http://schemas.microsoft.com/office/drawing/2014/main" id="{9F1309E8-5B2A-4314-B216-764A12587553}"/>
              </a:ext>
            </a:extLst>
          </p:cNvPr>
          <p:cNvSpPr txBox="1"/>
          <p:nvPr/>
        </p:nvSpPr>
        <p:spPr>
          <a:xfrm>
            <a:off x="5176434" y="2755232"/>
            <a:ext cx="2716553" cy="461665"/>
          </a:xfrm>
          <a:prstGeom prst="rect">
            <a:avLst/>
          </a:prstGeom>
          <a:noFill/>
        </p:spPr>
        <p:txBody>
          <a:bodyPr wrap="square" rtlCol="0">
            <a:spAutoFit/>
          </a:bodyPr>
          <a:lstStyle/>
          <a:p>
            <a:r>
              <a:rPr lang="en-GB" sz="1200" dirty="0"/>
              <a:t>nemesb.wip.nbsnet.co.uk:8447/</a:t>
            </a:r>
          </a:p>
          <a:p>
            <a:r>
              <a:rPr lang="en-GB" sz="1200" dirty="0"/>
              <a:t>PPM_3_1_RetrieveProductDetails</a:t>
            </a:r>
          </a:p>
        </p:txBody>
      </p:sp>
      <p:cxnSp>
        <p:nvCxnSpPr>
          <p:cNvPr id="137" name="Connector: Elbow 136">
            <a:extLst>
              <a:ext uri="{FF2B5EF4-FFF2-40B4-BE49-F238E27FC236}">
                <a16:creationId xmlns:a16="http://schemas.microsoft.com/office/drawing/2014/main" id="{646B4CA1-8AEB-4C1E-BA34-9C74E7F4D4FF}"/>
              </a:ext>
            </a:extLst>
          </p:cNvPr>
          <p:cNvCxnSpPr>
            <a:cxnSpLocks/>
          </p:cNvCxnSpPr>
          <p:nvPr/>
        </p:nvCxnSpPr>
        <p:spPr>
          <a:xfrm rot="5400000">
            <a:off x="4060919" y="-90443"/>
            <a:ext cx="1181322" cy="7295476"/>
          </a:xfrm>
          <a:prstGeom prst="bentConnector3">
            <a:avLst>
              <a:gd name="adj1" fmla="val 57234"/>
            </a:avLst>
          </a:prstGeom>
          <a:ln w="38100">
            <a:solidFill>
              <a:srgbClr val="FFB612"/>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140" name="TextBox 139">
            <a:extLst>
              <a:ext uri="{FF2B5EF4-FFF2-40B4-BE49-F238E27FC236}">
                <a16:creationId xmlns:a16="http://schemas.microsoft.com/office/drawing/2014/main" id="{E2C3C90D-8489-41E3-BF55-3B0B6AC850B6}"/>
              </a:ext>
            </a:extLst>
          </p:cNvPr>
          <p:cNvSpPr txBox="1"/>
          <p:nvPr/>
        </p:nvSpPr>
        <p:spPr>
          <a:xfrm>
            <a:off x="286034" y="3339467"/>
            <a:ext cx="3694494" cy="276999"/>
          </a:xfrm>
          <a:prstGeom prst="rect">
            <a:avLst/>
          </a:prstGeom>
          <a:noFill/>
        </p:spPr>
        <p:txBody>
          <a:bodyPr wrap="square" rtlCol="0">
            <a:spAutoFit/>
          </a:bodyPr>
          <a:lstStyle/>
          <a:p>
            <a:r>
              <a:rPr lang="en-GB" sz="1200" dirty="0"/>
              <a:t>&lt;ESB&gt;:18025/PPM_V3_1_RetrieveProductDetails</a:t>
            </a:r>
          </a:p>
        </p:txBody>
      </p:sp>
      <p:sp>
        <p:nvSpPr>
          <p:cNvPr id="57" name="Flowchart: Connector 56"/>
          <p:cNvSpPr/>
          <p:nvPr/>
        </p:nvSpPr>
        <p:spPr>
          <a:xfrm>
            <a:off x="8210715" y="2874882"/>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cxnSp>
        <p:nvCxnSpPr>
          <p:cNvPr id="141" name="Connector: Elbow 140">
            <a:extLst>
              <a:ext uri="{FF2B5EF4-FFF2-40B4-BE49-F238E27FC236}">
                <a16:creationId xmlns:a16="http://schemas.microsoft.com/office/drawing/2014/main" id="{C157FCCD-352A-406F-B594-56FC6779E48A}"/>
              </a:ext>
            </a:extLst>
          </p:cNvPr>
          <p:cNvCxnSpPr>
            <a:cxnSpLocks/>
            <a:endCxn id="117" idx="0"/>
          </p:cNvCxnSpPr>
          <p:nvPr/>
        </p:nvCxnSpPr>
        <p:spPr>
          <a:xfrm>
            <a:off x="980657" y="4273751"/>
            <a:ext cx="4182243" cy="225453"/>
          </a:xfrm>
          <a:prstGeom prst="bentConnector2">
            <a:avLst/>
          </a:prstGeom>
          <a:ln w="38100">
            <a:solidFill>
              <a:srgbClr val="FFC00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45" name="Flowchart: Connector 44"/>
          <p:cNvSpPr/>
          <p:nvPr/>
        </p:nvSpPr>
        <p:spPr>
          <a:xfrm>
            <a:off x="921826" y="4191305"/>
            <a:ext cx="144016" cy="14401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604159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5881" y="1052736"/>
            <a:ext cx="6219527" cy="1569660"/>
          </a:xfrm>
        </p:spPr>
        <p:txBody>
          <a:bodyPr/>
          <a:lstStyle/>
          <a:p>
            <a:r>
              <a:rPr lang="en-GB" dirty="0"/>
              <a:t>Service Gateway</a:t>
            </a:r>
            <a:br>
              <a:rPr lang="en-GB" dirty="0"/>
            </a:br>
            <a:endParaRPr lang="en-GB" dirty="0"/>
          </a:p>
        </p:txBody>
      </p:sp>
      <p:sp>
        <p:nvSpPr>
          <p:cNvPr id="4" name="Subtitle 3"/>
          <p:cNvSpPr>
            <a:spLocks noGrp="1"/>
          </p:cNvSpPr>
          <p:nvPr>
            <p:ph type="subTitle" idx="1"/>
          </p:nvPr>
        </p:nvSpPr>
        <p:spPr>
          <a:xfrm>
            <a:off x="1520825" y="3806825"/>
            <a:ext cx="6219527" cy="523220"/>
          </a:xfrm>
        </p:spPr>
        <p:txBody>
          <a:bodyPr/>
          <a:lstStyle/>
          <a:p>
            <a:r>
              <a:rPr lang="en-GB" dirty="0"/>
              <a:t>Routing Logic</a:t>
            </a:r>
          </a:p>
        </p:txBody>
      </p:sp>
    </p:spTree>
    <p:extLst>
      <p:ext uri="{BB962C8B-B14F-4D97-AF65-F5344CB8AC3E}">
        <p14:creationId xmlns:p14="http://schemas.microsoft.com/office/powerpoint/2010/main" val="3667882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8640"/>
            <a:ext cx="8302625" cy="838200"/>
          </a:xfrm>
        </p:spPr>
        <p:txBody>
          <a:bodyPr/>
          <a:lstStyle/>
          <a:p>
            <a:pPr marL="0" indent="0">
              <a:buNone/>
            </a:pPr>
            <a:r>
              <a:rPr lang="en-GB" sz="2400" dirty="0"/>
              <a:t>Routing Consumers Through Gateway: Service ‘XYZ’ Operation B</a:t>
            </a:r>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44</a:t>
            </a:fld>
            <a:endParaRPr lang="en-GB" dirty="0"/>
          </a:p>
        </p:txBody>
      </p:sp>
      <p:sp>
        <p:nvSpPr>
          <p:cNvPr id="5" name="Content Placeholder 2">
            <a:extLst>
              <a:ext uri="{FF2B5EF4-FFF2-40B4-BE49-F238E27FC236}">
                <a16:creationId xmlns:a16="http://schemas.microsoft.com/office/drawing/2014/main" id="{640AC11C-FECB-4E8E-9D3C-7FB5680E6341}"/>
              </a:ext>
            </a:extLst>
          </p:cNvPr>
          <p:cNvSpPr>
            <a:spLocks noGrp="1"/>
          </p:cNvSpPr>
          <p:nvPr>
            <p:ph idx="1"/>
          </p:nvPr>
        </p:nvSpPr>
        <p:spPr>
          <a:xfrm>
            <a:off x="381000" y="1257300"/>
            <a:ext cx="8305800" cy="4979988"/>
          </a:xfrm>
        </p:spPr>
        <p:txBody>
          <a:bodyPr>
            <a:normAutofit/>
          </a:bodyPr>
          <a:lstStyle/>
          <a:p>
            <a:pPr marL="0" indent="0">
              <a:buNone/>
            </a:pPr>
            <a:r>
              <a:rPr lang="en-GB" sz="1400" dirty="0"/>
              <a:t>As service operation B evolves over time it will have new variants of itself developed by future programme releases and these too will sit behind the same routing gateway. Consider the diagram below which illustrates this policy and highlights the role played by the new V2 service header complex type: </a:t>
            </a:r>
            <a:r>
              <a:rPr lang="en-GB" sz="1400" i="1" dirty="0"/>
              <a:t>gatewayInfo</a:t>
            </a:r>
            <a:r>
              <a:rPr lang="en-GB" sz="1400" dirty="0"/>
              <a:t>. </a:t>
            </a:r>
          </a:p>
          <a:p>
            <a:pPr marL="0" indent="0">
              <a:buNone/>
            </a:pPr>
            <a:endParaRPr lang="en-GB" sz="1400" dirty="0"/>
          </a:p>
          <a:p>
            <a:pPr marL="0" indent="0">
              <a:buNone/>
            </a:pPr>
            <a:endParaRPr lang="en-GB" sz="1600" dirty="0"/>
          </a:p>
        </p:txBody>
      </p:sp>
      <p:pic>
        <p:nvPicPr>
          <p:cNvPr id="3" name="Picture 2">
            <a:extLst>
              <a:ext uri="{FF2B5EF4-FFF2-40B4-BE49-F238E27FC236}">
                <a16:creationId xmlns:a16="http://schemas.microsoft.com/office/drawing/2014/main" id="{BE4D44CD-F1BC-468D-B0AA-1C4AA5DB23F5}"/>
              </a:ext>
            </a:extLst>
          </p:cNvPr>
          <p:cNvPicPr>
            <a:picLocks noChangeAspect="1"/>
          </p:cNvPicPr>
          <p:nvPr/>
        </p:nvPicPr>
        <p:blipFill>
          <a:blip r:embed="rId3"/>
          <a:stretch>
            <a:fillRect/>
          </a:stretch>
        </p:blipFill>
        <p:spPr>
          <a:xfrm>
            <a:off x="969962" y="2182608"/>
            <a:ext cx="7124700" cy="3857625"/>
          </a:xfrm>
          <a:prstGeom prst="rect">
            <a:avLst/>
          </a:prstGeom>
        </p:spPr>
      </p:pic>
    </p:spTree>
    <p:extLst>
      <p:ext uri="{BB962C8B-B14F-4D97-AF65-F5344CB8AC3E}">
        <p14:creationId xmlns:p14="http://schemas.microsoft.com/office/powerpoint/2010/main" val="1003608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8640"/>
            <a:ext cx="8302625" cy="838200"/>
          </a:xfrm>
        </p:spPr>
        <p:txBody>
          <a:bodyPr/>
          <a:lstStyle/>
          <a:p>
            <a:pPr marL="0" indent="0">
              <a:buNone/>
            </a:pPr>
            <a:r>
              <a:rPr lang="en-GB" sz="2400" dirty="0"/>
              <a:t>Standard Routing Logic Common to all Service Gateways</a:t>
            </a:r>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45</a:t>
            </a:fld>
            <a:endParaRPr lang="en-GB" dirty="0"/>
          </a:p>
        </p:txBody>
      </p:sp>
      <p:sp>
        <p:nvSpPr>
          <p:cNvPr id="5" name="Content Placeholder 2">
            <a:extLst>
              <a:ext uri="{FF2B5EF4-FFF2-40B4-BE49-F238E27FC236}">
                <a16:creationId xmlns:a16="http://schemas.microsoft.com/office/drawing/2014/main" id="{640AC11C-FECB-4E8E-9D3C-7FB5680E6341}"/>
              </a:ext>
            </a:extLst>
          </p:cNvPr>
          <p:cNvSpPr>
            <a:spLocks noGrp="1"/>
          </p:cNvSpPr>
          <p:nvPr>
            <p:ph idx="1"/>
          </p:nvPr>
        </p:nvSpPr>
        <p:spPr>
          <a:xfrm>
            <a:off x="381000" y="1257300"/>
            <a:ext cx="8305800" cy="4979988"/>
          </a:xfrm>
        </p:spPr>
        <p:txBody>
          <a:bodyPr>
            <a:normAutofit/>
          </a:bodyPr>
          <a:lstStyle/>
          <a:p>
            <a:pPr marL="0" indent="0">
              <a:buNone/>
            </a:pPr>
            <a:r>
              <a:rPr lang="en-GB" sz="1100" dirty="0"/>
              <a:t>The gateway routing logic needs to be as flexible as possible to ensure the widest variety of services, across releases, can consume an operation via its gateway; with minimal change enforced on such consumers to achieve this. </a:t>
            </a:r>
          </a:p>
          <a:p>
            <a:pPr marL="0" indent="0">
              <a:buNone/>
            </a:pPr>
            <a:r>
              <a:rPr lang="en-GB" sz="1100" dirty="0"/>
              <a:t> </a:t>
            </a:r>
          </a:p>
          <a:p>
            <a:pPr marL="0" indent="0">
              <a:buNone/>
            </a:pPr>
            <a:r>
              <a:rPr lang="en-GB" sz="1100" dirty="0"/>
              <a:t>Specifically, we need to cater for pre-gateway services working with service header v1 or additional newer services working with v2; where in the latter case a virtual environment for a service has not been registered with the gateway, via its mapping table, or the consumer fails to provide this value. Similar flexibility equally applies to how we manage routing based on the schema version field. </a:t>
            </a:r>
          </a:p>
          <a:p>
            <a:pPr marL="0" indent="0">
              <a:buNone/>
            </a:pPr>
            <a:endParaRPr lang="en-GB" sz="1400" dirty="0"/>
          </a:p>
          <a:p>
            <a:pPr marL="0" indent="0">
              <a:buNone/>
            </a:pPr>
            <a:endParaRPr lang="en-GB" sz="1600" dirty="0"/>
          </a:p>
        </p:txBody>
      </p:sp>
      <p:graphicFrame>
        <p:nvGraphicFramePr>
          <p:cNvPr id="9" name="Table 8">
            <a:extLst>
              <a:ext uri="{FF2B5EF4-FFF2-40B4-BE49-F238E27FC236}">
                <a16:creationId xmlns:a16="http://schemas.microsoft.com/office/drawing/2014/main" id="{9B0F5B97-2BC7-4D98-AA04-B1A9E0CF7F9C}"/>
              </a:ext>
            </a:extLst>
          </p:cNvPr>
          <p:cNvGraphicFramePr>
            <a:graphicFrameLocks noGrp="1"/>
          </p:cNvGraphicFramePr>
          <p:nvPr>
            <p:extLst>
              <p:ext uri="{D42A27DB-BD31-4B8C-83A1-F6EECF244321}">
                <p14:modId xmlns:p14="http://schemas.microsoft.com/office/powerpoint/2010/main" val="3819483267"/>
              </p:ext>
            </p:extLst>
          </p:nvPr>
        </p:nvGraphicFramePr>
        <p:xfrm>
          <a:off x="467543" y="2564902"/>
          <a:ext cx="8228782" cy="3117375"/>
        </p:xfrm>
        <a:graphic>
          <a:graphicData uri="http://schemas.openxmlformats.org/drawingml/2006/table">
            <a:tbl>
              <a:tblPr firstRow="1" bandRow="1">
                <a:tableStyleId>{5C22544A-7EE6-4342-B048-85BDC9FD1C3A}</a:tableStyleId>
              </a:tblPr>
              <a:tblGrid>
                <a:gridCol w="5328593">
                  <a:extLst>
                    <a:ext uri="{9D8B030D-6E8A-4147-A177-3AD203B41FA5}">
                      <a16:colId xmlns:a16="http://schemas.microsoft.com/office/drawing/2014/main" val="1475136966"/>
                    </a:ext>
                  </a:extLst>
                </a:gridCol>
                <a:gridCol w="2900189">
                  <a:extLst>
                    <a:ext uri="{9D8B030D-6E8A-4147-A177-3AD203B41FA5}">
                      <a16:colId xmlns:a16="http://schemas.microsoft.com/office/drawing/2014/main" val="698621734"/>
                    </a:ext>
                  </a:extLst>
                </a:gridCol>
              </a:tblGrid>
              <a:tr h="432000">
                <a:tc>
                  <a:txBody>
                    <a:bodyPr/>
                    <a:lstStyle/>
                    <a:p>
                      <a:pPr algn="l" fontAlgn="b"/>
                      <a:endParaRPr lang="en-GB" sz="1000" u="none" strike="noStrike" dirty="0">
                        <a:solidFill>
                          <a:schemeClr val="tx1"/>
                        </a:solidFill>
                        <a:effectLst/>
                      </a:endParaRPr>
                    </a:p>
                    <a:p>
                      <a:pPr algn="ctr" fontAlgn="b"/>
                      <a:r>
                        <a:rPr lang="en-GB" sz="1000" u="none" strike="noStrike" dirty="0">
                          <a:solidFill>
                            <a:schemeClr val="tx1"/>
                          </a:solidFill>
                          <a:effectLst/>
                        </a:rPr>
                        <a:t>Service Header Test</a:t>
                      </a:r>
                      <a:endParaRPr lang="en-GB" sz="1000" b="1" i="0" u="none" strike="noStrike" dirty="0">
                        <a:solidFill>
                          <a:srgbClr val="000000"/>
                        </a:solidFill>
                        <a:effectLst/>
                        <a:latin typeface="Calibri" panose="020F0502020204030204" pitchFamily="34" charset="0"/>
                      </a:endParaRPr>
                    </a:p>
                  </a:txBody>
                  <a:tcPr marL="7426" marR="7426" marT="7426" marB="0"/>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en-GB" sz="1000" u="none" strike="noStrike" dirty="0">
                        <a:solidFill>
                          <a:schemeClr val="tx1"/>
                        </a:solidFill>
                        <a:effectLst/>
                      </a:endParaRPr>
                    </a:p>
                    <a:p>
                      <a:pPr marL="0" marR="0" lvl="0" indent="0" algn="ctr" defTabSz="685800" rtl="0" eaLnBrk="1" fontAlgn="b" latinLnBrk="0" hangingPunct="1">
                        <a:lnSpc>
                          <a:spcPct val="100000"/>
                        </a:lnSpc>
                        <a:spcBef>
                          <a:spcPts val="0"/>
                        </a:spcBef>
                        <a:spcAft>
                          <a:spcPts val="0"/>
                        </a:spcAft>
                        <a:buClrTx/>
                        <a:buSzTx/>
                        <a:buFontTx/>
                        <a:buNone/>
                        <a:tabLst/>
                        <a:defRPr/>
                      </a:pPr>
                      <a:r>
                        <a:rPr lang="en-GB" sz="1000" u="none" strike="noStrike" dirty="0">
                          <a:solidFill>
                            <a:schemeClr val="tx1"/>
                          </a:solidFill>
                          <a:effectLst/>
                        </a:rPr>
                        <a:t>Description</a:t>
                      </a:r>
                      <a:endParaRPr lang="en-GB" sz="1000" b="1" i="0" u="none" strike="noStrike" dirty="0">
                        <a:solidFill>
                          <a:schemeClr val="tx1"/>
                        </a:solidFill>
                        <a:effectLst/>
                        <a:latin typeface="Calibri" panose="020F0502020204030204" pitchFamily="34" charset="0"/>
                      </a:endParaRPr>
                    </a:p>
                  </a:txBody>
                  <a:tcPr marL="7426" marR="7426" marT="7426" marB="0"/>
                </a:tc>
                <a:extLst>
                  <a:ext uri="{0D108BD9-81ED-4DB2-BD59-A6C34878D82A}">
                    <a16:rowId xmlns:a16="http://schemas.microsoft.com/office/drawing/2014/main" val="1840254408"/>
                  </a:ext>
                </a:extLst>
              </a:tr>
              <a:tr h="468000">
                <a:tc>
                  <a:txBody>
                    <a:bodyPr/>
                    <a:lstStyle/>
                    <a:p>
                      <a:pPr algn="l" fontAlgn="b"/>
                      <a:r>
                        <a:rPr lang="en-GB" sz="1000" b="1" u="none" strike="noStrike" dirty="0">
                          <a:solidFill>
                            <a:schemeClr val="tx1"/>
                          </a:solidFill>
                          <a:effectLst/>
                        </a:rPr>
                        <a:t>IF </a:t>
                      </a:r>
                      <a:r>
                        <a:rPr lang="en-GB" sz="1000" b="1" u="none" strike="noStrike" dirty="0">
                          <a:solidFill>
                            <a:srgbClr val="434847"/>
                          </a:solidFill>
                          <a:effectLst/>
                        </a:rPr>
                        <a:t>gatewayInfo field not present then old consumer i.e. pre-gateway </a:t>
                      </a:r>
                      <a:r>
                        <a:rPr lang="en-GB" sz="1000" b="1" u="none" strike="noStrike" dirty="0">
                          <a:solidFill>
                            <a:schemeClr val="tx1"/>
                          </a:solidFill>
                          <a:effectLst/>
                        </a:rPr>
                        <a:t>THEN</a:t>
                      </a:r>
                    </a:p>
                    <a:p>
                      <a:pPr algn="l" fontAlgn="b"/>
                      <a:r>
                        <a:rPr lang="en-GB" sz="1000" b="1" u="none" strike="noStrike" dirty="0">
                          <a:solidFill>
                            <a:srgbClr val="434847"/>
                          </a:solidFill>
                          <a:effectLst/>
                        </a:rPr>
                        <a:t>    Cache Query = </a:t>
                      </a:r>
                      <a:r>
                        <a:rPr lang="en-GB" sz="1000" b="1" u="none" strike="noStrike" dirty="0">
                          <a:solidFill>
                            <a:schemeClr val="tx1"/>
                          </a:solidFill>
                          <a:effectLst/>
                        </a:rPr>
                        <a:t>'DEFAULT.</a:t>
                      </a:r>
                      <a:r>
                        <a:rPr lang="en-GB" sz="1000" b="1" u="none" strike="noStrike" dirty="0">
                          <a:solidFill>
                            <a:srgbClr val="434847"/>
                          </a:solidFill>
                          <a:effectLst/>
                        </a:rPr>
                        <a:t>serviceName</a:t>
                      </a:r>
                      <a:r>
                        <a:rPr lang="en-GB" sz="1000" b="1" u="none" strike="noStrike" dirty="0">
                          <a:solidFill>
                            <a:schemeClr val="tx1"/>
                          </a:solidFill>
                          <a:effectLst/>
                        </a:rPr>
                        <a:t>.</a:t>
                      </a:r>
                      <a:r>
                        <a:rPr lang="en-GB" sz="1000" b="1" u="none" strike="noStrike" dirty="0">
                          <a:solidFill>
                            <a:srgbClr val="434847"/>
                          </a:solidFill>
                          <a:effectLst/>
                        </a:rPr>
                        <a:t>operationName</a:t>
                      </a:r>
                      <a:r>
                        <a:rPr lang="en-GB" sz="1000" b="1" u="none" strike="noStrike" dirty="0">
                          <a:solidFill>
                            <a:schemeClr val="tx1"/>
                          </a:solidFill>
                          <a:effectLst/>
                        </a:rPr>
                        <a:t>. DEFAULT '</a:t>
                      </a:r>
                    </a:p>
                  </a:txBody>
                  <a:tcPr marL="7426" marR="7426" marT="7426" marB="0"/>
                </a:tc>
                <a:tc>
                  <a:txBody>
                    <a:bodyPr/>
                    <a:lstStyle/>
                    <a:p>
                      <a:pPr algn="l" fontAlgn="b"/>
                      <a:r>
                        <a:rPr lang="en-GB" sz="1000" b="1" i="0" u="none" strike="noStrike" dirty="0">
                          <a:solidFill>
                            <a:srgbClr val="434847"/>
                          </a:solidFill>
                          <a:effectLst/>
                          <a:latin typeface="+mn-lt"/>
                        </a:rPr>
                        <a:t>This provides a routing option for pre-gateway consumers.</a:t>
                      </a:r>
                    </a:p>
                  </a:txBody>
                  <a:tcPr marL="9525" marR="9525" marT="9525" marB="0"/>
                </a:tc>
                <a:extLst>
                  <a:ext uri="{0D108BD9-81ED-4DB2-BD59-A6C34878D82A}">
                    <a16:rowId xmlns:a16="http://schemas.microsoft.com/office/drawing/2014/main" val="2673368491"/>
                  </a:ext>
                </a:extLst>
              </a:tr>
              <a:tr h="427497">
                <a:tc>
                  <a:txBody>
                    <a:bodyPr/>
                    <a:lstStyle/>
                    <a:p>
                      <a:pPr algn="l" fontAlgn="b"/>
                      <a:r>
                        <a:rPr lang="en-GB" sz="1000" b="1" u="none" strike="noStrike" dirty="0">
                          <a:effectLst/>
                        </a:rPr>
                        <a:t>IF </a:t>
                      </a:r>
                      <a:r>
                        <a:rPr lang="en-GB" sz="1000" b="1" u="none" strike="noStrike" dirty="0">
                          <a:solidFill>
                            <a:srgbClr val="434847"/>
                          </a:solidFill>
                          <a:effectLst/>
                        </a:rPr>
                        <a:t>gatewayInfo.virtualEnvironment field not present or set, but schemaVersion set </a:t>
                      </a:r>
                      <a:r>
                        <a:rPr lang="en-GB" sz="1000" b="1" u="none" strike="noStrike" dirty="0">
                          <a:effectLst/>
                        </a:rPr>
                        <a:t>THEN </a:t>
                      </a:r>
                    </a:p>
                    <a:p>
                      <a:pPr algn="l" fontAlgn="b"/>
                      <a:r>
                        <a:rPr lang="en-GB" sz="1000" b="1" u="none" strike="noStrike" dirty="0">
                          <a:solidFill>
                            <a:srgbClr val="434847"/>
                          </a:solidFill>
                          <a:effectLst/>
                        </a:rPr>
                        <a:t>    Cache Query = ‘</a:t>
                      </a:r>
                      <a:r>
                        <a:rPr lang="en-GB" sz="1000" b="1" u="none" strike="noStrike" dirty="0">
                          <a:effectLst/>
                        </a:rPr>
                        <a:t>DEFAULT.</a:t>
                      </a:r>
                      <a:r>
                        <a:rPr lang="en-GB" sz="1000" b="1" u="none" strike="noStrike" dirty="0">
                          <a:solidFill>
                            <a:srgbClr val="434847"/>
                          </a:solidFill>
                          <a:effectLst/>
                        </a:rPr>
                        <a:t>serviceName</a:t>
                      </a:r>
                      <a:r>
                        <a:rPr lang="en-GB" sz="1000" b="1" u="none" strike="noStrike" dirty="0">
                          <a:effectLst/>
                        </a:rPr>
                        <a:t>.</a:t>
                      </a:r>
                      <a:r>
                        <a:rPr lang="en-GB" sz="1000" b="1" u="none" strike="noStrike" dirty="0">
                          <a:solidFill>
                            <a:srgbClr val="434847"/>
                          </a:solidFill>
                          <a:effectLst/>
                        </a:rPr>
                        <a:t>operationName</a:t>
                      </a:r>
                      <a:r>
                        <a:rPr lang="en-GB" sz="1000" b="1" u="none" strike="noStrike" dirty="0">
                          <a:effectLst/>
                        </a:rPr>
                        <a:t>.schemaVersion'</a:t>
                      </a:r>
                    </a:p>
                  </a:txBody>
                  <a:tcPr marL="7426" marR="7426" marT="7426" marB="0"/>
                </a:tc>
                <a:tc>
                  <a:txBody>
                    <a:bodyPr/>
                    <a:lstStyle/>
                    <a:p>
                      <a:pPr algn="l" fontAlgn="b"/>
                      <a:r>
                        <a:rPr lang="en-GB" sz="1000" b="1" i="0" u="none" strike="noStrike" dirty="0">
                          <a:solidFill>
                            <a:srgbClr val="434847"/>
                          </a:solidFill>
                          <a:effectLst/>
                          <a:latin typeface="+mn-lt"/>
                        </a:rPr>
                        <a:t>This provides a routing option for services not associated to a given release. </a:t>
                      </a:r>
                      <a:r>
                        <a:rPr lang="en-GB" sz="1000" b="1" i="0" u="none" strike="noStrike" dirty="0">
                          <a:solidFill>
                            <a:schemeClr val="tx1"/>
                          </a:solidFill>
                          <a:effectLst/>
                          <a:latin typeface="+mn-lt"/>
                        </a:rPr>
                        <a:t>Catch build error.</a:t>
                      </a:r>
                    </a:p>
                    <a:p>
                      <a:pPr algn="l" fontAlgn="b"/>
                      <a:endParaRPr lang="en-GB" sz="1000" b="1" i="0" u="none" strike="noStrike" dirty="0">
                        <a:solidFill>
                          <a:schemeClr val="tx1"/>
                        </a:solidFill>
                        <a:effectLst/>
                        <a:latin typeface="+mn-lt"/>
                      </a:endParaRPr>
                    </a:p>
                  </a:txBody>
                  <a:tcPr marL="9525" marR="9525" marT="9525" marB="0" anchor="b"/>
                </a:tc>
                <a:extLst>
                  <a:ext uri="{0D108BD9-81ED-4DB2-BD59-A6C34878D82A}">
                    <a16:rowId xmlns:a16="http://schemas.microsoft.com/office/drawing/2014/main" val="3288069783"/>
                  </a:ext>
                </a:extLst>
              </a:tr>
              <a:tr h="391067">
                <a:tc>
                  <a:txBody>
                    <a:bodyPr/>
                    <a:lstStyle/>
                    <a:p>
                      <a:pPr algn="l" fontAlgn="b"/>
                      <a:r>
                        <a:rPr lang="en-GB" sz="1000" b="1" u="none" strike="noStrike" dirty="0">
                          <a:effectLst/>
                        </a:rPr>
                        <a:t>IF </a:t>
                      </a:r>
                      <a:r>
                        <a:rPr lang="en-GB" sz="1000" b="1" u="none" strike="noStrike" dirty="0">
                          <a:solidFill>
                            <a:srgbClr val="434847"/>
                          </a:solidFill>
                          <a:effectLst/>
                        </a:rPr>
                        <a:t>gatewayInfo.virtualEnvironment field set but schemaVersion not present or set </a:t>
                      </a:r>
                      <a:r>
                        <a:rPr lang="en-GB" sz="1000" b="1" u="none" strike="noStrike" dirty="0">
                          <a:effectLst/>
                        </a:rPr>
                        <a:t>THEN </a:t>
                      </a:r>
                    </a:p>
                    <a:p>
                      <a:pPr algn="l" fontAlgn="b"/>
                      <a:r>
                        <a:rPr lang="en-GB" sz="1000" b="1" u="none" strike="noStrike" dirty="0">
                          <a:solidFill>
                            <a:srgbClr val="434847"/>
                          </a:solidFill>
                          <a:effectLst/>
                        </a:rPr>
                        <a:t>    Cache Query = </a:t>
                      </a:r>
                      <a:r>
                        <a:rPr lang="en-GB" sz="1000" b="1" u="none" strike="noStrike" dirty="0">
                          <a:effectLst/>
                        </a:rPr>
                        <a:t>'virtualEnvironment.</a:t>
                      </a:r>
                      <a:r>
                        <a:rPr lang="en-GB" sz="1000" b="1" u="none" strike="noStrike" dirty="0">
                          <a:solidFill>
                            <a:srgbClr val="434847"/>
                          </a:solidFill>
                          <a:effectLst/>
                        </a:rPr>
                        <a:t>serviceName</a:t>
                      </a:r>
                      <a:r>
                        <a:rPr lang="en-GB" sz="1000" b="1" u="none" strike="noStrike" dirty="0">
                          <a:effectLst/>
                        </a:rPr>
                        <a:t>.</a:t>
                      </a:r>
                      <a:r>
                        <a:rPr lang="en-GB" sz="1000" b="1" u="none" strike="noStrike" dirty="0">
                          <a:solidFill>
                            <a:srgbClr val="434847"/>
                          </a:solidFill>
                          <a:effectLst/>
                        </a:rPr>
                        <a:t>operationName</a:t>
                      </a:r>
                      <a:r>
                        <a:rPr lang="en-GB" sz="1000" b="1" u="none" strike="noStrike" dirty="0">
                          <a:effectLst/>
                        </a:rPr>
                        <a:t>. DEFAULT '</a:t>
                      </a:r>
                    </a:p>
                  </a:txBody>
                  <a:tcPr marL="7426" marR="7426" marT="7426" marB="0"/>
                </a:tc>
                <a:tc>
                  <a:txBody>
                    <a:bodyPr/>
                    <a:lstStyle/>
                    <a:p>
                      <a:pPr algn="l" fontAlgn="b"/>
                      <a:r>
                        <a:rPr lang="en-GB" sz="1000" b="1" i="0" u="none" strike="noStrike" dirty="0">
                          <a:solidFill>
                            <a:srgbClr val="434847"/>
                          </a:solidFill>
                          <a:effectLst/>
                          <a:latin typeface="+mn-lt"/>
                        </a:rPr>
                        <a:t>This provides a routing option where we don't wish to force all gateway consumers, within a given release, to indicate the operation version they wish to work against. </a:t>
                      </a:r>
                      <a:r>
                        <a:rPr lang="en-GB" sz="1000" b="1" i="0" u="none" strike="noStrike" dirty="0">
                          <a:solidFill>
                            <a:schemeClr val="tx1"/>
                          </a:solidFill>
                          <a:effectLst/>
                          <a:latin typeface="+mn-lt"/>
                        </a:rPr>
                        <a:t>Catch build error.</a:t>
                      </a:r>
                    </a:p>
                    <a:p>
                      <a:pPr algn="l" fontAlgn="b"/>
                      <a:endParaRPr lang="en-GB" sz="1000" b="1" i="0" u="none" strike="noStrike" dirty="0">
                        <a:solidFill>
                          <a:srgbClr val="434847"/>
                        </a:solidFill>
                        <a:effectLst/>
                        <a:latin typeface="+mn-lt"/>
                      </a:endParaRPr>
                    </a:p>
                  </a:txBody>
                  <a:tcPr marL="9525" marR="9525" marT="9525" marB="0" anchor="b"/>
                </a:tc>
                <a:extLst>
                  <a:ext uri="{0D108BD9-81ED-4DB2-BD59-A6C34878D82A}">
                    <a16:rowId xmlns:a16="http://schemas.microsoft.com/office/drawing/2014/main" val="3861508915"/>
                  </a:ext>
                </a:extLst>
              </a:tr>
              <a:tr h="540000">
                <a:tc>
                  <a:txBody>
                    <a:bodyPr/>
                    <a:lstStyle/>
                    <a:p>
                      <a:pPr algn="l" fontAlgn="b"/>
                      <a:r>
                        <a:rPr lang="en-GB" sz="1000" b="1" u="none" strike="noStrike" dirty="0">
                          <a:effectLst/>
                        </a:rPr>
                        <a:t>IF </a:t>
                      </a:r>
                      <a:r>
                        <a:rPr lang="en-GB" sz="1000" b="1" u="none" strike="noStrike" dirty="0">
                          <a:solidFill>
                            <a:srgbClr val="434847"/>
                          </a:solidFill>
                          <a:effectLst/>
                        </a:rPr>
                        <a:t>gatewayInfo.virtualEnvironment field set and schemaVersion set </a:t>
                      </a:r>
                      <a:r>
                        <a:rPr lang="en-GB" sz="1000" b="1" u="none" strike="noStrike" dirty="0">
                          <a:effectLst/>
                        </a:rPr>
                        <a:t>THEN </a:t>
                      </a:r>
                    </a:p>
                    <a:p>
                      <a:pPr algn="l" fontAlgn="b"/>
                      <a:r>
                        <a:rPr lang="en-GB" sz="1000" b="1" u="none" strike="noStrike" dirty="0">
                          <a:solidFill>
                            <a:srgbClr val="434847"/>
                          </a:solidFill>
                          <a:effectLst/>
                        </a:rPr>
                        <a:t>    Cache Query = </a:t>
                      </a:r>
                      <a:r>
                        <a:rPr lang="en-GB" sz="1000" b="1" u="none" strike="noStrike" dirty="0">
                          <a:effectLst/>
                        </a:rPr>
                        <a:t>' virtualEnvironment.</a:t>
                      </a:r>
                      <a:r>
                        <a:rPr lang="en-GB" sz="1000" b="1" u="none" strike="noStrike" dirty="0">
                          <a:solidFill>
                            <a:srgbClr val="434847"/>
                          </a:solidFill>
                          <a:effectLst/>
                        </a:rPr>
                        <a:t>serviceName</a:t>
                      </a:r>
                      <a:r>
                        <a:rPr lang="en-GB" sz="1000" b="1" u="none" strike="noStrike" dirty="0">
                          <a:effectLst/>
                        </a:rPr>
                        <a:t>.</a:t>
                      </a:r>
                      <a:r>
                        <a:rPr lang="en-GB" sz="1000" b="1" u="none" strike="noStrike" dirty="0">
                          <a:solidFill>
                            <a:srgbClr val="434847"/>
                          </a:solidFill>
                          <a:effectLst/>
                        </a:rPr>
                        <a:t>operationName</a:t>
                      </a:r>
                      <a:r>
                        <a:rPr lang="en-GB" sz="1000" b="1" u="none" strike="noStrike" dirty="0">
                          <a:effectLst/>
                        </a:rPr>
                        <a:t>.schemaVersion'</a:t>
                      </a:r>
                    </a:p>
                  </a:txBody>
                  <a:tcPr marL="7426" marR="7426" marT="7426" marB="0"/>
                </a:tc>
                <a:tc>
                  <a:txBody>
                    <a:bodyPr/>
                    <a:lstStyle/>
                    <a:p>
                      <a:pPr algn="l" fontAlgn="b"/>
                      <a:r>
                        <a:rPr lang="en-GB" sz="1000" b="1" i="0" u="none" strike="noStrike" dirty="0">
                          <a:solidFill>
                            <a:srgbClr val="434847"/>
                          </a:solidFill>
                          <a:effectLst/>
                          <a:latin typeface="+mn-lt"/>
                        </a:rPr>
                        <a:t>This provides multiple routing options were consumers can route, for a given release, to a specific version of an operation.</a:t>
                      </a:r>
                    </a:p>
                    <a:p>
                      <a:pPr algn="l" fontAlgn="b"/>
                      <a:endParaRPr lang="en-GB" sz="1000" b="1" i="0" u="none" strike="noStrike" dirty="0">
                        <a:solidFill>
                          <a:srgbClr val="434847"/>
                        </a:solidFill>
                        <a:effectLst/>
                        <a:latin typeface="+mn-lt"/>
                      </a:endParaRPr>
                    </a:p>
                  </a:txBody>
                  <a:tcPr marL="9525" marR="9525" marT="9525" marB="0" anchor="b"/>
                </a:tc>
                <a:extLst>
                  <a:ext uri="{0D108BD9-81ED-4DB2-BD59-A6C34878D82A}">
                    <a16:rowId xmlns:a16="http://schemas.microsoft.com/office/drawing/2014/main" val="1477080537"/>
                  </a:ext>
                </a:extLst>
              </a:tr>
              <a:tr h="360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GB" sz="1000" b="1" u="none" strike="noStrike" dirty="0">
                          <a:effectLst/>
                        </a:rPr>
                        <a:t>IF </a:t>
                      </a:r>
                      <a:r>
                        <a:rPr lang="en-GB" sz="1000" b="1" u="none" strike="noStrike" dirty="0">
                          <a:solidFill>
                            <a:srgbClr val="434847"/>
                          </a:solidFill>
                          <a:effectLst/>
                        </a:rPr>
                        <a:t>query generated above not found in cache </a:t>
                      </a:r>
                      <a:r>
                        <a:rPr lang="en-GB" sz="1000" b="1" u="none" strike="noStrike" dirty="0">
                          <a:effectLst/>
                        </a:rPr>
                        <a:t>THEN </a:t>
                      </a:r>
                    </a:p>
                    <a:p>
                      <a:pPr marL="0" marR="0" lvl="0" indent="0" algn="l" defTabSz="457200" rtl="0" eaLnBrk="1" fontAlgn="b" latinLnBrk="0" hangingPunct="1">
                        <a:lnSpc>
                          <a:spcPct val="100000"/>
                        </a:lnSpc>
                        <a:spcBef>
                          <a:spcPts val="0"/>
                        </a:spcBef>
                        <a:spcAft>
                          <a:spcPts val="0"/>
                        </a:spcAft>
                        <a:buClrTx/>
                        <a:buSzTx/>
                        <a:buFontTx/>
                        <a:buNone/>
                        <a:tabLst/>
                        <a:defRPr/>
                      </a:pPr>
                      <a:r>
                        <a:rPr lang="en-GB" sz="1000" b="1" u="none" strike="noStrike" dirty="0">
                          <a:solidFill>
                            <a:srgbClr val="434847"/>
                          </a:solidFill>
                          <a:effectLst/>
                        </a:rPr>
                        <a:t>    Throw an exception as no hit found by router</a:t>
                      </a:r>
                      <a:endParaRPr lang="en-GB" sz="1000" b="1" u="none" strike="noStrike" dirty="0">
                        <a:effectLst/>
                      </a:endParaRPr>
                    </a:p>
                  </a:txBody>
                  <a:tcPr marL="7426" marR="7426" marT="7426" marB="0"/>
                </a:tc>
                <a:tc>
                  <a:txBody>
                    <a:bodyPr/>
                    <a:lstStyle/>
                    <a:p>
                      <a:pPr algn="l" fontAlgn="b"/>
                      <a:r>
                        <a:rPr lang="en-GB" sz="1000" b="1" i="0" u="none" strike="noStrike" dirty="0">
                          <a:solidFill>
                            <a:srgbClr val="434847"/>
                          </a:solidFill>
                          <a:effectLst/>
                          <a:latin typeface="+mn-lt"/>
                        </a:rPr>
                        <a:t>Error condition due to no hit against the cache.</a:t>
                      </a:r>
                    </a:p>
                    <a:p>
                      <a:pPr algn="l" fontAlgn="b"/>
                      <a:endParaRPr lang="en-GB" sz="1000" b="1" i="0" u="none" strike="noStrike" dirty="0">
                        <a:solidFill>
                          <a:srgbClr val="434847"/>
                        </a:solidFill>
                        <a:effectLst/>
                        <a:latin typeface="+mn-lt"/>
                      </a:endParaRPr>
                    </a:p>
                  </a:txBody>
                  <a:tcPr marL="9525" marR="9525" marT="9525" marB="0" anchor="b"/>
                </a:tc>
                <a:extLst>
                  <a:ext uri="{0D108BD9-81ED-4DB2-BD59-A6C34878D82A}">
                    <a16:rowId xmlns:a16="http://schemas.microsoft.com/office/drawing/2014/main" val="3457224083"/>
                  </a:ext>
                </a:extLst>
              </a:tr>
            </a:tbl>
          </a:graphicData>
        </a:graphic>
      </p:graphicFrame>
    </p:spTree>
    <p:extLst>
      <p:ext uri="{BB962C8B-B14F-4D97-AF65-F5344CB8AC3E}">
        <p14:creationId xmlns:p14="http://schemas.microsoft.com/office/powerpoint/2010/main" val="355493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188640"/>
            <a:ext cx="8302625" cy="838200"/>
          </a:xfrm>
        </p:spPr>
        <p:txBody>
          <a:bodyPr/>
          <a:lstStyle/>
          <a:p>
            <a:r>
              <a:rPr lang="en-GB" sz="2400" dirty="0"/>
              <a:t>Mapping Table Rows for an Operation B Gateway</a:t>
            </a:r>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46</a:t>
            </a:fld>
            <a:endParaRPr lang="en-GB" dirty="0"/>
          </a:p>
        </p:txBody>
      </p:sp>
      <p:sp>
        <p:nvSpPr>
          <p:cNvPr id="5" name="Content Placeholder 2">
            <a:extLst>
              <a:ext uri="{FF2B5EF4-FFF2-40B4-BE49-F238E27FC236}">
                <a16:creationId xmlns:a16="http://schemas.microsoft.com/office/drawing/2014/main" id="{476B2F36-543B-47D7-A903-1BABA8AAF1DB}"/>
              </a:ext>
            </a:extLst>
          </p:cNvPr>
          <p:cNvSpPr>
            <a:spLocks noGrp="1"/>
          </p:cNvSpPr>
          <p:nvPr>
            <p:ph idx="1"/>
          </p:nvPr>
        </p:nvSpPr>
        <p:spPr>
          <a:xfrm>
            <a:off x="381000" y="1257300"/>
            <a:ext cx="8305800" cy="4475163"/>
          </a:xfrm>
        </p:spPr>
        <p:txBody>
          <a:bodyPr>
            <a:normAutofit/>
          </a:bodyPr>
          <a:lstStyle/>
          <a:p>
            <a:pPr marL="0" indent="0">
              <a:buNone/>
            </a:pPr>
            <a:r>
              <a:rPr lang="en-GB" sz="1400" dirty="0"/>
              <a:t>Consider the database mapping table below which is populated with all routing decision combinations, for all major/minor versions of Service Operation B; where consumers navigate to them indirectly via its gateway. </a:t>
            </a:r>
          </a:p>
          <a:p>
            <a:pPr marL="0" indent="0">
              <a:buNone/>
            </a:pPr>
            <a:endParaRPr lang="en-GB" sz="1400" dirty="0"/>
          </a:p>
          <a:p>
            <a:pPr marL="0" indent="0">
              <a:buNone/>
            </a:pPr>
            <a:r>
              <a:rPr lang="en-GB" sz="1400" dirty="0"/>
              <a:t>Possible combinations are based on the above standard routing logic; which is applied by all gateways.</a:t>
            </a:r>
          </a:p>
          <a:p>
            <a:pPr marL="0" indent="0">
              <a:buNone/>
            </a:pPr>
            <a:endParaRPr lang="en-GB" sz="1400" dirty="0"/>
          </a:p>
          <a:p>
            <a:pPr marL="0" indent="0">
              <a:buNone/>
            </a:pPr>
            <a:endParaRPr lang="en-GB" sz="1400" dirty="0"/>
          </a:p>
          <a:p>
            <a:pPr marL="0" indent="0">
              <a:buNone/>
            </a:pPr>
            <a:endParaRPr lang="en-GB" sz="1600" dirty="0"/>
          </a:p>
        </p:txBody>
      </p:sp>
      <p:pic>
        <p:nvPicPr>
          <p:cNvPr id="6" name="Picture 5">
            <a:extLst>
              <a:ext uri="{FF2B5EF4-FFF2-40B4-BE49-F238E27FC236}">
                <a16:creationId xmlns:a16="http://schemas.microsoft.com/office/drawing/2014/main" id="{25559931-734B-4CA0-9149-099019D104F3}"/>
              </a:ext>
            </a:extLst>
          </p:cNvPr>
          <p:cNvPicPr>
            <a:picLocks noChangeAspect="1"/>
          </p:cNvPicPr>
          <p:nvPr/>
        </p:nvPicPr>
        <p:blipFill>
          <a:blip r:embed="rId3"/>
          <a:stretch>
            <a:fillRect/>
          </a:stretch>
        </p:blipFill>
        <p:spPr>
          <a:xfrm>
            <a:off x="941584" y="2924944"/>
            <a:ext cx="7219950" cy="2924175"/>
          </a:xfrm>
          <a:prstGeom prst="rect">
            <a:avLst/>
          </a:prstGeom>
        </p:spPr>
      </p:pic>
    </p:spTree>
    <p:extLst>
      <p:ext uri="{BB962C8B-B14F-4D97-AF65-F5344CB8AC3E}">
        <p14:creationId xmlns:p14="http://schemas.microsoft.com/office/powerpoint/2010/main" val="2060547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8680"/>
            <a:ext cx="8302625" cy="838200"/>
          </a:xfrm>
        </p:spPr>
        <p:txBody>
          <a:bodyPr/>
          <a:lstStyle/>
          <a:p>
            <a:r>
              <a:rPr lang="en-GB" sz="2400" dirty="0"/>
              <a:t>Sample EM2 Day Two Routing Topology within NEM</a:t>
            </a:r>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47</a:t>
            </a:fld>
            <a:endParaRPr lang="en-GB" dirty="0"/>
          </a:p>
        </p:txBody>
      </p:sp>
      <p:sp>
        <p:nvSpPr>
          <p:cNvPr id="5" name="Content Placeholder 2">
            <a:extLst>
              <a:ext uri="{FF2B5EF4-FFF2-40B4-BE49-F238E27FC236}">
                <a16:creationId xmlns:a16="http://schemas.microsoft.com/office/drawing/2014/main" id="{E85B1057-F829-4E82-AE30-6FFC116E2029}"/>
              </a:ext>
            </a:extLst>
          </p:cNvPr>
          <p:cNvSpPr>
            <a:spLocks noGrp="1"/>
          </p:cNvSpPr>
          <p:nvPr>
            <p:ph idx="1"/>
          </p:nvPr>
        </p:nvSpPr>
        <p:spPr>
          <a:xfrm>
            <a:off x="381000" y="1257300"/>
            <a:ext cx="8305800" cy="4979988"/>
          </a:xfrm>
        </p:spPr>
        <p:txBody>
          <a:bodyPr>
            <a:normAutofit/>
          </a:bodyPr>
          <a:lstStyle/>
          <a:p>
            <a:pPr marL="0" indent="0">
              <a:buNone/>
            </a:pPr>
            <a:endParaRPr lang="en-GB" sz="1400" dirty="0"/>
          </a:p>
          <a:p>
            <a:pPr marL="0" indent="0">
              <a:buNone/>
            </a:pPr>
            <a:endParaRPr lang="en-GB" sz="1600" dirty="0"/>
          </a:p>
        </p:txBody>
      </p:sp>
      <p:pic>
        <p:nvPicPr>
          <p:cNvPr id="1027" name="Picture 1">
            <a:extLst>
              <a:ext uri="{FF2B5EF4-FFF2-40B4-BE49-F238E27FC236}">
                <a16:creationId xmlns:a16="http://schemas.microsoft.com/office/drawing/2014/main" id="{47870DD1-FA86-4A96-93BB-8733649A2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1196752"/>
            <a:ext cx="6492082" cy="4814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649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188640"/>
            <a:ext cx="8302625" cy="838200"/>
          </a:xfrm>
        </p:spPr>
        <p:txBody>
          <a:bodyPr/>
          <a:lstStyle/>
          <a:p>
            <a:r>
              <a:rPr lang="en-GB" sz="2400" dirty="0"/>
              <a:t>Reference Material </a:t>
            </a:r>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48</a:t>
            </a:fld>
            <a:endParaRPr lang="en-GB" dirty="0"/>
          </a:p>
        </p:txBody>
      </p:sp>
      <p:sp>
        <p:nvSpPr>
          <p:cNvPr id="5" name="Content Placeholder 2">
            <a:extLst>
              <a:ext uri="{FF2B5EF4-FFF2-40B4-BE49-F238E27FC236}">
                <a16:creationId xmlns:a16="http://schemas.microsoft.com/office/drawing/2014/main" id="{476B2F36-543B-47D7-A903-1BABA8AAF1DB}"/>
              </a:ext>
            </a:extLst>
          </p:cNvPr>
          <p:cNvSpPr>
            <a:spLocks noGrp="1"/>
          </p:cNvSpPr>
          <p:nvPr>
            <p:ph idx="1"/>
          </p:nvPr>
        </p:nvSpPr>
        <p:spPr>
          <a:xfrm>
            <a:off x="381000" y="1257300"/>
            <a:ext cx="8305800" cy="4475163"/>
          </a:xfrm>
        </p:spPr>
        <p:txBody>
          <a:bodyPr>
            <a:normAutofit/>
          </a:bodyPr>
          <a:lstStyle/>
          <a:p>
            <a:pPr marL="0" indent="0">
              <a:buNone/>
            </a:pPr>
            <a:r>
              <a:rPr lang="en-GB" sz="1800" dirty="0"/>
              <a:t>Service Gateway Functional Specification Document on SharePoint:</a:t>
            </a:r>
          </a:p>
          <a:p>
            <a:pPr marL="0" indent="0">
              <a:buNone/>
            </a:pPr>
            <a:endParaRPr lang="en-GB" sz="1400" dirty="0"/>
          </a:p>
          <a:p>
            <a:pPr marL="0" indent="0">
              <a:buNone/>
            </a:pPr>
            <a:r>
              <a:rPr lang="en-GB" sz="1800" u="sng" dirty="0">
                <a:hlinkClick r:id="rId3"/>
              </a:rPr>
              <a:t>http://mynationwideteam/sites/nbs_eprise_mware_dc/Middleware%20Strategic/Shared%20Documents/Artefacts/1.%20Service%20Design/ServiceGateway/Routing_Service_Gateway_FunctionalSpecification_v0.1.doc</a:t>
            </a:r>
            <a:endParaRPr lang="en-GB" sz="1800" dirty="0"/>
          </a:p>
          <a:p>
            <a:pPr marL="0" indent="0">
              <a:buNone/>
            </a:pPr>
            <a:endParaRPr lang="en-GB" sz="1400" dirty="0"/>
          </a:p>
          <a:p>
            <a:pPr marL="0" indent="0">
              <a:buNone/>
            </a:pPr>
            <a:endParaRPr lang="en-GB" sz="1400" dirty="0"/>
          </a:p>
          <a:p>
            <a:pPr marL="0" indent="0">
              <a:buNone/>
            </a:pPr>
            <a:endParaRPr lang="en-GB" sz="1600" dirty="0"/>
          </a:p>
        </p:txBody>
      </p:sp>
    </p:spTree>
    <p:extLst>
      <p:ext uri="{BB962C8B-B14F-4D97-AF65-F5344CB8AC3E}">
        <p14:creationId xmlns:p14="http://schemas.microsoft.com/office/powerpoint/2010/main" val="15844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4576"/>
            <a:ext cx="8302625" cy="838200"/>
          </a:xfrm>
        </p:spPr>
        <p:txBody>
          <a:bodyPr/>
          <a:lstStyle/>
          <a:p>
            <a:r>
              <a:rPr lang="en-GB" sz="2400" dirty="0"/>
              <a:t>Staged Cut-Over &amp; Roll Out Continued</a:t>
            </a:r>
          </a:p>
        </p:txBody>
      </p:sp>
      <p:sp>
        <p:nvSpPr>
          <p:cNvPr id="3" name="Content Placeholder 2"/>
          <p:cNvSpPr>
            <a:spLocks noGrp="1"/>
          </p:cNvSpPr>
          <p:nvPr>
            <p:ph idx="1"/>
          </p:nvPr>
        </p:nvSpPr>
        <p:spPr>
          <a:xfrm>
            <a:off x="0" y="1196752"/>
            <a:ext cx="8964488" cy="5314528"/>
          </a:xfrm>
        </p:spPr>
        <p:txBody>
          <a:bodyPr>
            <a:normAutofit/>
          </a:bodyPr>
          <a:lstStyle/>
          <a:p>
            <a:pPr marL="446087" lvl="1" indent="0">
              <a:buNone/>
            </a:pPr>
            <a:r>
              <a:rPr lang="en-GB" sz="2000" dirty="0"/>
              <a:t>Problem - Canary in the coal mine. </a:t>
            </a:r>
          </a:p>
          <a:p>
            <a:pPr lvl="1"/>
            <a:r>
              <a:rPr lang="en-GB" sz="2000" dirty="0"/>
              <a:t>We need to prove staged cut-over in production with a selected set of consumers (canary group e.g. friends and family).</a:t>
            </a:r>
          </a:p>
          <a:p>
            <a:pPr marL="446087" lvl="1" indent="0">
              <a:buNone/>
            </a:pPr>
            <a:endParaRPr lang="en-GB" sz="2000" dirty="0"/>
          </a:p>
          <a:p>
            <a:pPr marL="446087" lvl="1" indent="0">
              <a:buNone/>
            </a:pPr>
            <a:endParaRPr lang="en-GB" sz="1800" dirty="0"/>
          </a:p>
          <a:p>
            <a:pPr marL="446087" lvl="1" indent="0">
              <a:buNone/>
            </a:pPr>
            <a:endParaRPr lang="en-GB" sz="1800" dirty="0"/>
          </a:p>
          <a:p>
            <a:pPr marL="788987" lvl="1" indent="-342900">
              <a:buFont typeface="+mj-lt"/>
              <a:buAutoNum type="arabicPeriod"/>
            </a:pPr>
            <a:endParaRPr lang="en-GB" sz="1800" dirty="0"/>
          </a:p>
          <a:p>
            <a:pPr marL="446087" lvl="1" indent="0">
              <a:buNone/>
            </a:pPr>
            <a:endParaRPr lang="en-GB" sz="1800" dirty="0"/>
          </a:p>
          <a:p>
            <a:pPr marL="446087" lvl="1" indent="0">
              <a:buNone/>
            </a:pPr>
            <a:endParaRPr lang="en-GB" sz="2000" dirty="0"/>
          </a:p>
          <a:p>
            <a:pPr marL="446087" lvl="1" indent="0">
              <a:buNone/>
            </a:pPr>
            <a:endParaRPr lang="en-GB" sz="2000" dirty="0"/>
          </a:p>
          <a:p>
            <a:pPr marL="446087" lvl="1" indent="0">
              <a:buNone/>
            </a:pPr>
            <a:r>
              <a:rPr lang="en-GB" sz="2000" dirty="0"/>
              <a:t>Solution - Dynamic routing of traffic within the deployed runtime.</a:t>
            </a:r>
          </a:p>
          <a:p>
            <a:pPr lvl="1"/>
            <a:r>
              <a:rPr lang="en-GB" sz="2000" dirty="0"/>
              <a:t>Operations staff have the ability to direct a proportion of consumer traffic across different provider endpoints, to facilitate production cut-over testing</a:t>
            </a:r>
          </a:p>
          <a:p>
            <a:pPr marL="446087" lvl="1" indent="0">
              <a:buNone/>
            </a:pPr>
            <a:endParaRPr lang="en-GB" sz="2000" dirty="0"/>
          </a:p>
          <a:p>
            <a:pPr marL="446087" lvl="1" indent="0">
              <a:buNone/>
            </a:pPr>
            <a:endParaRPr lang="en-GB" sz="2000" dirty="0"/>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5</a:t>
            </a:fld>
            <a:endParaRPr lang="en-GB" dirty="0"/>
          </a:p>
        </p:txBody>
      </p:sp>
      <p:pic>
        <p:nvPicPr>
          <p:cNvPr id="5" name="Picture 4">
            <a:extLst>
              <a:ext uri="{FF2B5EF4-FFF2-40B4-BE49-F238E27FC236}">
                <a16:creationId xmlns:a16="http://schemas.microsoft.com/office/drawing/2014/main" id="{A3C7889A-56BA-4A84-8D9E-A1FD91959D28}"/>
              </a:ext>
            </a:extLst>
          </p:cNvPr>
          <p:cNvPicPr>
            <a:picLocks noChangeAspect="1"/>
          </p:cNvPicPr>
          <p:nvPr/>
        </p:nvPicPr>
        <p:blipFill>
          <a:blip r:embed="rId3"/>
          <a:stretch>
            <a:fillRect/>
          </a:stretch>
        </p:blipFill>
        <p:spPr>
          <a:xfrm>
            <a:off x="1650033" y="2385200"/>
            <a:ext cx="2461113" cy="1892820"/>
          </a:xfrm>
          <a:prstGeom prst="rect">
            <a:avLst/>
          </a:prstGeom>
        </p:spPr>
      </p:pic>
      <p:pic>
        <p:nvPicPr>
          <p:cNvPr id="6" name="Picture 5">
            <a:extLst>
              <a:ext uri="{FF2B5EF4-FFF2-40B4-BE49-F238E27FC236}">
                <a16:creationId xmlns:a16="http://schemas.microsoft.com/office/drawing/2014/main" id="{9D3DD8AD-AF34-464F-BEC0-245A83353EFF}"/>
              </a:ext>
            </a:extLst>
          </p:cNvPr>
          <p:cNvPicPr>
            <a:picLocks noChangeAspect="1"/>
          </p:cNvPicPr>
          <p:nvPr/>
        </p:nvPicPr>
        <p:blipFill>
          <a:blip r:embed="rId4"/>
          <a:stretch>
            <a:fillRect/>
          </a:stretch>
        </p:blipFill>
        <p:spPr>
          <a:xfrm>
            <a:off x="5364088" y="2420888"/>
            <a:ext cx="2171700" cy="1400175"/>
          </a:xfrm>
          <a:prstGeom prst="rect">
            <a:avLst/>
          </a:prstGeom>
        </p:spPr>
      </p:pic>
    </p:spTree>
    <p:extLst>
      <p:ext uri="{BB962C8B-B14F-4D97-AF65-F5344CB8AC3E}">
        <p14:creationId xmlns:p14="http://schemas.microsoft.com/office/powerpoint/2010/main" val="257366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4576"/>
            <a:ext cx="8302625" cy="838200"/>
          </a:xfrm>
        </p:spPr>
        <p:txBody>
          <a:bodyPr/>
          <a:lstStyle/>
          <a:p>
            <a:r>
              <a:rPr lang="en-GB" sz="2400" dirty="0"/>
              <a:t>Switching End Points During Tests</a:t>
            </a:r>
          </a:p>
        </p:txBody>
      </p:sp>
      <p:sp>
        <p:nvSpPr>
          <p:cNvPr id="3" name="Content Placeholder 2"/>
          <p:cNvSpPr>
            <a:spLocks noGrp="1"/>
          </p:cNvSpPr>
          <p:nvPr>
            <p:ph idx="1"/>
          </p:nvPr>
        </p:nvSpPr>
        <p:spPr>
          <a:xfrm>
            <a:off x="0" y="1196752"/>
            <a:ext cx="8964488" cy="5314528"/>
          </a:xfrm>
        </p:spPr>
        <p:txBody>
          <a:bodyPr>
            <a:normAutofit/>
          </a:bodyPr>
          <a:lstStyle/>
          <a:p>
            <a:pPr marL="446087" lvl="1" indent="0">
              <a:buNone/>
            </a:pPr>
            <a:r>
              <a:rPr lang="en-GB" sz="2000" dirty="0"/>
              <a:t>Problem</a:t>
            </a:r>
            <a:endParaRPr lang="en-GB" sz="1800" dirty="0"/>
          </a:p>
          <a:p>
            <a:pPr marL="446087" lvl="1" indent="0">
              <a:buNone/>
            </a:pPr>
            <a:r>
              <a:rPr lang="en-GB" sz="1800" dirty="0"/>
              <a:t>In many test environments the tests can call either a stubbed end point or a real endpoint.  The test strategy would benefit from a system where a tester can quickly decide whether to use a stubbed endpoint or a real endpoint without relying on redeployments.</a:t>
            </a:r>
          </a:p>
          <a:p>
            <a:pPr marL="446087" lvl="1" indent="0">
              <a:buNone/>
            </a:pPr>
            <a:endParaRPr lang="en-GB" sz="1800" dirty="0"/>
          </a:p>
          <a:p>
            <a:pPr marL="446087" lvl="1" indent="0">
              <a:buNone/>
            </a:pPr>
            <a:endParaRPr lang="en-GB" sz="1800" dirty="0"/>
          </a:p>
          <a:p>
            <a:pPr marL="446087" lvl="1" indent="0">
              <a:buNone/>
            </a:pPr>
            <a:endParaRPr lang="en-GB" sz="1800" dirty="0"/>
          </a:p>
          <a:p>
            <a:pPr marL="446087" lvl="1" indent="0">
              <a:buNone/>
            </a:pPr>
            <a:r>
              <a:rPr lang="en-GB" sz="2000" dirty="0"/>
              <a:t>Approach using Gateway - </a:t>
            </a:r>
            <a:r>
              <a:rPr lang="en-GB" sz="2000" dirty="0">
                <a:solidFill>
                  <a:srgbClr val="00B050"/>
                </a:solidFill>
              </a:rPr>
              <a:t>Supported</a:t>
            </a:r>
          </a:p>
          <a:p>
            <a:pPr lvl="1"/>
            <a:r>
              <a:rPr lang="en-GB" sz="1800" dirty="0"/>
              <a:t>Building on the endpoint look up described earlier, we could extend this to support multiple endpoints per environment. Marking endpoints as either offline or online.</a:t>
            </a:r>
          </a:p>
          <a:p>
            <a:pPr lvl="1"/>
            <a:r>
              <a:rPr lang="en-GB" sz="1800" dirty="0"/>
              <a:t>With the current design if a stubbed endpoint needs to be used, we can replace the real endpoint with the stubbed via a simple database update; which forces a cache reset. </a:t>
            </a:r>
          </a:p>
          <a:p>
            <a:pPr marL="788987" lvl="1" indent="-342900">
              <a:buFont typeface="+mj-lt"/>
              <a:buAutoNum type="arabicPeriod"/>
            </a:pPr>
            <a:endParaRPr lang="en-GB" sz="1800" dirty="0"/>
          </a:p>
          <a:p>
            <a:pPr marL="446087" lvl="1" indent="0">
              <a:buNone/>
            </a:pPr>
            <a:endParaRPr lang="en-GB" sz="1800" dirty="0"/>
          </a:p>
          <a:p>
            <a:pPr marL="446087" lvl="1" indent="0">
              <a:buNone/>
            </a:pPr>
            <a:endParaRPr lang="en-GB" sz="2000" dirty="0"/>
          </a:p>
          <a:p>
            <a:pPr marL="446087" lvl="1" indent="0">
              <a:buNone/>
            </a:pPr>
            <a:endParaRPr lang="en-GB" sz="2000" dirty="0"/>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6</a:t>
            </a:fld>
            <a:endParaRPr lang="en-GB" dirty="0"/>
          </a:p>
        </p:txBody>
      </p:sp>
      <p:pic>
        <p:nvPicPr>
          <p:cNvPr id="5" name="Picture 4">
            <a:extLst>
              <a:ext uri="{FF2B5EF4-FFF2-40B4-BE49-F238E27FC236}">
                <a16:creationId xmlns:a16="http://schemas.microsoft.com/office/drawing/2014/main" id="{BF7253BB-9ABC-48CC-9EE6-A5B3A09A6189}"/>
              </a:ext>
            </a:extLst>
          </p:cNvPr>
          <p:cNvPicPr>
            <a:picLocks noChangeAspect="1"/>
          </p:cNvPicPr>
          <p:nvPr/>
        </p:nvPicPr>
        <p:blipFill>
          <a:blip r:embed="rId3"/>
          <a:stretch>
            <a:fillRect/>
          </a:stretch>
        </p:blipFill>
        <p:spPr>
          <a:xfrm>
            <a:off x="5364088" y="2420888"/>
            <a:ext cx="2171700" cy="1400175"/>
          </a:xfrm>
          <a:prstGeom prst="rect">
            <a:avLst/>
          </a:prstGeom>
        </p:spPr>
      </p:pic>
    </p:spTree>
    <p:extLst>
      <p:ext uri="{BB962C8B-B14F-4D97-AF65-F5344CB8AC3E}">
        <p14:creationId xmlns:p14="http://schemas.microsoft.com/office/powerpoint/2010/main" val="2372546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4576"/>
            <a:ext cx="8302625" cy="838200"/>
          </a:xfrm>
        </p:spPr>
        <p:txBody>
          <a:bodyPr/>
          <a:lstStyle/>
          <a:p>
            <a:r>
              <a:rPr lang="en-GB" sz="2400" dirty="0"/>
              <a:t>Managing Service Outages </a:t>
            </a:r>
          </a:p>
        </p:txBody>
      </p:sp>
      <p:sp>
        <p:nvSpPr>
          <p:cNvPr id="3" name="Content Placeholder 2"/>
          <p:cNvSpPr>
            <a:spLocks noGrp="1"/>
          </p:cNvSpPr>
          <p:nvPr>
            <p:ph idx="1"/>
          </p:nvPr>
        </p:nvSpPr>
        <p:spPr>
          <a:xfrm>
            <a:off x="0" y="1196752"/>
            <a:ext cx="8964488" cy="5314528"/>
          </a:xfrm>
        </p:spPr>
        <p:txBody>
          <a:bodyPr>
            <a:normAutofit/>
          </a:bodyPr>
          <a:lstStyle/>
          <a:p>
            <a:pPr marL="446087" lvl="1" indent="0">
              <a:buNone/>
            </a:pPr>
            <a:r>
              <a:rPr lang="en-GB" sz="2000" dirty="0"/>
              <a:t>Problem</a:t>
            </a:r>
            <a:endParaRPr lang="en-GB" sz="1800" dirty="0"/>
          </a:p>
          <a:p>
            <a:pPr marL="446087" lvl="1" indent="0">
              <a:buNone/>
            </a:pPr>
            <a:r>
              <a:rPr lang="en-GB" sz="1800" dirty="0"/>
              <a:t>We need a mechanism for supporting planned and unplanned service outages in production.</a:t>
            </a:r>
          </a:p>
          <a:p>
            <a:pPr marL="446087" lvl="1" indent="0">
              <a:buNone/>
            </a:pPr>
            <a:endParaRPr lang="en-GB" sz="1800" dirty="0"/>
          </a:p>
          <a:p>
            <a:pPr marL="446087" lvl="1" indent="0">
              <a:buNone/>
            </a:pPr>
            <a:endParaRPr lang="en-GB" sz="1800" dirty="0"/>
          </a:p>
          <a:p>
            <a:pPr marL="446087" lvl="1" indent="0">
              <a:buNone/>
            </a:pPr>
            <a:endParaRPr lang="en-GB" sz="1800" dirty="0"/>
          </a:p>
          <a:p>
            <a:pPr marL="446087" lvl="1" indent="0">
              <a:buNone/>
            </a:pPr>
            <a:endParaRPr lang="en-GB" sz="1800" dirty="0"/>
          </a:p>
          <a:p>
            <a:pPr marL="446087" lvl="1" indent="0">
              <a:buNone/>
            </a:pPr>
            <a:endParaRPr lang="en-GB" sz="2000" dirty="0"/>
          </a:p>
          <a:p>
            <a:pPr marL="446087" lvl="1" indent="0">
              <a:buNone/>
            </a:pPr>
            <a:r>
              <a:rPr lang="en-GB" sz="2000" dirty="0"/>
              <a:t>Approach using Gateway – </a:t>
            </a:r>
            <a:r>
              <a:rPr lang="en-GB" sz="2000" dirty="0">
                <a:solidFill>
                  <a:schemeClr val="tx2"/>
                </a:solidFill>
              </a:rPr>
              <a:t>Not Supported Yet</a:t>
            </a:r>
          </a:p>
          <a:p>
            <a:pPr lvl="1"/>
            <a:r>
              <a:rPr lang="en-GB" sz="1800" dirty="0"/>
              <a:t>Automatic dynamic routing of traffic within the deployed runtime.</a:t>
            </a:r>
          </a:p>
          <a:p>
            <a:pPr lvl="1"/>
            <a:r>
              <a:rPr lang="en-GB" sz="1800" dirty="0"/>
              <a:t>Service gateway has the ability to flip/flop consumer traffic across different provider endpoints to cope with service outages.</a:t>
            </a:r>
          </a:p>
          <a:p>
            <a:pPr lvl="1"/>
            <a:r>
              <a:rPr lang="en-GB" sz="1800" dirty="0"/>
              <a:t>Here we could blend the circuit breaker design pattern into the gateway. </a:t>
            </a:r>
          </a:p>
          <a:p>
            <a:pPr marL="788987" lvl="1" indent="-342900">
              <a:buFont typeface="+mj-lt"/>
              <a:buAutoNum type="arabicPeriod"/>
            </a:pPr>
            <a:endParaRPr lang="en-GB" sz="1800" dirty="0"/>
          </a:p>
          <a:p>
            <a:pPr marL="446087" lvl="1" indent="0">
              <a:buNone/>
            </a:pPr>
            <a:endParaRPr lang="en-GB" sz="1800" dirty="0"/>
          </a:p>
          <a:p>
            <a:pPr marL="446087" lvl="1" indent="0">
              <a:buNone/>
            </a:pPr>
            <a:endParaRPr lang="en-GB" sz="2000" dirty="0"/>
          </a:p>
          <a:p>
            <a:pPr marL="446087" lvl="1" indent="0">
              <a:buNone/>
            </a:pPr>
            <a:endParaRPr lang="en-GB" sz="2000" dirty="0"/>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7</a:t>
            </a:fld>
            <a:endParaRPr lang="en-GB" dirty="0"/>
          </a:p>
        </p:txBody>
      </p:sp>
      <p:pic>
        <p:nvPicPr>
          <p:cNvPr id="6" name="Picture 5">
            <a:extLst>
              <a:ext uri="{FF2B5EF4-FFF2-40B4-BE49-F238E27FC236}">
                <a16:creationId xmlns:a16="http://schemas.microsoft.com/office/drawing/2014/main" id="{222845B6-C2EC-4077-A9B7-6CE5F5CAC2AD}"/>
              </a:ext>
            </a:extLst>
          </p:cNvPr>
          <p:cNvPicPr>
            <a:picLocks noChangeAspect="1"/>
          </p:cNvPicPr>
          <p:nvPr/>
        </p:nvPicPr>
        <p:blipFill>
          <a:blip r:embed="rId3"/>
          <a:stretch>
            <a:fillRect/>
          </a:stretch>
        </p:blipFill>
        <p:spPr>
          <a:xfrm>
            <a:off x="5661508" y="1996969"/>
            <a:ext cx="2076450" cy="1590675"/>
          </a:xfrm>
          <a:prstGeom prst="rect">
            <a:avLst/>
          </a:prstGeom>
        </p:spPr>
      </p:pic>
      <p:pic>
        <p:nvPicPr>
          <p:cNvPr id="7" name="Picture 6">
            <a:extLst>
              <a:ext uri="{FF2B5EF4-FFF2-40B4-BE49-F238E27FC236}">
                <a16:creationId xmlns:a16="http://schemas.microsoft.com/office/drawing/2014/main" id="{E99A7725-8F3E-436A-9712-E675DB1D1752}"/>
              </a:ext>
            </a:extLst>
          </p:cNvPr>
          <p:cNvPicPr>
            <a:picLocks noChangeAspect="1"/>
          </p:cNvPicPr>
          <p:nvPr/>
        </p:nvPicPr>
        <p:blipFill>
          <a:blip r:embed="rId4"/>
          <a:stretch>
            <a:fillRect/>
          </a:stretch>
        </p:blipFill>
        <p:spPr>
          <a:xfrm>
            <a:off x="3167844" y="2094150"/>
            <a:ext cx="1944216" cy="1493494"/>
          </a:xfrm>
          <a:prstGeom prst="rect">
            <a:avLst/>
          </a:prstGeom>
        </p:spPr>
      </p:pic>
    </p:spTree>
    <p:extLst>
      <p:ext uri="{BB962C8B-B14F-4D97-AF65-F5344CB8AC3E}">
        <p14:creationId xmlns:p14="http://schemas.microsoft.com/office/powerpoint/2010/main" val="301186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4576"/>
            <a:ext cx="8302625" cy="838200"/>
          </a:xfrm>
        </p:spPr>
        <p:txBody>
          <a:bodyPr/>
          <a:lstStyle/>
          <a:p>
            <a:r>
              <a:rPr lang="en-GB" sz="2400" dirty="0"/>
              <a:t>Version Proliferation</a:t>
            </a:r>
          </a:p>
        </p:txBody>
      </p:sp>
      <p:sp>
        <p:nvSpPr>
          <p:cNvPr id="3" name="Content Placeholder 2"/>
          <p:cNvSpPr>
            <a:spLocks noGrp="1"/>
          </p:cNvSpPr>
          <p:nvPr>
            <p:ph idx="1"/>
          </p:nvPr>
        </p:nvSpPr>
        <p:spPr>
          <a:xfrm>
            <a:off x="0" y="1196752"/>
            <a:ext cx="8964488" cy="5314528"/>
          </a:xfrm>
        </p:spPr>
        <p:txBody>
          <a:bodyPr>
            <a:normAutofit/>
          </a:bodyPr>
          <a:lstStyle/>
          <a:p>
            <a:pPr marL="446087" lvl="1" indent="0">
              <a:buNone/>
            </a:pPr>
            <a:r>
              <a:rPr lang="en-GB" sz="2000" dirty="0"/>
              <a:t>The NEM versioning policy aims to reduce service proliferation, however…</a:t>
            </a:r>
          </a:p>
          <a:p>
            <a:pPr marL="446087" lvl="1" indent="0">
              <a:buNone/>
            </a:pPr>
            <a:endParaRPr lang="en-GB" sz="1800" dirty="0"/>
          </a:p>
          <a:p>
            <a:pPr marL="446087" lvl="1" indent="0">
              <a:buNone/>
            </a:pPr>
            <a:r>
              <a:rPr lang="en-GB" sz="1800" dirty="0"/>
              <a:t>The number of services will still grow faster than necessary, because of:</a:t>
            </a:r>
          </a:p>
          <a:p>
            <a:pPr lvl="1"/>
            <a:r>
              <a:rPr lang="en-GB" sz="1800" dirty="0"/>
              <a:t>The need to mitigate otherwise required regression tests </a:t>
            </a:r>
            <a:endParaRPr lang="en-GB" sz="1800" dirty="0">
              <a:solidFill>
                <a:srgbClr val="FFC000"/>
              </a:solidFill>
            </a:endParaRPr>
          </a:p>
          <a:p>
            <a:pPr lvl="1"/>
            <a:r>
              <a:rPr lang="en-GB" sz="1800" dirty="0"/>
              <a:t>The lack of a limit to non-compatible interface changes that may be applied to any service operation</a:t>
            </a:r>
          </a:p>
          <a:p>
            <a:pPr lvl="1"/>
            <a:r>
              <a:rPr lang="en-GB" sz="1800" dirty="0"/>
              <a:t>The mitigation of environment unavailability through versioning – </a:t>
            </a:r>
            <a:r>
              <a:rPr lang="en-GB" sz="1800" dirty="0">
                <a:solidFill>
                  <a:srgbClr val="FFC000"/>
                </a:solidFill>
              </a:rPr>
              <a:t>Partially Supported</a:t>
            </a:r>
            <a:endParaRPr lang="en-GB" sz="1800" dirty="0"/>
          </a:p>
          <a:p>
            <a:pPr marL="788987" lvl="1" indent="-342900">
              <a:buFont typeface="+mj-lt"/>
              <a:buAutoNum type="arabicPeriod" startAt="3"/>
            </a:pPr>
            <a:endParaRPr lang="en-GB" sz="1800" dirty="0"/>
          </a:p>
          <a:p>
            <a:pPr marL="446087" lvl="1" indent="0">
              <a:buNone/>
            </a:pPr>
            <a:r>
              <a:rPr lang="en-GB" sz="1800" dirty="0"/>
              <a:t>The consequences are:</a:t>
            </a:r>
            <a:endParaRPr lang="en-GB" sz="2000" b="1" dirty="0"/>
          </a:p>
          <a:p>
            <a:pPr lvl="1"/>
            <a:r>
              <a:rPr lang="en-GB" sz="1800" dirty="0"/>
              <a:t>Increased deployment complexity</a:t>
            </a:r>
          </a:p>
          <a:p>
            <a:pPr lvl="1"/>
            <a:r>
              <a:rPr lang="en-GB" sz="1800" dirty="0"/>
              <a:t>Increased hardware utilisation</a:t>
            </a:r>
          </a:p>
          <a:p>
            <a:pPr lvl="1"/>
            <a:r>
              <a:rPr lang="en-GB" sz="1800" dirty="0"/>
              <a:t>Increased support costs</a:t>
            </a:r>
          </a:p>
          <a:p>
            <a:pPr lvl="1"/>
            <a:r>
              <a:rPr lang="en-GB" sz="1800" dirty="0"/>
              <a:t>Increased cost of change</a:t>
            </a:r>
          </a:p>
          <a:p>
            <a:pPr marL="446087" lvl="1" indent="0">
              <a:buNone/>
            </a:pPr>
            <a:endParaRPr lang="en-GB" sz="1800" dirty="0"/>
          </a:p>
          <a:p>
            <a:pPr marL="788987" lvl="1" indent="-342900">
              <a:buFont typeface="+mj-lt"/>
              <a:buAutoNum type="arabicPeriod"/>
            </a:pPr>
            <a:endParaRPr lang="en-GB" sz="1800" dirty="0"/>
          </a:p>
          <a:p>
            <a:pPr marL="446087" lvl="1" indent="0">
              <a:buNone/>
            </a:pPr>
            <a:endParaRPr lang="en-GB" sz="1800" dirty="0"/>
          </a:p>
          <a:p>
            <a:pPr marL="446087" lvl="1" indent="0">
              <a:buNone/>
            </a:pPr>
            <a:endParaRPr lang="en-GB" sz="2000" dirty="0"/>
          </a:p>
          <a:p>
            <a:pPr marL="446087" lvl="1" indent="0">
              <a:buNone/>
            </a:pPr>
            <a:endParaRPr lang="en-GB" sz="2000" dirty="0"/>
          </a:p>
        </p:txBody>
      </p:sp>
      <p:sp>
        <p:nvSpPr>
          <p:cNvPr id="4" name="Slide Number Placeholder 3"/>
          <p:cNvSpPr>
            <a:spLocks noGrp="1"/>
          </p:cNvSpPr>
          <p:nvPr>
            <p:ph type="sldNum" sz="quarter" idx="10"/>
          </p:nvPr>
        </p:nvSpPr>
        <p:spPr/>
        <p:txBody>
          <a:bodyPr/>
          <a:lstStyle/>
          <a:p>
            <a:pPr>
              <a:defRPr/>
            </a:pPr>
            <a:fld id="{17419E1C-B375-42F6-8434-3D764579B39A}" type="slidenum">
              <a:rPr lang="en-GB" smtClean="0"/>
              <a:pPr>
                <a:defRPr/>
              </a:pPr>
              <a:t>8</a:t>
            </a:fld>
            <a:endParaRPr lang="en-GB" dirty="0"/>
          </a:p>
        </p:txBody>
      </p:sp>
      <p:pic>
        <p:nvPicPr>
          <p:cNvPr id="5" name="Picture 4">
            <a:extLst>
              <a:ext uri="{FF2B5EF4-FFF2-40B4-BE49-F238E27FC236}">
                <a16:creationId xmlns:a16="http://schemas.microsoft.com/office/drawing/2014/main" id="{D35B35C5-5535-41A3-8089-695121B9A1E8}"/>
              </a:ext>
            </a:extLst>
          </p:cNvPr>
          <p:cNvPicPr>
            <a:picLocks noChangeAspect="1"/>
          </p:cNvPicPr>
          <p:nvPr/>
        </p:nvPicPr>
        <p:blipFill>
          <a:blip r:embed="rId3"/>
          <a:stretch>
            <a:fillRect/>
          </a:stretch>
        </p:blipFill>
        <p:spPr>
          <a:xfrm>
            <a:off x="6084168" y="3854016"/>
            <a:ext cx="2428875" cy="1828800"/>
          </a:xfrm>
          <a:prstGeom prst="rect">
            <a:avLst/>
          </a:prstGeom>
        </p:spPr>
      </p:pic>
    </p:spTree>
    <p:extLst>
      <p:ext uri="{BB962C8B-B14F-4D97-AF65-F5344CB8AC3E}">
        <p14:creationId xmlns:p14="http://schemas.microsoft.com/office/powerpoint/2010/main" val="357762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8680"/>
            <a:ext cx="8302625" cy="838200"/>
          </a:xfrm>
        </p:spPr>
        <p:txBody>
          <a:bodyPr/>
          <a:lstStyle/>
          <a:p>
            <a:r>
              <a:rPr lang="en-GB" sz="2400" dirty="0"/>
              <a:t>Transformation Example from SO2 MCP FG2</a:t>
            </a:r>
            <a:br>
              <a:rPr lang="en-GB" sz="2400" dirty="0"/>
            </a:br>
            <a:endParaRPr lang="en-GB" sz="2400" dirty="0"/>
          </a:p>
        </p:txBody>
      </p:sp>
      <p:sp>
        <p:nvSpPr>
          <p:cNvPr id="4" name="Slide Number Placeholder 3"/>
          <p:cNvSpPr>
            <a:spLocks noGrp="1"/>
          </p:cNvSpPr>
          <p:nvPr>
            <p:ph type="sldNum" sz="quarter" idx="10"/>
          </p:nvPr>
        </p:nvSpPr>
        <p:spPr>
          <a:xfrm>
            <a:off x="371475" y="5906996"/>
            <a:ext cx="2133600" cy="517525"/>
          </a:xfrm>
        </p:spPr>
        <p:txBody>
          <a:bodyPr/>
          <a:lstStyle/>
          <a:p>
            <a:pPr>
              <a:defRPr/>
            </a:pPr>
            <a:fld id="{17419E1C-B375-42F6-8434-3D764579B39A}" type="slidenum">
              <a:rPr lang="en-GB" smtClean="0"/>
              <a:pPr>
                <a:defRPr/>
              </a:pPr>
              <a:t>9</a:t>
            </a:fld>
            <a:endParaRPr lang="en-GB" dirty="0"/>
          </a:p>
        </p:txBody>
      </p:sp>
      <p:sp>
        <p:nvSpPr>
          <p:cNvPr id="6" name="Rectangle 5"/>
          <p:cNvSpPr/>
          <p:nvPr/>
        </p:nvSpPr>
        <p:spPr>
          <a:xfrm>
            <a:off x="6790048" y="2602192"/>
            <a:ext cx="1879377" cy="46805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PPMv2.0.RPIR</a:t>
            </a:r>
          </a:p>
        </p:txBody>
      </p:sp>
      <p:sp>
        <p:nvSpPr>
          <p:cNvPr id="7" name="Rectangle 6"/>
          <p:cNvSpPr/>
          <p:nvPr/>
        </p:nvSpPr>
        <p:spPr>
          <a:xfrm>
            <a:off x="6804247" y="3191555"/>
            <a:ext cx="1879377" cy="46805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a:p>
            <a:pPr algn="ctr"/>
            <a:r>
              <a:rPr lang="en-GB" dirty="0"/>
              <a:t>PPMv3.0.RPD</a:t>
            </a:r>
          </a:p>
          <a:p>
            <a:pPr algn="ctr"/>
            <a:endParaRPr lang="en-GB" dirty="0"/>
          </a:p>
        </p:txBody>
      </p:sp>
      <p:cxnSp>
        <p:nvCxnSpPr>
          <p:cNvPr id="14" name="Connector: Elbow 13"/>
          <p:cNvCxnSpPr>
            <a:cxnSpLocks/>
          </p:cNvCxnSpPr>
          <p:nvPr/>
        </p:nvCxnSpPr>
        <p:spPr>
          <a:xfrm flipV="1">
            <a:off x="4854775" y="3562374"/>
            <a:ext cx="1935273" cy="232162"/>
          </a:xfrm>
          <a:prstGeom prst="bentConnector3">
            <a:avLst/>
          </a:prstGeom>
          <a:ln w="76200">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1372756" y="2240498"/>
            <a:ext cx="2623180" cy="960249"/>
          </a:xfrm>
          <a:prstGeom prst="rect">
            <a:avLst/>
          </a:prstGeom>
          <a:solidFill>
            <a:schemeClr val="bg1"/>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r>
              <a:rPr lang="en-GB" i="1" dirty="0">
                <a:solidFill>
                  <a:schemeClr val="accent5"/>
                </a:solidFill>
              </a:rPr>
              <a:t>Transform Schema v3.0 to Schema 2.0 (e.g. by removing fields)</a:t>
            </a:r>
          </a:p>
        </p:txBody>
      </p:sp>
      <p:graphicFrame>
        <p:nvGraphicFramePr>
          <p:cNvPr id="13" name="Table 12"/>
          <p:cNvGraphicFramePr>
            <a:graphicFrameLocks noGrp="1"/>
          </p:cNvGraphicFramePr>
          <p:nvPr>
            <p:extLst>
              <p:ext uri="{D42A27DB-BD31-4B8C-83A1-F6EECF244321}">
                <p14:modId xmlns:p14="http://schemas.microsoft.com/office/powerpoint/2010/main" val="254519321"/>
              </p:ext>
            </p:extLst>
          </p:nvPr>
        </p:nvGraphicFramePr>
        <p:xfrm>
          <a:off x="11829" y="4594304"/>
          <a:ext cx="9096675" cy="1381760"/>
        </p:xfrm>
        <a:graphic>
          <a:graphicData uri="http://schemas.openxmlformats.org/drawingml/2006/table">
            <a:tbl>
              <a:tblPr firstRow="1" bandRow="1">
                <a:tableStyleId>{5C22544A-7EE6-4342-B048-85BDC9FD1C3A}</a:tableStyleId>
              </a:tblPr>
              <a:tblGrid>
                <a:gridCol w="1103787">
                  <a:extLst>
                    <a:ext uri="{9D8B030D-6E8A-4147-A177-3AD203B41FA5}">
                      <a16:colId xmlns:a16="http://schemas.microsoft.com/office/drawing/2014/main" val="1273438921"/>
                    </a:ext>
                  </a:extLst>
                </a:gridCol>
                <a:gridCol w="936104">
                  <a:extLst>
                    <a:ext uri="{9D8B030D-6E8A-4147-A177-3AD203B41FA5}">
                      <a16:colId xmlns:a16="http://schemas.microsoft.com/office/drawing/2014/main" val="1191758365"/>
                    </a:ext>
                  </a:extLst>
                </a:gridCol>
                <a:gridCol w="1368152">
                  <a:extLst>
                    <a:ext uri="{9D8B030D-6E8A-4147-A177-3AD203B41FA5}">
                      <a16:colId xmlns:a16="http://schemas.microsoft.com/office/drawing/2014/main" val="2772291502"/>
                    </a:ext>
                  </a:extLst>
                </a:gridCol>
                <a:gridCol w="1224136">
                  <a:extLst>
                    <a:ext uri="{9D8B030D-6E8A-4147-A177-3AD203B41FA5}">
                      <a16:colId xmlns:a16="http://schemas.microsoft.com/office/drawing/2014/main" val="295413195"/>
                    </a:ext>
                  </a:extLst>
                </a:gridCol>
                <a:gridCol w="4464496">
                  <a:extLst>
                    <a:ext uri="{9D8B030D-6E8A-4147-A177-3AD203B41FA5}">
                      <a16:colId xmlns:a16="http://schemas.microsoft.com/office/drawing/2014/main" val="2047189398"/>
                    </a:ext>
                  </a:extLst>
                </a:gridCol>
              </a:tblGrid>
              <a:tr h="370840">
                <a:tc>
                  <a:txBody>
                    <a:bodyPr/>
                    <a:lstStyle/>
                    <a:p>
                      <a:r>
                        <a:rPr lang="en-GB" dirty="0">
                          <a:latin typeface="Arial Narrow" panose="020B0606020202030204" pitchFamily="34" charset="0"/>
                        </a:rPr>
                        <a:t>Operation</a:t>
                      </a:r>
                    </a:p>
                  </a:txBody>
                  <a:tcPr/>
                </a:tc>
                <a:tc>
                  <a:txBody>
                    <a:bodyPr/>
                    <a:lstStyle/>
                    <a:p>
                      <a:r>
                        <a:rPr lang="en-GB" dirty="0">
                          <a:latin typeface="Arial Narrow" panose="020B0606020202030204" pitchFamily="34" charset="0"/>
                        </a:rPr>
                        <a:t>schema</a:t>
                      </a:r>
                    </a:p>
                    <a:p>
                      <a:r>
                        <a:rPr lang="en-GB" dirty="0">
                          <a:latin typeface="Arial Narrow" panose="020B0606020202030204" pitchFamily="34" charset="0"/>
                        </a:rPr>
                        <a:t>Version</a:t>
                      </a:r>
                    </a:p>
                  </a:txBody>
                  <a:tcPr/>
                </a:tc>
                <a:tc>
                  <a:txBody>
                    <a:bodyPr/>
                    <a:lstStyle/>
                    <a:p>
                      <a:r>
                        <a:rPr lang="en-GB" dirty="0">
                          <a:latin typeface="Arial Narrow" panose="020B0606020202030204" pitchFamily="34" charset="0"/>
                        </a:rPr>
                        <a:t>virtual</a:t>
                      </a:r>
                    </a:p>
                    <a:p>
                      <a:r>
                        <a:rPr lang="en-GB" baseline="0" dirty="0">
                          <a:latin typeface="Arial Narrow" panose="020B0606020202030204" pitchFamily="34" charset="0"/>
                        </a:rPr>
                        <a:t>Environment</a:t>
                      </a:r>
                      <a:endParaRPr lang="en-GB" dirty="0">
                        <a:latin typeface="Arial Narrow" panose="020B0606020202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Arial Narrow" panose="020B0606020202030204" pitchFamily="34" charset="0"/>
                        </a:rPr>
                        <a:t>Route to:</a:t>
                      </a:r>
                    </a:p>
                  </a:txBody>
                  <a:tcPr/>
                </a:tc>
                <a:tc>
                  <a:txBody>
                    <a:bodyPr/>
                    <a:lstStyle/>
                    <a:p>
                      <a:r>
                        <a:rPr lang="en-GB" dirty="0">
                          <a:latin typeface="Arial Narrow" panose="020B0606020202030204" pitchFamily="34" charset="0"/>
                        </a:rPr>
                        <a:t>Transformation</a:t>
                      </a:r>
                    </a:p>
                  </a:txBody>
                  <a:tcPr/>
                </a:tc>
                <a:extLst>
                  <a:ext uri="{0D108BD9-81ED-4DB2-BD59-A6C34878D82A}">
                    <a16:rowId xmlns:a16="http://schemas.microsoft.com/office/drawing/2014/main" val="186059935"/>
                  </a:ext>
                </a:extLst>
              </a:tr>
              <a:tr h="370840">
                <a:tc>
                  <a:txBody>
                    <a:bodyPr/>
                    <a:lstStyle/>
                    <a:p>
                      <a:r>
                        <a:rPr lang="en-GB" dirty="0"/>
                        <a:t>RPD</a:t>
                      </a:r>
                    </a:p>
                  </a:txBody>
                  <a:tcPr/>
                </a:tc>
                <a:tc>
                  <a:txBody>
                    <a:bodyPr/>
                    <a:lstStyle/>
                    <a:p>
                      <a:r>
                        <a:rPr lang="en-GB" dirty="0"/>
                        <a:t>V3.0</a:t>
                      </a:r>
                    </a:p>
                  </a:txBody>
                  <a:tcPr/>
                </a:tc>
                <a:tc>
                  <a:txBody>
                    <a:bodyPr/>
                    <a:lstStyle/>
                    <a:p>
                      <a:r>
                        <a:rPr lang="en-GB" dirty="0"/>
                        <a:t>SO2FG2</a:t>
                      </a:r>
                    </a:p>
                  </a:txBody>
                  <a:tcPr/>
                </a:tc>
                <a:tc>
                  <a:txBody>
                    <a:bodyPr/>
                    <a:lstStyle/>
                    <a:p>
                      <a:r>
                        <a:rPr lang="en-GB" dirty="0"/>
                        <a:t>RPDv3.0</a:t>
                      </a:r>
                    </a:p>
                  </a:txBody>
                  <a:tcPr/>
                </a:tc>
                <a:tc>
                  <a:txBody>
                    <a:bodyPr/>
                    <a:lstStyle/>
                    <a:p>
                      <a:r>
                        <a:rPr lang="en-GB" dirty="0"/>
                        <a:t>n/a</a:t>
                      </a:r>
                    </a:p>
                  </a:txBody>
                  <a:tcPr/>
                </a:tc>
                <a:extLst>
                  <a:ext uri="{0D108BD9-81ED-4DB2-BD59-A6C34878D82A}">
                    <a16:rowId xmlns:a16="http://schemas.microsoft.com/office/drawing/2014/main" val="975940473"/>
                  </a:ext>
                </a:extLst>
              </a:tr>
              <a:tr h="370840">
                <a:tc>
                  <a:txBody>
                    <a:bodyPr/>
                    <a:lstStyle/>
                    <a:p>
                      <a:r>
                        <a:rPr lang="en-GB" dirty="0"/>
                        <a:t>RPD</a:t>
                      </a:r>
                    </a:p>
                  </a:txBody>
                  <a:tcPr/>
                </a:tc>
                <a:tc>
                  <a:txBody>
                    <a:bodyPr/>
                    <a:lstStyle/>
                    <a:p>
                      <a:r>
                        <a:rPr lang="en-GB" dirty="0"/>
                        <a:t>V2.0</a:t>
                      </a:r>
                    </a:p>
                  </a:txBody>
                  <a:tcPr/>
                </a:tc>
                <a:tc>
                  <a:txBody>
                    <a:bodyPr/>
                    <a:lstStyle/>
                    <a:p>
                      <a:r>
                        <a:rPr lang="en-GB" dirty="0"/>
                        <a:t>SO2FG1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RPDv3.0</a:t>
                      </a:r>
                    </a:p>
                  </a:txBody>
                  <a:tcPr/>
                </a:tc>
                <a:tc>
                  <a:txBody>
                    <a:bodyPr/>
                    <a:lstStyle/>
                    <a:p>
                      <a:r>
                        <a:rPr lang="en-GB" dirty="0"/>
                        <a:t>Response</a:t>
                      </a:r>
                      <a:r>
                        <a:rPr lang="en-GB" baseline="0" dirty="0"/>
                        <a:t> f</a:t>
                      </a:r>
                      <a:r>
                        <a:rPr lang="en-GB" dirty="0"/>
                        <a:t>rom </a:t>
                      </a:r>
                      <a:r>
                        <a:rPr lang="en-GB" baseline="0" dirty="0"/>
                        <a:t>V3.0 to V2.0</a:t>
                      </a:r>
                      <a:endParaRPr lang="en-GB" dirty="0"/>
                    </a:p>
                  </a:txBody>
                  <a:tcPr/>
                </a:tc>
                <a:extLst>
                  <a:ext uri="{0D108BD9-81ED-4DB2-BD59-A6C34878D82A}">
                    <a16:rowId xmlns:a16="http://schemas.microsoft.com/office/drawing/2014/main" val="3211179094"/>
                  </a:ext>
                </a:extLst>
              </a:tr>
            </a:tbl>
          </a:graphicData>
        </a:graphic>
      </p:graphicFrame>
      <p:cxnSp>
        <p:nvCxnSpPr>
          <p:cNvPr id="15" name="Straight Connector 14"/>
          <p:cNvCxnSpPr/>
          <p:nvPr/>
        </p:nvCxnSpPr>
        <p:spPr>
          <a:xfrm flipH="1">
            <a:off x="-813" y="4048013"/>
            <a:ext cx="3127042" cy="530945"/>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860032" y="4091077"/>
            <a:ext cx="4283968" cy="487881"/>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6804247" y="3759403"/>
            <a:ext cx="1879377" cy="46805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a:p>
            <a:pPr algn="ctr"/>
            <a:r>
              <a:rPr lang="en-GB" dirty="0"/>
              <a:t>PPMv2.0.RPIRS</a:t>
            </a:r>
          </a:p>
          <a:p>
            <a:pPr algn="ctr"/>
            <a:endParaRPr lang="en-GB" dirty="0"/>
          </a:p>
        </p:txBody>
      </p:sp>
      <p:sp>
        <p:nvSpPr>
          <p:cNvPr id="18" name="Content Placeholder 2"/>
          <p:cNvSpPr>
            <a:spLocks noGrp="1"/>
          </p:cNvSpPr>
          <p:nvPr>
            <p:ph idx="1"/>
          </p:nvPr>
        </p:nvSpPr>
        <p:spPr>
          <a:xfrm>
            <a:off x="381000" y="1066801"/>
            <a:ext cx="8305800" cy="1197842"/>
          </a:xfrm>
        </p:spPr>
        <p:txBody>
          <a:bodyPr>
            <a:normAutofit/>
          </a:bodyPr>
          <a:lstStyle/>
          <a:p>
            <a:pPr marL="0" indent="0">
              <a:buNone/>
            </a:pPr>
            <a:r>
              <a:rPr lang="en-GB" sz="2000" dirty="0"/>
              <a:t>The “Retrieve Product Details” (RPD) operation, within the Product Portfolio Maintenance v2 (PPMv2) service group, required a new field to be returned.  This required a version 3 of the service.</a:t>
            </a:r>
          </a:p>
          <a:p>
            <a:pPr marL="0" indent="0">
              <a:buNone/>
            </a:pPr>
            <a:endParaRPr lang="en-GB" sz="2000" dirty="0"/>
          </a:p>
        </p:txBody>
      </p:sp>
      <p:sp>
        <p:nvSpPr>
          <p:cNvPr id="11" name="Rectangle 10"/>
          <p:cNvSpPr/>
          <p:nvPr/>
        </p:nvSpPr>
        <p:spPr>
          <a:xfrm>
            <a:off x="3131840" y="3111909"/>
            <a:ext cx="1728192" cy="936104"/>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RPD</a:t>
            </a:r>
          </a:p>
          <a:p>
            <a:pPr algn="ctr"/>
            <a:r>
              <a:rPr lang="en-GB" dirty="0"/>
              <a:t>Gateway</a:t>
            </a:r>
          </a:p>
        </p:txBody>
      </p:sp>
      <p:cxnSp>
        <p:nvCxnSpPr>
          <p:cNvPr id="19" name="Connector: Elbow 18">
            <a:extLst>
              <a:ext uri="{FF2B5EF4-FFF2-40B4-BE49-F238E27FC236}">
                <a16:creationId xmlns:a16="http://schemas.microsoft.com/office/drawing/2014/main" id="{3941A6D6-8207-4BA7-B2CA-582934091BE9}"/>
              </a:ext>
            </a:extLst>
          </p:cNvPr>
          <p:cNvCxnSpPr>
            <a:cxnSpLocks/>
          </p:cNvCxnSpPr>
          <p:nvPr/>
        </p:nvCxnSpPr>
        <p:spPr>
          <a:xfrm rot="10800000" flipV="1">
            <a:off x="1372757" y="3390929"/>
            <a:ext cx="1739275" cy="3"/>
          </a:xfrm>
          <a:prstGeom prst="bentConnector3">
            <a:avLst/>
          </a:prstGeom>
          <a:ln>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7F878599-4CE5-4C77-A6A1-EC00A60BA30C}"/>
              </a:ext>
            </a:extLst>
          </p:cNvPr>
          <p:cNvCxnSpPr>
            <a:cxnSpLocks/>
          </p:cNvCxnSpPr>
          <p:nvPr/>
        </p:nvCxnSpPr>
        <p:spPr>
          <a:xfrm rot="10800000" flipV="1">
            <a:off x="4863718" y="3346633"/>
            <a:ext cx="1926331" cy="4"/>
          </a:xfrm>
          <a:prstGeom prst="bentConnector3">
            <a:avLst/>
          </a:prstGeom>
          <a:ln>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51742"/>
      </p:ext>
    </p:extLst>
  </p:cSld>
  <p:clrMapOvr>
    <a:masterClrMapping/>
  </p:clrMapOvr>
</p:sld>
</file>

<file path=ppt/theme/theme1.xml><?xml version="1.0" encoding="utf-8"?>
<a:theme xmlns:a="http://schemas.openxmlformats.org/drawingml/2006/main" name="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w PPT Templare.potx" id="{27624A7B-E7CB-4ED4-8212-5B957E696B5B}" vid="{EBC6231D-8811-47F4-8FDD-A3B823A9C013}"/>
    </a:ext>
  </a:extLst>
</a:theme>
</file>

<file path=ppt/theme/theme2.xml><?xml version="1.0" encoding="utf-8"?>
<a:theme xmlns:a="http://schemas.openxmlformats.org/drawingml/2006/main" name="Nationwide Section Divider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w PPT Templare.potx" id="{27624A7B-E7CB-4ED4-8212-5B957E696B5B}" vid="{DB1783CD-F465-4614-BA4A-AEB0557263B7}"/>
    </a:ext>
  </a:extLst>
</a:theme>
</file>

<file path=ppt/theme/theme3.xml><?xml version="1.0" encoding="utf-8"?>
<a:theme xmlns:a="http://schemas.openxmlformats.org/drawingml/2006/main" name="Nationwide Ink-Saving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w PPT Templare.potx" id="{27624A7B-E7CB-4ED4-8212-5B957E696B5B}" vid="{D8D1153D-43C9-4261-9980-465257412EA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15085028CDDE4D8FC4B8B954A73A50" ma:contentTypeVersion="0" ma:contentTypeDescription="Create a new document." ma:contentTypeScope="" ma:versionID="43bc0d51d9326f31c6cbef653288d7f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F2E26A-FB42-49A0-BA44-D08288FCA336}">
  <ds:schemaRefs>
    <ds:schemaRef ds:uri="http://www.w3.org/XML/1998/namespace"/>
    <ds:schemaRef ds:uri="http://purl.org/dc/term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s>
</ds:datastoreItem>
</file>

<file path=customXml/itemProps2.xml><?xml version="1.0" encoding="utf-8"?>
<ds:datastoreItem xmlns:ds="http://schemas.openxmlformats.org/officeDocument/2006/customXml" ds:itemID="{600F3D39-A307-46F2-9EE5-C034B85286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325DD8D-F047-4516-B99B-30017E37D1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 PPT Templare</Template>
  <TotalTime>17093</TotalTime>
  <Words>4043</Words>
  <Application>Microsoft Office PowerPoint</Application>
  <PresentationFormat>On-screen Show (4:3)</PresentationFormat>
  <Paragraphs>942</Paragraphs>
  <Slides>48</Slides>
  <Notes>48</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48</vt:i4>
      </vt:variant>
    </vt:vector>
  </HeadingPairs>
  <TitlesOfParts>
    <vt:vector size="61" baseType="lpstr">
      <vt:lpstr>ＭＳ Ｐゴシック</vt:lpstr>
      <vt:lpstr>ＭＳ Ｐゴシック</vt:lpstr>
      <vt:lpstr>Arial</vt:lpstr>
      <vt:lpstr>Arial Narrow</vt:lpstr>
      <vt:lpstr>Calibri</vt:lpstr>
      <vt:lpstr>Courier New</vt:lpstr>
      <vt:lpstr>DejaVu Sans</vt:lpstr>
      <vt:lpstr>NBS Medium</vt:lpstr>
      <vt:lpstr>Times</vt:lpstr>
      <vt:lpstr>Wingdings</vt:lpstr>
      <vt:lpstr>Nationwide Standard Content Slides</vt:lpstr>
      <vt:lpstr>Nationwide Section Divider Slides</vt:lpstr>
      <vt:lpstr>Nationwide Ink-Saving Slides</vt:lpstr>
      <vt:lpstr>PowerPoint Presentation</vt:lpstr>
      <vt:lpstr>Service Gateway </vt:lpstr>
      <vt:lpstr> </vt:lpstr>
      <vt:lpstr>Migration and Availability</vt:lpstr>
      <vt:lpstr>Staged Cut-Over &amp; Roll Out Continued</vt:lpstr>
      <vt:lpstr>Switching End Points During Tests</vt:lpstr>
      <vt:lpstr>Managing Service Outages </vt:lpstr>
      <vt:lpstr>Version Proliferation</vt:lpstr>
      <vt:lpstr>Transformation Example from SO2 MCP FG2 </vt:lpstr>
      <vt:lpstr>Environment Contention</vt:lpstr>
      <vt:lpstr>Environment Contention: Pre EM2 Day2</vt:lpstr>
      <vt:lpstr>Routing Example One from SO2 MCP  </vt:lpstr>
      <vt:lpstr>Routing Example Two from SO2 MCP  </vt:lpstr>
      <vt:lpstr>Environment Contention: Post EM2 Day2</vt:lpstr>
      <vt:lpstr>Consumer onus to change – Why?</vt:lpstr>
      <vt:lpstr>Onus on Consumer to Change: Pre EM2 Day2</vt:lpstr>
      <vt:lpstr>Consumer onus to change: Transformation</vt:lpstr>
      <vt:lpstr>Onus on Consumer to Change: Transformation</vt:lpstr>
      <vt:lpstr>Consumer onus to change: Transformation</vt:lpstr>
      <vt:lpstr>Onus on Consumer to Change: Post EM2 Day2</vt:lpstr>
      <vt:lpstr>PowerPoint Presentation</vt:lpstr>
      <vt:lpstr>IIB Deployment Topology </vt:lpstr>
      <vt:lpstr>IIB Deployment Topology </vt:lpstr>
      <vt:lpstr>IIB Web Service HTTP Topology </vt:lpstr>
      <vt:lpstr>IIB Web Service HTTP Topology </vt:lpstr>
      <vt:lpstr>PowerPoint Presentation</vt:lpstr>
      <vt:lpstr>High Level Infrastructure Architecture</vt:lpstr>
      <vt:lpstr>High Level Infrastructure Architecture</vt:lpstr>
      <vt:lpstr>High Level Infrastructure Architecture</vt:lpstr>
      <vt:lpstr>High Level Infrastructure Architecture</vt:lpstr>
      <vt:lpstr>Service Gateway </vt:lpstr>
      <vt:lpstr>Gateway Patterns</vt:lpstr>
      <vt:lpstr>Gateway Patterns</vt:lpstr>
      <vt:lpstr>NEM Service Header V2 Change</vt:lpstr>
      <vt:lpstr>NEM Service Header V2 Change</vt:lpstr>
      <vt:lpstr>Gateway Patterns</vt:lpstr>
      <vt:lpstr>REST Service Gateway Design</vt:lpstr>
      <vt:lpstr>SOAP over MQ Service Gateway Design</vt:lpstr>
      <vt:lpstr>SOAP over HTTP Service Gateway Design</vt:lpstr>
      <vt:lpstr> </vt:lpstr>
      <vt:lpstr> </vt:lpstr>
      <vt:lpstr> </vt:lpstr>
      <vt:lpstr>Service Gateway </vt:lpstr>
      <vt:lpstr>Routing Consumers Through Gateway: Service ‘XYZ’ Operation B</vt:lpstr>
      <vt:lpstr>Standard Routing Logic Common to all Service Gateways</vt:lpstr>
      <vt:lpstr>Mapping Table Rows for an Operation B Gateway</vt:lpstr>
      <vt:lpstr>Sample EM2 Day Two Routing Topology within NEM</vt:lpstr>
      <vt:lpstr>Reference Material </vt:lpstr>
    </vt:vector>
  </TitlesOfParts>
  <Company>Nationwide Building Society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Registry Capability</dc:title>
  <dc:creator>Jose Nino Martinez</dc:creator>
  <cp:keywords>presentation</cp:keywords>
  <cp:lastModifiedBy>Thomas Breheny</cp:lastModifiedBy>
  <cp:revision>846</cp:revision>
  <cp:lastPrinted>2018-03-05T13:55:17Z</cp:lastPrinted>
  <dcterms:created xsi:type="dcterms:W3CDTF">2016-11-01T12:48:38Z</dcterms:created>
  <dcterms:modified xsi:type="dcterms:W3CDTF">2018-03-06T13:36:42Z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for">
    <vt:lpwstr>Creating communication</vt:lpwstr>
  </property>
  <property fmtid="{D5CDD505-2E9C-101B-9397-08002B2CF9AE}" pid="3" name="ContentType">
    <vt:lpwstr>Document</vt:lpwstr>
  </property>
</Properties>
</file>