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19"/>
  </p:notesMasterIdLst>
  <p:sldIdLst>
    <p:sldId id="806" r:id="rId5"/>
    <p:sldId id="810" r:id="rId6"/>
    <p:sldId id="802" r:id="rId7"/>
    <p:sldId id="807" r:id="rId8"/>
    <p:sldId id="809" r:id="rId9"/>
    <p:sldId id="801" r:id="rId10"/>
    <p:sldId id="803" r:id="rId11"/>
    <p:sldId id="821" r:id="rId12"/>
    <p:sldId id="811" r:id="rId13"/>
    <p:sldId id="820" r:id="rId14"/>
    <p:sldId id="816" r:id="rId15"/>
    <p:sldId id="817" r:id="rId16"/>
    <p:sldId id="818" r:id="rId17"/>
    <p:sldId id="819" r:id="rId1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C4C00"/>
    <a:srgbClr val="F8E8A2"/>
    <a:srgbClr val="A1BFDB"/>
    <a:srgbClr val="C8FFB9"/>
    <a:srgbClr val="0D3E00"/>
    <a:srgbClr val="E5F2FF"/>
    <a:srgbClr val="F7FBFF"/>
    <a:srgbClr val="007E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5" autoAdjust="0"/>
    <p:restoredTop sz="91144" autoAdjust="0"/>
  </p:normalViewPr>
  <p:slideViewPr>
    <p:cSldViewPr snapToGrid="0">
      <p:cViewPr varScale="1">
        <p:scale>
          <a:sx n="62" d="100"/>
          <a:sy n="62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371D97E-CA3F-4056-AF08-987138E80CA0}" type="datetimeFigureOut">
              <a:rPr lang="en-GB"/>
              <a:pPr>
                <a:defRPr/>
              </a:pPr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683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89E613-3E3C-4DF6-A19B-D2A56B6D90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4507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REST</a:t>
            </a:r>
            <a:r>
              <a:rPr lang="en-GB" baseline="0" dirty="0"/>
              <a:t> web services allow systems to manipulate resources using common operations. These resources may be a customer, or their accounts or an individual payment.</a:t>
            </a:r>
          </a:p>
          <a:p>
            <a:pPr marL="228600" indent="-228600">
              <a:buAutoNum type="arabicPeriod"/>
            </a:pPr>
            <a:r>
              <a:rPr lang="en-GB" baseline="0" dirty="0"/>
              <a:t>What each operation does.</a:t>
            </a:r>
          </a:p>
          <a:p>
            <a:pPr marL="228600" indent="-228600">
              <a:buAutoNum type="arabicPeriod"/>
            </a:pPr>
            <a:r>
              <a:rPr lang="en-GB" baseline="0" dirty="0"/>
              <a:t>Resources | Service Groups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815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Major</a:t>
            </a:r>
            <a:r>
              <a:rPr lang="en-GB" baseline="0" dirty="0"/>
              <a:t> Versioning – </a:t>
            </a:r>
            <a:r>
              <a:rPr lang="en-GB" baseline="0" dirty="0" err="1"/>
              <a:t>Basepath</a:t>
            </a:r>
            <a:endParaRPr lang="en-GB" baseline="0" dirty="0"/>
          </a:p>
          <a:p>
            <a:pPr marL="228600" indent="-228600">
              <a:buAutoNum type="arabicPeriod"/>
            </a:pPr>
            <a:r>
              <a:rPr lang="en-GB" baseline="0" dirty="0"/>
              <a:t>Minor Versioning – Schema Version | Service Gateway</a:t>
            </a:r>
          </a:p>
          <a:p>
            <a:pPr marL="228600" indent="-228600">
              <a:buAutoNum type="arabicPeriod"/>
            </a:pPr>
            <a:r>
              <a:rPr lang="en-GB" baseline="0" dirty="0"/>
              <a:t>Grouping by resource (up for debate) we are able to separate.</a:t>
            </a:r>
          </a:p>
          <a:p>
            <a:pPr marL="228600" indent="-228600">
              <a:buAutoNum type="arabicPeriod"/>
            </a:pPr>
            <a:r>
              <a:rPr lang="en-GB" baseline="0" dirty="0"/>
              <a:t>With RSA 9.6 we could have individual and import common components?</a:t>
            </a:r>
          </a:p>
          <a:p>
            <a:pPr marL="228600" indent="-228600">
              <a:buAutoNum type="arabicPeriod"/>
            </a:pPr>
            <a:r>
              <a:rPr lang="en-GB" baseline="0" dirty="0"/>
              <a:t>HTTP Error Responses later.</a:t>
            </a:r>
          </a:p>
          <a:p>
            <a:pPr marL="228600" indent="-228600">
              <a:buAutoNum type="arabicPeriod"/>
            </a:pPr>
            <a:r>
              <a:rPr lang="en-GB" baseline="0" dirty="0"/>
              <a:t>Talk through HTTP Responses.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111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Service header</a:t>
            </a:r>
            <a:r>
              <a:rPr lang="en-GB" baseline="0" dirty="0"/>
              <a:t> per swagger spec. Not currently imported. Future improvement.</a:t>
            </a:r>
          </a:p>
          <a:p>
            <a:pPr marL="228600" indent="-228600">
              <a:buAutoNum type="arabicPeriod"/>
            </a:pPr>
            <a:r>
              <a:rPr lang="en-GB" baseline="0" dirty="0"/>
              <a:t>GET - Parameters in either path or query string</a:t>
            </a:r>
          </a:p>
          <a:p>
            <a:pPr marL="228600" indent="-228600">
              <a:buAutoNum type="arabicPeriod"/>
            </a:pPr>
            <a:r>
              <a:rPr lang="en-GB" baseline="0" dirty="0"/>
              <a:t>POST – Parameters in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584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Different between soap and rest</a:t>
            </a:r>
            <a:r>
              <a:rPr lang="en-GB" baseline="0" dirty="0"/>
              <a:t> -&gt; RSA -&gt; swagger. </a:t>
            </a:r>
          </a:p>
          <a:p>
            <a:r>
              <a:rPr lang="en-GB" baseline="0" dirty="0"/>
              <a:t>2. Apply direct design. Build up from requirements, rather than </a:t>
            </a:r>
            <a:r>
              <a:rPr lang="en-GB" baseline="0" dirty="0" err="1"/>
              <a:t>IFW</a:t>
            </a:r>
            <a:r>
              <a:rPr lang="en-GB" baseline="0" dirty="0"/>
              <a:t> starting point. Look to relate back to </a:t>
            </a:r>
            <a:r>
              <a:rPr lang="en-GB" baseline="0" dirty="0" err="1"/>
              <a:t>IFW</a:t>
            </a:r>
            <a:r>
              <a:rPr lang="en-GB" baseline="0" dirty="0"/>
              <a:t> when possible.</a:t>
            </a:r>
          </a:p>
          <a:p>
            <a:r>
              <a:rPr lang="en-GB" baseline="0" dirty="0"/>
              <a:t>3. Swagger is </a:t>
            </a:r>
            <a:r>
              <a:rPr lang="en-GB" baseline="0" dirty="0" err="1"/>
              <a:t>versionable</a:t>
            </a:r>
            <a:r>
              <a:rPr lang="en-GB" baseline="0" dirty="0"/>
              <a:t> component.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79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err="1"/>
              <a:t>Func</a:t>
            </a:r>
            <a:r>
              <a:rPr lang="en-GB" baseline="0" dirty="0"/>
              <a:t> Specs, tuned to build team requirements.</a:t>
            </a:r>
          </a:p>
          <a:p>
            <a:pPr marL="228600" indent="-228600">
              <a:buAutoNum type="arabicPeriod"/>
            </a:pPr>
            <a:r>
              <a:rPr lang="en-GB" baseline="0" dirty="0"/>
              <a:t>Swagger Interface -&gt; FS supporting doc.</a:t>
            </a:r>
          </a:p>
          <a:p>
            <a:pPr marL="228600" indent="-228600">
              <a:buAutoNum type="arabicPeriod"/>
            </a:pPr>
            <a:r>
              <a:rPr lang="en-GB" baseline="0" dirty="0"/>
              <a:t>FS allows swagger to become point in time (for releases).</a:t>
            </a:r>
          </a:p>
          <a:p>
            <a:pPr marL="228600" indent="-228600">
              <a:buAutoNum type="arabicPeriod"/>
            </a:pPr>
            <a:r>
              <a:rPr lang="en-GB" baseline="0" dirty="0"/>
              <a:t>Not currently implemented Subtyping or polymorphism.</a:t>
            </a:r>
          </a:p>
          <a:p>
            <a:pPr marL="228600" indent="-228600">
              <a:buAutoNum type="arabicPeriod"/>
            </a:pPr>
            <a:r>
              <a:rPr lang="en-GB" baseline="0" dirty="0"/>
              <a:t>Store and version control swagger in </a:t>
            </a:r>
            <a:r>
              <a:rPr lang="en-GB" baseline="0" dirty="0" err="1"/>
              <a:t>RTC</a:t>
            </a:r>
            <a:r>
              <a:rPr lang="en-GB" baseline="0" dirty="0"/>
              <a:t> via RSA.</a:t>
            </a:r>
          </a:p>
          <a:p>
            <a:pPr marL="228600" indent="-228600">
              <a:buAutoNum type="arabicPeriod"/>
            </a:pPr>
            <a:r>
              <a:rPr lang="en-GB" baseline="0" dirty="0"/>
              <a:t>Sprints -&gt; </a:t>
            </a:r>
            <a:r>
              <a:rPr lang="en-GB" baseline="0" dirty="0" err="1"/>
              <a:t>OPMs</a:t>
            </a:r>
            <a:r>
              <a:rPr lang="en-GB" baseline="0" dirty="0"/>
              <a:t> to guide discussion and flush out use cases.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575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aseline="0" dirty="0"/>
              <a:t>Summarise categories and differences between.</a:t>
            </a:r>
          </a:p>
          <a:p>
            <a:pPr marL="228600" indent="-228600">
              <a:buAutoNum type="arabicPeriod"/>
            </a:pPr>
            <a:r>
              <a:rPr lang="en-GB" baseline="0" dirty="0"/>
              <a:t>Example of each category</a:t>
            </a:r>
          </a:p>
          <a:p>
            <a:pPr marL="228600" indent="-228600">
              <a:buAutoNum type="arabicPeriod"/>
            </a:pPr>
            <a:r>
              <a:rPr lang="en-GB" baseline="0" dirty="0"/>
              <a:t>Need to represent </a:t>
            </a:r>
            <a:r>
              <a:rPr lang="en-GB" baseline="0" dirty="0" err="1"/>
              <a:t>datapower</a:t>
            </a:r>
            <a:r>
              <a:rPr lang="en-GB" baseline="0" dirty="0"/>
              <a:t> responses as consumers must code logic for handling.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01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457200" y="6191250"/>
            <a:ext cx="647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219700" y="0"/>
            <a:ext cx="3924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333500"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52600"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2098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6670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242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814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Confidential</a:t>
            </a:r>
          </a:p>
        </p:txBody>
      </p:sp>
      <p:pic>
        <p:nvPicPr>
          <p:cNvPr id="6" name="Picture 16" descr="Nationwide OY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49950"/>
            <a:ext cx="19256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620000" cy="11430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27647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53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2B6D9-1FB2-45FB-AFA2-BBCCB725BC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617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200"/>
            <a:ext cx="210185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76200"/>
            <a:ext cx="615632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72350-8342-458F-8536-38ADA4E267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59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ive 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08763" y="5715000"/>
            <a:ext cx="2535237" cy="1143000"/>
          </a:xfrm>
          <a:prstGeom prst="roundRect">
            <a:avLst>
              <a:gd name="adj" fmla="val 159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  <a:ea typeface="ＭＳ Ｐゴシック" pitchFamily="-84" charset="-128"/>
            </a:endParaRPr>
          </a:p>
        </p:txBody>
      </p:sp>
      <p:pic>
        <p:nvPicPr>
          <p:cNvPr id="5" name="Picture 10" descr="NW ppt templates v24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5791200"/>
            <a:ext cx="246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NW ppt templates v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692150" y="5867400"/>
            <a:ext cx="213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70A1DBB-1801-4C7B-BCCF-F958BB0D145A}" type="slidenum">
              <a:rPr lang="en-GB" altLang="en-US" sz="1400" smtClean="0">
                <a:solidFill>
                  <a:srgbClr val="004A8F"/>
                </a:solidFill>
                <a:ea typeface="MS PGothic" panose="020B0600070205080204" pitchFamily="34" charset="-128"/>
              </a:rPr>
              <a:pPr eaLnBrk="1" hangingPunct="1">
                <a:defRPr/>
              </a:pPr>
              <a:t>‹#›</a:t>
            </a:fld>
            <a:endParaRPr lang="en-GB" altLang="en-US" sz="1400">
              <a:solidFill>
                <a:srgbClr val="004A8F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756334" y="1366406"/>
            <a:ext cx="7704098" cy="2283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56334" y="620688"/>
            <a:ext cx="7704099" cy="74571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6"/>
          <p:cNvSpPr txBox="1">
            <a:spLocks noGrp="1"/>
          </p:cNvSpPr>
          <p:nvPr userDrawn="1"/>
        </p:nvSpPr>
        <p:spPr bwMode="auto"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900">
                <a:solidFill>
                  <a:srgbClr val="898989"/>
                </a:solidFill>
                <a:latin typeface="Calibri" panose="020F0502020204030204" pitchFamily="34" charset="0"/>
              </a:rPr>
              <a:t>Page </a:t>
            </a:r>
            <a:fld id="{9C284580-2276-4FB8-9A64-9055A51FA1A7}" type="slidenum">
              <a:rPr lang="en-GB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GB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A3442-F82F-4AAA-829B-291AFAC2B5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095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B04F-A2C9-4493-BD76-E91EDEEC5E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311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022350"/>
            <a:ext cx="4129088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022350"/>
            <a:ext cx="4129087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4070-A666-4099-901C-D6FB5767C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68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95C5-E48E-4D65-83A8-D2B3F609C93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392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1B8F2-3320-4EF1-B5E3-0E87EB4EE5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0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ADCE8-A7B1-4E00-A802-CCA073D337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33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7D9B-8F82-446F-94B6-447213623E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2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F848B-D22A-4BEA-92E7-F128A2F48E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68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6"/>
          <p:cNvSpPr>
            <a:spLocks noChangeShapeType="1"/>
          </p:cNvSpPr>
          <p:nvPr/>
        </p:nvSpPr>
        <p:spPr bwMode="auto">
          <a:xfrm>
            <a:off x="457200" y="6191250"/>
            <a:ext cx="647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76200"/>
            <a:ext cx="8410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022350"/>
            <a:ext cx="841057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7620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C2BCFF59-B8F6-4663-800C-8B834AC8FE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1" name="Picture 25" descr="Nationwide OYS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49950"/>
            <a:ext cx="19256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6"/>
          <p:cNvSpPr txBox="1">
            <a:spLocks noGrp="1"/>
          </p:cNvSpPr>
          <p:nvPr/>
        </p:nvSpPr>
        <p:spPr bwMode="auto"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900">
                <a:solidFill>
                  <a:srgbClr val="898989"/>
                </a:solidFill>
                <a:latin typeface="Calibri" panose="020F0502020204030204" pitchFamily="34" charset="0"/>
              </a:rPr>
              <a:t>Page </a:t>
            </a:r>
            <a:fld id="{DE2F00E2-722B-462A-9A31-D9305811B628}" type="slidenum">
              <a:rPr lang="en-GB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GB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02" r:id="rId3"/>
    <p:sldLayoutId id="2147484903" r:id="rId4"/>
    <p:sldLayoutId id="2147484904" r:id="rId5"/>
    <p:sldLayoutId id="2147484905" r:id="rId6"/>
    <p:sldLayoutId id="2147484906" r:id="rId7"/>
    <p:sldLayoutId id="2147484907" r:id="rId8"/>
    <p:sldLayoutId id="2147484908" r:id="rId9"/>
    <p:sldLayoutId id="2147484909" r:id="rId10"/>
    <p:sldLayoutId id="2147484910" r:id="rId11"/>
    <p:sldLayoutId id="21474849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d/d5/Fire_break_track_-_geograph.org.uk_-_825839.jp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eg"/><Relationship Id="rId5" Type="http://schemas.openxmlformats.org/officeDocument/2006/relationships/image" Target="../media/image11.png"/><Relationship Id="rId10" Type="http://schemas.openxmlformats.org/officeDocument/2006/relationships/image" Target="../media/image15.jpe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ynationwideteam/sites/nbs_eprise_mware_dc/Middleware%20Strategic/Shared%20Documents/Forms/Artefact%20View.aspx?RootFolder=/sites/nbs_eprise_mware_dc/Middleware%20Strategic/Shared%20Documents/Artefacts/12.%20Open%20Banking%20Designs&amp;View=%7bCFEFEE43-BD3C-48B5-ADE0-20E319E5EDE4%7d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tapitutorial.com/lessons/httpmethods.html" TargetMode="External"/><Relationship Id="rId2" Type="http://schemas.openxmlformats.org/officeDocument/2006/relationships/hyperlink" Target="https://www.ibm.com/developerworks/library/ws-restful/index.ht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NEMDC Open Banking</a:t>
            </a:r>
            <a:br>
              <a:rPr lang="en-GB" dirty="0"/>
            </a:br>
            <a:r>
              <a:rPr lang="en-GB" dirty="0" err="1"/>
              <a:t>ReST</a:t>
            </a:r>
            <a:r>
              <a:rPr lang="en-GB" dirty="0"/>
              <a:t> Service Design v1.0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888" y="4365625"/>
            <a:ext cx="4254016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ea typeface="MS PGothic" panose="020B0600070205080204" pitchFamily="34" charset="-128"/>
              </a:rPr>
              <a:t>Jasper Thorburn and Jordan Bryan</a:t>
            </a:r>
          </a:p>
          <a:p>
            <a:pPr>
              <a:defRPr/>
            </a:pPr>
            <a:r>
              <a:rPr lang="en-GB" sz="1050" dirty="0">
                <a:ea typeface="MS PGothic" panose="020B0600070205080204" pitchFamily="34" charset="-128"/>
              </a:rPr>
              <a:t>December 2017</a:t>
            </a:r>
          </a:p>
        </p:txBody>
      </p:sp>
    </p:spTree>
    <p:extLst>
      <p:ext uri="{BB962C8B-B14F-4D97-AF65-F5344CB8AC3E}">
        <p14:creationId xmlns:p14="http://schemas.microsoft.com/office/powerpoint/2010/main" val="237869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Swagger Editor</a:t>
            </a:r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04875"/>
            <a:ext cx="8047656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15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Appendix HTTP Responses – Categorisation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65733" y="2151251"/>
            <a:ext cx="4012534" cy="3860736"/>
            <a:chOff x="1008177" y="0"/>
            <a:chExt cx="7127646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8177" y="0"/>
              <a:ext cx="7127646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1285876" y="4576762"/>
              <a:ext cx="3238500" cy="2281238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1583" y="4913698"/>
              <a:ext cx="1962359" cy="1148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Included and defined at service level</a:t>
              </a:r>
            </a:p>
          </p:txBody>
        </p:sp>
        <p:sp>
          <p:nvSpPr>
            <p:cNvPr id="10" name="Arc 9"/>
            <p:cNvSpPr/>
            <p:nvPr/>
          </p:nvSpPr>
          <p:spPr bwMode="auto">
            <a:xfrm rot="16200000">
              <a:off x="4984435" y="4642998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1590" y="338143"/>
              <a:ext cx="2594743" cy="8200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No </a:t>
              </a:r>
              <a:r>
                <a:rPr lang="en-US" sz="1200" cap="none" spc="0" dirty="0" err="1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TransactionStatus</a:t>
              </a:r>
              <a:endParaRPr lang="en-US" sz="1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2" name="Arc 11"/>
            <p:cNvSpPr/>
            <p:nvPr/>
          </p:nvSpPr>
          <p:spPr bwMode="auto">
            <a:xfrm rot="16200000">
              <a:off x="2450785" y="404373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35178" y="2452690"/>
              <a:ext cx="2594743" cy="8200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Response headers Included</a:t>
              </a:r>
            </a:p>
          </p:txBody>
        </p:sp>
        <p:sp>
          <p:nvSpPr>
            <p:cNvPr id="14" name="Arc 13"/>
            <p:cNvSpPr/>
            <p:nvPr/>
          </p:nvSpPr>
          <p:spPr bwMode="auto">
            <a:xfrm rot="5400000" flipV="1">
              <a:off x="4103655" y="1435758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14436"/>
              </p:ext>
            </p:extLst>
          </p:nvPr>
        </p:nvGraphicFramePr>
        <p:xfrm>
          <a:off x="311479" y="985425"/>
          <a:ext cx="8251496" cy="110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OK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Only when used by a service operation.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Service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51258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201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Created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15933705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202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Accepted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58694798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304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Modified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30080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Appendix HTTP Responses – Categorisation Example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05260" y="1814100"/>
            <a:ext cx="4133480" cy="4678684"/>
            <a:chOff x="1305295" y="0"/>
            <a:chExt cx="6596824" cy="746694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295" y="0"/>
              <a:ext cx="6533410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619251" y="6553200"/>
              <a:ext cx="1971674" cy="3048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58582" y="5542002"/>
              <a:ext cx="1962358" cy="10315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Only referenced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service level</a:t>
              </a:r>
            </a:p>
          </p:txBody>
        </p:sp>
        <p:sp>
          <p:nvSpPr>
            <p:cNvPr id="21" name="Arc 20"/>
            <p:cNvSpPr/>
            <p:nvPr/>
          </p:nvSpPr>
          <p:spPr bwMode="auto">
            <a:xfrm rot="16200000">
              <a:off x="4974910" y="4032082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685926" y="4486274"/>
              <a:ext cx="2962274" cy="71437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761" y="4259758"/>
              <a:ext cx="1962358" cy="736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Defined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swagger level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92192" y="516487"/>
              <a:ext cx="2594744" cy="736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Included </a:t>
              </a:r>
              <a:r>
                <a:rPr lang="en-US" sz="1200" cap="none" spc="0" dirty="0" err="1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TransactionStatus</a:t>
              </a:r>
              <a:endParaRPr lang="en-US" sz="1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25" name="Arc 24"/>
            <p:cNvSpPr/>
            <p:nvPr/>
          </p:nvSpPr>
          <p:spPr bwMode="auto">
            <a:xfrm rot="16200000">
              <a:off x="3441386" y="582717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22073" y="2032160"/>
              <a:ext cx="2594744" cy="736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Response headers Included</a:t>
              </a:r>
            </a:p>
          </p:txBody>
        </p:sp>
        <p:sp>
          <p:nvSpPr>
            <p:cNvPr id="27" name="Arc 26"/>
            <p:cNvSpPr/>
            <p:nvPr/>
          </p:nvSpPr>
          <p:spPr bwMode="auto">
            <a:xfrm rot="15145167">
              <a:off x="4249717" y="2146518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8" name="Arc 27"/>
            <p:cNvSpPr/>
            <p:nvPr/>
          </p:nvSpPr>
          <p:spPr bwMode="auto">
            <a:xfrm rot="16200000">
              <a:off x="3955735" y="5860882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99546"/>
              </p:ext>
            </p:extLst>
          </p:nvPr>
        </p:nvGraphicFramePr>
        <p:xfrm>
          <a:off x="311479" y="985425"/>
          <a:ext cx="8251496" cy="55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409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Conflict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Error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Only when used by a service operation.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</a:t>
                      </a:r>
                      <a:r>
                        <a:rPr lang="en-GB" sz="1200" baseline="0" dirty="0">
                          <a:solidFill>
                            <a:schemeClr val="tx2"/>
                          </a:solidFill>
                        </a:rPr>
                        <a:t> level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7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Appendix HTTP Responses – Categorisation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16589" y="2302629"/>
            <a:ext cx="3710823" cy="4202545"/>
            <a:chOff x="1308852" y="0"/>
            <a:chExt cx="6593267" cy="746694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8852" y="0"/>
              <a:ext cx="6526295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1595885" y="6545222"/>
              <a:ext cx="1971674" cy="3048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8581" y="5542002"/>
              <a:ext cx="1962357" cy="11483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Optionally referenced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service level</a:t>
              </a:r>
            </a:p>
          </p:txBody>
        </p:sp>
        <p:sp>
          <p:nvSpPr>
            <p:cNvPr id="10" name="Arc 9"/>
            <p:cNvSpPr/>
            <p:nvPr/>
          </p:nvSpPr>
          <p:spPr bwMode="auto">
            <a:xfrm rot="16200000">
              <a:off x="4974910" y="4032082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685926" y="4486274"/>
              <a:ext cx="2962274" cy="71437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9762" y="4259757"/>
              <a:ext cx="1962357" cy="11483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Defined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swagger level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2191" y="516488"/>
              <a:ext cx="2594742" cy="82027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Included </a:t>
              </a:r>
              <a:r>
                <a:rPr lang="en-US" sz="1200" cap="none" spc="0" dirty="0" err="1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TransactionStatus</a:t>
              </a:r>
              <a:endParaRPr lang="en-US" sz="1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4" name="Arc 13"/>
            <p:cNvSpPr/>
            <p:nvPr/>
          </p:nvSpPr>
          <p:spPr bwMode="auto">
            <a:xfrm rot="16200000">
              <a:off x="3441386" y="582717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22072" y="2032161"/>
              <a:ext cx="2594742" cy="82027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Response headers Included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5145167">
              <a:off x="4249717" y="2146518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7" name="Arc 16"/>
            <p:cNvSpPr/>
            <p:nvPr/>
          </p:nvSpPr>
          <p:spPr bwMode="auto">
            <a:xfrm rot="16200000">
              <a:off x="3955735" y="5860882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01407"/>
              </p:ext>
            </p:extLst>
          </p:nvPr>
        </p:nvGraphicFramePr>
        <p:xfrm>
          <a:off x="311479" y="985425"/>
          <a:ext cx="8251496" cy="128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Bad Request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Present in all swaggers.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9982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Found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0408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Internal Server Error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0842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503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Service Unavailable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2660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Gateway Timeout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6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Appendix HTTP Responses – Categorisation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66801" y="2452687"/>
            <a:ext cx="3410398" cy="2509838"/>
            <a:chOff x="3205162" y="1681162"/>
            <a:chExt cx="5850137" cy="4305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95183"/>
            <a:stretch/>
          </p:blipFill>
          <p:spPr>
            <a:xfrm>
              <a:off x="5838826" y="1681162"/>
              <a:ext cx="3187451" cy="34956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5162" y="1681162"/>
              <a:ext cx="2733675" cy="34956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3506354" y="4936271"/>
              <a:ext cx="1415719" cy="2405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302" y="4107841"/>
              <a:ext cx="1962358" cy="1108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NOT referenced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service level</a:t>
              </a:r>
            </a:p>
          </p:txBody>
        </p:sp>
        <p:sp>
          <p:nvSpPr>
            <p:cNvPr id="9" name="Arc 8"/>
            <p:cNvSpPr/>
            <p:nvPr/>
          </p:nvSpPr>
          <p:spPr bwMode="auto">
            <a:xfrm rot="5400000" flipV="1">
              <a:off x="6052438" y="2016393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44095" y="3045772"/>
              <a:ext cx="2294730" cy="35165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92941" y="3044279"/>
              <a:ext cx="1962358" cy="791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Defined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swagger level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47507" y="1804043"/>
              <a:ext cx="2594742" cy="1108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No response headers or </a:t>
              </a:r>
              <a:r>
                <a:rPr lang="en-US" sz="1200" cap="none" spc="0" dirty="0" err="1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TransactionStatus</a:t>
              </a:r>
              <a:endParaRPr lang="en-US" sz="1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 bwMode="auto">
            <a:xfrm rot="15629380">
              <a:off x="4738564" y="2051280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" name="Arc 13"/>
            <p:cNvSpPr/>
            <p:nvPr/>
          </p:nvSpPr>
          <p:spPr bwMode="auto">
            <a:xfrm rot="16200000">
              <a:off x="5278065" y="4380434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03089"/>
              </p:ext>
            </p:extLst>
          </p:nvPr>
        </p:nvGraphicFramePr>
        <p:xfrm>
          <a:off x="311479" y="985425"/>
          <a:ext cx="8251496" cy="128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401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Unauthorised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Present in all swaggers.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8341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403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Forbidden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36618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405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Method Not Allowed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3171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406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Acceptable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50349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429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Too</a:t>
                      </a:r>
                      <a:r>
                        <a:rPr lang="en-GB" sz="1200" baseline="0" dirty="0">
                          <a:solidFill>
                            <a:schemeClr val="tx2"/>
                          </a:solidFill>
                        </a:rPr>
                        <a:t> Many Requests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4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ReST</a:t>
            </a:r>
            <a:r>
              <a:rPr lang="en-GB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</a:t>
            </a:r>
            <a:r>
              <a:rPr lang="en-GB" dirty="0"/>
              <a:t>presentational </a:t>
            </a:r>
            <a:r>
              <a:rPr lang="en-GB" b="1" dirty="0">
                <a:solidFill>
                  <a:srgbClr val="FF0000"/>
                </a:solidFill>
              </a:rPr>
              <a:t>S</a:t>
            </a:r>
            <a:r>
              <a:rPr lang="en-GB" dirty="0"/>
              <a:t>tate </a:t>
            </a:r>
            <a:r>
              <a:rPr lang="en-GB" b="1" dirty="0">
                <a:solidFill>
                  <a:srgbClr val="FF0000"/>
                </a:solidFill>
              </a:rPr>
              <a:t>T</a:t>
            </a:r>
            <a:r>
              <a:rPr lang="en-GB" dirty="0"/>
              <a:t>ransfer</a:t>
            </a:r>
          </a:p>
          <a:p>
            <a:pPr lvl="1"/>
            <a:r>
              <a:rPr lang="en-GB" dirty="0"/>
              <a:t>POST (</a:t>
            </a:r>
            <a:r>
              <a:rPr lang="en-GB" b="1" dirty="0">
                <a:solidFill>
                  <a:srgbClr val="FF0000"/>
                </a:solidFill>
              </a:rPr>
              <a:t>C</a:t>
            </a:r>
            <a:r>
              <a:rPr lang="en-GB" dirty="0"/>
              <a:t>reate)</a:t>
            </a:r>
          </a:p>
          <a:p>
            <a:pPr lvl="1"/>
            <a:r>
              <a:rPr lang="en-GB" dirty="0"/>
              <a:t>GET (</a:t>
            </a:r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GB" dirty="0"/>
              <a:t>ead)</a:t>
            </a:r>
          </a:p>
          <a:p>
            <a:pPr lvl="1"/>
            <a:r>
              <a:rPr lang="en-GB" dirty="0"/>
              <a:t>PUT (</a:t>
            </a:r>
            <a:r>
              <a:rPr lang="en-GB" b="1" dirty="0">
                <a:solidFill>
                  <a:srgbClr val="FF0000"/>
                </a:solidFill>
              </a:rPr>
              <a:t>U</a:t>
            </a:r>
            <a:r>
              <a:rPr lang="en-GB" dirty="0"/>
              <a:t>pdate)</a:t>
            </a:r>
          </a:p>
          <a:p>
            <a:pPr lvl="1"/>
            <a:r>
              <a:rPr lang="en-GB" dirty="0"/>
              <a:t>DELETE (</a:t>
            </a:r>
            <a:r>
              <a:rPr lang="en-GB" b="1" dirty="0">
                <a:solidFill>
                  <a:srgbClr val="FF0000"/>
                </a:solidFill>
              </a:rPr>
              <a:t>D</a:t>
            </a:r>
            <a:r>
              <a:rPr lang="en-GB" dirty="0"/>
              <a:t>elete)                                              </a:t>
            </a:r>
          </a:p>
          <a:p>
            <a:pPr marL="457200" lvl="1" indent="0">
              <a:buNone/>
            </a:pPr>
            <a:r>
              <a:rPr lang="en-GB" dirty="0"/>
              <a:t>                                                                               GET /{</a:t>
            </a:r>
            <a:r>
              <a:rPr lang="en-GB" dirty="0" err="1"/>
              <a:t>AccountId</a:t>
            </a:r>
            <a:r>
              <a:rPr lang="en-GB" dirty="0"/>
              <a:t>}/balances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Why </a:t>
            </a:r>
            <a:r>
              <a:rPr lang="en-GB" dirty="0" err="1"/>
              <a:t>ReST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Industry trend moving towards </a:t>
            </a:r>
            <a:r>
              <a:rPr lang="en-GB" dirty="0" err="1"/>
              <a:t>ReST</a:t>
            </a:r>
            <a:endParaRPr lang="en-GB" dirty="0"/>
          </a:p>
          <a:p>
            <a:pPr lvl="1"/>
            <a:r>
              <a:rPr lang="en-GB" dirty="0"/>
              <a:t>User friendly standards</a:t>
            </a:r>
          </a:p>
          <a:p>
            <a:pPr lvl="1"/>
            <a:r>
              <a:rPr lang="en-GB" dirty="0"/>
              <a:t>Lightweight communication</a:t>
            </a:r>
          </a:p>
          <a:p>
            <a:pPr lvl="1"/>
            <a:r>
              <a:rPr lang="en-GB" dirty="0"/>
              <a:t>Less complexity</a:t>
            </a:r>
          </a:p>
          <a:p>
            <a:pPr lvl="1"/>
            <a:r>
              <a:rPr lang="en-GB" dirty="0"/>
              <a:t>API economy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8800" y="1657164"/>
            <a:ext cx="1962358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Operations on a resource</a:t>
            </a:r>
          </a:p>
        </p:txBody>
      </p:sp>
      <p:sp>
        <p:nvSpPr>
          <p:cNvPr id="8" name="Arc 7"/>
          <p:cNvSpPr/>
          <p:nvPr/>
        </p:nvSpPr>
        <p:spPr bwMode="auto">
          <a:xfrm rot="16200000">
            <a:off x="2951653" y="1386464"/>
            <a:ext cx="1217884" cy="1994235"/>
          </a:xfrm>
          <a:prstGeom prst="arc">
            <a:avLst>
              <a:gd name="adj1" fmla="val 17483294"/>
              <a:gd name="adj2" fmla="val 2721189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7542133">
            <a:off x="4927066" y="1686213"/>
            <a:ext cx="945910" cy="1394734"/>
          </a:xfrm>
          <a:prstGeom prst="arc">
            <a:avLst>
              <a:gd name="adj1" fmla="val 17483294"/>
              <a:gd name="adj2" fmla="val 2721189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41" y="3442813"/>
            <a:ext cx="3224059" cy="19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4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ReST</a:t>
            </a:r>
            <a:r>
              <a:rPr lang="en-GB" dirty="0"/>
              <a:t> Service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022349"/>
            <a:ext cx="8410575" cy="5078199"/>
          </a:xfrm>
        </p:spPr>
        <p:txBody>
          <a:bodyPr/>
          <a:lstStyle/>
          <a:p>
            <a:pPr marL="0" indent="0" algn="ctr">
              <a:buNone/>
            </a:pPr>
            <a:r>
              <a:rPr lang="en-GB" sz="1800" dirty="0">
                <a:solidFill>
                  <a:srgbClr val="00B050"/>
                </a:solidFill>
              </a:rPr>
              <a:t>GET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nem</a:t>
            </a:r>
            <a:r>
              <a:rPr lang="en-GB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/accounts/v1</a:t>
            </a:r>
            <a:r>
              <a:rPr lang="en-GB" sz="1800" dirty="0">
                <a:solidFill>
                  <a:srgbClr val="BC4C00"/>
                </a:solidFill>
              </a:rPr>
              <a:t>/{</a:t>
            </a:r>
            <a:r>
              <a:rPr lang="en-GB" sz="1800" dirty="0" err="1">
                <a:solidFill>
                  <a:srgbClr val="BC4C00"/>
                </a:solidFill>
              </a:rPr>
              <a:t>AccountId</a:t>
            </a:r>
            <a:r>
              <a:rPr lang="en-GB" sz="1800" dirty="0">
                <a:solidFill>
                  <a:srgbClr val="BC4C00"/>
                </a:solidFill>
              </a:rPr>
              <a:t>}/locks</a:t>
            </a:r>
          </a:p>
          <a:p>
            <a:pPr marL="0" indent="0" algn="ctr">
              <a:buNone/>
            </a:pPr>
            <a:endParaRPr lang="en-GB" sz="18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GB" sz="1100" dirty="0">
                <a:solidFill>
                  <a:srgbClr val="00B050"/>
                </a:solidFill>
              </a:rPr>
              <a:t>Verb</a:t>
            </a:r>
            <a:r>
              <a:rPr lang="en-GB" sz="1100" dirty="0">
                <a:solidFill>
                  <a:srgbClr val="FFC000"/>
                </a:solidFill>
              </a:rPr>
              <a:t>    </a:t>
            </a:r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Base Path (</a:t>
            </a:r>
            <a:r>
              <a:rPr lang="en-GB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inc.</a:t>
            </a:r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major version)              </a:t>
            </a:r>
            <a:r>
              <a:rPr lang="en-GB" sz="1100" dirty="0">
                <a:solidFill>
                  <a:srgbClr val="FFC000"/>
                </a:solidFill>
              </a:rPr>
              <a:t> </a:t>
            </a:r>
            <a:r>
              <a:rPr lang="en-GB" sz="1100" dirty="0">
                <a:solidFill>
                  <a:srgbClr val="BC4C00"/>
                </a:solidFill>
              </a:rPr>
              <a:t>Operation          </a:t>
            </a:r>
            <a:r>
              <a:rPr lang="en-GB" sz="1100" dirty="0">
                <a:solidFill>
                  <a:schemeClr val="bg1"/>
                </a:solidFill>
              </a:rPr>
              <a:t>f</a:t>
            </a:r>
            <a:endParaRPr lang="en-GB" sz="1100" dirty="0">
              <a:solidFill>
                <a:srgbClr val="FFC000"/>
              </a:solidFill>
            </a:endParaRPr>
          </a:p>
          <a:p>
            <a:endParaRPr lang="en-GB" sz="1100" dirty="0"/>
          </a:p>
          <a:p>
            <a:r>
              <a:rPr lang="en-GB" sz="1600" dirty="0"/>
              <a:t>Expose directory structure-like </a:t>
            </a:r>
            <a:r>
              <a:rPr lang="en-GB" sz="1600" dirty="0" err="1"/>
              <a:t>URIs</a:t>
            </a:r>
            <a:r>
              <a:rPr lang="en-GB" sz="1600" dirty="0"/>
              <a:t>, comprising of base paths and operation paths.</a:t>
            </a:r>
          </a:p>
          <a:p>
            <a:pPr lvl="1"/>
            <a:r>
              <a:rPr lang="en-GB" sz="1200" b="1" dirty="0"/>
              <a:t>Base paths = Service Groups</a:t>
            </a:r>
          </a:p>
          <a:p>
            <a:pPr lvl="2"/>
            <a:r>
              <a:rPr lang="en-GB" sz="1200" dirty="0"/>
              <a:t>/</a:t>
            </a:r>
            <a:r>
              <a:rPr lang="en-GB" sz="1200" dirty="0" err="1"/>
              <a:t>nem</a:t>
            </a:r>
            <a:r>
              <a:rPr lang="en-GB" sz="1200" dirty="0"/>
              <a:t>/cabs/v1</a:t>
            </a:r>
          </a:p>
          <a:p>
            <a:pPr lvl="2"/>
            <a:r>
              <a:rPr lang="en-GB" sz="1200" dirty="0"/>
              <a:t>/</a:t>
            </a:r>
            <a:r>
              <a:rPr lang="en-GB" sz="1200" dirty="0" err="1"/>
              <a:t>nem</a:t>
            </a:r>
            <a:r>
              <a:rPr lang="en-GB" sz="1200" dirty="0"/>
              <a:t>/payments/v1</a:t>
            </a:r>
          </a:p>
          <a:p>
            <a:pPr lvl="2"/>
            <a:r>
              <a:rPr lang="en-GB" sz="1200" dirty="0"/>
              <a:t>/</a:t>
            </a:r>
            <a:r>
              <a:rPr lang="en-GB" sz="1200" dirty="0" err="1"/>
              <a:t>nem</a:t>
            </a:r>
            <a:r>
              <a:rPr lang="en-GB" sz="1200" dirty="0"/>
              <a:t>/accounts/v1</a:t>
            </a:r>
          </a:p>
          <a:p>
            <a:pPr lvl="1"/>
            <a:r>
              <a:rPr lang="en-GB" sz="1200" b="1" dirty="0"/>
              <a:t>Operation Paths = Service Operations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}/locks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}/standing-orders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</a:t>
            </a:r>
            <a:r>
              <a:rPr lang="en-GB" sz="1200" dirty="0" err="1"/>
              <a:t>adhoc</a:t>
            </a:r>
            <a:r>
              <a:rPr lang="en-GB" sz="1200" dirty="0"/>
              <a:t>-payees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}/direct-debits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}/transactions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}/balances </a:t>
            </a:r>
          </a:p>
          <a:p>
            <a:pPr lvl="2"/>
            <a:endParaRPr lang="en-GB" sz="1200" dirty="0"/>
          </a:p>
          <a:p>
            <a:r>
              <a:rPr lang="en-GB" sz="1600" dirty="0" err="1"/>
              <a:t>ReST</a:t>
            </a:r>
            <a:r>
              <a:rPr lang="en-GB" sz="1600" dirty="0"/>
              <a:t> utilises HTTP responses.</a:t>
            </a:r>
          </a:p>
          <a:p>
            <a:pPr marL="457200" lvl="1" indent="0">
              <a:buNone/>
            </a:pPr>
            <a:r>
              <a:rPr lang="en-GB" sz="1200" b="1" dirty="0"/>
              <a:t>HTTP 200</a:t>
            </a:r>
            <a:r>
              <a:rPr lang="en-GB" sz="1200" dirty="0"/>
              <a:t> – OK 			</a:t>
            </a:r>
            <a:r>
              <a:rPr lang="en-GB" sz="1200" b="1" dirty="0"/>
              <a:t>HTTP 404</a:t>
            </a:r>
            <a:r>
              <a:rPr lang="en-GB" sz="1200" dirty="0"/>
              <a:t> – Not Found</a:t>
            </a:r>
          </a:p>
          <a:p>
            <a:pPr marL="457200" lvl="1" indent="0">
              <a:buNone/>
            </a:pPr>
            <a:r>
              <a:rPr lang="en-GB" sz="1200" b="1" dirty="0"/>
              <a:t>HTTP 201</a:t>
            </a:r>
            <a:r>
              <a:rPr lang="en-GB" sz="1200" dirty="0"/>
              <a:t> – Created 		</a:t>
            </a:r>
            <a:r>
              <a:rPr lang="en-GB" sz="1200" b="1" dirty="0"/>
              <a:t>HTTP 500</a:t>
            </a:r>
            <a:r>
              <a:rPr lang="en-GB" sz="1200" dirty="0"/>
              <a:t> – Internal Server Error</a:t>
            </a:r>
          </a:p>
          <a:p>
            <a:pPr marL="457200" lvl="1" indent="0">
              <a:buNone/>
            </a:pPr>
            <a:r>
              <a:rPr lang="en-GB" sz="1200" b="1" dirty="0"/>
              <a:t>HTTP 400 </a:t>
            </a:r>
            <a:r>
              <a:rPr lang="en-GB" sz="1200" dirty="0"/>
              <a:t>– Bad Request		</a:t>
            </a:r>
            <a:r>
              <a:rPr lang="en-GB" sz="1200" b="1" dirty="0"/>
              <a:t>HTTP 504</a:t>
            </a:r>
            <a:r>
              <a:rPr lang="en-GB" sz="1200" dirty="0"/>
              <a:t> – Gateway Timeout</a:t>
            </a:r>
            <a:endParaRPr lang="en-GB" sz="100" dirty="0"/>
          </a:p>
          <a:p>
            <a:endParaRPr lang="en-GB" sz="1100" dirty="0"/>
          </a:p>
        </p:txBody>
      </p:sp>
      <p:sp>
        <p:nvSpPr>
          <p:cNvPr id="4" name="Arc 3"/>
          <p:cNvSpPr/>
          <p:nvPr/>
        </p:nvSpPr>
        <p:spPr bwMode="auto">
          <a:xfrm rot="683635">
            <a:off x="2454506" y="1250632"/>
            <a:ext cx="343448" cy="562382"/>
          </a:xfrm>
          <a:prstGeom prst="arc">
            <a:avLst>
              <a:gd name="adj1" fmla="val 17483294"/>
              <a:gd name="adj2" fmla="val 2721189"/>
            </a:avLst>
          </a:pr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Arc 4"/>
          <p:cNvSpPr/>
          <p:nvPr/>
        </p:nvSpPr>
        <p:spPr bwMode="auto">
          <a:xfrm rot="683635">
            <a:off x="3542562" y="1250632"/>
            <a:ext cx="343448" cy="562382"/>
          </a:xfrm>
          <a:prstGeom prst="arc">
            <a:avLst>
              <a:gd name="adj1" fmla="val 17483294"/>
              <a:gd name="adj2" fmla="val 2721189"/>
            </a:avLst>
          </a:pr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Arc 5"/>
          <p:cNvSpPr/>
          <p:nvPr/>
        </p:nvSpPr>
        <p:spPr bwMode="auto">
          <a:xfrm rot="683635">
            <a:off x="5518046" y="1250632"/>
            <a:ext cx="343448" cy="562382"/>
          </a:xfrm>
          <a:prstGeom prst="arc">
            <a:avLst>
              <a:gd name="adj1" fmla="val 17483294"/>
              <a:gd name="adj2" fmla="val 2721189"/>
            </a:avLst>
          </a:pr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6682" y="2633110"/>
            <a:ext cx="19623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200" dirty="0" err="1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Basepath</a:t>
            </a:r>
            <a:r>
              <a:rPr lang="en-GB" sz="120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 versions are the Service group version</a:t>
            </a:r>
            <a:endParaRPr lang="en-US" sz="1200" cap="none" spc="0" dirty="0">
              <a:ln w="0"/>
              <a:solidFill>
                <a:schemeClr val="bg2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sp>
        <p:nvSpPr>
          <p:cNvPr id="8" name="Arc 7"/>
          <p:cNvSpPr/>
          <p:nvPr/>
        </p:nvSpPr>
        <p:spPr bwMode="auto">
          <a:xfrm rot="16200000">
            <a:off x="3190479" y="2280522"/>
            <a:ext cx="1217884" cy="1994235"/>
          </a:xfrm>
          <a:prstGeom prst="arc">
            <a:avLst>
              <a:gd name="adj1" fmla="val 17483294"/>
              <a:gd name="adj2" fmla="val 2721189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1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146608"/>
            <a:ext cx="8410575" cy="828675"/>
          </a:xfrm>
        </p:spPr>
        <p:txBody>
          <a:bodyPr/>
          <a:lstStyle/>
          <a:p>
            <a:r>
              <a:rPr lang="en-GB" sz="2400" dirty="0"/>
              <a:t>Open Banking Operation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GB" sz="1800" dirty="0"/>
              <a:t>GET Account Locks:</a:t>
            </a:r>
          </a:p>
          <a:p>
            <a:pPr lvl="1"/>
            <a:r>
              <a:rPr lang="en-GB" sz="1200" dirty="0"/>
              <a:t>Service header</a:t>
            </a:r>
          </a:p>
          <a:p>
            <a:pPr lvl="1"/>
            <a:r>
              <a:rPr lang="en-GB" sz="1200" dirty="0"/>
              <a:t>Parameters - Path| Query String 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pPr marL="457200" lvl="1" indent="0">
              <a:buNone/>
            </a:pPr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r>
              <a:rPr lang="en-GB" sz="1800" dirty="0"/>
              <a:t>POST Electronic Payment</a:t>
            </a:r>
          </a:p>
          <a:p>
            <a:pPr lvl="1"/>
            <a:r>
              <a:rPr lang="en-GB" sz="1200" dirty="0"/>
              <a:t>Body  (unlike GET)</a:t>
            </a:r>
          </a:p>
          <a:p>
            <a:pPr lvl="1"/>
            <a:r>
              <a:rPr lang="en-GB" sz="1200" dirty="0"/>
              <a:t>Complex request, simple response</a:t>
            </a:r>
          </a:p>
          <a:p>
            <a:pPr marL="457200" lvl="1" indent="0">
              <a:buNone/>
            </a:pP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75" y="2147492"/>
            <a:ext cx="2020951" cy="816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0611"/>
          <a:stretch/>
        </p:blipFill>
        <p:spPr>
          <a:xfrm>
            <a:off x="1031776" y="2994145"/>
            <a:ext cx="2013176" cy="1742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2337" t="-1742"/>
          <a:stretch/>
        </p:blipFill>
        <p:spPr>
          <a:xfrm>
            <a:off x="4541379" y="3209545"/>
            <a:ext cx="3825452" cy="2686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379" y="2147493"/>
            <a:ext cx="2583370" cy="1062052"/>
          </a:xfrm>
          <a:prstGeom prst="rect">
            <a:avLst/>
          </a:prstGeom>
        </p:spPr>
      </p:pic>
      <p:sp>
        <p:nvSpPr>
          <p:cNvPr id="10" name="Arc 9"/>
          <p:cNvSpPr/>
          <p:nvPr/>
        </p:nvSpPr>
        <p:spPr bwMode="auto">
          <a:xfrm rot="5060366">
            <a:off x="4509826" y="1037153"/>
            <a:ext cx="1113253" cy="1994235"/>
          </a:xfrm>
          <a:prstGeom prst="arc">
            <a:avLst>
              <a:gd name="adj1" fmla="val 3265199"/>
              <a:gd name="adj2" fmla="val 10098432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 rot="5060366">
            <a:off x="156820" y="1865741"/>
            <a:ext cx="2339859" cy="1994235"/>
          </a:xfrm>
          <a:prstGeom prst="arc">
            <a:avLst>
              <a:gd name="adj1" fmla="val 1606911"/>
              <a:gd name="adj2" fmla="val 10098432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2425" y="1022349"/>
            <a:ext cx="8410575" cy="50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600" kern="0" dirty="0"/>
              <a:t>SOAP </a:t>
            </a:r>
            <a:r>
              <a:rPr lang="en-GB" sz="1200" i="1" kern="0" dirty="0"/>
              <a:t>(other releases)</a:t>
            </a:r>
            <a:endParaRPr lang="en-GB" sz="1600" i="1" kern="0" dirty="0"/>
          </a:p>
          <a:p>
            <a:pPr lvl="1"/>
            <a:r>
              <a:rPr lang="en-GB" sz="1200" b="1" kern="0" dirty="0"/>
              <a:t>RSA</a:t>
            </a:r>
          </a:p>
          <a:p>
            <a:pPr lvl="2"/>
            <a:r>
              <a:rPr lang="en-GB" sz="1200" kern="0" dirty="0" err="1"/>
              <a:t>WSDL</a:t>
            </a:r>
            <a:r>
              <a:rPr lang="en-GB" sz="1200" kern="0" dirty="0"/>
              <a:t> (XML)</a:t>
            </a:r>
          </a:p>
          <a:p>
            <a:pPr lvl="2"/>
            <a:r>
              <a:rPr lang="en-GB" sz="1200" kern="0" dirty="0" err="1"/>
              <a:t>XSD</a:t>
            </a:r>
            <a:r>
              <a:rPr lang="en-GB" sz="1200" kern="0" dirty="0"/>
              <a:t> (XML)</a:t>
            </a:r>
          </a:p>
          <a:p>
            <a:pPr lvl="1"/>
            <a:r>
              <a:rPr lang="en-GB" sz="1200" b="1" kern="0" dirty="0"/>
              <a:t>XML Spy</a:t>
            </a:r>
          </a:p>
          <a:p>
            <a:pPr lvl="2"/>
            <a:r>
              <a:rPr lang="en-GB" sz="1200" kern="0" dirty="0"/>
              <a:t>Sample Messages (XML)</a:t>
            </a:r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600" kern="0" dirty="0"/>
          </a:p>
          <a:p>
            <a:r>
              <a:rPr lang="en-GB" sz="1600" kern="0" dirty="0"/>
              <a:t>Direct Design</a:t>
            </a:r>
            <a:endParaRPr lang="en-GB" sz="1800" kern="0" dirty="0"/>
          </a:p>
          <a:p>
            <a:endParaRPr lang="en-GB" sz="1600" kern="0" dirty="0"/>
          </a:p>
          <a:p>
            <a:endParaRPr lang="en-GB" sz="1600" kern="0" dirty="0"/>
          </a:p>
          <a:p>
            <a:endParaRPr lang="en-GB" sz="1600" kern="0" dirty="0"/>
          </a:p>
          <a:p>
            <a:r>
              <a:rPr lang="en-GB" sz="1600" kern="0" dirty="0" err="1"/>
              <a:t>ReST</a:t>
            </a:r>
            <a:r>
              <a:rPr lang="en-GB" sz="1600" kern="0" dirty="0"/>
              <a:t> </a:t>
            </a:r>
            <a:r>
              <a:rPr lang="en-GB" sz="1200" i="1" kern="0" dirty="0"/>
              <a:t>(open banking)</a:t>
            </a:r>
            <a:endParaRPr lang="en-GB" sz="1600" i="1" kern="0" dirty="0"/>
          </a:p>
          <a:p>
            <a:pPr lvl="1"/>
            <a:r>
              <a:rPr lang="en-GB" sz="1200" b="1" kern="0" dirty="0"/>
              <a:t>Swagger</a:t>
            </a:r>
          </a:p>
          <a:p>
            <a:pPr lvl="2"/>
            <a:r>
              <a:rPr lang="en-GB" sz="1200" kern="0" dirty="0"/>
              <a:t>Service Interface (JSON / </a:t>
            </a:r>
            <a:r>
              <a:rPr lang="en-GB" sz="1200" kern="0" dirty="0" err="1"/>
              <a:t>YAML</a:t>
            </a:r>
            <a:r>
              <a:rPr lang="en-GB" sz="1200" kern="0" dirty="0"/>
              <a:t>)</a:t>
            </a:r>
          </a:p>
          <a:p>
            <a:pPr lvl="2"/>
            <a:r>
              <a:rPr lang="en-GB" sz="1200" kern="0" dirty="0"/>
              <a:t>Data Model (JSON / </a:t>
            </a:r>
            <a:r>
              <a:rPr lang="en-GB" sz="1200" kern="0" dirty="0" err="1"/>
              <a:t>YAML</a:t>
            </a:r>
            <a:r>
              <a:rPr lang="en-GB" sz="1200" kern="0" dirty="0"/>
              <a:t>)</a:t>
            </a:r>
          </a:p>
          <a:p>
            <a:pPr lvl="2"/>
            <a:r>
              <a:rPr lang="en-GB" sz="1200" kern="0" dirty="0"/>
              <a:t>Example Messages (JSON / </a:t>
            </a:r>
            <a:r>
              <a:rPr lang="en-GB" sz="1200" kern="0" dirty="0" err="1"/>
              <a:t>YAML</a:t>
            </a:r>
            <a:r>
              <a:rPr lang="en-GB" sz="1200" kern="0" dirty="0"/>
              <a:t>)</a:t>
            </a:r>
          </a:p>
          <a:p>
            <a:pPr lvl="2"/>
            <a:endParaRPr lang="en-GB" sz="1200" kern="0" dirty="0"/>
          </a:p>
          <a:p>
            <a:pPr lvl="2"/>
            <a:endParaRPr lang="en-GB" sz="1200" kern="0" dirty="0"/>
          </a:p>
          <a:p>
            <a:pPr lvl="2"/>
            <a:endParaRPr lang="en-GB" sz="1200" kern="0" dirty="0"/>
          </a:p>
          <a:p>
            <a:pPr lvl="2"/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r>
              <a:rPr lang="en-GB" sz="1600" kern="0" dirty="0"/>
              <a:t>Service Groups</a:t>
            </a:r>
          </a:p>
          <a:p>
            <a:pPr lvl="1"/>
            <a:r>
              <a:rPr lang="en-GB" sz="1200" kern="0" dirty="0"/>
              <a:t>Grouped by base path rather than function</a:t>
            </a:r>
          </a:p>
          <a:p>
            <a:pPr lvl="1"/>
            <a:r>
              <a:rPr lang="en-GB" sz="1200" kern="0" dirty="0"/>
              <a:t>Multiple operations per swagger</a:t>
            </a:r>
          </a:p>
          <a:p>
            <a:pPr marL="457200" lvl="1" indent="0">
              <a:buNone/>
            </a:pPr>
            <a:endParaRPr lang="en-GB" sz="1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ReST</a:t>
            </a:r>
            <a:r>
              <a:rPr lang="en-GB" dirty="0"/>
              <a:t> Service Modelling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83" y="2489514"/>
            <a:ext cx="2120023" cy="1406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9" y="2716101"/>
            <a:ext cx="1740525" cy="1020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5" y="4038860"/>
            <a:ext cx="4077081" cy="394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918" y="2266903"/>
            <a:ext cx="1313102" cy="1918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2"/>
          <a:stretch/>
        </p:blipFill>
        <p:spPr>
          <a:xfrm>
            <a:off x="492431" y="5114747"/>
            <a:ext cx="1315930" cy="985801"/>
          </a:xfrm>
          <a:prstGeom prst="rect">
            <a:avLst/>
          </a:prstGeom>
        </p:spPr>
      </p:pic>
      <p:pic>
        <p:nvPicPr>
          <p:cNvPr id="11" name="Picture 2" descr="File:Fire break track - geograph.org.uk - 825839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11" y="5113600"/>
            <a:ext cx="1315930" cy="98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" r="5528"/>
          <a:stretch/>
        </p:blipFill>
        <p:spPr>
          <a:xfrm>
            <a:off x="3506591" y="5113600"/>
            <a:ext cx="1315931" cy="9869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72" y="5113600"/>
            <a:ext cx="1474432" cy="9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ReSTful</a:t>
            </a:r>
            <a:r>
              <a:rPr lang="en-GB" dirty="0"/>
              <a:t> Service Design –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904875"/>
            <a:ext cx="8410575" cy="5066587"/>
          </a:xfrm>
        </p:spPr>
        <p:txBody>
          <a:bodyPr numCol="2"/>
          <a:lstStyle/>
          <a:p>
            <a:r>
              <a:rPr lang="en-GB" altLang="en-US" sz="1600" dirty="0"/>
              <a:t>Functional Specs:</a:t>
            </a:r>
          </a:p>
          <a:p>
            <a:pPr lvl="1"/>
            <a:r>
              <a:rPr lang="en-GB" altLang="en-US" sz="1100" dirty="0"/>
              <a:t>Lightweight specs </a:t>
            </a:r>
          </a:p>
          <a:p>
            <a:pPr lvl="1"/>
            <a:r>
              <a:rPr lang="en-GB" altLang="en-US" sz="1100" dirty="0"/>
              <a:t>MVP for service creation</a:t>
            </a:r>
          </a:p>
          <a:p>
            <a:pPr lvl="1"/>
            <a:r>
              <a:rPr lang="en-GB" altLang="en-US" sz="1100" dirty="0"/>
              <a:t>Include Swagger Spec</a:t>
            </a:r>
          </a:p>
          <a:p>
            <a:pPr lvl="1"/>
            <a:r>
              <a:rPr lang="en-GB" altLang="en-US" sz="1100" dirty="0"/>
              <a:t>No duplicate information.</a:t>
            </a:r>
          </a:p>
          <a:p>
            <a:pPr lvl="1"/>
            <a:r>
              <a:rPr lang="en-GB" sz="1100" dirty="0">
                <a:hlinkClick r:id="rId3"/>
              </a:rPr>
              <a:t>OB Specs and Template Sharepoint Link</a:t>
            </a:r>
            <a:endParaRPr lang="en-GB" altLang="en-US" sz="1100" dirty="0"/>
          </a:p>
          <a:p>
            <a:pPr lvl="1"/>
            <a:endParaRPr lang="en-GB" sz="1000" dirty="0"/>
          </a:p>
          <a:p>
            <a:r>
              <a:rPr lang="en-GB" altLang="en-US" sz="1700" dirty="0"/>
              <a:t>Swagger Spec</a:t>
            </a:r>
          </a:p>
          <a:p>
            <a:pPr lvl="1"/>
            <a:r>
              <a:rPr lang="en-GB" altLang="en-US" sz="1100" dirty="0"/>
              <a:t>Limitations (subtyping | polymorphism not yet implemented)</a:t>
            </a:r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marL="457200" lvl="1" indent="0">
              <a:buNone/>
            </a:pPr>
            <a:endParaRPr lang="en-GB" altLang="en-US" sz="1100" dirty="0"/>
          </a:p>
          <a:p>
            <a:endParaRPr lang="en-GB" altLang="en-US" sz="1600" dirty="0"/>
          </a:p>
          <a:p>
            <a:endParaRPr lang="en-GB" altLang="en-US" sz="1600" dirty="0"/>
          </a:p>
          <a:p>
            <a:r>
              <a:rPr lang="en-GB" altLang="en-US" sz="1600" dirty="0" err="1"/>
              <a:t>OPM</a:t>
            </a:r>
            <a:r>
              <a:rPr lang="en-GB" altLang="en-US" sz="1600" dirty="0"/>
              <a:t> </a:t>
            </a:r>
            <a:r>
              <a:rPr lang="en-GB" altLang="en-US" sz="1600" dirty="0" err="1"/>
              <a:t>II’s</a:t>
            </a:r>
            <a:r>
              <a:rPr lang="en-GB" altLang="en-US" sz="1600" dirty="0"/>
              <a:t>:</a:t>
            </a:r>
            <a:r>
              <a:rPr lang="en-GB" altLang="en-US" sz="1100" dirty="0"/>
              <a:t>.</a:t>
            </a:r>
            <a:endParaRPr lang="en-GB" altLang="en-US" sz="1600" dirty="0"/>
          </a:p>
          <a:p>
            <a:pPr lvl="1"/>
            <a:r>
              <a:rPr lang="en-GB" altLang="en-US" sz="1100" dirty="0"/>
              <a:t>Guiding discussion and presenting.</a:t>
            </a:r>
          </a:p>
          <a:p>
            <a:pPr lvl="1"/>
            <a:r>
              <a:rPr lang="en-GB" altLang="en-US" sz="1100" dirty="0"/>
              <a:t>Complex services where optional calls and alternate paths.</a:t>
            </a:r>
          </a:p>
          <a:p>
            <a:pPr lvl="1"/>
            <a:r>
              <a:rPr lang="en-GB" altLang="en-US" sz="1100" dirty="0"/>
              <a:t>Alternative potential response messages.</a:t>
            </a:r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marL="457200" lvl="1" indent="0">
              <a:buNone/>
            </a:pPr>
            <a:endParaRPr lang="en-GB" altLang="en-US" sz="1100" dirty="0"/>
          </a:p>
          <a:p>
            <a:endParaRPr lang="en-GB" altLang="en-US" sz="1600" dirty="0"/>
          </a:p>
          <a:p>
            <a:endParaRPr lang="en-GB" altLang="en-US" sz="1600" dirty="0"/>
          </a:p>
          <a:p>
            <a:r>
              <a:rPr lang="en-GB" altLang="en-US" sz="1600" dirty="0"/>
              <a:t>Sequence Diagrams: </a:t>
            </a:r>
          </a:p>
          <a:p>
            <a:pPr lvl="1"/>
            <a:r>
              <a:rPr lang="en-GB" altLang="en-US" sz="1100" dirty="0"/>
              <a:t>Currently used for SOAP services.</a:t>
            </a:r>
          </a:p>
          <a:p>
            <a:pPr lvl="1"/>
            <a:r>
              <a:rPr lang="en-GB" altLang="en-US" sz="1100" dirty="0"/>
              <a:t>Do not allow for different HTTP error response types.</a:t>
            </a:r>
          </a:p>
          <a:p>
            <a:pPr lvl="1"/>
            <a:endParaRPr lang="en-GB" alt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92" y="3137437"/>
            <a:ext cx="2209036" cy="1541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92" y="5041376"/>
            <a:ext cx="3849642" cy="56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973" y="1139694"/>
            <a:ext cx="1608011" cy="8954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286" y="2035135"/>
            <a:ext cx="2884740" cy="28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5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HTTP Responses - Categorisation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63095"/>
              </p:ext>
            </p:extLst>
          </p:nvPr>
        </p:nvGraphicFramePr>
        <p:xfrm>
          <a:off x="311479" y="985425"/>
          <a:ext cx="8251496" cy="312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OK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Only when used by a service operation.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Service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51258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201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Created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15933705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202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Accepted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58694798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304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Modified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3008041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409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Conflict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Error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Only when used by a service operation.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</a:t>
                      </a:r>
                      <a:r>
                        <a:rPr lang="en-GB" sz="1200" baseline="0" dirty="0">
                          <a:solidFill>
                            <a:schemeClr val="tx2"/>
                          </a:solidFill>
                        </a:rPr>
                        <a:t> level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75875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Bad Request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Present in all swaggers.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9982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Found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0408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Internal Server Error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0842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503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Service Unavailable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2660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Gateway Timeout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8712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401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Unauthorised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Present in all swaggers.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8341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403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Forbidden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36618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405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Method Not Allowed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3171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406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Acceptable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50349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429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Too</a:t>
                      </a:r>
                      <a:r>
                        <a:rPr lang="en-GB" sz="1200" baseline="0" dirty="0">
                          <a:solidFill>
                            <a:schemeClr val="tx2"/>
                          </a:solidFill>
                        </a:rPr>
                        <a:t> Many Requests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4567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479" y="4336195"/>
            <a:ext cx="8410575" cy="606220"/>
          </a:xfrm>
        </p:spPr>
        <p:txBody>
          <a:bodyPr/>
          <a:lstStyle/>
          <a:p>
            <a:r>
              <a:rPr lang="en-GB" sz="1600" dirty="0" err="1"/>
              <a:t>TransactionStatus</a:t>
            </a:r>
            <a:r>
              <a:rPr lang="en-GB" sz="1600" dirty="0"/>
              <a:t> is never returned by </a:t>
            </a:r>
            <a:r>
              <a:rPr lang="en-GB" sz="1600" dirty="0" err="1"/>
              <a:t>Datapower</a:t>
            </a:r>
            <a:r>
              <a:rPr lang="en-GB" sz="1600" dirty="0"/>
              <a:t> responses. It is only returned by service error responses.</a:t>
            </a:r>
          </a:p>
        </p:txBody>
      </p:sp>
    </p:spTree>
    <p:extLst>
      <p:ext uri="{BB962C8B-B14F-4D97-AF65-F5344CB8AC3E}">
        <p14:creationId xmlns:p14="http://schemas.microsoft.com/office/powerpoint/2010/main" val="286218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227624"/>
            <a:ext cx="8410575" cy="4616450"/>
          </a:xfrm>
        </p:spPr>
        <p:txBody>
          <a:bodyPr/>
          <a:lstStyle/>
          <a:p>
            <a:pPr marL="0" indent="0" algn="ctr">
              <a:buNone/>
            </a:pPr>
            <a:r>
              <a:rPr lang="en-GB" sz="239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/>
              <a:t>Overview:</a:t>
            </a:r>
          </a:p>
          <a:p>
            <a:r>
              <a:rPr lang="en-GB" sz="1100" dirty="0">
                <a:hlinkClick r:id="rId2"/>
              </a:rPr>
              <a:t>https://www.ibm.com/developerworks/library/ws-restful/index.html/</a:t>
            </a:r>
            <a:endParaRPr lang="en-GB" sz="1100" dirty="0"/>
          </a:p>
          <a:p>
            <a:endParaRPr lang="en-GB" sz="1100" dirty="0"/>
          </a:p>
          <a:p>
            <a:pPr marL="0" indent="0">
              <a:buNone/>
            </a:pPr>
            <a:r>
              <a:rPr lang="en-GB" sz="1400" dirty="0"/>
              <a:t>Basic Design Principles:</a:t>
            </a:r>
          </a:p>
          <a:p>
            <a:r>
              <a:rPr lang="en-GB" sz="1100" dirty="0"/>
              <a:t>Use HTTP methods explicitly -&gt; GET(read)/PUT(Update/Replace)/POST(Create)/DELETE</a:t>
            </a:r>
          </a:p>
          <a:p>
            <a:r>
              <a:rPr lang="en-GB" sz="1100" dirty="0">
                <a:hlinkClick r:id="rId3"/>
              </a:rPr>
              <a:t>http://www.restapitutorial.com/lessons/httpmethods.html</a:t>
            </a:r>
            <a:endParaRPr lang="en-GB" sz="1100" dirty="0"/>
          </a:p>
          <a:p>
            <a:pPr marL="0" indent="0">
              <a:buNone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36872086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wide">
  <a:themeElements>
    <a:clrScheme name="">
      <a:dk1>
        <a:srgbClr val="003166"/>
      </a:dk1>
      <a:lt1>
        <a:srgbClr val="FFFFFF"/>
      </a:lt1>
      <a:dk2>
        <a:srgbClr val="003166"/>
      </a:dk2>
      <a:lt2>
        <a:srgbClr val="58656A"/>
      </a:lt2>
      <a:accent1>
        <a:srgbClr val="4C85B9"/>
      </a:accent1>
      <a:accent2>
        <a:srgbClr val="FE0000"/>
      </a:accent2>
      <a:accent3>
        <a:srgbClr val="FFFFFF"/>
      </a:accent3>
      <a:accent4>
        <a:srgbClr val="002856"/>
      </a:accent4>
      <a:accent5>
        <a:srgbClr val="B2C2D9"/>
      </a:accent5>
      <a:accent6>
        <a:srgbClr val="E60000"/>
      </a:accent6>
      <a:hlink>
        <a:srgbClr val="58656A"/>
      </a:hlink>
      <a:folHlink>
        <a:srgbClr val="113362"/>
      </a:folHlink>
    </a:clrScheme>
    <a:fontScheme name="Blank Presentation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3166"/>
        </a:dk1>
        <a:lt1>
          <a:srgbClr val="FFFFFF"/>
        </a:lt1>
        <a:dk2>
          <a:srgbClr val="003166"/>
        </a:dk2>
        <a:lt2>
          <a:srgbClr val="61145E"/>
        </a:lt2>
        <a:accent1>
          <a:srgbClr val="4C85B9"/>
        </a:accent1>
        <a:accent2>
          <a:srgbClr val="E16E23"/>
        </a:accent2>
        <a:accent3>
          <a:srgbClr val="FFFFFF"/>
        </a:accent3>
        <a:accent4>
          <a:srgbClr val="002856"/>
        </a:accent4>
        <a:accent5>
          <a:srgbClr val="B2C2D9"/>
        </a:accent5>
        <a:accent6>
          <a:srgbClr val="CC631F"/>
        </a:accent6>
        <a:hlink>
          <a:srgbClr val="00748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ationwide" id="{FFFD8960-F29A-476B-938F-BE983E2DBF5D}" vid="{A05BA4B8-24B8-41DE-8B74-9518B5DE36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BC68F6FF8304CB9997485257E00DB" ma:contentTypeVersion="0" ma:contentTypeDescription="Create a new document." ma:contentTypeScope="" ma:versionID="9d13769a046634ecf8753ca6da34531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C753EED-0AED-4471-B2B3-B5A02EF6D830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06EE185-FABC-4D3E-B077-5B8D231B69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AC5A6-A11F-4C44-81CD-9DD5973829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149766</TotalTime>
  <Words>1052</Words>
  <Application>Microsoft Office PowerPoint</Application>
  <PresentationFormat>On-screen Show (4:3)</PresentationFormat>
  <Paragraphs>413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ＭＳ Ｐゴシック</vt:lpstr>
      <vt:lpstr>Arial</vt:lpstr>
      <vt:lpstr>Arial Bold</vt:lpstr>
      <vt:lpstr>Calibri</vt:lpstr>
      <vt:lpstr>Times</vt:lpstr>
      <vt:lpstr>Wingdings</vt:lpstr>
      <vt:lpstr>Nationwide</vt:lpstr>
      <vt:lpstr>NEMDC Open Banking ReST Service Design v1.0</vt:lpstr>
      <vt:lpstr>ReST Web Services</vt:lpstr>
      <vt:lpstr>ReST Service Overview</vt:lpstr>
      <vt:lpstr>Open Banking Operation Examples</vt:lpstr>
      <vt:lpstr>ReST Service Modelling</vt:lpstr>
      <vt:lpstr>ReSTful Service Design – Documentation</vt:lpstr>
      <vt:lpstr>HTTP Responses - Categorisation</vt:lpstr>
      <vt:lpstr>Any questions?</vt:lpstr>
      <vt:lpstr>Appendix</vt:lpstr>
      <vt:lpstr>Swagger Editor</vt:lpstr>
      <vt:lpstr>Appendix HTTP Responses – Categorisation Example</vt:lpstr>
      <vt:lpstr>Appendix HTTP Responses – Categorisation Example</vt:lpstr>
      <vt:lpstr>Appendix HTTP Responses – Categorisation Example</vt:lpstr>
      <vt:lpstr>Appendix HTTP Responses – Categorisation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Schoonderwoerd</dc:creator>
  <cp:lastModifiedBy>Thomas Breheny</cp:lastModifiedBy>
  <cp:revision>1389</cp:revision>
  <cp:lastPrinted>2016-04-12T07:10:22Z</cp:lastPrinted>
  <dcterms:created xsi:type="dcterms:W3CDTF">2013-07-21T16:49:18Z</dcterms:created>
  <dcterms:modified xsi:type="dcterms:W3CDTF">2018-03-06T16:14:03Z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0x010100B6BBC68F6FF8304CB9997485257E00DB</vt:lpwstr>
  </property>
</Properties>
</file>