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72" r:id="rId7"/>
    <p:sldId id="266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61C"/>
    <a:srgbClr val="00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11900"/>
            <a:ext cx="2743200" cy="365125"/>
          </a:xfrm>
        </p:spPr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7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505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9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786-E6D9-4C2C-ACB1-05D1D0CD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6909"/>
            <a:ext cx="10515600" cy="7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1419"/>
            <a:ext cx="10515600" cy="253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D786-E6D9-4C2C-ACB1-05D1D0CD0FD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0" descr="NW ppt templates v24 copy.jp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70" b="19691"/>
          <a:stretch/>
        </p:blipFill>
        <p:spPr bwMode="auto">
          <a:xfrm>
            <a:off x="10014465" y="6001265"/>
            <a:ext cx="2033373" cy="85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862914" y="1136823"/>
            <a:ext cx="10515600" cy="12357"/>
          </a:xfrm>
          <a:prstGeom prst="line">
            <a:avLst/>
          </a:prstGeom>
          <a:ln w="28575">
            <a:solidFill>
              <a:srgbClr val="C21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3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2161C"/>
        </a:buClr>
        <a:buFont typeface="Arial" panose="020B0604020202020204" pitchFamily="34" charset="0"/>
        <a:buChar char="•"/>
        <a:defRPr sz="2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24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20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1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2161C"/>
        </a:buClr>
        <a:buFont typeface="Arial" panose="020B0604020202020204" pitchFamily="34" charset="0"/>
        <a:buChar char="•"/>
        <a:defRPr sz="1800" kern="1200">
          <a:solidFill>
            <a:srgbClr val="00336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642" y="862872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/>
              <a:t>Swagger Design Guidance:</a:t>
            </a:r>
            <a:br>
              <a:rPr lang="en-GB" sz="5400" dirty="0"/>
            </a:br>
            <a:r>
              <a:rPr lang="en-GB" sz="5400" dirty="0"/>
              <a:t>Object 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660" y="3935669"/>
            <a:ext cx="9144000" cy="2329207"/>
          </a:xfrm>
        </p:spPr>
        <p:txBody>
          <a:bodyPr>
            <a:noAutofit/>
          </a:bodyPr>
          <a:lstStyle/>
          <a:p>
            <a:pPr algn="l"/>
            <a:r>
              <a:rPr lang="en-GB" sz="1800" dirty="0" err="1"/>
              <a:t>NEM</a:t>
            </a:r>
            <a:r>
              <a:rPr lang="en-GB" sz="1800" dirty="0"/>
              <a:t> DA submission: </a:t>
            </a:r>
            <a:r>
              <a:rPr lang="en-GB" sz="1800" i="1" dirty="0"/>
              <a:t>17/1/2018</a:t>
            </a:r>
          </a:p>
          <a:p>
            <a:pPr algn="l"/>
            <a:r>
              <a:rPr lang="en-GB" sz="1800" dirty="0"/>
              <a:t>Status: </a:t>
            </a:r>
            <a:r>
              <a:rPr lang="en-GB" sz="1800" i="1" dirty="0"/>
              <a:t>draft</a:t>
            </a:r>
          </a:p>
          <a:p>
            <a:pPr algn="l"/>
            <a:r>
              <a:rPr lang="en-GB" sz="1800" dirty="0"/>
              <a:t>Document version: </a:t>
            </a:r>
            <a:r>
              <a:rPr lang="en-GB" sz="1800" i="1" dirty="0"/>
              <a:t>0.3</a:t>
            </a:r>
          </a:p>
          <a:p>
            <a:pPr algn="l"/>
            <a:r>
              <a:rPr lang="en-GB" sz="1800" dirty="0"/>
              <a:t>Author: </a:t>
            </a:r>
            <a:r>
              <a:rPr lang="en-GB" sz="1800" i="1" dirty="0"/>
              <a:t>Ruud</a:t>
            </a:r>
          </a:p>
          <a:p>
            <a:pPr algn="l"/>
            <a:r>
              <a:rPr lang="en-GB" sz="1800" dirty="0"/>
              <a:t>Discussed with: </a:t>
            </a:r>
            <a:r>
              <a:rPr lang="en-GB" sz="1800" i="1" dirty="0"/>
              <a:t>Javier, Denis L</a:t>
            </a:r>
          </a:p>
          <a:p>
            <a:pPr algn="l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949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Guidance to avoid coarse grained object sharing between operations defined in a Swagger.</a:t>
            </a:r>
          </a:p>
          <a:p>
            <a:r>
              <a:rPr lang="en-GB" dirty="0"/>
              <a:t>Programmes should follow the example set by Open Banking.</a:t>
            </a:r>
          </a:p>
        </p:txBody>
      </p:sp>
    </p:spTree>
    <p:extLst>
      <p:ext uri="{BB962C8B-B14F-4D97-AF65-F5344CB8AC3E}">
        <p14:creationId xmlns:p14="http://schemas.microsoft.com/office/powerpoint/2010/main" val="7304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/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8"/>
            <a:ext cx="10515600" cy="46677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Historically, the design of WSDL/</a:t>
            </a:r>
            <a:r>
              <a:rPr lang="en-GB" dirty="0" err="1"/>
              <a:t>XSDs</a:t>
            </a:r>
            <a:r>
              <a:rPr lang="en-GB" dirty="0"/>
              <a:t> for </a:t>
            </a:r>
            <a:r>
              <a:rPr lang="en-GB" dirty="0" err="1"/>
              <a:t>NEM</a:t>
            </a:r>
            <a:r>
              <a:rPr lang="en-GB" dirty="0"/>
              <a:t> SOAP services involved the creation of coarse grained data objects shared between operations of a service.  For example: </a:t>
            </a:r>
          </a:p>
          <a:p>
            <a:pPr lvl="1">
              <a:lnSpc>
                <a:spcPct val="110000"/>
              </a:lnSpc>
            </a:pPr>
            <a:r>
              <a:rPr lang="en-GB" dirty="0" err="1"/>
              <a:t>Individual_TO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err="1"/>
              <a:t>Product_TO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err="1"/>
              <a:t>DepositArrangement_TO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This introduced a series of problems (see next slide) without delivering benefits.</a:t>
            </a:r>
          </a:p>
          <a:p>
            <a:pPr>
              <a:lnSpc>
                <a:spcPct val="110000"/>
              </a:lnSpc>
            </a:pPr>
            <a:r>
              <a:rPr lang="en-GB" dirty="0"/>
              <a:t>Open Banking has developed the first set of Swagger definitions for REST services, avoiding these problems. Everyday Banking is following suit.</a:t>
            </a:r>
          </a:p>
          <a:p>
            <a:pPr>
              <a:lnSpc>
                <a:spcPct val="110000"/>
              </a:lnSpc>
            </a:pPr>
            <a:r>
              <a:rPr lang="en-GB" dirty="0"/>
              <a:t>Various other programmes will soon be implementing REST services. </a:t>
            </a:r>
          </a:p>
          <a:p>
            <a:pPr>
              <a:lnSpc>
                <a:spcPct val="110000"/>
              </a:lnSpc>
            </a:pPr>
            <a:r>
              <a:rPr lang="en-GB" dirty="0"/>
              <a:t>Although we have good examples in Open Banking, in the absence of an explicit steer, there is a risk that designers revert back to coarse grained object sharing as this is what they will be used to for SOAP services. </a:t>
            </a:r>
          </a:p>
        </p:txBody>
      </p:sp>
    </p:spTree>
    <p:extLst>
      <p:ext uri="{BB962C8B-B14F-4D97-AF65-F5344CB8AC3E}">
        <p14:creationId xmlns:p14="http://schemas.microsoft.com/office/powerpoint/2010/main" val="186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401"/>
            <a:ext cx="10515600" cy="771697"/>
          </a:xfrm>
        </p:spPr>
        <p:txBody>
          <a:bodyPr>
            <a:normAutofit/>
          </a:bodyPr>
          <a:lstStyle/>
          <a:p>
            <a:r>
              <a:rPr lang="en-GB" dirty="0"/>
              <a:t>Problem 1: Broad/Loose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248"/>
            <a:ext cx="10515600" cy="50132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order for object definitions to be shareable across multiple operations, their schema are defined excessively broad and loose.</a:t>
            </a:r>
          </a:p>
          <a:p>
            <a:r>
              <a:rPr lang="en-GB" dirty="0"/>
              <a:t>The deck “New </a:t>
            </a:r>
            <a:r>
              <a:rPr lang="en-GB" dirty="0" err="1"/>
              <a:t>NEM</a:t>
            </a:r>
            <a:r>
              <a:rPr lang="en-GB" dirty="0"/>
              <a:t> Service Design - Past, Present, Future (July 2016)” explains why this is a serious problem.  </a:t>
            </a:r>
          </a:p>
          <a:p>
            <a:r>
              <a:rPr lang="en-GB" dirty="0"/>
              <a:t>In summary, excessively broad/loose schema:</a:t>
            </a:r>
          </a:p>
          <a:p>
            <a:pPr lvl="1"/>
            <a:r>
              <a:rPr lang="en-GB" dirty="0"/>
              <a:t>Increase the number of integration defects, because they increase the scope for consumers to send invalid messages (even though they are valid according to the schema). </a:t>
            </a:r>
          </a:p>
          <a:p>
            <a:pPr lvl="1"/>
            <a:r>
              <a:rPr lang="en-GB" dirty="0"/>
              <a:t>Require additional message validation code to be written.</a:t>
            </a:r>
          </a:p>
          <a:p>
            <a:pPr lvl="1"/>
            <a:r>
              <a:rPr lang="en-GB" dirty="0"/>
              <a:t>Expose a security risk by weakening </a:t>
            </a:r>
            <a:r>
              <a:rPr lang="en-GB" dirty="0" err="1"/>
              <a:t>DataPower</a:t>
            </a:r>
            <a:r>
              <a:rPr lang="en-GB" dirty="0"/>
              <a:t> message validation. </a:t>
            </a:r>
          </a:p>
          <a:p>
            <a:pPr lvl="2"/>
            <a:r>
              <a:rPr lang="en-GB" dirty="0"/>
              <a:t>SO did not go live until </a:t>
            </a:r>
            <a:r>
              <a:rPr lang="en-GB" dirty="0" err="1"/>
              <a:t>NEM</a:t>
            </a:r>
            <a:r>
              <a:rPr lang="en-GB" dirty="0"/>
              <a:t> DC – refactored the request messages exposed via On Ramp.</a:t>
            </a:r>
          </a:p>
          <a:p>
            <a:pPr lvl="1"/>
            <a:r>
              <a:rPr lang="en-GB" dirty="0"/>
              <a:t>Make it harder to automatically generate test messages.  Most automatically generated test messages will be nonsensical.</a:t>
            </a:r>
          </a:p>
          <a:p>
            <a:pPr lvl="1"/>
            <a:r>
              <a:rPr lang="en-GB" dirty="0"/>
              <a:t>Slow down design.  This happens in two ways:</a:t>
            </a:r>
          </a:p>
          <a:p>
            <a:pPr lvl="2"/>
            <a:r>
              <a:rPr lang="en-GB" dirty="0"/>
              <a:t>Where a schema does not specify a valid message unambiguously, additional design documentation is required to do so.  This often involves duplication.</a:t>
            </a:r>
          </a:p>
          <a:p>
            <a:pPr lvl="2"/>
            <a:r>
              <a:rPr lang="en-GB" dirty="0"/>
              <a:t>Extra design effort is made to make objects re-usable across purposes.</a:t>
            </a:r>
          </a:p>
        </p:txBody>
      </p:sp>
    </p:spTree>
    <p:extLst>
      <p:ext uri="{BB962C8B-B14F-4D97-AF65-F5344CB8AC3E}">
        <p14:creationId xmlns:p14="http://schemas.microsoft.com/office/powerpoint/2010/main" val="36903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847"/>
            <a:ext cx="10515600" cy="771697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Example: why “Involved Party” should not be a Swagger object shared between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6692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/>
              <a:t>Retrieve (GET) Involved Party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The service response will consist of a large set of information.  Most fields need to be optional, as the data will have been populated at any time during a period of years during which the fields may not always have been mandatory.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Update (POST or PUT) Involved Party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2700" dirty="0"/>
              <a:t>You can only provide optional fields that are “updatable” plus customer number.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Create (POST) Involved Party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2700" dirty="0"/>
              <a:t>Unlike Retrieve and Update, there will be mandatory fields.  On the other hand, the number of fields to be provided to set up a customer is much lower than those returned in a GET.  Many fields are only populated as part of later updates.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700" dirty="0"/>
              <a:t>Search (GET) Involved Party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2700" dirty="0"/>
              <a:t>The information returned is a summary – a very small subset of a Retrieve.</a:t>
            </a:r>
          </a:p>
        </p:txBody>
      </p:sp>
    </p:spTree>
    <p:extLst>
      <p:ext uri="{BB962C8B-B14F-4D97-AF65-F5344CB8AC3E}">
        <p14:creationId xmlns:p14="http://schemas.microsoft.com/office/powerpoint/2010/main" val="334225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771697"/>
          </a:xfrm>
        </p:spPr>
        <p:txBody>
          <a:bodyPr>
            <a:normAutofit/>
          </a:bodyPr>
          <a:lstStyle/>
          <a:p>
            <a:r>
              <a:rPr lang="en-GB" dirty="0"/>
              <a:t>Problem 2: Change contagion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248"/>
            <a:ext cx="10515600" cy="501329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A change to a shared object affects all operations in the service referring to it.</a:t>
            </a:r>
          </a:p>
          <a:p>
            <a:r>
              <a:rPr lang="en-GB" sz="2000" dirty="0"/>
              <a:t>Often projects need a change to one operation only.  With shared objects we would need to change multiple operations affected, increasing project scope.</a:t>
            </a:r>
          </a:p>
          <a:p>
            <a:r>
              <a:rPr lang="en-GB" sz="2000" dirty="0"/>
              <a:t>There is an argument operations cannot change independently of one another anyway, because they share the same swagger.  However:</a:t>
            </a:r>
          </a:p>
          <a:p>
            <a:pPr lvl="1"/>
            <a:r>
              <a:rPr lang="en-GB" sz="1600" dirty="0"/>
              <a:t>A change limited to one operation inside a swagger requires only an automatic regression test of the unaffected operation with the new swagger.  No errors should be expected.  </a:t>
            </a:r>
          </a:p>
          <a:p>
            <a:pPr lvl="1"/>
            <a:r>
              <a:rPr lang="en-GB" sz="1600" dirty="0"/>
              <a:t>A change to an object shared by multiple operations in a Swagger requires a change to code of otherwise unaffected operations.  Subsequent tests are more likely to result in errors.  The amount of build and test work is significantly higher due to object sharing.</a:t>
            </a:r>
          </a:p>
          <a:p>
            <a:r>
              <a:rPr lang="en-GB" sz="2000" dirty="0"/>
              <a:t>There is an argument that this problem can be solved through versioning of object definitions.  However, this is an extreme measure that introduces many other problems:</a:t>
            </a:r>
          </a:p>
          <a:p>
            <a:pPr lvl="1"/>
            <a:r>
              <a:rPr lang="en-GB" sz="1600" dirty="0"/>
              <a:t>Versioning re-usable objects invariably leads to an explosion of major versions because of contagion effects.</a:t>
            </a:r>
          </a:p>
          <a:p>
            <a:pPr lvl="1"/>
            <a:r>
              <a:rPr lang="en-GB" sz="1600" dirty="0"/>
              <a:t>Alternatively transformation could be used to contain this, but this would now be significantly more complex too.</a:t>
            </a:r>
          </a:p>
          <a:p>
            <a:pPr lvl="1"/>
            <a:r>
              <a:rPr lang="en-GB" sz="1600" dirty="0"/>
              <a:t>Versioning is already complex with service re-use between BPM processes and channel applications, and multiple parallel projects changing the same services.</a:t>
            </a:r>
          </a:p>
          <a:p>
            <a:pPr lvl="1"/>
            <a:r>
              <a:rPr lang="en-GB" sz="1600" dirty="0"/>
              <a:t>It would be a high risk approach we have no experience with.</a:t>
            </a:r>
          </a:p>
        </p:txBody>
      </p:sp>
    </p:spTree>
    <p:extLst>
      <p:ext uri="{BB962C8B-B14F-4D97-AF65-F5344CB8AC3E}">
        <p14:creationId xmlns:p14="http://schemas.microsoft.com/office/powerpoint/2010/main" val="29113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611"/>
            <a:ext cx="10515600" cy="771697"/>
          </a:xfrm>
        </p:spPr>
        <p:txBody>
          <a:bodyPr>
            <a:normAutofit fontScale="90000"/>
          </a:bodyPr>
          <a:lstStyle/>
          <a:p>
            <a:r>
              <a:rPr lang="en-GB" dirty="0"/>
              <a:t>Recommendation:</a:t>
            </a:r>
            <a:br>
              <a:rPr lang="en-GB" dirty="0"/>
            </a:br>
            <a:r>
              <a:rPr lang="en-GB" dirty="0"/>
              <a:t>Do not use coarse grained object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413903"/>
            <a:ext cx="4593879" cy="510382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/>
              <a:t>When it’s ok to share an object definition between operations: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When the requirements around the object are truly the same between operations.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When the object is unlikely to change.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Examples 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dirty="0"/>
              <a:t>Account number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dirty="0"/>
              <a:t>Email address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dirty="0"/>
              <a:t>Phone number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dirty="0"/>
              <a:t>Service header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dirty="0"/>
              <a:t>Error object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DA159-AF98-4727-AF76-697ED5C38ADB}"/>
              </a:ext>
            </a:extLst>
          </p:cNvPr>
          <p:cNvSpPr txBox="1">
            <a:spLocks/>
          </p:cNvSpPr>
          <p:nvPr/>
        </p:nvSpPr>
        <p:spPr>
          <a:xfrm>
            <a:off x="6096000" y="1375266"/>
            <a:ext cx="5380161" cy="534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C2161C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33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C2161C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033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C2161C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33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C2161C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33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C2161C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336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2400" dirty="0"/>
              <a:t>When NOT to share an object definition between operations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2400" dirty="0"/>
              <a:t>When different operations impose different data constraints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2400" dirty="0"/>
              <a:t>When the object is expected to undergo some change throughout the lifecycle of a service.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2400" dirty="0"/>
              <a:t>Examples of when NOT to share an object definition: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sz="2000" dirty="0"/>
              <a:t>Involved Party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sz="2000" dirty="0"/>
              <a:t>Arrangement or Account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GB" sz="200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39385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8"/>
            <a:ext cx="10515600" cy="48593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It is possible that the definition of shared objects / </a:t>
            </a:r>
            <a:r>
              <a:rPr lang="en-GB" dirty="0" err="1"/>
              <a:t>RDO’s</a:t>
            </a:r>
            <a:r>
              <a:rPr lang="en-GB" dirty="0"/>
              <a:t> is encouraged by the use of RSA.  However this is not enforced.  We should use RSA in a way that works for us.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Programmes need to follow the </a:t>
            </a:r>
            <a:r>
              <a:rPr lang="en-GB" dirty="0" err="1"/>
              <a:t>NEM</a:t>
            </a:r>
            <a:r>
              <a:rPr lang="en-GB" dirty="0"/>
              <a:t> Open Banking Swagger Specs as example.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dirty="0"/>
              <a:t>As a separate but related issue, there is no need for the “_</a:t>
            </a:r>
            <a:r>
              <a:rPr lang="en-GB" dirty="0" err="1"/>
              <a:t>RDO</a:t>
            </a:r>
            <a:r>
              <a:rPr lang="en-GB" dirty="0"/>
              <a:t>” postfix in object names observed in one design.</a:t>
            </a:r>
          </a:p>
        </p:txBody>
      </p:sp>
    </p:spTree>
    <p:extLst>
      <p:ext uri="{BB962C8B-B14F-4D97-AF65-F5344CB8AC3E}">
        <p14:creationId xmlns:p14="http://schemas.microsoft.com/office/powerpoint/2010/main" val="406045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14942A-CABC-492D-892B-2C9CC033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7" y="228126"/>
            <a:ext cx="11565836" cy="771697"/>
          </a:xfrm>
        </p:spPr>
        <p:txBody>
          <a:bodyPr>
            <a:normAutofit fontScale="90000"/>
          </a:bodyPr>
          <a:lstStyle/>
          <a:p>
            <a:r>
              <a:rPr lang="en-GB" dirty="0"/>
              <a:t>Appendix</a:t>
            </a:r>
            <a:br>
              <a:rPr lang="en-GB" dirty="0"/>
            </a:br>
            <a:r>
              <a:rPr lang="en-GB" dirty="0"/>
              <a:t>Example: no coarse grained object sharing in </a:t>
            </a:r>
            <a:r>
              <a:rPr lang="en-GB" dirty="0" err="1"/>
              <a:t>EDB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55E278-6646-48DF-BDBD-6E3475AA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8" y="1276348"/>
            <a:ext cx="6024640" cy="5581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D2F03-24A5-478F-A928-CFD58037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0" y="1276348"/>
            <a:ext cx="5787653" cy="55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962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Swagger Design Guidance: Object Sharing</vt:lpstr>
      <vt:lpstr>Summary of Proposal</vt:lpstr>
      <vt:lpstr>Context / Motivation</vt:lpstr>
      <vt:lpstr>Problem 1: Broad/Loose schema</vt:lpstr>
      <vt:lpstr>Example: why “Involved Party” should not be a Swagger object shared between operations</vt:lpstr>
      <vt:lpstr>Problem 2: Change contagion</vt:lpstr>
      <vt:lpstr>Recommendation: Do not use coarse grained object definitions</vt:lpstr>
      <vt:lpstr>Implications</vt:lpstr>
      <vt:lpstr>Appendix Example: no coarse grained object sharing in EDB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39</cp:revision>
  <dcterms:created xsi:type="dcterms:W3CDTF">2017-12-19T09:54:43Z</dcterms:created>
  <dcterms:modified xsi:type="dcterms:W3CDTF">2018-03-06T16:12:53Z</dcterms:modified>
</cp:coreProperties>
</file>