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3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8" r:id="rId6"/>
    <p:sldId id="330" r:id="rId7"/>
    <p:sldId id="334" r:id="rId8"/>
    <p:sldId id="320" r:id="rId9"/>
    <p:sldId id="321" r:id="rId10"/>
    <p:sldId id="325" r:id="rId11"/>
    <p:sldId id="326" r:id="rId12"/>
    <p:sldId id="331" r:id="rId13"/>
    <p:sldId id="324" r:id="rId14"/>
    <p:sldId id="332" r:id="rId15"/>
    <p:sldId id="323" r:id="rId16"/>
    <p:sldId id="329" r:id="rId17"/>
    <p:sldId id="333" r:id="rId18"/>
    <p:sldId id="327" r:id="rId19"/>
  </p:sldIdLst>
  <p:sldSz cx="12192000" cy="6858000"/>
  <p:notesSz cx="6797675" cy="9926638"/>
  <p:embeddedFontLst>
    <p:embeddedFont>
      <p:font typeface="NBS Medium" panose="020B060303030302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NBS Light" panose="020B0303030303020204" pitchFamily="34" charset="0"/>
      <p:regular r:id="rId30"/>
      <p: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MS PGothic" panose="020B0600070205080204" pitchFamily="34" charset="-128"/>
      <p:regular r:id="rId36"/>
    </p:embeddedFont>
  </p:embeddedFontLst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3" pos="3795" userDrawn="1">
          <p15:clr>
            <a:srgbClr val="A4A3A4"/>
          </p15:clr>
        </p15:guide>
        <p15:guide id="4" pos="3976" userDrawn="1">
          <p15:clr>
            <a:srgbClr val="A4A3A4"/>
          </p15:clr>
        </p15:guide>
        <p15:guide id="5" pos="3659" userDrawn="1">
          <p15:clr>
            <a:srgbClr val="A4A3A4"/>
          </p15:clr>
        </p15:guide>
        <p15:guide id="6" pos="5337" userDrawn="1">
          <p15:clr>
            <a:srgbClr val="A4A3A4"/>
          </p15:clr>
        </p15:guide>
        <p15:guide id="7" orient="horz" pos="1797" userDrawn="1">
          <p15:clr>
            <a:srgbClr val="A4A3A4"/>
          </p15:clr>
        </p15:guide>
        <p15:guide id="8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ly Armitage" initials="HA" lastIdx="4" clrIdx="0">
    <p:extLst>
      <p:ext uri="{19B8F6BF-5375-455C-9EA6-DF929625EA0E}">
        <p15:presenceInfo xmlns:p15="http://schemas.microsoft.com/office/powerpoint/2012/main" userId="S-1-5-21-1202660629-796845957-725345543-469077" providerId="AD"/>
      </p:ext>
    </p:extLst>
  </p:cmAuthor>
  <p:cmAuthor id="2" name="Snelgrove, Thomas" initials="ST" lastIdx="47" clrIdx="1">
    <p:extLst>
      <p:ext uri="{19B8F6BF-5375-455C-9EA6-DF929625EA0E}">
        <p15:presenceInfo xmlns:p15="http://schemas.microsoft.com/office/powerpoint/2012/main" userId="S-1-5-21-329068152-1454471165-1417001333-17570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3198D2"/>
    <a:srgbClr val="007FC7"/>
    <a:srgbClr val="2E90D0"/>
    <a:srgbClr val="82AEDB"/>
    <a:srgbClr val="B9CEE8"/>
    <a:srgbClr val="E7E9EE"/>
    <a:srgbClr val="6CC2ED"/>
    <a:srgbClr val="ED1C24"/>
    <a:srgbClr val="004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2" autoAdjust="0"/>
    <p:restoredTop sz="79141" autoAdjust="0"/>
  </p:normalViewPr>
  <p:slideViewPr>
    <p:cSldViewPr snapToObjects="1" showGuides="1">
      <p:cViewPr varScale="1">
        <p:scale>
          <a:sx n="54" d="100"/>
          <a:sy n="54" d="100"/>
        </p:scale>
        <p:origin x="858" y="60"/>
      </p:cViewPr>
      <p:guideLst>
        <p:guide orient="horz" pos="3793"/>
        <p:guide pos="3795"/>
        <p:guide pos="3976"/>
        <p:guide pos="3659"/>
        <p:guide pos="5337"/>
        <p:guide orient="horz" pos="1797"/>
        <p:guide pos="10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3650"/>
    </p:cViewPr>
  </p:sorterViewPr>
  <p:notesViewPr>
    <p:cSldViewPr snapToObjects="1" showGuides="1">
      <p:cViewPr varScale="1">
        <p:scale>
          <a:sx n="73" d="100"/>
          <a:sy n="73" d="100"/>
        </p:scale>
        <p:origin x="2148" y="5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2A3B7-4915-DA4C-9518-AAF6854A035F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Version Strategy for REST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10C75-F68F-2A4E-8AE6-1B2AE60603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01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A03A3-9965-404D-9EFE-025A1E66B5D9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Version Strategy for REST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CFC91-37B6-044F-AAFC-357338169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03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nationwideteam/sites/nbs_eprise_mware_dc/standards/Lists/Polices/DispForm.aspx?ID=7&amp;Source=http://mynationwideteam/sites/nbs_eprise_mware_dc/standards/Lists/Polices/AllItems.asp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idea here is to create as strategy an policy for REST versioning.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34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Property that can be used to simplify versioning, allowing new properties to be included in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69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Additional properties may be true, false or define a constraint or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3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KISS – If it is simpler to decide, implement or use.</a:t>
            </a:r>
          </a:p>
          <a:p>
            <a:r>
              <a:rPr lang="en-GB" dirty="0"/>
              <a:t>Major Version – Amount of major versions will be created.</a:t>
            </a:r>
          </a:p>
          <a:p>
            <a:r>
              <a:rPr lang="en-GB" dirty="0"/>
              <a:t>Complexity on Using – From the client point of view, no hidden info.</a:t>
            </a:r>
          </a:p>
          <a:p>
            <a:r>
              <a:rPr lang="en-GB" dirty="0"/>
              <a:t>Security Concerns – From security point of view, no minor version rises security concerns</a:t>
            </a:r>
          </a:p>
          <a:p>
            <a:r>
              <a:rPr lang="en-GB" dirty="0"/>
              <a:t>Governing – More control over the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82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Main principle that should drive ones choices and decisions.</a:t>
            </a:r>
          </a:p>
          <a:p>
            <a:r>
              <a:rPr lang="en-GB" dirty="0"/>
              <a:t>Simplicity leads to faster and cheaper execution of tasks, with less errors and rework.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9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Versioning Policy</a:t>
            </a:r>
            <a:endParaRPr lang="en-GB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policy or strategy for 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 – CentraSite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Control – RTC 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– Manual / Automatic (CD)</a:t>
            </a:r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75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Mandatory for new major version</a:t>
            </a:r>
          </a:p>
          <a:p>
            <a:r>
              <a:rPr lang="en-GB" dirty="0"/>
              <a:t>New basePath implies a new version or a new service by definition.</a:t>
            </a:r>
          </a:p>
          <a:p>
            <a:r>
              <a:rPr lang="en-GB" dirty="0"/>
              <a:t>Depending on the changes on “path” and other properties, the major version may or may not change. See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3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Mandatory for new major version</a:t>
            </a:r>
          </a:p>
          <a:p>
            <a:r>
              <a:rPr lang="en-GB" dirty="0"/>
              <a:t>If any of these properties are changed, the major version must be changed.</a:t>
            </a:r>
          </a:p>
          <a:p>
            <a:r>
              <a:rPr lang="en-GB" dirty="0"/>
              <a:t>These properties should not change, tough.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5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Mandatory for new major version</a:t>
            </a:r>
          </a:p>
          <a:p>
            <a:r>
              <a:rPr lang="en-GB" dirty="0"/>
              <a:t>Any of the changes here forces a major version because of the backward incompatibility.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06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May be mandatory for new major version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Any of the changes on these properties probably forces a major version due to backward incompatibility.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5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a new major version should be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18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KISS – If it is simpler to decide, implement or use.</a:t>
            </a:r>
          </a:p>
          <a:p>
            <a:r>
              <a:rPr lang="en-GB" dirty="0"/>
              <a:t>Major Version – Amount of major versions will be created.</a:t>
            </a:r>
          </a:p>
          <a:p>
            <a:r>
              <a:rPr lang="en-GB" dirty="0"/>
              <a:t>Complexity on Using – From the client point of view, no hidden info.</a:t>
            </a:r>
          </a:p>
          <a:p>
            <a:r>
              <a:rPr lang="en-GB" dirty="0"/>
              <a:t>Security Concerns – From security point of view, no minor version rises security concerns</a:t>
            </a:r>
          </a:p>
          <a:p>
            <a:r>
              <a:rPr lang="en-GB" dirty="0"/>
              <a:t>Governing – More control over the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3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BS Blu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70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ounded Rectangle 11"/>
          <p:cNvSpPr/>
          <p:nvPr userDrawn="1"/>
        </p:nvSpPr>
        <p:spPr bwMode="auto">
          <a:xfrm>
            <a:off x="496598" y="3632201"/>
            <a:ext cx="7885404" cy="2872590"/>
          </a:xfrm>
          <a:prstGeom prst="roundRect">
            <a:avLst>
              <a:gd name="adj" fmla="val 237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850198" y="4086333"/>
            <a:ext cx="6600473" cy="1261966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PowerPoint template</a:t>
            </a:r>
            <a:b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</a:b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for internal use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67131" y="5280563"/>
            <a:ext cx="6583540" cy="726264"/>
          </a:xfrm>
        </p:spPr>
        <p:txBody>
          <a:bodyPr lIns="0" tIns="0" rIns="0" bIns="0" anchor="t" anchorCtr="0">
            <a:normAutofit/>
          </a:bodyPr>
          <a:lstStyle/>
          <a:p>
            <a:pPr algn="l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GB" altLang="en-US" sz="1600" dirty="0">
                <a:solidFill>
                  <a:schemeClr val="tx1"/>
                </a:solidFill>
                <a:latin typeface="NBS Light"/>
                <a:ea typeface="ＭＳ Ｐゴシック" panose="020B0600070205080204" pitchFamily="34" charset="-128"/>
                <a:cs typeface="NBS Light"/>
              </a:rPr>
              <a:t>Notes for guidance on template use</a:t>
            </a:r>
          </a:p>
        </p:txBody>
      </p:sp>
      <p:pic>
        <p:nvPicPr>
          <p:cNvPr id="18" name="Picture 17" descr="Nationwide BS Logo sRGB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18020" r="9268" b="14259"/>
          <a:stretch/>
        </p:blipFill>
        <p:spPr>
          <a:xfrm>
            <a:off x="977460" y="3335388"/>
            <a:ext cx="1482725" cy="60729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35488" y="3340797"/>
            <a:ext cx="1563222" cy="409449"/>
          </a:xfrm>
          <a:prstGeom prst="roundRect">
            <a:avLst>
              <a:gd name="adj" fmla="val 13275"/>
            </a:avLst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691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BS Front Cove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94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/>
        </p:nvSpPr>
        <p:spPr>
          <a:xfrm>
            <a:off x="-24192" y="0"/>
            <a:ext cx="12216191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145" y="-2"/>
            <a:ext cx="12210145" cy="6858001"/>
            <a:chOff x="-18145" y="-2"/>
            <a:chExt cx="12210145" cy="6858001"/>
          </a:xfrm>
        </p:grpSpPr>
        <p:pic>
          <p:nvPicPr>
            <p:cNvPr id="19" name="Picture 18" descr="Village-wallpaper.png"/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1" t="2540" r="3960" b="29160"/>
            <a:stretch/>
          </p:blipFill>
          <p:spPr>
            <a:xfrm>
              <a:off x="-18145" y="-2"/>
              <a:ext cx="9162143" cy="6858001"/>
            </a:xfrm>
            <a:prstGeom prst="rect">
              <a:avLst/>
            </a:prstGeom>
          </p:spPr>
        </p:pic>
        <p:pic>
          <p:nvPicPr>
            <p:cNvPr id="20" name="Picture 19" descr="Village-wallpaper.png"/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7" t="2540" r="59285" b="29160"/>
            <a:stretch/>
          </p:blipFill>
          <p:spPr>
            <a:xfrm>
              <a:off x="8956040" y="-2"/>
              <a:ext cx="3235960" cy="6858001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 userDrawn="1"/>
        </p:nvSpPr>
        <p:spPr>
          <a:xfrm>
            <a:off x="748591" y="3457266"/>
            <a:ext cx="2841277" cy="349875"/>
          </a:xfrm>
          <a:prstGeom prst="rect">
            <a:avLst/>
          </a:prstGeom>
          <a:solidFill>
            <a:srgbClr val="0077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496598" y="3632201"/>
            <a:ext cx="7885404" cy="2872590"/>
          </a:xfrm>
          <a:prstGeom prst="roundRect">
            <a:avLst>
              <a:gd name="adj" fmla="val 237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16" name="Title 1"/>
          <p:cNvSpPr>
            <a:spLocks noGrp="1"/>
          </p:cNvSpPr>
          <p:nvPr>
            <p:ph type="ctrTitle" idx="4294967295"/>
          </p:nvPr>
        </p:nvSpPr>
        <p:spPr>
          <a:xfrm>
            <a:off x="850198" y="4086333"/>
            <a:ext cx="6600473" cy="1261966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PowerPoint template</a:t>
            </a:r>
            <a:b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</a:b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for internal use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4294967295"/>
          </p:nvPr>
        </p:nvSpPr>
        <p:spPr>
          <a:xfrm>
            <a:off x="867131" y="5280563"/>
            <a:ext cx="6583540" cy="726264"/>
          </a:xfrm>
        </p:spPr>
        <p:txBody>
          <a:bodyPr lIns="0" tIns="0" rIns="0" bIns="0" anchor="t" anchorCtr="0">
            <a:normAutofit/>
          </a:bodyPr>
          <a:lstStyle/>
          <a:p>
            <a:pPr algn="l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GB" altLang="en-US" sz="1600" dirty="0">
                <a:solidFill>
                  <a:schemeClr val="tx1"/>
                </a:solidFill>
                <a:latin typeface="NBS Light"/>
                <a:ea typeface="ＭＳ Ｐゴシック" panose="020B0600070205080204" pitchFamily="34" charset="-128"/>
                <a:cs typeface="NBS Light"/>
              </a:rPr>
              <a:t>Notes for guidance on template use</a:t>
            </a:r>
          </a:p>
        </p:txBody>
      </p:sp>
      <p:pic>
        <p:nvPicPr>
          <p:cNvPr id="11" name="Picture 10" descr="Nationwide BS Logo sRGB.png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18020" r="9268" b="14259"/>
          <a:stretch/>
        </p:blipFill>
        <p:spPr>
          <a:xfrm>
            <a:off x="977460" y="3335388"/>
            <a:ext cx="1482725" cy="6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4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BS Front Cover 3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8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Rounded Rectangle 18"/>
          <p:cNvSpPr/>
          <p:nvPr userDrawn="1"/>
        </p:nvSpPr>
        <p:spPr bwMode="auto">
          <a:xfrm>
            <a:off x="496598" y="3632201"/>
            <a:ext cx="7885404" cy="2872590"/>
          </a:xfrm>
          <a:prstGeom prst="roundRect">
            <a:avLst>
              <a:gd name="adj" fmla="val 237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20" name="Title 1"/>
          <p:cNvSpPr>
            <a:spLocks noGrp="1"/>
          </p:cNvSpPr>
          <p:nvPr>
            <p:ph type="ctrTitle" idx="4294967295"/>
          </p:nvPr>
        </p:nvSpPr>
        <p:spPr>
          <a:xfrm>
            <a:off x="850198" y="4086333"/>
            <a:ext cx="6600473" cy="1194230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PowerPoint template</a:t>
            </a:r>
            <a:b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</a:b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for internal use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4294967295"/>
          </p:nvPr>
        </p:nvSpPr>
        <p:spPr>
          <a:xfrm>
            <a:off x="867131" y="5280563"/>
            <a:ext cx="6583540" cy="726264"/>
          </a:xfrm>
        </p:spPr>
        <p:txBody>
          <a:bodyPr lIns="0" tIns="0" rIns="0" bIns="0" anchor="t" anchorCtr="0">
            <a:normAutofit/>
          </a:bodyPr>
          <a:lstStyle/>
          <a:p>
            <a:pPr algn="l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GB" altLang="en-US" sz="1600" dirty="0">
                <a:solidFill>
                  <a:schemeClr val="tx1"/>
                </a:solidFill>
                <a:latin typeface="NBS Light"/>
                <a:ea typeface="ＭＳ Ｐゴシック" panose="020B0600070205080204" pitchFamily="34" charset="-128"/>
                <a:cs typeface="NBS Light"/>
              </a:rPr>
              <a:t>Notes for guidance on template use</a:t>
            </a:r>
          </a:p>
        </p:txBody>
      </p:sp>
      <p:pic>
        <p:nvPicPr>
          <p:cNvPr id="9" name="Picture 8" descr="Nationwide BS Logo sRGB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18020" r="9268" b="14259"/>
          <a:stretch/>
        </p:blipFill>
        <p:spPr>
          <a:xfrm>
            <a:off x="977460" y="3335388"/>
            <a:ext cx="1482725" cy="6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BS Front Cover Print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42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 userDrawn="1"/>
        </p:nvSpPr>
        <p:spPr bwMode="auto">
          <a:xfrm>
            <a:off x="496598" y="3632201"/>
            <a:ext cx="7885404" cy="2872590"/>
          </a:xfrm>
          <a:prstGeom prst="roundRect">
            <a:avLst>
              <a:gd name="adj" fmla="val 2370"/>
            </a:avLst>
          </a:prstGeom>
          <a:solidFill>
            <a:srgbClr val="FFFFFF"/>
          </a:solidFill>
          <a:ln w="9525" cmpd="sng">
            <a:solidFill>
              <a:srgbClr val="004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11" name="Title 1"/>
          <p:cNvSpPr>
            <a:spLocks noGrp="1"/>
          </p:cNvSpPr>
          <p:nvPr>
            <p:ph type="ctrTitle" idx="4294967295"/>
          </p:nvPr>
        </p:nvSpPr>
        <p:spPr>
          <a:xfrm>
            <a:off x="850198" y="4086333"/>
            <a:ext cx="6600473" cy="1194230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PowerPoint template</a:t>
            </a:r>
            <a:b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</a:b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for internal use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4294967295"/>
          </p:nvPr>
        </p:nvSpPr>
        <p:spPr>
          <a:xfrm>
            <a:off x="867131" y="5280563"/>
            <a:ext cx="6583540" cy="726264"/>
          </a:xfrm>
        </p:spPr>
        <p:txBody>
          <a:bodyPr lIns="0" tIns="0" rIns="0" bIns="0" anchor="t" anchorCtr="0">
            <a:normAutofit/>
          </a:bodyPr>
          <a:lstStyle/>
          <a:p>
            <a:pPr algn="l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GB" altLang="en-US" sz="1600" dirty="0">
                <a:solidFill>
                  <a:schemeClr val="tx1"/>
                </a:solidFill>
                <a:latin typeface="NBS Light"/>
                <a:ea typeface="ＭＳ Ｐゴシック" panose="020B0600070205080204" pitchFamily="34" charset="-128"/>
                <a:cs typeface="NBS Light"/>
              </a:rPr>
              <a:t>Notes for guidance on template use</a:t>
            </a:r>
          </a:p>
        </p:txBody>
      </p:sp>
      <p:pic>
        <p:nvPicPr>
          <p:cNvPr id="8" name="Picture 7" descr="Nationwide BS Logo sRGB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18020" r="9268" b="14259"/>
          <a:stretch/>
        </p:blipFill>
        <p:spPr>
          <a:xfrm>
            <a:off x="977460" y="3335388"/>
            <a:ext cx="1482725" cy="6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474136" y="440267"/>
            <a:ext cx="11235265" cy="5884333"/>
          </a:xfrm>
          <a:prstGeom prst="roundRect">
            <a:avLst>
              <a:gd name="adj" fmla="val 1117"/>
            </a:avLst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" name="Picture 9" descr="Nationwide BS Logo s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t="18961" r="9306" b="13632"/>
          <a:stretch/>
        </p:blipFill>
        <p:spPr>
          <a:xfrm>
            <a:off x="9192344" y="5948187"/>
            <a:ext cx="1938867" cy="794012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11906" y="650172"/>
            <a:ext cx="10746316" cy="625475"/>
          </a:xfrm>
          <a:prstGeom prst="rect">
            <a:avLst/>
          </a:prstGeom>
        </p:spPr>
        <p:txBody>
          <a:bodyPr vert="horz" lIns="0" tIns="0" rIns="91440" bIns="0" rtlCol="0" anchor="t">
            <a:normAutofit/>
          </a:bodyPr>
          <a:lstStyle>
            <a:lvl1pPr>
              <a:defRPr sz="3733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11906" y="1584679"/>
            <a:ext cx="10746316" cy="422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90000"/>
              </a:lnSpc>
              <a:spcBef>
                <a:spcPts val="800"/>
              </a:spcBef>
              <a:defRPr sz="3200"/>
            </a:lvl1pPr>
            <a:lvl2pPr>
              <a:defRPr sz="2800"/>
            </a:lvl2pPr>
            <a:lvl3pPr>
              <a:defRPr sz="2667"/>
            </a:lvl3pPr>
            <a:lvl4pPr>
              <a:defRPr sz="2400"/>
            </a:lvl4pPr>
            <a:lvl5pPr>
              <a:defRPr sz="2133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B126-544D-437F-A1AD-3DBA253D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0BD3-A7C0-4AAC-972C-6698E1DF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2681-4B92-4D2C-95CF-5D21697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993E9-9D26-4123-A9CA-957335ACC802}"/>
              </a:ext>
            </a:extLst>
          </p:cNvPr>
          <p:cNvSpPr txBox="1"/>
          <p:nvPr userDrawn="1"/>
        </p:nvSpPr>
        <p:spPr>
          <a:xfrm rot="16200000" flipH="1">
            <a:off x="10809407" y="5146990"/>
            <a:ext cx="2083433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GB" sz="1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Keep It Simple &amp; Stupid</a:t>
            </a:r>
          </a:p>
        </p:txBody>
      </p:sp>
    </p:spTree>
    <p:extLst>
      <p:ext uri="{BB962C8B-B14F-4D97-AF65-F5344CB8AC3E}">
        <p14:creationId xmlns:p14="http://schemas.microsoft.com/office/powerpoint/2010/main" val="99717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474136" y="440267"/>
            <a:ext cx="11235265" cy="5884333"/>
          </a:xfrm>
          <a:prstGeom prst="roundRect">
            <a:avLst>
              <a:gd name="adj" fmla="val 1117"/>
            </a:avLst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" name="Picture 9" descr="Nationwide BS Logo s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t="18961" r="9306" b="13632"/>
          <a:stretch/>
        </p:blipFill>
        <p:spPr>
          <a:xfrm>
            <a:off x="9192344" y="5948187"/>
            <a:ext cx="1938867" cy="794012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11906" y="650172"/>
            <a:ext cx="10746316" cy="625475"/>
          </a:xfrm>
          <a:prstGeom prst="rect">
            <a:avLst/>
          </a:prstGeom>
        </p:spPr>
        <p:txBody>
          <a:bodyPr vert="horz" lIns="0" tIns="0" rIns="91440" bIns="0" rtlCol="0" anchor="t">
            <a:normAutofit/>
          </a:bodyPr>
          <a:lstStyle>
            <a:lvl1pPr>
              <a:defRPr sz="3733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11906" y="1584679"/>
            <a:ext cx="5312086" cy="422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90000"/>
              </a:lnSpc>
              <a:spcBef>
                <a:spcPts val="800"/>
              </a:spcBef>
              <a:defRPr sz="3200"/>
            </a:lvl1pPr>
            <a:lvl2pPr>
              <a:defRPr sz="2800"/>
            </a:lvl2pPr>
            <a:lvl3pPr>
              <a:defRPr sz="2667"/>
            </a:lvl3pPr>
            <a:lvl4pPr>
              <a:defRPr sz="2400"/>
            </a:lvl4pPr>
            <a:lvl5pPr>
              <a:defRPr sz="2133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B126-544D-437F-A1AD-3DBA253D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0BD3-A7C0-4AAC-972C-6698E1DF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2681-4B92-4D2C-95CF-5D21697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8A35D8B-C317-4586-91BE-799F7B5414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46136" y="1584679"/>
            <a:ext cx="5312086" cy="422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90000"/>
              </a:lnSpc>
              <a:spcBef>
                <a:spcPts val="800"/>
              </a:spcBef>
              <a:defRPr sz="3200"/>
            </a:lvl1pPr>
            <a:lvl2pPr>
              <a:defRPr sz="2800"/>
            </a:lvl2pPr>
            <a:lvl3pPr>
              <a:defRPr sz="2667"/>
            </a:lvl3pPr>
            <a:lvl4pPr>
              <a:defRPr sz="2400"/>
            </a:lvl4pPr>
            <a:lvl5pPr>
              <a:defRPr sz="2133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C4CA8-24D2-4B79-8107-DA89373BDDEB}"/>
              </a:ext>
            </a:extLst>
          </p:cNvPr>
          <p:cNvSpPr txBox="1"/>
          <p:nvPr userDrawn="1"/>
        </p:nvSpPr>
        <p:spPr>
          <a:xfrm rot="16200000" flipH="1">
            <a:off x="10809407" y="5146990"/>
            <a:ext cx="2083433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GB" sz="1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Keep It Simple &amp; Stupid</a:t>
            </a:r>
          </a:p>
        </p:txBody>
      </p:sp>
    </p:spTree>
    <p:extLst>
      <p:ext uri="{BB962C8B-B14F-4D97-AF65-F5344CB8AC3E}">
        <p14:creationId xmlns:p14="http://schemas.microsoft.com/office/powerpoint/2010/main" val="52347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3" name="think-cell Slide" r:id="rId10" imgW="475" imgH="476" progId="TCLayout.ActiveDocument.1">
                  <p:embed/>
                </p:oleObj>
              </mc:Choice>
              <mc:Fallback>
                <p:oleObj name="think-cell Slide" r:id="rId10" imgW="475" imgH="47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212" y="4063474"/>
            <a:ext cx="6637867" cy="12858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379" y="5249866"/>
            <a:ext cx="6660444" cy="72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31/05/2018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A57C3-3BED-E04C-8CED-F9EC9F6E08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9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95" r:id="rId5"/>
    <p:sldLayoutId id="2147483696" r:id="rId6"/>
  </p:sldLayoutIdLst>
  <p:hf sldNum="0" hdr="0" ftr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tx1"/>
          </a:solidFill>
          <a:latin typeface="NBS Medium"/>
          <a:ea typeface="+mj-ea"/>
          <a:cs typeface="NBS Medium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NBS Light"/>
          <a:ea typeface="+mn-ea"/>
          <a:cs typeface="NB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NBS Light"/>
          <a:ea typeface="+mn-ea"/>
          <a:cs typeface="NB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776F-E200-47CE-BFD5-139D48CED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Versioning Strategy for 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F5A88-F36D-4681-89A6-157B48B5E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Start debate about versioning for REST</a:t>
            </a:r>
          </a:p>
          <a:p>
            <a:endParaRPr lang="en-GB" dirty="0"/>
          </a:p>
          <a:p>
            <a:r>
              <a:rPr lang="en-GB" dirty="0"/>
              <a:t>Haroldo Macêdo</a:t>
            </a:r>
          </a:p>
        </p:txBody>
      </p:sp>
    </p:spTree>
    <p:extLst>
      <p:ext uri="{BB962C8B-B14F-4D97-AF65-F5344CB8AC3E}">
        <p14:creationId xmlns:p14="http://schemas.microsoft.com/office/powerpoint/2010/main" val="376848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5ED0-E1EC-443A-AA6C-1085165B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Proposal 1 – New Major Version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0C98-2ECF-4A48-917B-ACD86F390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" y="1584679"/>
            <a:ext cx="10746316" cy="42290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New Interface</a:t>
            </a:r>
          </a:p>
          <a:p>
            <a:pPr marL="1257300" lvl="1" indent="-514350"/>
            <a:r>
              <a:rPr lang="en-GB" dirty="0"/>
              <a:t>Any changes on the interface</a:t>
            </a:r>
          </a:p>
          <a:p>
            <a:pPr marL="1657350" lvl="2" indent="-514350"/>
            <a:r>
              <a:rPr lang="en-GB" dirty="0"/>
              <a:t>Even if it is backward compatible</a:t>
            </a:r>
          </a:p>
          <a:p>
            <a:pPr marL="1257300" lvl="1" indent="-514350"/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Backward incompatible</a:t>
            </a:r>
          </a:p>
          <a:p>
            <a:pPr marL="1257300" lvl="1" indent="-514350"/>
            <a:r>
              <a:rPr lang="en-GB" dirty="0"/>
              <a:t>When the new interface is not backward compatible</a:t>
            </a:r>
          </a:p>
          <a:p>
            <a:pPr marL="1657350" lvl="2" indent="-514350"/>
            <a:r>
              <a:rPr lang="en-GB" dirty="0"/>
              <a:t>Changes that don’t break the call</a:t>
            </a:r>
          </a:p>
          <a:p>
            <a:pPr marL="2114550" lvl="3" indent="-514350"/>
            <a:r>
              <a:rPr lang="en-GB" dirty="0"/>
              <a:t>New method</a:t>
            </a:r>
          </a:p>
          <a:p>
            <a:pPr marL="2114550" lvl="3" indent="-514350"/>
            <a:r>
              <a:rPr lang="en-GB" dirty="0"/>
              <a:t>New optional property on request</a:t>
            </a:r>
          </a:p>
          <a:p>
            <a:pPr marL="2114550" lvl="3" indent="-514350"/>
            <a:r>
              <a:rPr lang="en-GB" dirty="0"/>
              <a:t>New filter attribute</a:t>
            </a:r>
          </a:p>
          <a:p>
            <a:pPr marL="2114550" lvl="3" indent="-514350"/>
            <a:r>
              <a:rPr lang="en-GB" dirty="0"/>
              <a:t>New enum value</a:t>
            </a:r>
          </a:p>
          <a:p>
            <a:pPr marL="1257300" lvl="1" indent="-51435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8C84C-29C2-4376-B394-049C02A8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3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24B4-77C7-4885-8219-F35CB501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 1 – Comparison 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9816D3-BC0C-48B6-B255-4E11AC4D5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112389"/>
              </p:ext>
            </p:extLst>
          </p:nvPr>
        </p:nvGraphicFramePr>
        <p:xfrm>
          <a:off x="910827" y="1988840"/>
          <a:ext cx="9073008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925">
                  <a:extLst>
                    <a:ext uri="{9D8B030D-6E8A-4147-A177-3AD203B41FA5}">
                      <a16:colId xmlns:a16="http://schemas.microsoft.com/office/drawing/2014/main" val="1235700868"/>
                    </a:ext>
                  </a:extLst>
                </a:gridCol>
                <a:gridCol w="1007515">
                  <a:extLst>
                    <a:ext uri="{9D8B030D-6E8A-4147-A177-3AD203B41FA5}">
                      <a16:colId xmlns:a16="http://schemas.microsoft.com/office/drawing/2014/main" val="205599342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811069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28340030"/>
                    </a:ext>
                  </a:extLst>
                </a:gridCol>
                <a:gridCol w="1291676">
                  <a:extLst>
                    <a:ext uri="{9D8B030D-6E8A-4147-A177-3AD203B41FA5}">
                      <a16:colId xmlns:a16="http://schemas.microsoft.com/office/drawing/2014/main" val="1549592841"/>
                    </a:ext>
                  </a:extLst>
                </a:gridCol>
                <a:gridCol w="1228604">
                  <a:extLst>
                    <a:ext uri="{9D8B030D-6E8A-4147-A177-3AD203B41FA5}">
                      <a16:colId xmlns:a16="http://schemas.microsoft.com/office/drawing/2014/main" val="84264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Major</a:t>
                      </a:r>
                    </a:p>
                    <a:p>
                      <a:pPr algn="ctr"/>
                      <a:r>
                        <a:rPr lang="en-GB" dirty="0"/>
                        <a:t>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Complexity on 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Security 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Governing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1) New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3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2) Backward Incompatible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1494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3EB3-603F-47D9-8818-8A5A556B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3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691D-0B1E-4B09-9A17-A11C7502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Allow the inclusion of properties not described in the Swagger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Default: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Allow backward compatibility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Inclusion of properties doesn’t </a:t>
            </a:r>
            <a:br>
              <a:rPr lang="en-GB" dirty="0"/>
            </a:br>
            <a:r>
              <a:rPr lang="en-GB" dirty="0"/>
              <a:t>break the client</a:t>
            </a: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i="1" dirty="0"/>
              <a:t>additionalProperties</a:t>
            </a:r>
            <a:r>
              <a:rPr lang="en-GB" dirty="0"/>
              <a:t> other values</a:t>
            </a:r>
            <a:endParaRPr lang="en-GB" i="1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4A75C-491E-4A7E-9694-434B1FC83D3B}"/>
              </a:ext>
            </a:extLst>
          </p:cNvPr>
          <p:cNvSpPr/>
          <p:nvPr/>
        </p:nvSpPr>
        <p:spPr>
          <a:xfrm>
            <a:off x="6754314" y="2310133"/>
            <a:ext cx="4886302" cy="173670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type:</a:t>
            </a:r>
            <a:r>
              <a:rPr lang="en-GB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r>
              <a:rPr lang="en-GB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properties:</a:t>
            </a:r>
          </a:p>
          <a:p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...</a:t>
            </a:r>
          </a:p>
          <a:p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additionalProperties: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en-GB" sz="2000" dirty="0">
              <a:solidFill>
                <a:schemeClr val="bg2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7204C-0096-42B9-8C1E-57A356D5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 2 – </a:t>
            </a:r>
            <a:r>
              <a:rPr lang="en-GB" i="1" dirty="0"/>
              <a:t>additionalProperties</a:t>
            </a:r>
            <a:r>
              <a:rPr lang="en-GB" dirty="0"/>
              <a:t> Property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49994-4474-4050-9E33-2B1F8C91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9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5ED0-E1EC-443A-AA6C-1085165B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Proposal 2 – New Major Version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0C98-2ECF-4A48-917B-ACD86F39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GB" dirty="0"/>
              <a:t> </a:t>
            </a:r>
            <a:r>
              <a:rPr lang="en-GB" i="1" dirty="0"/>
              <a:t>additionalProperties: </a:t>
            </a:r>
            <a:r>
              <a:rPr lang="en-GB" b="1" i="1" dirty="0"/>
              <a:t>true</a:t>
            </a:r>
            <a:endParaRPr lang="en-GB" b="1" dirty="0"/>
          </a:p>
          <a:p>
            <a:pPr marL="1257300" lvl="1" indent="-514350"/>
            <a:r>
              <a:rPr lang="en-GB" dirty="0"/>
              <a:t>New properties can be included in objects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 </a:t>
            </a:r>
            <a:r>
              <a:rPr lang="en-GB" i="1" dirty="0"/>
              <a:t>additionalProperties: </a:t>
            </a:r>
            <a:r>
              <a:rPr lang="en-GB" b="1" i="1" dirty="0"/>
              <a:t>false</a:t>
            </a:r>
            <a:endParaRPr lang="en-GB" b="1" dirty="0"/>
          </a:p>
          <a:p>
            <a:pPr marL="1257300" lvl="1" indent="-514350"/>
            <a:r>
              <a:rPr lang="en-GB" dirty="0"/>
              <a:t>No new properties can be included in objects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 </a:t>
            </a:r>
            <a:r>
              <a:rPr lang="en-GB" i="1" dirty="0"/>
              <a:t>additionalProperties: </a:t>
            </a:r>
            <a:r>
              <a:rPr lang="en-GB" b="1" i="1" dirty="0"/>
              <a:t>&lt;other&gt;</a:t>
            </a:r>
            <a:endParaRPr lang="en-GB" b="1" dirty="0"/>
          </a:p>
          <a:p>
            <a:pPr marL="1257300" lvl="1" indent="-514350"/>
            <a:r>
              <a:rPr lang="en-GB" dirty="0"/>
              <a:t>Restrict what additional properties</a:t>
            </a:r>
            <a:br>
              <a:rPr lang="en-GB" dirty="0"/>
            </a:br>
            <a:r>
              <a:rPr lang="en-GB" dirty="0"/>
              <a:t>can be created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8C84C-29C2-4376-B394-049C02A8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99B72-2BAD-4CA5-BF19-9520F5923C66}"/>
              </a:ext>
            </a:extLst>
          </p:cNvPr>
          <p:cNvSpPr/>
          <p:nvPr/>
        </p:nvSpPr>
        <p:spPr>
          <a:xfrm>
            <a:off x="6754314" y="4077072"/>
            <a:ext cx="4886302" cy="173670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type: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properties:</a:t>
            </a:r>
          </a:p>
          <a:p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...</a:t>
            </a:r>
          </a:p>
          <a:p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additionalProperties:</a:t>
            </a:r>
          </a:p>
          <a:p>
            <a:pPr lvl="1" indent="0">
              <a:buNone/>
            </a:pP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type:</a:t>
            </a:r>
            <a:r>
              <a:rPr lang="en-GB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98457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24B4-77C7-4885-8219-F35CB501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9816D3-BC0C-48B6-B255-4E11AC4D5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449230"/>
              </p:ext>
            </p:extLst>
          </p:nvPr>
        </p:nvGraphicFramePr>
        <p:xfrm>
          <a:off x="994882" y="2014245"/>
          <a:ext cx="9493606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94399">
                  <a:extLst>
                    <a:ext uri="{9D8B030D-6E8A-4147-A177-3AD203B41FA5}">
                      <a16:colId xmlns:a16="http://schemas.microsoft.com/office/drawing/2014/main" val="1235700868"/>
                    </a:ext>
                  </a:extLst>
                </a:gridCol>
                <a:gridCol w="1171126">
                  <a:extLst>
                    <a:ext uri="{9D8B030D-6E8A-4147-A177-3AD203B41FA5}">
                      <a16:colId xmlns:a16="http://schemas.microsoft.com/office/drawing/2014/main" val="2055993427"/>
                    </a:ext>
                  </a:extLst>
                </a:gridCol>
                <a:gridCol w="1244322">
                  <a:extLst>
                    <a:ext uri="{9D8B030D-6E8A-4147-A177-3AD203B41FA5}">
                      <a16:colId xmlns:a16="http://schemas.microsoft.com/office/drawing/2014/main" val="298110691"/>
                    </a:ext>
                  </a:extLst>
                </a:gridCol>
                <a:gridCol w="1317517">
                  <a:extLst>
                    <a:ext uri="{9D8B030D-6E8A-4147-A177-3AD203B41FA5}">
                      <a16:colId xmlns:a16="http://schemas.microsoft.com/office/drawing/2014/main" val="3328340030"/>
                    </a:ext>
                  </a:extLst>
                </a:gridCol>
                <a:gridCol w="1244322">
                  <a:extLst>
                    <a:ext uri="{9D8B030D-6E8A-4147-A177-3AD203B41FA5}">
                      <a16:colId xmlns:a16="http://schemas.microsoft.com/office/drawing/2014/main" val="1549592841"/>
                    </a:ext>
                  </a:extLst>
                </a:gridCol>
                <a:gridCol w="1221920">
                  <a:extLst>
                    <a:ext uri="{9D8B030D-6E8A-4147-A177-3AD203B41FA5}">
                      <a16:colId xmlns:a16="http://schemas.microsoft.com/office/drawing/2014/main" val="84264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Major</a:t>
                      </a:r>
                    </a:p>
                    <a:p>
                      <a:pPr algn="ctr"/>
                      <a:r>
                        <a:rPr lang="en-GB" dirty="0"/>
                        <a:t>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Complexity on 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Security 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Governing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A) </a:t>
                      </a:r>
                      <a:r>
                        <a:rPr lang="en-GB" sz="1800" b="1" i="1" dirty="0"/>
                        <a:t>additionalProperties</a:t>
                      </a:r>
                      <a:r>
                        <a:rPr lang="en-GB" sz="1800" b="1" dirty="0"/>
                        <a:t>: true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3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B) </a:t>
                      </a:r>
                      <a:r>
                        <a:rPr lang="en-GB" sz="1800" b="1" i="1" dirty="0"/>
                        <a:t>additionalProperties</a:t>
                      </a:r>
                      <a:r>
                        <a:rPr lang="en-GB" sz="1800" b="1" dirty="0"/>
                        <a:t>: false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1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C) </a:t>
                      </a:r>
                      <a:r>
                        <a:rPr lang="en-GB" sz="1800" b="1" i="1" dirty="0"/>
                        <a:t>additionalProperties</a:t>
                      </a:r>
                      <a:r>
                        <a:rPr lang="en-GB" b="1" i="1" dirty="0"/>
                        <a:t>: &lt;other&gt;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5741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3EB3-603F-47D9-8818-8A5A556B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4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776F-E200-47CE-BFD5-139D48CED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Versioning Strategy for 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F5A88-F36D-4681-89A6-157B48B5E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Haroldo Macêdo</a:t>
            </a:r>
          </a:p>
        </p:txBody>
      </p:sp>
    </p:spTree>
    <p:extLst>
      <p:ext uri="{BB962C8B-B14F-4D97-AF65-F5344CB8AC3E}">
        <p14:creationId xmlns:p14="http://schemas.microsoft.com/office/powerpoint/2010/main" val="47716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A8E0-3DC9-4D91-90BA-49D2A275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7E2A-00E5-4F1B-8F9A-83B18661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1" dirty="0"/>
              <a:t> </a:t>
            </a:r>
            <a:r>
              <a:rPr lang="en-GB" sz="4800" b="1" dirty="0">
                <a:solidFill>
                  <a:srgbClr val="FF0000"/>
                </a:solidFill>
              </a:rPr>
              <a:t>K</a:t>
            </a:r>
            <a:r>
              <a:rPr lang="en-GB" sz="4800" dirty="0"/>
              <a:t>eep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1" dirty="0"/>
              <a:t> </a:t>
            </a:r>
            <a:r>
              <a:rPr lang="en-GB" sz="4800" b="1" dirty="0">
                <a:solidFill>
                  <a:srgbClr val="FF0000"/>
                </a:solidFill>
              </a:rPr>
              <a:t>I</a:t>
            </a:r>
            <a:r>
              <a:rPr lang="en-GB" sz="4800" dirty="0"/>
              <a:t>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1" dirty="0"/>
              <a:t> </a:t>
            </a:r>
            <a:r>
              <a:rPr lang="en-GB" sz="4800" b="1" dirty="0">
                <a:solidFill>
                  <a:srgbClr val="FF0000"/>
                </a:solidFill>
              </a:rPr>
              <a:t>S</a:t>
            </a:r>
            <a:r>
              <a:rPr lang="en-GB" sz="4800" dirty="0"/>
              <a:t>imple &amp;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1" dirty="0"/>
              <a:t> </a:t>
            </a:r>
            <a:r>
              <a:rPr lang="en-GB" sz="4800" b="1" dirty="0">
                <a:solidFill>
                  <a:srgbClr val="FF0000"/>
                </a:solidFill>
              </a:rPr>
              <a:t>S</a:t>
            </a:r>
            <a:r>
              <a:rPr lang="en-GB" sz="4800" dirty="0"/>
              <a:t>tupid</a:t>
            </a:r>
          </a:p>
          <a:p>
            <a:endParaRPr lang="en-GB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19851-5FF9-4AB3-8974-1531F8189C04}"/>
              </a:ext>
            </a:extLst>
          </p:cNvPr>
          <p:cNvSpPr txBox="1"/>
          <p:nvPr/>
        </p:nvSpPr>
        <p:spPr>
          <a:xfrm>
            <a:off x="6436185" y="4149080"/>
            <a:ext cx="5184576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i="1" dirty="0"/>
              <a:t>“That's been one of my mantras - focus and simplicity. Simple can be harder than complex: You have to work hard to get your thinking clean to make it simple. But it's worth it in the end because once you get there, you can move mountains.</a:t>
            </a:r>
            <a:r>
              <a:rPr lang="en-GB" sz="2000" i="1" dirty="0"/>
              <a:t>”</a:t>
            </a:r>
          </a:p>
          <a:p>
            <a:r>
              <a:rPr lang="en-GB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Steve Jobs</a:t>
            </a:r>
            <a:endParaRPr lang="en-GB" sz="20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7F82E4-D724-4E59-BA78-D5AF4555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6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2D30-3099-4360-8E59-49273A30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Policy is for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F553-C647-4529-ABD5-253BE2AF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" y="1584679"/>
            <a:ext cx="10746316" cy="42290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Create a versioning strategy and policy for REST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SOAP versioning document only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Need to define tools for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Registry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Source Control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Deployment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E104-A1D2-44D1-9850-417874E6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1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6CEB6-2D9B-40F0-AD6D-322573C923D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844800" cy="365125"/>
          </a:xfrm>
        </p:spPr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17DE81-E8E3-46A7-AFAD-8CBAA84547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/>
        <p:txBody>
          <a:bodyPr/>
          <a:lstStyle/>
          <a:p>
            <a:r>
              <a:rPr lang="en-GB" dirty="0"/>
              <a:t>Rapid analysis on REST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4E7BB9-E2E4-4CCA-ABEE-C952354FA7A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GB" dirty="0"/>
              <a:t>What is important for versioning</a:t>
            </a:r>
          </a:p>
        </p:txBody>
      </p:sp>
    </p:spTree>
    <p:extLst>
      <p:ext uri="{BB962C8B-B14F-4D97-AF65-F5344CB8AC3E}">
        <p14:creationId xmlns:p14="http://schemas.microsoft.com/office/powerpoint/2010/main" val="4421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2EA4471-FA33-4033-9636-456DF5C3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25" y="1245667"/>
            <a:ext cx="5002483" cy="4341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ED001A-662F-4B0A-B8CD-FD810344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Properties for Versioning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6E7CE1-8C6A-4D08-9E59-2F0D51C2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New Major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basePath (any change)</a:t>
            </a:r>
          </a:p>
          <a:p>
            <a:endParaRPr lang="en-GB" dirty="0"/>
          </a:p>
          <a:p>
            <a:r>
              <a:rPr lang="en-GB" b="1" dirty="0"/>
              <a:t>May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Other properties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Paths methods	(POST, GET etc.)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parameters		(</a:t>
            </a:r>
            <a:r>
              <a:rPr lang="en-GB" i="1" dirty="0"/>
              <a:t>paths</a:t>
            </a:r>
            <a:r>
              <a:rPr lang="en-GB" dirty="0"/>
              <a:t> property)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responses		(</a:t>
            </a:r>
            <a:r>
              <a:rPr lang="en-GB" i="1" dirty="0"/>
              <a:t>paths</a:t>
            </a:r>
            <a:r>
              <a:rPr lang="en-GB" dirty="0"/>
              <a:t> property)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A3F1-8758-4323-8CED-57048B98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D75C94-3102-4313-B541-3EDC2D8FE90A}"/>
              </a:ext>
            </a:extLst>
          </p:cNvPr>
          <p:cNvSpPr/>
          <p:nvPr/>
        </p:nvSpPr>
        <p:spPr>
          <a:xfrm>
            <a:off x="6528048" y="1568516"/>
            <a:ext cx="2016224" cy="200392"/>
          </a:xfrm>
          <a:prstGeom prst="round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F5CC1F-7FDE-42FC-9C3A-0EBE81AE9A9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295800" y="1668712"/>
            <a:ext cx="2232248" cy="10019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4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37A966-4996-4CA9-861F-637657EF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Properties for Versioning – New Major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1840-0916-4580-9F7B-902F67B93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Not expected to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swagger				(2.0)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schemes 				(https)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parameters			(for the header)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security				(JWT [])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securityDefinitions	(JWT)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host					(Not Used)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consumes			(application/json; charset=utf-8)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produces 			(application/json; charset=utf-8)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7333-829D-4ABD-92C8-D05C4C5B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F3A3FA-D3E8-4621-8340-CD161459D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098" y="1484784"/>
            <a:ext cx="5135922" cy="2808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02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BECE-4120-4C09-B866-CBB69E19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Incompatible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17B7-7C90-4686-A32B-4F89BD68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Removal of a method (</a:t>
            </a:r>
            <a:r>
              <a:rPr lang="en-GB" i="1" dirty="0"/>
              <a:t>POST</a:t>
            </a:r>
            <a:r>
              <a:rPr lang="en-GB" dirty="0"/>
              <a:t>, </a:t>
            </a:r>
            <a:r>
              <a:rPr lang="en-GB" i="1" dirty="0"/>
              <a:t>GET</a:t>
            </a:r>
            <a:r>
              <a:rPr lang="en-GB" dirty="0"/>
              <a:t>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Inclusion, removal or change of a required </a:t>
            </a:r>
            <a:r>
              <a:rPr lang="en-GB" i="1" dirty="0"/>
              <a:t>parameter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Removal or rename of a any property of a </a:t>
            </a:r>
            <a:r>
              <a:rPr lang="en-GB" i="1" dirty="0"/>
              <a:t>request</a:t>
            </a:r>
            <a:r>
              <a:rPr lang="en-GB" dirty="0"/>
              <a:t> object</a:t>
            </a:r>
            <a:endParaRPr lang="en-GB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Inclusion of a required property of a </a:t>
            </a:r>
            <a:r>
              <a:rPr lang="en-GB" i="1" dirty="0"/>
              <a:t>request</a:t>
            </a:r>
            <a:r>
              <a:rPr lang="en-GB" dirty="0"/>
              <a:t> object</a:t>
            </a:r>
            <a:endParaRPr lang="en-GB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Inclusion of a new </a:t>
            </a:r>
            <a:r>
              <a:rPr lang="en-GB" i="1" dirty="0"/>
              <a:t>response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Incompatible changes on an object (optional or required)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EF05-EFB6-4D35-894C-DFC6CCD7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9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BBEFC8-3220-4A52-896F-886D431A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Incompatible Changes on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2B64-4431-47A4-9A41-2E38DA437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" y="2132856"/>
            <a:ext cx="5312086" cy="368092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&lt;</a:t>
            </a:r>
            <a:r>
              <a:rPr lang="en-GB" i="1" dirty="0"/>
              <a:t>Property Name</a:t>
            </a:r>
            <a:r>
              <a:rPr lang="en-GB" dirty="0"/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enum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allowEmptyValue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collectionFormat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multipleOf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allOf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E194-57C6-4BCF-BD7E-CD2DFFD9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933C7F-7DA9-4C31-B799-EE7174D9A6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46136" y="2132856"/>
            <a:ext cx="5312086" cy="368092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uniqueItems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maximum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minimum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exclusiveMaximum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exclusiveMinimum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maxLength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minLength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maxItems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minItems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F8F8D-D37F-49AE-956D-15D47EBAD9FF}"/>
              </a:ext>
            </a:extLst>
          </p:cNvPr>
          <p:cNvSpPr txBox="1"/>
          <p:nvPr/>
        </p:nvSpPr>
        <p:spPr>
          <a:xfrm>
            <a:off x="711906" y="1414517"/>
            <a:ext cx="1074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Change on the following properties of object</a:t>
            </a:r>
          </a:p>
        </p:txBody>
      </p:sp>
    </p:spTree>
    <p:extLst>
      <p:ext uri="{BB962C8B-B14F-4D97-AF65-F5344CB8AC3E}">
        <p14:creationId xmlns:p14="http://schemas.microsoft.com/office/powerpoint/2010/main" val="391272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A1CD-6193-449E-9B16-7E89ED10CA8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844800" cy="365125"/>
          </a:xfrm>
        </p:spPr>
        <p:txBody>
          <a:bodyPr/>
          <a:lstStyle/>
          <a:p>
            <a:r>
              <a:rPr lang="en-GB" dirty="0"/>
              <a:t>31/05/2018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399B47-2751-4B24-BB77-7E0DA16691A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/>
        <p:txBody>
          <a:bodyPr/>
          <a:lstStyle/>
          <a:p>
            <a:r>
              <a:rPr lang="en-GB" dirty="0"/>
              <a:t>Proposals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C0EBACB-3A5D-4D8A-9DC3-DD63C249141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GB" dirty="0"/>
              <a:t>New major versions</a:t>
            </a:r>
          </a:p>
          <a:p>
            <a:r>
              <a:rPr lang="en-GB" i="1" dirty="0"/>
              <a:t>additionalProperties </a:t>
            </a:r>
            <a:r>
              <a:rPr lang="en-GB" dirty="0"/>
              <a:t>property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663957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Title page master">
  <a:themeElements>
    <a:clrScheme name="Nationwide Official Palette">
      <a:dk1>
        <a:srgbClr val="004A8F"/>
      </a:dk1>
      <a:lt1>
        <a:sysClr val="window" lastClr="FFFFFF"/>
      </a:lt1>
      <a:dk2>
        <a:srgbClr val="ED1C24"/>
      </a:dk2>
      <a:lt2>
        <a:srgbClr val="0077C8"/>
      </a:lt2>
      <a:accent1>
        <a:srgbClr val="E56A54"/>
      </a:accent1>
      <a:accent2>
        <a:srgbClr val="E0457B"/>
      </a:accent2>
      <a:accent3>
        <a:srgbClr val="FDDA24"/>
      </a:accent3>
      <a:accent4>
        <a:srgbClr val="582C83"/>
      </a:accent4>
      <a:accent5>
        <a:srgbClr val="84BD00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noFill/>
        </a:ln>
        <a:effectLst/>
      </a:spPr>
      <a:bodyPr rtlCol="0" anchor="ctr"/>
      <a:lstStyle>
        <a:defPPr algn="ctr">
          <a:defRPr sz="1100" dirty="0" smtClean="0">
            <a:solidFill>
              <a:schemeClr val="accent6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CB1A00BB1048419CAE4DE5B0FBAFE3" ma:contentTypeVersion="0" ma:contentTypeDescription="Create a new document." ma:contentTypeScope="" ma:versionID="c5afc49ac28bb041ffa224c4ea5359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E53C285-FA6C-4F73-B416-BCF9BBFD0ABB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350036E-31BE-4D0D-A12F-13EEAEFE6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115E9-A2F7-4DAE-ADA6-4156A2679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51323</TotalTime>
  <Words>808</Words>
  <Application>Microsoft Office PowerPoint</Application>
  <PresentationFormat>Widescreen</PresentationFormat>
  <Paragraphs>211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NBS Medium</vt:lpstr>
      <vt:lpstr>Calibri</vt:lpstr>
      <vt:lpstr>NBS Light</vt:lpstr>
      <vt:lpstr>Consolas</vt:lpstr>
      <vt:lpstr>Arial</vt:lpstr>
      <vt:lpstr>MS PGothic</vt:lpstr>
      <vt:lpstr>2_Title page master</vt:lpstr>
      <vt:lpstr>think-cell Slide</vt:lpstr>
      <vt:lpstr>Versioning Strategy for REST</vt:lpstr>
      <vt:lpstr>KISS</vt:lpstr>
      <vt:lpstr>Today’s Policy is for SOAP</vt:lpstr>
      <vt:lpstr>Rapid analysis on REST</vt:lpstr>
      <vt:lpstr>REST Properties for Versioning</vt:lpstr>
      <vt:lpstr>REST Properties for Versioning – New Major Version</vt:lpstr>
      <vt:lpstr>Incompatible Changes</vt:lpstr>
      <vt:lpstr>Incompatible Changes on an Object</vt:lpstr>
      <vt:lpstr>Proposals</vt:lpstr>
      <vt:lpstr>Proposal 1 – New Major Version Options</vt:lpstr>
      <vt:lpstr>Proposal 1 – Comparison Table</vt:lpstr>
      <vt:lpstr>Proposal 2 – additionalProperties Property</vt:lpstr>
      <vt:lpstr>Proposal 2 – New Major Version Options</vt:lpstr>
      <vt:lpstr>Comparison Table</vt:lpstr>
      <vt:lpstr>Versioning Strategy for REST</vt:lpstr>
    </vt:vector>
  </TitlesOfParts>
  <Manager>Denis Lewis</Manager>
  <Company>Nationwide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Versioning Strategy for Rest</dc:title>
  <dc:creator>Haroldo Macêdo</dc:creator>
  <dc:description>Start the discussion version strategy.</dc:description>
  <cp:lastModifiedBy>Thomas Breheny</cp:lastModifiedBy>
  <cp:revision>1762</cp:revision>
  <cp:lastPrinted>2017-11-01T10:41:46Z</cp:lastPrinted>
  <dcterms:created xsi:type="dcterms:W3CDTF">2016-12-14T12:48:07Z</dcterms:created>
  <dcterms:modified xsi:type="dcterms:W3CDTF">2018-05-31T11:14:46Z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0x01010046CB1A00BB1048419CAE4DE5B0FBAFE3</vt:lpwstr>
  </property>
</Properties>
</file>