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3"/>
  </p:sldMasterIdLst>
  <p:notesMasterIdLst>
    <p:notesMasterId r:id="rId16"/>
  </p:notesMasterIdLst>
  <p:sldIdLst>
    <p:sldId id="320" r:id="rId4"/>
    <p:sldId id="744" r:id="rId5"/>
    <p:sldId id="748" r:id="rId6"/>
    <p:sldId id="753" r:id="rId7"/>
    <p:sldId id="747" r:id="rId8"/>
    <p:sldId id="750" r:id="rId9"/>
    <p:sldId id="745" r:id="rId10"/>
    <p:sldId id="751" r:id="rId11"/>
    <p:sldId id="758" r:id="rId12"/>
    <p:sldId id="746" r:id="rId13"/>
    <p:sldId id="754" r:id="rId14"/>
    <p:sldId id="755" r:id="rId15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BFDB"/>
    <a:srgbClr val="C8FFB9"/>
    <a:srgbClr val="0D3E00"/>
    <a:srgbClr val="E5F2FF"/>
    <a:srgbClr val="F7FBFF"/>
    <a:srgbClr val="007E39"/>
    <a:srgbClr val="000000"/>
    <a:srgbClr val="FF9900"/>
    <a:srgbClr val="FF66FF"/>
    <a:srgbClr val="F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0129" autoAdjust="0"/>
  </p:normalViewPr>
  <p:slideViewPr>
    <p:cSldViewPr snapToGrid="0">
      <p:cViewPr varScale="1">
        <p:scale>
          <a:sx n="69" d="100"/>
          <a:sy n="69" d="100"/>
        </p:scale>
        <p:origin x="11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371D97E-CA3F-4056-AF08-987138E80CA0}" type="datetimeFigureOut">
              <a:rPr lang="en-GB"/>
              <a:pPr>
                <a:defRPr/>
              </a:pPr>
              <a:t>14/02/2018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6838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489E613-3E3C-4DF6-A19B-D2A56B6D90C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4507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79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/>
        </p:nvSpPr>
        <p:spPr bwMode="auto">
          <a:xfrm>
            <a:off x="457200" y="6191250"/>
            <a:ext cx="6477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5219700" y="0"/>
            <a:ext cx="39243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algn="ctr">
              <a:spcBef>
                <a:spcPct val="20000"/>
              </a:spcBef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2pPr>
            <a:lvl3pPr algn="ctr">
              <a:spcBef>
                <a:spcPct val="20000"/>
              </a:spcBef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333500" algn="ctr">
              <a:spcBef>
                <a:spcPct val="20000"/>
              </a:spcBef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752600" algn="ctr">
              <a:spcBef>
                <a:spcPct val="20000"/>
              </a:spcBef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209800"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667000"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124200"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581400"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/>
              <a:t>Confidential</a:t>
            </a:r>
          </a:p>
        </p:txBody>
      </p:sp>
      <p:pic>
        <p:nvPicPr>
          <p:cNvPr id="6" name="Picture 16" descr="Nationwide OY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949950"/>
            <a:ext cx="192563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620000" cy="11430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27647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053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2B6D9-1FB2-45FB-AFA2-BBCCB725BC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617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200"/>
            <a:ext cx="210185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5" y="76200"/>
            <a:ext cx="6156325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72350-8342-458F-8536-38ADA4E267E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259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ternative title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08763" y="5715000"/>
            <a:ext cx="2535237" cy="1143000"/>
          </a:xfrm>
          <a:prstGeom prst="roundRect">
            <a:avLst>
              <a:gd name="adj" fmla="val 1596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  <a:ea typeface="ＭＳ Ｐゴシック" pitchFamily="-84" charset="-128"/>
            </a:endParaRPr>
          </a:p>
        </p:txBody>
      </p:sp>
      <p:pic>
        <p:nvPicPr>
          <p:cNvPr id="5" name="Picture 10" descr="NW ppt templates v24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5791200"/>
            <a:ext cx="246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NW ppt templates v2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 noGrp="1"/>
          </p:cNvSpPr>
          <p:nvPr/>
        </p:nvSpPr>
        <p:spPr bwMode="auto">
          <a:xfrm>
            <a:off x="692150" y="5867400"/>
            <a:ext cx="213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D70A1DBB-1801-4C7B-BCCF-F958BB0D145A}" type="slidenum">
              <a:rPr lang="en-GB" altLang="en-US" sz="1400" smtClean="0">
                <a:solidFill>
                  <a:srgbClr val="004A8F"/>
                </a:solidFill>
                <a:ea typeface="MS PGothic" panose="020B0600070205080204" pitchFamily="34" charset="-128"/>
              </a:rPr>
              <a:pPr eaLnBrk="1" hangingPunct="1">
                <a:defRPr/>
              </a:pPr>
              <a:t>‹#›</a:t>
            </a:fld>
            <a:endParaRPr lang="en-GB" altLang="en-US" sz="1400">
              <a:solidFill>
                <a:srgbClr val="004A8F"/>
              </a:solidFill>
              <a:ea typeface="MS PGothic" panose="020B0600070205080204" pitchFamily="34" charset="-128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1"/>
          </p:nvPr>
        </p:nvSpPr>
        <p:spPr>
          <a:xfrm>
            <a:off x="756334" y="1366406"/>
            <a:ext cx="7704098" cy="2283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56334" y="620688"/>
            <a:ext cx="7704099" cy="74571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6"/>
          <p:cNvSpPr txBox="1">
            <a:spLocks noGrp="1"/>
          </p:cNvSpPr>
          <p:nvPr userDrawn="1"/>
        </p:nvSpPr>
        <p:spPr bwMode="auto"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900">
                <a:solidFill>
                  <a:srgbClr val="898989"/>
                </a:solidFill>
                <a:latin typeface="Calibri" panose="020F0502020204030204" pitchFamily="34" charset="0"/>
              </a:rPr>
              <a:t>Page </a:t>
            </a:r>
            <a:fld id="{9C284580-2276-4FB8-9A64-9055A51FA1A7}" type="slidenum">
              <a:rPr lang="en-GB" altLang="en-US" sz="900" smtClean="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GB" altLang="en-US" sz="9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A3442-F82F-4AAA-829B-291AFAC2B5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6095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CB04F-A2C9-4493-BD76-E91EDEEC5E2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311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022350"/>
            <a:ext cx="4129088" cy="4616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022350"/>
            <a:ext cx="4129087" cy="4616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74070-A666-4099-901C-D6FB5767CD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689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995C5-E48E-4D65-83A8-D2B3F609C93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4392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1B8F2-3320-4EF1-B5E3-0E87EB4EE52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708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ADCE8-A7B1-4E00-A802-CCA073D337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337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7D9B-8F82-446F-94B6-447213623E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325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F848B-D22A-4BEA-92E7-F128A2F48E2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468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6"/>
          <p:cNvSpPr>
            <a:spLocks noChangeShapeType="1"/>
          </p:cNvSpPr>
          <p:nvPr/>
        </p:nvSpPr>
        <p:spPr bwMode="auto">
          <a:xfrm>
            <a:off x="457200" y="6191250"/>
            <a:ext cx="6477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76200"/>
            <a:ext cx="84105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022350"/>
            <a:ext cx="8410575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457200" y="76200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8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C2BCFF59-B8F6-4663-800C-8B834AC8FE1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1031" name="Picture 25" descr="Nationwide OYS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949950"/>
            <a:ext cx="192563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16"/>
          <p:cNvSpPr txBox="1">
            <a:spLocks noGrp="1"/>
          </p:cNvSpPr>
          <p:nvPr/>
        </p:nvSpPr>
        <p:spPr bwMode="auto"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900">
                <a:solidFill>
                  <a:srgbClr val="898989"/>
                </a:solidFill>
                <a:latin typeface="Calibri" panose="020F0502020204030204" pitchFamily="34" charset="0"/>
              </a:rPr>
              <a:t>Page </a:t>
            </a:r>
            <a:fld id="{DE2F00E2-722B-462A-9A31-D9305811B628}" type="slidenum">
              <a:rPr lang="en-GB" altLang="en-US" sz="900" smtClean="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GB" altLang="en-US" sz="9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11" r:id="rId1"/>
    <p:sldLayoutId id="2147484912" r:id="rId2"/>
    <p:sldLayoutId id="2147484902" r:id="rId3"/>
    <p:sldLayoutId id="2147484903" r:id="rId4"/>
    <p:sldLayoutId id="2147484904" r:id="rId5"/>
    <p:sldLayoutId id="2147484905" r:id="rId6"/>
    <p:sldLayoutId id="2147484906" r:id="rId7"/>
    <p:sldLayoutId id="2147484907" r:id="rId8"/>
    <p:sldLayoutId id="2147484908" r:id="rId9"/>
    <p:sldLayoutId id="2147484909" r:id="rId10"/>
    <p:sldLayoutId id="2147484910" r:id="rId11"/>
    <p:sldLayoutId id="214748491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»"/>
        <a:defRPr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jp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gif"/><Relationship Id="rId5" Type="http://schemas.openxmlformats.org/officeDocument/2006/relationships/image" Target="../media/image8.jpg"/><Relationship Id="rId15" Type="http://schemas.openxmlformats.org/officeDocument/2006/relationships/image" Target="../media/image18.jpg"/><Relationship Id="rId10" Type="http://schemas.openxmlformats.org/officeDocument/2006/relationships/image" Target="../media/image13.jpe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jp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gif"/><Relationship Id="rId5" Type="http://schemas.openxmlformats.org/officeDocument/2006/relationships/image" Target="../media/image8.jpg"/><Relationship Id="rId15" Type="http://schemas.openxmlformats.org/officeDocument/2006/relationships/image" Target="../media/image18.jpg"/><Relationship Id="rId10" Type="http://schemas.openxmlformats.org/officeDocument/2006/relationships/image" Target="../media/image13.jpe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13" Type="http://schemas.openxmlformats.org/officeDocument/2006/relationships/image" Target="../media/image14.gif"/><Relationship Id="rId3" Type="http://schemas.openxmlformats.org/officeDocument/2006/relationships/image" Target="../media/image6.jpeg"/><Relationship Id="rId7" Type="http://schemas.openxmlformats.org/officeDocument/2006/relationships/image" Target="../media/image9.jpg"/><Relationship Id="rId12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2.jpg"/><Relationship Id="rId5" Type="http://schemas.openxmlformats.org/officeDocument/2006/relationships/image" Target="../media/image7.jpg"/><Relationship Id="rId15" Type="http://schemas.openxmlformats.org/officeDocument/2006/relationships/image" Target="../media/image17.jpg"/><Relationship Id="rId10" Type="http://schemas.openxmlformats.org/officeDocument/2006/relationships/image" Target="../media/image11.jpg"/><Relationship Id="rId4" Type="http://schemas.openxmlformats.org/officeDocument/2006/relationships/image" Target="../media/image16.jpeg"/><Relationship Id="rId9" Type="http://schemas.openxmlformats.org/officeDocument/2006/relationships/image" Target="../media/image10.jpg"/><Relationship Id="rId1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13" Type="http://schemas.openxmlformats.org/officeDocument/2006/relationships/image" Target="../media/image14.gif"/><Relationship Id="rId3" Type="http://schemas.openxmlformats.org/officeDocument/2006/relationships/image" Target="../media/image6.jpeg"/><Relationship Id="rId7" Type="http://schemas.openxmlformats.org/officeDocument/2006/relationships/image" Target="../media/image9.jpg"/><Relationship Id="rId12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2.jpg"/><Relationship Id="rId5" Type="http://schemas.openxmlformats.org/officeDocument/2006/relationships/image" Target="../media/image7.jpg"/><Relationship Id="rId15" Type="http://schemas.openxmlformats.org/officeDocument/2006/relationships/image" Target="../media/image17.jpg"/><Relationship Id="rId10" Type="http://schemas.openxmlformats.org/officeDocument/2006/relationships/image" Target="../media/image11.jpg"/><Relationship Id="rId4" Type="http://schemas.openxmlformats.org/officeDocument/2006/relationships/image" Target="../media/image16.jpeg"/><Relationship Id="rId9" Type="http://schemas.openxmlformats.org/officeDocument/2006/relationships/image" Target="../media/image10.jpg"/><Relationship Id="rId1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 txBox="1">
            <a:spLocks noGrp="1"/>
          </p:cNvSpPr>
          <p:nvPr/>
        </p:nvSpPr>
        <p:spPr>
          <a:xfrm>
            <a:off x="3028950" y="6567488"/>
            <a:ext cx="3086100" cy="273050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IBM Confidential</a:t>
            </a: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755650" y="2957513"/>
            <a:ext cx="6586538" cy="2079625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3200" b="1" dirty="0">
                <a:solidFill>
                  <a:srgbClr val="1F4E7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Nationwide</a:t>
            </a:r>
          </a:p>
          <a:p>
            <a:pPr eaLnBrk="1" hangingPunct="1">
              <a:defRPr/>
            </a:pPr>
            <a:r>
              <a:rPr lang="en-US" sz="3200" b="1" dirty="0">
                <a:solidFill>
                  <a:srgbClr val="1F4E7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Enterprise</a:t>
            </a:r>
          </a:p>
          <a:p>
            <a:pPr eaLnBrk="1" hangingPunct="1">
              <a:defRPr/>
            </a:pPr>
            <a:r>
              <a:rPr lang="en-US" sz="3200" b="1" dirty="0">
                <a:solidFill>
                  <a:srgbClr val="1F4E7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Middleware</a:t>
            </a:r>
          </a:p>
          <a:p>
            <a:pPr eaLnBrk="1" hangingPunct="1">
              <a:defRPr/>
            </a:pPr>
            <a:endParaRPr lang="en-US" sz="3200" b="1" dirty="0">
              <a:solidFill>
                <a:srgbClr val="1F4E7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eaLnBrk="1" hangingPunct="1">
              <a:defRPr/>
            </a:pPr>
            <a:endParaRPr lang="en-US" sz="3200" b="1" dirty="0">
              <a:solidFill>
                <a:srgbClr val="1F4E7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eaLnBrk="1" hangingPunct="1">
              <a:defRPr/>
            </a:pPr>
            <a:endParaRPr lang="en-US" sz="3200" b="1" dirty="0">
              <a:solidFill>
                <a:srgbClr val="1F4E7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148" name="Picture 2" descr="http://www-01.ibm.com/software/websphere/products/connectivity-integration/images/conn_int_leadspace_980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800350"/>
            <a:ext cx="70008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55650" y="409416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rgbClr val="1F4E7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November 2016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894202" y="593382"/>
            <a:ext cx="6021315" cy="253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94202" y="5602176"/>
            <a:ext cx="6088790" cy="10018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6669" y="763486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2400" dirty="0" err="1"/>
              <a:t>NEM</a:t>
            </a:r>
            <a:br>
              <a:rPr lang="en-GB" sz="2400" dirty="0"/>
            </a:br>
            <a:r>
              <a:rPr lang="en-GB" sz="2400" dirty="0"/>
              <a:t>Platform</a:t>
            </a:r>
            <a:br>
              <a:rPr lang="en-GB" sz="2400" dirty="0"/>
            </a:br>
            <a:r>
              <a:rPr lang="en-GB" sz="2400" dirty="0"/>
              <a:t>Products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-1"/>
            <a:ext cx="5890876" cy="68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3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894202" y="593382"/>
            <a:ext cx="6021315" cy="253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9783" y="5602176"/>
            <a:ext cx="8513209" cy="10018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280" y="335647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2400" dirty="0"/>
              <a:t>Infra-</a:t>
            </a:r>
            <a:br>
              <a:rPr lang="en-GB" sz="2400" dirty="0"/>
            </a:br>
            <a:r>
              <a:rPr lang="en-GB" sz="2400" dirty="0"/>
              <a:t>structure</a:t>
            </a:r>
            <a:br>
              <a:rPr lang="en-GB" sz="2400" dirty="0"/>
            </a:br>
            <a:r>
              <a:rPr lang="en-GB" sz="2400" dirty="0"/>
              <a:t>Example: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STPO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45" y="0"/>
            <a:ext cx="7273255" cy="68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5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894202" y="593382"/>
            <a:ext cx="6021315" cy="253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9783" y="5602176"/>
            <a:ext cx="8513209" cy="10018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280" y="335647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2400" dirty="0"/>
              <a:t>Infra-</a:t>
            </a:r>
            <a:br>
              <a:rPr lang="en-GB" sz="2400" dirty="0"/>
            </a:br>
            <a:r>
              <a:rPr lang="en-GB" sz="2400" dirty="0"/>
              <a:t>structure</a:t>
            </a:r>
            <a:br>
              <a:rPr lang="en-GB" sz="2400" dirty="0"/>
            </a:br>
            <a:r>
              <a:rPr lang="en-GB" sz="2400" dirty="0"/>
              <a:t>Example: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 err="1"/>
              <a:t>LRPO</a:t>
            </a:r>
            <a:endParaRPr lang="en-GB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13" y="0"/>
            <a:ext cx="7266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8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52425" y="334963"/>
            <a:ext cx="8410575" cy="828675"/>
          </a:xfrm>
        </p:spPr>
        <p:txBody>
          <a:bodyPr/>
          <a:lstStyle/>
          <a:p>
            <a:r>
              <a:rPr lang="en-GB" altLang="en-US" sz="2400" dirty="0"/>
              <a:t>Contents</a:t>
            </a: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52425" y="927100"/>
            <a:ext cx="8410575" cy="5624513"/>
          </a:xfrm>
        </p:spPr>
        <p:txBody>
          <a:bodyPr/>
          <a:lstStyle/>
          <a:p>
            <a:r>
              <a:rPr lang="en-GB" altLang="en-US" dirty="0"/>
              <a:t>Why </a:t>
            </a:r>
            <a:r>
              <a:rPr lang="en-GB" altLang="en-US" dirty="0" err="1"/>
              <a:t>NEM</a:t>
            </a:r>
            <a:endParaRPr lang="en-GB" altLang="en-US" dirty="0"/>
          </a:p>
          <a:p>
            <a:r>
              <a:rPr lang="en-GB" altLang="en-US" dirty="0" err="1"/>
              <a:t>NEM</a:t>
            </a:r>
            <a:r>
              <a:rPr lang="en-GB" altLang="en-US" dirty="0"/>
              <a:t> components</a:t>
            </a:r>
          </a:p>
          <a:p>
            <a:r>
              <a:rPr lang="en-GB" altLang="en-US" dirty="0"/>
              <a:t>What </a:t>
            </a:r>
            <a:r>
              <a:rPr lang="en-GB" altLang="en-US" dirty="0" err="1"/>
              <a:t>NEM</a:t>
            </a:r>
            <a:r>
              <a:rPr lang="en-GB" altLang="en-US" dirty="0"/>
              <a:t> is used for</a:t>
            </a:r>
          </a:p>
          <a:p>
            <a:r>
              <a:rPr lang="en-GB" altLang="en-US" dirty="0" err="1"/>
              <a:t>NEM</a:t>
            </a:r>
            <a:r>
              <a:rPr lang="en-GB" altLang="en-US" dirty="0"/>
              <a:t> platform</a:t>
            </a:r>
          </a:p>
          <a:p>
            <a:r>
              <a:rPr lang="en-GB" altLang="en-US" dirty="0" err="1"/>
              <a:t>NEM</a:t>
            </a:r>
            <a:r>
              <a:rPr lang="en-GB" altLang="en-US" dirty="0"/>
              <a:t> infrastructure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5507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3781" y="5602176"/>
            <a:ext cx="8949211" cy="10018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52425" y="334963"/>
            <a:ext cx="8410575" cy="828675"/>
          </a:xfrm>
        </p:spPr>
        <p:txBody>
          <a:bodyPr/>
          <a:lstStyle/>
          <a:p>
            <a:r>
              <a:rPr lang="en-GB" altLang="en-US" sz="2400" dirty="0"/>
              <a:t>Multi-channel without </a:t>
            </a:r>
            <a:r>
              <a:rPr lang="en-GB" altLang="en-US" sz="2400" dirty="0" err="1"/>
              <a:t>NEM</a:t>
            </a:r>
            <a:r>
              <a:rPr lang="en-GB" altLang="en-US" sz="2400" dirty="0"/>
              <a:t> and APIs</a:t>
            </a:r>
          </a:p>
        </p:txBody>
      </p:sp>
      <p:pic>
        <p:nvPicPr>
          <p:cNvPr id="5" name="Picture 8" descr="http://static.guim.co.uk/sys-images/Guardian/Pix/pictures/2014/11/4/1415122586181/Nationwide-smartwatch-app-0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865" y="931031"/>
            <a:ext cx="1897075" cy="11382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://www.ecdl.org/media/young-digital-nativ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07" y="920811"/>
            <a:ext cx="1909182" cy="110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21" y="5519033"/>
            <a:ext cx="919948" cy="462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6" t="33133" r="22901" b="37706"/>
          <a:stretch/>
        </p:blipFill>
        <p:spPr>
          <a:xfrm>
            <a:off x="551066" y="6075580"/>
            <a:ext cx="1433480" cy="484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74" y="6253032"/>
            <a:ext cx="1058227" cy="2937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596" y="5988183"/>
            <a:ext cx="1002550" cy="57154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510643" y="5737961"/>
            <a:ext cx="815528" cy="682604"/>
            <a:chOff x="3998421" y="5810596"/>
            <a:chExt cx="1005841" cy="74711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950" y="5810596"/>
              <a:ext cx="820496" cy="41024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998421" y="6220844"/>
              <a:ext cx="1005841" cy="336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Base24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9726" y="5474833"/>
            <a:ext cx="78258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b="1" dirty="0"/>
              <a:t>CIS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632" y="5528226"/>
            <a:ext cx="1253490" cy="3339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39" y="5457836"/>
            <a:ext cx="1195994" cy="4425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71" y="6011232"/>
            <a:ext cx="1259595" cy="54905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708534" y="5495132"/>
            <a:ext cx="74251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b="1" dirty="0"/>
              <a:t>AND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66125" y="6133138"/>
            <a:ext cx="108234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i="1" dirty="0"/>
              <a:t>Registration</a:t>
            </a:r>
          </a:p>
          <a:p>
            <a:pPr algn="ctr"/>
            <a:r>
              <a:rPr lang="en-GB" sz="1200" b="1" i="1" dirty="0"/>
              <a:t>Manager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8" t="6582"/>
          <a:stretch/>
        </p:blipFill>
        <p:spPr>
          <a:xfrm>
            <a:off x="6967516" y="904414"/>
            <a:ext cx="1742678" cy="1164862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endCxn id="14" idx="0"/>
          </p:cNvCxnSpPr>
          <p:nvPr/>
        </p:nvCxnSpPr>
        <p:spPr bwMode="auto">
          <a:xfrm flipH="1">
            <a:off x="471020" y="2087957"/>
            <a:ext cx="4939720" cy="3386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endCxn id="3" idx="0"/>
          </p:cNvCxnSpPr>
          <p:nvPr/>
        </p:nvCxnSpPr>
        <p:spPr bwMode="auto">
          <a:xfrm flipH="1">
            <a:off x="1267806" y="2087957"/>
            <a:ext cx="4142934" cy="39876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endCxn id="2" idx="0"/>
          </p:cNvCxnSpPr>
          <p:nvPr/>
        </p:nvCxnSpPr>
        <p:spPr bwMode="auto">
          <a:xfrm flipH="1">
            <a:off x="2088295" y="2087957"/>
            <a:ext cx="3322445" cy="3431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25" idx="0"/>
          </p:cNvCxnSpPr>
          <p:nvPr/>
        </p:nvCxnSpPr>
        <p:spPr bwMode="auto">
          <a:xfrm flipH="1">
            <a:off x="4007299" y="2087957"/>
            <a:ext cx="1403441" cy="40451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>
            <a:endCxn id="18" idx="0"/>
          </p:cNvCxnSpPr>
          <p:nvPr/>
        </p:nvCxnSpPr>
        <p:spPr bwMode="auto">
          <a:xfrm>
            <a:off x="5410740" y="2087957"/>
            <a:ext cx="2633829" cy="39232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5410740" y="2087957"/>
            <a:ext cx="3446464" cy="3307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Arrow Connector 140"/>
          <p:cNvCxnSpPr/>
          <p:nvPr/>
        </p:nvCxnSpPr>
        <p:spPr bwMode="auto">
          <a:xfrm flipH="1">
            <a:off x="468149" y="2075022"/>
            <a:ext cx="634427" cy="34055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Arrow Connector 141"/>
          <p:cNvCxnSpPr>
            <a:endCxn id="3" idx="0"/>
          </p:cNvCxnSpPr>
          <p:nvPr/>
        </p:nvCxnSpPr>
        <p:spPr bwMode="auto">
          <a:xfrm>
            <a:off x="1102576" y="2075022"/>
            <a:ext cx="165230" cy="40005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Arrow Connector 142"/>
          <p:cNvCxnSpPr/>
          <p:nvPr/>
        </p:nvCxnSpPr>
        <p:spPr bwMode="auto">
          <a:xfrm>
            <a:off x="1102576" y="2075022"/>
            <a:ext cx="982848" cy="34497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Arrow Connector 143"/>
          <p:cNvCxnSpPr/>
          <p:nvPr/>
        </p:nvCxnSpPr>
        <p:spPr bwMode="auto">
          <a:xfrm>
            <a:off x="1102576" y="2075022"/>
            <a:ext cx="2901852" cy="4063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Arrow Connector 144"/>
          <p:cNvCxnSpPr/>
          <p:nvPr/>
        </p:nvCxnSpPr>
        <p:spPr bwMode="auto">
          <a:xfrm>
            <a:off x="1102576" y="2075022"/>
            <a:ext cx="2974343" cy="34258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Arrow Connector 145"/>
          <p:cNvCxnSpPr/>
          <p:nvPr/>
        </p:nvCxnSpPr>
        <p:spPr bwMode="auto">
          <a:xfrm>
            <a:off x="1102576" y="2075022"/>
            <a:ext cx="3978689" cy="3388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Arrow Connector 146"/>
          <p:cNvCxnSpPr/>
          <p:nvPr/>
        </p:nvCxnSpPr>
        <p:spPr bwMode="auto">
          <a:xfrm>
            <a:off x="1102576" y="2075022"/>
            <a:ext cx="1827438" cy="3668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Arrow Connector 147"/>
          <p:cNvCxnSpPr/>
          <p:nvPr/>
        </p:nvCxnSpPr>
        <p:spPr bwMode="auto">
          <a:xfrm>
            <a:off x="1102576" y="2075022"/>
            <a:ext cx="3990441" cy="41837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Arrow Connector 148"/>
          <p:cNvCxnSpPr/>
          <p:nvPr/>
        </p:nvCxnSpPr>
        <p:spPr bwMode="auto">
          <a:xfrm>
            <a:off x="1102576" y="2075022"/>
            <a:ext cx="5404511" cy="35020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Arrow Connector 149"/>
          <p:cNvCxnSpPr/>
          <p:nvPr/>
        </p:nvCxnSpPr>
        <p:spPr bwMode="auto">
          <a:xfrm>
            <a:off x="1102576" y="2075022"/>
            <a:ext cx="5499424" cy="39189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1102576" y="2075022"/>
            <a:ext cx="6763842" cy="3458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Straight Arrow Connector 151"/>
          <p:cNvCxnSpPr/>
          <p:nvPr/>
        </p:nvCxnSpPr>
        <p:spPr bwMode="auto">
          <a:xfrm>
            <a:off x="1102576" y="2075022"/>
            <a:ext cx="6939122" cy="3941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Straight Arrow Connector 152"/>
          <p:cNvCxnSpPr/>
          <p:nvPr/>
        </p:nvCxnSpPr>
        <p:spPr bwMode="auto">
          <a:xfrm>
            <a:off x="1102576" y="2075022"/>
            <a:ext cx="7751757" cy="33261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Straight Arrow Connector 168"/>
          <p:cNvCxnSpPr/>
          <p:nvPr/>
        </p:nvCxnSpPr>
        <p:spPr bwMode="auto">
          <a:xfrm flipH="1">
            <a:off x="468149" y="2022400"/>
            <a:ext cx="2704759" cy="34573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Straight Arrow Connector 169"/>
          <p:cNvCxnSpPr>
            <a:endCxn id="3" idx="0"/>
          </p:cNvCxnSpPr>
          <p:nvPr/>
        </p:nvCxnSpPr>
        <p:spPr bwMode="auto">
          <a:xfrm flipH="1">
            <a:off x="1267806" y="2022400"/>
            <a:ext cx="1905103" cy="4053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Straight Arrow Connector 170"/>
          <p:cNvCxnSpPr/>
          <p:nvPr/>
        </p:nvCxnSpPr>
        <p:spPr bwMode="auto">
          <a:xfrm flipH="1">
            <a:off x="2085424" y="2022400"/>
            <a:ext cx="1087484" cy="3501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Straight Arrow Connector 171"/>
          <p:cNvCxnSpPr/>
          <p:nvPr/>
        </p:nvCxnSpPr>
        <p:spPr bwMode="auto">
          <a:xfrm>
            <a:off x="3172908" y="2022400"/>
            <a:ext cx="831520" cy="4115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172908" y="2022400"/>
            <a:ext cx="904011" cy="34776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172908" y="2022400"/>
            <a:ext cx="1908357" cy="3440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Straight Arrow Connector 174"/>
          <p:cNvCxnSpPr/>
          <p:nvPr/>
        </p:nvCxnSpPr>
        <p:spPr bwMode="auto">
          <a:xfrm flipH="1">
            <a:off x="2930014" y="2022400"/>
            <a:ext cx="242894" cy="37204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Straight Arrow Connector 175"/>
          <p:cNvCxnSpPr/>
          <p:nvPr/>
        </p:nvCxnSpPr>
        <p:spPr bwMode="auto">
          <a:xfrm>
            <a:off x="3172908" y="2022400"/>
            <a:ext cx="1920109" cy="4235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Straight Arrow Connector 176"/>
          <p:cNvCxnSpPr/>
          <p:nvPr/>
        </p:nvCxnSpPr>
        <p:spPr bwMode="auto">
          <a:xfrm>
            <a:off x="3172908" y="2022400"/>
            <a:ext cx="3334179" cy="3553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Straight Arrow Connector 177"/>
          <p:cNvCxnSpPr/>
          <p:nvPr/>
        </p:nvCxnSpPr>
        <p:spPr bwMode="auto">
          <a:xfrm>
            <a:off x="3172908" y="2022400"/>
            <a:ext cx="3429092" cy="3970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Straight Arrow Connector 178"/>
          <p:cNvCxnSpPr/>
          <p:nvPr/>
        </p:nvCxnSpPr>
        <p:spPr bwMode="auto">
          <a:xfrm>
            <a:off x="3172908" y="2022400"/>
            <a:ext cx="4693510" cy="35107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Straight Arrow Connector 179"/>
          <p:cNvCxnSpPr/>
          <p:nvPr/>
        </p:nvCxnSpPr>
        <p:spPr bwMode="auto">
          <a:xfrm>
            <a:off x="3172908" y="2022400"/>
            <a:ext cx="4868790" cy="3993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Straight Arrow Connector 180"/>
          <p:cNvCxnSpPr/>
          <p:nvPr/>
        </p:nvCxnSpPr>
        <p:spPr bwMode="auto">
          <a:xfrm>
            <a:off x="3172908" y="2022400"/>
            <a:ext cx="5681425" cy="3377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Arrow Connector 209"/>
          <p:cNvCxnSpPr/>
          <p:nvPr/>
        </p:nvCxnSpPr>
        <p:spPr bwMode="auto">
          <a:xfrm flipH="1">
            <a:off x="471020" y="2085440"/>
            <a:ext cx="7355110" cy="3386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Straight Arrow Connector 210"/>
          <p:cNvCxnSpPr/>
          <p:nvPr/>
        </p:nvCxnSpPr>
        <p:spPr bwMode="auto">
          <a:xfrm flipH="1">
            <a:off x="1267806" y="2085440"/>
            <a:ext cx="6558324" cy="39876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Straight Arrow Connector 211"/>
          <p:cNvCxnSpPr/>
          <p:nvPr/>
        </p:nvCxnSpPr>
        <p:spPr bwMode="auto">
          <a:xfrm flipH="1">
            <a:off x="2088295" y="2085440"/>
            <a:ext cx="5737835" cy="3431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Straight Arrow Connector 212"/>
          <p:cNvCxnSpPr/>
          <p:nvPr/>
        </p:nvCxnSpPr>
        <p:spPr bwMode="auto">
          <a:xfrm flipH="1">
            <a:off x="4007299" y="2085440"/>
            <a:ext cx="3818831" cy="40451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Arrow Connector 213"/>
          <p:cNvCxnSpPr/>
          <p:nvPr/>
        </p:nvCxnSpPr>
        <p:spPr bwMode="auto">
          <a:xfrm flipH="1">
            <a:off x="4079790" y="2085440"/>
            <a:ext cx="3746340" cy="3407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Straight Arrow Connector 214"/>
          <p:cNvCxnSpPr/>
          <p:nvPr/>
        </p:nvCxnSpPr>
        <p:spPr bwMode="auto">
          <a:xfrm flipH="1">
            <a:off x="5084136" y="2085440"/>
            <a:ext cx="2741994" cy="33698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Arrow Connector 215"/>
          <p:cNvCxnSpPr/>
          <p:nvPr/>
        </p:nvCxnSpPr>
        <p:spPr bwMode="auto">
          <a:xfrm flipH="1">
            <a:off x="2932885" y="2085440"/>
            <a:ext cx="4893245" cy="3650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Straight Arrow Connector 216"/>
          <p:cNvCxnSpPr/>
          <p:nvPr/>
        </p:nvCxnSpPr>
        <p:spPr bwMode="auto">
          <a:xfrm flipH="1">
            <a:off x="5095888" y="2085440"/>
            <a:ext cx="2730242" cy="4165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Straight Arrow Connector 217"/>
          <p:cNvCxnSpPr/>
          <p:nvPr/>
        </p:nvCxnSpPr>
        <p:spPr bwMode="auto">
          <a:xfrm flipH="1">
            <a:off x="6509958" y="2085440"/>
            <a:ext cx="1316172" cy="3483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" name="Straight Arrow Connector 218"/>
          <p:cNvCxnSpPr/>
          <p:nvPr/>
        </p:nvCxnSpPr>
        <p:spPr bwMode="auto">
          <a:xfrm flipH="1">
            <a:off x="6604871" y="2085440"/>
            <a:ext cx="1221259" cy="39002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Straight Arrow Connector 219"/>
          <p:cNvCxnSpPr/>
          <p:nvPr/>
        </p:nvCxnSpPr>
        <p:spPr bwMode="auto">
          <a:xfrm>
            <a:off x="7826130" y="2085440"/>
            <a:ext cx="43159" cy="34402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1" name="Straight Arrow Connector 220"/>
          <p:cNvCxnSpPr/>
          <p:nvPr/>
        </p:nvCxnSpPr>
        <p:spPr bwMode="auto">
          <a:xfrm>
            <a:off x="7826130" y="2085440"/>
            <a:ext cx="218439" cy="39232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Straight Arrow Connector 221"/>
          <p:cNvCxnSpPr/>
          <p:nvPr/>
        </p:nvCxnSpPr>
        <p:spPr bwMode="auto">
          <a:xfrm>
            <a:off x="7826130" y="2085440"/>
            <a:ext cx="1031074" cy="3307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23" name="Picture 16" descr="http://i.ytimg.com/vi/uQqrzdKpoeM/maxresdefault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1" y="972514"/>
            <a:ext cx="2024709" cy="11392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t="35133" r="4889" b="35000"/>
          <a:stretch/>
        </p:blipFill>
        <p:spPr>
          <a:xfrm>
            <a:off x="8334469" y="5421848"/>
            <a:ext cx="1196149" cy="299579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38" r="2397" b="39641"/>
          <a:stretch/>
        </p:blipFill>
        <p:spPr>
          <a:xfrm>
            <a:off x="5825703" y="5571334"/>
            <a:ext cx="988953" cy="2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2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3781" y="5602176"/>
            <a:ext cx="8949211" cy="10018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52425" y="334963"/>
            <a:ext cx="8410575" cy="828675"/>
          </a:xfrm>
        </p:spPr>
        <p:txBody>
          <a:bodyPr/>
          <a:lstStyle/>
          <a:p>
            <a:r>
              <a:rPr lang="en-GB" altLang="en-US" sz="2400" dirty="0"/>
              <a:t>Multi-channel without </a:t>
            </a:r>
            <a:r>
              <a:rPr lang="en-GB" altLang="en-US" sz="2400" dirty="0" err="1"/>
              <a:t>NEM</a:t>
            </a:r>
            <a:r>
              <a:rPr lang="en-GB" altLang="en-US" sz="2400" dirty="0"/>
              <a:t> and APIs</a:t>
            </a:r>
          </a:p>
        </p:txBody>
      </p:sp>
      <p:pic>
        <p:nvPicPr>
          <p:cNvPr id="5" name="Picture 8" descr="http://static.guim.co.uk/sys-images/Guardian/Pix/pictures/2014/11/4/1415122586181/Nationwide-smartwatch-app-0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865" y="931031"/>
            <a:ext cx="1897075" cy="11382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://www.ecdl.org/media/young-digital-nativ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07" y="920811"/>
            <a:ext cx="1909182" cy="110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21" y="5519033"/>
            <a:ext cx="919948" cy="462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6" t="33133" r="22901" b="37706"/>
          <a:stretch/>
        </p:blipFill>
        <p:spPr>
          <a:xfrm>
            <a:off x="551066" y="6075580"/>
            <a:ext cx="1433480" cy="484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74" y="6253032"/>
            <a:ext cx="1058227" cy="2937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596" y="5988183"/>
            <a:ext cx="1002550" cy="57154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510643" y="5737961"/>
            <a:ext cx="815528" cy="682604"/>
            <a:chOff x="3998421" y="5810596"/>
            <a:chExt cx="1005841" cy="74711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950" y="5810596"/>
              <a:ext cx="820496" cy="41024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998421" y="6220844"/>
              <a:ext cx="1005841" cy="336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Base24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9726" y="5474833"/>
            <a:ext cx="78258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b="1" dirty="0"/>
              <a:t>CIS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632" y="5528226"/>
            <a:ext cx="1253490" cy="3339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39" y="5457836"/>
            <a:ext cx="1195994" cy="4425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71" y="6011232"/>
            <a:ext cx="1259595" cy="54905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708534" y="5495132"/>
            <a:ext cx="74251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b="1" dirty="0"/>
              <a:t>AND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66125" y="6133138"/>
            <a:ext cx="108234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i="1" dirty="0"/>
              <a:t>Registration</a:t>
            </a:r>
          </a:p>
          <a:p>
            <a:pPr algn="ctr"/>
            <a:r>
              <a:rPr lang="en-GB" sz="1200" b="1" i="1" dirty="0"/>
              <a:t>Manager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8" t="6582"/>
          <a:stretch/>
        </p:blipFill>
        <p:spPr>
          <a:xfrm>
            <a:off x="6967516" y="904414"/>
            <a:ext cx="1742678" cy="1164862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endCxn id="14" idx="0"/>
          </p:cNvCxnSpPr>
          <p:nvPr/>
        </p:nvCxnSpPr>
        <p:spPr bwMode="auto">
          <a:xfrm flipH="1">
            <a:off x="471020" y="2087957"/>
            <a:ext cx="4939720" cy="3386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endCxn id="3" idx="0"/>
          </p:cNvCxnSpPr>
          <p:nvPr/>
        </p:nvCxnSpPr>
        <p:spPr bwMode="auto">
          <a:xfrm flipH="1">
            <a:off x="1267806" y="2087957"/>
            <a:ext cx="4142934" cy="39876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endCxn id="2" idx="0"/>
          </p:cNvCxnSpPr>
          <p:nvPr/>
        </p:nvCxnSpPr>
        <p:spPr bwMode="auto">
          <a:xfrm flipH="1">
            <a:off x="2088295" y="2087957"/>
            <a:ext cx="3322445" cy="3431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25" idx="0"/>
          </p:cNvCxnSpPr>
          <p:nvPr/>
        </p:nvCxnSpPr>
        <p:spPr bwMode="auto">
          <a:xfrm flipH="1">
            <a:off x="4007299" y="2087957"/>
            <a:ext cx="1403441" cy="40451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>
            <a:endCxn id="18" idx="0"/>
          </p:cNvCxnSpPr>
          <p:nvPr/>
        </p:nvCxnSpPr>
        <p:spPr bwMode="auto">
          <a:xfrm>
            <a:off x="5410740" y="2087957"/>
            <a:ext cx="2633829" cy="39232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5410740" y="2087957"/>
            <a:ext cx="3446464" cy="3307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Arrow Connector 140"/>
          <p:cNvCxnSpPr/>
          <p:nvPr/>
        </p:nvCxnSpPr>
        <p:spPr bwMode="auto">
          <a:xfrm flipH="1">
            <a:off x="468149" y="2075022"/>
            <a:ext cx="634427" cy="34055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Arrow Connector 141"/>
          <p:cNvCxnSpPr>
            <a:endCxn id="3" idx="0"/>
          </p:cNvCxnSpPr>
          <p:nvPr/>
        </p:nvCxnSpPr>
        <p:spPr bwMode="auto">
          <a:xfrm>
            <a:off x="1102576" y="2075022"/>
            <a:ext cx="165230" cy="40005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Arrow Connector 142"/>
          <p:cNvCxnSpPr/>
          <p:nvPr/>
        </p:nvCxnSpPr>
        <p:spPr bwMode="auto">
          <a:xfrm>
            <a:off x="1102576" y="2075022"/>
            <a:ext cx="982848" cy="34497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Arrow Connector 143"/>
          <p:cNvCxnSpPr/>
          <p:nvPr/>
        </p:nvCxnSpPr>
        <p:spPr bwMode="auto">
          <a:xfrm>
            <a:off x="1102576" y="2075022"/>
            <a:ext cx="2901852" cy="4063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Arrow Connector 144"/>
          <p:cNvCxnSpPr/>
          <p:nvPr/>
        </p:nvCxnSpPr>
        <p:spPr bwMode="auto">
          <a:xfrm>
            <a:off x="1102576" y="2075022"/>
            <a:ext cx="2974343" cy="34258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Arrow Connector 145"/>
          <p:cNvCxnSpPr/>
          <p:nvPr/>
        </p:nvCxnSpPr>
        <p:spPr bwMode="auto">
          <a:xfrm>
            <a:off x="1102576" y="2075022"/>
            <a:ext cx="3978689" cy="3388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Arrow Connector 146"/>
          <p:cNvCxnSpPr/>
          <p:nvPr/>
        </p:nvCxnSpPr>
        <p:spPr bwMode="auto">
          <a:xfrm>
            <a:off x="1102576" y="2075022"/>
            <a:ext cx="1827438" cy="3668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Arrow Connector 147"/>
          <p:cNvCxnSpPr/>
          <p:nvPr/>
        </p:nvCxnSpPr>
        <p:spPr bwMode="auto">
          <a:xfrm>
            <a:off x="1102576" y="2075022"/>
            <a:ext cx="3990441" cy="41837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Arrow Connector 148"/>
          <p:cNvCxnSpPr/>
          <p:nvPr/>
        </p:nvCxnSpPr>
        <p:spPr bwMode="auto">
          <a:xfrm>
            <a:off x="1102576" y="2075022"/>
            <a:ext cx="5404511" cy="35020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Arrow Connector 149"/>
          <p:cNvCxnSpPr/>
          <p:nvPr/>
        </p:nvCxnSpPr>
        <p:spPr bwMode="auto">
          <a:xfrm>
            <a:off x="1102576" y="2075022"/>
            <a:ext cx="5499424" cy="39189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1102576" y="2075022"/>
            <a:ext cx="6763842" cy="3458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Straight Arrow Connector 151"/>
          <p:cNvCxnSpPr/>
          <p:nvPr/>
        </p:nvCxnSpPr>
        <p:spPr bwMode="auto">
          <a:xfrm>
            <a:off x="1102576" y="2075022"/>
            <a:ext cx="6939122" cy="3941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Straight Arrow Connector 152"/>
          <p:cNvCxnSpPr/>
          <p:nvPr/>
        </p:nvCxnSpPr>
        <p:spPr bwMode="auto">
          <a:xfrm>
            <a:off x="1102576" y="2075022"/>
            <a:ext cx="7751757" cy="33261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Straight Arrow Connector 168"/>
          <p:cNvCxnSpPr/>
          <p:nvPr/>
        </p:nvCxnSpPr>
        <p:spPr bwMode="auto">
          <a:xfrm flipH="1">
            <a:off x="468149" y="2022400"/>
            <a:ext cx="2704759" cy="34573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Straight Arrow Connector 169"/>
          <p:cNvCxnSpPr>
            <a:endCxn id="3" idx="0"/>
          </p:cNvCxnSpPr>
          <p:nvPr/>
        </p:nvCxnSpPr>
        <p:spPr bwMode="auto">
          <a:xfrm flipH="1">
            <a:off x="1267806" y="2022400"/>
            <a:ext cx="1905103" cy="4053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Straight Arrow Connector 170"/>
          <p:cNvCxnSpPr/>
          <p:nvPr/>
        </p:nvCxnSpPr>
        <p:spPr bwMode="auto">
          <a:xfrm flipH="1">
            <a:off x="2085424" y="2022400"/>
            <a:ext cx="1087484" cy="3501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Straight Arrow Connector 171"/>
          <p:cNvCxnSpPr/>
          <p:nvPr/>
        </p:nvCxnSpPr>
        <p:spPr bwMode="auto">
          <a:xfrm>
            <a:off x="3172908" y="2022400"/>
            <a:ext cx="831520" cy="4115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172908" y="2022400"/>
            <a:ext cx="904011" cy="34776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172908" y="2022400"/>
            <a:ext cx="1908357" cy="3440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Straight Arrow Connector 174"/>
          <p:cNvCxnSpPr/>
          <p:nvPr/>
        </p:nvCxnSpPr>
        <p:spPr bwMode="auto">
          <a:xfrm flipH="1">
            <a:off x="2930014" y="2022400"/>
            <a:ext cx="242894" cy="37204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Straight Arrow Connector 175"/>
          <p:cNvCxnSpPr/>
          <p:nvPr/>
        </p:nvCxnSpPr>
        <p:spPr bwMode="auto">
          <a:xfrm>
            <a:off x="3172908" y="2022400"/>
            <a:ext cx="1920109" cy="4235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Straight Arrow Connector 176"/>
          <p:cNvCxnSpPr/>
          <p:nvPr/>
        </p:nvCxnSpPr>
        <p:spPr bwMode="auto">
          <a:xfrm>
            <a:off x="3172908" y="2022400"/>
            <a:ext cx="3334179" cy="3553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Straight Arrow Connector 177"/>
          <p:cNvCxnSpPr/>
          <p:nvPr/>
        </p:nvCxnSpPr>
        <p:spPr bwMode="auto">
          <a:xfrm>
            <a:off x="3172908" y="2022400"/>
            <a:ext cx="3429092" cy="3970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Straight Arrow Connector 178"/>
          <p:cNvCxnSpPr/>
          <p:nvPr/>
        </p:nvCxnSpPr>
        <p:spPr bwMode="auto">
          <a:xfrm>
            <a:off x="3172908" y="2022400"/>
            <a:ext cx="4693510" cy="35107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Straight Arrow Connector 179"/>
          <p:cNvCxnSpPr/>
          <p:nvPr/>
        </p:nvCxnSpPr>
        <p:spPr bwMode="auto">
          <a:xfrm>
            <a:off x="3172908" y="2022400"/>
            <a:ext cx="4868790" cy="3993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Straight Arrow Connector 180"/>
          <p:cNvCxnSpPr/>
          <p:nvPr/>
        </p:nvCxnSpPr>
        <p:spPr bwMode="auto">
          <a:xfrm>
            <a:off x="3172908" y="2022400"/>
            <a:ext cx="5681425" cy="3377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Arrow Connector 209"/>
          <p:cNvCxnSpPr/>
          <p:nvPr/>
        </p:nvCxnSpPr>
        <p:spPr bwMode="auto">
          <a:xfrm flipH="1">
            <a:off x="471020" y="2085440"/>
            <a:ext cx="7355110" cy="3386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Straight Arrow Connector 210"/>
          <p:cNvCxnSpPr/>
          <p:nvPr/>
        </p:nvCxnSpPr>
        <p:spPr bwMode="auto">
          <a:xfrm flipH="1">
            <a:off x="1267806" y="2085440"/>
            <a:ext cx="6558324" cy="39876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Straight Arrow Connector 211"/>
          <p:cNvCxnSpPr/>
          <p:nvPr/>
        </p:nvCxnSpPr>
        <p:spPr bwMode="auto">
          <a:xfrm flipH="1">
            <a:off x="2088295" y="2085440"/>
            <a:ext cx="5737835" cy="3431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Straight Arrow Connector 212"/>
          <p:cNvCxnSpPr/>
          <p:nvPr/>
        </p:nvCxnSpPr>
        <p:spPr bwMode="auto">
          <a:xfrm flipH="1">
            <a:off x="4007299" y="2085440"/>
            <a:ext cx="3818831" cy="40451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Arrow Connector 213"/>
          <p:cNvCxnSpPr/>
          <p:nvPr/>
        </p:nvCxnSpPr>
        <p:spPr bwMode="auto">
          <a:xfrm flipH="1">
            <a:off x="4079790" y="2085440"/>
            <a:ext cx="3746340" cy="3407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Straight Arrow Connector 214"/>
          <p:cNvCxnSpPr/>
          <p:nvPr/>
        </p:nvCxnSpPr>
        <p:spPr bwMode="auto">
          <a:xfrm flipH="1">
            <a:off x="5084136" y="2085440"/>
            <a:ext cx="2741994" cy="33698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Arrow Connector 215"/>
          <p:cNvCxnSpPr/>
          <p:nvPr/>
        </p:nvCxnSpPr>
        <p:spPr bwMode="auto">
          <a:xfrm flipH="1">
            <a:off x="2932885" y="2085440"/>
            <a:ext cx="4893245" cy="3650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Straight Arrow Connector 216"/>
          <p:cNvCxnSpPr/>
          <p:nvPr/>
        </p:nvCxnSpPr>
        <p:spPr bwMode="auto">
          <a:xfrm flipH="1">
            <a:off x="5095888" y="2085440"/>
            <a:ext cx="2730242" cy="4165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Straight Arrow Connector 217"/>
          <p:cNvCxnSpPr/>
          <p:nvPr/>
        </p:nvCxnSpPr>
        <p:spPr bwMode="auto">
          <a:xfrm flipH="1">
            <a:off x="6509958" y="2085440"/>
            <a:ext cx="1316172" cy="3483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" name="Straight Arrow Connector 218"/>
          <p:cNvCxnSpPr/>
          <p:nvPr/>
        </p:nvCxnSpPr>
        <p:spPr bwMode="auto">
          <a:xfrm flipH="1">
            <a:off x="6604871" y="2085440"/>
            <a:ext cx="1221259" cy="39002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Straight Arrow Connector 219"/>
          <p:cNvCxnSpPr/>
          <p:nvPr/>
        </p:nvCxnSpPr>
        <p:spPr bwMode="auto">
          <a:xfrm>
            <a:off x="7826130" y="2085440"/>
            <a:ext cx="43159" cy="34402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1" name="Straight Arrow Connector 220"/>
          <p:cNvCxnSpPr/>
          <p:nvPr/>
        </p:nvCxnSpPr>
        <p:spPr bwMode="auto">
          <a:xfrm>
            <a:off x="7826130" y="2085440"/>
            <a:ext cx="218439" cy="39232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Straight Arrow Connector 221"/>
          <p:cNvCxnSpPr/>
          <p:nvPr/>
        </p:nvCxnSpPr>
        <p:spPr bwMode="auto">
          <a:xfrm>
            <a:off x="7826130" y="2085440"/>
            <a:ext cx="1031074" cy="3307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23" name="Picture 16" descr="http://i.ytimg.com/vi/uQqrzdKpoeM/maxresdefault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1" y="972514"/>
            <a:ext cx="2024709" cy="11392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t="35133" r="4889" b="35000"/>
          <a:stretch/>
        </p:blipFill>
        <p:spPr>
          <a:xfrm>
            <a:off x="8334469" y="5421848"/>
            <a:ext cx="1196149" cy="299579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38" r="2397" b="39641"/>
          <a:stretch/>
        </p:blipFill>
        <p:spPr>
          <a:xfrm>
            <a:off x="5825703" y="5571334"/>
            <a:ext cx="988953" cy="232235"/>
          </a:xfrm>
          <a:prstGeom prst="rect">
            <a:avLst/>
          </a:prstGeom>
        </p:spPr>
      </p:pic>
      <p:sp>
        <p:nvSpPr>
          <p:cNvPr id="68" name="Oval 67"/>
          <p:cNvSpPr/>
          <p:nvPr/>
        </p:nvSpPr>
        <p:spPr bwMode="auto">
          <a:xfrm>
            <a:off x="63678" y="786326"/>
            <a:ext cx="9002838" cy="1910379"/>
          </a:xfrm>
          <a:prstGeom prst="ellipse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Fast changing, high speed to market</a:t>
            </a:r>
          </a:p>
          <a:p>
            <a:pPr algn="ctr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Tailored to users and devices</a:t>
            </a:r>
          </a:p>
          <a:p>
            <a:pPr algn="ctr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“Systems of Engagement”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76137" y="4750501"/>
            <a:ext cx="9002838" cy="1910379"/>
          </a:xfrm>
          <a:prstGeom prst="ellipse">
            <a:avLst/>
          </a:prstGeom>
          <a:solidFill>
            <a:srgbClr val="C8FFB9">
              <a:alpha val="85000"/>
            </a:srgbClr>
          </a:solidFill>
          <a:ln w="9525" cap="flat" cmpd="sng" algn="ctr">
            <a:solidFill>
              <a:srgbClr val="0D3E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rgbClr val="0D3E00"/>
                </a:solidFill>
              </a:rPr>
              <a:t>Heterogeneous </a:t>
            </a:r>
          </a:p>
          <a:p>
            <a:pPr algn="ctr"/>
            <a:r>
              <a:rPr lang="en-GB" sz="2400" dirty="0">
                <a:solidFill>
                  <a:srgbClr val="0D3E00"/>
                </a:solidFill>
                <a:latin typeface="+mn-lt"/>
              </a:rPr>
              <a:t>Hard to change</a:t>
            </a:r>
          </a:p>
          <a:p>
            <a:pPr algn="ctr"/>
            <a:r>
              <a:rPr lang="en-GB" sz="2400" dirty="0">
                <a:solidFill>
                  <a:srgbClr val="0D3E00"/>
                </a:solidFill>
                <a:latin typeface="+mn-lt"/>
              </a:rPr>
              <a:t>“Systems of Record</a:t>
            </a:r>
            <a:r>
              <a:rPr lang="en-GB" sz="2400" dirty="0">
                <a:latin typeface="Times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470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3781" y="5602176"/>
            <a:ext cx="8949211" cy="10018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52425" y="334963"/>
            <a:ext cx="8410575" cy="828675"/>
          </a:xfrm>
        </p:spPr>
        <p:txBody>
          <a:bodyPr/>
          <a:lstStyle/>
          <a:p>
            <a:r>
              <a:rPr lang="en-GB" altLang="en-US" sz="2400" dirty="0"/>
              <a:t>Digital Transformation with </a:t>
            </a:r>
            <a:r>
              <a:rPr lang="en-GB" altLang="en-US" sz="2400" dirty="0" err="1"/>
              <a:t>NEM</a:t>
            </a:r>
            <a:r>
              <a:rPr lang="en-GB" altLang="en-US" sz="2400" dirty="0"/>
              <a:t> and APIs</a:t>
            </a:r>
          </a:p>
        </p:txBody>
      </p:sp>
      <p:pic>
        <p:nvPicPr>
          <p:cNvPr id="5" name="Picture 8" descr="http://static.guim.co.uk/sys-images/Guardian/Pix/pictures/2014/11/4/1415122586181/Nationwide-smartwatch-app-0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865" y="931031"/>
            <a:ext cx="1897075" cy="11382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://www.ecdl.org/media/young-digital-nativ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07" y="920811"/>
            <a:ext cx="1909182" cy="110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 descr="http://i.ytimg.com/vi/uQqrzdKpoeM/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" y="971199"/>
            <a:ext cx="2024709" cy="11392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62" y="5536692"/>
            <a:ext cx="919948" cy="462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6" t="33133" r="22901" b="37706"/>
          <a:stretch/>
        </p:blipFill>
        <p:spPr>
          <a:xfrm>
            <a:off x="551066" y="6075580"/>
            <a:ext cx="1433480" cy="484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74" y="6253032"/>
            <a:ext cx="1058227" cy="293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38" r="2397" b="39641"/>
          <a:stretch/>
        </p:blipFill>
        <p:spPr>
          <a:xfrm>
            <a:off x="5877460" y="5571334"/>
            <a:ext cx="988953" cy="2322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596" y="5988183"/>
            <a:ext cx="1002550" cy="57154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510643" y="5737961"/>
            <a:ext cx="815528" cy="682604"/>
            <a:chOff x="3998421" y="5810596"/>
            <a:chExt cx="1005841" cy="74711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950" y="5810596"/>
              <a:ext cx="820496" cy="41024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998421" y="6220844"/>
              <a:ext cx="1005841" cy="336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Base24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9726" y="5474833"/>
            <a:ext cx="78258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b="1" dirty="0"/>
              <a:t>CIS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126" y="5528226"/>
            <a:ext cx="1253490" cy="3339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39" y="5457836"/>
            <a:ext cx="1195994" cy="4425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71" y="6011232"/>
            <a:ext cx="1259595" cy="54905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708534" y="5495132"/>
            <a:ext cx="74251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b="1" dirty="0"/>
              <a:t>AND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66125" y="6133138"/>
            <a:ext cx="108234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Registration</a:t>
            </a:r>
          </a:p>
          <a:p>
            <a:pPr algn="ctr"/>
            <a:r>
              <a:rPr lang="en-GB" sz="1200" b="1" dirty="0"/>
              <a:t>Manager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8" t="6582"/>
          <a:stretch/>
        </p:blipFill>
        <p:spPr>
          <a:xfrm>
            <a:off x="6967516" y="904414"/>
            <a:ext cx="1742678" cy="1164862"/>
          </a:xfrm>
          <a:prstGeom prst="rect">
            <a:avLst/>
          </a:prstGeom>
        </p:spPr>
      </p:pic>
      <p:cxnSp>
        <p:nvCxnSpPr>
          <p:cNvPr id="39" name="Straight Arrow Connector 38"/>
          <p:cNvCxnSpPr>
            <a:endCxn id="14" idx="0"/>
          </p:cNvCxnSpPr>
          <p:nvPr/>
        </p:nvCxnSpPr>
        <p:spPr bwMode="auto">
          <a:xfrm flipH="1">
            <a:off x="471020" y="4521818"/>
            <a:ext cx="3433" cy="9530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endCxn id="3" idx="0"/>
          </p:cNvCxnSpPr>
          <p:nvPr/>
        </p:nvCxnSpPr>
        <p:spPr bwMode="auto">
          <a:xfrm>
            <a:off x="1259457" y="4521818"/>
            <a:ext cx="8349" cy="1553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2052810" y="3976244"/>
            <a:ext cx="8349" cy="1553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2930928" y="4139338"/>
            <a:ext cx="8349" cy="1553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 flipH="1">
            <a:off x="4015648" y="4381608"/>
            <a:ext cx="3116" cy="1772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4085216" y="3963563"/>
            <a:ext cx="8349" cy="1553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 flipH="1">
            <a:off x="4874511" y="4401263"/>
            <a:ext cx="3116" cy="1772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t="35133" r="4889" b="35000"/>
          <a:stretch/>
        </p:blipFill>
        <p:spPr>
          <a:xfrm>
            <a:off x="8334469" y="5508111"/>
            <a:ext cx="1196149" cy="299579"/>
          </a:xfrm>
          <a:prstGeom prst="rect">
            <a:avLst/>
          </a:prstGeom>
        </p:spPr>
      </p:pic>
      <p:cxnSp>
        <p:nvCxnSpPr>
          <p:cNvPr id="53" name="Straight Arrow Connector 52"/>
          <p:cNvCxnSpPr/>
          <p:nvPr/>
        </p:nvCxnSpPr>
        <p:spPr bwMode="auto">
          <a:xfrm flipH="1">
            <a:off x="6601755" y="4178908"/>
            <a:ext cx="3116" cy="1772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8055636" y="4244358"/>
            <a:ext cx="3116" cy="1772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034706" y="3890196"/>
            <a:ext cx="8349" cy="1553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6367761" y="3974963"/>
            <a:ext cx="8349" cy="1553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7576717" y="3984743"/>
            <a:ext cx="8349" cy="1553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558673" y="3934913"/>
            <a:ext cx="8349" cy="1553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>
            <a:stCxn id="23" idx="2"/>
          </p:cNvCxnSpPr>
          <p:nvPr/>
        </p:nvCxnSpPr>
        <p:spPr bwMode="auto">
          <a:xfrm flipH="1">
            <a:off x="1069675" y="2463920"/>
            <a:ext cx="5065" cy="5484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/>
          <p:nvPr/>
        </p:nvCxnSpPr>
        <p:spPr bwMode="auto">
          <a:xfrm flipH="1">
            <a:off x="3148642" y="2429322"/>
            <a:ext cx="2437" cy="583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5299659" y="2431468"/>
            <a:ext cx="5586" cy="580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7896378" y="2446330"/>
            <a:ext cx="5418" cy="566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350129" y="2081534"/>
            <a:ext cx="1449221" cy="382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Mobile</a:t>
            </a:r>
            <a:r>
              <a:rPr kumimoji="0" lang="en-GB" b="0" i="0" u="none" strike="noStrike" cap="none" normalizeH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API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382337" y="2083359"/>
            <a:ext cx="1449221" cy="382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Web API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90264" y="2100118"/>
            <a:ext cx="1449221" cy="382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Watch API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081190" y="2100118"/>
            <a:ext cx="1681810" cy="382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Branch API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50129" y="3012330"/>
            <a:ext cx="8412871" cy="1648842"/>
          </a:xfrm>
          <a:prstGeom prst="rect">
            <a:avLst/>
          </a:prstGeom>
          <a:solidFill>
            <a:srgbClr val="E5F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i="1" dirty="0">
                <a:latin typeface="+mn-lt"/>
              </a:rPr>
              <a:t>Nationwide Enterprise Middleware</a:t>
            </a:r>
            <a:endParaRPr kumimoji="0" lang="en-GB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81487" y="3503496"/>
            <a:ext cx="7789653" cy="378444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+mn-lt"/>
              </a:rPr>
              <a:t>Common Automated Processes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81486" y="4107212"/>
            <a:ext cx="7789653" cy="396469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+mn-lt"/>
              </a:rPr>
              <a:t>Common Services</a:t>
            </a:r>
          </a:p>
        </p:txBody>
      </p:sp>
    </p:spTree>
    <p:extLst>
      <p:ext uri="{BB962C8B-B14F-4D97-AF65-F5344CB8AC3E}">
        <p14:creationId xmlns:p14="http://schemas.microsoft.com/office/powerpoint/2010/main" val="347126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3781" y="5602176"/>
            <a:ext cx="8949211" cy="10018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52425" y="334963"/>
            <a:ext cx="8410575" cy="828675"/>
          </a:xfrm>
        </p:spPr>
        <p:txBody>
          <a:bodyPr/>
          <a:lstStyle/>
          <a:p>
            <a:r>
              <a:rPr lang="en-GB" altLang="en-US" sz="2400" dirty="0"/>
              <a:t>Digital Transformation with </a:t>
            </a:r>
            <a:r>
              <a:rPr lang="en-GB" altLang="en-US" sz="2400" dirty="0" err="1"/>
              <a:t>NEM</a:t>
            </a:r>
            <a:r>
              <a:rPr lang="en-GB" altLang="en-US" sz="2400" dirty="0"/>
              <a:t> and APIs</a:t>
            </a:r>
          </a:p>
        </p:txBody>
      </p:sp>
      <p:pic>
        <p:nvPicPr>
          <p:cNvPr id="5" name="Picture 8" descr="http://static.guim.co.uk/sys-images/Guardian/Pix/pictures/2014/11/4/1415122586181/Nationwide-smartwatch-app-0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865" y="931031"/>
            <a:ext cx="1897075" cy="11382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://www.ecdl.org/media/young-digital-nativ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07" y="920811"/>
            <a:ext cx="1909182" cy="110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 descr="http://i.ytimg.com/vi/uQqrzdKpoeM/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" y="971199"/>
            <a:ext cx="2024709" cy="11392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62" y="5536692"/>
            <a:ext cx="919948" cy="462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6" t="33133" r="22901" b="37706"/>
          <a:stretch/>
        </p:blipFill>
        <p:spPr>
          <a:xfrm>
            <a:off x="551066" y="6075580"/>
            <a:ext cx="1433480" cy="484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74" y="6253032"/>
            <a:ext cx="1058227" cy="293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38" r="2397" b="39641"/>
          <a:stretch/>
        </p:blipFill>
        <p:spPr>
          <a:xfrm>
            <a:off x="5877460" y="5571334"/>
            <a:ext cx="988953" cy="2322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596" y="5988183"/>
            <a:ext cx="1002550" cy="57154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510643" y="5737961"/>
            <a:ext cx="815528" cy="682604"/>
            <a:chOff x="3998421" y="5810596"/>
            <a:chExt cx="1005841" cy="74711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950" y="5810596"/>
              <a:ext cx="820496" cy="41024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998421" y="6220844"/>
              <a:ext cx="1005841" cy="336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Base24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9726" y="5474833"/>
            <a:ext cx="78258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b="1" dirty="0"/>
              <a:t>CIS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126" y="5528226"/>
            <a:ext cx="1253490" cy="3339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39" y="5457836"/>
            <a:ext cx="1195994" cy="4425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71" y="6011232"/>
            <a:ext cx="1259595" cy="54905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708534" y="5495132"/>
            <a:ext cx="74251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b="1" dirty="0"/>
              <a:t>AND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66125" y="6133138"/>
            <a:ext cx="108234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Registration</a:t>
            </a:r>
          </a:p>
          <a:p>
            <a:pPr algn="ctr"/>
            <a:r>
              <a:rPr lang="en-GB" sz="1200" b="1" dirty="0"/>
              <a:t>Manager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8" t="6582"/>
          <a:stretch/>
        </p:blipFill>
        <p:spPr>
          <a:xfrm>
            <a:off x="6967516" y="904414"/>
            <a:ext cx="1742678" cy="1164862"/>
          </a:xfrm>
          <a:prstGeom prst="rect">
            <a:avLst/>
          </a:prstGeom>
        </p:spPr>
      </p:pic>
      <p:cxnSp>
        <p:nvCxnSpPr>
          <p:cNvPr id="39" name="Straight Arrow Connector 38"/>
          <p:cNvCxnSpPr>
            <a:endCxn id="14" idx="0"/>
          </p:cNvCxnSpPr>
          <p:nvPr/>
        </p:nvCxnSpPr>
        <p:spPr bwMode="auto">
          <a:xfrm flipH="1">
            <a:off x="471020" y="4521818"/>
            <a:ext cx="3433" cy="9530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endCxn id="3" idx="0"/>
          </p:cNvCxnSpPr>
          <p:nvPr/>
        </p:nvCxnSpPr>
        <p:spPr bwMode="auto">
          <a:xfrm>
            <a:off x="1259457" y="4521818"/>
            <a:ext cx="8349" cy="1553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2052810" y="3976244"/>
            <a:ext cx="8349" cy="1553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2930928" y="4139338"/>
            <a:ext cx="8349" cy="1553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 flipH="1">
            <a:off x="4015648" y="4381608"/>
            <a:ext cx="3116" cy="1772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4085216" y="3963563"/>
            <a:ext cx="8349" cy="1553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 flipH="1">
            <a:off x="4874511" y="4401263"/>
            <a:ext cx="3116" cy="1772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t="35133" r="4889" b="35000"/>
          <a:stretch/>
        </p:blipFill>
        <p:spPr>
          <a:xfrm>
            <a:off x="8334469" y="5508111"/>
            <a:ext cx="1196149" cy="299579"/>
          </a:xfrm>
          <a:prstGeom prst="rect">
            <a:avLst/>
          </a:prstGeom>
        </p:spPr>
      </p:pic>
      <p:cxnSp>
        <p:nvCxnSpPr>
          <p:cNvPr id="53" name="Straight Arrow Connector 52"/>
          <p:cNvCxnSpPr/>
          <p:nvPr/>
        </p:nvCxnSpPr>
        <p:spPr bwMode="auto">
          <a:xfrm flipH="1">
            <a:off x="6601755" y="4178908"/>
            <a:ext cx="3116" cy="1772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8055636" y="4244358"/>
            <a:ext cx="3116" cy="1772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034706" y="3890196"/>
            <a:ext cx="8349" cy="1553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6367761" y="3974963"/>
            <a:ext cx="8349" cy="1553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7576717" y="3984743"/>
            <a:ext cx="8349" cy="1553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558673" y="3934913"/>
            <a:ext cx="8349" cy="1553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>
            <a:stCxn id="23" idx="2"/>
          </p:cNvCxnSpPr>
          <p:nvPr/>
        </p:nvCxnSpPr>
        <p:spPr bwMode="auto">
          <a:xfrm flipH="1">
            <a:off x="1069675" y="2463920"/>
            <a:ext cx="5065" cy="5484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/>
          <p:nvPr/>
        </p:nvCxnSpPr>
        <p:spPr bwMode="auto">
          <a:xfrm flipH="1">
            <a:off x="3148642" y="2429322"/>
            <a:ext cx="2437" cy="583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5299659" y="2431468"/>
            <a:ext cx="5586" cy="580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7896378" y="2446330"/>
            <a:ext cx="5418" cy="566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350129" y="2081534"/>
            <a:ext cx="1449221" cy="382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Mobile</a:t>
            </a:r>
            <a:r>
              <a:rPr kumimoji="0" lang="en-GB" b="0" i="0" u="none" strike="noStrike" cap="none" normalizeH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API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382337" y="2083359"/>
            <a:ext cx="1449221" cy="382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Web API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90264" y="2100118"/>
            <a:ext cx="1449221" cy="382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Watch API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081190" y="2100118"/>
            <a:ext cx="1681810" cy="382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Branch API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50129" y="3012330"/>
            <a:ext cx="8412871" cy="1648842"/>
          </a:xfrm>
          <a:prstGeom prst="rect">
            <a:avLst/>
          </a:prstGeom>
          <a:solidFill>
            <a:srgbClr val="E5F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i="1" dirty="0">
                <a:latin typeface="+mn-lt"/>
              </a:rPr>
              <a:t>Nationwide Enterprise Middleware</a:t>
            </a:r>
            <a:endParaRPr kumimoji="0" lang="en-GB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81487" y="3503496"/>
            <a:ext cx="7789653" cy="378444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+mn-lt"/>
              </a:rPr>
              <a:t>Common Automated Processes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81486" y="4107212"/>
            <a:ext cx="7789653" cy="396469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+mn-lt"/>
              </a:rPr>
              <a:t>Common Services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63678" y="786326"/>
            <a:ext cx="9002838" cy="1910379"/>
          </a:xfrm>
          <a:prstGeom prst="ellipse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Fast changing, high speed to market</a:t>
            </a:r>
          </a:p>
          <a:p>
            <a:pPr algn="ctr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Tailored to users and devices</a:t>
            </a:r>
          </a:p>
          <a:p>
            <a:pPr algn="ctr"/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“Systems of Engagement”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74050" y="2753629"/>
            <a:ext cx="9002838" cy="1910379"/>
          </a:xfrm>
          <a:prstGeom prst="ellipse">
            <a:avLst/>
          </a:prstGeom>
          <a:solidFill>
            <a:schemeClr val="accent4">
              <a:lumMod val="10000"/>
              <a:lumOff val="90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latin typeface="+mn-lt"/>
              </a:rPr>
              <a:t>Standardised, evolution</a:t>
            </a:r>
          </a:p>
          <a:p>
            <a:pPr algn="ctr"/>
            <a:r>
              <a:rPr lang="en-GB" sz="2400" dirty="0">
                <a:latin typeface="+mn-lt"/>
              </a:rPr>
              <a:t>Re-use oriented, high-speed integration</a:t>
            </a:r>
          </a:p>
          <a:p>
            <a:pPr algn="ctr"/>
            <a:r>
              <a:rPr lang="en-GB" sz="2400" dirty="0">
                <a:latin typeface="+mn-lt"/>
              </a:rPr>
              <a:t>“Business Process Orchestration”</a:t>
            </a:r>
          </a:p>
        </p:txBody>
      </p:sp>
      <p:sp>
        <p:nvSpPr>
          <p:cNvPr id="50" name="Oval 49"/>
          <p:cNvSpPr/>
          <p:nvPr/>
        </p:nvSpPr>
        <p:spPr bwMode="auto">
          <a:xfrm>
            <a:off x="76137" y="4750501"/>
            <a:ext cx="9002838" cy="1910379"/>
          </a:xfrm>
          <a:prstGeom prst="ellipse">
            <a:avLst/>
          </a:prstGeom>
          <a:solidFill>
            <a:srgbClr val="C8FFB9">
              <a:alpha val="90000"/>
            </a:srgbClr>
          </a:solidFill>
          <a:ln w="9525" cap="flat" cmpd="sng" algn="ctr">
            <a:solidFill>
              <a:srgbClr val="0D3E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rgbClr val="0D3E00"/>
                </a:solidFill>
              </a:rPr>
              <a:t>Heterogeneous </a:t>
            </a:r>
          </a:p>
          <a:p>
            <a:pPr algn="ctr"/>
            <a:r>
              <a:rPr lang="en-GB" sz="2400" dirty="0">
                <a:solidFill>
                  <a:srgbClr val="0D3E00"/>
                </a:solidFill>
                <a:latin typeface="+mn-lt"/>
              </a:rPr>
              <a:t>Hard to change</a:t>
            </a:r>
          </a:p>
          <a:p>
            <a:pPr algn="ctr"/>
            <a:r>
              <a:rPr lang="en-GB" sz="2400" dirty="0">
                <a:solidFill>
                  <a:srgbClr val="0D3E00"/>
                </a:solidFill>
                <a:latin typeface="+mn-lt"/>
              </a:rPr>
              <a:t>“Systems of Record</a:t>
            </a:r>
            <a:r>
              <a:rPr lang="en-GB" sz="2400" dirty="0">
                <a:latin typeface="Times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894202" y="593382"/>
            <a:ext cx="6021315" cy="253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94202" y="5602176"/>
            <a:ext cx="6088790" cy="10018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0225" y="847375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2400" dirty="0"/>
              <a:t>Zooming in: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 err="1"/>
              <a:t>NEM</a:t>
            </a:r>
            <a:br>
              <a:rPr lang="en-GB" sz="2400" dirty="0"/>
            </a:br>
            <a:r>
              <a:rPr lang="en-GB" sz="2400" dirty="0"/>
              <a:t>Solution</a:t>
            </a:r>
            <a:br>
              <a:rPr lang="en-GB" sz="2400" dirty="0"/>
            </a:br>
            <a:r>
              <a:rPr lang="en-GB" sz="2400" dirty="0"/>
              <a:t>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895" y="0"/>
            <a:ext cx="5914937" cy="686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8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338" y="-18977"/>
            <a:ext cx="8791662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2400" dirty="0"/>
              <a:t>The First Application:</a:t>
            </a:r>
            <a:br>
              <a:rPr lang="en-GB" sz="2400" dirty="0"/>
            </a:br>
            <a:r>
              <a:rPr lang="en-GB" sz="2400" dirty="0"/>
              <a:t>Real-Time Savings Account Opening</a:t>
            </a:r>
            <a:endParaRPr lang="en-GB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2" y="729918"/>
            <a:ext cx="8990478" cy="582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338" y="-18977"/>
            <a:ext cx="8791662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2400" dirty="0"/>
              <a:t>The First Application:</a:t>
            </a:r>
            <a:br>
              <a:rPr lang="en-GB" sz="2400" dirty="0"/>
            </a:br>
            <a:r>
              <a:rPr lang="en-GB" sz="2400" dirty="0"/>
              <a:t>Real-Time Savings Account Opening</a:t>
            </a:r>
            <a:endParaRPr lang="en-GB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2" y="729918"/>
            <a:ext cx="8990478" cy="5822404"/>
          </a:xfrm>
          <a:prstGeom prst="rect">
            <a:avLst/>
          </a:prstGeom>
        </p:spPr>
      </p:pic>
      <p:sp>
        <p:nvSpPr>
          <p:cNvPr id="6" name="Pentagon 5"/>
          <p:cNvSpPr/>
          <p:nvPr/>
        </p:nvSpPr>
        <p:spPr bwMode="auto">
          <a:xfrm>
            <a:off x="528335" y="904108"/>
            <a:ext cx="8175718" cy="1207698"/>
          </a:xfrm>
          <a:prstGeom prst="homePlate">
            <a:avLst/>
          </a:prstGeom>
          <a:solidFill>
            <a:srgbClr val="A9D2DF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800" b="1" dirty="0">
                <a:latin typeface="+mn-lt"/>
              </a:rPr>
              <a:t>1.  Capture Customer’s Application</a:t>
            </a:r>
            <a:endParaRPr kumimoji="0" lang="en-GB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626821" y="2779898"/>
            <a:ext cx="1588989" cy="323165"/>
          </a:xfrm>
          <a:prstGeom prst="rect">
            <a:avLst/>
          </a:prstGeom>
          <a:solidFill>
            <a:schemeClr val="bg1"/>
          </a:solidFill>
          <a:ln>
            <a:solidFill>
              <a:srgbClr val="0D3E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 err="1">
                <a:solidFill>
                  <a:srgbClr val="0D3E00"/>
                </a:solidFill>
              </a:rPr>
              <a:t>Async</a:t>
            </a:r>
            <a:r>
              <a:rPr lang="en-GB" sz="1500" b="1" dirty="0">
                <a:solidFill>
                  <a:srgbClr val="0D3E00"/>
                </a:solidFill>
              </a:rPr>
              <a:t> (</a:t>
            </a:r>
            <a:r>
              <a:rPr lang="en-GB" sz="1500" b="1" dirty="0" err="1">
                <a:solidFill>
                  <a:srgbClr val="0D3E00"/>
                </a:solidFill>
              </a:rPr>
              <a:t>LRPO</a:t>
            </a:r>
            <a:r>
              <a:rPr lang="en-GB" sz="1500" b="1" dirty="0">
                <a:solidFill>
                  <a:srgbClr val="0D3E00"/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-1027086" y="4664897"/>
            <a:ext cx="2389515" cy="323165"/>
          </a:xfrm>
          <a:prstGeom prst="rect">
            <a:avLst/>
          </a:prstGeom>
          <a:solidFill>
            <a:schemeClr val="bg1"/>
          </a:solidFill>
          <a:ln>
            <a:solidFill>
              <a:srgbClr val="0D3E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>
                <a:solidFill>
                  <a:srgbClr val="0D3E00"/>
                </a:solidFill>
              </a:rPr>
              <a:t>Sync (</a:t>
            </a:r>
            <a:r>
              <a:rPr lang="en-GB" sz="1500" b="1" dirty="0" err="1">
                <a:solidFill>
                  <a:srgbClr val="0D3E00"/>
                </a:solidFill>
              </a:rPr>
              <a:t>STPO</a:t>
            </a:r>
            <a:r>
              <a:rPr lang="en-GB" sz="1500" b="1" dirty="0">
                <a:solidFill>
                  <a:srgbClr val="0D3E00"/>
                </a:solidFill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75865" y="1346375"/>
            <a:ext cx="1487074" cy="323165"/>
          </a:xfrm>
          <a:prstGeom prst="rect">
            <a:avLst/>
          </a:prstGeom>
          <a:solidFill>
            <a:schemeClr val="bg1"/>
          </a:solidFill>
          <a:ln>
            <a:solidFill>
              <a:srgbClr val="0D3E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>
                <a:solidFill>
                  <a:srgbClr val="0D3E00"/>
                </a:solidFill>
              </a:rPr>
              <a:t>Channel (UI)</a:t>
            </a:r>
          </a:p>
        </p:txBody>
      </p:sp>
      <p:sp>
        <p:nvSpPr>
          <p:cNvPr id="14" name="Pentagon 13"/>
          <p:cNvSpPr/>
          <p:nvPr/>
        </p:nvSpPr>
        <p:spPr bwMode="auto">
          <a:xfrm>
            <a:off x="492239" y="3657993"/>
            <a:ext cx="1974233" cy="751260"/>
          </a:xfrm>
          <a:prstGeom prst="homePlate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latin typeface="+mn-lt"/>
              </a:rPr>
              <a:t>Retrieve</a:t>
            </a:r>
          </a:p>
          <a:p>
            <a:r>
              <a:rPr lang="en-GB" sz="1400" dirty="0">
                <a:latin typeface="+mn-lt"/>
              </a:rPr>
              <a:t>Eligible Nominated Accounts</a:t>
            </a:r>
          </a:p>
        </p:txBody>
      </p:sp>
      <p:sp>
        <p:nvSpPr>
          <p:cNvPr id="15" name="Pentagon 14"/>
          <p:cNvSpPr/>
          <p:nvPr/>
        </p:nvSpPr>
        <p:spPr bwMode="auto">
          <a:xfrm>
            <a:off x="1436983" y="5278561"/>
            <a:ext cx="2289628" cy="751260"/>
          </a:xfrm>
          <a:prstGeom prst="homePlate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latin typeface="+mn-lt"/>
              </a:rPr>
              <a:t>Retrieve</a:t>
            </a:r>
          </a:p>
          <a:p>
            <a:r>
              <a:rPr lang="en-GB" dirty="0">
                <a:latin typeface="+mn-lt"/>
              </a:rPr>
              <a:t>Customer Details</a:t>
            </a:r>
          </a:p>
        </p:txBody>
      </p:sp>
      <p:sp>
        <p:nvSpPr>
          <p:cNvPr id="16" name="Pentagon 15"/>
          <p:cNvSpPr/>
          <p:nvPr/>
        </p:nvSpPr>
        <p:spPr bwMode="auto">
          <a:xfrm>
            <a:off x="361181" y="4450850"/>
            <a:ext cx="1139815" cy="1504590"/>
          </a:xfrm>
          <a:prstGeom prst="homePlate">
            <a:avLst>
              <a:gd name="adj" fmla="val 21997"/>
            </a:avLst>
          </a:prstGeom>
          <a:solidFill>
            <a:schemeClr val="accent2">
              <a:lumMod val="20000"/>
              <a:lumOff val="80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latin typeface="+mn-lt"/>
              </a:rPr>
              <a:t>Mitigate Security</a:t>
            </a:r>
          </a:p>
          <a:p>
            <a:r>
              <a:rPr lang="en-GB" dirty="0">
                <a:latin typeface="+mn-lt"/>
              </a:rPr>
              <a:t>Risks</a:t>
            </a:r>
          </a:p>
        </p:txBody>
      </p:sp>
      <p:sp>
        <p:nvSpPr>
          <p:cNvPr id="18" name="Pentagon 17"/>
          <p:cNvSpPr/>
          <p:nvPr/>
        </p:nvSpPr>
        <p:spPr bwMode="auto">
          <a:xfrm>
            <a:off x="439947" y="2485071"/>
            <a:ext cx="8616968" cy="751260"/>
          </a:xfrm>
          <a:prstGeom prst="homePlate">
            <a:avLst/>
          </a:prstGeom>
          <a:solidFill>
            <a:srgbClr val="C8FFB9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latin typeface="+mn-lt"/>
              </a:rPr>
              <a:t>Activate Customer’s Account Offline</a:t>
            </a:r>
          </a:p>
        </p:txBody>
      </p:sp>
      <p:sp>
        <p:nvSpPr>
          <p:cNvPr id="22" name="Pentagon 21"/>
          <p:cNvSpPr/>
          <p:nvPr/>
        </p:nvSpPr>
        <p:spPr bwMode="auto">
          <a:xfrm>
            <a:off x="2887512" y="4735902"/>
            <a:ext cx="1085789" cy="576427"/>
          </a:xfrm>
          <a:prstGeom prst="homePlate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latin typeface="+mn-lt"/>
              </a:rPr>
              <a:t>Verify Eligibility</a:t>
            </a:r>
          </a:p>
        </p:txBody>
      </p:sp>
      <p:sp>
        <p:nvSpPr>
          <p:cNvPr id="12" name="Pentagon 11"/>
          <p:cNvSpPr/>
          <p:nvPr/>
        </p:nvSpPr>
        <p:spPr bwMode="auto">
          <a:xfrm>
            <a:off x="3860914" y="4735902"/>
            <a:ext cx="3634760" cy="1187570"/>
          </a:xfrm>
          <a:prstGeom prst="homePlate">
            <a:avLst/>
          </a:prstGeom>
          <a:solidFill>
            <a:srgbClr val="A9D2DF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AutoNum type="arabicPeriod" startAt="3"/>
            </a:pPr>
            <a:r>
              <a:rPr lang="en-GB" sz="2800" b="1" dirty="0">
                <a:latin typeface="+mn-lt"/>
              </a:rPr>
              <a:t>Activate Customer’s Account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-167553" y="6156657"/>
            <a:ext cx="670446" cy="323165"/>
          </a:xfrm>
          <a:prstGeom prst="rect">
            <a:avLst/>
          </a:prstGeom>
          <a:solidFill>
            <a:schemeClr val="bg1"/>
          </a:solidFill>
          <a:ln>
            <a:solidFill>
              <a:srgbClr val="0D3E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 err="1">
                <a:solidFill>
                  <a:srgbClr val="0D3E00"/>
                </a:solidFill>
              </a:rPr>
              <a:t>ESB</a:t>
            </a:r>
            <a:endParaRPr lang="en-GB" sz="1500" b="1" dirty="0">
              <a:solidFill>
                <a:srgbClr val="0D3E00"/>
              </a:solidFill>
            </a:endParaRPr>
          </a:p>
        </p:txBody>
      </p:sp>
      <p:sp>
        <p:nvSpPr>
          <p:cNvPr id="13" name="Pentagon 12"/>
          <p:cNvSpPr/>
          <p:nvPr/>
        </p:nvSpPr>
        <p:spPr bwMode="auto">
          <a:xfrm>
            <a:off x="7362963" y="5178724"/>
            <a:ext cx="1817297" cy="842514"/>
          </a:xfrm>
          <a:prstGeom prst="homePlate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latin typeface="+mn-lt"/>
              </a:rPr>
              <a:t>Verify UN Sanctions</a:t>
            </a:r>
          </a:p>
        </p:txBody>
      </p:sp>
      <p:sp>
        <p:nvSpPr>
          <p:cNvPr id="7" name="Pentagon 6"/>
          <p:cNvSpPr/>
          <p:nvPr/>
        </p:nvSpPr>
        <p:spPr bwMode="auto">
          <a:xfrm>
            <a:off x="2346385" y="3672214"/>
            <a:ext cx="6219645" cy="1003528"/>
          </a:xfrm>
          <a:prstGeom prst="homePlate">
            <a:avLst/>
          </a:prstGeom>
          <a:solidFill>
            <a:srgbClr val="A9D2DF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800" b="1" dirty="0">
                <a:latin typeface="+mn-lt"/>
              </a:rPr>
              <a:t>2.  Create Customer Record &amp; Verify Customer’s Application</a:t>
            </a:r>
          </a:p>
        </p:txBody>
      </p:sp>
    </p:spTree>
    <p:extLst>
      <p:ext uri="{BB962C8B-B14F-4D97-AF65-F5344CB8AC3E}">
        <p14:creationId xmlns:p14="http://schemas.microsoft.com/office/powerpoint/2010/main" val="2748102814"/>
      </p:ext>
    </p:extLst>
  </p:cSld>
  <p:clrMapOvr>
    <a:masterClrMapping/>
  </p:clrMapOvr>
</p:sld>
</file>

<file path=ppt/theme/theme1.xml><?xml version="1.0" encoding="utf-8"?>
<a:theme xmlns:a="http://schemas.openxmlformats.org/drawingml/2006/main" name="Nationwide">
  <a:themeElements>
    <a:clrScheme name="">
      <a:dk1>
        <a:srgbClr val="003166"/>
      </a:dk1>
      <a:lt1>
        <a:srgbClr val="FFFFFF"/>
      </a:lt1>
      <a:dk2>
        <a:srgbClr val="003166"/>
      </a:dk2>
      <a:lt2>
        <a:srgbClr val="58656A"/>
      </a:lt2>
      <a:accent1>
        <a:srgbClr val="4C85B9"/>
      </a:accent1>
      <a:accent2>
        <a:srgbClr val="FE0000"/>
      </a:accent2>
      <a:accent3>
        <a:srgbClr val="FFFFFF"/>
      </a:accent3>
      <a:accent4>
        <a:srgbClr val="002856"/>
      </a:accent4>
      <a:accent5>
        <a:srgbClr val="B2C2D9"/>
      </a:accent5>
      <a:accent6>
        <a:srgbClr val="E60000"/>
      </a:accent6>
      <a:hlink>
        <a:srgbClr val="58656A"/>
      </a:hlink>
      <a:folHlink>
        <a:srgbClr val="113362"/>
      </a:folHlink>
    </a:clrScheme>
    <a:fontScheme name="Blank Presentation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3166"/>
        </a:dk1>
        <a:lt1>
          <a:srgbClr val="FFFFFF"/>
        </a:lt1>
        <a:dk2>
          <a:srgbClr val="003166"/>
        </a:dk2>
        <a:lt2>
          <a:srgbClr val="61145E"/>
        </a:lt2>
        <a:accent1>
          <a:srgbClr val="4C85B9"/>
        </a:accent1>
        <a:accent2>
          <a:srgbClr val="E16E23"/>
        </a:accent2>
        <a:accent3>
          <a:srgbClr val="FFFFFF"/>
        </a:accent3>
        <a:accent4>
          <a:srgbClr val="002856"/>
        </a:accent4>
        <a:accent5>
          <a:srgbClr val="B2C2D9"/>
        </a:accent5>
        <a:accent6>
          <a:srgbClr val="CC631F"/>
        </a:accent6>
        <a:hlink>
          <a:srgbClr val="00748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ationwide" id="{FFFD8960-F29A-476B-938F-BE983E2DBF5D}" vid="{A05BA4B8-24B8-41DE-8B74-9518B5DE36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3166"/>
    </a:dk1>
    <a:lt1>
      <a:srgbClr val="FFFFFF"/>
    </a:lt1>
    <a:dk2>
      <a:srgbClr val="003166"/>
    </a:dk2>
    <a:lt2>
      <a:srgbClr val="58656A"/>
    </a:lt2>
    <a:accent1>
      <a:srgbClr val="4C85B9"/>
    </a:accent1>
    <a:accent2>
      <a:srgbClr val="FE0000"/>
    </a:accent2>
    <a:accent3>
      <a:srgbClr val="FFFFFF"/>
    </a:accent3>
    <a:accent4>
      <a:srgbClr val="002856"/>
    </a:accent4>
    <a:accent5>
      <a:srgbClr val="B2C2D9"/>
    </a:accent5>
    <a:accent6>
      <a:srgbClr val="E60000"/>
    </a:accent6>
    <a:hlink>
      <a:srgbClr val="58656A"/>
    </a:hlink>
    <a:folHlink>
      <a:srgbClr val="11336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CC3475D4F6FA42B93C9E0B57F89FFD" ma:contentTypeVersion="0" ma:contentTypeDescription="Create a new document." ma:contentTypeScope="" ma:versionID="1c443f840fabbfe5a24c59be015aea1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C753EED-0AED-4471-B2B3-B5A02EF6D830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B581961-FA59-4224-AAA6-95AD03D2F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113031</TotalTime>
  <Words>223</Words>
  <Application>Microsoft Office PowerPoint</Application>
  <PresentationFormat>On-screen Show (4:3)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MS PGothic</vt:lpstr>
      <vt:lpstr>MS PGothic</vt:lpstr>
      <vt:lpstr>Arial</vt:lpstr>
      <vt:lpstr>Arial Bold</vt:lpstr>
      <vt:lpstr>Calibri</vt:lpstr>
      <vt:lpstr>Helvetica</vt:lpstr>
      <vt:lpstr>Times</vt:lpstr>
      <vt:lpstr>Wingdings</vt:lpstr>
      <vt:lpstr>Nationwide</vt:lpstr>
      <vt:lpstr>PowerPoint Presentation</vt:lpstr>
      <vt:lpstr>Contents</vt:lpstr>
      <vt:lpstr>Multi-channel without NEM and APIs</vt:lpstr>
      <vt:lpstr>Multi-channel without NEM and APIs</vt:lpstr>
      <vt:lpstr>Digital Transformation with NEM and APIs</vt:lpstr>
      <vt:lpstr>Digital Transformation with NEM and APIs</vt:lpstr>
      <vt:lpstr>Zooming in:  NEM Solution Architecture</vt:lpstr>
      <vt:lpstr>The First Application: Real-Time Savings Account Opening</vt:lpstr>
      <vt:lpstr>The First Application: Real-Time Savings Account Opening</vt:lpstr>
      <vt:lpstr>NEM Platform Products</vt:lpstr>
      <vt:lpstr>Infra- structure Example:  STPO</vt:lpstr>
      <vt:lpstr>Infra- structure Example:  LRPO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Ruud Schoonderwoerd</dc:creator>
  <cp:lastModifiedBy>Thomas Breheny</cp:lastModifiedBy>
  <cp:revision>1183</cp:revision>
  <cp:lastPrinted>2016-04-12T07:10:22Z</cp:lastPrinted>
  <dcterms:created xsi:type="dcterms:W3CDTF">2013-07-21T16:49:18Z</dcterms:created>
  <dcterms:modified xsi:type="dcterms:W3CDTF">2018-02-14T11:57:08Z</dcterms:modified>
</cp:coreProperties>
</file>