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Della Respira"/>
      <p:regular r:id="rId27"/>
    </p:embeddedFont>
    <p:embeddedFont>
      <p:font typeface="DM Sans Light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DMSansLight-regular.fntdata"/><Relationship Id="rId27" Type="http://schemas.openxmlformats.org/officeDocument/2006/relationships/font" Target="fonts/DellaRespi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Light-boldItalic.fntdata"/><Relationship Id="rId30" Type="http://schemas.openxmlformats.org/officeDocument/2006/relationships/font" Target="fonts/DM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6301ffd5d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6301ffd5d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5103ea0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5103ea0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5103ea00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05103ea00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5103ea0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5103ea0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5103ea0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5103ea0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103ea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103ea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5103ea0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5103ea0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5103ea0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5103ea0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5103ea0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5103ea0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5103ea0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5103ea0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5103ea0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5103ea0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5103ea0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5103ea0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5103ea0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5103ea0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03" name="Google Shape;103;p15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" name="Google Shape;104;p15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" name="Google Shape;105;p15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6" name="Google Shape;106;p15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2" name="Google Shape;122;p16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7" name="Google Shape;127;p16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8" name="Google Shape;128;p16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135" name="Google Shape;135;p16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136" name="Google Shape;136;p16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137" name="Google Shape;137;p16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138" name="Google Shape;138;p16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6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5" name="Google Shape;145;p1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48" name="Google Shape;148;p17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3" name="Google Shape;153;p1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56" name="Google Shape;156;p18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1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61" name="Google Shape;161;p1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63" name="Google Shape;163;p1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" name="Google Shape;164;p19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0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0" name="Google Shape;170;p20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71" name="Google Shape;171;p20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73" name="Google Shape;173;p20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77" name="Google Shape;177;p21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8" name="Google Shape;178;p2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9" name="Google Shape;179;p21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82" name="Google Shape;182;p2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6" name="Google Shape;186;p2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87" name="Google Shape;187;p2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89" name="Google Shape;189;p2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94" name="Google Shape;194;p23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96" name="Google Shape;196;p23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2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02" name="Google Shape;202;p2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04" name="Google Shape;204;p24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8" name="Google Shape;208;p25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0" name="Google Shape;210;p2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5" name="Google Shape;215;p26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6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7" name="Google Shape;217;p26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19" name="Google Shape;219;p26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7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5" name="Google Shape;225;p2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27" name="Google Shape;227;p27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2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238" name="Google Shape;238;p2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9" name="Google Shape;239;p2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40" name="Google Shape;240;p2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8" name="Google Shape;248;p2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9" name="Google Shape;249;p29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0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3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1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Optimization and its Applications in Protein Folding </a:t>
            </a:r>
            <a:endParaRPr/>
          </a:p>
        </p:txBody>
      </p:sp>
      <p:sp>
        <p:nvSpPr>
          <p:cNvPr id="267" name="Google Shape;267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Breindy Berger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6 atoms: Gradient Descent BT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829300" y="2191213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[ 0.99485398  0.86473631 -0.05011962  0.49883758 -0.11544831  0.91812616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1.36013405  0.79473431  0.50659699  1.32358357  0.34095558  0.7994337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0.48415393]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-12.302927453761779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218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0.000982183786030248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500" y="2006250"/>
            <a:ext cx="293462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10 atoms: Nelder-Mead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729450" y="1853850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[[ 0.          0.          0.        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          0.          0.99790427]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[-0.24204857  0.83175926  0.49551786]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[ 0.70430377  0.5044323   0.49535364]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[ 0.3082655   0.89037868  1.32606686]]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Function values at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[-9.10384992 -9.10384982 -9.10384974 -9.10384962 -9.10384932 -9.10384924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-9.1038492  -9.10384911 -9.10384902 -9.10384899 -9.10384893]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-9.103849923273563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1413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5" name="Google Shape;3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75" y="1956325"/>
            <a:ext cx="295601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10 atoms: Gradient Descent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796025" y="1853838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energy: 619020.6122258276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gradient norm: 31232477.39639582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[ 1.00147353e+00  5.18884281e-01  6.94921439e-01  5.00746401e-01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-1.44089676e+02 -3.54458731e+01 -1.66265790e+01 -4.78757882e-01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7.18236599e-01  5.00745172e-01  8.24651997e-01 -2.54994129e-01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5.00745172e-01  1.44943370e+02  3.41855675e+01  1.53095303e+01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5.84100222e+03  1.62374968e+03  2.12211149e+04  1.32086080e+01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-1.01756207e+02  6.93465067e+01 -5.88836399e+03 -1.62243004e+03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-2.12374147e+04]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-9.103852386929766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2636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0.0009959644041579977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675" y="2089450"/>
            <a:ext cx="29777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10 atoms: Gradient Descent BT</a:t>
            </a:r>
            <a:endParaRPr/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829300" y="2191213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[ 0.9888312   0.65856591  1.40421426  0.49434057  0.42398464  0.8462405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-0.32159669  0.92149278 -0.03900483 -0.35256963  0.42402587  0.84627861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1.3103306   0.92152926 -0.0389605   1.34132709  0.67734066 -0.54414198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0.49440244 -0.15350104  0.8424962   0.49439146  0.76569289  0.42966363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0.49437215]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-28.42253182969044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436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0.0009796894878484007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00" y="1997925"/>
            <a:ext cx="297764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Predict how proteins will fold by minimizing potential energy between atoms. </a:t>
            </a:r>
            <a:endParaRPr/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2297450"/>
            <a:ext cx="34004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490950" y="4851000"/>
            <a:ext cx="816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Image: </a:t>
            </a:r>
            <a:r>
              <a:rPr lang="en" sz="700"/>
              <a:t>https://www.semanticscholar.org/paper/The-Lennard-Jones-Potential-Minimization-Problem-Zhang/3fb051c2572f7744d303ddc653de9b2728c557b3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Nelder Mead Method: 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Form simplex</a:t>
            </a:r>
            <a:endParaRPr sz="22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Organize points from best to worst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Calculate centroid and reflect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Expand, contract, and shrink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Repeat until convergence or too many iterations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Method: 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Calculate Gradient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Move in the opposite direction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Repeat until convergence or too many iterations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* Optional: Backtrack–adjust step size at every iteration 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5 atoms: Nelder-Mead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729450" y="1853850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[[ 0.          0.          0.        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          0.          0.99790742]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[ 0.48366475  0.80890788 -0.3280262 ]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[ 0.79256109  0.34966669  0.50235512]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[-0.06680203  0.8636952   0.50250333]]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Function values at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[-9.10385166 -9.10385146 -9.10385141 -9.10385131 -9.10385129 -9.10385116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-9.10385108 -9.10385092 -9.10385073 -9.1038507  -9.10385067]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</a:t>
            </a: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-9.103851658864423</a:t>
            </a:r>
            <a:endParaRPr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</a:t>
            </a:r>
            <a:r>
              <a:rPr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1565</a:t>
            </a:r>
            <a:endParaRPr sz="82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250" y="1814900"/>
            <a:ext cx="28997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5 atoms: Gradient Descent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829300" y="2191213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energy: 45.35161913489518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gradient norm: 1386.9785364813197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[ 1.00147347 -0.17548036  0.84515064  0.50074512 -0.39725335 -0.7663307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0.50074512 -0.85917177  0.11823972  0.50074635]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-9.10385238706892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5689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0.0009934737314662983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247" y="1795600"/>
            <a:ext cx="2852125" cy="29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5 atoms: Gradient Descent BT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829300" y="2191213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[ 0.99790033  0.85599402  0.39445944  1.32577648  0.8515571  -0.15890101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0.49537118  0.43240181  0.750617    0.49539349]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-9.103852397746724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176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0.0007803869611007267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75" y="1853850"/>
            <a:ext cx="292772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6 atoms: Nelder-Mead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729450" y="1853850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[[ 0.          0.          0.        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          0.          0.99797151]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[ 0.68099272  0.53542583  0.50258224]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[-0.27916685  0.82000813  0.50268793]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[ 0.26781238  0.90369963 -0.32774348]]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Function values at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[-9.10385172 -9.1038515  -9.10385129 -9.10385126 -9.1038512  -9.10385114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-9.10385114 -9.10385111 -9.10385087 -9.10385086 -9.10385084]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-9.103851721282108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551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700" y="1956325"/>
            <a:ext cx="29416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of 6 atoms: Gradient Descent</a:t>
            </a:r>
            <a:endParaRPr/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829300" y="2191213"/>
            <a:ext cx="346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energy: 44.07103459057907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 gradient norm: 1386.98091793431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simplex vertices: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[ 1.00805282  0.46965962  0.72228089  0.50402165  0.07658453 -0.85429192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0.50402204 -0.5287991   0.67531576  0.50402204  0.83674888 -0.20523437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0.50402165]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Potential energy at minimum: -12.302927476873355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Number of steps: 5298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74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Norm of gradient: 0.000996777021810333</a:t>
            </a:r>
            <a:endParaRPr b="1" sz="74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475" y="1939700"/>
            <a:ext cx="29136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