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58" r:id="rId3"/>
  </p:sldIdLst>
  <p:sldSz cx="7556500" cy="106934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League Gothic" panose="020B0604020202020204" charset="0"/>
      <p:regular r:id="rId8"/>
    </p:embeddedFont>
    <p:embeddedFont>
      <p:font typeface="Montserrat Light" panose="00000400000000000000" pitchFamily="2" charset="0"/>
      <p:regular r:id="rId9"/>
      <p:italic r:id="rId10"/>
    </p:embeddedFont>
    <p:embeddedFont>
      <p:font typeface="Montserrat Light Bold" panose="020B0604020202020204" charset="0"/>
      <p:regular r:id="rId11"/>
    </p:embeddedFont>
    <p:embeddedFont>
      <p:font typeface="Raleway" pitchFamily="2" charset="0"/>
      <p:regular r:id="rId12"/>
      <p:bold r:id="rId13"/>
      <p:italic r:id="rId14"/>
      <p:boldItalic r:id="rId15"/>
    </p:embeddedFont>
    <p:embeddedFont>
      <p:font typeface="Raleway Bold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24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mi-portafolio-mu.vercel.app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1"/>
            <a:ext cx="3332956" cy="10693400"/>
            <a:chOff x="0" y="0"/>
            <a:chExt cx="1391659" cy="502903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1391659" cy="5029038"/>
            </a:xfrm>
            <a:custGeom>
              <a:avLst/>
              <a:gdLst/>
              <a:ahLst/>
              <a:cxnLst/>
              <a:rect l="l" t="t" r="r" b="b"/>
              <a:pathLst>
                <a:path w="1391659" h="5029038">
                  <a:moveTo>
                    <a:pt x="0" y="0"/>
                  </a:moveTo>
                  <a:lnTo>
                    <a:pt x="1391659" y="0"/>
                  </a:lnTo>
                  <a:lnTo>
                    <a:pt x="1391659" y="5029038"/>
                  </a:lnTo>
                  <a:lnTo>
                    <a:pt x="0" y="5029038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/>
          <p:cNvSpPr txBox="1"/>
          <p:nvPr/>
        </p:nvSpPr>
        <p:spPr>
          <a:xfrm>
            <a:off x="3679580" y="264209"/>
            <a:ext cx="3535336" cy="995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86"/>
              </a:lnSpc>
            </a:pPr>
            <a:r>
              <a:rPr lang="en-US" sz="6100" dirty="0">
                <a:solidFill>
                  <a:srgbClr val="000000"/>
                </a:solidFill>
                <a:latin typeface="League Gothic"/>
              </a:rPr>
              <a:t>BREINER CORREA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638060" y="1173716"/>
            <a:ext cx="3535336" cy="309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44"/>
              </a:lnSpc>
            </a:pPr>
            <a:r>
              <a:rPr lang="en-US" sz="1889" dirty="0">
                <a:solidFill>
                  <a:srgbClr val="000000"/>
                </a:solidFill>
                <a:latin typeface="Montserrat Light Bold"/>
              </a:rPr>
              <a:t>FULL STACK DEVELOPER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513893" y="1740830"/>
            <a:ext cx="3535336" cy="375966"/>
            <a:chOff x="0" y="0"/>
            <a:chExt cx="1627283" cy="17305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27283" cy="173054"/>
            </a:xfrm>
            <a:custGeom>
              <a:avLst/>
              <a:gdLst/>
              <a:ahLst/>
              <a:cxnLst/>
              <a:rect l="l" t="t" r="r" b="b"/>
              <a:pathLst>
                <a:path w="1627283" h="173054">
                  <a:moveTo>
                    <a:pt x="0" y="0"/>
                  </a:moveTo>
                  <a:lnTo>
                    <a:pt x="1627283" y="0"/>
                  </a:lnTo>
                  <a:lnTo>
                    <a:pt x="1627283" y="173054"/>
                  </a:lnTo>
                  <a:lnTo>
                    <a:pt x="0" y="173054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392047" y="3560892"/>
            <a:ext cx="2548863" cy="2702318"/>
            <a:chOff x="0" y="28575"/>
            <a:chExt cx="3398485" cy="3603092"/>
          </a:xfrm>
        </p:grpSpPr>
        <p:sp>
          <p:nvSpPr>
            <p:cNvPr id="10" name="TextBox 10"/>
            <p:cNvSpPr txBox="1"/>
            <p:nvPr/>
          </p:nvSpPr>
          <p:spPr>
            <a:xfrm>
              <a:off x="2095" y="413091"/>
              <a:ext cx="3396390" cy="32185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33"/>
                </a:lnSpc>
              </a:pPr>
              <a:r>
                <a:rPr lang="es-MX" sz="1208" spc="60" dirty="0">
                  <a:solidFill>
                    <a:srgbClr val="404040"/>
                  </a:solidFill>
                  <a:latin typeface="Montserrat Light"/>
                </a:rPr>
                <a:t>Ingeniero de Sistemas con mas de 2 años de experiencia. Conocimientos en front-end(Angular, </a:t>
              </a:r>
              <a:r>
                <a:rPr lang="es-MX" sz="1208" spc="60" dirty="0" err="1">
                  <a:solidFill>
                    <a:srgbClr val="404040"/>
                  </a:solidFill>
                  <a:latin typeface="Montserrat Light"/>
                </a:rPr>
                <a:t>React</a:t>
              </a:r>
              <a:r>
                <a:rPr lang="es-MX" sz="1208" spc="60" dirty="0">
                  <a:solidFill>
                    <a:srgbClr val="404040"/>
                  </a:solidFill>
                  <a:latin typeface="Montserrat Light"/>
                </a:rPr>
                <a:t>, Lit-Element, Ccs3, HTML5) y back-end(Java, Spring, RxJava, Spring </a:t>
              </a:r>
              <a:r>
                <a:rPr lang="es-MX" sz="1208" spc="60" dirty="0" err="1">
                  <a:solidFill>
                    <a:srgbClr val="404040"/>
                  </a:solidFill>
                  <a:latin typeface="Montserrat Light"/>
                </a:rPr>
                <a:t>WebFlux</a:t>
              </a:r>
              <a:r>
                <a:rPr lang="es-MX" sz="1208" spc="60" dirty="0">
                  <a:solidFill>
                    <a:srgbClr val="404040"/>
                  </a:solidFill>
                  <a:latin typeface="Montserrat Light"/>
                </a:rPr>
                <a:t>, </a:t>
              </a:r>
              <a:r>
                <a:rPr lang="es-MX" sz="1208" spc="60" dirty="0" err="1">
                  <a:solidFill>
                    <a:srgbClr val="404040"/>
                  </a:solidFill>
                  <a:latin typeface="Montserrat Light"/>
                </a:rPr>
                <a:t>nodeJs</a:t>
              </a:r>
              <a:r>
                <a:rPr lang="es-MX" sz="1208" spc="60" dirty="0">
                  <a:solidFill>
                    <a:srgbClr val="404040"/>
                  </a:solidFill>
                  <a:latin typeface="Montserrat Light"/>
                </a:rPr>
                <a:t>, </a:t>
              </a:r>
              <a:r>
                <a:rPr lang="es-MX" sz="1208" spc="60" dirty="0" err="1">
                  <a:solidFill>
                    <a:srgbClr val="404040"/>
                  </a:solidFill>
                  <a:latin typeface="Montserrat Light"/>
                </a:rPr>
                <a:t>python</a:t>
              </a:r>
              <a:r>
                <a:rPr lang="es-MX" sz="1208" spc="60" dirty="0">
                  <a:solidFill>
                    <a:srgbClr val="404040"/>
                  </a:solidFill>
                  <a:latin typeface="Montserrat Light"/>
                </a:rPr>
                <a:t>);  en aplicaciones para sectores de banca, medicina y sector publico.</a:t>
              </a:r>
              <a:endParaRPr lang="en-US" sz="1208" spc="60" dirty="0">
                <a:solidFill>
                  <a:srgbClr val="404040"/>
                </a:solidFill>
                <a:latin typeface="Montserrat Light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8575"/>
              <a:ext cx="3384346" cy="2677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70"/>
                </a:lnSpc>
              </a:pPr>
              <a:r>
                <a:rPr lang="en-US" sz="1413" spc="211" dirty="0">
                  <a:solidFill>
                    <a:srgbClr val="000000"/>
                  </a:solidFill>
                  <a:latin typeface="Montserrat Light Bold"/>
                </a:rPr>
                <a:t>ACERCA DE MÍ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44251" y="8602857"/>
            <a:ext cx="2524718" cy="1060508"/>
            <a:chOff x="158290" y="-374752"/>
            <a:chExt cx="3366292" cy="1511142"/>
          </a:xfrm>
        </p:grpSpPr>
        <p:sp>
          <p:nvSpPr>
            <p:cNvPr id="13" name="TextBox 13"/>
            <p:cNvSpPr txBox="1"/>
            <p:nvPr/>
          </p:nvSpPr>
          <p:spPr>
            <a:xfrm>
              <a:off x="176441" y="-374752"/>
              <a:ext cx="3344014" cy="2677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70"/>
                </a:lnSpc>
              </a:pPr>
              <a:r>
                <a:rPr lang="en-US" sz="1413" spc="211" dirty="0">
                  <a:solidFill>
                    <a:srgbClr val="000000"/>
                  </a:solidFill>
                  <a:latin typeface="Montserrat Light Bold"/>
                </a:rPr>
                <a:t>CONTACTO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58290" y="-43164"/>
              <a:ext cx="3366292" cy="1179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28"/>
                </a:lnSpc>
              </a:pPr>
              <a:r>
                <a:rPr lang="en-US" sz="1208" spc="60" dirty="0">
                  <a:solidFill>
                    <a:srgbClr val="404040"/>
                  </a:solidFill>
                  <a:latin typeface="Montserrat Light"/>
                </a:rPr>
                <a:t>(051) 997072900</a:t>
              </a:r>
            </a:p>
            <a:p>
              <a:pPr algn="ctr">
                <a:lnSpc>
                  <a:spcPts val="2428"/>
                </a:lnSpc>
              </a:pPr>
              <a:r>
                <a:rPr lang="en-US" sz="1208" spc="60" dirty="0">
                  <a:solidFill>
                    <a:srgbClr val="404040"/>
                  </a:solidFill>
                  <a:latin typeface="Montserrat Light"/>
                </a:rPr>
                <a:t>breinerbca2015@gmail.com</a:t>
              </a:r>
            </a:p>
            <a:p>
              <a:pPr algn="ctr">
                <a:lnSpc>
                  <a:spcPts val="2428"/>
                </a:lnSpc>
              </a:pPr>
              <a:endParaRPr lang="en-US" sz="1208" spc="60" dirty="0">
                <a:solidFill>
                  <a:srgbClr val="404040"/>
                </a:solidFill>
                <a:latin typeface="Montserrat Light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91022" y="6538990"/>
            <a:ext cx="2696528" cy="1789612"/>
            <a:chOff x="47052" y="-541684"/>
            <a:chExt cx="3595369" cy="2386150"/>
          </a:xfrm>
        </p:grpSpPr>
        <p:sp>
          <p:nvSpPr>
            <p:cNvPr id="16" name="TextBox 16"/>
            <p:cNvSpPr txBox="1"/>
            <p:nvPr/>
          </p:nvSpPr>
          <p:spPr>
            <a:xfrm>
              <a:off x="134188" y="-541684"/>
              <a:ext cx="3508233" cy="255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70"/>
                </a:lnSpc>
              </a:pPr>
              <a:r>
                <a:rPr lang="en-US" sz="1413" spc="211" dirty="0">
                  <a:solidFill>
                    <a:srgbClr val="000000"/>
                  </a:solidFill>
                  <a:latin typeface="Raleway Bold"/>
                </a:rPr>
                <a:t>EDUCACIÓN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7140" y="900019"/>
              <a:ext cx="3532941" cy="9444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33"/>
                </a:lnSpc>
              </a:pPr>
              <a:r>
                <a:rPr lang="en-US" sz="1208" spc="60" dirty="0">
                  <a:solidFill>
                    <a:srgbClr val="404040"/>
                  </a:solidFill>
                  <a:latin typeface="Montserrat Light"/>
                </a:rPr>
                <a:t>Ingeniero de Sistema e Informatica</a:t>
              </a:r>
            </a:p>
            <a:p>
              <a:pPr algn="ctr">
                <a:lnSpc>
                  <a:spcPts val="1933"/>
                </a:lnSpc>
              </a:pPr>
              <a:r>
                <a:rPr lang="en-US" sz="1208" spc="60" dirty="0">
                  <a:solidFill>
                    <a:srgbClr val="404040"/>
                  </a:solidFill>
                  <a:latin typeface="Montserrat Light"/>
                </a:rPr>
                <a:t>2021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47052" y="-169395"/>
              <a:ext cx="3508235" cy="9428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33"/>
                </a:lnSpc>
              </a:pPr>
              <a:r>
                <a:rPr lang="en-US" sz="1208" spc="60" dirty="0">
                  <a:solidFill>
                    <a:srgbClr val="404040"/>
                  </a:solidFill>
                  <a:latin typeface="Raleway Bold"/>
                </a:rPr>
                <a:t>UNIVERSIDAD </a:t>
              </a:r>
            </a:p>
            <a:p>
              <a:pPr algn="ctr">
                <a:lnSpc>
                  <a:spcPts val="1933"/>
                </a:lnSpc>
              </a:pPr>
              <a:r>
                <a:rPr lang="en-US" sz="1208" spc="60" dirty="0">
                  <a:solidFill>
                    <a:srgbClr val="404040"/>
                  </a:solidFill>
                  <a:latin typeface="Raleway Bold"/>
                </a:rPr>
                <a:t>NACIONAL MAYOR DE SAN MARCOS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3685967" y="1904113"/>
            <a:ext cx="2613034" cy="184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0"/>
              </a:lnSpc>
            </a:pPr>
            <a:r>
              <a:rPr lang="en-US" sz="1413" spc="211" dirty="0">
                <a:solidFill>
                  <a:srgbClr val="000000"/>
                </a:solidFill>
                <a:latin typeface="Raleway Bold"/>
              </a:rPr>
              <a:t>EXPERIENCIA</a:t>
            </a:r>
          </a:p>
        </p:txBody>
      </p:sp>
      <p:sp>
        <p:nvSpPr>
          <p:cNvPr id="39" name="TextBox 13">
            <a:extLst>
              <a:ext uri="{FF2B5EF4-FFF2-40B4-BE49-F238E27FC236}">
                <a16:creationId xmlns:a16="http://schemas.microsoft.com/office/drawing/2014/main" id="{164780E0-FB6D-48E6-8038-DE3325A0DC71}"/>
              </a:ext>
            </a:extLst>
          </p:cNvPr>
          <p:cNvSpPr txBox="1"/>
          <p:nvPr/>
        </p:nvSpPr>
        <p:spPr>
          <a:xfrm>
            <a:off x="514189" y="9670803"/>
            <a:ext cx="250801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0"/>
              </a:lnSpc>
            </a:pPr>
            <a:r>
              <a:rPr lang="en-US" sz="1413" spc="211" dirty="0">
                <a:solidFill>
                  <a:srgbClr val="000000"/>
                </a:solidFill>
                <a:latin typeface="Montserrat Light Bold"/>
              </a:rPr>
              <a:t>SITIO WEB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C39A7AC8-BD99-449C-B700-F3EE1A90A3EE}"/>
              </a:ext>
            </a:extLst>
          </p:cNvPr>
          <p:cNvSpPr txBox="1"/>
          <p:nvPr/>
        </p:nvSpPr>
        <p:spPr>
          <a:xfrm>
            <a:off x="485346" y="9946108"/>
            <a:ext cx="2577949" cy="2775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28"/>
              </a:lnSpc>
            </a:pPr>
            <a:r>
              <a:rPr lang="es-PE" sz="1400" u="sng" dirty="0">
                <a:solidFill>
                  <a:schemeClr val="accent1"/>
                </a:solidFill>
                <a:hlinkClick r:id="rId2"/>
              </a:rPr>
              <a:t>Ir a Portafolio</a:t>
            </a:r>
            <a:endParaRPr lang="en-US" sz="1208" u="sng" spc="60" dirty="0">
              <a:solidFill>
                <a:schemeClr val="accent1"/>
              </a:solidFill>
              <a:latin typeface="Montserrat Light"/>
            </a:endParaRPr>
          </a:p>
        </p:txBody>
      </p:sp>
      <p:grpSp>
        <p:nvGrpSpPr>
          <p:cNvPr id="35" name="Group 26">
            <a:extLst>
              <a:ext uri="{FF2B5EF4-FFF2-40B4-BE49-F238E27FC236}">
                <a16:creationId xmlns:a16="http://schemas.microsoft.com/office/drawing/2014/main" id="{88D4F13D-3D20-43A6-8BD4-D05FD5D92D9A}"/>
              </a:ext>
            </a:extLst>
          </p:cNvPr>
          <p:cNvGrpSpPr/>
          <p:nvPr/>
        </p:nvGrpSpPr>
        <p:grpSpPr>
          <a:xfrm>
            <a:off x="3567339" y="2272301"/>
            <a:ext cx="3824471" cy="4748562"/>
            <a:chOff x="-348164" y="340349"/>
            <a:chExt cx="14930276" cy="7266558"/>
          </a:xfrm>
        </p:grpSpPr>
        <p:sp>
          <p:nvSpPr>
            <p:cNvPr id="43" name="TextBox 27">
              <a:extLst>
                <a:ext uri="{FF2B5EF4-FFF2-40B4-BE49-F238E27FC236}">
                  <a16:creationId xmlns:a16="http://schemas.microsoft.com/office/drawing/2014/main" id="{ADC42130-5B7C-4EF9-A2D3-6385658CCCC9}"/>
                </a:ext>
              </a:extLst>
            </p:cNvPr>
            <p:cNvSpPr txBox="1"/>
            <p:nvPr/>
          </p:nvSpPr>
          <p:spPr>
            <a:xfrm>
              <a:off x="43364" y="805204"/>
              <a:ext cx="11852535" cy="3341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859"/>
                </a:lnSpc>
              </a:pPr>
              <a:r>
                <a:rPr lang="en-US" sz="1162" b="1" spc="58" dirty="0" err="1">
                  <a:solidFill>
                    <a:srgbClr val="404040"/>
                  </a:solidFill>
                  <a:latin typeface="Raleway"/>
                </a:rPr>
                <a:t>Analista</a:t>
              </a:r>
              <a:r>
                <a:rPr lang="en-US" sz="1162" b="1" spc="58" dirty="0">
                  <a:solidFill>
                    <a:srgbClr val="404040"/>
                  </a:solidFill>
                  <a:latin typeface="Raleway"/>
                </a:rPr>
                <a:t> </a:t>
              </a:r>
              <a:r>
                <a:rPr lang="en-US" sz="1162" b="1" spc="58" dirty="0" err="1">
                  <a:solidFill>
                    <a:srgbClr val="404040"/>
                  </a:solidFill>
                  <a:latin typeface="Raleway"/>
                </a:rPr>
                <a:t>Programador</a:t>
              </a:r>
              <a:r>
                <a:rPr lang="en-US" sz="1162" b="1" spc="58" dirty="0">
                  <a:solidFill>
                    <a:srgbClr val="404040"/>
                  </a:solidFill>
                  <a:latin typeface="Raleway"/>
                </a:rPr>
                <a:t> </a:t>
              </a:r>
              <a:r>
                <a:rPr lang="en-US" sz="1162" spc="58" dirty="0">
                  <a:solidFill>
                    <a:srgbClr val="404040"/>
                  </a:solidFill>
                  <a:latin typeface="Raleway"/>
                </a:rPr>
                <a:t> [2021 – 2022]</a:t>
              </a:r>
            </a:p>
          </p:txBody>
        </p:sp>
        <p:sp>
          <p:nvSpPr>
            <p:cNvPr id="44" name="TextBox 28">
              <a:extLst>
                <a:ext uri="{FF2B5EF4-FFF2-40B4-BE49-F238E27FC236}">
                  <a16:creationId xmlns:a16="http://schemas.microsoft.com/office/drawing/2014/main" id="{E12EE99F-6007-4456-A6B4-0E4732F0DAE3}"/>
                </a:ext>
              </a:extLst>
            </p:cNvPr>
            <p:cNvSpPr txBox="1"/>
            <p:nvPr/>
          </p:nvSpPr>
          <p:spPr>
            <a:xfrm>
              <a:off x="-4" y="340349"/>
              <a:ext cx="11852535" cy="3153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976"/>
                </a:lnSpc>
              </a:pPr>
              <a:r>
                <a:rPr lang="en-US" sz="1200" spc="61" dirty="0">
                  <a:solidFill>
                    <a:srgbClr val="404040"/>
                  </a:solidFill>
                  <a:latin typeface="Raleway Bold"/>
                </a:rPr>
                <a:t>STEFANINI - LIMA - PERU</a:t>
              </a:r>
            </a:p>
          </p:txBody>
        </p:sp>
        <p:sp>
          <p:nvSpPr>
            <p:cNvPr id="45" name="TextBox 29">
              <a:extLst>
                <a:ext uri="{FF2B5EF4-FFF2-40B4-BE49-F238E27FC236}">
                  <a16:creationId xmlns:a16="http://schemas.microsoft.com/office/drawing/2014/main" id="{FDD5A0AF-B685-4E3A-8E90-060669E8958C}"/>
                </a:ext>
              </a:extLst>
            </p:cNvPr>
            <p:cNvSpPr txBox="1"/>
            <p:nvPr/>
          </p:nvSpPr>
          <p:spPr>
            <a:xfrm>
              <a:off x="-348164" y="1304806"/>
              <a:ext cx="14930276" cy="630210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199506" lvl="1" indent="-99753">
                <a:lnSpc>
                  <a:spcPts val="1933"/>
                </a:lnSpc>
                <a:buFont typeface="Arial"/>
                <a:buChar char="•"/>
              </a:pP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Generación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de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servicios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web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basados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en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Java con Spring </a:t>
              </a:r>
            </a:p>
            <a:p>
              <a:pPr marL="199506" lvl="1" indent="-99753">
                <a:lnSpc>
                  <a:spcPts val="1933"/>
                </a:lnSpc>
                <a:buFont typeface="Arial"/>
                <a:buChar char="•"/>
              </a:pP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Generación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y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análisis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de scripts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en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tablas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de Oracle</a:t>
              </a:r>
            </a:p>
            <a:p>
              <a:pPr marL="199506" lvl="1" indent="-99753">
                <a:lnSpc>
                  <a:spcPts val="1933"/>
                </a:lnSpc>
                <a:buFont typeface="Arial"/>
                <a:buChar char="•"/>
              </a:pP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Migracion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de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Sql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Server a Oracle</a:t>
              </a:r>
            </a:p>
            <a:p>
              <a:pPr marL="199506" lvl="1" indent="-99753">
                <a:lnSpc>
                  <a:spcPts val="1933"/>
                </a:lnSpc>
                <a:buFont typeface="Arial"/>
                <a:buChar char="•"/>
              </a:pP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Consumo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de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servicios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SSL y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generacion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de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certificados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en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Java</a:t>
              </a:r>
            </a:p>
            <a:p>
              <a:pPr marL="199506" lvl="1" indent="-99753">
                <a:lnSpc>
                  <a:spcPts val="1933"/>
                </a:lnSpc>
                <a:buFont typeface="Arial"/>
                <a:buChar char="•"/>
              </a:pPr>
              <a:r>
                <a:rPr lang="es-MX" sz="1208" spc="60" dirty="0">
                  <a:solidFill>
                    <a:srgbClr val="404040"/>
                  </a:solidFill>
                  <a:latin typeface="Raleway"/>
                </a:rPr>
                <a:t>Manejo de integración continua BitBucket, Jenkins, Sonarqube</a:t>
              </a:r>
            </a:p>
            <a:p>
              <a:pPr marL="199506" lvl="1" indent="-99753">
                <a:lnSpc>
                  <a:spcPts val="1933"/>
                </a:lnSpc>
                <a:buFont typeface="Arial"/>
                <a:buChar char="•"/>
              </a:pP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Resolución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de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incidencias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</a:t>
              </a:r>
            </a:p>
            <a:p>
              <a:pPr marL="99753" lvl="1">
                <a:lnSpc>
                  <a:spcPts val="1933"/>
                </a:lnSpc>
              </a:pPr>
              <a:endParaRPr lang="es-MX" sz="1208" spc="60" dirty="0">
                <a:solidFill>
                  <a:srgbClr val="404040"/>
                </a:solidFill>
                <a:latin typeface="Raleway"/>
              </a:endParaRPr>
            </a:p>
            <a:p>
              <a:pPr marL="99753" lvl="1">
                <a:lnSpc>
                  <a:spcPts val="1933"/>
                </a:lnSpc>
              </a:pPr>
              <a:r>
                <a:rPr lang="es-MX" sz="1208" b="1" spc="60" dirty="0">
                  <a:solidFill>
                    <a:srgbClr val="404040"/>
                  </a:solidFill>
                  <a:latin typeface="Raleway"/>
                </a:rPr>
                <a:t>Herramientas utilizadas</a:t>
              </a:r>
              <a:r>
                <a:rPr lang="es-MX" sz="1208" spc="60" dirty="0">
                  <a:solidFill>
                    <a:srgbClr val="404040"/>
                  </a:solidFill>
                  <a:latin typeface="Raleway"/>
                </a:rPr>
                <a:t>: Java, Spring,</a:t>
              </a:r>
            </a:p>
            <a:p>
              <a:pPr marL="99753" lvl="1">
                <a:lnSpc>
                  <a:spcPts val="1933"/>
                </a:lnSpc>
              </a:pPr>
              <a:r>
                <a:rPr lang="es-MX" sz="1208" spc="60" dirty="0">
                  <a:solidFill>
                    <a:srgbClr val="404040"/>
                  </a:solidFill>
                  <a:latin typeface="Raleway"/>
                </a:rPr>
                <a:t>APX (Framework Backend de BBVA), </a:t>
              </a:r>
              <a:r>
                <a:rPr lang="es-MX" sz="1208" spc="60" dirty="0" err="1">
                  <a:solidFill>
                    <a:srgbClr val="404040"/>
                  </a:solidFill>
                  <a:latin typeface="Raleway"/>
                </a:rPr>
                <a:t>git</a:t>
              </a:r>
              <a:r>
                <a:rPr lang="es-MX" sz="1208" spc="60" dirty="0">
                  <a:solidFill>
                    <a:srgbClr val="404040"/>
                  </a:solidFill>
                  <a:latin typeface="Raleway"/>
                </a:rPr>
                <a:t>, </a:t>
              </a:r>
              <a:r>
                <a:rPr lang="es-MX" sz="1208" spc="60" dirty="0" err="1">
                  <a:solidFill>
                    <a:srgbClr val="404040"/>
                  </a:solidFill>
                  <a:latin typeface="Raleway"/>
                </a:rPr>
                <a:t>Bitbucket</a:t>
              </a:r>
              <a:r>
                <a:rPr lang="es-MX" sz="1208" spc="60" dirty="0">
                  <a:solidFill>
                    <a:srgbClr val="404040"/>
                  </a:solidFill>
                  <a:latin typeface="Raleway"/>
                </a:rPr>
                <a:t>, </a:t>
              </a:r>
              <a:r>
                <a:rPr lang="es-MX" sz="1208" spc="60" dirty="0" err="1">
                  <a:solidFill>
                    <a:srgbClr val="404040"/>
                  </a:solidFill>
                  <a:latin typeface="Raleway"/>
                </a:rPr>
                <a:t>Angular,Lit</a:t>
              </a:r>
              <a:r>
                <a:rPr lang="es-MX" sz="1208" spc="60" dirty="0">
                  <a:solidFill>
                    <a:srgbClr val="404040"/>
                  </a:solidFill>
                  <a:latin typeface="Raleway"/>
                </a:rPr>
                <a:t> Element, Cells (Framework </a:t>
              </a:r>
              <a:r>
                <a:rPr lang="es-MX" sz="1208" spc="60" dirty="0" err="1">
                  <a:solidFill>
                    <a:srgbClr val="404040"/>
                  </a:solidFill>
                  <a:latin typeface="Raleway"/>
                </a:rPr>
                <a:t>Frontend</a:t>
              </a:r>
              <a:r>
                <a:rPr lang="es-MX" sz="1208" spc="60" dirty="0">
                  <a:solidFill>
                    <a:srgbClr val="404040"/>
                  </a:solidFill>
                  <a:latin typeface="Raleway"/>
                </a:rPr>
                <a:t> BBVA), Css3, HTML5, Docker, Oracle, JPA, JSP, </a:t>
              </a:r>
              <a:r>
                <a:rPr lang="es-MX" sz="1208" spc="60" dirty="0" err="1">
                  <a:solidFill>
                    <a:srgbClr val="404040"/>
                  </a:solidFill>
                  <a:latin typeface="Raleway"/>
                </a:rPr>
                <a:t>Cucumber</a:t>
              </a:r>
              <a:r>
                <a:rPr lang="es-MX" sz="1208" spc="60" dirty="0">
                  <a:solidFill>
                    <a:srgbClr val="404040"/>
                  </a:solidFill>
                  <a:latin typeface="Raleway"/>
                </a:rPr>
                <a:t>, Jboss, Tomcat.</a:t>
              </a:r>
            </a:p>
          </p:txBody>
        </p:sp>
      </p:grpSp>
      <p:sp>
        <p:nvSpPr>
          <p:cNvPr id="48" name="TextBox 32">
            <a:extLst>
              <a:ext uri="{FF2B5EF4-FFF2-40B4-BE49-F238E27FC236}">
                <a16:creationId xmlns:a16="http://schemas.microsoft.com/office/drawing/2014/main" id="{4C62B4FB-F473-433C-8BCC-8C0AECA233F0}"/>
              </a:ext>
            </a:extLst>
          </p:cNvPr>
          <p:cNvSpPr txBox="1"/>
          <p:nvPr/>
        </p:nvSpPr>
        <p:spPr>
          <a:xfrm>
            <a:off x="3620880" y="7382488"/>
            <a:ext cx="2649706" cy="184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370"/>
              </a:lnSpc>
            </a:pPr>
            <a:r>
              <a:rPr lang="en-US" sz="1413" spc="211" dirty="0">
                <a:solidFill>
                  <a:srgbClr val="000000"/>
                </a:solidFill>
                <a:latin typeface="Raleway Bold"/>
              </a:rPr>
              <a:t>LOGROS</a:t>
            </a:r>
          </a:p>
        </p:txBody>
      </p:sp>
      <p:sp>
        <p:nvSpPr>
          <p:cNvPr id="52" name="TextBox 29">
            <a:extLst>
              <a:ext uri="{FF2B5EF4-FFF2-40B4-BE49-F238E27FC236}">
                <a16:creationId xmlns:a16="http://schemas.microsoft.com/office/drawing/2014/main" id="{FF39AB66-FD2E-4C27-BFC2-512EB0B87F10}"/>
              </a:ext>
            </a:extLst>
          </p:cNvPr>
          <p:cNvSpPr txBox="1"/>
          <p:nvPr/>
        </p:nvSpPr>
        <p:spPr>
          <a:xfrm>
            <a:off x="3507545" y="8031149"/>
            <a:ext cx="3947774" cy="25408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5503" lvl="1" indent="-285750">
              <a:buFont typeface="Arial" panose="020B0604020202020204" pitchFamily="34" charset="0"/>
              <a:buChar char="•"/>
            </a:pPr>
            <a:r>
              <a:rPr lang="en-US" sz="1208" spc="60" dirty="0">
                <a:solidFill>
                  <a:srgbClr val="404040"/>
                </a:solidFill>
                <a:latin typeface="Raleway Bold"/>
              </a:rPr>
              <a:t>ENTRE BBVA Y DESPEGAR</a:t>
            </a:r>
          </a:p>
          <a:p>
            <a:pPr marL="556953" lvl="2">
              <a:lnSpc>
                <a:spcPts val="1933"/>
              </a:lnSpc>
            </a:pPr>
            <a:r>
              <a:rPr lang="en-US" sz="1208" spc="60" dirty="0">
                <a:solidFill>
                  <a:srgbClr val="404040"/>
                </a:solidFill>
                <a:latin typeface="Raleway"/>
              </a:rPr>
              <a:t>El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cual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permite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a un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cliente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de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Despegar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canjear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y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cancerlar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sus </a:t>
            </a:r>
          </a:p>
          <a:p>
            <a:pPr marL="556953" lvl="2">
              <a:lnSpc>
                <a:spcPts val="1933"/>
              </a:lnSpc>
            </a:pPr>
            <a:r>
              <a:rPr lang="en-US" sz="1208" spc="60" dirty="0">
                <a:solidFill>
                  <a:srgbClr val="404040"/>
                </a:solidFill>
                <a:latin typeface="Raleway"/>
              </a:rPr>
              <a:t>puntos BBVA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en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soles por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pasajes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en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aerolineas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.</a:t>
            </a:r>
          </a:p>
          <a:p>
            <a:pPr marL="556953" lvl="2">
              <a:lnSpc>
                <a:spcPts val="1933"/>
              </a:lnSpc>
            </a:pPr>
            <a:endParaRPr lang="en-US" sz="1208" spc="60" dirty="0">
              <a:solidFill>
                <a:srgbClr val="404040"/>
              </a:solidFill>
              <a:latin typeface="Raleway"/>
            </a:endParaRPr>
          </a:p>
          <a:p>
            <a:pPr marL="385503" lvl="1" indent="-285750">
              <a:buFont typeface="Arial" panose="020B0604020202020204" pitchFamily="34" charset="0"/>
              <a:buChar char="•"/>
            </a:pPr>
            <a:r>
              <a:rPr lang="en-US" sz="1208" spc="60" dirty="0">
                <a:solidFill>
                  <a:srgbClr val="404040"/>
                </a:solidFill>
                <a:latin typeface="Raleway Bold"/>
              </a:rPr>
              <a:t>ENTRE BBVA Y RIMAC</a:t>
            </a:r>
          </a:p>
          <a:p>
            <a:pPr marL="556953" lvl="2">
              <a:lnSpc>
                <a:spcPts val="1933"/>
              </a:lnSpc>
            </a:pP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Aplicativos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que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posibilitan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</a:t>
            </a:r>
            <a:r>
              <a:rPr lang="es-MX" sz="1208" spc="60" dirty="0">
                <a:solidFill>
                  <a:srgbClr val="404040"/>
                </a:solidFill>
                <a:latin typeface="Raleway"/>
              </a:rPr>
              <a:t>dar de alta a un    Seguro </a:t>
            </a:r>
            <a:r>
              <a:rPr lang="es-MX" sz="1208" spc="60" dirty="0" err="1">
                <a:solidFill>
                  <a:srgbClr val="404040"/>
                </a:solidFill>
                <a:latin typeface="Raleway"/>
              </a:rPr>
              <a:t>Multiriesgo</a:t>
            </a:r>
            <a:r>
              <a:rPr lang="es-MX" sz="1208" spc="60" dirty="0">
                <a:solidFill>
                  <a:srgbClr val="404040"/>
                </a:solidFill>
                <a:latin typeface="Raleway"/>
              </a:rPr>
              <a:t> , mostrando el listado de Planes y permitiendo realizar una cotización.</a:t>
            </a:r>
            <a:endParaRPr lang="en-US" sz="1208" spc="60" dirty="0">
              <a:solidFill>
                <a:srgbClr val="404040"/>
              </a:solidFill>
              <a:latin typeface="Raleway Bold"/>
            </a:endParaRPr>
          </a:p>
        </p:txBody>
      </p:sp>
      <p:pic>
        <p:nvPicPr>
          <p:cNvPr id="18" name="Imagen 17" descr="Un joven con una camisa negra&#10;&#10;Descripción generada automáticamente">
            <a:extLst>
              <a:ext uri="{FF2B5EF4-FFF2-40B4-BE49-F238E27FC236}">
                <a16:creationId xmlns:a16="http://schemas.microsoft.com/office/drawing/2014/main" id="{7319E48E-DA2E-462F-9B18-1CE88AA064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49" y="244151"/>
            <a:ext cx="2306112" cy="3081234"/>
          </a:xfrm>
          <a:prstGeom prst="rect">
            <a:avLst/>
          </a:prstGeom>
        </p:spPr>
      </p:pic>
      <p:pic>
        <p:nvPicPr>
          <p:cNvPr id="17" name="Imagen 16" descr="Un joven con una camisa negra&#10;&#10;Descripción generada automáticamente">
            <a:extLst>
              <a:ext uri="{FF2B5EF4-FFF2-40B4-BE49-F238E27FC236}">
                <a16:creationId xmlns:a16="http://schemas.microsoft.com/office/drawing/2014/main" id="{510EA318-54CA-425C-A99B-76CE87D93E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46" y="219419"/>
            <a:ext cx="2306112" cy="3081156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B0FB21A6-B308-48DB-B552-C2ABD765AB0F}"/>
              </a:ext>
            </a:extLst>
          </p:cNvPr>
          <p:cNvSpPr txBox="1"/>
          <p:nvPr/>
        </p:nvSpPr>
        <p:spPr>
          <a:xfrm>
            <a:off x="3413220" y="7617409"/>
            <a:ext cx="3978590" cy="312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9753" lvl="1">
              <a:lnSpc>
                <a:spcPts val="1933"/>
              </a:lnSpc>
            </a:pPr>
            <a:r>
              <a:rPr lang="en-US" sz="1210" spc="60" dirty="0">
                <a:solidFill>
                  <a:srgbClr val="404040"/>
                </a:solidFill>
                <a:latin typeface="Raleway Bold"/>
              </a:rPr>
              <a:t>DESARROLLO Y DESPLIEGUE DE APLICATIVOS</a:t>
            </a:r>
          </a:p>
        </p:txBody>
      </p:sp>
    </p:spTree>
    <p:extLst>
      <p:ext uri="{BB962C8B-B14F-4D97-AF65-F5344CB8AC3E}">
        <p14:creationId xmlns:p14="http://schemas.microsoft.com/office/powerpoint/2010/main" val="25813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7">
            <a:extLst>
              <a:ext uri="{FF2B5EF4-FFF2-40B4-BE49-F238E27FC236}">
                <a16:creationId xmlns:a16="http://schemas.microsoft.com/office/drawing/2014/main" id="{11FE3E8F-7894-4C1C-8B74-AB8E76553009}"/>
              </a:ext>
            </a:extLst>
          </p:cNvPr>
          <p:cNvGrpSpPr/>
          <p:nvPr/>
        </p:nvGrpSpPr>
        <p:grpSpPr>
          <a:xfrm>
            <a:off x="198400" y="271393"/>
            <a:ext cx="3535336" cy="375966"/>
            <a:chOff x="0" y="0"/>
            <a:chExt cx="1627283" cy="173054"/>
          </a:xfrm>
        </p:grpSpPr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F9CBECE3-BF39-4E0D-8433-EC92A64E2A63}"/>
                </a:ext>
              </a:extLst>
            </p:cNvPr>
            <p:cNvSpPr/>
            <p:nvPr/>
          </p:nvSpPr>
          <p:spPr>
            <a:xfrm>
              <a:off x="0" y="0"/>
              <a:ext cx="1627283" cy="173054"/>
            </a:xfrm>
            <a:custGeom>
              <a:avLst/>
              <a:gdLst/>
              <a:ahLst/>
              <a:cxnLst/>
              <a:rect l="l" t="t" r="r" b="b"/>
              <a:pathLst>
                <a:path w="1627283" h="173054">
                  <a:moveTo>
                    <a:pt x="0" y="0"/>
                  </a:moveTo>
                  <a:lnTo>
                    <a:pt x="1627283" y="0"/>
                  </a:lnTo>
                  <a:lnTo>
                    <a:pt x="1627283" y="173054"/>
                  </a:lnTo>
                  <a:lnTo>
                    <a:pt x="0" y="173054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</p:spPr>
        </p:sp>
      </p:grpSp>
      <p:sp>
        <p:nvSpPr>
          <p:cNvPr id="46" name="TextBox 21">
            <a:extLst>
              <a:ext uri="{FF2B5EF4-FFF2-40B4-BE49-F238E27FC236}">
                <a16:creationId xmlns:a16="http://schemas.microsoft.com/office/drawing/2014/main" id="{242CC40B-7603-42A3-91A7-9315DE36FE03}"/>
              </a:ext>
            </a:extLst>
          </p:cNvPr>
          <p:cNvSpPr txBox="1"/>
          <p:nvPr/>
        </p:nvSpPr>
        <p:spPr>
          <a:xfrm>
            <a:off x="317126" y="350364"/>
            <a:ext cx="2613034" cy="184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0"/>
              </a:lnSpc>
            </a:pPr>
            <a:r>
              <a:rPr lang="en-US" sz="1413" spc="211">
                <a:solidFill>
                  <a:srgbClr val="000000"/>
                </a:solidFill>
                <a:latin typeface="Raleway Bold"/>
              </a:rPr>
              <a:t>EXPERIENCIA</a:t>
            </a:r>
          </a:p>
        </p:txBody>
      </p:sp>
      <p:grpSp>
        <p:nvGrpSpPr>
          <p:cNvPr id="64" name="Group 22">
            <a:extLst>
              <a:ext uri="{FF2B5EF4-FFF2-40B4-BE49-F238E27FC236}">
                <a16:creationId xmlns:a16="http://schemas.microsoft.com/office/drawing/2014/main" id="{8398D692-79DE-4CF6-8CFF-4A4F24FC822B}"/>
              </a:ext>
            </a:extLst>
          </p:cNvPr>
          <p:cNvGrpSpPr/>
          <p:nvPr/>
        </p:nvGrpSpPr>
        <p:grpSpPr>
          <a:xfrm>
            <a:off x="3906532" y="2360271"/>
            <a:ext cx="3572488" cy="4106998"/>
            <a:chOff x="-84898" y="490015"/>
            <a:chExt cx="4828863" cy="4158441"/>
          </a:xfrm>
        </p:grpSpPr>
        <p:sp>
          <p:nvSpPr>
            <p:cNvPr id="65" name="TextBox 23">
              <a:extLst>
                <a:ext uri="{FF2B5EF4-FFF2-40B4-BE49-F238E27FC236}">
                  <a16:creationId xmlns:a16="http://schemas.microsoft.com/office/drawing/2014/main" id="{09699FFC-A08E-41BF-B4D8-0A0496384332}"/>
                </a:ext>
              </a:extLst>
            </p:cNvPr>
            <p:cNvSpPr txBox="1"/>
            <p:nvPr/>
          </p:nvSpPr>
          <p:spPr>
            <a:xfrm>
              <a:off x="30184" y="821567"/>
              <a:ext cx="4713781" cy="2191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859"/>
                </a:lnSpc>
              </a:pPr>
              <a:r>
                <a:rPr lang="en-US" sz="1100" b="1" spc="58" dirty="0" err="1">
                  <a:solidFill>
                    <a:srgbClr val="404040"/>
                  </a:solidFill>
                  <a:latin typeface="Raleway"/>
                </a:rPr>
                <a:t>Analista</a:t>
              </a:r>
              <a:r>
                <a:rPr lang="en-US" sz="1100" b="1" spc="58" dirty="0">
                  <a:solidFill>
                    <a:srgbClr val="404040"/>
                  </a:solidFill>
                  <a:latin typeface="Raleway"/>
                </a:rPr>
                <a:t> </a:t>
              </a:r>
              <a:r>
                <a:rPr lang="en-US" sz="1100" b="1" spc="58" dirty="0" err="1">
                  <a:solidFill>
                    <a:srgbClr val="404040"/>
                  </a:solidFill>
                  <a:latin typeface="Raleway"/>
                </a:rPr>
                <a:t>Programador</a:t>
              </a:r>
              <a:r>
                <a:rPr lang="en-US" sz="1100" b="1" spc="58" dirty="0">
                  <a:solidFill>
                    <a:srgbClr val="404040"/>
                  </a:solidFill>
                  <a:latin typeface="Raleway"/>
                </a:rPr>
                <a:t> Full Stack </a:t>
              </a:r>
              <a:r>
                <a:rPr lang="en-US" sz="1100" spc="58" dirty="0">
                  <a:solidFill>
                    <a:srgbClr val="404040"/>
                  </a:solidFill>
                  <a:latin typeface="Raleway"/>
                </a:rPr>
                <a:t>[2020] </a:t>
              </a:r>
            </a:p>
          </p:txBody>
        </p:sp>
        <p:sp>
          <p:nvSpPr>
            <p:cNvPr id="66" name="TextBox 24">
              <a:extLst>
                <a:ext uri="{FF2B5EF4-FFF2-40B4-BE49-F238E27FC236}">
                  <a16:creationId xmlns:a16="http://schemas.microsoft.com/office/drawing/2014/main" id="{6EAC228A-B6B5-4D2B-A99D-5871EBDB221F}"/>
                </a:ext>
              </a:extLst>
            </p:cNvPr>
            <p:cNvSpPr txBox="1"/>
            <p:nvPr/>
          </p:nvSpPr>
          <p:spPr>
            <a:xfrm>
              <a:off x="60011" y="490015"/>
              <a:ext cx="4604769" cy="2331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976"/>
                </a:lnSpc>
              </a:pPr>
              <a:r>
                <a:rPr lang="nn-NO" sz="1235" spc="61" dirty="0">
                  <a:solidFill>
                    <a:srgbClr val="404040"/>
                  </a:solidFill>
                  <a:latin typeface="Raleway Bold"/>
                </a:rPr>
                <a:t>Open TI S.A.C – </a:t>
              </a:r>
              <a:r>
                <a:rPr lang="en-US" sz="1235" spc="61" dirty="0">
                  <a:solidFill>
                    <a:srgbClr val="404040"/>
                  </a:solidFill>
                  <a:latin typeface="Raleway Bold"/>
                </a:rPr>
                <a:t>LIMA - PERU</a:t>
              </a:r>
            </a:p>
          </p:txBody>
        </p:sp>
        <p:sp>
          <p:nvSpPr>
            <p:cNvPr id="67" name="TextBox 25">
              <a:extLst>
                <a:ext uri="{FF2B5EF4-FFF2-40B4-BE49-F238E27FC236}">
                  <a16:creationId xmlns:a16="http://schemas.microsoft.com/office/drawing/2014/main" id="{26DCE392-303D-483F-A458-394D654BAC0D}"/>
                </a:ext>
              </a:extLst>
            </p:cNvPr>
            <p:cNvSpPr txBox="1"/>
            <p:nvPr/>
          </p:nvSpPr>
          <p:spPr>
            <a:xfrm>
              <a:off x="-84898" y="1218689"/>
              <a:ext cx="4643104" cy="34297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99506" lvl="1" indent="-99753">
                <a:lnSpc>
                  <a:spcPts val="1933"/>
                </a:lnSpc>
                <a:buFont typeface="Arial"/>
                <a:buChar char="•"/>
              </a:pP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Realizacion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de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aplicación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desde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angular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desde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cero</a:t>
              </a:r>
            </a:p>
            <a:p>
              <a:pPr marL="199506" lvl="1" indent="-99753">
                <a:lnSpc>
                  <a:spcPts val="1933"/>
                </a:lnSpc>
                <a:buFont typeface="Arial"/>
                <a:buChar char="•"/>
              </a:pP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Generacion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de components y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modulos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y routers para angular</a:t>
              </a:r>
            </a:p>
            <a:p>
              <a:pPr marL="199506" lvl="1" indent="-99753">
                <a:lnSpc>
                  <a:spcPts val="1933"/>
                </a:lnSpc>
                <a:buFont typeface="Arial"/>
                <a:buChar char="•"/>
              </a:pP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Generacion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de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estilos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y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maquetacion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de vistas html</a:t>
              </a:r>
            </a:p>
            <a:p>
              <a:pPr marL="199506" lvl="1" indent="-99753">
                <a:lnSpc>
                  <a:spcPts val="1933"/>
                </a:lnSpc>
                <a:buFont typeface="Arial"/>
                <a:buChar char="•"/>
              </a:pP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Consumo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de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servicios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backend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en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spring</a:t>
              </a:r>
            </a:p>
            <a:p>
              <a:pPr marL="199506" lvl="1" indent="-99753">
                <a:lnSpc>
                  <a:spcPts val="1933"/>
                </a:lnSpc>
                <a:buFont typeface="Arial"/>
                <a:buChar char="•"/>
              </a:pP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Modificacion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de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servicios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en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spring</a:t>
              </a:r>
            </a:p>
            <a:p>
              <a:pPr marL="99753" lvl="1">
                <a:lnSpc>
                  <a:spcPts val="1933"/>
                </a:lnSpc>
              </a:pPr>
              <a:endParaRPr lang="en-US" sz="1208" spc="60" dirty="0">
                <a:solidFill>
                  <a:srgbClr val="404040"/>
                </a:solidFill>
                <a:latin typeface="Raleway"/>
              </a:endParaRPr>
            </a:p>
            <a:p>
              <a:pPr marL="99753" lvl="1">
                <a:lnSpc>
                  <a:spcPts val="1933"/>
                </a:lnSpc>
              </a:pPr>
              <a:r>
                <a:rPr lang="es-MX" sz="1208" b="1" spc="60" dirty="0">
                  <a:solidFill>
                    <a:srgbClr val="404040"/>
                  </a:solidFill>
                  <a:latin typeface="Raleway"/>
                </a:rPr>
                <a:t>Herramientas utilizadas</a:t>
              </a:r>
              <a:r>
                <a:rPr lang="es-MX" sz="1208" spc="60" dirty="0">
                  <a:solidFill>
                    <a:srgbClr val="404040"/>
                  </a:solidFill>
                  <a:latin typeface="Raleway"/>
                </a:rPr>
                <a:t>: Java 8 (Servicios Rest, microservicios), Oracle, Angular 5,8 (Angular Material, Bootstrap), Tomcat (8,9), JavaScript, Css3 y HTML.</a:t>
              </a:r>
              <a:endParaRPr lang="en-US" sz="1208" spc="60" dirty="0">
                <a:solidFill>
                  <a:srgbClr val="404040"/>
                </a:solidFill>
                <a:latin typeface="Raleway"/>
              </a:endParaRPr>
            </a:p>
            <a:p>
              <a:pPr marL="199506" lvl="1" indent="-99753">
                <a:lnSpc>
                  <a:spcPts val="1933"/>
                </a:lnSpc>
                <a:buFont typeface="Arial"/>
                <a:buChar char="•"/>
              </a:pPr>
              <a:endParaRPr lang="en-US" sz="1208" spc="60" dirty="0">
                <a:solidFill>
                  <a:srgbClr val="404040"/>
                </a:solidFill>
                <a:latin typeface="Raleway"/>
              </a:endParaRPr>
            </a:p>
          </p:txBody>
        </p:sp>
      </p:grpSp>
      <p:grpSp>
        <p:nvGrpSpPr>
          <p:cNvPr id="72" name="Group 30">
            <a:extLst>
              <a:ext uri="{FF2B5EF4-FFF2-40B4-BE49-F238E27FC236}">
                <a16:creationId xmlns:a16="http://schemas.microsoft.com/office/drawing/2014/main" id="{5DA0FF56-D2C7-4C3A-963F-458CC53294CB}"/>
              </a:ext>
            </a:extLst>
          </p:cNvPr>
          <p:cNvGrpSpPr/>
          <p:nvPr/>
        </p:nvGrpSpPr>
        <p:grpSpPr>
          <a:xfrm>
            <a:off x="3885102" y="7942734"/>
            <a:ext cx="3535336" cy="375966"/>
            <a:chOff x="0" y="0"/>
            <a:chExt cx="1627283" cy="173054"/>
          </a:xfrm>
        </p:grpSpPr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DCF166B4-0EAD-4479-B119-127A7DBA8B2C}"/>
                </a:ext>
              </a:extLst>
            </p:cNvPr>
            <p:cNvSpPr/>
            <p:nvPr/>
          </p:nvSpPr>
          <p:spPr>
            <a:xfrm>
              <a:off x="0" y="0"/>
              <a:ext cx="1627283" cy="173054"/>
            </a:xfrm>
            <a:custGeom>
              <a:avLst/>
              <a:gdLst/>
              <a:ahLst/>
              <a:cxnLst/>
              <a:rect l="l" t="t" r="r" b="b"/>
              <a:pathLst>
                <a:path w="1627283" h="173054">
                  <a:moveTo>
                    <a:pt x="0" y="0"/>
                  </a:moveTo>
                  <a:lnTo>
                    <a:pt x="1627283" y="0"/>
                  </a:lnTo>
                  <a:lnTo>
                    <a:pt x="1627283" y="173054"/>
                  </a:lnTo>
                  <a:lnTo>
                    <a:pt x="0" y="173054"/>
                  </a:lnTo>
                  <a:close/>
                </a:path>
              </a:pathLst>
            </a:custGeom>
            <a:solidFill>
              <a:srgbClr val="E1C7B9"/>
            </a:solidFill>
          </p:spPr>
        </p:sp>
      </p:grpSp>
      <p:sp>
        <p:nvSpPr>
          <p:cNvPr id="74" name="TextBox 32">
            <a:extLst>
              <a:ext uri="{FF2B5EF4-FFF2-40B4-BE49-F238E27FC236}">
                <a16:creationId xmlns:a16="http://schemas.microsoft.com/office/drawing/2014/main" id="{1942151A-626D-4856-A931-497A33124A8D}"/>
              </a:ext>
            </a:extLst>
          </p:cNvPr>
          <p:cNvSpPr txBox="1"/>
          <p:nvPr/>
        </p:nvSpPr>
        <p:spPr>
          <a:xfrm>
            <a:off x="3966650" y="8083571"/>
            <a:ext cx="2649706" cy="184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370"/>
              </a:lnSpc>
            </a:pPr>
            <a:r>
              <a:rPr lang="en-US" sz="1413" spc="211" dirty="0">
                <a:solidFill>
                  <a:srgbClr val="000000"/>
                </a:solidFill>
                <a:latin typeface="Raleway Bold"/>
              </a:rPr>
              <a:t>REFERENCIAS</a:t>
            </a:r>
          </a:p>
        </p:txBody>
      </p:sp>
      <p:grpSp>
        <p:nvGrpSpPr>
          <p:cNvPr id="75" name="Group 33">
            <a:extLst>
              <a:ext uri="{FF2B5EF4-FFF2-40B4-BE49-F238E27FC236}">
                <a16:creationId xmlns:a16="http://schemas.microsoft.com/office/drawing/2014/main" id="{7F6FBD4C-3B59-440E-A168-DD29CAE92695}"/>
              </a:ext>
            </a:extLst>
          </p:cNvPr>
          <p:cNvGrpSpPr/>
          <p:nvPr/>
        </p:nvGrpSpPr>
        <p:grpSpPr>
          <a:xfrm>
            <a:off x="4007204" y="8459537"/>
            <a:ext cx="3461124" cy="1200116"/>
            <a:chOff x="92168" y="1050286"/>
            <a:chExt cx="4614833" cy="1802904"/>
          </a:xfrm>
        </p:grpSpPr>
        <p:sp>
          <p:nvSpPr>
            <p:cNvPr id="76" name="TextBox 34">
              <a:extLst>
                <a:ext uri="{FF2B5EF4-FFF2-40B4-BE49-F238E27FC236}">
                  <a16:creationId xmlns:a16="http://schemas.microsoft.com/office/drawing/2014/main" id="{437A6BDE-233D-4548-BF2B-8908BF014C1C}"/>
                </a:ext>
              </a:extLst>
            </p:cNvPr>
            <p:cNvSpPr txBox="1"/>
            <p:nvPr/>
          </p:nvSpPr>
          <p:spPr>
            <a:xfrm>
              <a:off x="92168" y="1576097"/>
              <a:ext cx="4614833" cy="1277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700"/>
                </a:lnSpc>
              </a:pPr>
              <a:r>
                <a:rPr lang="en-US" sz="1062" spc="53" dirty="0">
                  <a:solidFill>
                    <a:srgbClr val="404040"/>
                  </a:solidFill>
                  <a:latin typeface="Raleway"/>
                </a:rPr>
                <a:t>Scrum Master Equipo Adquirencia BBVA</a:t>
              </a:r>
            </a:p>
            <a:p>
              <a:pPr algn="just">
                <a:lnSpc>
                  <a:spcPts val="1700"/>
                </a:lnSpc>
              </a:pPr>
              <a:r>
                <a:rPr lang="en-US" sz="1062" spc="53" dirty="0">
                  <a:solidFill>
                    <a:srgbClr val="404040"/>
                  </a:solidFill>
                  <a:latin typeface="Raleway"/>
                </a:rPr>
                <a:t>997095487</a:t>
              </a:r>
            </a:p>
            <a:p>
              <a:pPr algn="just">
                <a:lnSpc>
                  <a:spcPts val="1700"/>
                </a:lnSpc>
              </a:pPr>
              <a:r>
                <a:rPr lang="en-US" sz="1062" spc="53" dirty="0">
                  <a:solidFill>
                    <a:srgbClr val="404040"/>
                  </a:solidFill>
                  <a:latin typeface="Raleway"/>
                </a:rPr>
                <a:t>miguel.ventocilla@bbva.com</a:t>
              </a:r>
            </a:p>
            <a:p>
              <a:pPr algn="just">
                <a:lnSpc>
                  <a:spcPts val="1700"/>
                </a:lnSpc>
              </a:pPr>
              <a:endParaRPr lang="en-US" sz="1062" spc="53" dirty="0">
                <a:solidFill>
                  <a:srgbClr val="404040"/>
                </a:solidFill>
                <a:latin typeface="Raleway"/>
              </a:endParaRPr>
            </a:p>
          </p:txBody>
        </p:sp>
        <p:sp>
          <p:nvSpPr>
            <p:cNvPr id="77" name="TextBox 35">
              <a:extLst>
                <a:ext uri="{FF2B5EF4-FFF2-40B4-BE49-F238E27FC236}">
                  <a16:creationId xmlns:a16="http://schemas.microsoft.com/office/drawing/2014/main" id="{22160793-AA5C-428E-A57E-B18DEB981292}"/>
                </a:ext>
              </a:extLst>
            </p:cNvPr>
            <p:cNvSpPr txBox="1"/>
            <p:nvPr/>
          </p:nvSpPr>
          <p:spPr>
            <a:xfrm>
              <a:off x="96453" y="1050286"/>
              <a:ext cx="3508641" cy="292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933"/>
                </a:lnSpc>
              </a:pPr>
              <a:r>
                <a:rPr lang="en-US" sz="1208" spc="60" dirty="0">
                  <a:solidFill>
                    <a:srgbClr val="404040"/>
                  </a:solidFill>
                  <a:latin typeface="Raleway Bold"/>
                </a:rPr>
                <a:t>MIGUEL VENTOCILLA</a:t>
              </a:r>
            </a:p>
          </p:txBody>
        </p:sp>
      </p:grpSp>
      <p:sp>
        <p:nvSpPr>
          <p:cNvPr id="32" name="TextBox 28">
            <a:extLst>
              <a:ext uri="{FF2B5EF4-FFF2-40B4-BE49-F238E27FC236}">
                <a16:creationId xmlns:a16="http://schemas.microsoft.com/office/drawing/2014/main" id="{FB5C889F-44BB-4FC4-9427-50517AC67143}"/>
              </a:ext>
            </a:extLst>
          </p:cNvPr>
          <p:cNvSpPr txBox="1"/>
          <p:nvPr/>
        </p:nvSpPr>
        <p:spPr>
          <a:xfrm>
            <a:off x="257240" y="810285"/>
            <a:ext cx="3535336" cy="2196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33"/>
              </a:lnSpc>
            </a:pPr>
            <a:r>
              <a:rPr lang="en-US" sz="1208" spc="60" dirty="0">
                <a:solidFill>
                  <a:srgbClr val="404040"/>
                </a:solidFill>
                <a:latin typeface="Raleway Bold"/>
              </a:rPr>
              <a:t>PROYECTO PMTD – LIMA - PERU</a:t>
            </a:r>
          </a:p>
        </p:txBody>
      </p:sp>
      <p:sp>
        <p:nvSpPr>
          <p:cNvPr id="33" name="TextBox 27">
            <a:extLst>
              <a:ext uri="{FF2B5EF4-FFF2-40B4-BE49-F238E27FC236}">
                <a16:creationId xmlns:a16="http://schemas.microsoft.com/office/drawing/2014/main" id="{2AD416DB-D79F-4DCB-A190-BCCEFF27C17D}"/>
              </a:ext>
            </a:extLst>
          </p:cNvPr>
          <p:cNvSpPr txBox="1"/>
          <p:nvPr/>
        </p:nvSpPr>
        <p:spPr>
          <a:xfrm>
            <a:off x="303796" y="1074578"/>
            <a:ext cx="3482326" cy="218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59"/>
              </a:lnSpc>
            </a:pPr>
            <a:r>
              <a:rPr lang="en-US" sz="1162" b="1" spc="58" dirty="0" err="1">
                <a:solidFill>
                  <a:srgbClr val="404040"/>
                </a:solidFill>
                <a:latin typeface="Raleway"/>
              </a:rPr>
              <a:t>Analista</a:t>
            </a:r>
            <a:r>
              <a:rPr lang="en-US" sz="1162" b="1" spc="58" dirty="0">
                <a:solidFill>
                  <a:srgbClr val="404040"/>
                </a:solidFill>
                <a:latin typeface="Raleway"/>
              </a:rPr>
              <a:t> </a:t>
            </a:r>
            <a:r>
              <a:rPr lang="en-US" sz="1162" b="1" spc="58" dirty="0" err="1">
                <a:solidFill>
                  <a:srgbClr val="404040"/>
                </a:solidFill>
                <a:latin typeface="Raleway"/>
              </a:rPr>
              <a:t>Programador</a:t>
            </a:r>
            <a:r>
              <a:rPr lang="en-US" sz="1162" b="1" spc="58" dirty="0">
                <a:solidFill>
                  <a:srgbClr val="404040"/>
                </a:solidFill>
                <a:latin typeface="Raleway"/>
              </a:rPr>
              <a:t> Full Stack</a:t>
            </a:r>
            <a:r>
              <a:rPr lang="en-US" sz="1162" spc="58" dirty="0">
                <a:solidFill>
                  <a:srgbClr val="404040"/>
                </a:solidFill>
                <a:latin typeface="Raleway"/>
              </a:rPr>
              <a:t> [2021] </a:t>
            </a:r>
          </a:p>
        </p:txBody>
      </p:sp>
      <p:sp>
        <p:nvSpPr>
          <p:cNvPr id="34" name="TextBox 29">
            <a:extLst>
              <a:ext uri="{FF2B5EF4-FFF2-40B4-BE49-F238E27FC236}">
                <a16:creationId xmlns:a16="http://schemas.microsoft.com/office/drawing/2014/main" id="{B6828B53-4AB8-4F99-91E8-68935DA19530}"/>
              </a:ext>
            </a:extLst>
          </p:cNvPr>
          <p:cNvSpPr txBox="1"/>
          <p:nvPr/>
        </p:nvSpPr>
        <p:spPr>
          <a:xfrm>
            <a:off x="153703" y="1417396"/>
            <a:ext cx="3535336" cy="290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99506" lvl="1" indent="-99753">
              <a:lnSpc>
                <a:spcPts val="1933"/>
              </a:lnSpc>
              <a:buFont typeface="Arial"/>
              <a:buChar char="•"/>
            </a:pP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Participacion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en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el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modelamiento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relacional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de base de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datos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del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negocio</a:t>
            </a:r>
            <a:endParaRPr lang="en-US" sz="1208" spc="60" dirty="0">
              <a:solidFill>
                <a:srgbClr val="404040"/>
              </a:solidFill>
              <a:latin typeface="Raleway"/>
            </a:endParaRPr>
          </a:p>
          <a:p>
            <a:pPr marL="199506" lvl="1" indent="-99753">
              <a:lnSpc>
                <a:spcPts val="1933"/>
              </a:lnSpc>
              <a:buFont typeface="Arial"/>
              <a:buChar char="•"/>
            </a:pP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Generacion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de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servicios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Rest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basados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en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Java y Spring Boot.</a:t>
            </a:r>
          </a:p>
          <a:p>
            <a:pPr marL="199506" lvl="1" indent="-99753">
              <a:lnSpc>
                <a:spcPts val="1933"/>
              </a:lnSpc>
              <a:buFont typeface="Arial"/>
              <a:buChar char="•"/>
            </a:pP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Generacion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de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Authenticacion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de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usuarios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basado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en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roles con Spring Security y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jwt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.</a:t>
            </a:r>
          </a:p>
          <a:p>
            <a:pPr marL="199506" lvl="1" indent="-99753">
              <a:lnSpc>
                <a:spcPts val="1933"/>
              </a:lnSpc>
              <a:buFont typeface="Arial"/>
              <a:buChar char="•"/>
            </a:pP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Generacion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de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documentacion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de los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servicios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basado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en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Swagger</a:t>
            </a:r>
          </a:p>
          <a:p>
            <a:pPr marL="199506" lvl="1" indent="-99753">
              <a:lnSpc>
                <a:spcPts val="1933"/>
              </a:lnSpc>
              <a:buFont typeface="Arial"/>
              <a:buChar char="•"/>
            </a:pP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Generacion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de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componentes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en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Angular y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servicios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para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el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lado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del front</a:t>
            </a:r>
          </a:p>
          <a:p>
            <a:pPr marL="199506" lvl="1" indent="-99753">
              <a:lnSpc>
                <a:spcPts val="1933"/>
              </a:lnSpc>
              <a:buFont typeface="Arial"/>
              <a:buChar char="•"/>
            </a:pP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Coordinaciones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de los requisites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funcionales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y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requerimientos</a:t>
            </a:r>
            <a:r>
              <a:rPr lang="en-US" sz="1208" spc="60" dirty="0">
                <a:solidFill>
                  <a:srgbClr val="404040"/>
                </a:solidFill>
                <a:latin typeface="Raleway"/>
              </a:rPr>
              <a:t> del </a:t>
            </a:r>
            <a:r>
              <a:rPr lang="en-US" sz="1208" spc="60" dirty="0" err="1">
                <a:solidFill>
                  <a:srgbClr val="404040"/>
                </a:solidFill>
                <a:latin typeface="Raleway"/>
              </a:rPr>
              <a:t>Cliente</a:t>
            </a:r>
            <a:endParaRPr lang="en-US" sz="1208" spc="60" dirty="0">
              <a:solidFill>
                <a:srgbClr val="404040"/>
              </a:solidFill>
              <a:latin typeface="Raleway"/>
            </a:endParaRPr>
          </a:p>
        </p:txBody>
      </p:sp>
      <p:sp>
        <p:nvSpPr>
          <p:cNvPr id="37" name="TextBox 32">
            <a:extLst>
              <a:ext uri="{FF2B5EF4-FFF2-40B4-BE49-F238E27FC236}">
                <a16:creationId xmlns:a16="http://schemas.microsoft.com/office/drawing/2014/main" id="{7B19BF26-30BD-49CE-98DF-1B04991EC636}"/>
              </a:ext>
            </a:extLst>
          </p:cNvPr>
          <p:cNvSpPr txBox="1"/>
          <p:nvPr/>
        </p:nvSpPr>
        <p:spPr>
          <a:xfrm>
            <a:off x="311163" y="4692180"/>
            <a:ext cx="2649706" cy="184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370"/>
              </a:lnSpc>
            </a:pPr>
            <a:r>
              <a:rPr lang="en-US" sz="1413" spc="211" dirty="0">
                <a:solidFill>
                  <a:srgbClr val="000000"/>
                </a:solidFill>
                <a:latin typeface="Raleway Bold"/>
              </a:rPr>
              <a:t>LOGROS</a:t>
            </a:r>
          </a:p>
        </p:txBody>
      </p:sp>
      <p:sp>
        <p:nvSpPr>
          <p:cNvPr id="38" name="TextBox 34">
            <a:extLst>
              <a:ext uri="{FF2B5EF4-FFF2-40B4-BE49-F238E27FC236}">
                <a16:creationId xmlns:a16="http://schemas.microsoft.com/office/drawing/2014/main" id="{7B976E02-9957-44CE-8D56-90DA9A71BCB6}"/>
              </a:ext>
            </a:extLst>
          </p:cNvPr>
          <p:cNvSpPr txBox="1"/>
          <p:nvPr/>
        </p:nvSpPr>
        <p:spPr>
          <a:xfrm>
            <a:off x="373012" y="5842067"/>
            <a:ext cx="3461124" cy="414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700"/>
              </a:lnSpc>
            </a:pPr>
            <a:r>
              <a:rPr lang="en-US" sz="1062" spc="53" dirty="0" err="1">
                <a:solidFill>
                  <a:srgbClr val="404040"/>
                </a:solidFill>
                <a:latin typeface="Raleway"/>
              </a:rPr>
              <a:t>Exposicion</a:t>
            </a:r>
            <a:r>
              <a:rPr lang="en-US" sz="1062" spc="53" dirty="0">
                <a:solidFill>
                  <a:srgbClr val="404040"/>
                </a:solidFill>
                <a:latin typeface="Raleway"/>
              </a:rPr>
              <a:t> de la </a:t>
            </a:r>
            <a:r>
              <a:rPr lang="en-US" sz="1062" spc="53" dirty="0" err="1">
                <a:solidFill>
                  <a:srgbClr val="404040"/>
                </a:solidFill>
                <a:latin typeface="Raleway"/>
              </a:rPr>
              <a:t>logica</a:t>
            </a:r>
            <a:r>
              <a:rPr lang="en-US" sz="1062" spc="53" dirty="0">
                <a:solidFill>
                  <a:srgbClr val="404040"/>
                </a:solidFill>
                <a:latin typeface="Raleway"/>
              </a:rPr>
              <a:t> del </a:t>
            </a:r>
            <a:r>
              <a:rPr lang="en-US" sz="1062" spc="53" dirty="0" err="1">
                <a:solidFill>
                  <a:srgbClr val="404040"/>
                </a:solidFill>
                <a:latin typeface="Raleway"/>
              </a:rPr>
              <a:t>negocio</a:t>
            </a:r>
            <a:endParaRPr lang="en-US" sz="1062" spc="53" dirty="0">
              <a:solidFill>
                <a:srgbClr val="404040"/>
              </a:solidFill>
              <a:latin typeface="Raleway"/>
            </a:endParaRPr>
          </a:p>
          <a:p>
            <a:pPr algn="just">
              <a:lnSpc>
                <a:spcPts val="1700"/>
              </a:lnSpc>
            </a:pPr>
            <a:r>
              <a:rPr lang="en-US" sz="1062" spc="53" dirty="0">
                <a:solidFill>
                  <a:srgbClr val="404040"/>
                </a:solidFill>
                <a:latin typeface="Raleway"/>
              </a:rPr>
              <a:t>De la </a:t>
            </a:r>
            <a:r>
              <a:rPr lang="en-US" sz="1062" spc="53" dirty="0" err="1">
                <a:solidFill>
                  <a:srgbClr val="404040"/>
                </a:solidFill>
                <a:latin typeface="Raleway"/>
              </a:rPr>
              <a:t>parte</a:t>
            </a:r>
            <a:r>
              <a:rPr lang="en-US" sz="1062" spc="53" dirty="0">
                <a:solidFill>
                  <a:srgbClr val="404040"/>
                </a:solidFill>
                <a:latin typeface="Raleway"/>
              </a:rPr>
              <a:t> de back y base de </a:t>
            </a:r>
            <a:r>
              <a:rPr lang="en-US" sz="1062" spc="53" dirty="0" err="1">
                <a:solidFill>
                  <a:srgbClr val="404040"/>
                </a:solidFill>
                <a:latin typeface="Raleway"/>
              </a:rPr>
              <a:t>datos</a:t>
            </a:r>
            <a:r>
              <a:rPr lang="en-US" sz="1062" spc="53" dirty="0">
                <a:solidFill>
                  <a:srgbClr val="404040"/>
                </a:solidFill>
                <a:latin typeface="Raleway"/>
              </a:rPr>
              <a:t>, front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DED643-C4EE-4ED9-8C46-FA4364D6B31A}"/>
              </a:ext>
            </a:extLst>
          </p:cNvPr>
          <p:cNvSpPr txBox="1"/>
          <p:nvPr/>
        </p:nvSpPr>
        <p:spPr>
          <a:xfrm>
            <a:off x="305327" y="5607170"/>
            <a:ext cx="2649704" cy="219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33"/>
              </a:lnSpc>
            </a:pPr>
            <a:r>
              <a:rPr lang="en-US" sz="1208" spc="60" dirty="0">
                <a:solidFill>
                  <a:srgbClr val="404040"/>
                </a:solidFill>
                <a:latin typeface="Raleway Bold"/>
              </a:rPr>
              <a:t>PRESENTACION CON EL CLIENTE</a:t>
            </a:r>
          </a:p>
        </p:txBody>
      </p:sp>
      <p:grpSp>
        <p:nvGrpSpPr>
          <p:cNvPr id="40" name="Group 36">
            <a:extLst>
              <a:ext uri="{FF2B5EF4-FFF2-40B4-BE49-F238E27FC236}">
                <a16:creationId xmlns:a16="http://schemas.microsoft.com/office/drawing/2014/main" id="{DB6BFDDE-0C5A-47B1-83A5-84FE66ACB37A}"/>
              </a:ext>
            </a:extLst>
          </p:cNvPr>
          <p:cNvGrpSpPr/>
          <p:nvPr/>
        </p:nvGrpSpPr>
        <p:grpSpPr>
          <a:xfrm>
            <a:off x="287981" y="5074866"/>
            <a:ext cx="3953224" cy="416663"/>
            <a:chOff x="-4412" y="-3185260"/>
            <a:chExt cx="5270967" cy="555548"/>
          </a:xfrm>
        </p:grpSpPr>
        <p:sp>
          <p:nvSpPr>
            <p:cNvPr id="41" name="TextBox 37">
              <a:extLst>
                <a:ext uri="{FF2B5EF4-FFF2-40B4-BE49-F238E27FC236}">
                  <a16:creationId xmlns:a16="http://schemas.microsoft.com/office/drawing/2014/main" id="{5A3AD3AC-174F-415F-A4F7-4425C8D7E0AD}"/>
                </a:ext>
              </a:extLst>
            </p:cNvPr>
            <p:cNvSpPr txBox="1"/>
            <p:nvPr/>
          </p:nvSpPr>
          <p:spPr>
            <a:xfrm>
              <a:off x="114653" y="-2920901"/>
              <a:ext cx="5151902" cy="291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860"/>
                </a:lnSpc>
              </a:pPr>
              <a:r>
                <a:rPr lang="en-US" sz="1162" spc="58" dirty="0" err="1">
                  <a:solidFill>
                    <a:srgbClr val="404040"/>
                  </a:solidFill>
                  <a:latin typeface="Raleway"/>
                </a:rPr>
                <a:t>Despliegue</a:t>
              </a:r>
              <a:r>
                <a:rPr lang="en-US" sz="1162" spc="58" dirty="0">
                  <a:solidFill>
                    <a:srgbClr val="404040"/>
                  </a:solidFill>
                  <a:latin typeface="Raleway"/>
                </a:rPr>
                <a:t> del backend - frontend</a:t>
              </a:r>
            </a:p>
          </p:txBody>
        </p:sp>
        <p:sp>
          <p:nvSpPr>
            <p:cNvPr id="42" name="TextBox 38">
              <a:extLst>
                <a:ext uri="{FF2B5EF4-FFF2-40B4-BE49-F238E27FC236}">
                  <a16:creationId xmlns:a16="http://schemas.microsoft.com/office/drawing/2014/main" id="{1E22D832-2A33-4F80-A0FA-85B527D19C55}"/>
                </a:ext>
              </a:extLst>
            </p:cNvPr>
            <p:cNvSpPr txBox="1"/>
            <p:nvPr/>
          </p:nvSpPr>
          <p:spPr>
            <a:xfrm>
              <a:off x="-4412" y="-3185260"/>
              <a:ext cx="3532939" cy="292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933"/>
                </a:lnSpc>
              </a:pPr>
              <a:r>
                <a:rPr lang="en-US" sz="1208" spc="60" dirty="0">
                  <a:solidFill>
                    <a:srgbClr val="404040"/>
                  </a:solidFill>
                  <a:latin typeface="Raleway Bold"/>
                </a:rPr>
                <a:t>SALIDA A PRODUCCION</a:t>
              </a:r>
            </a:p>
          </p:txBody>
        </p:sp>
      </p:grpSp>
      <p:grpSp>
        <p:nvGrpSpPr>
          <p:cNvPr id="43" name="Group 26">
            <a:extLst>
              <a:ext uri="{FF2B5EF4-FFF2-40B4-BE49-F238E27FC236}">
                <a16:creationId xmlns:a16="http://schemas.microsoft.com/office/drawing/2014/main" id="{55E383B8-6E0A-4CDC-A7C1-F948FD923962}"/>
              </a:ext>
            </a:extLst>
          </p:cNvPr>
          <p:cNvGrpSpPr/>
          <p:nvPr/>
        </p:nvGrpSpPr>
        <p:grpSpPr>
          <a:xfrm>
            <a:off x="254221" y="6643971"/>
            <a:ext cx="3541909" cy="3751301"/>
            <a:chOff x="39088" y="-95879"/>
            <a:chExt cx="4722546" cy="5424884"/>
          </a:xfrm>
        </p:grpSpPr>
        <p:sp>
          <p:nvSpPr>
            <p:cNvPr id="47" name="TextBox 27">
              <a:extLst>
                <a:ext uri="{FF2B5EF4-FFF2-40B4-BE49-F238E27FC236}">
                  <a16:creationId xmlns:a16="http://schemas.microsoft.com/office/drawing/2014/main" id="{1D477312-A5B8-4EA2-84DB-4C9B5CBF6632}"/>
                </a:ext>
              </a:extLst>
            </p:cNvPr>
            <p:cNvSpPr txBox="1"/>
            <p:nvPr/>
          </p:nvSpPr>
          <p:spPr>
            <a:xfrm>
              <a:off x="98513" y="274081"/>
              <a:ext cx="4643102" cy="3158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859"/>
                </a:lnSpc>
              </a:pPr>
              <a:r>
                <a:rPr lang="en-US" sz="1162" b="1" spc="58" dirty="0" err="1">
                  <a:solidFill>
                    <a:srgbClr val="404040"/>
                  </a:solidFill>
                  <a:latin typeface="Raleway"/>
                </a:rPr>
                <a:t>Analista</a:t>
              </a:r>
              <a:r>
                <a:rPr lang="en-US" sz="1162" b="1" spc="58" dirty="0">
                  <a:solidFill>
                    <a:srgbClr val="404040"/>
                  </a:solidFill>
                  <a:latin typeface="Raleway"/>
                </a:rPr>
                <a:t> </a:t>
              </a:r>
              <a:r>
                <a:rPr lang="en-US" sz="1162" b="1" spc="58" dirty="0" err="1">
                  <a:solidFill>
                    <a:srgbClr val="404040"/>
                  </a:solidFill>
                  <a:latin typeface="Raleway"/>
                </a:rPr>
                <a:t>Programador</a:t>
              </a:r>
              <a:r>
                <a:rPr lang="en-US" sz="1162" b="1" spc="58" dirty="0">
                  <a:solidFill>
                    <a:srgbClr val="404040"/>
                  </a:solidFill>
                  <a:latin typeface="Raleway"/>
                </a:rPr>
                <a:t> </a:t>
              </a:r>
              <a:r>
                <a:rPr lang="en-US" sz="1162" spc="58" dirty="0">
                  <a:solidFill>
                    <a:srgbClr val="404040"/>
                  </a:solidFill>
                  <a:latin typeface="Raleway"/>
                </a:rPr>
                <a:t>[2020]</a:t>
              </a:r>
            </a:p>
          </p:txBody>
        </p:sp>
        <p:sp>
          <p:nvSpPr>
            <p:cNvPr id="48" name="TextBox 28">
              <a:extLst>
                <a:ext uri="{FF2B5EF4-FFF2-40B4-BE49-F238E27FC236}">
                  <a16:creationId xmlns:a16="http://schemas.microsoft.com/office/drawing/2014/main" id="{38BDC8A1-F9D4-430A-A5E9-55B3C571A7BB}"/>
                </a:ext>
              </a:extLst>
            </p:cNvPr>
            <p:cNvSpPr txBox="1"/>
            <p:nvPr/>
          </p:nvSpPr>
          <p:spPr>
            <a:xfrm>
              <a:off x="47852" y="-95879"/>
              <a:ext cx="4713782" cy="3178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33"/>
                </a:lnSpc>
              </a:pPr>
              <a:r>
                <a:rPr lang="en-US" sz="1208" spc="60" dirty="0">
                  <a:solidFill>
                    <a:srgbClr val="404040"/>
                  </a:solidFill>
                  <a:latin typeface="Raleway Bold"/>
                </a:rPr>
                <a:t>INTEGRO S.A.C – LIMA - PERU</a:t>
              </a:r>
            </a:p>
          </p:txBody>
        </p:sp>
        <p:sp>
          <p:nvSpPr>
            <p:cNvPr id="49" name="TextBox 29">
              <a:extLst>
                <a:ext uri="{FF2B5EF4-FFF2-40B4-BE49-F238E27FC236}">
                  <a16:creationId xmlns:a16="http://schemas.microsoft.com/office/drawing/2014/main" id="{ADF2C47D-D070-4DB6-BA09-311FAE4EC9DD}"/>
                </a:ext>
              </a:extLst>
            </p:cNvPr>
            <p:cNvSpPr txBox="1"/>
            <p:nvPr/>
          </p:nvSpPr>
          <p:spPr>
            <a:xfrm>
              <a:off x="39088" y="782821"/>
              <a:ext cx="4713782" cy="45461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99506" lvl="1" indent="-99753">
                <a:lnSpc>
                  <a:spcPts val="1933"/>
                </a:lnSpc>
                <a:buFont typeface="Arial"/>
                <a:buChar char="•"/>
              </a:pP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Generacion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de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componentes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en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Angular y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servicios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para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el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lado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del front</a:t>
              </a:r>
            </a:p>
            <a:p>
              <a:pPr marL="199506" lvl="1" indent="-99753">
                <a:lnSpc>
                  <a:spcPts val="1933"/>
                </a:lnSpc>
                <a:buFont typeface="Arial"/>
                <a:buChar char="•"/>
              </a:pP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Maquetacion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de vistas front y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estilos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</a:t>
              </a:r>
            </a:p>
            <a:p>
              <a:pPr marL="199506" lvl="1" indent="-99753">
                <a:lnSpc>
                  <a:spcPts val="1933"/>
                </a:lnSpc>
                <a:buFont typeface="Arial"/>
                <a:buChar char="•"/>
              </a:pP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Mantenimiento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de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sistemas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front-end y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mejoras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a los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estilos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de angular Material</a:t>
              </a:r>
            </a:p>
            <a:p>
              <a:pPr marL="199506" lvl="1" indent="-99753">
                <a:lnSpc>
                  <a:spcPts val="1933"/>
                </a:lnSpc>
                <a:buFont typeface="Arial"/>
                <a:buChar char="•"/>
              </a:pP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Mantenimiento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a los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servicios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front</a:t>
              </a:r>
            </a:p>
            <a:p>
              <a:pPr marL="199506" lvl="1" indent="-99753">
                <a:lnSpc>
                  <a:spcPts val="1933"/>
                </a:lnSpc>
                <a:buFont typeface="Arial"/>
                <a:buChar char="•"/>
              </a:pP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Ajustes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en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</a:t>
              </a:r>
              <a:r>
                <a:rPr lang="en-US" sz="1208" spc="60" dirty="0" err="1">
                  <a:solidFill>
                    <a:srgbClr val="404040"/>
                  </a:solidFill>
                  <a:latin typeface="Raleway"/>
                </a:rPr>
                <a:t>servicios</a:t>
              </a:r>
              <a:r>
                <a:rPr lang="en-US" sz="1208" spc="60" dirty="0">
                  <a:solidFill>
                    <a:srgbClr val="404040"/>
                  </a:solidFill>
                  <a:latin typeface="Raleway"/>
                </a:rPr>
                <a:t> de back </a:t>
              </a:r>
            </a:p>
            <a:p>
              <a:pPr marL="199506" lvl="1" indent="-99753">
                <a:lnSpc>
                  <a:spcPts val="1933"/>
                </a:lnSpc>
                <a:buFont typeface="Arial"/>
                <a:buChar char="•"/>
              </a:pPr>
              <a:endParaRPr lang="en-US" sz="1208" spc="60" dirty="0">
                <a:solidFill>
                  <a:srgbClr val="404040"/>
                </a:solidFill>
                <a:latin typeface="Raleway"/>
              </a:endParaRPr>
            </a:p>
            <a:p>
              <a:pPr marL="99753" lvl="1">
                <a:lnSpc>
                  <a:spcPts val="1933"/>
                </a:lnSpc>
              </a:pPr>
              <a:r>
                <a:rPr lang="es-MX" sz="1208" b="1" spc="60" dirty="0">
                  <a:solidFill>
                    <a:srgbClr val="404040"/>
                  </a:solidFill>
                  <a:latin typeface="Raleway"/>
                </a:rPr>
                <a:t>Herramientas utilizadas</a:t>
              </a:r>
              <a:r>
                <a:rPr lang="es-MX" sz="1208" spc="60" dirty="0">
                  <a:solidFill>
                    <a:srgbClr val="404040"/>
                  </a:solidFill>
                  <a:latin typeface="Raleway"/>
                </a:rPr>
                <a:t>: Java 8 (Servicios Rest, microservicios), Oracle, Angular 5,8 (Angular Material, Bootstrap), Tomcat (8,9), JavaScript, Css3 y HTML.</a:t>
              </a:r>
              <a:endParaRPr lang="en-US" sz="1208" spc="60" dirty="0">
                <a:solidFill>
                  <a:srgbClr val="404040"/>
                </a:solidFill>
                <a:latin typeface="Raleway"/>
              </a:endParaRPr>
            </a:p>
            <a:p>
              <a:pPr marL="99753" lvl="1">
                <a:lnSpc>
                  <a:spcPts val="1933"/>
                </a:lnSpc>
              </a:pPr>
              <a:endParaRPr lang="en-US" sz="1208" spc="60" dirty="0">
                <a:solidFill>
                  <a:srgbClr val="404040"/>
                </a:solidFill>
                <a:latin typeface="Raleway"/>
              </a:endParaRPr>
            </a:p>
          </p:txBody>
        </p:sp>
      </p:grpSp>
      <p:sp>
        <p:nvSpPr>
          <p:cNvPr id="52" name="TextBox 32">
            <a:extLst>
              <a:ext uri="{FF2B5EF4-FFF2-40B4-BE49-F238E27FC236}">
                <a16:creationId xmlns:a16="http://schemas.microsoft.com/office/drawing/2014/main" id="{4CE410AD-A6ED-448D-A231-AA0EDD7C8CBE}"/>
              </a:ext>
            </a:extLst>
          </p:cNvPr>
          <p:cNvSpPr txBox="1"/>
          <p:nvPr/>
        </p:nvSpPr>
        <p:spPr>
          <a:xfrm>
            <a:off x="4060914" y="1271545"/>
            <a:ext cx="2649706" cy="184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370"/>
              </a:lnSpc>
            </a:pPr>
            <a:r>
              <a:rPr lang="en-US" sz="1413" spc="211" dirty="0">
                <a:solidFill>
                  <a:srgbClr val="000000"/>
                </a:solidFill>
                <a:latin typeface="Raleway Bold"/>
              </a:rPr>
              <a:t>LOGROS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86E1136-3830-4CA8-8E83-CD2D70A4F112}"/>
              </a:ext>
            </a:extLst>
          </p:cNvPr>
          <p:cNvSpPr txBox="1"/>
          <p:nvPr/>
        </p:nvSpPr>
        <p:spPr>
          <a:xfrm>
            <a:off x="3958426" y="1623176"/>
            <a:ext cx="3882452" cy="312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933"/>
              </a:lnSpc>
            </a:pPr>
            <a:r>
              <a:rPr lang="en-US" sz="1210" spc="60" dirty="0">
                <a:solidFill>
                  <a:srgbClr val="404040"/>
                </a:solidFill>
                <a:latin typeface="Raleway Bold"/>
              </a:rPr>
              <a:t>SALIDA A PRODUCCION</a:t>
            </a:r>
          </a:p>
        </p:txBody>
      </p:sp>
      <p:sp>
        <p:nvSpPr>
          <p:cNvPr id="54" name="TextBox 37">
            <a:extLst>
              <a:ext uri="{FF2B5EF4-FFF2-40B4-BE49-F238E27FC236}">
                <a16:creationId xmlns:a16="http://schemas.microsoft.com/office/drawing/2014/main" id="{2501E724-C669-4C8A-AE58-57EEC4739B6F}"/>
              </a:ext>
            </a:extLst>
          </p:cNvPr>
          <p:cNvSpPr txBox="1"/>
          <p:nvPr/>
        </p:nvSpPr>
        <p:spPr>
          <a:xfrm>
            <a:off x="4060914" y="1900603"/>
            <a:ext cx="3863925" cy="218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0"/>
              </a:lnSpc>
            </a:pPr>
            <a:r>
              <a:rPr lang="en-US" sz="1162" spc="58" dirty="0">
                <a:solidFill>
                  <a:srgbClr val="404040"/>
                </a:solidFill>
                <a:latin typeface="Raleway"/>
              </a:rPr>
              <a:t>De los </a:t>
            </a:r>
            <a:r>
              <a:rPr lang="en-US" sz="1162" spc="58" dirty="0" err="1">
                <a:solidFill>
                  <a:srgbClr val="404040"/>
                </a:solidFill>
                <a:latin typeface="Raleway"/>
              </a:rPr>
              <a:t>modulos</a:t>
            </a:r>
            <a:r>
              <a:rPr lang="en-US" sz="1162" spc="58" dirty="0">
                <a:solidFill>
                  <a:srgbClr val="404040"/>
                </a:solidFill>
                <a:latin typeface="Raleway"/>
              </a:rPr>
              <a:t> de </a:t>
            </a:r>
            <a:r>
              <a:rPr lang="en-US" sz="1162" spc="58" dirty="0" err="1">
                <a:solidFill>
                  <a:srgbClr val="404040"/>
                </a:solidFill>
                <a:latin typeface="Raleway"/>
              </a:rPr>
              <a:t>atencion</a:t>
            </a:r>
            <a:r>
              <a:rPr lang="en-US" sz="1162" spc="58" dirty="0">
                <a:solidFill>
                  <a:srgbClr val="404040"/>
                </a:solidFill>
                <a:latin typeface="Raleway"/>
              </a:rPr>
              <a:t> y </a:t>
            </a:r>
            <a:r>
              <a:rPr lang="en-US" sz="1162" spc="58" dirty="0" err="1">
                <a:solidFill>
                  <a:srgbClr val="404040"/>
                </a:solidFill>
                <a:latin typeface="Raleway"/>
              </a:rPr>
              <a:t>enfermeria</a:t>
            </a:r>
            <a:endParaRPr lang="en-US" sz="1162" spc="58" dirty="0">
              <a:solidFill>
                <a:srgbClr val="404040"/>
              </a:solidFill>
              <a:latin typeface="Raleway"/>
            </a:endParaRPr>
          </a:p>
        </p:txBody>
      </p:sp>
      <p:sp>
        <p:nvSpPr>
          <p:cNvPr id="57" name="TextBox 32">
            <a:extLst>
              <a:ext uri="{FF2B5EF4-FFF2-40B4-BE49-F238E27FC236}">
                <a16:creationId xmlns:a16="http://schemas.microsoft.com/office/drawing/2014/main" id="{8B34C858-D5D4-4C57-BCEB-8E470EE0398A}"/>
              </a:ext>
            </a:extLst>
          </p:cNvPr>
          <p:cNvSpPr txBox="1"/>
          <p:nvPr/>
        </p:nvSpPr>
        <p:spPr>
          <a:xfrm>
            <a:off x="3992192" y="6405239"/>
            <a:ext cx="2649706" cy="184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370"/>
              </a:lnSpc>
            </a:pPr>
            <a:r>
              <a:rPr lang="en-US" sz="1413" spc="211" dirty="0">
                <a:solidFill>
                  <a:srgbClr val="000000"/>
                </a:solidFill>
                <a:latin typeface="Raleway Bold"/>
              </a:rPr>
              <a:t>LOGROS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E40E8C98-F092-4519-9F86-378F62B514BC}"/>
              </a:ext>
            </a:extLst>
          </p:cNvPr>
          <p:cNvSpPr txBox="1"/>
          <p:nvPr/>
        </p:nvSpPr>
        <p:spPr>
          <a:xfrm>
            <a:off x="3934238" y="6647262"/>
            <a:ext cx="3882452" cy="312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933"/>
              </a:lnSpc>
            </a:pPr>
            <a:r>
              <a:rPr lang="en-US" sz="1210" spc="60" dirty="0">
                <a:solidFill>
                  <a:srgbClr val="404040"/>
                </a:solidFill>
                <a:latin typeface="Raleway Bold"/>
              </a:rPr>
              <a:t>SALIDA A PRODUCCION</a:t>
            </a:r>
          </a:p>
        </p:txBody>
      </p:sp>
      <p:sp>
        <p:nvSpPr>
          <p:cNvPr id="59" name="TextBox 37">
            <a:extLst>
              <a:ext uri="{FF2B5EF4-FFF2-40B4-BE49-F238E27FC236}">
                <a16:creationId xmlns:a16="http://schemas.microsoft.com/office/drawing/2014/main" id="{F3434FA9-EEF4-488C-BF28-2517CC1CB259}"/>
              </a:ext>
            </a:extLst>
          </p:cNvPr>
          <p:cNvSpPr txBox="1"/>
          <p:nvPr/>
        </p:nvSpPr>
        <p:spPr>
          <a:xfrm>
            <a:off x="4060915" y="7020566"/>
            <a:ext cx="3280678" cy="462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860"/>
              </a:lnSpc>
            </a:pPr>
            <a:r>
              <a:rPr lang="en-US" sz="1162" spc="58" dirty="0">
                <a:solidFill>
                  <a:srgbClr val="404040"/>
                </a:solidFill>
                <a:latin typeface="Raleway"/>
              </a:rPr>
              <a:t>Salida a </a:t>
            </a:r>
            <a:r>
              <a:rPr lang="en-US" sz="1162" spc="58" dirty="0" err="1">
                <a:solidFill>
                  <a:srgbClr val="404040"/>
                </a:solidFill>
                <a:latin typeface="Raleway"/>
              </a:rPr>
              <a:t>produccion</a:t>
            </a:r>
            <a:r>
              <a:rPr lang="en-US" sz="1162" spc="58" dirty="0">
                <a:solidFill>
                  <a:srgbClr val="404040"/>
                </a:solidFill>
                <a:latin typeface="Raleway"/>
              </a:rPr>
              <a:t> de los </a:t>
            </a:r>
            <a:r>
              <a:rPr lang="en-US" sz="1162" spc="58" dirty="0" err="1">
                <a:solidFill>
                  <a:srgbClr val="404040"/>
                </a:solidFill>
                <a:latin typeface="Raleway"/>
              </a:rPr>
              <a:t>modulos</a:t>
            </a:r>
            <a:r>
              <a:rPr lang="en-US" sz="1162" spc="58" dirty="0">
                <a:solidFill>
                  <a:srgbClr val="404040"/>
                </a:solidFill>
                <a:latin typeface="Raleway"/>
              </a:rPr>
              <a:t> de </a:t>
            </a:r>
            <a:r>
              <a:rPr lang="en-US" sz="1162" spc="58" dirty="0" err="1">
                <a:solidFill>
                  <a:srgbClr val="404040"/>
                </a:solidFill>
                <a:latin typeface="Raleway"/>
              </a:rPr>
              <a:t>atencion</a:t>
            </a:r>
            <a:r>
              <a:rPr lang="en-US" sz="1162" spc="58" dirty="0">
                <a:solidFill>
                  <a:srgbClr val="404040"/>
                </a:solidFill>
                <a:latin typeface="Raleway"/>
              </a:rPr>
              <a:t> al </a:t>
            </a:r>
            <a:r>
              <a:rPr lang="en-US" sz="1162" spc="58" dirty="0" err="1">
                <a:solidFill>
                  <a:srgbClr val="404040"/>
                </a:solidFill>
                <a:latin typeface="Raleway"/>
              </a:rPr>
              <a:t>cliente</a:t>
            </a:r>
            <a:r>
              <a:rPr lang="en-US" sz="1162" spc="58" dirty="0">
                <a:solidFill>
                  <a:srgbClr val="404040"/>
                </a:solidFill>
                <a:latin typeface="Raleway"/>
              </a:rPr>
              <a:t> y reserve de </a:t>
            </a:r>
            <a:r>
              <a:rPr lang="en-US" sz="1162" spc="58" dirty="0" err="1">
                <a:solidFill>
                  <a:srgbClr val="404040"/>
                </a:solidFill>
                <a:latin typeface="Raleway"/>
              </a:rPr>
              <a:t>citas</a:t>
            </a:r>
            <a:endParaRPr lang="en-US" sz="1162" spc="58" dirty="0">
              <a:solidFill>
                <a:srgbClr val="40404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44918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577</Words>
  <Application>Microsoft Office PowerPoint</Application>
  <PresentationFormat>Personalizado</PresentationFormat>
  <Paragraphs>78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0" baseType="lpstr">
      <vt:lpstr>League Gothic</vt:lpstr>
      <vt:lpstr>Arial</vt:lpstr>
      <vt:lpstr>Calibri</vt:lpstr>
      <vt:lpstr>Raleway</vt:lpstr>
      <vt:lpstr>Montserrat Light</vt:lpstr>
      <vt:lpstr>Raleway Bold</vt:lpstr>
      <vt:lpstr>Montserrat Light Bold</vt:lpstr>
      <vt:lpstr>Office Theme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Breiner Correa</dc:creator>
  <cp:lastModifiedBy>Breiner Roiser Correa Atucsa</cp:lastModifiedBy>
  <cp:revision>59</cp:revision>
  <dcterms:created xsi:type="dcterms:W3CDTF">2006-08-16T00:00:00Z</dcterms:created>
  <dcterms:modified xsi:type="dcterms:W3CDTF">2022-02-26T07:39:08Z</dcterms:modified>
  <dc:identifier>DAE4pxGK4T4</dc:identifier>
</cp:coreProperties>
</file>