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7556500" cy="10699750"/>
  <p:notesSz cx="7556500" cy="1069975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240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6922"/>
            <a:ext cx="6423025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91860"/>
            <a:ext cx="5289550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60942"/>
            <a:ext cx="3287077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60942"/>
            <a:ext cx="3287077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990"/>
            <a:ext cx="6800850" cy="1711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60942"/>
            <a:ext cx="6800850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50768"/>
            <a:ext cx="2418080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50768"/>
            <a:ext cx="173799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50768"/>
            <a:ext cx="173799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reinerbca2015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hyperlink" Target="https://mi-portafolio-mu.vercel.app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333115" cy="10694035"/>
          </a:xfrm>
          <a:custGeom>
            <a:avLst/>
            <a:gdLst/>
            <a:ahLst/>
            <a:cxnLst/>
            <a:rect l="l" t="t" r="r" b="b"/>
            <a:pathLst>
              <a:path w="3333115" h="10694035">
                <a:moveTo>
                  <a:pt x="3332988" y="0"/>
                </a:moveTo>
                <a:lnTo>
                  <a:pt x="0" y="0"/>
                </a:lnTo>
                <a:lnTo>
                  <a:pt x="0" y="10693908"/>
                </a:lnTo>
                <a:lnTo>
                  <a:pt x="3332988" y="10693908"/>
                </a:lnTo>
                <a:lnTo>
                  <a:pt x="3332988" y="0"/>
                </a:lnTo>
                <a:close/>
              </a:path>
            </a:pathLst>
          </a:custGeom>
          <a:solidFill>
            <a:srgbClr val="D6E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8715" y="321893"/>
            <a:ext cx="3771265" cy="9299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6358" y="1169872"/>
            <a:ext cx="3187065" cy="3130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50" b="1" spc="-25" dirty="0">
                <a:latin typeface="Verdana"/>
                <a:cs typeface="Verdana"/>
              </a:rPr>
              <a:t>FULL</a:t>
            </a:r>
            <a:r>
              <a:rPr sz="1850" b="1" spc="-125" dirty="0">
                <a:latin typeface="Verdana"/>
                <a:cs typeface="Verdana"/>
              </a:rPr>
              <a:t> </a:t>
            </a:r>
            <a:r>
              <a:rPr sz="1850" b="1" spc="-40" dirty="0">
                <a:latin typeface="Verdana"/>
                <a:cs typeface="Verdana"/>
              </a:rPr>
              <a:t>STACK</a:t>
            </a:r>
            <a:r>
              <a:rPr sz="1850" b="1" spc="-100" dirty="0">
                <a:latin typeface="Verdana"/>
                <a:cs typeface="Verdana"/>
              </a:rPr>
              <a:t> </a:t>
            </a:r>
            <a:r>
              <a:rPr sz="1850" b="1" spc="-10" dirty="0">
                <a:latin typeface="Verdana"/>
                <a:cs typeface="Verdana"/>
              </a:rPr>
              <a:t>DEVELOPER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454" y="3502913"/>
            <a:ext cx="2558415" cy="274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27305" algn="ctr">
              <a:lnSpc>
                <a:spcPct val="100000"/>
              </a:lnSpc>
              <a:spcBef>
                <a:spcPts val="114"/>
              </a:spcBef>
            </a:pPr>
            <a:r>
              <a:rPr sz="1400" b="1" spc="-5" dirty="0">
                <a:latin typeface="Verdana"/>
                <a:cs typeface="Verdana"/>
              </a:rPr>
              <a:t>A</a:t>
            </a:r>
            <a:r>
              <a:rPr sz="1400" b="1" spc="-270" dirty="0">
                <a:latin typeface="Verdana"/>
                <a:cs typeface="Verdana"/>
              </a:rPr>
              <a:t> </a:t>
            </a:r>
            <a:r>
              <a:rPr sz="1400" b="1" spc="20" dirty="0">
                <a:latin typeface="Verdana"/>
                <a:cs typeface="Verdana"/>
              </a:rPr>
              <a:t>C</a:t>
            </a:r>
            <a:r>
              <a:rPr sz="1400" b="1" spc="-260" dirty="0">
                <a:latin typeface="Verdana"/>
                <a:cs typeface="Verdana"/>
              </a:rPr>
              <a:t> </a:t>
            </a:r>
            <a:r>
              <a:rPr sz="1400" b="1" spc="-10" dirty="0">
                <a:latin typeface="Verdana"/>
                <a:cs typeface="Verdana"/>
              </a:rPr>
              <a:t>E</a:t>
            </a:r>
            <a:r>
              <a:rPr sz="1400" b="1" spc="-270" dirty="0">
                <a:latin typeface="Verdana"/>
                <a:cs typeface="Verdana"/>
              </a:rPr>
              <a:t> </a:t>
            </a:r>
            <a:r>
              <a:rPr sz="1400" b="1" spc="-55" dirty="0">
                <a:latin typeface="Verdana"/>
                <a:cs typeface="Verdana"/>
              </a:rPr>
              <a:t>R</a:t>
            </a:r>
            <a:r>
              <a:rPr sz="1400" b="1" spc="-265" dirty="0">
                <a:latin typeface="Verdana"/>
                <a:cs typeface="Verdana"/>
              </a:rPr>
              <a:t> </a:t>
            </a:r>
            <a:r>
              <a:rPr sz="1400" b="1" spc="20" dirty="0">
                <a:latin typeface="Verdana"/>
                <a:cs typeface="Verdana"/>
              </a:rPr>
              <a:t>C</a:t>
            </a:r>
            <a:r>
              <a:rPr sz="1400" b="1" spc="-260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A</a:t>
            </a:r>
            <a:r>
              <a:rPr sz="1400" b="1" dirty="0">
                <a:latin typeface="Verdana"/>
                <a:cs typeface="Verdana"/>
              </a:rPr>
              <a:t> </a:t>
            </a:r>
            <a:r>
              <a:rPr sz="1400" b="1" spc="-175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D</a:t>
            </a:r>
            <a:r>
              <a:rPr sz="1400" b="1" spc="-270" dirty="0">
                <a:latin typeface="Verdana"/>
                <a:cs typeface="Verdana"/>
              </a:rPr>
              <a:t> </a:t>
            </a:r>
            <a:r>
              <a:rPr sz="1400" b="1" spc="-10" dirty="0">
                <a:latin typeface="Verdana"/>
                <a:cs typeface="Verdana"/>
              </a:rPr>
              <a:t>E</a:t>
            </a:r>
            <a:r>
              <a:rPr sz="1400" b="1" dirty="0">
                <a:latin typeface="Verdana"/>
                <a:cs typeface="Verdana"/>
              </a:rPr>
              <a:t> </a:t>
            </a:r>
            <a:r>
              <a:rPr sz="1400" b="1" spc="-150" dirty="0">
                <a:latin typeface="Verdana"/>
                <a:cs typeface="Verdana"/>
              </a:rPr>
              <a:t> </a:t>
            </a:r>
            <a:r>
              <a:rPr sz="1400" b="1" spc="25" dirty="0">
                <a:latin typeface="Verdana"/>
                <a:cs typeface="Verdana"/>
              </a:rPr>
              <a:t>M</a:t>
            </a:r>
            <a:r>
              <a:rPr sz="1400" b="1" spc="-265" dirty="0">
                <a:latin typeface="Verdana"/>
                <a:cs typeface="Verdana"/>
              </a:rPr>
              <a:t> </a:t>
            </a:r>
            <a:r>
              <a:rPr sz="1400" b="1" spc="-300" dirty="0">
                <a:latin typeface="Verdana"/>
                <a:cs typeface="Verdana"/>
              </a:rPr>
              <a:t>Í</a:t>
            </a:r>
            <a:endParaRPr sz="1400">
              <a:latin typeface="Verdana"/>
              <a:cs typeface="Verdana"/>
            </a:endParaRPr>
          </a:p>
          <a:p>
            <a:pPr marL="38100" marR="33655" algn="ctr">
              <a:lnSpc>
                <a:spcPct val="131700"/>
              </a:lnSpc>
              <a:spcBef>
                <a:spcPts val="705"/>
              </a:spcBef>
            </a:pPr>
            <a:r>
              <a:rPr sz="1200" spc="50" dirty="0">
                <a:solidFill>
                  <a:srgbClr val="404040"/>
                </a:solidFill>
                <a:latin typeface="Verdana"/>
                <a:cs typeface="Verdana"/>
              </a:rPr>
              <a:t>Ingeniero </a:t>
            </a:r>
            <a:r>
              <a:rPr sz="1200" spc="65" dirty="0">
                <a:solidFill>
                  <a:srgbClr val="404040"/>
                </a:solidFill>
                <a:latin typeface="Verdana"/>
                <a:cs typeface="Verdana"/>
              </a:rPr>
              <a:t>de </a:t>
            </a:r>
            <a:r>
              <a:rPr sz="1200" spc="40" dirty="0">
                <a:solidFill>
                  <a:srgbClr val="404040"/>
                </a:solidFill>
                <a:latin typeface="Verdana"/>
                <a:cs typeface="Verdana"/>
              </a:rPr>
              <a:t>Sistemas </a:t>
            </a:r>
            <a:r>
              <a:rPr sz="1200" spc="80" dirty="0">
                <a:solidFill>
                  <a:srgbClr val="404040"/>
                </a:solidFill>
                <a:latin typeface="Verdana"/>
                <a:cs typeface="Verdana"/>
              </a:rPr>
              <a:t>con </a:t>
            </a:r>
            <a:r>
              <a:rPr sz="1200" spc="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55" dirty="0">
                <a:solidFill>
                  <a:srgbClr val="404040"/>
                </a:solidFill>
                <a:latin typeface="Verdana"/>
                <a:cs typeface="Verdana"/>
              </a:rPr>
              <a:t>mas</a:t>
            </a:r>
            <a:r>
              <a:rPr sz="1200" spc="-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65" dirty="0">
                <a:solidFill>
                  <a:srgbClr val="404040"/>
                </a:solidFill>
                <a:latin typeface="Verdana"/>
                <a:cs typeface="Verdana"/>
              </a:rPr>
              <a:t>de</a:t>
            </a:r>
            <a:r>
              <a:rPr sz="1200" spc="-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404040"/>
                </a:solidFill>
                <a:latin typeface="Verdana"/>
                <a:cs typeface="Verdana"/>
              </a:rPr>
              <a:t>2</a:t>
            </a:r>
            <a:r>
              <a:rPr sz="1200" spc="-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45" dirty="0">
                <a:solidFill>
                  <a:srgbClr val="404040"/>
                </a:solidFill>
                <a:latin typeface="Verdana"/>
                <a:cs typeface="Verdana"/>
              </a:rPr>
              <a:t>años</a:t>
            </a:r>
            <a:r>
              <a:rPr sz="1200" spc="-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65" dirty="0">
                <a:solidFill>
                  <a:srgbClr val="404040"/>
                </a:solidFill>
                <a:latin typeface="Verdana"/>
                <a:cs typeface="Verdana"/>
              </a:rPr>
              <a:t>de</a:t>
            </a:r>
            <a:r>
              <a:rPr sz="1200" spc="-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404040"/>
                </a:solidFill>
                <a:latin typeface="Verdana"/>
                <a:cs typeface="Verdana"/>
              </a:rPr>
              <a:t>experiencia.</a:t>
            </a:r>
            <a:endParaRPr sz="1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200" spc="75" dirty="0">
                <a:solidFill>
                  <a:srgbClr val="404040"/>
                </a:solidFill>
                <a:latin typeface="Verdana"/>
                <a:cs typeface="Verdana"/>
              </a:rPr>
              <a:t>Conocimientos</a:t>
            </a:r>
            <a:r>
              <a:rPr sz="1200" spc="-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60" dirty="0">
                <a:solidFill>
                  <a:srgbClr val="404040"/>
                </a:solidFill>
                <a:latin typeface="Verdana"/>
                <a:cs typeface="Verdana"/>
              </a:rPr>
              <a:t>en</a:t>
            </a:r>
            <a:r>
              <a:rPr sz="1200" spc="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404040"/>
                </a:solidFill>
                <a:latin typeface="Verdana"/>
                <a:cs typeface="Verdana"/>
              </a:rPr>
              <a:t>front-</a:t>
            </a:r>
            <a:endParaRPr sz="1200">
              <a:latin typeface="Verdana"/>
              <a:cs typeface="Verdana"/>
            </a:endParaRPr>
          </a:p>
          <a:p>
            <a:pPr marL="12065" marR="5080" indent="1270" algn="ctr">
              <a:lnSpc>
                <a:spcPct val="131900"/>
              </a:lnSpc>
              <a:spcBef>
                <a:spcPts val="5"/>
              </a:spcBef>
            </a:pPr>
            <a:r>
              <a:rPr sz="1200" spc="45" dirty="0">
                <a:solidFill>
                  <a:srgbClr val="404040"/>
                </a:solidFill>
                <a:latin typeface="Verdana"/>
                <a:cs typeface="Verdana"/>
              </a:rPr>
              <a:t>end(Angular, </a:t>
            </a:r>
            <a:r>
              <a:rPr sz="1200" spc="30" dirty="0">
                <a:solidFill>
                  <a:srgbClr val="404040"/>
                </a:solidFill>
                <a:latin typeface="Verdana"/>
                <a:cs typeface="Verdana"/>
              </a:rPr>
              <a:t>React, </a:t>
            </a:r>
            <a:r>
              <a:rPr sz="1200" spc="25" dirty="0">
                <a:solidFill>
                  <a:srgbClr val="404040"/>
                </a:solidFill>
                <a:latin typeface="Verdana"/>
                <a:cs typeface="Verdana"/>
              </a:rPr>
              <a:t>Lit- </a:t>
            </a:r>
            <a:r>
              <a:rPr sz="1200" spc="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50" dirty="0">
                <a:solidFill>
                  <a:srgbClr val="404040"/>
                </a:solidFill>
                <a:latin typeface="Verdana"/>
                <a:cs typeface="Verdana"/>
              </a:rPr>
              <a:t>Element, </a:t>
            </a:r>
            <a:r>
              <a:rPr sz="1200" spc="-10" dirty="0">
                <a:solidFill>
                  <a:srgbClr val="404040"/>
                </a:solidFill>
                <a:latin typeface="Verdana"/>
                <a:cs typeface="Verdana"/>
              </a:rPr>
              <a:t>Ccs3, </a:t>
            </a:r>
            <a:r>
              <a:rPr sz="1200" spc="40" dirty="0">
                <a:solidFill>
                  <a:srgbClr val="404040"/>
                </a:solidFill>
                <a:latin typeface="Verdana"/>
                <a:cs typeface="Verdana"/>
              </a:rPr>
              <a:t>HTML5) </a:t>
            </a:r>
            <a:r>
              <a:rPr sz="1200" spc="-75" dirty="0">
                <a:solidFill>
                  <a:srgbClr val="404040"/>
                </a:solidFill>
                <a:latin typeface="Verdana"/>
                <a:cs typeface="Verdana"/>
              </a:rPr>
              <a:t>y </a:t>
            </a:r>
            <a:r>
              <a:rPr sz="1200" spc="55" dirty="0">
                <a:solidFill>
                  <a:srgbClr val="404040"/>
                </a:solidFill>
                <a:latin typeface="Verdana"/>
                <a:cs typeface="Verdana"/>
              </a:rPr>
              <a:t>back- </a:t>
            </a:r>
            <a:r>
              <a:rPr sz="1200" spc="-409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404040"/>
                </a:solidFill>
                <a:latin typeface="Verdana"/>
                <a:cs typeface="Verdana"/>
              </a:rPr>
              <a:t>end(Java, </a:t>
            </a:r>
            <a:r>
              <a:rPr sz="1200" spc="30" dirty="0">
                <a:solidFill>
                  <a:srgbClr val="404040"/>
                </a:solidFill>
                <a:latin typeface="Verdana"/>
                <a:cs typeface="Verdana"/>
              </a:rPr>
              <a:t>Spring, </a:t>
            </a:r>
            <a:r>
              <a:rPr sz="1200" spc="5" dirty="0">
                <a:solidFill>
                  <a:srgbClr val="404040"/>
                </a:solidFill>
                <a:latin typeface="Verdana"/>
                <a:cs typeface="Verdana"/>
              </a:rPr>
              <a:t>RxJava, </a:t>
            </a:r>
            <a:r>
              <a:rPr sz="1200" spc="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55" dirty="0">
                <a:solidFill>
                  <a:srgbClr val="404040"/>
                </a:solidFill>
                <a:latin typeface="Verdana"/>
                <a:cs typeface="Verdana"/>
              </a:rPr>
              <a:t>Spring WebFlux, </a:t>
            </a:r>
            <a:r>
              <a:rPr sz="1200" spc="45" dirty="0">
                <a:solidFill>
                  <a:srgbClr val="404040"/>
                </a:solidFill>
                <a:latin typeface="Verdana"/>
                <a:cs typeface="Verdana"/>
              </a:rPr>
              <a:t>nodeJs, </a:t>
            </a:r>
            <a:r>
              <a:rPr sz="1200" spc="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404040"/>
                </a:solidFill>
                <a:latin typeface="Verdana"/>
                <a:cs typeface="Verdana"/>
              </a:rPr>
              <a:t>python);</a:t>
            </a:r>
            <a:r>
              <a:rPr sz="1200" spc="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60" dirty="0">
                <a:solidFill>
                  <a:srgbClr val="404040"/>
                </a:solidFill>
                <a:latin typeface="Verdana"/>
                <a:cs typeface="Verdana"/>
              </a:rPr>
              <a:t>en aplicaciones </a:t>
            </a:r>
            <a:r>
              <a:rPr sz="1200" spc="45" dirty="0">
                <a:solidFill>
                  <a:srgbClr val="404040"/>
                </a:solidFill>
                <a:latin typeface="Verdana"/>
                <a:cs typeface="Verdana"/>
              </a:rPr>
              <a:t>para </a:t>
            </a:r>
            <a:r>
              <a:rPr sz="1200" spc="-409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45" dirty="0">
                <a:solidFill>
                  <a:srgbClr val="404040"/>
                </a:solidFill>
                <a:latin typeface="Verdana"/>
                <a:cs typeface="Verdana"/>
              </a:rPr>
              <a:t>sectores </a:t>
            </a:r>
            <a:r>
              <a:rPr sz="1200" spc="65" dirty="0">
                <a:solidFill>
                  <a:srgbClr val="404040"/>
                </a:solidFill>
                <a:latin typeface="Verdana"/>
                <a:cs typeface="Verdana"/>
              </a:rPr>
              <a:t>de </a:t>
            </a:r>
            <a:r>
              <a:rPr sz="1200" spc="35" dirty="0">
                <a:solidFill>
                  <a:srgbClr val="404040"/>
                </a:solidFill>
                <a:latin typeface="Verdana"/>
                <a:cs typeface="Verdana"/>
              </a:rPr>
              <a:t>banca, </a:t>
            </a:r>
            <a:r>
              <a:rPr sz="1200" spc="75" dirty="0">
                <a:solidFill>
                  <a:srgbClr val="404040"/>
                </a:solidFill>
                <a:latin typeface="Verdana"/>
                <a:cs typeface="Verdana"/>
              </a:rPr>
              <a:t>medicina </a:t>
            </a:r>
            <a:r>
              <a:rPr sz="1200" spc="-75" dirty="0">
                <a:solidFill>
                  <a:srgbClr val="404040"/>
                </a:solidFill>
                <a:latin typeface="Verdana"/>
                <a:cs typeface="Verdana"/>
              </a:rPr>
              <a:t>y </a:t>
            </a:r>
            <a:r>
              <a:rPr sz="1200" spc="-409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45" dirty="0">
                <a:solidFill>
                  <a:srgbClr val="404040"/>
                </a:solidFill>
                <a:latin typeface="Verdana"/>
                <a:cs typeface="Verdana"/>
              </a:rPr>
              <a:t>sector</a:t>
            </a:r>
            <a:r>
              <a:rPr sz="1200" spc="-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50" dirty="0">
                <a:solidFill>
                  <a:srgbClr val="404040"/>
                </a:solidFill>
                <a:latin typeface="Verdana"/>
                <a:cs typeface="Verdana"/>
              </a:rPr>
              <a:t>publico.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7159" y="8545448"/>
            <a:ext cx="2327910" cy="8686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1400" b="1" spc="20" dirty="0">
                <a:latin typeface="Verdana"/>
                <a:cs typeface="Verdana"/>
              </a:rPr>
              <a:t>C</a:t>
            </a:r>
            <a:r>
              <a:rPr sz="1400" b="1" spc="-260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O</a:t>
            </a:r>
            <a:r>
              <a:rPr sz="1400" b="1" spc="-260" dirty="0">
                <a:latin typeface="Verdana"/>
                <a:cs typeface="Verdana"/>
              </a:rPr>
              <a:t> </a:t>
            </a:r>
            <a:r>
              <a:rPr sz="1400" b="1" spc="-45" dirty="0">
                <a:latin typeface="Verdana"/>
                <a:cs typeface="Verdana"/>
              </a:rPr>
              <a:t>N</a:t>
            </a:r>
            <a:r>
              <a:rPr sz="1400" b="1" spc="-270" dirty="0">
                <a:latin typeface="Verdana"/>
                <a:cs typeface="Verdana"/>
              </a:rPr>
              <a:t> </a:t>
            </a:r>
            <a:r>
              <a:rPr sz="1400" b="1" spc="-80" dirty="0">
                <a:latin typeface="Verdana"/>
                <a:cs typeface="Verdana"/>
              </a:rPr>
              <a:t>T</a:t>
            </a:r>
            <a:r>
              <a:rPr sz="1400" b="1" spc="-275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A</a:t>
            </a:r>
            <a:r>
              <a:rPr sz="1400" b="1" spc="-270" dirty="0">
                <a:latin typeface="Verdana"/>
                <a:cs typeface="Verdana"/>
              </a:rPr>
              <a:t> </a:t>
            </a:r>
            <a:r>
              <a:rPr sz="1400" b="1" spc="20" dirty="0">
                <a:latin typeface="Verdana"/>
                <a:cs typeface="Verdana"/>
              </a:rPr>
              <a:t>C</a:t>
            </a:r>
            <a:r>
              <a:rPr sz="1400" b="1" spc="-260" dirty="0">
                <a:latin typeface="Verdana"/>
                <a:cs typeface="Verdana"/>
              </a:rPr>
              <a:t> </a:t>
            </a:r>
            <a:r>
              <a:rPr sz="1400" b="1" spc="-80" dirty="0">
                <a:latin typeface="Verdana"/>
                <a:cs typeface="Verdana"/>
              </a:rPr>
              <a:t>T</a:t>
            </a:r>
            <a:r>
              <a:rPr sz="1400" b="1" spc="-275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O</a:t>
            </a:r>
            <a:endParaRPr sz="1400">
              <a:latin typeface="Verdana"/>
              <a:cs typeface="Verdana"/>
            </a:endParaRPr>
          </a:p>
          <a:p>
            <a:pPr marL="1905" algn="ctr">
              <a:lnSpc>
                <a:spcPct val="100000"/>
              </a:lnSpc>
              <a:spcBef>
                <a:spcPts val="1095"/>
              </a:spcBef>
            </a:pPr>
            <a:r>
              <a:rPr sz="1200" spc="-110" dirty="0">
                <a:solidFill>
                  <a:srgbClr val="404040"/>
                </a:solidFill>
                <a:latin typeface="Verdana"/>
                <a:cs typeface="Verdana"/>
              </a:rPr>
              <a:t>(</a:t>
            </a:r>
            <a:r>
              <a:rPr sz="1200" spc="80" dirty="0">
                <a:solidFill>
                  <a:srgbClr val="404040"/>
                </a:solidFill>
                <a:latin typeface="Verdana"/>
                <a:cs typeface="Verdana"/>
              </a:rPr>
              <a:t>0</a:t>
            </a:r>
            <a:r>
              <a:rPr sz="1200" spc="-40" dirty="0">
                <a:solidFill>
                  <a:srgbClr val="404040"/>
                </a:solidFill>
                <a:latin typeface="Verdana"/>
                <a:cs typeface="Verdana"/>
              </a:rPr>
              <a:t>5</a:t>
            </a:r>
            <a:r>
              <a:rPr sz="1200" spc="-280" dirty="0">
                <a:solidFill>
                  <a:srgbClr val="404040"/>
                </a:solidFill>
                <a:latin typeface="Verdana"/>
                <a:cs typeface="Verdana"/>
              </a:rPr>
              <a:t>1</a:t>
            </a:r>
            <a:r>
              <a:rPr sz="1200" spc="-155" dirty="0">
                <a:solidFill>
                  <a:srgbClr val="404040"/>
                </a:solidFill>
                <a:latin typeface="Verdana"/>
                <a:cs typeface="Verdana"/>
              </a:rPr>
              <a:t>)</a:t>
            </a:r>
            <a:r>
              <a:rPr sz="1200" spc="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404040"/>
                </a:solidFill>
                <a:latin typeface="Verdana"/>
                <a:cs typeface="Verdana"/>
              </a:rPr>
              <a:t>99</a:t>
            </a:r>
            <a:r>
              <a:rPr sz="1200" dirty="0">
                <a:solidFill>
                  <a:srgbClr val="404040"/>
                </a:solidFill>
                <a:latin typeface="Verdana"/>
                <a:cs typeface="Verdana"/>
              </a:rPr>
              <a:t>7</a:t>
            </a:r>
            <a:r>
              <a:rPr sz="1200" spc="80" dirty="0">
                <a:solidFill>
                  <a:srgbClr val="404040"/>
                </a:solidFill>
                <a:latin typeface="Verdana"/>
                <a:cs typeface="Verdana"/>
              </a:rPr>
              <a:t>0</a:t>
            </a:r>
            <a:r>
              <a:rPr sz="1200" dirty="0">
                <a:solidFill>
                  <a:srgbClr val="404040"/>
                </a:solidFill>
                <a:latin typeface="Verdana"/>
                <a:cs typeface="Verdana"/>
              </a:rPr>
              <a:t>7</a:t>
            </a:r>
            <a:r>
              <a:rPr sz="1200" spc="-25" dirty="0">
                <a:solidFill>
                  <a:srgbClr val="404040"/>
                </a:solidFill>
                <a:latin typeface="Verdana"/>
                <a:cs typeface="Verdana"/>
              </a:rPr>
              <a:t>2</a:t>
            </a:r>
            <a:r>
              <a:rPr sz="1200" spc="25" dirty="0">
                <a:solidFill>
                  <a:srgbClr val="404040"/>
                </a:solidFill>
                <a:latin typeface="Verdana"/>
                <a:cs typeface="Verdana"/>
              </a:rPr>
              <a:t>9</a:t>
            </a:r>
            <a:r>
              <a:rPr sz="1200" spc="80" dirty="0">
                <a:solidFill>
                  <a:srgbClr val="404040"/>
                </a:solidFill>
                <a:latin typeface="Verdana"/>
                <a:cs typeface="Verdana"/>
              </a:rPr>
              <a:t>0</a:t>
            </a:r>
            <a:r>
              <a:rPr sz="1200" spc="30" dirty="0">
                <a:solidFill>
                  <a:srgbClr val="404040"/>
                </a:solidFill>
                <a:latin typeface="Verdana"/>
                <a:cs typeface="Verdana"/>
              </a:rPr>
              <a:t>0</a:t>
            </a:r>
            <a:endParaRPr sz="1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960"/>
              </a:spcBef>
            </a:pPr>
            <a:r>
              <a:rPr sz="1200" spc="45" dirty="0">
                <a:solidFill>
                  <a:srgbClr val="404040"/>
                </a:solidFill>
                <a:latin typeface="Verdana"/>
                <a:cs typeface="Verdana"/>
                <a:hlinkClick r:id="rId3"/>
              </a:rPr>
              <a:t>breinerbca2015@gmail.com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027" y="6482841"/>
            <a:ext cx="2159000" cy="18453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94030">
              <a:lnSpc>
                <a:spcPct val="100000"/>
              </a:lnSpc>
              <a:spcBef>
                <a:spcPts val="114"/>
              </a:spcBef>
            </a:pPr>
            <a:r>
              <a:rPr sz="1400" b="1" spc="50" dirty="0">
                <a:latin typeface="Trebuchet MS"/>
                <a:cs typeface="Trebuchet MS"/>
              </a:rPr>
              <a:t>E</a:t>
            </a:r>
            <a:r>
              <a:rPr sz="1400" b="1" spc="-210" dirty="0">
                <a:latin typeface="Trebuchet MS"/>
                <a:cs typeface="Trebuchet MS"/>
              </a:rPr>
              <a:t> </a:t>
            </a:r>
            <a:r>
              <a:rPr sz="1400" b="1" spc="110" dirty="0">
                <a:latin typeface="Trebuchet MS"/>
                <a:cs typeface="Trebuchet MS"/>
              </a:rPr>
              <a:t>D</a:t>
            </a:r>
            <a:r>
              <a:rPr sz="1400" b="1" spc="-215" dirty="0">
                <a:latin typeface="Trebuchet MS"/>
                <a:cs typeface="Trebuchet MS"/>
              </a:rPr>
              <a:t> </a:t>
            </a:r>
            <a:r>
              <a:rPr sz="1400" b="1" spc="110" dirty="0">
                <a:latin typeface="Trebuchet MS"/>
                <a:cs typeface="Trebuchet MS"/>
              </a:rPr>
              <a:t>U</a:t>
            </a:r>
            <a:r>
              <a:rPr sz="1400" b="1" spc="-204" dirty="0">
                <a:latin typeface="Trebuchet MS"/>
                <a:cs typeface="Trebuchet MS"/>
              </a:rPr>
              <a:t> </a:t>
            </a:r>
            <a:r>
              <a:rPr sz="1400" b="1" spc="110" dirty="0">
                <a:latin typeface="Trebuchet MS"/>
                <a:cs typeface="Trebuchet MS"/>
              </a:rPr>
              <a:t>C</a:t>
            </a:r>
            <a:r>
              <a:rPr sz="1400" b="1" spc="-210" dirty="0">
                <a:latin typeface="Trebuchet MS"/>
                <a:cs typeface="Trebuchet MS"/>
              </a:rPr>
              <a:t> </a:t>
            </a:r>
            <a:r>
              <a:rPr sz="1400" b="1" spc="60" dirty="0">
                <a:latin typeface="Trebuchet MS"/>
                <a:cs typeface="Trebuchet MS"/>
              </a:rPr>
              <a:t>A</a:t>
            </a:r>
            <a:r>
              <a:rPr sz="1400" b="1" spc="-215" dirty="0">
                <a:latin typeface="Trebuchet MS"/>
                <a:cs typeface="Trebuchet MS"/>
              </a:rPr>
              <a:t> </a:t>
            </a:r>
            <a:r>
              <a:rPr sz="1400" b="1" spc="110" dirty="0">
                <a:latin typeface="Trebuchet MS"/>
                <a:cs typeface="Trebuchet MS"/>
              </a:rPr>
              <a:t>C</a:t>
            </a:r>
            <a:r>
              <a:rPr sz="1400" b="1" spc="-210" dirty="0">
                <a:latin typeface="Trebuchet MS"/>
                <a:cs typeface="Trebuchet MS"/>
              </a:rPr>
              <a:t> </a:t>
            </a:r>
            <a:r>
              <a:rPr sz="1400" b="1" spc="15" dirty="0">
                <a:latin typeface="Trebuchet MS"/>
                <a:cs typeface="Trebuchet MS"/>
              </a:rPr>
              <a:t>I</a:t>
            </a:r>
            <a:r>
              <a:rPr sz="1400" b="1" spc="-204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Ó</a:t>
            </a:r>
            <a:r>
              <a:rPr sz="1400" b="1" spc="-225" dirty="0">
                <a:latin typeface="Trebuchet MS"/>
                <a:cs typeface="Trebuchet MS"/>
              </a:rPr>
              <a:t> </a:t>
            </a:r>
            <a:r>
              <a:rPr sz="1400" b="1" spc="145" dirty="0">
                <a:latin typeface="Trebuchet MS"/>
                <a:cs typeface="Trebuchet MS"/>
              </a:rPr>
              <a:t>N</a:t>
            </a:r>
            <a:endParaRPr sz="1400">
              <a:latin typeface="Trebuchet MS"/>
              <a:cs typeface="Trebuchet MS"/>
            </a:endParaRPr>
          </a:p>
          <a:p>
            <a:pPr marL="12700" marR="5080" indent="509270">
              <a:lnSpc>
                <a:spcPct val="131800"/>
              </a:lnSpc>
              <a:spcBef>
                <a:spcPts val="620"/>
              </a:spcBef>
            </a:pPr>
            <a:r>
              <a:rPr sz="1200" b="1" spc="125" dirty="0">
                <a:solidFill>
                  <a:srgbClr val="404040"/>
                </a:solidFill>
                <a:latin typeface="Trebuchet MS"/>
                <a:cs typeface="Trebuchet MS"/>
              </a:rPr>
              <a:t>UNIVERSIDAD </a:t>
            </a:r>
            <a:r>
              <a:rPr sz="1200" b="1" spc="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20" dirty="0">
                <a:solidFill>
                  <a:srgbClr val="404040"/>
                </a:solidFill>
                <a:latin typeface="Trebuchet MS"/>
                <a:cs typeface="Trebuchet MS"/>
              </a:rPr>
              <a:t>NACIONAL</a:t>
            </a:r>
            <a:r>
              <a:rPr sz="12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404040"/>
                </a:solidFill>
                <a:latin typeface="Trebuchet MS"/>
                <a:cs typeface="Trebuchet MS"/>
              </a:rPr>
              <a:t>MAYOR</a:t>
            </a:r>
            <a:r>
              <a:rPr sz="12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9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200" b="1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40" dirty="0">
                <a:solidFill>
                  <a:srgbClr val="404040"/>
                </a:solidFill>
                <a:latin typeface="Trebuchet MS"/>
                <a:cs typeface="Trebuchet MS"/>
              </a:rPr>
              <a:t>SAN</a:t>
            </a:r>
            <a:endParaRPr sz="1200">
              <a:latin typeface="Trebuchet MS"/>
              <a:cs typeface="Trebuchet MS"/>
            </a:endParaRPr>
          </a:p>
          <a:p>
            <a:pPr marL="732155">
              <a:lnSpc>
                <a:spcPct val="100000"/>
              </a:lnSpc>
              <a:spcBef>
                <a:spcPts val="455"/>
              </a:spcBef>
            </a:pPr>
            <a:r>
              <a:rPr sz="1200" b="1" spc="140" dirty="0">
                <a:solidFill>
                  <a:srgbClr val="404040"/>
                </a:solidFill>
                <a:latin typeface="Trebuchet MS"/>
                <a:cs typeface="Trebuchet MS"/>
              </a:rPr>
              <a:t>MARCOS</a:t>
            </a:r>
            <a:endParaRPr sz="1200">
              <a:latin typeface="Trebuchet MS"/>
              <a:cs typeface="Trebuchet MS"/>
            </a:endParaRPr>
          </a:p>
          <a:p>
            <a:pPr marL="153670" marR="84455" algn="ctr">
              <a:lnSpc>
                <a:spcPct val="131700"/>
              </a:lnSpc>
              <a:spcBef>
                <a:spcPts val="630"/>
              </a:spcBef>
            </a:pPr>
            <a:r>
              <a:rPr sz="1200" spc="50" dirty="0">
                <a:solidFill>
                  <a:srgbClr val="404040"/>
                </a:solidFill>
                <a:latin typeface="Verdana"/>
                <a:cs typeface="Verdana"/>
              </a:rPr>
              <a:t>Ingeniero</a:t>
            </a:r>
            <a:r>
              <a:rPr sz="1200" spc="-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65" dirty="0">
                <a:solidFill>
                  <a:srgbClr val="404040"/>
                </a:solidFill>
                <a:latin typeface="Verdana"/>
                <a:cs typeface="Verdana"/>
              </a:rPr>
              <a:t>de</a:t>
            </a:r>
            <a:r>
              <a:rPr sz="1200" spc="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40" dirty="0">
                <a:solidFill>
                  <a:srgbClr val="404040"/>
                </a:solidFill>
                <a:latin typeface="Verdana"/>
                <a:cs typeface="Verdana"/>
              </a:rPr>
              <a:t>Sistema</a:t>
            </a:r>
            <a:r>
              <a:rPr sz="1200" spc="-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404040"/>
                </a:solidFill>
                <a:latin typeface="Verdana"/>
                <a:cs typeface="Verdana"/>
              </a:rPr>
              <a:t>e </a:t>
            </a:r>
            <a:r>
              <a:rPr sz="1200" spc="-409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50" dirty="0">
                <a:solidFill>
                  <a:srgbClr val="404040"/>
                </a:solidFill>
                <a:latin typeface="Verdana"/>
                <a:cs typeface="Verdana"/>
              </a:rPr>
              <a:t>Informatica</a:t>
            </a:r>
            <a:endParaRPr sz="1200">
              <a:latin typeface="Verdana"/>
              <a:cs typeface="Verdana"/>
            </a:endParaRPr>
          </a:p>
          <a:p>
            <a:pPr marL="60960" algn="ctr">
              <a:lnSpc>
                <a:spcPct val="100000"/>
              </a:lnSpc>
              <a:spcBef>
                <a:spcPts val="455"/>
              </a:spcBef>
            </a:pPr>
            <a:r>
              <a:rPr sz="1200" spc="-75" dirty="0">
                <a:solidFill>
                  <a:srgbClr val="404040"/>
                </a:solidFill>
                <a:latin typeface="Verdana"/>
                <a:cs typeface="Verdana"/>
              </a:rPr>
              <a:t>2021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14344" y="1740407"/>
            <a:ext cx="3534410" cy="376555"/>
          </a:xfrm>
          <a:prstGeom prst="rect">
            <a:avLst/>
          </a:prstGeom>
          <a:solidFill>
            <a:srgbClr val="D6E3BC"/>
          </a:solidFill>
        </p:spPr>
        <p:txBody>
          <a:bodyPr vert="horz" wrap="square" lIns="0" tIns="121920" rIns="0" bIns="0" rtlCol="0">
            <a:spAutoFit/>
          </a:bodyPr>
          <a:lstStyle/>
          <a:p>
            <a:pPr marL="172085">
              <a:lnSpc>
                <a:spcPct val="100000"/>
              </a:lnSpc>
              <a:spcBef>
                <a:spcPts val="960"/>
              </a:spcBef>
            </a:pPr>
            <a:r>
              <a:rPr sz="1400" b="1" spc="50" dirty="0">
                <a:latin typeface="Trebuchet MS"/>
                <a:cs typeface="Trebuchet MS"/>
              </a:rPr>
              <a:t>E</a:t>
            </a:r>
            <a:r>
              <a:rPr sz="1400" b="1" spc="-210" dirty="0">
                <a:latin typeface="Trebuchet MS"/>
                <a:cs typeface="Trebuchet MS"/>
              </a:rPr>
              <a:t> </a:t>
            </a:r>
            <a:r>
              <a:rPr sz="1400" b="1" spc="70" dirty="0">
                <a:latin typeface="Trebuchet MS"/>
                <a:cs typeface="Trebuchet MS"/>
              </a:rPr>
              <a:t>X</a:t>
            </a:r>
            <a:r>
              <a:rPr sz="1400" b="1" spc="-210" dirty="0">
                <a:latin typeface="Trebuchet MS"/>
                <a:cs typeface="Trebuchet MS"/>
              </a:rPr>
              <a:t> </a:t>
            </a:r>
            <a:r>
              <a:rPr sz="1400" b="1" spc="60" dirty="0">
                <a:latin typeface="Trebuchet MS"/>
                <a:cs typeface="Trebuchet MS"/>
              </a:rPr>
              <a:t>P</a:t>
            </a:r>
            <a:r>
              <a:rPr sz="1400" b="1" spc="-204" dirty="0">
                <a:latin typeface="Trebuchet MS"/>
                <a:cs typeface="Trebuchet MS"/>
              </a:rPr>
              <a:t> </a:t>
            </a:r>
            <a:r>
              <a:rPr sz="1400" b="1" spc="50" dirty="0">
                <a:latin typeface="Trebuchet MS"/>
                <a:cs typeface="Trebuchet MS"/>
              </a:rPr>
              <a:t>E</a:t>
            </a:r>
            <a:r>
              <a:rPr sz="1400" b="1" spc="-210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R</a:t>
            </a:r>
            <a:r>
              <a:rPr sz="1400" b="1" spc="-215" dirty="0">
                <a:latin typeface="Trebuchet MS"/>
                <a:cs typeface="Trebuchet MS"/>
              </a:rPr>
              <a:t> </a:t>
            </a:r>
            <a:r>
              <a:rPr sz="1400" b="1" spc="15" dirty="0">
                <a:latin typeface="Trebuchet MS"/>
                <a:cs typeface="Trebuchet MS"/>
              </a:rPr>
              <a:t>I</a:t>
            </a:r>
            <a:r>
              <a:rPr sz="1400" b="1" spc="-220" dirty="0">
                <a:latin typeface="Trebuchet MS"/>
                <a:cs typeface="Trebuchet MS"/>
              </a:rPr>
              <a:t> </a:t>
            </a:r>
            <a:r>
              <a:rPr sz="1400" b="1" spc="50" dirty="0">
                <a:latin typeface="Trebuchet MS"/>
                <a:cs typeface="Trebuchet MS"/>
              </a:rPr>
              <a:t>E</a:t>
            </a:r>
            <a:r>
              <a:rPr sz="1400" b="1" spc="-220" dirty="0">
                <a:latin typeface="Trebuchet MS"/>
                <a:cs typeface="Trebuchet MS"/>
              </a:rPr>
              <a:t> </a:t>
            </a:r>
            <a:r>
              <a:rPr sz="1400" b="1" spc="145" dirty="0">
                <a:latin typeface="Trebuchet MS"/>
                <a:cs typeface="Trebuchet MS"/>
              </a:rPr>
              <a:t>N</a:t>
            </a:r>
            <a:r>
              <a:rPr sz="1400" b="1" spc="-220" dirty="0">
                <a:latin typeface="Trebuchet MS"/>
                <a:cs typeface="Trebuchet MS"/>
              </a:rPr>
              <a:t> </a:t>
            </a:r>
            <a:r>
              <a:rPr sz="1400" b="1" spc="110" dirty="0">
                <a:latin typeface="Trebuchet MS"/>
                <a:cs typeface="Trebuchet MS"/>
              </a:rPr>
              <a:t>C</a:t>
            </a:r>
            <a:r>
              <a:rPr sz="1400" b="1" spc="-210" dirty="0">
                <a:latin typeface="Trebuchet MS"/>
                <a:cs typeface="Trebuchet MS"/>
              </a:rPr>
              <a:t> </a:t>
            </a:r>
            <a:r>
              <a:rPr sz="1400" b="1" spc="15" dirty="0">
                <a:latin typeface="Trebuchet MS"/>
                <a:cs typeface="Trebuchet MS"/>
              </a:rPr>
              <a:t>I</a:t>
            </a:r>
            <a:r>
              <a:rPr sz="1400" b="1" spc="-220" dirty="0">
                <a:latin typeface="Trebuchet MS"/>
                <a:cs typeface="Trebuchet MS"/>
              </a:rPr>
              <a:t> </a:t>
            </a:r>
            <a:r>
              <a:rPr sz="1400" b="1" spc="60" dirty="0">
                <a:latin typeface="Trebuchet MS"/>
                <a:cs typeface="Trebuchet MS"/>
              </a:rPr>
              <a:t>A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8775" y="9613188"/>
            <a:ext cx="1251585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b="1" spc="-90" dirty="0">
                <a:latin typeface="Verdana"/>
                <a:cs typeface="Verdana"/>
              </a:rPr>
              <a:t>S</a:t>
            </a:r>
            <a:r>
              <a:rPr sz="1400" b="1" spc="-270" dirty="0">
                <a:latin typeface="Verdana"/>
                <a:cs typeface="Verdana"/>
              </a:rPr>
              <a:t> </a:t>
            </a:r>
            <a:r>
              <a:rPr sz="1400" b="1" spc="-300" dirty="0">
                <a:latin typeface="Verdana"/>
                <a:cs typeface="Verdana"/>
              </a:rPr>
              <a:t>I</a:t>
            </a:r>
            <a:r>
              <a:rPr sz="1400" b="1" spc="-265" dirty="0">
                <a:latin typeface="Verdana"/>
                <a:cs typeface="Verdana"/>
              </a:rPr>
              <a:t> </a:t>
            </a:r>
            <a:r>
              <a:rPr sz="1400" b="1" spc="-80" dirty="0">
                <a:latin typeface="Verdana"/>
                <a:cs typeface="Verdana"/>
              </a:rPr>
              <a:t>T</a:t>
            </a:r>
            <a:r>
              <a:rPr sz="1400" b="1" spc="-265" dirty="0">
                <a:latin typeface="Verdana"/>
                <a:cs typeface="Verdana"/>
              </a:rPr>
              <a:t> </a:t>
            </a:r>
            <a:r>
              <a:rPr sz="1400" b="1" spc="-300" dirty="0">
                <a:latin typeface="Verdana"/>
                <a:cs typeface="Verdana"/>
              </a:rPr>
              <a:t>I</a:t>
            </a:r>
            <a:r>
              <a:rPr sz="1400" b="1" spc="-265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O</a:t>
            </a:r>
            <a:r>
              <a:rPr sz="1400" b="1" dirty="0">
                <a:latin typeface="Verdana"/>
                <a:cs typeface="Verdana"/>
              </a:rPr>
              <a:t> </a:t>
            </a:r>
            <a:r>
              <a:rPr sz="1400" b="1" spc="-180" dirty="0">
                <a:latin typeface="Verdana"/>
                <a:cs typeface="Verdana"/>
              </a:rPr>
              <a:t> </a:t>
            </a:r>
            <a:r>
              <a:rPr sz="1400" b="1" spc="65" dirty="0">
                <a:latin typeface="Verdana"/>
                <a:cs typeface="Verdana"/>
              </a:rPr>
              <a:t>W</a:t>
            </a:r>
            <a:r>
              <a:rPr sz="1400" b="1" spc="-270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E</a:t>
            </a:r>
            <a:r>
              <a:rPr sz="1400" b="1" spc="-270" dirty="0">
                <a:latin typeface="Verdana"/>
                <a:cs typeface="Verdana"/>
              </a:rPr>
              <a:t> </a:t>
            </a:r>
            <a:r>
              <a:rPr sz="1400" b="1" spc="15" dirty="0"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0761" y="9985044"/>
            <a:ext cx="10064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Ir</a:t>
            </a:r>
            <a:r>
              <a:rPr sz="1400" u="sng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1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a</a:t>
            </a:r>
            <a:r>
              <a:rPr sz="1400" u="sng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Portafolio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54678" y="2597276"/>
            <a:ext cx="3720465" cy="27025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10"/>
              </a:spcBef>
            </a:pPr>
            <a:r>
              <a:rPr sz="1150" b="1" spc="75" dirty="0">
                <a:solidFill>
                  <a:srgbClr val="404040"/>
                </a:solidFill>
                <a:latin typeface="Trebuchet MS"/>
                <a:cs typeface="Trebuchet MS"/>
              </a:rPr>
              <a:t>Analista</a:t>
            </a:r>
            <a:r>
              <a:rPr sz="115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b="1" spc="90" dirty="0">
                <a:solidFill>
                  <a:srgbClr val="404040"/>
                </a:solidFill>
                <a:latin typeface="Trebuchet MS"/>
                <a:cs typeface="Trebuchet MS"/>
              </a:rPr>
              <a:t>Programador</a:t>
            </a:r>
            <a:r>
              <a:rPr sz="1150" b="1" spc="3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20" dirty="0">
                <a:solidFill>
                  <a:srgbClr val="404040"/>
                </a:solidFill>
                <a:latin typeface="Trebuchet MS"/>
                <a:cs typeface="Trebuchet MS"/>
              </a:rPr>
              <a:t>[2021</a:t>
            </a:r>
            <a:r>
              <a:rPr sz="115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240" dirty="0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r>
              <a:rPr sz="115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40" dirty="0">
                <a:solidFill>
                  <a:srgbClr val="404040"/>
                </a:solidFill>
                <a:latin typeface="Trebuchet MS"/>
                <a:cs typeface="Trebuchet MS"/>
              </a:rPr>
              <a:t>2022]</a:t>
            </a:r>
            <a:endParaRPr sz="1150">
              <a:latin typeface="Trebuchet MS"/>
              <a:cs typeface="Trebuchet MS"/>
            </a:endParaRPr>
          </a:p>
          <a:p>
            <a:pPr marL="113030" marR="5080" indent="-100965">
              <a:lnSpc>
                <a:spcPct val="131700"/>
              </a:lnSpc>
              <a:spcBef>
                <a:spcPts val="685"/>
              </a:spcBef>
              <a:buFont typeface="Arial MT"/>
              <a:buChar char="•"/>
              <a:tabLst>
                <a:tab pos="113664" algn="l"/>
              </a:tabLst>
            </a:pP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Generación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servicios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10" dirty="0">
                <a:solidFill>
                  <a:srgbClr val="404040"/>
                </a:solidFill>
                <a:latin typeface="Trebuchet MS"/>
                <a:cs typeface="Trebuchet MS"/>
              </a:rPr>
              <a:t>web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14" dirty="0">
                <a:solidFill>
                  <a:srgbClr val="404040"/>
                </a:solidFill>
                <a:latin typeface="Trebuchet MS"/>
                <a:cs typeface="Trebuchet MS"/>
              </a:rPr>
              <a:t>basados</a:t>
            </a:r>
            <a:r>
              <a:rPr sz="1200" spc="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Java </a:t>
            </a:r>
            <a:r>
              <a:rPr sz="1200" spc="-3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con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95" dirty="0">
                <a:solidFill>
                  <a:srgbClr val="404040"/>
                </a:solidFill>
                <a:latin typeface="Trebuchet MS"/>
                <a:cs typeface="Trebuchet MS"/>
              </a:rPr>
              <a:t>Spring</a:t>
            </a:r>
            <a:endParaRPr sz="1200">
              <a:latin typeface="Trebuchet MS"/>
              <a:cs typeface="Trebuchet MS"/>
            </a:endParaRPr>
          </a:p>
          <a:p>
            <a:pPr marL="113030" indent="-100965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113664" algn="l"/>
              </a:tabLst>
            </a:pP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Generación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análisis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 scripts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tablas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endParaRPr sz="1200">
              <a:latin typeface="Trebuchet MS"/>
              <a:cs typeface="Trebuchet MS"/>
            </a:endParaRPr>
          </a:p>
          <a:p>
            <a:pPr marL="113030">
              <a:lnSpc>
                <a:spcPct val="100000"/>
              </a:lnSpc>
              <a:spcBef>
                <a:spcPts val="465"/>
              </a:spcBef>
            </a:pP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Oracle</a:t>
            </a:r>
            <a:endParaRPr sz="1200">
              <a:latin typeface="Trebuchet MS"/>
              <a:cs typeface="Trebuchet MS"/>
            </a:endParaRPr>
          </a:p>
          <a:p>
            <a:pPr marL="113030" indent="-100965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113664" algn="l"/>
              </a:tabLst>
            </a:pPr>
            <a:r>
              <a:rPr sz="1200" spc="90" dirty="0">
                <a:solidFill>
                  <a:srgbClr val="404040"/>
                </a:solidFill>
                <a:latin typeface="Trebuchet MS"/>
                <a:cs typeface="Trebuchet MS"/>
              </a:rPr>
              <a:t>Migración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5" dirty="0">
                <a:solidFill>
                  <a:srgbClr val="404040"/>
                </a:solidFill>
                <a:latin typeface="Trebuchet MS"/>
                <a:cs typeface="Trebuchet MS"/>
              </a:rPr>
              <a:t>Sql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Server </a:t>
            </a:r>
            <a:r>
              <a:rPr sz="1200" spc="3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Oracle</a:t>
            </a:r>
            <a:endParaRPr sz="1200">
              <a:latin typeface="Trebuchet MS"/>
              <a:cs typeface="Trebuchet MS"/>
            </a:endParaRPr>
          </a:p>
          <a:p>
            <a:pPr marL="113030" marR="226695" indent="-100965">
              <a:lnSpc>
                <a:spcPts val="1910"/>
              </a:lnSpc>
              <a:spcBef>
                <a:spcPts val="125"/>
              </a:spcBef>
              <a:buFont typeface="Arial MT"/>
              <a:buChar char="•"/>
              <a:tabLst>
                <a:tab pos="113664" algn="l"/>
              </a:tabLst>
            </a:pPr>
            <a:r>
              <a:rPr sz="1200" spc="135" dirty="0">
                <a:solidFill>
                  <a:srgbClr val="404040"/>
                </a:solidFill>
                <a:latin typeface="Trebuchet MS"/>
                <a:cs typeface="Trebuchet MS"/>
              </a:rPr>
              <a:t>Consumo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servicios</a:t>
            </a:r>
            <a:r>
              <a:rPr sz="1200" spc="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70" dirty="0">
                <a:solidFill>
                  <a:srgbClr val="404040"/>
                </a:solidFill>
                <a:latin typeface="Trebuchet MS"/>
                <a:cs typeface="Trebuchet MS"/>
              </a:rPr>
              <a:t>SSL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90" dirty="0">
                <a:solidFill>
                  <a:srgbClr val="404040"/>
                </a:solidFill>
                <a:latin typeface="Trebuchet MS"/>
                <a:cs typeface="Trebuchet MS"/>
              </a:rPr>
              <a:t>generación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sz="1200" spc="-3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certificados</a:t>
            </a:r>
            <a:r>
              <a:rPr sz="1200" spc="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Java</a:t>
            </a:r>
            <a:endParaRPr sz="1200">
              <a:latin typeface="Trebuchet MS"/>
              <a:cs typeface="Trebuchet MS"/>
            </a:endParaRPr>
          </a:p>
          <a:p>
            <a:pPr marL="113030" indent="-10096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113664" algn="l"/>
              </a:tabLst>
            </a:pPr>
            <a:r>
              <a:rPr sz="1200" spc="90" dirty="0">
                <a:solidFill>
                  <a:srgbClr val="404040"/>
                </a:solidFill>
                <a:latin typeface="Trebuchet MS"/>
                <a:cs typeface="Trebuchet MS"/>
              </a:rPr>
              <a:t>Manejo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 integración 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continua</a:t>
            </a:r>
            <a:r>
              <a:rPr sz="12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BitBucket,</a:t>
            </a:r>
            <a:endParaRPr sz="1200">
              <a:latin typeface="Trebuchet MS"/>
              <a:cs typeface="Trebuchet MS"/>
            </a:endParaRPr>
          </a:p>
          <a:p>
            <a:pPr marL="113030">
              <a:lnSpc>
                <a:spcPct val="100000"/>
              </a:lnSpc>
              <a:spcBef>
                <a:spcPts val="455"/>
              </a:spcBef>
            </a:pP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Jenkins,</a:t>
            </a:r>
            <a:r>
              <a:rPr sz="12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5" dirty="0">
                <a:solidFill>
                  <a:srgbClr val="404040"/>
                </a:solidFill>
                <a:latin typeface="Trebuchet MS"/>
                <a:cs typeface="Trebuchet MS"/>
              </a:rPr>
              <a:t>Sonarqube</a:t>
            </a:r>
            <a:endParaRPr sz="1200">
              <a:latin typeface="Trebuchet MS"/>
              <a:cs typeface="Trebuchet MS"/>
            </a:endParaRPr>
          </a:p>
          <a:p>
            <a:pPr marL="113030" indent="-10096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113664" algn="l"/>
              </a:tabLst>
            </a:pPr>
            <a:r>
              <a:rPr sz="1200" spc="95" dirty="0">
                <a:solidFill>
                  <a:srgbClr val="404040"/>
                </a:solidFill>
                <a:latin typeface="Trebuchet MS"/>
                <a:cs typeface="Trebuchet MS"/>
              </a:rPr>
              <a:t>Resolución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2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incidencias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56076" y="2272283"/>
            <a:ext cx="3035935" cy="205740"/>
          </a:xfrm>
          <a:prstGeom prst="rect">
            <a:avLst/>
          </a:prstGeom>
          <a:solidFill>
            <a:srgbClr val="E6B8B8"/>
          </a:solidFill>
        </p:spPr>
        <p:txBody>
          <a:bodyPr vert="horz" wrap="square" lIns="0" tIns="38100" rIns="0" bIns="0" rtlCol="0">
            <a:spAutoFit/>
          </a:bodyPr>
          <a:lstStyle/>
          <a:p>
            <a:pPr marL="1270">
              <a:lnSpc>
                <a:spcPts val="1320"/>
              </a:lnSpc>
              <a:spcBef>
                <a:spcPts val="300"/>
              </a:spcBef>
            </a:pPr>
            <a:r>
              <a:rPr sz="1200" b="1" spc="95" dirty="0">
                <a:solidFill>
                  <a:srgbClr val="404040"/>
                </a:solidFill>
                <a:latin typeface="Trebuchet MS"/>
                <a:cs typeface="Trebuchet MS"/>
              </a:rPr>
              <a:t>STEFANINI</a:t>
            </a:r>
            <a:r>
              <a:rPr sz="12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60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200" b="1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00" dirty="0">
                <a:solidFill>
                  <a:srgbClr val="404040"/>
                </a:solidFill>
                <a:latin typeface="Trebuchet MS"/>
                <a:cs typeface="Trebuchet MS"/>
              </a:rPr>
              <a:t>LIMA</a:t>
            </a:r>
            <a:r>
              <a:rPr sz="1200" b="1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60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200" b="1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00" dirty="0">
                <a:solidFill>
                  <a:srgbClr val="404040"/>
                </a:solidFill>
                <a:latin typeface="Trebuchet MS"/>
                <a:cs typeface="Trebuchet MS"/>
              </a:rPr>
              <a:t>PERU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54678" y="5513628"/>
            <a:ext cx="3420745" cy="1475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64160">
              <a:lnSpc>
                <a:spcPct val="132500"/>
              </a:lnSpc>
              <a:spcBef>
                <a:spcPts val="95"/>
              </a:spcBef>
            </a:pPr>
            <a:r>
              <a:rPr sz="1200" b="1" spc="75" dirty="0">
                <a:solidFill>
                  <a:srgbClr val="404040"/>
                </a:solidFill>
                <a:latin typeface="Trebuchet MS"/>
                <a:cs typeface="Trebuchet MS"/>
              </a:rPr>
              <a:t>Herramientas </a:t>
            </a:r>
            <a:r>
              <a:rPr sz="1200" b="1" spc="50" dirty="0">
                <a:solidFill>
                  <a:srgbClr val="404040"/>
                </a:solidFill>
                <a:latin typeface="Trebuchet MS"/>
                <a:cs typeface="Trebuchet MS"/>
              </a:rPr>
              <a:t>utilizadas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200" spc="35" dirty="0">
                <a:solidFill>
                  <a:srgbClr val="404040"/>
                </a:solidFill>
                <a:latin typeface="Trebuchet MS"/>
                <a:cs typeface="Trebuchet MS"/>
              </a:rPr>
              <a:t>Java, 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Spring, 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35" dirty="0">
                <a:solidFill>
                  <a:srgbClr val="404040"/>
                </a:solidFill>
                <a:latin typeface="Trebuchet MS"/>
                <a:cs typeface="Trebuchet MS"/>
              </a:rPr>
              <a:t>APX</a:t>
            </a:r>
            <a:r>
              <a:rPr sz="12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(Framework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10" dirty="0">
                <a:solidFill>
                  <a:srgbClr val="404040"/>
                </a:solidFill>
                <a:latin typeface="Trebuchet MS"/>
                <a:cs typeface="Trebuchet MS"/>
              </a:rPr>
              <a:t>Backend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BBVA),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git,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Bitbucket,</a:t>
            </a:r>
            <a:r>
              <a:rPr sz="12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Angular,Lit</a:t>
            </a:r>
            <a:r>
              <a:rPr sz="12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Element,</a:t>
            </a:r>
            <a:r>
              <a:rPr sz="12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Cells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(Framework</a:t>
            </a:r>
            <a:r>
              <a:rPr sz="1200" spc="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Frontend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BBVA),</a:t>
            </a:r>
            <a:r>
              <a:rPr sz="12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Css3,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HTML5,</a:t>
            </a:r>
            <a:endParaRPr sz="1200">
              <a:latin typeface="Trebuchet MS"/>
              <a:cs typeface="Trebuchet MS"/>
            </a:endParaRPr>
          </a:p>
          <a:p>
            <a:pPr marL="12700" marR="5080">
              <a:lnSpc>
                <a:spcPct val="131700"/>
              </a:lnSpc>
              <a:spcBef>
                <a:spcPts val="10"/>
              </a:spcBef>
            </a:pP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Docker,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45" dirty="0">
                <a:solidFill>
                  <a:srgbClr val="404040"/>
                </a:solidFill>
                <a:latin typeface="Trebuchet MS"/>
                <a:cs typeface="Trebuchet MS"/>
              </a:rPr>
              <a:t>Oracle,</a:t>
            </a:r>
            <a:r>
              <a:rPr sz="1200" spc="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JPA, 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JSP,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Cucumber,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Jboss, </a:t>
            </a:r>
            <a:r>
              <a:rPr sz="1200" spc="-3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Tomcat.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91814" y="7326629"/>
            <a:ext cx="3698240" cy="5626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114"/>
              </a:spcBef>
            </a:pPr>
            <a:r>
              <a:rPr sz="1400" b="1" spc="50" dirty="0">
                <a:latin typeface="Trebuchet MS"/>
                <a:cs typeface="Trebuchet MS"/>
              </a:rPr>
              <a:t>L</a:t>
            </a:r>
            <a:r>
              <a:rPr sz="1400" b="1" spc="-210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O</a:t>
            </a:r>
            <a:r>
              <a:rPr sz="1400" b="1" spc="-210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G</a:t>
            </a:r>
            <a:r>
              <a:rPr sz="1400" b="1" spc="-204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R</a:t>
            </a:r>
            <a:r>
              <a:rPr sz="1400" b="1" spc="-215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O</a:t>
            </a:r>
            <a:r>
              <a:rPr sz="1400" b="1" spc="-225" dirty="0">
                <a:latin typeface="Trebuchet MS"/>
                <a:cs typeface="Trebuchet MS"/>
              </a:rPr>
              <a:t> </a:t>
            </a:r>
            <a:r>
              <a:rPr sz="1400" b="1" spc="150" dirty="0"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200" b="1" spc="120" dirty="0">
                <a:solidFill>
                  <a:srgbClr val="404040"/>
                </a:solidFill>
                <a:latin typeface="Trebuchet MS"/>
                <a:cs typeface="Trebuchet MS"/>
              </a:rPr>
              <a:t>DESARROLLO</a:t>
            </a:r>
            <a:r>
              <a:rPr sz="12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6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2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14" dirty="0">
                <a:solidFill>
                  <a:srgbClr val="404040"/>
                </a:solidFill>
                <a:latin typeface="Trebuchet MS"/>
                <a:cs typeface="Trebuchet MS"/>
              </a:rPr>
              <a:t>DESPLIEGUE</a:t>
            </a:r>
            <a:r>
              <a:rPr sz="12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9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2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05" dirty="0">
                <a:solidFill>
                  <a:srgbClr val="404040"/>
                </a:solidFill>
                <a:latin typeface="Trebuchet MS"/>
                <a:cs typeface="Trebuchet MS"/>
              </a:rPr>
              <a:t>APLICATIVOS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09135" y="8008883"/>
            <a:ext cx="3950845" cy="1343381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b="1" spc="105" dirty="0">
                <a:solidFill>
                  <a:srgbClr val="404040"/>
                </a:solidFill>
                <a:latin typeface="Trebuchet MS"/>
                <a:cs typeface="Trebuchet MS"/>
              </a:rPr>
              <a:t>ENTRE</a:t>
            </a:r>
            <a:r>
              <a:rPr sz="12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80" dirty="0">
                <a:solidFill>
                  <a:srgbClr val="404040"/>
                </a:solidFill>
                <a:latin typeface="Trebuchet MS"/>
                <a:cs typeface="Trebuchet MS"/>
              </a:rPr>
              <a:t>BBVA</a:t>
            </a:r>
            <a:r>
              <a:rPr lang="es-ES" sz="1200" b="1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6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200" b="1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10" dirty="0">
                <a:solidFill>
                  <a:srgbClr val="404040"/>
                </a:solidFill>
                <a:latin typeface="Trebuchet MS"/>
                <a:cs typeface="Trebuchet MS"/>
              </a:rPr>
              <a:t>OPENPAY</a:t>
            </a:r>
            <a:endParaRPr sz="1200" dirty="0">
              <a:latin typeface="Trebuchet MS"/>
              <a:cs typeface="Trebuchet MS"/>
            </a:endParaRPr>
          </a:p>
          <a:p>
            <a:pPr marL="469900">
              <a:lnSpc>
                <a:spcPct val="150000"/>
              </a:lnSpc>
              <a:spcBef>
                <a:spcPts val="265"/>
              </a:spcBef>
              <a:spcAft>
                <a:spcPts val="600"/>
              </a:spcAft>
            </a:pP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El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75" dirty="0" err="1">
                <a:solidFill>
                  <a:srgbClr val="404040"/>
                </a:solidFill>
                <a:latin typeface="Trebuchet MS"/>
                <a:cs typeface="Trebuchet MS"/>
              </a:rPr>
              <a:t>cual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permit</a:t>
            </a:r>
            <a:r>
              <a:rPr lang="es-ES" sz="1200" spc="6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s-ES" sz="1200" spc="80" dirty="0">
                <a:solidFill>
                  <a:srgbClr val="404040"/>
                </a:solidFill>
                <a:latin typeface="Trebuchet MS"/>
                <a:cs typeface="Trebuchet MS"/>
              </a:rPr>
              <a:t>a los clientes BBVA acceder al canal </a:t>
            </a:r>
            <a:r>
              <a:rPr lang="es-ES" sz="1200" spc="80" dirty="0" err="1">
                <a:solidFill>
                  <a:srgbClr val="404040"/>
                </a:solidFill>
                <a:latin typeface="Trebuchet MS"/>
                <a:cs typeface="Trebuchet MS"/>
              </a:rPr>
              <a:t>Netcash</a:t>
            </a:r>
            <a:r>
              <a:rPr lang="es-ES" sz="12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s-419" sz="1200" spc="80" dirty="0">
                <a:solidFill>
                  <a:srgbClr val="404040"/>
                </a:solidFill>
                <a:latin typeface="Trebuchet MS"/>
                <a:cs typeface="Trebuchet MS"/>
              </a:rPr>
              <a:t>Web al </a:t>
            </a:r>
            <a:r>
              <a:rPr lang="es-419" sz="1200" spc="80" dirty="0" err="1">
                <a:solidFill>
                  <a:srgbClr val="404040"/>
                </a:solidFill>
                <a:latin typeface="Trebuchet MS"/>
                <a:cs typeface="Trebuchet MS"/>
              </a:rPr>
              <a:t>Dashboard</a:t>
            </a:r>
            <a:r>
              <a:rPr lang="es-419" sz="1200" spc="80" dirty="0">
                <a:solidFill>
                  <a:srgbClr val="404040"/>
                </a:solidFill>
                <a:latin typeface="Trebuchet MS"/>
                <a:cs typeface="Trebuchet MS"/>
              </a:rPr>
              <a:t> de </a:t>
            </a:r>
            <a:r>
              <a:rPr lang="es-419" sz="1200" spc="80" dirty="0" err="1">
                <a:solidFill>
                  <a:srgbClr val="404040"/>
                </a:solidFill>
                <a:latin typeface="Trebuchet MS"/>
                <a:cs typeface="Trebuchet MS"/>
              </a:rPr>
              <a:t>Openpay</a:t>
            </a:r>
            <a:r>
              <a:rPr lang="es-419" sz="1200" spc="80" dirty="0">
                <a:solidFill>
                  <a:srgbClr val="404040"/>
                </a:solidFill>
                <a:latin typeface="Trebuchet MS"/>
                <a:cs typeface="Trebuchet MS"/>
              </a:rPr>
              <a:t>, sin necesidad de hacer un segundo </a:t>
            </a:r>
            <a:r>
              <a:rPr lang="es-419" sz="1200" spc="80" dirty="0" err="1">
                <a:solidFill>
                  <a:srgbClr val="404040"/>
                </a:solidFill>
                <a:latin typeface="Trebuchet MS"/>
                <a:cs typeface="Trebuchet MS"/>
              </a:rPr>
              <a:t>login</a:t>
            </a:r>
            <a:r>
              <a:rPr lang="es-419" sz="1200" spc="80" dirty="0">
                <a:solidFill>
                  <a:srgbClr val="404040"/>
                </a:solidFill>
                <a:latin typeface="Trebuchet MS"/>
                <a:cs typeface="Trebuchet MS"/>
              </a:rPr>
              <a:t> en la plataforma de </a:t>
            </a:r>
            <a:r>
              <a:rPr lang="es-419" sz="1200" spc="80" dirty="0" err="1">
                <a:solidFill>
                  <a:srgbClr val="404040"/>
                </a:solidFill>
                <a:latin typeface="Trebuchet MS"/>
                <a:cs typeface="Trebuchet MS"/>
              </a:rPr>
              <a:t>Openpay</a:t>
            </a:r>
            <a:r>
              <a:rPr lang="es-419" sz="1200" spc="8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200" dirty="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84631" y="219455"/>
            <a:ext cx="2312035" cy="3106420"/>
            <a:chOff x="484631" y="219455"/>
            <a:chExt cx="2312035" cy="310642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9203" y="243839"/>
              <a:ext cx="2307336" cy="308152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4631" y="219455"/>
              <a:ext cx="2307336" cy="3081528"/>
            </a:xfrm>
            <a:prstGeom prst="rect">
              <a:avLst/>
            </a:prstGeom>
          </p:spPr>
        </p:pic>
      </p:grpSp>
      <p:sp>
        <p:nvSpPr>
          <p:cNvPr id="20" name="object 15">
            <a:extLst>
              <a:ext uri="{FF2B5EF4-FFF2-40B4-BE49-F238E27FC236}">
                <a16:creationId xmlns:a16="http://schemas.microsoft.com/office/drawing/2014/main" id="{2F36332A-9767-4A26-20AE-C8C560ACD012}"/>
              </a:ext>
            </a:extLst>
          </p:cNvPr>
          <p:cNvSpPr txBox="1"/>
          <p:nvPr/>
        </p:nvSpPr>
        <p:spPr>
          <a:xfrm>
            <a:off x="3539487" y="9567798"/>
            <a:ext cx="3950845" cy="94170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b="1" spc="105" dirty="0">
                <a:solidFill>
                  <a:srgbClr val="404040"/>
                </a:solidFill>
                <a:latin typeface="Trebuchet MS"/>
                <a:cs typeface="Trebuchet MS"/>
              </a:rPr>
              <a:t>ENTRE</a:t>
            </a:r>
            <a:r>
              <a:rPr sz="12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80" dirty="0">
                <a:solidFill>
                  <a:srgbClr val="404040"/>
                </a:solidFill>
                <a:latin typeface="Trebuchet MS"/>
                <a:cs typeface="Trebuchet MS"/>
              </a:rPr>
              <a:t>BBVA</a:t>
            </a:r>
            <a:r>
              <a:rPr lang="es-ES" sz="1200" b="1" spc="80" dirty="0">
                <a:solidFill>
                  <a:srgbClr val="404040"/>
                </a:solidFill>
                <a:latin typeface="Trebuchet MS"/>
                <a:cs typeface="Trebuchet MS"/>
              </a:rPr>
              <a:t> Y</a:t>
            </a:r>
            <a:r>
              <a:rPr sz="12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10" dirty="0">
                <a:solidFill>
                  <a:srgbClr val="404040"/>
                </a:solidFill>
                <a:latin typeface="Trebuchet MS"/>
                <a:cs typeface="Trebuchet MS"/>
              </a:rPr>
              <a:t>EGLOBAL</a:t>
            </a:r>
            <a:endParaRPr sz="12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265"/>
              </a:spcBef>
            </a:pP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El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cual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permite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volver</a:t>
            </a:r>
            <a:r>
              <a:rPr sz="1200" spc="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30" dirty="0">
                <a:solidFill>
                  <a:srgbClr val="404040"/>
                </a:solidFill>
                <a:latin typeface="Trebuchet MS"/>
                <a:cs typeface="Trebuchet MS"/>
              </a:rPr>
              <a:t>al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banco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bbva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 un</a:t>
            </a:r>
            <a:endParaRPr sz="1200" dirty="0">
              <a:latin typeface="Trebuchet MS"/>
              <a:cs typeface="Trebuchet MS"/>
            </a:endParaRPr>
          </a:p>
          <a:p>
            <a:pPr marL="469900" marR="47625">
              <a:lnSpc>
                <a:spcPct val="131700"/>
              </a:lnSpc>
              <a:spcBef>
                <a:spcPts val="15"/>
              </a:spcBef>
            </a:pP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adquiriente para</a:t>
            </a:r>
            <a:r>
              <a:rPr sz="1200" spc="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los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95" dirty="0">
                <a:solidFill>
                  <a:srgbClr val="404040"/>
                </a:solidFill>
                <a:latin typeface="Trebuchet MS"/>
                <a:cs typeface="Trebuchet MS"/>
              </a:rPr>
              <a:t>comercios</a:t>
            </a:r>
            <a:r>
              <a:rPr sz="1200" spc="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95" dirty="0">
                <a:solidFill>
                  <a:srgbClr val="404040"/>
                </a:solidFill>
                <a:latin typeface="Trebuchet MS"/>
                <a:cs typeface="Trebuchet MS"/>
              </a:rPr>
              <a:t>poder </a:t>
            </a:r>
            <a:r>
              <a:rPr sz="1200" spc="-3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rgbClr val="404040"/>
                </a:solidFill>
                <a:latin typeface="Trebuchet MS"/>
                <a:cs typeface="Trebuchet MS"/>
              </a:rPr>
              <a:t>afiliar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s-419" sz="1200" spc="120" dirty="0">
                <a:solidFill>
                  <a:srgbClr val="404040"/>
                </a:solidFill>
                <a:latin typeface="Trebuchet MS"/>
                <a:cs typeface="Trebuchet MS"/>
              </a:rPr>
              <a:t>más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client</a:t>
            </a:r>
            <a:r>
              <a:rPr lang="es-419" sz="1200" spc="6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21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105" y="256859"/>
            <a:ext cx="3535679" cy="375285"/>
          </a:xfrm>
          <a:custGeom>
            <a:avLst/>
            <a:gdLst/>
            <a:ahLst/>
            <a:cxnLst/>
            <a:rect l="l" t="t" r="r" b="b"/>
            <a:pathLst>
              <a:path w="3535679" h="375284">
                <a:moveTo>
                  <a:pt x="3535679" y="0"/>
                </a:moveTo>
                <a:lnTo>
                  <a:pt x="0" y="0"/>
                </a:lnTo>
                <a:lnTo>
                  <a:pt x="0" y="374903"/>
                </a:lnTo>
                <a:lnTo>
                  <a:pt x="3535679" y="374903"/>
                </a:lnTo>
                <a:lnTo>
                  <a:pt x="3535679" y="0"/>
                </a:lnTo>
                <a:close/>
              </a:path>
            </a:pathLst>
          </a:custGeom>
          <a:solidFill>
            <a:srgbClr val="D6E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3578" y="306069"/>
            <a:ext cx="1451610" cy="2413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b="1" spc="50" dirty="0">
                <a:latin typeface="Trebuchet MS"/>
                <a:cs typeface="Trebuchet MS"/>
              </a:rPr>
              <a:t>E</a:t>
            </a:r>
            <a:r>
              <a:rPr sz="1400" b="1" spc="-204" dirty="0">
                <a:latin typeface="Trebuchet MS"/>
                <a:cs typeface="Trebuchet MS"/>
              </a:rPr>
              <a:t> </a:t>
            </a:r>
            <a:r>
              <a:rPr sz="1400" b="1" spc="70" dirty="0">
                <a:latin typeface="Trebuchet MS"/>
                <a:cs typeface="Trebuchet MS"/>
              </a:rPr>
              <a:t>X</a:t>
            </a:r>
            <a:r>
              <a:rPr sz="1400" b="1" spc="-210" dirty="0">
                <a:latin typeface="Trebuchet MS"/>
                <a:cs typeface="Trebuchet MS"/>
              </a:rPr>
              <a:t> </a:t>
            </a:r>
            <a:r>
              <a:rPr sz="1400" b="1" spc="60" dirty="0">
                <a:latin typeface="Trebuchet MS"/>
                <a:cs typeface="Trebuchet MS"/>
              </a:rPr>
              <a:t>P</a:t>
            </a:r>
            <a:r>
              <a:rPr sz="1400" b="1" spc="-200" dirty="0">
                <a:latin typeface="Trebuchet MS"/>
                <a:cs typeface="Trebuchet MS"/>
              </a:rPr>
              <a:t> </a:t>
            </a:r>
            <a:r>
              <a:rPr sz="1400" b="1" spc="50" dirty="0">
                <a:latin typeface="Trebuchet MS"/>
                <a:cs typeface="Trebuchet MS"/>
              </a:rPr>
              <a:t>E</a:t>
            </a:r>
            <a:r>
              <a:rPr sz="1400" b="1" spc="-204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R</a:t>
            </a:r>
            <a:r>
              <a:rPr sz="1400" b="1" spc="-215" dirty="0">
                <a:latin typeface="Trebuchet MS"/>
                <a:cs typeface="Trebuchet MS"/>
              </a:rPr>
              <a:t> </a:t>
            </a:r>
            <a:r>
              <a:rPr sz="1400" b="1" spc="15" dirty="0">
                <a:latin typeface="Trebuchet MS"/>
                <a:cs typeface="Trebuchet MS"/>
              </a:rPr>
              <a:t>I</a:t>
            </a:r>
            <a:r>
              <a:rPr sz="1400" b="1" spc="-220" dirty="0">
                <a:latin typeface="Trebuchet MS"/>
                <a:cs typeface="Trebuchet MS"/>
              </a:rPr>
              <a:t> </a:t>
            </a:r>
            <a:r>
              <a:rPr sz="1400" b="1" spc="50" dirty="0">
                <a:latin typeface="Trebuchet MS"/>
                <a:cs typeface="Trebuchet MS"/>
              </a:rPr>
              <a:t>E</a:t>
            </a:r>
            <a:r>
              <a:rPr sz="1400" b="1" spc="-220" dirty="0">
                <a:latin typeface="Trebuchet MS"/>
                <a:cs typeface="Trebuchet MS"/>
              </a:rPr>
              <a:t> </a:t>
            </a:r>
            <a:r>
              <a:rPr sz="1400" b="1" spc="145" dirty="0">
                <a:latin typeface="Trebuchet MS"/>
                <a:cs typeface="Trebuchet MS"/>
              </a:rPr>
              <a:t>N</a:t>
            </a:r>
            <a:r>
              <a:rPr sz="1400" b="1" spc="-220" dirty="0">
                <a:latin typeface="Trebuchet MS"/>
                <a:cs typeface="Trebuchet MS"/>
              </a:rPr>
              <a:t> </a:t>
            </a:r>
            <a:r>
              <a:rPr sz="1400" b="1" spc="110" dirty="0">
                <a:latin typeface="Trebuchet MS"/>
                <a:cs typeface="Trebuchet MS"/>
              </a:rPr>
              <a:t>C</a:t>
            </a:r>
            <a:r>
              <a:rPr sz="1400" b="1" spc="-204" dirty="0">
                <a:latin typeface="Trebuchet MS"/>
                <a:cs typeface="Trebuchet MS"/>
              </a:rPr>
              <a:t> </a:t>
            </a:r>
            <a:r>
              <a:rPr sz="1400" b="1" spc="15" dirty="0">
                <a:latin typeface="Trebuchet MS"/>
                <a:cs typeface="Trebuchet MS"/>
              </a:rPr>
              <a:t>I</a:t>
            </a:r>
            <a:r>
              <a:rPr sz="1400" b="1" spc="-220" dirty="0">
                <a:latin typeface="Trebuchet MS"/>
                <a:cs typeface="Trebuchet MS"/>
              </a:rPr>
              <a:t> </a:t>
            </a:r>
            <a:r>
              <a:rPr sz="1400" b="1" spc="60" dirty="0">
                <a:latin typeface="Trebuchet MS"/>
                <a:cs typeface="Trebuchet MS"/>
              </a:rPr>
              <a:t>A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2330" y="5292546"/>
            <a:ext cx="28854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70" dirty="0">
                <a:solidFill>
                  <a:srgbClr val="404040"/>
                </a:solidFill>
                <a:latin typeface="Trebuchet MS"/>
                <a:cs typeface="Trebuchet MS"/>
              </a:rPr>
              <a:t>Analista</a:t>
            </a:r>
            <a:r>
              <a:rPr sz="1100" b="1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spc="85" dirty="0">
                <a:solidFill>
                  <a:srgbClr val="404040"/>
                </a:solidFill>
                <a:latin typeface="Trebuchet MS"/>
                <a:cs typeface="Trebuchet MS"/>
              </a:rPr>
              <a:t>Programador</a:t>
            </a:r>
            <a:r>
              <a:rPr sz="11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spc="60" dirty="0">
                <a:solidFill>
                  <a:srgbClr val="404040"/>
                </a:solidFill>
                <a:latin typeface="Trebuchet MS"/>
                <a:cs typeface="Trebuchet MS"/>
              </a:rPr>
              <a:t>Full</a:t>
            </a:r>
            <a:r>
              <a:rPr sz="1100" b="1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spc="85" dirty="0">
                <a:solidFill>
                  <a:srgbClr val="404040"/>
                </a:solidFill>
                <a:latin typeface="Trebuchet MS"/>
                <a:cs typeface="Trebuchet MS"/>
              </a:rPr>
              <a:t>Stack</a:t>
            </a:r>
            <a:r>
              <a:rPr sz="11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35" dirty="0">
                <a:solidFill>
                  <a:srgbClr val="404040"/>
                </a:solidFill>
                <a:latin typeface="Trebuchet MS"/>
                <a:cs typeface="Trebuchet MS"/>
              </a:rPr>
              <a:t>[2020]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6366" y="4936692"/>
            <a:ext cx="3406140" cy="230504"/>
          </a:xfrm>
          <a:prstGeom prst="rect">
            <a:avLst/>
          </a:prstGeom>
          <a:solidFill>
            <a:srgbClr val="E6B8B8"/>
          </a:solidFill>
        </p:spPr>
        <p:txBody>
          <a:bodyPr vert="horz" wrap="square" lIns="0" tIns="37465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295"/>
              </a:spcBef>
            </a:pPr>
            <a:r>
              <a:rPr sz="1200" b="1" spc="105" dirty="0">
                <a:solidFill>
                  <a:srgbClr val="404040"/>
                </a:solidFill>
                <a:latin typeface="Trebuchet MS"/>
                <a:cs typeface="Trebuchet MS"/>
              </a:rPr>
              <a:t>Open</a:t>
            </a:r>
            <a:r>
              <a:rPr sz="1200" b="1" spc="55" dirty="0">
                <a:solidFill>
                  <a:srgbClr val="404040"/>
                </a:solidFill>
                <a:latin typeface="Trebuchet MS"/>
                <a:cs typeface="Trebuchet MS"/>
              </a:rPr>
              <a:t> TI</a:t>
            </a:r>
            <a:r>
              <a:rPr sz="1200" b="1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40" dirty="0">
                <a:solidFill>
                  <a:srgbClr val="404040"/>
                </a:solidFill>
                <a:latin typeface="Trebuchet MS"/>
                <a:cs typeface="Trebuchet MS"/>
              </a:rPr>
              <a:t>S.A.C</a:t>
            </a:r>
            <a:r>
              <a:rPr sz="1200" b="1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300" dirty="0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r>
              <a:rPr sz="12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20" dirty="0">
                <a:solidFill>
                  <a:srgbClr val="404040"/>
                </a:solidFill>
                <a:latin typeface="Trebuchet MS"/>
                <a:cs typeface="Trebuchet MS"/>
              </a:rPr>
              <a:t>LIMA</a:t>
            </a:r>
            <a:r>
              <a:rPr sz="1200" b="1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75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200" b="1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20" dirty="0">
                <a:solidFill>
                  <a:srgbClr val="404040"/>
                </a:solidFill>
                <a:latin typeface="Trebuchet MS"/>
                <a:cs typeface="Trebuchet MS"/>
              </a:rPr>
              <a:t>PERU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6299" y="5614923"/>
            <a:ext cx="3335020" cy="19551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3030" marR="66040" indent="-100965">
              <a:lnSpc>
                <a:spcPct val="131700"/>
              </a:lnSpc>
              <a:spcBef>
                <a:spcPts val="95"/>
              </a:spcBef>
              <a:buFont typeface="Arial MT"/>
              <a:buChar char="•"/>
              <a:tabLst>
                <a:tab pos="113664" algn="l"/>
              </a:tabLst>
            </a:pP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Realización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aplicación 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angular </a:t>
            </a:r>
            <a:r>
              <a:rPr sz="1200" spc="120" dirty="0">
                <a:solidFill>
                  <a:srgbClr val="404040"/>
                </a:solidFill>
                <a:latin typeface="Trebuchet MS"/>
                <a:cs typeface="Trebuchet MS"/>
              </a:rPr>
              <a:t>desde </a:t>
            </a:r>
            <a:r>
              <a:rPr sz="1200" spc="-3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404040"/>
                </a:solidFill>
                <a:latin typeface="Trebuchet MS"/>
                <a:cs typeface="Trebuchet MS"/>
              </a:rPr>
              <a:t>inicio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3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fin.</a:t>
            </a:r>
            <a:endParaRPr sz="1200">
              <a:latin typeface="Trebuchet MS"/>
              <a:cs typeface="Trebuchet MS"/>
            </a:endParaRPr>
          </a:p>
          <a:p>
            <a:pPr marL="113030" marR="149860" indent="-100965">
              <a:lnSpc>
                <a:spcPts val="1910"/>
              </a:lnSpc>
              <a:spcBef>
                <a:spcPts val="130"/>
              </a:spcBef>
              <a:buFont typeface="Arial MT"/>
              <a:buChar char="•"/>
              <a:tabLst>
                <a:tab pos="113664" algn="l"/>
              </a:tabLst>
            </a:pP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Generación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90" dirty="0">
                <a:solidFill>
                  <a:srgbClr val="404040"/>
                </a:solidFill>
                <a:latin typeface="Trebuchet MS"/>
                <a:cs typeface="Trebuchet MS"/>
              </a:rPr>
              <a:t>components,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14" dirty="0">
                <a:solidFill>
                  <a:srgbClr val="404040"/>
                </a:solidFill>
                <a:latin typeface="Trebuchet MS"/>
                <a:cs typeface="Trebuchet MS"/>
              </a:rPr>
              <a:t>módulos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sz="1200" spc="-3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routers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angular</a:t>
            </a:r>
            <a:endParaRPr sz="1200">
              <a:latin typeface="Trebuchet MS"/>
              <a:cs typeface="Trebuchet MS"/>
            </a:endParaRPr>
          </a:p>
          <a:p>
            <a:pPr marL="113030" indent="-100965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113664" algn="l"/>
              </a:tabLst>
            </a:pP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Generación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estilos 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maquetación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endParaRPr sz="1200">
              <a:latin typeface="Trebuchet MS"/>
              <a:cs typeface="Trebuchet MS"/>
            </a:endParaRPr>
          </a:p>
          <a:p>
            <a:pPr marL="113030">
              <a:lnSpc>
                <a:spcPct val="100000"/>
              </a:lnSpc>
              <a:spcBef>
                <a:spcPts val="455"/>
              </a:spcBef>
            </a:pP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vistas</a:t>
            </a:r>
            <a:r>
              <a:rPr sz="12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html</a:t>
            </a:r>
            <a:endParaRPr sz="1200">
              <a:latin typeface="Trebuchet MS"/>
              <a:cs typeface="Trebuchet MS"/>
            </a:endParaRPr>
          </a:p>
          <a:p>
            <a:pPr marL="113030" indent="-10096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113664" algn="l"/>
              </a:tabLst>
            </a:pPr>
            <a:r>
              <a:rPr sz="1200" spc="135" dirty="0">
                <a:solidFill>
                  <a:srgbClr val="404040"/>
                </a:solidFill>
                <a:latin typeface="Trebuchet MS"/>
                <a:cs typeface="Trebuchet MS"/>
              </a:rPr>
              <a:t>Consumo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servicios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5" dirty="0">
                <a:solidFill>
                  <a:srgbClr val="404040"/>
                </a:solidFill>
                <a:latin typeface="Trebuchet MS"/>
                <a:cs typeface="Trebuchet MS"/>
              </a:rPr>
              <a:t>backend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spring</a:t>
            </a:r>
            <a:endParaRPr sz="1200">
              <a:latin typeface="Trebuchet MS"/>
              <a:cs typeface="Trebuchet MS"/>
            </a:endParaRPr>
          </a:p>
          <a:p>
            <a:pPr marL="113030" indent="-100965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113664" algn="l"/>
              </a:tabLst>
            </a:pP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Modificación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servicios</a:t>
            </a:r>
            <a:r>
              <a:rPr sz="1200" spc="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spring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86299" y="7787004"/>
            <a:ext cx="3324225" cy="990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900"/>
              </a:lnSpc>
              <a:spcBef>
                <a:spcPts val="95"/>
              </a:spcBef>
            </a:pPr>
            <a:r>
              <a:rPr sz="1200" b="1" spc="75" dirty="0">
                <a:solidFill>
                  <a:srgbClr val="404040"/>
                </a:solidFill>
                <a:latin typeface="Trebuchet MS"/>
                <a:cs typeface="Trebuchet MS"/>
              </a:rPr>
              <a:t>Herramientas </a:t>
            </a:r>
            <a:r>
              <a:rPr sz="1200" b="1" spc="50" dirty="0">
                <a:solidFill>
                  <a:srgbClr val="404040"/>
                </a:solidFill>
                <a:latin typeface="Trebuchet MS"/>
                <a:cs typeface="Trebuchet MS"/>
              </a:rPr>
              <a:t>utilizadas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Java 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8 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(Servicios </a:t>
            </a:r>
            <a:r>
              <a:rPr sz="1200" spc="-3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45" dirty="0">
                <a:solidFill>
                  <a:srgbClr val="404040"/>
                </a:solidFill>
                <a:latin typeface="Trebuchet MS"/>
                <a:cs typeface="Trebuchet MS"/>
              </a:rPr>
              <a:t>Rest,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microservicios),</a:t>
            </a:r>
            <a:r>
              <a:rPr sz="1200" spc="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45" dirty="0">
                <a:solidFill>
                  <a:srgbClr val="404040"/>
                </a:solidFill>
                <a:latin typeface="Trebuchet MS"/>
                <a:cs typeface="Trebuchet MS"/>
              </a:rPr>
              <a:t>Oracle,</a:t>
            </a:r>
            <a:r>
              <a:rPr sz="1200" spc="90" dirty="0">
                <a:solidFill>
                  <a:srgbClr val="404040"/>
                </a:solidFill>
                <a:latin typeface="Trebuchet MS"/>
                <a:cs typeface="Trebuchet MS"/>
              </a:rPr>
              <a:t> Angular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404040"/>
                </a:solidFill>
                <a:latin typeface="Trebuchet MS"/>
                <a:cs typeface="Trebuchet MS"/>
              </a:rPr>
              <a:t>5,8 </a:t>
            </a:r>
            <a:r>
              <a:rPr sz="12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(Angular </a:t>
            </a:r>
            <a:r>
              <a:rPr sz="1200" spc="40" dirty="0">
                <a:solidFill>
                  <a:srgbClr val="404040"/>
                </a:solidFill>
                <a:latin typeface="Trebuchet MS"/>
                <a:cs typeface="Trebuchet MS"/>
              </a:rPr>
              <a:t>Material,  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Bootstrap),  </a:t>
            </a:r>
            <a:r>
              <a:rPr sz="1200" spc="90" dirty="0">
                <a:solidFill>
                  <a:srgbClr val="404040"/>
                </a:solidFill>
                <a:latin typeface="Trebuchet MS"/>
                <a:cs typeface="Trebuchet MS"/>
              </a:rPr>
              <a:t>Tomcat </a:t>
            </a:r>
            <a:r>
              <a:rPr sz="1200" spc="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(8,9),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JavaScript,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25" dirty="0">
                <a:solidFill>
                  <a:srgbClr val="404040"/>
                </a:solidFill>
                <a:latin typeface="Trebuchet MS"/>
                <a:cs typeface="Trebuchet MS"/>
              </a:rPr>
              <a:t>Css3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95" dirty="0">
                <a:solidFill>
                  <a:srgbClr val="404040"/>
                </a:solidFill>
                <a:latin typeface="Trebuchet MS"/>
                <a:cs typeface="Trebuchet MS"/>
              </a:rPr>
              <a:t>HTML.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677" y="4946705"/>
            <a:ext cx="3535679" cy="219710"/>
          </a:xfrm>
          <a:prstGeom prst="rect">
            <a:avLst/>
          </a:prstGeom>
          <a:solidFill>
            <a:srgbClr val="E6B8B8"/>
          </a:solidFill>
        </p:spPr>
        <p:txBody>
          <a:bodyPr vert="horz" wrap="square" lIns="0" tIns="28575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225"/>
              </a:spcBef>
            </a:pPr>
            <a:r>
              <a:rPr sz="1200" b="1" spc="110" dirty="0">
                <a:solidFill>
                  <a:srgbClr val="404040"/>
                </a:solidFill>
                <a:latin typeface="Trebuchet MS"/>
                <a:cs typeface="Trebuchet MS"/>
              </a:rPr>
              <a:t>PROYECTO</a:t>
            </a:r>
            <a:r>
              <a:rPr sz="12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20" dirty="0">
                <a:solidFill>
                  <a:srgbClr val="404040"/>
                </a:solidFill>
                <a:latin typeface="Trebuchet MS"/>
                <a:cs typeface="Trebuchet MS"/>
              </a:rPr>
              <a:t>PMTD</a:t>
            </a:r>
            <a:r>
              <a:rPr sz="120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290" dirty="0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r>
              <a:rPr sz="12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05" dirty="0">
                <a:solidFill>
                  <a:srgbClr val="404040"/>
                </a:solidFill>
                <a:latin typeface="Trebuchet MS"/>
                <a:cs typeface="Trebuchet MS"/>
              </a:rPr>
              <a:t>LIMA</a:t>
            </a:r>
            <a:r>
              <a:rPr sz="1200" b="1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65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20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05" dirty="0">
                <a:solidFill>
                  <a:srgbClr val="404040"/>
                </a:solidFill>
                <a:latin typeface="Trebuchet MS"/>
                <a:cs typeface="Trebuchet MS"/>
              </a:rPr>
              <a:t>PERU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9327" y="5299765"/>
            <a:ext cx="2997200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b="1" spc="75" dirty="0">
                <a:solidFill>
                  <a:srgbClr val="404040"/>
                </a:solidFill>
                <a:latin typeface="Trebuchet MS"/>
                <a:cs typeface="Trebuchet MS"/>
              </a:rPr>
              <a:t>Analista</a:t>
            </a:r>
            <a:r>
              <a:rPr sz="115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b="1" spc="90" dirty="0">
                <a:solidFill>
                  <a:srgbClr val="404040"/>
                </a:solidFill>
                <a:latin typeface="Trebuchet MS"/>
                <a:cs typeface="Trebuchet MS"/>
              </a:rPr>
              <a:t>Programador</a:t>
            </a:r>
            <a:r>
              <a:rPr sz="115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b="1" spc="65" dirty="0">
                <a:solidFill>
                  <a:srgbClr val="404040"/>
                </a:solidFill>
                <a:latin typeface="Trebuchet MS"/>
                <a:cs typeface="Trebuchet MS"/>
              </a:rPr>
              <a:t>Full</a:t>
            </a:r>
            <a:r>
              <a:rPr sz="115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b="1" spc="95" dirty="0">
                <a:solidFill>
                  <a:srgbClr val="404040"/>
                </a:solidFill>
                <a:latin typeface="Trebuchet MS"/>
                <a:cs typeface="Trebuchet MS"/>
              </a:rPr>
              <a:t>Stack</a:t>
            </a:r>
            <a:r>
              <a:rPr sz="1150" b="1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5" dirty="0">
                <a:solidFill>
                  <a:srgbClr val="404040"/>
                </a:solidFill>
                <a:latin typeface="Trebuchet MS"/>
                <a:cs typeface="Trebuchet MS"/>
              </a:rPr>
              <a:t>[2021]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7076" y="5560978"/>
            <a:ext cx="3427095" cy="2919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030" marR="154305" indent="-100965">
              <a:lnSpc>
                <a:spcPct val="143600"/>
              </a:lnSpc>
              <a:spcBef>
                <a:spcPts val="100"/>
              </a:spcBef>
              <a:buFont typeface="Arial MT"/>
              <a:buChar char="•"/>
              <a:tabLst>
                <a:tab pos="113664" algn="l"/>
              </a:tabLst>
            </a:pPr>
            <a:r>
              <a:rPr sz="1100" spc="60" dirty="0">
                <a:solidFill>
                  <a:srgbClr val="404040"/>
                </a:solidFill>
                <a:latin typeface="Trebuchet MS"/>
                <a:cs typeface="Trebuchet MS"/>
              </a:rPr>
              <a:t>Participación</a:t>
            </a:r>
            <a:r>
              <a:rPr sz="11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100" spc="40" dirty="0">
                <a:solidFill>
                  <a:srgbClr val="404040"/>
                </a:solidFill>
                <a:latin typeface="Trebuchet MS"/>
                <a:cs typeface="Trebuchet MS"/>
              </a:rPr>
              <a:t> el</a:t>
            </a:r>
            <a:r>
              <a:rPr sz="11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modelamiento</a:t>
            </a:r>
            <a:r>
              <a:rPr sz="11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60" dirty="0">
                <a:solidFill>
                  <a:srgbClr val="404040"/>
                </a:solidFill>
                <a:latin typeface="Trebuchet MS"/>
                <a:cs typeface="Trebuchet MS"/>
              </a:rPr>
              <a:t>relacional </a:t>
            </a:r>
            <a:r>
              <a:rPr sz="1100" spc="-3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95" dirty="0">
                <a:solidFill>
                  <a:srgbClr val="404040"/>
                </a:solidFill>
                <a:latin typeface="Trebuchet MS"/>
                <a:cs typeface="Trebuchet MS"/>
              </a:rPr>
              <a:t>base</a:t>
            </a:r>
            <a:r>
              <a:rPr sz="11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sz="1100" spc="80" dirty="0">
                <a:solidFill>
                  <a:srgbClr val="404040"/>
                </a:solidFill>
                <a:latin typeface="Trebuchet MS"/>
                <a:cs typeface="Trebuchet MS"/>
              </a:rPr>
              <a:t>datos</a:t>
            </a:r>
            <a:r>
              <a:rPr sz="11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65" dirty="0">
                <a:solidFill>
                  <a:srgbClr val="404040"/>
                </a:solidFill>
                <a:latin typeface="Trebuchet MS"/>
                <a:cs typeface="Trebuchet MS"/>
              </a:rPr>
              <a:t>del</a:t>
            </a: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95" dirty="0">
                <a:solidFill>
                  <a:srgbClr val="404040"/>
                </a:solidFill>
                <a:latin typeface="Trebuchet MS"/>
                <a:cs typeface="Trebuchet MS"/>
              </a:rPr>
              <a:t>negocio</a:t>
            </a:r>
            <a:endParaRPr sz="1100">
              <a:latin typeface="Trebuchet MS"/>
              <a:cs typeface="Trebuchet MS"/>
            </a:endParaRPr>
          </a:p>
          <a:p>
            <a:pPr marL="113030" marR="5080" indent="-100965">
              <a:lnSpc>
                <a:spcPts val="1910"/>
              </a:lnSpc>
              <a:spcBef>
                <a:spcPts val="145"/>
              </a:spcBef>
              <a:buFont typeface="Arial MT"/>
              <a:buChar char="•"/>
              <a:tabLst>
                <a:tab pos="113664" algn="l"/>
              </a:tabLst>
            </a:pP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Generación</a:t>
            </a:r>
            <a:r>
              <a:rPr sz="11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1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servicios</a:t>
            </a:r>
            <a:r>
              <a:rPr sz="11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Rest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105" dirty="0">
                <a:solidFill>
                  <a:srgbClr val="404040"/>
                </a:solidFill>
                <a:latin typeface="Trebuchet MS"/>
                <a:cs typeface="Trebuchet MS"/>
              </a:rPr>
              <a:t>basados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100" spc="65" dirty="0">
                <a:solidFill>
                  <a:srgbClr val="404040"/>
                </a:solidFill>
                <a:latin typeface="Trebuchet MS"/>
                <a:cs typeface="Trebuchet MS"/>
              </a:rPr>
              <a:t> Java </a:t>
            </a:r>
            <a:r>
              <a:rPr sz="1100" spc="-3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sz="1100" spc="90" dirty="0">
                <a:solidFill>
                  <a:srgbClr val="404040"/>
                </a:solidFill>
                <a:latin typeface="Trebuchet MS"/>
                <a:cs typeface="Trebuchet MS"/>
              </a:rPr>
              <a:t>Spring</a:t>
            </a:r>
            <a:r>
              <a:rPr sz="11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404040"/>
                </a:solidFill>
                <a:latin typeface="Trebuchet MS"/>
                <a:cs typeface="Trebuchet MS"/>
              </a:rPr>
              <a:t>Boot.</a:t>
            </a:r>
            <a:endParaRPr sz="1100">
              <a:latin typeface="Trebuchet MS"/>
              <a:cs typeface="Trebuchet MS"/>
            </a:endParaRPr>
          </a:p>
          <a:p>
            <a:pPr marL="113030" indent="-100965">
              <a:lnSpc>
                <a:spcPct val="100000"/>
              </a:lnSpc>
              <a:spcBef>
                <a:spcPts val="414"/>
              </a:spcBef>
              <a:buFont typeface="Arial MT"/>
              <a:buChar char="•"/>
              <a:tabLst>
                <a:tab pos="113664" algn="l"/>
              </a:tabLst>
            </a:pP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Generación</a:t>
            </a:r>
            <a:r>
              <a:rPr sz="11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1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65" dirty="0">
                <a:solidFill>
                  <a:srgbClr val="404040"/>
                </a:solidFill>
                <a:latin typeface="Trebuchet MS"/>
                <a:cs typeface="Trebuchet MS"/>
              </a:rPr>
              <a:t>Authenticacion</a:t>
            </a:r>
            <a:r>
              <a:rPr sz="11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0" dirty="0">
                <a:solidFill>
                  <a:srgbClr val="404040"/>
                </a:solidFill>
                <a:latin typeface="Trebuchet MS"/>
                <a:cs typeface="Trebuchet MS"/>
              </a:rPr>
              <a:t>usuarios</a:t>
            </a:r>
            <a:endParaRPr sz="1100">
              <a:latin typeface="Trebuchet MS"/>
              <a:cs typeface="Trebuchet MS"/>
            </a:endParaRPr>
          </a:p>
          <a:p>
            <a:pPr marL="113030">
              <a:lnSpc>
                <a:spcPct val="100000"/>
              </a:lnSpc>
              <a:spcBef>
                <a:spcPts val="575"/>
              </a:spcBef>
            </a:pPr>
            <a:r>
              <a:rPr sz="1100" spc="100" dirty="0">
                <a:solidFill>
                  <a:srgbClr val="404040"/>
                </a:solidFill>
                <a:latin typeface="Trebuchet MS"/>
                <a:cs typeface="Trebuchet MS"/>
              </a:rPr>
              <a:t>basado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1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roles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95" dirty="0">
                <a:solidFill>
                  <a:srgbClr val="404040"/>
                </a:solidFill>
                <a:latin typeface="Trebuchet MS"/>
                <a:cs typeface="Trebuchet MS"/>
              </a:rPr>
              <a:t>con</a:t>
            </a:r>
            <a:r>
              <a:rPr sz="11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90" dirty="0">
                <a:solidFill>
                  <a:srgbClr val="404040"/>
                </a:solidFill>
                <a:latin typeface="Trebuchet MS"/>
                <a:cs typeface="Trebuchet MS"/>
              </a:rPr>
              <a:t>Spring</a:t>
            </a:r>
            <a:r>
              <a:rPr sz="11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Security</a:t>
            </a:r>
            <a:r>
              <a:rPr sz="11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100" spc="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404040"/>
                </a:solidFill>
                <a:latin typeface="Trebuchet MS"/>
                <a:cs typeface="Trebuchet MS"/>
              </a:rPr>
              <a:t>jwt.</a:t>
            </a:r>
            <a:endParaRPr sz="1100">
              <a:latin typeface="Trebuchet MS"/>
              <a:cs typeface="Trebuchet MS"/>
            </a:endParaRPr>
          </a:p>
          <a:p>
            <a:pPr marL="113030" marR="630555" indent="-100965">
              <a:lnSpc>
                <a:spcPct val="143600"/>
              </a:lnSpc>
              <a:spcBef>
                <a:spcPts val="10"/>
              </a:spcBef>
              <a:buFont typeface="Arial MT"/>
              <a:buChar char="•"/>
              <a:tabLst>
                <a:tab pos="113664" algn="l"/>
              </a:tabLst>
            </a:pP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Generación</a:t>
            </a:r>
            <a:r>
              <a:rPr sz="11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documentacion</a:t>
            </a:r>
            <a:r>
              <a:rPr sz="11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0" dirty="0">
                <a:solidFill>
                  <a:srgbClr val="404040"/>
                </a:solidFill>
                <a:latin typeface="Trebuchet MS"/>
                <a:cs typeface="Trebuchet MS"/>
              </a:rPr>
              <a:t>los </a:t>
            </a:r>
            <a:r>
              <a:rPr sz="1100" spc="-3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servicios</a:t>
            </a:r>
            <a:r>
              <a:rPr sz="11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100" dirty="0">
                <a:solidFill>
                  <a:srgbClr val="404040"/>
                </a:solidFill>
                <a:latin typeface="Trebuchet MS"/>
                <a:cs typeface="Trebuchet MS"/>
              </a:rPr>
              <a:t>basado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120" dirty="0">
                <a:solidFill>
                  <a:srgbClr val="404040"/>
                </a:solidFill>
                <a:latin typeface="Trebuchet MS"/>
                <a:cs typeface="Trebuchet MS"/>
              </a:rPr>
              <a:t>Swagger</a:t>
            </a:r>
            <a:endParaRPr sz="1100">
              <a:latin typeface="Trebuchet MS"/>
              <a:cs typeface="Trebuchet MS"/>
            </a:endParaRPr>
          </a:p>
          <a:p>
            <a:pPr marL="113030" marR="294640" indent="-100965">
              <a:lnSpc>
                <a:spcPts val="1910"/>
              </a:lnSpc>
              <a:spcBef>
                <a:spcPts val="150"/>
              </a:spcBef>
              <a:buFont typeface="Arial MT"/>
              <a:buChar char="•"/>
              <a:tabLst>
                <a:tab pos="113664" algn="l"/>
              </a:tabLst>
            </a:pP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Generación</a:t>
            </a:r>
            <a:r>
              <a:rPr sz="11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100" dirty="0">
                <a:solidFill>
                  <a:srgbClr val="404040"/>
                </a:solidFill>
                <a:latin typeface="Trebuchet MS"/>
                <a:cs typeface="Trebuchet MS"/>
              </a:rPr>
              <a:t>componentes</a:t>
            </a:r>
            <a:r>
              <a:rPr sz="11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1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Angular</a:t>
            </a:r>
            <a:r>
              <a:rPr sz="11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sz="1100" spc="-3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servicios</a:t>
            </a:r>
            <a:r>
              <a:rPr sz="1100" spc="60" dirty="0">
                <a:solidFill>
                  <a:srgbClr val="404040"/>
                </a:solidFill>
                <a:latin typeface="Trebuchet MS"/>
                <a:cs typeface="Trebuchet MS"/>
              </a:rPr>
              <a:t> para</a:t>
            </a:r>
            <a:r>
              <a:rPr sz="11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404040"/>
                </a:solidFill>
                <a:latin typeface="Trebuchet MS"/>
                <a:cs typeface="Trebuchet MS"/>
              </a:rPr>
              <a:t>el</a:t>
            </a:r>
            <a:r>
              <a:rPr sz="11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lado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 del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35" dirty="0">
                <a:solidFill>
                  <a:srgbClr val="404040"/>
                </a:solidFill>
                <a:latin typeface="Trebuchet MS"/>
                <a:cs typeface="Trebuchet MS"/>
              </a:rPr>
              <a:t>front</a:t>
            </a:r>
            <a:endParaRPr sz="1100">
              <a:latin typeface="Trebuchet MS"/>
              <a:cs typeface="Trebuchet MS"/>
            </a:endParaRPr>
          </a:p>
          <a:p>
            <a:pPr marL="113030" indent="-100965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113664" algn="l"/>
              </a:tabLst>
            </a:pP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Coordinaciones</a:t>
            </a:r>
            <a:r>
              <a:rPr sz="11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1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0" dirty="0">
                <a:solidFill>
                  <a:srgbClr val="404040"/>
                </a:solidFill>
                <a:latin typeface="Trebuchet MS"/>
                <a:cs typeface="Trebuchet MS"/>
              </a:rPr>
              <a:t>los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60" dirty="0">
                <a:solidFill>
                  <a:srgbClr val="404040"/>
                </a:solidFill>
                <a:latin typeface="Trebuchet MS"/>
                <a:cs typeface="Trebuchet MS"/>
              </a:rPr>
              <a:t>requisites </a:t>
            </a: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funcionales</a:t>
            </a:r>
            <a:endParaRPr sz="1100">
              <a:latin typeface="Trebuchet MS"/>
              <a:cs typeface="Trebuchet MS"/>
            </a:endParaRPr>
          </a:p>
          <a:p>
            <a:pPr marL="113030">
              <a:lnSpc>
                <a:spcPct val="100000"/>
              </a:lnSpc>
              <a:spcBef>
                <a:spcPts val="575"/>
              </a:spcBef>
            </a:pP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1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requerimientos</a:t>
            </a:r>
            <a:r>
              <a:rPr sz="11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65" dirty="0">
                <a:solidFill>
                  <a:srgbClr val="404040"/>
                </a:solidFill>
                <a:latin typeface="Trebuchet MS"/>
                <a:cs typeface="Trebuchet MS"/>
              </a:rPr>
              <a:t>del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 cliente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1327" y="8670804"/>
            <a:ext cx="3582035" cy="15697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b="1" spc="50" dirty="0">
                <a:latin typeface="Trebuchet MS"/>
                <a:cs typeface="Trebuchet MS"/>
              </a:rPr>
              <a:t>L</a:t>
            </a:r>
            <a:r>
              <a:rPr sz="1400" b="1" spc="-210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O</a:t>
            </a:r>
            <a:r>
              <a:rPr sz="1400" b="1" spc="-210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G</a:t>
            </a:r>
            <a:r>
              <a:rPr sz="1400" b="1" spc="-204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R</a:t>
            </a:r>
            <a:r>
              <a:rPr sz="1400" b="1" spc="-215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O</a:t>
            </a:r>
            <a:r>
              <a:rPr sz="1400" b="1" spc="-225" dirty="0">
                <a:latin typeface="Trebuchet MS"/>
                <a:cs typeface="Trebuchet MS"/>
              </a:rPr>
              <a:t> </a:t>
            </a:r>
            <a:r>
              <a:rPr sz="1400" b="1" spc="150" dirty="0">
                <a:latin typeface="Trebuchet MS"/>
                <a:cs typeface="Trebuchet MS"/>
              </a:rPr>
              <a:t>S</a:t>
            </a:r>
            <a:endParaRPr sz="1400" dirty="0">
              <a:latin typeface="Trebuchet MS"/>
              <a:cs typeface="Trebuchet MS"/>
            </a:endParaRPr>
          </a:p>
          <a:p>
            <a:pPr marL="80645">
              <a:lnSpc>
                <a:spcPct val="100000"/>
              </a:lnSpc>
              <a:spcBef>
                <a:spcPts val="1085"/>
              </a:spcBef>
            </a:pPr>
            <a:r>
              <a:rPr sz="1200" b="1" spc="110" dirty="0">
                <a:solidFill>
                  <a:srgbClr val="404040"/>
                </a:solidFill>
                <a:latin typeface="Trebuchet MS"/>
                <a:cs typeface="Trebuchet MS"/>
              </a:rPr>
              <a:t>SALIDA</a:t>
            </a:r>
            <a:r>
              <a:rPr sz="12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5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25" dirty="0">
                <a:solidFill>
                  <a:srgbClr val="404040"/>
                </a:solidFill>
                <a:latin typeface="Trebuchet MS"/>
                <a:cs typeface="Trebuchet MS"/>
              </a:rPr>
              <a:t>PRODUCCION</a:t>
            </a:r>
            <a:endParaRPr sz="1200" dirty="0">
              <a:latin typeface="Trebuchet MS"/>
              <a:cs typeface="Trebuchet MS"/>
            </a:endParaRPr>
          </a:p>
          <a:p>
            <a:pPr marL="167005">
              <a:lnSpc>
                <a:spcPct val="100000"/>
              </a:lnSpc>
              <a:spcBef>
                <a:spcPts val="450"/>
              </a:spcBef>
            </a:pPr>
            <a:r>
              <a:rPr sz="1150" spc="105" dirty="0">
                <a:solidFill>
                  <a:srgbClr val="404040"/>
                </a:solidFill>
                <a:latin typeface="Trebuchet MS"/>
                <a:cs typeface="Trebuchet MS"/>
              </a:rPr>
              <a:t>Despliegue</a:t>
            </a:r>
            <a:r>
              <a:rPr sz="115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70" dirty="0">
                <a:solidFill>
                  <a:srgbClr val="404040"/>
                </a:solidFill>
                <a:latin typeface="Trebuchet MS"/>
                <a:cs typeface="Trebuchet MS"/>
              </a:rPr>
              <a:t>del</a:t>
            </a:r>
            <a:r>
              <a:rPr sz="115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105" dirty="0">
                <a:solidFill>
                  <a:srgbClr val="404040"/>
                </a:solidFill>
                <a:latin typeface="Trebuchet MS"/>
                <a:cs typeface="Trebuchet MS"/>
              </a:rPr>
              <a:t>backend</a:t>
            </a:r>
            <a:r>
              <a:rPr sz="115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65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15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70" dirty="0">
                <a:solidFill>
                  <a:srgbClr val="404040"/>
                </a:solidFill>
                <a:latin typeface="Trebuchet MS"/>
                <a:cs typeface="Trebuchet MS"/>
              </a:rPr>
              <a:t>frontend</a:t>
            </a:r>
            <a:endParaRPr sz="1150" dirty="0">
              <a:latin typeface="Trebuchet MS"/>
              <a:cs typeface="Trebuchet MS"/>
            </a:endParaRPr>
          </a:p>
          <a:p>
            <a:pPr marL="80645">
              <a:lnSpc>
                <a:spcPct val="100000"/>
              </a:lnSpc>
              <a:spcBef>
                <a:spcPts val="1045"/>
              </a:spcBef>
            </a:pPr>
            <a:r>
              <a:rPr sz="1200" b="1" spc="120" dirty="0">
                <a:solidFill>
                  <a:srgbClr val="404040"/>
                </a:solidFill>
                <a:latin typeface="Trebuchet MS"/>
                <a:cs typeface="Trebuchet MS"/>
              </a:rPr>
              <a:t>PRESENTACION</a:t>
            </a:r>
            <a:r>
              <a:rPr sz="12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404040"/>
                </a:solidFill>
                <a:latin typeface="Trebuchet MS"/>
                <a:cs typeface="Trebuchet MS"/>
              </a:rPr>
              <a:t>CON</a:t>
            </a:r>
            <a:r>
              <a:rPr sz="120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75" dirty="0">
                <a:solidFill>
                  <a:srgbClr val="404040"/>
                </a:solidFill>
                <a:latin typeface="Trebuchet MS"/>
                <a:cs typeface="Trebuchet MS"/>
              </a:rPr>
              <a:t>EL</a:t>
            </a:r>
            <a:r>
              <a:rPr sz="12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00" dirty="0">
                <a:solidFill>
                  <a:srgbClr val="404040"/>
                </a:solidFill>
                <a:latin typeface="Trebuchet MS"/>
                <a:cs typeface="Trebuchet MS"/>
              </a:rPr>
              <a:t>CLIENTE</a:t>
            </a:r>
            <a:endParaRPr sz="1200" dirty="0">
              <a:latin typeface="Trebuchet MS"/>
              <a:cs typeface="Trebuchet MS"/>
            </a:endParaRPr>
          </a:p>
          <a:p>
            <a:pPr marL="116205" marR="5080">
              <a:lnSpc>
                <a:spcPct val="135200"/>
              </a:lnSpc>
              <a:spcBef>
                <a:spcPts val="215"/>
              </a:spcBef>
            </a:pPr>
            <a:r>
              <a:rPr sz="1050" spc="70" dirty="0">
                <a:solidFill>
                  <a:srgbClr val="404040"/>
                </a:solidFill>
                <a:latin typeface="Trebuchet MS"/>
                <a:cs typeface="Trebuchet MS"/>
              </a:rPr>
              <a:t>Presentación</a:t>
            </a:r>
            <a:r>
              <a:rPr sz="1050" spc="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8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050" spc="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20" dirty="0">
                <a:solidFill>
                  <a:srgbClr val="404040"/>
                </a:solidFill>
                <a:latin typeface="Trebuchet MS"/>
                <a:cs typeface="Trebuchet MS"/>
              </a:rPr>
              <a:t>la</a:t>
            </a:r>
            <a:r>
              <a:rPr sz="1050" spc="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75" dirty="0">
                <a:solidFill>
                  <a:srgbClr val="404040"/>
                </a:solidFill>
                <a:latin typeface="Trebuchet MS"/>
                <a:cs typeface="Trebuchet MS"/>
              </a:rPr>
              <a:t>lógica</a:t>
            </a:r>
            <a:r>
              <a:rPr sz="1050" spc="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70" dirty="0">
                <a:solidFill>
                  <a:srgbClr val="404040"/>
                </a:solidFill>
                <a:latin typeface="Trebuchet MS"/>
                <a:cs typeface="Trebuchet MS"/>
              </a:rPr>
              <a:t>del</a:t>
            </a:r>
            <a:r>
              <a:rPr sz="1050" spc="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95" dirty="0">
                <a:solidFill>
                  <a:srgbClr val="404040"/>
                </a:solidFill>
                <a:latin typeface="Trebuchet MS"/>
                <a:cs typeface="Trebuchet MS"/>
              </a:rPr>
              <a:t>negocio</a:t>
            </a:r>
            <a:r>
              <a:rPr sz="1050" spc="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5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050" spc="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65" dirty="0">
                <a:solidFill>
                  <a:srgbClr val="404040"/>
                </a:solidFill>
                <a:latin typeface="Trebuchet MS"/>
                <a:cs typeface="Trebuchet MS"/>
              </a:rPr>
              <a:t>funcional </a:t>
            </a:r>
            <a:r>
              <a:rPr sz="1050" spc="-3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65" dirty="0">
                <a:solidFill>
                  <a:srgbClr val="404040"/>
                </a:solidFill>
                <a:latin typeface="Trebuchet MS"/>
                <a:cs typeface="Trebuchet MS"/>
              </a:rPr>
              <a:t>del</a:t>
            </a:r>
            <a:r>
              <a:rPr sz="105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40" dirty="0">
                <a:solidFill>
                  <a:srgbClr val="404040"/>
                </a:solidFill>
                <a:latin typeface="Trebuchet MS"/>
                <a:cs typeface="Trebuchet MS"/>
              </a:rPr>
              <a:t>back,</a:t>
            </a:r>
            <a:r>
              <a:rPr sz="1050" spc="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25" dirty="0">
                <a:solidFill>
                  <a:srgbClr val="404040"/>
                </a:solidFill>
                <a:latin typeface="Trebuchet MS"/>
                <a:cs typeface="Trebuchet MS"/>
              </a:rPr>
              <a:t>front</a:t>
            </a:r>
            <a:r>
              <a:rPr sz="1050" spc="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5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05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85" dirty="0">
                <a:solidFill>
                  <a:srgbClr val="404040"/>
                </a:solidFill>
                <a:latin typeface="Trebuchet MS"/>
                <a:cs typeface="Trebuchet MS"/>
              </a:rPr>
              <a:t>base</a:t>
            </a:r>
            <a:r>
              <a:rPr sz="1050" spc="80" dirty="0">
                <a:solidFill>
                  <a:srgbClr val="404040"/>
                </a:solidFill>
                <a:latin typeface="Trebuchet MS"/>
                <a:cs typeface="Trebuchet MS"/>
              </a:rPr>
              <a:t> de</a:t>
            </a:r>
            <a:r>
              <a:rPr sz="105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35" dirty="0">
                <a:solidFill>
                  <a:srgbClr val="404040"/>
                </a:solidFill>
                <a:latin typeface="Trebuchet MS"/>
                <a:cs typeface="Trebuchet MS"/>
              </a:rPr>
              <a:t>datos.</a:t>
            </a:r>
            <a:endParaRPr sz="105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86620" y="832070"/>
            <a:ext cx="220662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b="1" spc="75" dirty="0">
                <a:solidFill>
                  <a:srgbClr val="404040"/>
                </a:solidFill>
                <a:latin typeface="Trebuchet MS"/>
                <a:cs typeface="Trebuchet MS"/>
              </a:rPr>
              <a:t>Analista</a:t>
            </a:r>
            <a:r>
              <a:rPr sz="115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b="1" spc="90" dirty="0">
                <a:solidFill>
                  <a:srgbClr val="404040"/>
                </a:solidFill>
                <a:latin typeface="Trebuchet MS"/>
                <a:cs typeface="Trebuchet MS"/>
              </a:rPr>
              <a:t>Programador</a:t>
            </a:r>
            <a:r>
              <a:rPr sz="115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40" dirty="0">
                <a:solidFill>
                  <a:srgbClr val="404040"/>
                </a:solidFill>
                <a:latin typeface="Trebuchet MS"/>
                <a:cs typeface="Trebuchet MS"/>
              </a:rPr>
              <a:t>[2020]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60611" y="561942"/>
            <a:ext cx="3535679" cy="213360"/>
          </a:xfrm>
          <a:prstGeom prst="rect">
            <a:avLst/>
          </a:prstGeom>
          <a:solidFill>
            <a:srgbClr val="E6B8B8"/>
          </a:solidFill>
        </p:spPr>
        <p:txBody>
          <a:bodyPr vert="horz" wrap="square" lIns="0" tIns="29209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229"/>
              </a:spcBef>
            </a:pPr>
            <a:r>
              <a:rPr sz="1200" b="1" spc="105" dirty="0">
                <a:solidFill>
                  <a:srgbClr val="404040"/>
                </a:solidFill>
                <a:latin typeface="Trebuchet MS"/>
                <a:cs typeface="Trebuchet MS"/>
              </a:rPr>
              <a:t>INTEGRO</a:t>
            </a:r>
            <a:r>
              <a:rPr sz="12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35" dirty="0">
                <a:solidFill>
                  <a:srgbClr val="404040"/>
                </a:solidFill>
                <a:latin typeface="Trebuchet MS"/>
                <a:cs typeface="Trebuchet MS"/>
              </a:rPr>
              <a:t>S.A.C</a:t>
            </a:r>
            <a:r>
              <a:rPr sz="12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290" dirty="0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r>
              <a:rPr sz="1200" b="1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05" dirty="0">
                <a:solidFill>
                  <a:srgbClr val="404040"/>
                </a:solidFill>
                <a:latin typeface="Trebuchet MS"/>
                <a:cs typeface="Trebuchet MS"/>
              </a:rPr>
              <a:t>LIMA</a:t>
            </a:r>
            <a:r>
              <a:rPr sz="1200" b="1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65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2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05" dirty="0">
                <a:solidFill>
                  <a:srgbClr val="404040"/>
                </a:solidFill>
                <a:latin typeface="Trebuchet MS"/>
                <a:cs typeface="Trebuchet MS"/>
              </a:rPr>
              <a:t>PERU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20872" y="1064896"/>
            <a:ext cx="3136900" cy="171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030" marR="5080" indent="-100965">
              <a:lnSpc>
                <a:spcPct val="143600"/>
              </a:lnSpc>
              <a:spcBef>
                <a:spcPts val="100"/>
              </a:spcBef>
              <a:buFont typeface="Arial MT"/>
              <a:buChar char="•"/>
              <a:tabLst>
                <a:tab pos="113664" algn="l"/>
              </a:tabLst>
            </a:pP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Generacion</a:t>
            </a:r>
            <a:r>
              <a:rPr sz="11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100" dirty="0">
                <a:solidFill>
                  <a:srgbClr val="404040"/>
                </a:solidFill>
                <a:latin typeface="Trebuchet MS"/>
                <a:cs typeface="Trebuchet MS"/>
              </a:rPr>
              <a:t>componentes</a:t>
            </a:r>
            <a:r>
              <a:rPr sz="11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1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Angular</a:t>
            </a:r>
            <a:r>
              <a:rPr sz="11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sz="1100" spc="-3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servicios</a:t>
            </a:r>
            <a:r>
              <a:rPr sz="1100" spc="60" dirty="0">
                <a:solidFill>
                  <a:srgbClr val="404040"/>
                </a:solidFill>
                <a:latin typeface="Trebuchet MS"/>
                <a:cs typeface="Trebuchet MS"/>
              </a:rPr>
              <a:t> para</a:t>
            </a:r>
            <a:r>
              <a:rPr sz="11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404040"/>
                </a:solidFill>
                <a:latin typeface="Trebuchet MS"/>
                <a:cs typeface="Trebuchet MS"/>
              </a:rPr>
              <a:t>el</a:t>
            </a:r>
            <a:r>
              <a:rPr sz="11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lado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65" dirty="0">
                <a:solidFill>
                  <a:srgbClr val="404040"/>
                </a:solidFill>
                <a:latin typeface="Trebuchet MS"/>
                <a:cs typeface="Trebuchet MS"/>
              </a:rPr>
              <a:t>del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35" dirty="0">
                <a:solidFill>
                  <a:srgbClr val="404040"/>
                </a:solidFill>
                <a:latin typeface="Trebuchet MS"/>
                <a:cs typeface="Trebuchet MS"/>
              </a:rPr>
              <a:t>front</a:t>
            </a:r>
            <a:endParaRPr sz="1100" dirty="0">
              <a:latin typeface="Trebuchet MS"/>
              <a:cs typeface="Trebuchet MS"/>
            </a:endParaRPr>
          </a:p>
          <a:p>
            <a:pPr marL="113030" indent="-1009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113664" algn="l"/>
              </a:tabLst>
            </a:pPr>
            <a:r>
              <a:rPr sz="1100" spc="90" dirty="0">
                <a:solidFill>
                  <a:srgbClr val="404040"/>
                </a:solidFill>
                <a:latin typeface="Trebuchet MS"/>
                <a:cs typeface="Trebuchet MS"/>
              </a:rPr>
              <a:t>Maquetacion</a:t>
            </a:r>
            <a:r>
              <a:rPr sz="11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1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60" dirty="0">
                <a:solidFill>
                  <a:srgbClr val="404040"/>
                </a:solidFill>
                <a:latin typeface="Trebuchet MS"/>
                <a:cs typeface="Trebuchet MS"/>
              </a:rPr>
              <a:t>vistas </a:t>
            </a:r>
            <a:r>
              <a:rPr sz="1100" spc="35" dirty="0">
                <a:solidFill>
                  <a:srgbClr val="404040"/>
                </a:solidFill>
                <a:latin typeface="Trebuchet MS"/>
                <a:cs typeface="Trebuchet MS"/>
              </a:rPr>
              <a:t>front</a:t>
            </a:r>
            <a:r>
              <a:rPr sz="11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1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65" dirty="0">
                <a:solidFill>
                  <a:srgbClr val="404040"/>
                </a:solidFill>
                <a:latin typeface="Trebuchet MS"/>
                <a:cs typeface="Trebuchet MS"/>
              </a:rPr>
              <a:t>estilos</a:t>
            </a:r>
            <a:endParaRPr sz="1100" dirty="0">
              <a:latin typeface="Trebuchet MS"/>
              <a:cs typeface="Trebuchet MS"/>
            </a:endParaRPr>
          </a:p>
          <a:p>
            <a:pPr marL="113030" marR="121920" indent="-100965">
              <a:lnSpc>
                <a:spcPct val="143600"/>
              </a:lnSpc>
              <a:spcBef>
                <a:spcPts val="10"/>
              </a:spcBef>
              <a:buFont typeface="Arial MT"/>
              <a:buChar char="•"/>
              <a:tabLst>
                <a:tab pos="113664" algn="l"/>
              </a:tabLst>
            </a:pP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Mantenimiento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de sistemas 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front-end 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sz="11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65" dirty="0">
                <a:solidFill>
                  <a:srgbClr val="404040"/>
                </a:solidFill>
                <a:latin typeface="Trebuchet MS"/>
                <a:cs typeface="Trebuchet MS"/>
              </a:rPr>
              <a:t>mejoras </a:t>
            </a:r>
            <a:r>
              <a:rPr sz="1100" spc="2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1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0" dirty="0">
                <a:solidFill>
                  <a:srgbClr val="404040"/>
                </a:solidFill>
                <a:latin typeface="Trebuchet MS"/>
                <a:cs typeface="Trebuchet MS"/>
              </a:rPr>
              <a:t>los</a:t>
            </a:r>
            <a:r>
              <a:rPr sz="1100" spc="65" dirty="0">
                <a:solidFill>
                  <a:srgbClr val="404040"/>
                </a:solidFill>
                <a:latin typeface="Trebuchet MS"/>
                <a:cs typeface="Trebuchet MS"/>
              </a:rPr>
              <a:t> estilos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angular</a:t>
            </a:r>
            <a:r>
              <a:rPr sz="11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Material</a:t>
            </a:r>
            <a:endParaRPr sz="1100" dirty="0">
              <a:latin typeface="Trebuchet MS"/>
              <a:cs typeface="Trebuchet MS"/>
            </a:endParaRPr>
          </a:p>
          <a:p>
            <a:pPr marL="113030" indent="-1009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113664" algn="l"/>
              </a:tabLst>
            </a:pP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Mantenimiento</a:t>
            </a:r>
            <a:r>
              <a:rPr sz="11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0" dirty="0">
                <a:solidFill>
                  <a:srgbClr val="404040"/>
                </a:solidFill>
                <a:latin typeface="Trebuchet MS"/>
                <a:cs typeface="Trebuchet MS"/>
              </a:rPr>
              <a:t>los</a:t>
            </a:r>
            <a:r>
              <a:rPr sz="11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servicios</a:t>
            </a:r>
            <a:r>
              <a:rPr sz="11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35" dirty="0">
                <a:solidFill>
                  <a:srgbClr val="404040"/>
                </a:solidFill>
                <a:latin typeface="Trebuchet MS"/>
                <a:cs typeface="Trebuchet MS"/>
              </a:rPr>
              <a:t>front</a:t>
            </a:r>
            <a:endParaRPr sz="1100" dirty="0">
              <a:latin typeface="Trebuchet MS"/>
              <a:cs typeface="Trebuchet MS"/>
            </a:endParaRPr>
          </a:p>
          <a:p>
            <a:pPr marL="113030" indent="-100965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113664" algn="l"/>
              </a:tabLst>
            </a:pP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Ajustes</a:t>
            </a:r>
            <a:r>
              <a:rPr sz="11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servicios</a:t>
            </a:r>
            <a:r>
              <a:rPr sz="11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1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90" dirty="0">
                <a:solidFill>
                  <a:srgbClr val="404040"/>
                </a:solidFill>
                <a:latin typeface="Trebuchet MS"/>
                <a:cs typeface="Trebuchet MS"/>
              </a:rPr>
              <a:t>back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0099" y="2985548"/>
            <a:ext cx="3372485" cy="18789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225" marR="5080">
              <a:lnSpc>
                <a:spcPct val="131800"/>
              </a:lnSpc>
              <a:spcBef>
                <a:spcPts val="90"/>
              </a:spcBef>
            </a:pPr>
            <a:r>
              <a:rPr sz="1200" b="1" spc="75" dirty="0">
                <a:solidFill>
                  <a:srgbClr val="404040"/>
                </a:solidFill>
                <a:latin typeface="Trebuchet MS"/>
                <a:cs typeface="Trebuchet MS"/>
              </a:rPr>
              <a:t>Herramientas </a:t>
            </a:r>
            <a:r>
              <a:rPr sz="1200" b="1" spc="50" dirty="0">
                <a:solidFill>
                  <a:srgbClr val="404040"/>
                </a:solidFill>
                <a:latin typeface="Trebuchet MS"/>
                <a:cs typeface="Trebuchet MS"/>
              </a:rPr>
              <a:t>utilizadas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Java 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8 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(Servicios </a:t>
            </a:r>
            <a:r>
              <a:rPr sz="1200" spc="-3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45" dirty="0">
                <a:solidFill>
                  <a:srgbClr val="404040"/>
                </a:solidFill>
                <a:latin typeface="Trebuchet MS"/>
                <a:cs typeface="Trebuchet MS"/>
              </a:rPr>
              <a:t>Rest,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microservicios),</a:t>
            </a:r>
            <a:r>
              <a:rPr sz="1200" spc="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45" dirty="0">
                <a:solidFill>
                  <a:srgbClr val="404040"/>
                </a:solidFill>
                <a:latin typeface="Trebuchet MS"/>
                <a:cs typeface="Trebuchet MS"/>
              </a:rPr>
              <a:t>Oracle,</a:t>
            </a:r>
            <a:r>
              <a:rPr sz="1200" spc="90" dirty="0">
                <a:solidFill>
                  <a:srgbClr val="404040"/>
                </a:solidFill>
                <a:latin typeface="Trebuchet MS"/>
                <a:cs typeface="Trebuchet MS"/>
              </a:rPr>
              <a:t> Angular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404040"/>
                </a:solidFill>
                <a:latin typeface="Trebuchet MS"/>
                <a:cs typeface="Trebuchet MS"/>
              </a:rPr>
              <a:t>5,8 </a:t>
            </a:r>
            <a:r>
              <a:rPr sz="12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(Angular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404040"/>
                </a:solidFill>
                <a:latin typeface="Trebuchet MS"/>
                <a:cs typeface="Trebuchet MS"/>
              </a:rPr>
              <a:t>Material,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Bootstrap),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90" dirty="0">
                <a:solidFill>
                  <a:srgbClr val="404040"/>
                </a:solidFill>
                <a:latin typeface="Trebuchet MS"/>
                <a:cs typeface="Trebuchet MS"/>
              </a:rPr>
              <a:t>Tomcat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(8,9),</a:t>
            </a:r>
            <a:endParaRPr sz="1200">
              <a:latin typeface="Trebuchet MS"/>
              <a:cs typeface="Trebuchet MS"/>
            </a:endParaRPr>
          </a:p>
          <a:p>
            <a:pPr marL="22225">
              <a:lnSpc>
                <a:spcPts val="2065"/>
              </a:lnSpc>
            </a:pP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JavaScript,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25" dirty="0">
                <a:solidFill>
                  <a:srgbClr val="404040"/>
                </a:solidFill>
                <a:latin typeface="Trebuchet MS"/>
                <a:cs typeface="Trebuchet MS"/>
              </a:rPr>
              <a:t>Css3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2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HTML</a:t>
            </a:r>
            <a:r>
              <a:rPr sz="1800" spc="8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400" b="1" spc="50" dirty="0">
                <a:latin typeface="Trebuchet MS"/>
                <a:cs typeface="Trebuchet MS"/>
              </a:rPr>
              <a:t>L</a:t>
            </a:r>
            <a:r>
              <a:rPr sz="1400" b="1" spc="-210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O</a:t>
            </a:r>
            <a:r>
              <a:rPr sz="1400" b="1" spc="-210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G</a:t>
            </a:r>
            <a:r>
              <a:rPr sz="1400" b="1" spc="-204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R</a:t>
            </a:r>
            <a:r>
              <a:rPr sz="1400" b="1" spc="-215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O</a:t>
            </a:r>
            <a:r>
              <a:rPr sz="1400" b="1" spc="-225" dirty="0">
                <a:latin typeface="Trebuchet MS"/>
                <a:cs typeface="Trebuchet MS"/>
              </a:rPr>
              <a:t> </a:t>
            </a:r>
            <a:r>
              <a:rPr sz="1400" b="1" spc="150" dirty="0"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  <a:p>
            <a:pPr marL="102870">
              <a:lnSpc>
                <a:spcPct val="100000"/>
              </a:lnSpc>
              <a:spcBef>
                <a:spcPts val="815"/>
              </a:spcBef>
            </a:pPr>
            <a:r>
              <a:rPr sz="1200" b="1" spc="110" dirty="0">
                <a:solidFill>
                  <a:srgbClr val="404040"/>
                </a:solidFill>
                <a:latin typeface="Trebuchet MS"/>
                <a:cs typeface="Trebuchet MS"/>
              </a:rPr>
              <a:t>SALIDA</a:t>
            </a:r>
            <a:r>
              <a:rPr sz="12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5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404040"/>
                </a:solidFill>
                <a:latin typeface="Trebuchet MS"/>
                <a:cs typeface="Trebuchet MS"/>
              </a:rPr>
              <a:t>PRODUCCION</a:t>
            </a:r>
            <a:endParaRPr sz="1200">
              <a:latin typeface="Trebuchet MS"/>
              <a:cs typeface="Trebuchet MS"/>
            </a:endParaRPr>
          </a:p>
          <a:p>
            <a:pPr marL="96520">
              <a:lnSpc>
                <a:spcPct val="100000"/>
              </a:lnSpc>
              <a:spcBef>
                <a:spcPts val="455"/>
              </a:spcBef>
            </a:pPr>
            <a:r>
              <a:rPr sz="1150" spc="114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15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85" dirty="0">
                <a:solidFill>
                  <a:srgbClr val="404040"/>
                </a:solidFill>
                <a:latin typeface="Trebuchet MS"/>
                <a:cs typeface="Trebuchet MS"/>
              </a:rPr>
              <a:t>los</a:t>
            </a:r>
            <a:r>
              <a:rPr sz="115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114" dirty="0">
                <a:solidFill>
                  <a:srgbClr val="404040"/>
                </a:solidFill>
                <a:latin typeface="Trebuchet MS"/>
                <a:cs typeface="Trebuchet MS"/>
              </a:rPr>
              <a:t>módulos</a:t>
            </a:r>
            <a:r>
              <a:rPr sz="115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9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15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70" dirty="0">
                <a:solidFill>
                  <a:srgbClr val="404040"/>
                </a:solidFill>
                <a:latin typeface="Trebuchet MS"/>
                <a:cs typeface="Trebuchet MS"/>
              </a:rPr>
              <a:t>atención</a:t>
            </a:r>
            <a:r>
              <a:rPr sz="115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6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15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70" dirty="0">
                <a:solidFill>
                  <a:srgbClr val="404040"/>
                </a:solidFill>
                <a:latin typeface="Trebuchet MS"/>
                <a:cs typeface="Trebuchet MS"/>
              </a:rPr>
              <a:t>enfermería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87239" y="9142424"/>
            <a:ext cx="897255" cy="2413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b="1" spc="50" dirty="0">
                <a:latin typeface="Trebuchet MS"/>
                <a:cs typeface="Trebuchet MS"/>
              </a:rPr>
              <a:t>L</a:t>
            </a:r>
            <a:r>
              <a:rPr sz="1400" b="1" spc="-210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O</a:t>
            </a:r>
            <a:r>
              <a:rPr sz="1400" b="1" spc="-210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G</a:t>
            </a:r>
            <a:r>
              <a:rPr sz="1400" b="1" spc="-204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R</a:t>
            </a:r>
            <a:r>
              <a:rPr sz="1400" b="1" spc="-215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O</a:t>
            </a:r>
            <a:r>
              <a:rPr sz="1400" b="1" spc="-225" dirty="0">
                <a:latin typeface="Trebuchet MS"/>
                <a:cs typeface="Trebuchet MS"/>
              </a:rPr>
              <a:t> </a:t>
            </a:r>
            <a:r>
              <a:rPr sz="1400" b="1" spc="150" dirty="0"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46652" y="9465613"/>
            <a:ext cx="3327400" cy="80772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200" b="1" spc="110" dirty="0">
                <a:solidFill>
                  <a:srgbClr val="404040"/>
                </a:solidFill>
                <a:latin typeface="Trebuchet MS"/>
                <a:cs typeface="Trebuchet MS"/>
              </a:rPr>
              <a:t>SALIDA</a:t>
            </a:r>
            <a:r>
              <a:rPr sz="12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5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25" dirty="0">
                <a:solidFill>
                  <a:srgbClr val="404040"/>
                </a:solidFill>
                <a:latin typeface="Trebuchet MS"/>
                <a:cs typeface="Trebuchet MS"/>
              </a:rPr>
              <a:t>PRODUCCION</a:t>
            </a:r>
            <a:endParaRPr sz="1200" dirty="0">
              <a:latin typeface="Trebuchet MS"/>
              <a:cs typeface="Trebuchet MS"/>
            </a:endParaRPr>
          </a:p>
          <a:p>
            <a:pPr marL="34290">
              <a:lnSpc>
                <a:spcPct val="100000"/>
              </a:lnSpc>
              <a:spcBef>
                <a:spcPts val="710"/>
              </a:spcBef>
            </a:pPr>
            <a:r>
              <a:rPr sz="1150" spc="75" dirty="0">
                <a:solidFill>
                  <a:srgbClr val="404040"/>
                </a:solidFill>
                <a:latin typeface="Trebuchet MS"/>
                <a:cs typeface="Trebuchet MS"/>
              </a:rPr>
              <a:t>Salida </a:t>
            </a:r>
            <a:r>
              <a:rPr sz="1150" spc="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3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150" spc="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90" dirty="0">
                <a:solidFill>
                  <a:srgbClr val="404040"/>
                </a:solidFill>
                <a:latin typeface="Trebuchet MS"/>
                <a:cs typeface="Trebuchet MS"/>
              </a:rPr>
              <a:t>producción </a:t>
            </a:r>
            <a:r>
              <a:rPr sz="1150" spc="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9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150" spc="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80" dirty="0">
                <a:solidFill>
                  <a:srgbClr val="404040"/>
                </a:solidFill>
                <a:latin typeface="Trebuchet MS"/>
                <a:cs typeface="Trebuchet MS"/>
              </a:rPr>
              <a:t>los </a:t>
            </a:r>
            <a:r>
              <a:rPr sz="1150" spc="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110" dirty="0">
                <a:solidFill>
                  <a:srgbClr val="404040"/>
                </a:solidFill>
                <a:latin typeface="Trebuchet MS"/>
                <a:cs typeface="Trebuchet MS"/>
              </a:rPr>
              <a:t>módulos</a:t>
            </a:r>
            <a:r>
              <a:rPr sz="1150" spc="5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12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endParaRPr sz="1150" dirty="0">
              <a:latin typeface="Trebuchet MS"/>
              <a:cs typeface="Trebuchet MS"/>
            </a:endParaRPr>
          </a:p>
          <a:p>
            <a:pPr marL="34290">
              <a:lnSpc>
                <a:spcPct val="100000"/>
              </a:lnSpc>
              <a:spcBef>
                <a:spcPts val="515"/>
              </a:spcBef>
            </a:pPr>
            <a:r>
              <a:rPr sz="1150" spc="70" dirty="0">
                <a:solidFill>
                  <a:srgbClr val="404040"/>
                </a:solidFill>
                <a:latin typeface="Trebuchet MS"/>
                <a:cs typeface="Trebuchet MS"/>
              </a:rPr>
              <a:t>atención</a:t>
            </a:r>
            <a:r>
              <a:rPr sz="115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30" dirty="0">
                <a:solidFill>
                  <a:srgbClr val="404040"/>
                </a:solidFill>
                <a:latin typeface="Trebuchet MS"/>
                <a:cs typeface="Trebuchet MS"/>
              </a:rPr>
              <a:t>al</a:t>
            </a:r>
            <a:r>
              <a:rPr sz="115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55" dirty="0">
                <a:solidFill>
                  <a:srgbClr val="404040"/>
                </a:solidFill>
                <a:latin typeface="Trebuchet MS"/>
                <a:cs typeface="Trebuchet MS"/>
              </a:rPr>
              <a:t>cliente </a:t>
            </a:r>
            <a:r>
              <a:rPr sz="1150" spc="60" dirty="0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sz="1150" spc="80" dirty="0">
                <a:solidFill>
                  <a:srgbClr val="404040"/>
                </a:solidFill>
                <a:latin typeface="Trebuchet MS"/>
                <a:cs typeface="Trebuchet MS"/>
              </a:rPr>
              <a:t>reserve</a:t>
            </a:r>
            <a:r>
              <a:rPr sz="115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9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150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55" dirty="0">
                <a:solidFill>
                  <a:srgbClr val="404040"/>
                </a:solidFill>
                <a:latin typeface="Trebuchet MS"/>
                <a:cs typeface="Trebuchet MS"/>
              </a:rPr>
              <a:t>citas</a:t>
            </a:r>
            <a:endParaRPr sz="1150" dirty="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9327" y="1100639"/>
            <a:ext cx="3035935" cy="207645"/>
          </a:xfrm>
          <a:prstGeom prst="rect">
            <a:avLst/>
          </a:prstGeom>
          <a:solidFill>
            <a:srgbClr val="E6B8B8"/>
          </a:solidFill>
        </p:spPr>
        <p:txBody>
          <a:bodyPr vert="horz" wrap="square" lIns="0" tIns="38735" rIns="0" bIns="0" rtlCol="0">
            <a:spAutoFit/>
          </a:bodyPr>
          <a:lstStyle/>
          <a:p>
            <a:pPr>
              <a:lnSpc>
                <a:spcPts val="1325"/>
              </a:lnSpc>
              <a:spcBef>
                <a:spcPts val="305"/>
              </a:spcBef>
            </a:pPr>
            <a:r>
              <a:rPr sz="1200" b="1" spc="95" dirty="0">
                <a:solidFill>
                  <a:srgbClr val="404040"/>
                </a:solidFill>
                <a:latin typeface="Trebuchet MS"/>
                <a:cs typeface="Trebuchet MS"/>
              </a:rPr>
              <a:t>STEFANINI</a:t>
            </a:r>
            <a:r>
              <a:rPr sz="12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60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200" b="1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00" dirty="0">
                <a:solidFill>
                  <a:srgbClr val="404040"/>
                </a:solidFill>
                <a:latin typeface="Trebuchet MS"/>
                <a:cs typeface="Trebuchet MS"/>
              </a:rPr>
              <a:t>LIMA</a:t>
            </a:r>
            <a:r>
              <a:rPr sz="1200" b="1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60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200" b="1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00" dirty="0">
                <a:solidFill>
                  <a:srgbClr val="404040"/>
                </a:solidFill>
                <a:latin typeface="Trebuchet MS"/>
                <a:cs typeface="Trebuchet MS"/>
              </a:rPr>
              <a:t>PERU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4968" y="1442316"/>
            <a:ext cx="3423285" cy="1271502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b="1" spc="105" dirty="0">
                <a:solidFill>
                  <a:srgbClr val="404040"/>
                </a:solidFill>
                <a:latin typeface="Trebuchet MS"/>
                <a:cs typeface="Trebuchet MS"/>
              </a:rPr>
              <a:t>ENTRE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404040"/>
                </a:solidFill>
                <a:latin typeface="Trebuchet MS"/>
                <a:cs typeface="Trebuchet MS"/>
              </a:rPr>
              <a:t>BBVA</a:t>
            </a:r>
            <a:r>
              <a:rPr sz="12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6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2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20" dirty="0">
                <a:solidFill>
                  <a:srgbClr val="404040"/>
                </a:solidFill>
                <a:latin typeface="Trebuchet MS"/>
                <a:cs typeface="Trebuchet MS"/>
              </a:rPr>
              <a:t>RIMAC</a:t>
            </a:r>
            <a:endParaRPr sz="12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280"/>
              </a:spcBef>
            </a:pP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Aplicativos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que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posibilitan</a:t>
            </a:r>
            <a:r>
              <a:rPr sz="1200" spc="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dar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30" dirty="0" err="1">
                <a:solidFill>
                  <a:srgbClr val="404040"/>
                </a:solidFill>
                <a:latin typeface="Trebuchet MS"/>
                <a:cs typeface="Trebuchet MS"/>
              </a:rPr>
              <a:t>alta</a:t>
            </a:r>
            <a:endParaRPr lang="es-ES" sz="1200" spc="30" dirty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469900">
              <a:spcBef>
                <a:spcPts val="280"/>
              </a:spcBef>
            </a:pPr>
            <a:r>
              <a:rPr lang="es-419" sz="1200" spc="3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lang="es-419" sz="12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s-419" sz="1200" spc="85" dirty="0">
                <a:solidFill>
                  <a:srgbClr val="404040"/>
                </a:solidFill>
                <a:latin typeface="Trebuchet MS"/>
                <a:cs typeface="Trebuchet MS"/>
              </a:rPr>
              <a:t>un	</a:t>
            </a:r>
            <a:r>
              <a:rPr lang="es-419" sz="1200" spc="120" dirty="0">
                <a:solidFill>
                  <a:srgbClr val="404040"/>
                </a:solidFill>
                <a:latin typeface="Trebuchet MS"/>
                <a:cs typeface="Trebuchet MS"/>
              </a:rPr>
              <a:t>Seguro </a:t>
            </a:r>
            <a:r>
              <a:rPr lang="es-419" sz="1200" spc="80" dirty="0">
                <a:solidFill>
                  <a:srgbClr val="404040"/>
                </a:solidFill>
                <a:latin typeface="Trebuchet MS"/>
                <a:cs typeface="Trebuchet MS"/>
              </a:rPr>
              <a:t>Multirriesgo </a:t>
            </a:r>
            <a:r>
              <a:rPr lang="es-419" sz="1200" spc="75" dirty="0">
                <a:solidFill>
                  <a:srgbClr val="404040"/>
                </a:solidFill>
                <a:latin typeface="Trebuchet MS"/>
                <a:cs typeface="Trebuchet MS"/>
              </a:rPr>
              <a:t>,mostrando </a:t>
            </a:r>
            <a:r>
              <a:rPr lang="es-419" sz="1200" spc="-3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s-419" sz="1200" spc="40" dirty="0">
                <a:solidFill>
                  <a:srgbClr val="404040"/>
                </a:solidFill>
                <a:latin typeface="Trebuchet MS"/>
                <a:cs typeface="Trebuchet MS"/>
              </a:rPr>
              <a:t>el </a:t>
            </a:r>
            <a:r>
              <a:rPr lang="es-419" sz="1200" spc="65" dirty="0">
                <a:solidFill>
                  <a:srgbClr val="404040"/>
                </a:solidFill>
                <a:latin typeface="Trebuchet MS"/>
                <a:cs typeface="Trebuchet MS"/>
              </a:rPr>
              <a:t>listado </a:t>
            </a:r>
            <a:r>
              <a:rPr lang="es-419"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lang="es-419" sz="1200" spc="95" dirty="0">
                <a:solidFill>
                  <a:srgbClr val="404040"/>
                </a:solidFill>
                <a:latin typeface="Trebuchet MS"/>
                <a:cs typeface="Trebuchet MS"/>
              </a:rPr>
              <a:t>Planes </a:t>
            </a:r>
            <a:r>
              <a:rPr lang="es-419" sz="1200" spc="65" dirty="0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lang="es-419" sz="1200" spc="70" dirty="0">
                <a:solidFill>
                  <a:srgbClr val="404040"/>
                </a:solidFill>
                <a:latin typeface="Trebuchet MS"/>
                <a:cs typeface="Trebuchet MS"/>
              </a:rPr>
              <a:t>permitiendo </a:t>
            </a:r>
            <a:r>
              <a:rPr lang="es-419" sz="12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s-419" sz="1200" spc="40" dirty="0">
                <a:solidFill>
                  <a:srgbClr val="404040"/>
                </a:solidFill>
                <a:latin typeface="Trebuchet MS"/>
                <a:cs typeface="Trebuchet MS"/>
              </a:rPr>
              <a:t>realizar</a:t>
            </a:r>
            <a:r>
              <a:rPr lang="es-419" sz="12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s-419" sz="1200" spc="85" dirty="0">
                <a:solidFill>
                  <a:srgbClr val="404040"/>
                </a:solidFill>
                <a:latin typeface="Trebuchet MS"/>
                <a:cs typeface="Trebuchet MS"/>
              </a:rPr>
              <a:t>una</a:t>
            </a:r>
            <a:r>
              <a:rPr lang="es-419" sz="12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s-419" sz="1200" spc="45" dirty="0">
                <a:solidFill>
                  <a:srgbClr val="404040"/>
                </a:solidFill>
                <a:latin typeface="Trebuchet MS"/>
                <a:cs typeface="Trebuchet MS"/>
              </a:rPr>
              <a:t>cotización.</a:t>
            </a:r>
            <a:endParaRPr lang="es-419" sz="12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280"/>
              </a:spcBef>
            </a:pPr>
            <a:endParaRPr sz="1200" dirty="0">
              <a:latin typeface="Trebuchet MS"/>
              <a:cs typeface="Trebuchet MS"/>
            </a:endParaRPr>
          </a:p>
        </p:txBody>
      </p:sp>
      <p:sp>
        <p:nvSpPr>
          <p:cNvPr id="24" name="object 16">
            <a:extLst>
              <a:ext uri="{FF2B5EF4-FFF2-40B4-BE49-F238E27FC236}">
                <a16:creationId xmlns:a16="http://schemas.microsoft.com/office/drawing/2014/main" id="{EB463DB5-04D0-AA84-3C8C-714751478DB2}"/>
              </a:ext>
            </a:extLst>
          </p:cNvPr>
          <p:cNvSpPr txBox="1"/>
          <p:nvPr/>
        </p:nvSpPr>
        <p:spPr>
          <a:xfrm>
            <a:off x="124968" y="3056858"/>
            <a:ext cx="3668395" cy="118554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b="1" spc="105" dirty="0">
                <a:solidFill>
                  <a:srgbClr val="404040"/>
                </a:solidFill>
                <a:latin typeface="Trebuchet MS"/>
                <a:cs typeface="Trebuchet MS"/>
              </a:rPr>
              <a:t>ENTRE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404040"/>
                </a:solidFill>
                <a:latin typeface="Trebuchet MS"/>
                <a:cs typeface="Trebuchet MS"/>
              </a:rPr>
              <a:t>BBVA</a:t>
            </a:r>
            <a:r>
              <a:rPr sz="12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6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2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20" dirty="0">
                <a:solidFill>
                  <a:srgbClr val="404040"/>
                </a:solidFill>
                <a:latin typeface="Trebuchet MS"/>
                <a:cs typeface="Trebuchet MS"/>
              </a:rPr>
              <a:t>DESPEGAR</a:t>
            </a:r>
            <a:endParaRPr sz="12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280"/>
              </a:spcBef>
            </a:pP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El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cual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permite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3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un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cliente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14" dirty="0">
                <a:solidFill>
                  <a:srgbClr val="404040"/>
                </a:solidFill>
                <a:latin typeface="Trebuchet MS"/>
                <a:cs typeface="Trebuchet MS"/>
              </a:rPr>
              <a:t>Despegar</a:t>
            </a:r>
            <a:endParaRPr sz="12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455"/>
              </a:spcBef>
            </a:pP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canjear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cancerlar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25" dirty="0">
                <a:solidFill>
                  <a:srgbClr val="404040"/>
                </a:solidFill>
                <a:latin typeface="Trebuchet MS"/>
                <a:cs typeface="Trebuchet MS"/>
              </a:rPr>
              <a:t>sus</a:t>
            </a:r>
            <a:endParaRPr sz="1200" dirty="0">
              <a:latin typeface="Trebuchet MS"/>
              <a:cs typeface="Trebuchet MS"/>
            </a:endParaRPr>
          </a:p>
          <a:p>
            <a:pPr marL="469900" marR="269875">
              <a:lnSpc>
                <a:spcPct val="131700"/>
              </a:lnSpc>
              <a:spcBef>
                <a:spcPts val="10"/>
              </a:spcBef>
            </a:pPr>
            <a:r>
              <a:rPr sz="1200" spc="95" dirty="0">
                <a:solidFill>
                  <a:srgbClr val="404040"/>
                </a:solidFill>
                <a:latin typeface="Trebuchet MS"/>
                <a:cs typeface="Trebuchet MS"/>
              </a:rPr>
              <a:t>puntos</a:t>
            </a:r>
            <a:r>
              <a:rPr sz="12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60" dirty="0">
                <a:solidFill>
                  <a:srgbClr val="404040"/>
                </a:solidFill>
                <a:latin typeface="Trebuchet MS"/>
                <a:cs typeface="Trebuchet MS"/>
              </a:rPr>
              <a:t>BBVA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5" dirty="0">
                <a:solidFill>
                  <a:srgbClr val="404040"/>
                </a:solidFill>
                <a:latin typeface="Trebuchet MS"/>
                <a:cs typeface="Trebuchet MS"/>
              </a:rPr>
              <a:t>soles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por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pasajes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5" dirty="0">
                <a:solidFill>
                  <a:srgbClr val="404040"/>
                </a:solidFill>
                <a:latin typeface="Trebuchet MS"/>
                <a:cs typeface="Trebuchet MS"/>
              </a:rPr>
              <a:t>en </a:t>
            </a:r>
            <a:r>
              <a:rPr sz="1200" spc="-3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aerolíneas.</a:t>
            </a:r>
            <a:endParaRPr sz="1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697</Words>
  <Application>Microsoft Office PowerPoint</Application>
  <PresentationFormat>Personalizado</PresentationFormat>
  <Paragraphs>86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 MT</vt:lpstr>
      <vt:lpstr>Calibri</vt:lpstr>
      <vt:lpstr>Trebuchet MS</vt:lpstr>
      <vt:lpstr>Verdana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Breiner Roiser Correa Atucsa</cp:lastModifiedBy>
  <cp:revision>4</cp:revision>
  <dcterms:created xsi:type="dcterms:W3CDTF">2022-07-14T06:08:02Z</dcterms:created>
  <dcterms:modified xsi:type="dcterms:W3CDTF">2022-08-20T14:04:06Z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2022-07-14T00:00:00Z</vt:filetime>
  </property>
</Properties>
</file>