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9750"/>
  <p:notesSz cx="7556500" cy="1069975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240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6922"/>
            <a:ext cx="6423025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990"/>
            <a:ext cx="680085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0942"/>
            <a:ext cx="680085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50768"/>
            <a:ext cx="241808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einerbca2015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hyperlink" Target="https://mi-portafolio-mu.vercel.ap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333115" cy="10694035"/>
          </a:xfrm>
          <a:custGeom>
            <a:avLst/>
            <a:gdLst/>
            <a:ahLst/>
            <a:cxnLst/>
            <a:rect l="l" t="t" r="r" b="b"/>
            <a:pathLst>
              <a:path w="3333115" h="10694035">
                <a:moveTo>
                  <a:pt x="3332988" y="0"/>
                </a:moveTo>
                <a:lnTo>
                  <a:pt x="0" y="0"/>
                </a:lnTo>
                <a:lnTo>
                  <a:pt x="0" y="10693908"/>
                </a:lnTo>
                <a:lnTo>
                  <a:pt x="3332988" y="10693908"/>
                </a:lnTo>
                <a:lnTo>
                  <a:pt x="3332988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715" y="321893"/>
            <a:ext cx="3771265" cy="9299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6358" y="1169872"/>
            <a:ext cx="3187065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b="1" spc="-25" dirty="0">
                <a:latin typeface="Verdana"/>
                <a:cs typeface="Verdana"/>
              </a:rPr>
              <a:t>FULL</a:t>
            </a:r>
            <a:r>
              <a:rPr sz="1850" b="1" spc="-125" dirty="0">
                <a:latin typeface="Verdana"/>
                <a:cs typeface="Verdana"/>
              </a:rPr>
              <a:t> </a:t>
            </a:r>
            <a:r>
              <a:rPr sz="1850" b="1" spc="-40" dirty="0">
                <a:latin typeface="Verdana"/>
                <a:cs typeface="Verdana"/>
              </a:rPr>
              <a:t>STACK</a:t>
            </a:r>
            <a:r>
              <a:rPr sz="1850" b="1" spc="-100" dirty="0">
                <a:latin typeface="Verdana"/>
                <a:cs typeface="Verdana"/>
              </a:rPr>
              <a:t> </a:t>
            </a:r>
            <a:r>
              <a:rPr sz="1850" b="1" spc="-10" dirty="0">
                <a:latin typeface="Verdana"/>
                <a:cs typeface="Verdana"/>
              </a:rPr>
              <a:t>DEVELOPER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454" y="3502913"/>
            <a:ext cx="2558415" cy="274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114"/>
              </a:spcBef>
            </a:pPr>
            <a:r>
              <a:rPr sz="1400" b="1" spc="-5" dirty="0">
                <a:latin typeface="Verdana"/>
                <a:cs typeface="Verdana"/>
              </a:rPr>
              <a:t>A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20" dirty="0">
                <a:latin typeface="Verdana"/>
                <a:cs typeface="Verdana"/>
              </a:rPr>
              <a:t>C</a:t>
            </a:r>
            <a:r>
              <a:rPr sz="1400" b="1" spc="-260" dirty="0">
                <a:latin typeface="Verdana"/>
                <a:cs typeface="Verdana"/>
              </a:rPr>
              <a:t> </a:t>
            </a:r>
            <a:r>
              <a:rPr sz="1400" b="1" spc="-10" dirty="0">
                <a:latin typeface="Verdana"/>
                <a:cs typeface="Verdana"/>
              </a:rPr>
              <a:t>E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-55" dirty="0">
                <a:latin typeface="Verdana"/>
                <a:cs typeface="Verdana"/>
              </a:rPr>
              <a:t>R</a:t>
            </a:r>
            <a:r>
              <a:rPr sz="1400" b="1" spc="-265" dirty="0">
                <a:latin typeface="Verdana"/>
                <a:cs typeface="Verdana"/>
              </a:rPr>
              <a:t> </a:t>
            </a:r>
            <a:r>
              <a:rPr sz="1400" b="1" spc="20" dirty="0">
                <a:latin typeface="Verdana"/>
                <a:cs typeface="Verdana"/>
              </a:rPr>
              <a:t>C</a:t>
            </a:r>
            <a:r>
              <a:rPr sz="1400" b="1" spc="-26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A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-17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D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-10" dirty="0">
                <a:latin typeface="Verdana"/>
                <a:cs typeface="Verdana"/>
              </a:rPr>
              <a:t>E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-150" dirty="0">
                <a:latin typeface="Verdana"/>
                <a:cs typeface="Verdana"/>
              </a:rPr>
              <a:t> </a:t>
            </a:r>
            <a:r>
              <a:rPr sz="1400" b="1" spc="25" dirty="0">
                <a:latin typeface="Verdana"/>
                <a:cs typeface="Verdana"/>
              </a:rPr>
              <a:t>M</a:t>
            </a:r>
            <a:r>
              <a:rPr sz="1400" b="1" spc="-265" dirty="0">
                <a:latin typeface="Verdana"/>
                <a:cs typeface="Verdana"/>
              </a:rPr>
              <a:t> </a:t>
            </a:r>
            <a:r>
              <a:rPr sz="1400" b="1" spc="-300" dirty="0">
                <a:latin typeface="Verdana"/>
                <a:cs typeface="Verdana"/>
              </a:rPr>
              <a:t>Í</a:t>
            </a:r>
            <a:endParaRPr sz="1400">
              <a:latin typeface="Verdana"/>
              <a:cs typeface="Verdana"/>
            </a:endParaRPr>
          </a:p>
          <a:p>
            <a:pPr marL="38100" marR="33655" algn="ctr">
              <a:lnSpc>
                <a:spcPct val="131700"/>
              </a:lnSpc>
              <a:spcBef>
                <a:spcPts val="705"/>
              </a:spcBef>
            </a:pPr>
            <a:r>
              <a:rPr sz="1200" spc="50" dirty="0">
                <a:solidFill>
                  <a:srgbClr val="404040"/>
                </a:solidFill>
                <a:latin typeface="Verdana"/>
                <a:cs typeface="Verdana"/>
              </a:rPr>
              <a:t>Ingeniero </a:t>
            </a:r>
            <a:r>
              <a:rPr sz="1200" spc="65" dirty="0">
                <a:solidFill>
                  <a:srgbClr val="404040"/>
                </a:solidFill>
                <a:latin typeface="Verdana"/>
                <a:cs typeface="Verdana"/>
              </a:rPr>
              <a:t>de </a:t>
            </a:r>
            <a:r>
              <a:rPr sz="1200" spc="40" dirty="0">
                <a:solidFill>
                  <a:srgbClr val="404040"/>
                </a:solidFill>
                <a:latin typeface="Verdana"/>
                <a:cs typeface="Verdana"/>
              </a:rPr>
              <a:t>Sistemas </a:t>
            </a:r>
            <a:r>
              <a:rPr sz="1200" spc="80" dirty="0">
                <a:solidFill>
                  <a:srgbClr val="404040"/>
                </a:solidFill>
                <a:latin typeface="Verdana"/>
                <a:cs typeface="Verdana"/>
              </a:rPr>
              <a:t>con </a:t>
            </a:r>
            <a:r>
              <a:rPr sz="1200" spc="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Verdana"/>
                <a:cs typeface="Verdana"/>
              </a:rPr>
              <a:t>mas</a:t>
            </a:r>
            <a:r>
              <a:rPr sz="12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12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r>
              <a:rPr sz="12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Verdana"/>
                <a:cs typeface="Verdana"/>
              </a:rPr>
              <a:t>años</a:t>
            </a:r>
            <a:r>
              <a:rPr sz="12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12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404040"/>
                </a:solidFill>
                <a:latin typeface="Verdana"/>
                <a:cs typeface="Verdana"/>
              </a:rPr>
              <a:t>experiencia.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200" spc="75" dirty="0">
                <a:solidFill>
                  <a:srgbClr val="404040"/>
                </a:solidFill>
                <a:latin typeface="Verdana"/>
                <a:cs typeface="Verdana"/>
              </a:rPr>
              <a:t>Conocimientos</a:t>
            </a:r>
            <a:r>
              <a:rPr sz="1200" spc="-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Verdana"/>
                <a:cs typeface="Verdana"/>
              </a:rPr>
              <a:t>en</a:t>
            </a:r>
            <a:r>
              <a:rPr sz="12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404040"/>
                </a:solidFill>
                <a:latin typeface="Verdana"/>
                <a:cs typeface="Verdana"/>
              </a:rPr>
              <a:t>front-</a:t>
            </a:r>
            <a:endParaRPr sz="1200">
              <a:latin typeface="Verdana"/>
              <a:cs typeface="Verdana"/>
            </a:endParaRPr>
          </a:p>
          <a:p>
            <a:pPr marL="12065" marR="5080" indent="1270" algn="ctr">
              <a:lnSpc>
                <a:spcPct val="131900"/>
              </a:lnSpc>
              <a:spcBef>
                <a:spcPts val="5"/>
              </a:spcBef>
            </a:pPr>
            <a:r>
              <a:rPr sz="1200" spc="45" dirty="0">
                <a:solidFill>
                  <a:srgbClr val="404040"/>
                </a:solidFill>
                <a:latin typeface="Verdana"/>
                <a:cs typeface="Verdana"/>
              </a:rPr>
              <a:t>end(Angular, </a:t>
            </a:r>
            <a:r>
              <a:rPr sz="1200" spc="30" dirty="0">
                <a:solidFill>
                  <a:srgbClr val="404040"/>
                </a:solidFill>
                <a:latin typeface="Verdana"/>
                <a:cs typeface="Verdana"/>
              </a:rPr>
              <a:t>React, </a:t>
            </a:r>
            <a:r>
              <a:rPr sz="1200" spc="25" dirty="0">
                <a:solidFill>
                  <a:srgbClr val="404040"/>
                </a:solidFill>
                <a:latin typeface="Verdana"/>
                <a:cs typeface="Verdana"/>
              </a:rPr>
              <a:t>Lit- </a:t>
            </a:r>
            <a:r>
              <a:rPr sz="1200" spc="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50" dirty="0">
                <a:solidFill>
                  <a:srgbClr val="404040"/>
                </a:solidFill>
                <a:latin typeface="Verdana"/>
                <a:cs typeface="Verdana"/>
              </a:rPr>
              <a:t>Element, </a:t>
            </a:r>
            <a:r>
              <a:rPr sz="1200" spc="-10" dirty="0">
                <a:solidFill>
                  <a:srgbClr val="404040"/>
                </a:solidFill>
                <a:latin typeface="Verdana"/>
                <a:cs typeface="Verdana"/>
              </a:rPr>
              <a:t>Ccs3, </a:t>
            </a:r>
            <a:r>
              <a:rPr sz="1200" spc="40" dirty="0">
                <a:solidFill>
                  <a:srgbClr val="404040"/>
                </a:solidFill>
                <a:latin typeface="Verdana"/>
                <a:cs typeface="Verdana"/>
              </a:rPr>
              <a:t>HTML5) </a:t>
            </a:r>
            <a:r>
              <a:rPr sz="1200" spc="-75" dirty="0">
                <a:solidFill>
                  <a:srgbClr val="404040"/>
                </a:solidFill>
                <a:latin typeface="Verdana"/>
                <a:cs typeface="Verdana"/>
              </a:rPr>
              <a:t>y </a:t>
            </a:r>
            <a:r>
              <a:rPr sz="1200" spc="55" dirty="0">
                <a:solidFill>
                  <a:srgbClr val="404040"/>
                </a:solidFill>
                <a:latin typeface="Verdana"/>
                <a:cs typeface="Verdana"/>
              </a:rPr>
              <a:t>back- </a:t>
            </a:r>
            <a:r>
              <a:rPr sz="1200" spc="-40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404040"/>
                </a:solidFill>
                <a:latin typeface="Verdana"/>
                <a:cs typeface="Verdana"/>
              </a:rPr>
              <a:t>end(Java, </a:t>
            </a:r>
            <a:r>
              <a:rPr sz="1200" spc="30" dirty="0">
                <a:solidFill>
                  <a:srgbClr val="404040"/>
                </a:solidFill>
                <a:latin typeface="Verdana"/>
                <a:cs typeface="Verdana"/>
              </a:rPr>
              <a:t>Spring, </a:t>
            </a:r>
            <a:r>
              <a:rPr sz="1200" spc="5" dirty="0">
                <a:solidFill>
                  <a:srgbClr val="404040"/>
                </a:solidFill>
                <a:latin typeface="Verdana"/>
                <a:cs typeface="Verdana"/>
              </a:rPr>
              <a:t>RxJava, </a:t>
            </a:r>
            <a:r>
              <a:rPr sz="12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Verdana"/>
                <a:cs typeface="Verdana"/>
              </a:rPr>
              <a:t>Spring WebFlux, </a:t>
            </a:r>
            <a:r>
              <a:rPr sz="1200" spc="45" dirty="0">
                <a:solidFill>
                  <a:srgbClr val="404040"/>
                </a:solidFill>
                <a:latin typeface="Verdana"/>
                <a:cs typeface="Verdana"/>
              </a:rPr>
              <a:t>nodeJs, </a:t>
            </a:r>
            <a:r>
              <a:rPr sz="1200" spc="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404040"/>
                </a:solidFill>
                <a:latin typeface="Verdana"/>
                <a:cs typeface="Verdana"/>
              </a:rPr>
              <a:t>python);</a:t>
            </a:r>
            <a:r>
              <a:rPr sz="1200" spc="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Verdana"/>
                <a:cs typeface="Verdana"/>
              </a:rPr>
              <a:t>en aplicaciones </a:t>
            </a:r>
            <a:r>
              <a:rPr sz="1200" spc="45" dirty="0">
                <a:solidFill>
                  <a:srgbClr val="404040"/>
                </a:solidFill>
                <a:latin typeface="Verdana"/>
                <a:cs typeface="Verdana"/>
              </a:rPr>
              <a:t>para </a:t>
            </a:r>
            <a:r>
              <a:rPr sz="1200" spc="-40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Verdana"/>
                <a:cs typeface="Verdana"/>
              </a:rPr>
              <a:t>sectores </a:t>
            </a:r>
            <a:r>
              <a:rPr sz="1200" spc="65" dirty="0">
                <a:solidFill>
                  <a:srgbClr val="404040"/>
                </a:solidFill>
                <a:latin typeface="Verdana"/>
                <a:cs typeface="Verdana"/>
              </a:rPr>
              <a:t>de </a:t>
            </a:r>
            <a:r>
              <a:rPr sz="1200" spc="35" dirty="0">
                <a:solidFill>
                  <a:srgbClr val="404040"/>
                </a:solidFill>
                <a:latin typeface="Verdana"/>
                <a:cs typeface="Verdana"/>
              </a:rPr>
              <a:t>banca, </a:t>
            </a:r>
            <a:r>
              <a:rPr sz="1200" spc="75" dirty="0">
                <a:solidFill>
                  <a:srgbClr val="404040"/>
                </a:solidFill>
                <a:latin typeface="Verdana"/>
                <a:cs typeface="Verdana"/>
              </a:rPr>
              <a:t>medicina </a:t>
            </a:r>
            <a:r>
              <a:rPr sz="1200" spc="-75" dirty="0">
                <a:solidFill>
                  <a:srgbClr val="404040"/>
                </a:solidFill>
                <a:latin typeface="Verdana"/>
                <a:cs typeface="Verdana"/>
              </a:rPr>
              <a:t>y </a:t>
            </a:r>
            <a:r>
              <a:rPr sz="1200" spc="-40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Verdana"/>
                <a:cs typeface="Verdana"/>
              </a:rPr>
              <a:t>sector</a:t>
            </a:r>
            <a:r>
              <a:rPr sz="12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50" dirty="0">
                <a:solidFill>
                  <a:srgbClr val="404040"/>
                </a:solidFill>
                <a:latin typeface="Verdana"/>
                <a:cs typeface="Verdana"/>
              </a:rPr>
              <a:t>publico.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159" y="8545448"/>
            <a:ext cx="2327910" cy="8686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400" b="1" spc="20" dirty="0">
                <a:latin typeface="Verdana"/>
                <a:cs typeface="Verdana"/>
              </a:rPr>
              <a:t>C</a:t>
            </a:r>
            <a:r>
              <a:rPr sz="1400" b="1" spc="-260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O</a:t>
            </a:r>
            <a:r>
              <a:rPr sz="1400" b="1" spc="-260" dirty="0">
                <a:latin typeface="Verdana"/>
                <a:cs typeface="Verdana"/>
              </a:rPr>
              <a:t> </a:t>
            </a:r>
            <a:r>
              <a:rPr sz="1400" b="1" spc="-45" dirty="0">
                <a:latin typeface="Verdana"/>
                <a:cs typeface="Verdana"/>
              </a:rPr>
              <a:t>N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-80" dirty="0">
                <a:latin typeface="Verdana"/>
                <a:cs typeface="Verdana"/>
              </a:rPr>
              <a:t>T</a:t>
            </a:r>
            <a:r>
              <a:rPr sz="1400" b="1" spc="-27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A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20" dirty="0">
                <a:latin typeface="Verdana"/>
                <a:cs typeface="Verdana"/>
              </a:rPr>
              <a:t>C</a:t>
            </a:r>
            <a:r>
              <a:rPr sz="1400" b="1" spc="-260" dirty="0">
                <a:latin typeface="Verdana"/>
                <a:cs typeface="Verdana"/>
              </a:rPr>
              <a:t> </a:t>
            </a:r>
            <a:r>
              <a:rPr sz="1400" b="1" spc="-80" dirty="0">
                <a:latin typeface="Verdana"/>
                <a:cs typeface="Verdana"/>
              </a:rPr>
              <a:t>T</a:t>
            </a:r>
            <a:r>
              <a:rPr sz="1400" b="1" spc="-27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O</a:t>
            </a:r>
            <a:endParaRPr sz="1400">
              <a:latin typeface="Verdana"/>
              <a:cs typeface="Verdana"/>
            </a:endParaRPr>
          </a:p>
          <a:p>
            <a:pPr marL="1905" algn="ctr">
              <a:lnSpc>
                <a:spcPct val="100000"/>
              </a:lnSpc>
              <a:spcBef>
                <a:spcPts val="1095"/>
              </a:spcBef>
            </a:pPr>
            <a:r>
              <a:rPr sz="1200" spc="-110" dirty="0">
                <a:solidFill>
                  <a:srgbClr val="404040"/>
                </a:solidFill>
                <a:latin typeface="Verdana"/>
                <a:cs typeface="Verdana"/>
              </a:rPr>
              <a:t>(</a:t>
            </a:r>
            <a:r>
              <a:rPr sz="1200" spc="80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sz="1200" spc="-40" dirty="0">
                <a:solidFill>
                  <a:srgbClr val="404040"/>
                </a:solidFill>
                <a:latin typeface="Verdana"/>
                <a:cs typeface="Verdana"/>
              </a:rPr>
              <a:t>5</a:t>
            </a:r>
            <a:r>
              <a:rPr sz="1200" spc="-280" dirty="0">
                <a:solidFill>
                  <a:srgbClr val="404040"/>
                </a:solidFill>
                <a:latin typeface="Verdana"/>
                <a:cs typeface="Verdana"/>
              </a:rPr>
              <a:t>1</a:t>
            </a:r>
            <a:r>
              <a:rPr sz="1200" spc="-155" dirty="0">
                <a:solidFill>
                  <a:srgbClr val="404040"/>
                </a:solidFill>
                <a:latin typeface="Verdana"/>
                <a:cs typeface="Verdana"/>
              </a:rPr>
              <a:t>)</a:t>
            </a:r>
            <a:r>
              <a:rPr sz="12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404040"/>
                </a:solidFill>
                <a:latin typeface="Verdana"/>
                <a:cs typeface="Verdana"/>
              </a:rPr>
              <a:t>99</a:t>
            </a:r>
            <a:r>
              <a:rPr sz="1200" dirty="0">
                <a:solidFill>
                  <a:srgbClr val="404040"/>
                </a:solidFill>
                <a:latin typeface="Verdana"/>
                <a:cs typeface="Verdana"/>
              </a:rPr>
              <a:t>7</a:t>
            </a:r>
            <a:r>
              <a:rPr sz="1200" spc="80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sz="1200" dirty="0">
                <a:solidFill>
                  <a:srgbClr val="404040"/>
                </a:solidFill>
                <a:latin typeface="Verdana"/>
                <a:cs typeface="Verdana"/>
              </a:rPr>
              <a:t>7</a:t>
            </a:r>
            <a:r>
              <a:rPr sz="1200" spc="-25" dirty="0">
                <a:solidFill>
                  <a:srgbClr val="404040"/>
                </a:solidFill>
                <a:latin typeface="Verdana"/>
                <a:cs typeface="Verdana"/>
              </a:rPr>
              <a:t>2</a:t>
            </a:r>
            <a:r>
              <a:rPr sz="1200" spc="25" dirty="0">
                <a:solidFill>
                  <a:srgbClr val="404040"/>
                </a:solidFill>
                <a:latin typeface="Verdana"/>
                <a:cs typeface="Verdana"/>
              </a:rPr>
              <a:t>9</a:t>
            </a:r>
            <a:r>
              <a:rPr sz="1200" spc="80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r>
              <a:rPr sz="1200" spc="30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sz="1200" spc="45" dirty="0">
                <a:solidFill>
                  <a:srgbClr val="404040"/>
                </a:solidFill>
                <a:latin typeface="Verdana"/>
                <a:cs typeface="Verdana"/>
                <a:hlinkClick r:id="rId3"/>
              </a:rPr>
              <a:t>breinerbca2015@gmail.com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027" y="6482841"/>
            <a:ext cx="2159000" cy="18453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114"/>
              </a:spcBef>
            </a:pPr>
            <a:r>
              <a:rPr sz="1400" b="1" spc="50" dirty="0">
                <a:latin typeface="Trebuchet MS"/>
                <a:cs typeface="Trebuchet MS"/>
              </a:rPr>
              <a:t>E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110" dirty="0">
                <a:latin typeface="Trebuchet MS"/>
                <a:cs typeface="Trebuchet MS"/>
              </a:rPr>
              <a:t>D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110" dirty="0">
                <a:latin typeface="Trebuchet MS"/>
                <a:cs typeface="Trebuchet MS"/>
              </a:rPr>
              <a:t>U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110" dirty="0">
                <a:latin typeface="Trebuchet MS"/>
                <a:cs typeface="Trebuchet MS"/>
              </a:rPr>
              <a:t>C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60" dirty="0">
                <a:latin typeface="Trebuchet MS"/>
                <a:cs typeface="Trebuchet MS"/>
              </a:rPr>
              <a:t>A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110" dirty="0">
                <a:latin typeface="Trebuchet MS"/>
                <a:cs typeface="Trebuchet MS"/>
              </a:rPr>
              <a:t>C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15" dirty="0">
                <a:latin typeface="Trebuchet MS"/>
                <a:cs typeface="Trebuchet MS"/>
              </a:rPr>
              <a:t>I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Ó</a:t>
            </a:r>
            <a:r>
              <a:rPr sz="1400" b="1" spc="-225" dirty="0">
                <a:latin typeface="Trebuchet MS"/>
                <a:cs typeface="Trebuchet MS"/>
              </a:rPr>
              <a:t> </a:t>
            </a:r>
            <a:r>
              <a:rPr sz="1400" b="1" spc="145" dirty="0"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  <a:p>
            <a:pPr marL="12700" marR="5080" indent="509270">
              <a:lnSpc>
                <a:spcPct val="131800"/>
              </a:lnSpc>
              <a:spcBef>
                <a:spcPts val="620"/>
              </a:spcBef>
            </a:pPr>
            <a:r>
              <a:rPr sz="1200" b="1" spc="125" dirty="0">
                <a:solidFill>
                  <a:srgbClr val="404040"/>
                </a:solidFill>
                <a:latin typeface="Trebuchet MS"/>
                <a:cs typeface="Trebuchet MS"/>
              </a:rPr>
              <a:t>UNIVERSIDAD </a:t>
            </a:r>
            <a:r>
              <a:rPr sz="1200" b="1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20" dirty="0">
                <a:solidFill>
                  <a:srgbClr val="404040"/>
                </a:solidFill>
                <a:latin typeface="Trebuchet MS"/>
                <a:cs typeface="Trebuchet MS"/>
              </a:rPr>
              <a:t>NACIONAL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404040"/>
                </a:solidFill>
                <a:latin typeface="Trebuchet MS"/>
                <a:cs typeface="Trebuchet MS"/>
              </a:rPr>
              <a:t>MAYOR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9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40" dirty="0">
                <a:solidFill>
                  <a:srgbClr val="404040"/>
                </a:solidFill>
                <a:latin typeface="Trebuchet MS"/>
                <a:cs typeface="Trebuchet MS"/>
              </a:rPr>
              <a:t>SAN</a:t>
            </a:r>
            <a:endParaRPr sz="1200">
              <a:latin typeface="Trebuchet MS"/>
              <a:cs typeface="Trebuchet MS"/>
            </a:endParaRPr>
          </a:p>
          <a:p>
            <a:pPr marL="732155">
              <a:lnSpc>
                <a:spcPct val="100000"/>
              </a:lnSpc>
              <a:spcBef>
                <a:spcPts val="455"/>
              </a:spcBef>
            </a:pPr>
            <a:r>
              <a:rPr sz="1200" b="1" spc="140" dirty="0">
                <a:solidFill>
                  <a:srgbClr val="404040"/>
                </a:solidFill>
                <a:latin typeface="Trebuchet MS"/>
                <a:cs typeface="Trebuchet MS"/>
              </a:rPr>
              <a:t>MARCOS</a:t>
            </a:r>
            <a:endParaRPr sz="1200">
              <a:latin typeface="Trebuchet MS"/>
              <a:cs typeface="Trebuchet MS"/>
            </a:endParaRPr>
          </a:p>
          <a:p>
            <a:pPr marL="153670" marR="84455" algn="ctr">
              <a:lnSpc>
                <a:spcPct val="131700"/>
              </a:lnSpc>
              <a:spcBef>
                <a:spcPts val="630"/>
              </a:spcBef>
            </a:pPr>
            <a:r>
              <a:rPr sz="1200" spc="50" dirty="0">
                <a:solidFill>
                  <a:srgbClr val="404040"/>
                </a:solidFill>
                <a:latin typeface="Verdana"/>
                <a:cs typeface="Verdana"/>
              </a:rPr>
              <a:t>Ingeniero</a:t>
            </a:r>
            <a:r>
              <a:rPr sz="12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Verdana"/>
                <a:cs typeface="Verdana"/>
              </a:rPr>
              <a:t>de</a:t>
            </a:r>
            <a:r>
              <a:rPr sz="1200" spc="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404040"/>
                </a:solidFill>
                <a:latin typeface="Verdana"/>
                <a:cs typeface="Verdana"/>
              </a:rPr>
              <a:t>Sistema</a:t>
            </a:r>
            <a:r>
              <a:rPr sz="12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404040"/>
                </a:solidFill>
                <a:latin typeface="Verdana"/>
                <a:cs typeface="Verdana"/>
              </a:rPr>
              <a:t>e </a:t>
            </a:r>
            <a:r>
              <a:rPr sz="1200" spc="-409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200" spc="50" dirty="0">
                <a:solidFill>
                  <a:srgbClr val="404040"/>
                </a:solidFill>
                <a:latin typeface="Verdana"/>
                <a:cs typeface="Verdana"/>
              </a:rPr>
              <a:t>Informatica</a:t>
            </a:r>
            <a:endParaRPr sz="1200">
              <a:latin typeface="Verdana"/>
              <a:cs typeface="Verdana"/>
            </a:endParaRPr>
          </a:p>
          <a:p>
            <a:pPr marL="60960" algn="ctr">
              <a:lnSpc>
                <a:spcPct val="100000"/>
              </a:lnSpc>
              <a:spcBef>
                <a:spcPts val="455"/>
              </a:spcBef>
            </a:pPr>
            <a:r>
              <a:rPr sz="1200" spc="-75" dirty="0">
                <a:solidFill>
                  <a:srgbClr val="404040"/>
                </a:solidFill>
                <a:latin typeface="Verdana"/>
                <a:cs typeface="Verdana"/>
              </a:rPr>
              <a:t>2021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4344" y="1740407"/>
            <a:ext cx="3534410" cy="376555"/>
          </a:xfrm>
          <a:prstGeom prst="rect">
            <a:avLst/>
          </a:prstGeom>
          <a:solidFill>
            <a:srgbClr val="D6E3BC"/>
          </a:solidFill>
        </p:spPr>
        <p:txBody>
          <a:bodyPr vert="horz" wrap="square" lIns="0" tIns="121920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960"/>
              </a:spcBef>
            </a:pPr>
            <a:r>
              <a:rPr sz="1400" b="1" spc="50" dirty="0">
                <a:latin typeface="Trebuchet MS"/>
                <a:cs typeface="Trebuchet MS"/>
              </a:rPr>
              <a:t>E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70" dirty="0">
                <a:latin typeface="Trebuchet MS"/>
                <a:cs typeface="Trebuchet MS"/>
              </a:rPr>
              <a:t>X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60" dirty="0">
                <a:latin typeface="Trebuchet MS"/>
                <a:cs typeface="Trebuchet MS"/>
              </a:rPr>
              <a:t>P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50" dirty="0">
                <a:latin typeface="Trebuchet MS"/>
                <a:cs typeface="Trebuchet MS"/>
              </a:rPr>
              <a:t>E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R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15" dirty="0">
                <a:latin typeface="Trebuchet MS"/>
                <a:cs typeface="Trebuchet MS"/>
              </a:rPr>
              <a:t>I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50" dirty="0">
                <a:latin typeface="Trebuchet MS"/>
                <a:cs typeface="Trebuchet MS"/>
              </a:rPr>
              <a:t>E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145" dirty="0">
                <a:latin typeface="Trebuchet MS"/>
                <a:cs typeface="Trebuchet MS"/>
              </a:rPr>
              <a:t>N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110" dirty="0">
                <a:latin typeface="Trebuchet MS"/>
                <a:cs typeface="Trebuchet MS"/>
              </a:rPr>
              <a:t>C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15" dirty="0">
                <a:latin typeface="Trebuchet MS"/>
                <a:cs typeface="Trebuchet MS"/>
              </a:rPr>
              <a:t>I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60" dirty="0"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8775" y="9613188"/>
            <a:ext cx="125158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90" dirty="0">
                <a:latin typeface="Verdana"/>
                <a:cs typeface="Verdana"/>
              </a:rPr>
              <a:t>S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-300" dirty="0">
                <a:latin typeface="Verdana"/>
                <a:cs typeface="Verdana"/>
              </a:rPr>
              <a:t>I</a:t>
            </a:r>
            <a:r>
              <a:rPr sz="1400" b="1" spc="-265" dirty="0">
                <a:latin typeface="Verdana"/>
                <a:cs typeface="Verdana"/>
              </a:rPr>
              <a:t> </a:t>
            </a:r>
            <a:r>
              <a:rPr sz="1400" b="1" spc="-80" dirty="0">
                <a:latin typeface="Verdana"/>
                <a:cs typeface="Verdana"/>
              </a:rPr>
              <a:t>T</a:t>
            </a:r>
            <a:r>
              <a:rPr sz="1400" b="1" spc="-265" dirty="0">
                <a:latin typeface="Verdana"/>
                <a:cs typeface="Verdana"/>
              </a:rPr>
              <a:t> </a:t>
            </a:r>
            <a:r>
              <a:rPr sz="1400" b="1" spc="-300" dirty="0">
                <a:latin typeface="Verdana"/>
                <a:cs typeface="Verdana"/>
              </a:rPr>
              <a:t>I</a:t>
            </a:r>
            <a:r>
              <a:rPr sz="1400" b="1" spc="-26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O</a:t>
            </a:r>
            <a:r>
              <a:rPr sz="1400" b="1" dirty="0">
                <a:latin typeface="Verdana"/>
                <a:cs typeface="Verdana"/>
              </a:rPr>
              <a:t> </a:t>
            </a:r>
            <a:r>
              <a:rPr sz="1400" b="1" spc="-180" dirty="0">
                <a:latin typeface="Verdana"/>
                <a:cs typeface="Verdana"/>
              </a:rPr>
              <a:t> </a:t>
            </a:r>
            <a:r>
              <a:rPr sz="1400" b="1" spc="65" dirty="0">
                <a:latin typeface="Verdana"/>
                <a:cs typeface="Verdana"/>
              </a:rPr>
              <a:t>W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E</a:t>
            </a:r>
            <a:r>
              <a:rPr sz="1400" b="1" spc="-270" dirty="0">
                <a:latin typeface="Verdana"/>
                <a:cs typeface="Verdana"/>
              </a:rPr>
              <a:t> </a:t>
            </a:r>
            <a:r>
              <a:rPr sz="1400" b="1" spc="15" dirty="0">
                <a:latin typeface="Verdana"/>
                <a:cs typeface="Verdana"/>
              </a:rPr>
              <a:t>B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0761" y="9985044"/>
            <a:ext cx="10064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Ir</a:t>
            </a:r>
            <a:r>
              <a:rPr sz="14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a</a:t>
            </a:r>
            <a:r>
              <a:rPr sz="140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Portafolio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54678" y="2597276"/>
            <a:ext cx="3720465" cy="27025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10"/>
              </a:spcBef>
            </a:pPr>
            <a:r>
              <a:rPr sz="1150" b="1" spc="75" dirty="0">
                <a:solidFill>
                  <a:srgbClr val="404040"/>
                </a:solidFill>
                <a:latin typeface="Trebuchet MS"/>
                <a:cs typeface="Trebuchet MS"/>
              </a:rPr>
              <a:t>Analista</a:t>
            </a:r>
            <a:r>
              <a:rPr sz="115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b="1" spc="90" dirty="0">
                <a:solidFill>
                  <a:srgbClr val="404040"/>
                </a:solidFill>
                <a:latin typeface="Trebuchet MS"/>
                <a:cs typeface="Trebuchet MS"/>
              </a:rPr>
              <a:t>Programador</a:t>
            </a:r>
            <a:r>
              <a:rPr sz="1150" b="1" spc="3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20" dirty="0">
                <a:solidFill>
                  <a:srgbClr val="404040"/>
                </a:solidFill>
                <a:latin typeface="Trebuchet MS"/>
                <a:cs typeface="Trebuchet MS"/>
              </a:rPr>
              <a:t>[2021</a:t>
            </a:r>
            <a:r>
              <a:rPr sz="115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24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15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40" dirty="0">
                <a:solidFill>
                  <a:srgbClr val="404040"/>
                </a:solidFill>
                <a:latin typeface="Trebuchet MS"/>
                <a:cs typeface="Trebuchet MS"/>
              </a:rPr>
              <a:t>2022]</a:t>
            </a:r>
            <a:endParaRPr sz="1150">
              <a:latin typeface="Trebuchet MS"/>
              <a:cs typeface="Trebuchet MS"/>
            </a:endParaRPr>
          </a:p>
          <a:p>
            <a:pPr marL="113030" marR="5080" indent="-100965">
              <a:lnSpc>
                <a:spcPct val="131700"/>
              </a:lnSpc>
              <a:spcBef>
                <a:spcPts val="685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10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14" dirty="0">
                <a:solidFill>
                  <a:srgbClr val="404040"/>
                </a:solidFill>
                <a:latin typeface="Trebuchet MS"/>
                <a:cs typeface="Trebuchet MS"/>
              </a:rPr>
              <a:t>basados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Java </a:t>
            </a:r>
            <a:r>
              <a:rPr sz="1200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con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Spring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análisis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scripts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tablas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endParaRPr sz="1200">
              <a:latin typeface="Trebuchet MS"/>
              <a:cs typeface="Trebuchet MS"/>
            </a:endParaRPr>
          </a:p>
          <a:p>
            <a:pPr marL="113030">
              <a:lnSpc>
                <a:spcPct val="100000"/>
              </a:lnSpc>
              <a:spcBef>
                <a:spcPts val="465"/>
              </a:spcBef>
            </a:pP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Oracle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Migración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Sql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Server 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Oracle</a:t>
            </a:r>
            <a:endParaRPr sz="1200">
              <a:latin typeface="Trebuchet MS"/>
              <a:cs typeface="Trebuchet MS"/>
            </a:endParaRPr>
          </a:p>
          <a:p>
            <a:pPr marL="113030" marR="226695" indent="-100965">
              <a:lnSpc>
                <a:spcPts val="1910"/>
              </a:lnSpc>
              <a:spcBef>
                <a:spcPts val="125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135" dirty="0">
                <a:solidFill>
                  <a:srgbClr val="404040"/>
                </a:solidFill>
                <a:latin typeface="Trebuchet MS"/>
                <a:cs typeface="Trebuchet MS"/>
              </a:rPr>
              <a:t>Consumo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70" dirty="0">
                <a:solidFill>
                  <a:srgbClr val="404040"/>
                </a:solidFill>
                <a:latin typeface="Trebuchet MS"/>
                <a:cs typeface="Trebuchet MS"/>
              </a:rPr>
              <a:t>SSL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generación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12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certificados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Manejo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integración 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continua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BitBucket,</a:t>
            </a:r>
            <a:endParaRPr sz="1200">
              <a:latin typeface="Trebuchet MS"/>
              <a:cs typeface="Trebuchet MS"/>
            </a:endParaRPr>
          </a:p>
          <a:p>
            <a:pPr marL="113030">
              <a:lnSpc>
                <a:spcPct val="100000"/>
              </a:lnSpc>
              <a:spcBef>
                <a:spcPts val="455"/>
              </a:spcBef>
            </a:pP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Jenkins,</a:t>
            </a:r>
            <a:r>
              <a:rPr sz="1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Sonarqube</a:t>
            </a:r>
            <a:endParaRPr sz="12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Resolución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incidencias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6076" y="2272283"/>
            <a:ext cx="3035935" cy="205740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38100" rIns="0" bIns="0" rtlCol="0">
            <a:spAutoFit/>
          </a:bodyPr>
          <a:lstStyle/>
          <a:p>
            <a:pPr marL="1270">
              <a:lnSpc>
                <a:spcPts val="1320"/>
              </a:lnSpc>
              <a:spcBef>
                <a:spcPts val="300"/>
              </a:spcBef>
            </a:pPr>
            <a:r>
              <a:rPr sz="1200" b="1" spc="95" dirty="0">
                <a:solidFill>
                  <a:srgbClr val="404040"/>
                </a:solidFill>
                <a:latin typeface="Trebuchet MS"/>
                <a:cs typeface="Trebuchet MS"/>
              </a:rPr>
              <a:t>STEFANINI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0" dirty="0">
                <a:solidFill>
                  <a:srgbClr val="404040"/>
                </a:solidFill>
                <a:latin typeface="Trebuchet MS"/>
                <a:cs typeface="Trebuchet MS"/>
              </a:rPr>
              <a:t>LIMA</a:t>
            </a:r>
            <a:r>
              <a:rPr sz="12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0" dirty="0">
                <a:solidFill>
                  <a:srgbClr val="404040"/>
                </a:solidFill>
                <a:latin typeface="Trebuchet MS"/>
                <a:cs typeface="Trebuchet MS"/>
              </a:rPr>
              <a:t>PERU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54678" y="5513628"/>
            <a:ext cx="3420745" cy="1475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4160">
              <a:lnSpc>
                <a:spcPct val="132500"/>
              </a:lnSpc>
              <a:spcBef>
                <a:spcPts val="95"/>
              </a:spcBef>
            </a:pPr>
            <a:r>
              <a:rPr sz="1200" b="1" spc="75" dirty="0">
                <a:solidFill>
                  <a:srgbClr val="404040"/>
                </a:solidFill>
                <a:latin typeface="Trebuchet MS"/>
                <a:cs typeface="Trebuchet MS"/>
              </a:rPr>
              <a:t>Herramientas 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utilizadas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200" spc="35" dirty="0">
                <a:solidFill>
                  <a:srgbClr val="404040"/>
                </a:solidFill>
                <a:latin typeface="Trebuchet MS"/>
                <a:cs typeface="Trebuchet MS"/>
              </a:rPr>
              <a:t>Java,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Spring, 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35" dirty="0">
                <a:solidFill>
                  <a:srgbClr val="404040"/>
                </a:solidFill>
                <a:latin typeface="Trebuchet MS"/>
                <a:cs typeface="Trebuchet MS"/>
              </a:rPr>
              <a:t>APX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(Framework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10" dirty="0">
                <a:solidFill>
                  <a:srgbClr val="404040"/>
                </a:solidFill>
                <a:latin typeface="Trebuchet MS"/>
                <a:cs typeface="Trebuchet MS"/>
              </a:rPr>
              <a:t>Backend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BBVA),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git,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Bitbucket,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Angular,Lit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Element,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Cells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(Framework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Frontend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BBVA),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Css3,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HTML5,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31700"/>
              </a:lnSpc>
              <a:spcBef>
                <a:spcPts val="10"/>
              </a:spcBef>
            </a:pP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Docker,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Oracle,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JPA,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JSP,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Cucumber,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Jboss, </a:t>
            </a:r>
            <a:r>
              <a:rPr sz="1200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Tomcat.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1814" y="7326629"/>
            <a:ext cx="3698240" cy="5626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14"/>
              </a:spcBef>
            </a:pPr>
            <a:r>
              <a:rPr sz="1400" b="1" spc="50" dirty="0">
                <a:latin typeface="Trebuchet MS"/>
                <a:cs typeface="Trebuchet MS"/>
              </a:rPr>
              <a:t>L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O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G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R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O</a:t>
            </a:r>
            <a:r>
              <a:rPr sz="1400" b="1" spc="-225" dirty="0">
                <a:latin typeface="Trebuchet MS"/>
                <a:cs typeface="Trebuchet MS"/>
              </a:rPr>
              <a:t> </a:t>
            </a:r>
            <a:r>
              <a:rPr sz="1400" b="1" spc="150" dirty="0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200" b="1" spc="120" dirty="0">
                <a:solidFill>
                  <a:srgbClr val="404040"/>
                </a:solidFill>
                <a:latin typeface="Trebuchet MS"/>
                <a:cs typeface="Trebuchet MS"/>
              </a:rPr>
              <a:t>DESARROLLO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14" dirty="0">
                <a:solidFill>
                  <a:srgbClr val="404040"/>
                </a:solidFill>
                <a:latin typeface="Trebuchet MS"/>
                <a:cs typeface="Trebuchet MS"/>
              </a:rPr>
              <a:t>DESPLIEGUE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9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APLICATIVOS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9135" y="8008883"/>
            <a:ext cx="3950845" cy="1343381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ENTRE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80" dirty="0">
                <a:solidFill>
                  <a:srgbClr val="404040"/>
                </a:solidFill>
                <a:latin typeface="Trebuchet MS"/>
                <a:cs typeface="Trebuchet MS"/>
              </a:rPr>
              <a:t>BBVA</a:t>
            </a:r>
            <a:r>
              <a:rPr lang="es-ES" sz="1200" b="1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10" dirty="0">
                <a:solidFill>
                  <a:srgbClr val="404040"/>
                </a:solidFill>
                <a:latin typeface="Trebuchet MS"/>
                <a:cs typeface="Trebuchet MS"/>
              </a:rPr>
              <a:t>OPENPAY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50000"/>
              </a:lnSpc>
              <a:spcBef>
                <a:spcPts val="265"/>
              </a:spcBef>
              <a:spcAft>
                <a:spcPts val="600"/>
              </a:spcAft>
            </a:pP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 err="1">
                <a:solidFill>
                  <a:srgbClr val="404040"/>
                </a:solidFill>
                <a:latin typeface="Trebuchet MS"/>
                <a:cs typeface="Trebuchet MS"/>
              </a:rPr>
              <a:t>cual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permit</a:t>
            </a:r>
            <a:r>
              <a:rPr lang="es-ES" sz="1200" spc="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ES" sz="1200" spc="80" dirty="0">
                <a:solidFill>
                  <a:srgbClr val="404040"/>
                </a:solidFill>
                <a:latin typeface="Trebuchet MS"/>
                <a:cs typeface="Trebuchet MS"/>
              </a:rPr>
              <a:t>a los clientes BBVA acceder al canal </a:t>
            </a:r>
            <a:r>
              <a:rPr lang="es-ES" sz="1200" spc="80" dirty="0" err="1">
                <a:solidFill>
                  <a:srgbClr val="404040"/>
                </a:solidFill>
                <a:latin typeface="Trebuchet MS"/>
                <a:cs typeface="Trebuchet MS"/>
              </a:rPr>
              <a:t>Netcash</a:t>
            </a:r>
            <a:r>
              <a:rPr lang="es-ES"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200" spc="80" dirty="0">
                <a:solidFill>
                  <a:srgbClr val="404040"/>
                </a:solidFill>
                <a:latin typeface="Trebuchet MS"/>
                <a:cs typeface="Trebuchet MS"/>
              </a:rPr>
              <a:t>Web al </a:t>
            </a:r>
            <a:r>
              <a:rPr lang="es-419" sz="1200" spc="80" dirty="0" err="1">
                <a:solidFill>
                  <a:srgbClr val="404040"/>
                </a:solidFill>
                <a:latin typeface="Trebuchet MS"/>
                <a:cs typeface="Trebuchet MS"/>
              </a:rPr>
              <a:t>Dashboard</a:t>
            </a:r>
            <a:r>
              <a:rPr lang="es-419" sz="1200" spc="80" dirty="0">
                <a:solidFill>
                  <a:srgbClr val="404040"/>
                </a:solidFill>
                <a:latin typeface="Trebuchet MS"/>
                <a:cs typeface="Trebuchet MS"/>
              </a:rPr>
              <a:t> de </a:t>
            </a:r>
            <a:r>
              <a:rPr lang="es-419" sz="1200" spc="80" dirty="0" err="1">
                <a:solidFill>
                  <a:srgbClr val="404040"/>
                </a:solidFill>
                <a:latin typeface="Trebuchet MS"/>
                <a:cs typeface="Trebuchet MS"/>
              </a:rPr>
              <a:t>Openpay</a:t>
            </a:r>
            <a:r>
              <a:rPr lang="es-419" sz="1200" spc="80" dirty="0">
                <a:solidFill>
                  <a:srgbClr val="404040"/>
                </a:solidFill>
                <a:latin typeface="Trebuchet MS"/>
                <a:cs typeface="Trebuchet MS"/>
              </a:rPr>
              <a:t>, sin necesidad de hacer un segundo </a:t>
            </a:r>
            <a:r>
              <a:rPr lang="es-419" sz="1200" spc="80" dirty="0" err="1">
                <a:solidFill>
                  <a:srgbClr val="404040"/>
                </a:solidFill>
                <a:latin typeface="Trebuchet MS"/>
                <a:cs typeface="Trebuchet MS"/>
              </a:rPr>
              <a:t>login</a:t>
            </a:r>
            <a:r>
              <a:rPr lang="es-419" sz="1200" spc="80" dirty="0">
                <a:solidFill>
                  <a:srgbClr val="404040"/>
                </a:solidFill>
                <a:latin typeface="Trebuchet MS"/>
                <a:cs typeface="Trebuchet MS"/>
              </a:rPr>
              <a:t> en la plataforma de </a:t>
            </a:r>
            <a:r>
              <a:rPr lang="es-419" sz="1200" spc="80" dirty="0" err="1">
                <a:solidFill>
                  <a:srgbClr val="404040"/>
                </a:solidFill>
                <a:latin typeface="Trebuchet MS"/>
                <a:cs typeface="Trebuchet MS"/>
              </a:rPr>
              <a:t>Openpay</a:t>
            </a:r>
            <a:r>
              <a:rPr lang="es-419" sz="1200" spc="8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4631" y="219455"/>
            <a:ext cx="2312035" cy="3106420"/>
            <a:chOff x="484631" y="219455"/>
            <a:chExt cx="2312035" cy="310642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203" y="243839"/>
              <a:ext cx="2307336" cy="308152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4631" y="219455"/>
              <a:ext cx="2307336" cy="3081528"/>
            </a:xfrm>
            <a:prstGeom prst="rect">
              <a:avLst/>
            </a:prstGeom>
          </p:spPr>
        </p:pic>
      </p:grpSp>
      <p:sp>
        <p:nvSpPr>
          <p:cNvPr id="20" name="object 15">
            <a:extLst>
              <a:ext uri="{FF2B5EF4-FFF2-40B4-BE49-F238E27FC236}">
                <a16:creationId xmlns:a16="http://schemas.microsoft.com/office/drawing/2014/main" id="{2F36332A-9767-4A26-20AE-C8C560ACD012}"/>
              </a:ext>
            </a:extLst>
          </p:cNvPr>
          <p:cNvSpPr txBox="1"/>
          <p:nvPr/>
        </p:nvSpPr>
        <p:spPr>
          <a:xfrm>
            <a:off x="3500245" y="9556926"/>
            <a:ext cx="3959735" cy="1031373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ENTRE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80" dirty="0">
                <a:solidFill>
                  <a:srgbClr val="404040"/>
                </a:solidFill>
                <a:latin typeface="Trebuchet MS"/>
                <a:cs typeface="Trebuchet MS"/>
              </a:rPr>
              <a:t>BBVA</a:t>
            </a:r>
            <a:r>
              <a:rPr lang="es-ES" sz="1200" b="1" spc="80" dirty="0">
                <a:solidFill>
                  <a:srgbClr val="404040"/>
                </a:solidFill>
                <a:latin typeface="Trebuchet MS"/>
                <a:cs typeface="Trebuchet MS"/>
              </a:rPr>
              <a:t> Y</a:t>
            </a:r>
            <a:r>
              <a:rPr sz="12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10" dirty="0">
                <a:solidFill>
                  <a:srgbClr val="404040"/>
                </a:solidFill>
                <a:latin typeface="Trebuchet MS"/>
                <a:cs typeface="Trebuchet MS"/>
              </a:rPr>
              <a:t>EGLOBAL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cual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permite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volver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al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banco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bbva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un</a:t>
            </a:r>
            <a:endParaRPr sz="1200" dirty="0">
              <a:latin typeface="Trebuchet MS"/>
              <a:cs typeface="Trebuchet MS"/>
            </a:endParaRPr>
          </a:p>
          <a:p>
            <a:pPr marL="469900" marR="47625">
              <a:lnSpc>
                <a:spcPct val="131700"/>
              </a:lnSpc>
              <a:spcBef>
                <a:spcPts val="265"/>
              </a:spcBef>
            </a:pP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adquiriente para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comercios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poder </a:t>
            </a:r>
            <a:r>
              <a:rPr sz="1200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404040"/>
                </a:solidFill>
                <a:latin typeface="Trebuchet MS"/>
                <a:cs typeface="Trebuchet MS"/>
              </a:rPr>
              <a:t>afiliar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200" spc="120" dirty="0">
                <a:solidFill>
                  <a:srgbClr val="404040"/>
                </a:solidFill>
                <a:latin typeface="Trebuchet MS"/>
                <a:cs typeface="Trebuchet MS"/>
              </a:rPr>
              <a:t>más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r>
              <a:rPr lang="es-419" sz="1200" spc="6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1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05" y="256859"/>
            <a:ext cx="3535679" cy="375285"/>
          </a:xfrm>
          <a:custGeom>
            <a:avLst/>
            <a:gdLst/>
            <a:ahLst/>
            <a:cxnLst/>
            <a:rect l="l" t="t" r="r" b="b"/>
            <a:pathLst>
              <a:path w="3535679" h="375284">
                <a:moveTo>
                  <a:pt x="3535679" y="0"/>
                </a:moveTo>
                <a:lnTo>
                  <a:pt x="0" y="0"/>
                </a:lnTo>
                <a:lnTo>
                  <a:pt x="0" y="374903"/>
                </a:lnTo>
                <a:lnTo>
                  <a:pt x="3535679" y="374903"/>
                </a:lnTo>
                <a:lnTo>
                  <a:pt x="3535679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3578" y="306069"/>
            <a:ext cx="1451610" cy="241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50" dirty="0">
                <a:latin typeface="Trebuchet MS"/>
                <a:cs typeface="Trebuchet MS"/>
              </a:rPr>
              <a:t>E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70" dirty="0">
                <a:latin typeface="Trebuchet MS"/>
                <a:cs typeface="Trebuchet MS"/>
              </a:rPr>
              <a:t>X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60" dirty="0">
                <a:latin typeface="Trebuchet MS"/>
                <a:cs typeface="Trebuchet MS"/>
              </a:rPr>
              <a:t>P</a:t>
            </a:r>
            <a:r>
              <a:rPr sz="1400" b="1" spc="-200" dirty="0">
                <a:latin typeface="Trebuchet MS"/>
                <a:cs typeface="Trebuchet MS"/>
              </a:rPr>
              <a:t> </a:t>
            </a:r>
            <a:r>
              <a:rPr sz="1400" b="1" spc="50" dirty="0">
                <a:latin typeface="Trebuchet MS"/>
                <a:cs typeface="Trebuchet MS"/>
              </a:rPr>
              <a:t>E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R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15" dirty="0">
                <a:latin typeface="Trebuchet MS"/>
                <a:cs typeface="Trebuchet MS"/>
              </a:rPr>
              <a:t>I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50" dirty="0">
                <a:latin typeface="Trebuchet MS"/>
                <a:cs typeface="Trebuchet MS"/>
              </a:rPr>
              <a:t>E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145" dirty="0">
                <a:latin typeface="Trebuchet MS"/>
                <a:cs typeface="Trebuchet MS"/>
              </a:rPr>
              <a:t>N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110" dirty="0">
                <a:latin typeface="Trebuchet MS"/>
                <a:cs typeface="Trebuchet MS"/>
              </a:rPr>
              <a:t>C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15" dirty="0">
                <a:latin typeface="Trebuchet MS"/>
                <a:cs typeface="Trebuchet MS"/>
              </a:rPr>
              <a:t>I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60" dirty="0"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9708" y="5663244"/>
            <a:ext cx="28854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70" dirty="0">
                <a:solidFill>
                  <a:srgbClr val="404040"/>
                </a:solidFill>
                <a:latin typeface="Trebuchet MS"/>
                <a:cs typeface="Trebuchet MS"/>
              </a:rPr>
              <a:t>Analista</a:t>
            </a:r>
            <a:r>
              <a:rPr sz="11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85" dirty="0">
                <a:solidFill>
                  <a:srgbClr val="404040"/>
                </a:solidFill>
                <a:latin typeface="Trebuchet MS"/>
                <a:cs typeface="Trebuchet MS"/>
              </a:rPr>
              <a:t>Programador</a:t>
            </a:r>
            <a:r>
              <a:rPr sz="11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60" dirty="0">
                <a:solidFill>
                  <a:srgbClr val="404040"/>
                </a:solidFill>
                <a:latin typeface="Trebuchet MS"/>
                <a:cs typeface="Trebuchet MS"/>
              </a:rPr>
              <a:t>Full</a:t>
            </a:r>
            <a:r>
              <a:rPr sz="11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85" dirty="0">
                <a:solidFill>
                  <a:srgbClr val="404040"/>
                </a:solidFill>
                <a:latin typeface="Trebuchet MS"/>
                <a:cs typeface="Trebuchet MS"/>
              </a:rPr>
              <a:t>Stack</a:t>
            </a:r>
            <a:r>
              <a:rPr sz="11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[2020]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6412" y="5184513"/>
            <a:ext cx="3406140" cy="230504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3746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295"/>
              </a:spcBef>
            </a:pP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Open</a:t>
            </a:r>
            <a:r>
              <a:rPr sz="1200" b="1" spc="55" dirty="0">
                <a:solidFill>
                  <a:srgbClr val="404040"/>
                </a:solidFill>
                <a:latin typeface="Trebuchet MS"/>
                <a:cs typeface="Trebuchet MS"/>
              </a:rPr>
              <a:t> TI</a:t>
            </a:r>
            <a:r>
              <a:rPr sz="12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40" dirty="0">
                <a:solidFill>
                  <a:srgbClr val="404040"/>
                </a:solidFill>
                <a:latin typeface="Trebuchet MS"/>
                <a:cs typeface="Trebuchet MS"/>
              </a:rPr>
              <a:t>S.A.C</a:t>
            </a:r>
            <a:r>
              <a:rPr sz="1200" b="1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3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20" dirty="0">
                <a:solidFill>
                  <a:srgbClr val="404040"/>
                </a:solidFill>
                <a:latin typeface="Trebuchet MS"/>
                <a:cs typeface="Trebuchet MS"/>
              </a:rPr>
              <a:t>LIMA</a:t>
            </a:r>
            <a:r>
              <a:rPr sz="12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7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20" dirty="0">
                <a:solidFill>
                  <a:srgbClr val="404040"/>
                </a:solidFill>
                <a:latin typeface="Trebuchet MS"/>
                <a:cs typeface="Trebuchet MS"/>
              </a:rPr>
              <a:t>PERU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9422" y="5940127"/>
            <a:ext cx="3335020" cy="1955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030" marR="66040" indent="-100965">
              <a:lnSpc>
                <a:spcPct val="131700"/>
              </a:lnSpc>
              <a:spcBef>
                <a:spcPts val="95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Realización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aplicación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angular </a:t>
            </a:r>
            <a:r>
              <a:rPr sz="1200" spc="120" dirty="0">
                <a:solidFill>
                  <a:srgbClr val="404040"/>
                </a:solidFill>
                <a:latin typeface="Trebuchet MS"/>
                <a:cs typeface="Trebuchet MS"/>
              </a:rPr>
              <a:t>desde </a:t>
            </a:r>
            <a:r>
              <a:rPr sz="12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inicio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fin.</a:t>
            </a:r>
            <a:endParaRPr sz="1200" dirty="0">
              <a:latin typeface="Trebuchet MS"/>
              <a:cs typeface="Trebuchet MS"/>
            </a:endParaRPr>
          </a:p>
          <a:p>
            <a:pPr marL="113030" marR="149860" indent="-100965">
              <a:lnSpc>
                <a:spcPts val="1910"/>
              </a:lnSpc>
              <a:spcBef>
                <a:spcPts val="130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components,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14" dirty="0">
                <a:solidFill>
                  <a:srgbClr val="404040"/>
                </a:solidFill>
                <a:latin typeface="Trebuchet MS"/>
                <a:cs typeface="Trebuchet MS"/>
              </a:rPr>
              <a:t>módulos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sz="12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routers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endParaRPr sz="1200" dirty="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Generación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estilos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maquetación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endParaRPr sz="1200" dirty="0">
              <a:latin typeface="Trebuchet MS"/>
              <a:cs typeface="Trebuchet MS"/>
            </a:endParaRPr>
          </a:p>
          <a:p>
            <a:pPr marL="113030">
              <a:lnSpc>
                <a:spcPct val="100000"/>
              </a:lnSpc>
              <a:spcBef>
                <a:spcPts val="455"/>
              </a:spcBef>
            </a:pP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vistas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html</a:t>
            </a:r>
            <a:endParaRPr sz="1200" dirty="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135" dirty="0">
                <a:solidFill>
                  <a:srgbClr val="404040"/>
                </a:solidFill>
                <a:latin typeface="Trebuchet MS"/>
                <a:cs typeface="Trebuchet MS"/>
              </a:rPr>
              <a:t>Consumo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backend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spring</a:t>
            </a:r>
            <a:endParaRPr sz="1200" dirty="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113664" algn="l"/>
              </a:tabLst>
            </a:pP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Modificación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spring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4820" y="7985408"/>
            <a:ext cx="3324225" cy="99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95"/>
              </a:spcBef>
            </a:pPr>
            <a:r>
              <a:rPr sz="1200" b="1" spc="75" dirty="0">
                <a:solidFill>
                  <a:srgbClr val="404040"/>
                </a:solidFill>
                <a:latin typeface="Trebuchet MS"/>
                <a:cs typeface="Trebuchet MS"/>
              </a:rPr>
              <a:t>Herramientas 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utilizadas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Java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8 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(Servicios </a:t>
            </a:r>
            <a:r>
              <a:rPr sz="12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Rest,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microservicios),</a:t>
            </a:r>
            <a:r>
              <a:rPr sz="120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Oracle,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Angular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404040"/>
                </a:solidFill>
                <a:latin typeface="Trebuchet MS"/>
                <a:cs typeface="Trebuchet MS"/>
              </a:rPr>
              <a:t>5,8 </a:t>
            </a:r>
            <a:r>
              <a:rPr sz="12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(Angular 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Material,  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Bootstrap),  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Tomcat 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(8,9),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JavaScript,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25" dirty="0">
                <a:solidFill>
                  <a:srgbClr val="404040"/>
                </a:solidFill>
                <a:latin typeface="Trebuchet MS"/>
                <a:cs typeface="Trebuchet MS"/>
              </a:rPr>
              <a:t>Css3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HTML.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677" y="4946705"/>
            <a:ext cx="3535679" cy="219710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2857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225"/>
              </a:spcBef>
            </a:pPr>
            <a:r>
              <a:rPr sz="1200" b="1" spc="110" dirty="0">
                <a:solidFill>
                  <a:srgbClr val="404040"/>
                </a:solidFill>
                <a:latin typeface="Trebuchet MS"/>
                <a:cs typeface="Trebuchet MS"/>
              </a:rPr>
              <a:t>PROYECTO</a:t>
            </a:r>
            <a:r>
              <a:rPr sz="12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20" dirty="0">
                <a:solidFill>
                  <a:srgbClr val="404040"/>
                </a:solidFill>
                <a:latin typeface="Trebuchet MS"/>
                <a:cs typeface="Trebuchet MS"/>
              </a:rPr>
              <a:t>PMTD</a:t>
            </a:r>
            <a:r>
              <a:rPr sz="12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29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LIMA</a:t>
            </a:r>
            <a:r>
              <a:rPr sz="12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PERU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9327" y="5299765"/>
            <a:ext cx="299720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spc="75" dirty="0">
                <a:solidFill>
                  <a:srgbClr val="404040"/>
                </a:solidFill>
                <a:latin typeface="Trebuchet MS"/>
                <a:cs typeface="Trebuchet MS"/>
              </a:rPr>
              <a:t>Analista</a:t>
            </a:r>
            <a:r>
              <a:rPr sz="115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b="1" spc="90" dirty="0">
                <a:solidFill>
                  <a:srgbClr val="404040"/>
                </a:solidFill>
                <a:latin typeface="Trebuchet MS"/>
                <a:cs typeface="Trebuchet MS"/>
              </a:rPr>
              <a:t>Programador</a:t>
            </a:r>
            <a:r>
              <a:rPr sz="115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b="1" spc="65" dirty="0">
                <a:solidFill>
                  <a:srgbClr val="404040"/>
                </a:solidFill>
                <a:latin typeface="Trebuchet MS"/>
                <a:cs typeface="Trebuchet MS"/>
              </a:rPr>
              <a:t>Full</a:t>
            </a:r>
            <a:r>
              <a:rPr sz="115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b="1" spc="95" dirty="0">
                <a:solidFill>
                  <a:srgbClr val="404040"/>
                </a:solidFill>
                <a:latin typeface="Trebuchet MS"/>
                <a:cs typeface="Trebuchet MS"/>
              </a:rPr>
              <a:t>Stack</a:t>
            </a:r>
            <a:r>
              <a:rPr sz="1150" b="1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5" dirty="0">
                <a:solidFill>
                  <a:srgbClr val="404040"/>
                </a:solidFill>
                <a:latin typeface="Trebuchet MS"/>
                <a:cs typeface="Trebuchet MS"/>
              </a:rPr>
              <a:t>[2021]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7076" y="5560978"/>
            <a:ext cx="3427095" cy="291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marR="154305" indent="-100965">
              <a:lnSpc>
                <a:spcPct val="143600"/>
              </a:lnSpc>
              <a:spcBef>
                <a:spcPts val="100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Participación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 el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modelamiento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relacional </a:t>
            </a:r>
            <a:r>
              <a:rPr sz="11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95" dirty="0">
                <a:solidFill>
                  <a:srgbClr val="404040"/>
                </a:solidFill>
                <a:latin typeface="Trebuchet MS"/>
                <a:cs typeface="Trebuchet MS"/>
              </a:rPr>
              <a:t>base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datos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95" dirty="0">
                <a:solidFill>
                  <a:srgbClr val="404040"/>
                </a:solidFill>
                <a:latin typeface="Trebuchet MS"/>
                <a:cs typeface="Trebuchet MS"/>
              </a:rPr>
              <a:t>negocio</a:t>
            </a:r>
            <a:endParaRPr sz="1100">
              <a:latin typeface="Trebuchet MS"/>
              <a:cs typeface="Trebuchet MS"/>
            </a:endParaRPr>
          </a:p>
          <a:p>
            <a:pPr marL="113030" marR="5080" indent="-100965">
              <a:lnSpc>
                <a:spcPts val="1910"/>
              </a:lnSpc>
              <a:spcBef>
                <a:spcPts val="145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Rest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05" dirty="0">
                <a:solidFill>
                  <a:srgbClr val="404040"/>
                </a:solidFill>
                <a:latin typeface="Trebuchet MS"/>
                <a:cs typeface="Trebuchet MS"/>
              </a:rPr>
              <a:t>basados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 Java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sz="1100" spc="90" dirty="0">
                <a:solidFill>
                  <a:srgbClr val="404040"/>
                </a:solidFill>
                <a:latin typeface="Trebuchet MS"/>
                <a:cs typeface="Trebuchet MS"/>
              </a:rPr>
              <a:t>Spring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Boot.</a:t>
            </a:r>
            <a:endParaRPr sz="11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14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sz="11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Authenticacion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usuarios</a:t>
            </a:r>
            <a:endParaRPr sz="1100">
              <a:latin typeface="Trebuchet MS"/>
              <a:cs typeface="Trebuchet MS"/>
            </a:endParaRPr>
          </a:p>
          <a:p>
            <a:pPr marL="113030">
              <a:lnSpc>
                <a:spcPct val="100000"/>
              </a:lnSpc>
              <a:spcBef>
                <a:spcPts val="575"/>
              </a:spcBef>
            </a:pPr>
            <a:r>
              <a:rPr sz="1100" spc="100" dirty="0">
                <a:solidFill>
                  <a:srgbClr val="404040"/>
                </a:solidFill>
                <a:latin typeface="Trebuchet MS"/>
                <a:cs typeface="Trebuchet MS"/>
              </a:rPr>
              <a:t>basado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roles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95" dirty="0">
                <a:solidFill>
                  <a:srgbClr val="404040"/>
                </a:solidFill>
                <a:latin typeface="Trebuchet MS"/>
                <a:cs typeface="Trebuchet MS"/>
              </a:rPr>
              <a:t>con</a:t>
            </a:r>
            <a:r>
              <a:rPr sz="11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90" dirty="0">
                <a:solidFill>
                  <a:srgbClr val="404040"/>
                </a:solidFill>
                <a:latin typeface="Trebuchet MS"/>
                <a:cs typeface="Trebuchet MS"/>
              </a:rPr>
              <a:t>Spring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Security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1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404040"/>
                </a:solidFill>
                <a:latin typeface="Trebuchet MS"/>
                <a:cs typeface="Trebuchet MS"/>
              </a:rPr>
              <a:t>jwt.</a:t>
            </a:r>
            <a:endParaRPr sz="1100">
              <a:latin typeface="Trebuchet MS"/>
              <a:cs typeface="Trebuchet MS"/>
            </a:endParaRPr>
          </a:p>
          <a:p>
            <a:pPr marL="113030" marR="630555" indent="-100965">
              <a:lnSpc>
                <a:spcPct val="143600"/>
              </a:lnSpc>
              <a:spcBef>
                <a:spcPts val="10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sz="11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documentacion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sz="11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00" dirty="0">
                <a:solidFill>
                  <a:srgbClr val="404040"/>
                </a:solidFill>
                <a:latin typeface="Trebuchet MS"/>
                <a:cs typeface="Trebuchet MS"/>
              </a:rPr>
              <a:t>basado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20" dirty="0">
                <a:solidFill>
                  <a:srgbClr val="404040"/>
                </a:solidFill>
                <a:latin typeface="Trebuchet MS"/>
                <a:cs typeface="Trebuchet MS"/>
              </a:rPr>
              <a:t>Swagger</a:t>
            </a:r>
            <a:endParaRPr sz="1100">
              <a:latin typeface="Trebuchet MS"/>
              <a:cs typeface="Trebuchet MS"/>
            </a:endParaRPr>
          </a:p>
          <a:p>
            <a:pPr marL="113030" marR="294640" indent="-100965">
              <a:lnSpc>
                <a:spcPts val="1910"/>
              </a:lnSpc>
              <a:spcBef>
                <a:spcPts val="150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Generación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00" dirty="0">
                <a:solidFill>
                  <a:srgbClr val="404040"/>
                </a:solidFill>
                <a:latin typeface="Trebuchet MS"/>
                <a:cs typeface="Trebuchet MS"/>
              </a:rPr>
              <a:t>componentes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sz="11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para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lado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 del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front</a:t>
            </a:r>
            <a:endParaRPr sz="110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Coordinaciones</a:t>
            </a:r>
            <a:r>
              <a:rPr sz="11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requisites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funcionales</a:t>
            </a:r>
            <a:endParaRPr sz="1100">
              <a:latin typeface="Trebuchet MS"/>
              <a:cs typeface="Trebuchet MS"/>
            </a:endParaRPr>
          </a:p>
          <a:p>
            <a:pPr marL="113030">
              <a:lnSpc>
                <a:spcPct val="100000"/>
              </a:lnSpc>
              <a:spcBef>
                <a:spcPts val="575"/>
              </a:spcBef>
            </a:pP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requerimientos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cliente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1327" y="8670804"/>
            <a:ext cx="3582035" cy="1569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50" dirty="0">
                <a:latin typeface="Trebuchet MS"/>
                <a:cs typeface="Trebuchet MS"/>
              </a:rPr>
              <a:t>L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O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G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R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O</a:t>
            </a:r>
            <a:r>
              <a:rPr sz="1400" b="1" spc="-225" dirty="0">
                <a:latin typeface="Trebuchet MS"/>
                <a:cs typeface="Trebuchet MS"/>
              </a:rPr>
              <a:t> </a:t>
            </a:r>
            <a:r>
              <a:rPr sz="1400" b="1" spc="150" dirty="0">
                <a:latin typeface="Trebuchet MS"/>
                <a:cs typeface="Trebuchet MS"/>
              </a:rPr>
              <a:t>S</a:t>
            </a:r>
            <a:endParaRPr sz="1400" dirty="0">
              <a:latin typeface="Trebuchet MS"/>
              <a:cs typeface="Trebuchet MS"/>
            </a:endParaRPr>
          </a:p>
          <a:p>
            <a:pPr marL="80645">
              <a:lnSpc>
                <a:spcPct val="100000"/>
              </a:lnSpc>
              <a:spcBef>
                <a:spcPts val="1085"/>
              </a:spcBef>
            </a:pPr>
            <a:r>
              <a:rPr sz="1200" b="1" spc="110" dirty="0">
                <a:solidFill>
                  <a:srgbClr val="404040"/>
                </a:solidFill>
                <a:latin typeface="Trebuchet MS"/>
                <a:cs typeface="Trebuchet MS"/>
              </a:rPr>
              <a:t>SALIDA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25" dirty="0">
                <a:solidFill>
                  <a:srgbClr val="404040"/>
                </a:solidFill>
                <a:latin typeface="Trebuchet MS"/>
                <a:cs typeface="Trebuchet MS"/>
              </a:rPr>
              <a:t>PRODUCCION</a:t>
            </a:r>
            <a:endParaRPr sz="1200" dirty="0">
              <a:latin typeface="Trebuchet MS"/>
              <a:cs typeface="Trebuchet MS"/>
            </a:endParaRPr>
          </a:p>
          <a:p>
            <a:pPr marL="167005">
              <a:lnSpc>
                <a:spcPct val="100000"/>
              </a:lnSpc>
              <a:spcBef>
                <a:spcPts val="450"/>
              </a:spcBef>
            </a:pPr>
            <a:r>
              <a:rPr sz="1150" spc="105" dirty="0">
                <a:solidFill>
                  <a:srgbClr val="404040"/>
                </a:solidFill>
                <a:latin typeface="Trebuchet MS"/>
                <a:cs typeface="Trebuchet MS"/>
              </a:rPr>
              <a:t>Despliegue</a:t>
            </a:r>
            <a:r>
              <a:rPr sz="115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70" dirty="0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sz="115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105" dirty="0">
                <a:solidFill>
                  <a:srgbClr val="404040"/>
                </a:solidFill>
                <a:latin typeface="Trebuchet MS"/>
                <a:cs typeface="Trebuchet MS"/>
              </a:rPr>
              <a:t>backend</a:t>
            </a:r>
            <a:r>
              <a:rPr sz="115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6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15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70" dirty="0">
                <a:solidFill>
                  <a:srgbClr val="404040"/>
                </a:solidFill>
                <a:latin typeface="Trebuchet MS"/>
                <a:cs typeface="Trebuchet MS"/>
              </a:rPr>
              <a:t>frontend</a:t>
            </a:r>
            <a:endParaRPr sz="1150" dirty="0">
              <a:latin typeface="Trebuchet MS"/>
              <a:cs typeface="Trebuchet MS"/>
            </a:endParaRPr>
          </a:p>
          <a:p>
            <a:pPr marL="80645">
              <a:lnSpc>
                <a:spcPct val="100000"/>
              </a:lnSpc>
              <a:spcBef>
                <a:spcPts val="1045"/>
              </a:spcBef>
            </a:pPr>
            <a:r>
              <a:rPr sz="1200" b="1" spc="120" dirty="0">
                <a:solidFill>
                  <a:srgbClr val="404040"/>
                </a:solidFill>
                <a:latin typeface="Trebuchet MS"/>
                <a:cs typeface="Trebuchet MS"/>
              </a:rPr>
              <a:t>PRESENTACION</a:t>
            </a:r>
            <a:r>
              <a:rPr sz="1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404040"/>
                </a:solidFill>
                <a:latin typeface="Trebuchet MS"/>
                <a:cs typeface="Trebuchet MS"/>
              </a:rPr>
              <a:t>CON</a:t>
            </a:r>
            <a:r>
              <a:rPr sz="12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75" dirty="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0" dirty="0">
                <a:solidFill>
                  <a:srgbClr val="404040"/>
                </a:solidFill>
                <a:latin typeface="Trebuchet MS"/>
                <a:cs typeface="Trebuchet MS"/>
              </a:rPr>
              <a:t>CLIENTE</a:t>
            </a:r>
            <a:endParaRPr sz="1200" dirty="0">
              <a:latin typeface="Trebuchet MS"/>
              <a:cs typeface="Trebuchet MS"/>
            </a:endParaRPr>
          </a:p>
          <a:p>
            <a:pPr marL="116205" marR="5080">
              <a:lnSpc>
                <a:spcPct val="135200"/>
              </a:lnSpc>
              <a:spcBef>
                <a:spcPts val="215"/>
              </a:spcBef>
            </a:pPr>
            <a:r>
              <a:rPr sz="1050" spc="70" dirty="0">
                <a:solidFill>
                  <a:srgbClr val="404040"/>
                </a:solidFill>
                <a:latin typeface="Trebuchet MS"/>
                <a:cs typeface="Trebuchet MS"/>
              </a:rPr>
              <a:t>Presentación</a:t>
            </a:r>
            <a:r>
              <a:rPr sz="1050" spc="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05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20" dirty="0">
                <a:solidFill>
                  <a:srgbClr val="404040"/>
                </a:solidFill>
                <a:latin typeface="Trebuchet MS"/>
                <a:cs typeface="Trebuchet MS"/>
              </a:rPr>
              <a:t>la</a:t>
            </a:r>
            <a:r>
              <a:rPr sz="105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75" dirty="0">
                <a:solidFill>
                  <a:srgbClr val="404040"/>
                </a:solidFill>
                <a:latin typeface="Trebuchet MS"/>
                <a:cs typeface="Trebuchet MS"/>
              </a:rPr>
              <a:t>lógica</a:t>
            </a:r>
            <a:r>
              <a:rPr sz="105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70" dirty="0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sz="105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95" dirty="0">
                <a:solidFill>
                  <a:srgbClr val="404040"/>
                </a:solidFill>
                <a:latin typeface="Trebuchet MS"/>
                <a:cs typeface="Trebuchet MS"/>
              </a:rPr>
              <a:t>negocio</a:t>
            </a:r>
            <a:r>
              <a:rPr sz="105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5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05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65" dirty="0">
                <a:solidFill>
                  <a:srgbClr val="404040"/>
                </a:solidFill>
                <a:latin typeface="Trebuchet MS"/>
                <a:cs typeface="Trebuchet MS"/>
              </a:rPr>
              <a:t>funcional </a:t>
            </a:r>
            <a:r>
              <a:rPr sz="1050" spc="-3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65" dirty="0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sz="105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40" dirty="0">
                <a:solidFill>
                  <a:srgbClr val="404040"/>
                </a:solidFill>
                <a:latin typeface="Trebuchet MS"/>
                <a:cs typeface="Trebuchet MS"/>
              </a:rPr>
              <a:t>back,</a:t>
            </a:r>
            <a:r>
              <a:rPr sz="105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25" dirty="0">
                <a:solidFill>
                  <a:srgbClr val="404040"/>
                </a:solidFill>
                <a:latin typeface="Trebuchet MS"/>
                <a:cs typeface="Trebuchet MS"/>
              </a:rPr>
              <a:t>front</a:t>
            </a:r>
            <a:r>
              <a:rPr sz="105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5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05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85" dirty="0">
                <a:solidFill>
                  <a:srgbClr val="404040"/>
                </a:solidFill>
                <a:latin typeface="Trebuchet MS"/>
                <a:cs typeface="Trebuchet MS"/>
              </a:rPr>
              <a:t>base</a:t>
            </a:r>
            <a:r>
              <a:rPr sz="1050" spc="80" dirty="0">
                <a:solidFill>
                  <a:srgbClr val="404040"/>
                </a:solidFill>
                <a:latin typeface="Trebuchet MS"/>
                <a:cs typeface="Trebuchet MS"/>
              </a:rPr>
              <a:t> de</a:t>
            </a:r>
            <a:r>
              <a:rPr sz="105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35" dirty="0">
                <a:solidFill>
                  <a:srgbClr val="404040"/>
                </a:solidFill>
                <a:latin typeface="Trebuchet MS"/>
                <a:cs typeface="Trebuchet MS"/>
              </a:rPr>
              <a:t>datos.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76104" y="902137"/>
            <a:ext cx="220662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b="1" spc="75" dirty="0">
                <a:solidFill>
                  <a:srgbClr val="404040"/>
                </a:solidFill>
                <a:latin typeface="Trebuchet MS"/>
                <a:cs typeface="Trebuchet MS"/>
              </a:rPr>
              <a:t>Analista</a:t>
            </a:r>
            <a:r>
              <a:rPr sz="115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b="1" spc="90" dirty="0">
                <a:solidFill>
                  <a:srgbClr val="404040"/>
                </a:solidFill>
                <a:latin typeface="Trebuchet MS"/>
                <a:cs typeface="Trebuchet MS"/>
              </a:rPr>
              <a:t>Programador</a:t>
            </a:r>
            <a:r>
              <a:rPr sz="115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40" dirty="0">
                <a:solidFill>
                  <a:srgbClr val="404040"/>
                </a:solidFill>
                <a:latin typeface="Trebuchet MS"/>
                <a:cs typeface="Trebuchet MS"/>
              </a:rPr>
              <a:t>[2020]</a:t>
            </a:r>
            <a:endParaRPr sz="115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2888" y="542150"/>
            <a:ext cx="3535679" cy="213360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29209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229"/>
              </a:spcBef>
            </a:pP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INTEGRO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35" dirty="0">
                <a:solidFill>
                  <a:srgbClr val="404040"/>
                </a:solidFill>
                <a:latin typeface="Trebuchet MS"/>
                <a:cs typeface="Trebuchet MS"/>
              </a:rPr>
              <a:t>S.A.C</a:t>
            </a:r>
            <a:r>
              <a:rPr sz="1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29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12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LIMA</a:t>
            </a:r>
            <a:r>
              <a:rPr sz="12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PERU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82404" y="1153206"/>
            <a:ext cx="3136900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marR="5080" indent="-100965">
              <a:lnSpc>
                <a:spcPct val="143600"/>
              </a:lnSpc>
              <a:spcBef>
                <a:spcPts val="100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Generacion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00" dirty="0">
                <a:solidFill>
                  <a:srgbClr val="404040"/>
                </a:solidFill>
                <a:latin typeface="Trebuchet MS"/>
                <a:cs typeface="Trebuchet MS"/>
              </a:rPr>
              <a:t>componentes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sz="11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para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lado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del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front</a:t>
            </a:r>
            <a:endParaRPr sz="1100" dirty="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90" dirty="0">
                <a:solidFill>
                  <a:srgbClr val="404040"/>
                </a:solidFill>
                <a:latin typeface="Trebuchet MS"/>
                <a:cs typeface="Trebuchet MS"/>
              </a:rPr>
              <a:t>Maquetacion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vistas 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front</a:t>
            </a:r>
            <a:r>
              <a:rPr sz="11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estilos</a:t>
            </a:r>
            <a:endParaRPr sz="1100" dirty="0">
              <a:latin typeface="Trebuchet MS"/>
              <a:cs typeface="Trebuchet MS"/>
            </a:endParaRPr>
          </a:p>
          <a:p>
            <a:pPr marL="113030" marR="121920" indent="-100965">
              <a:lnSpc>
                <a:spcPct val="143600"/>
              </a:lnSpc>
              <a:spcBef>
                <a:spcPts val="10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Mantenimiento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 sistemas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front-end 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mejoras 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1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 estilos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angular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Material</a:t>
            </a:r>
            <a:endParaRPr sz="1100" dirty="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Mantenimiento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front</a:t>
            </a:r>
            <a:endParaRPr sz="1100" dirty="0">
              <a:latin typeface="Trebuchet MS"/>
              <a:cs typeface="Trebuchet MS"/>
            </a:endParaRPr>
          </a:p>
          <a:p>
            <a:pPr marL="113030" indent="-10096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113664" algn="l"/>
              </a:tabLst>
            </a:pP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Ajustes</a:t>
            </a:r>
            <a:r>
              <a:rPr sz="11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servicios</a:t>
            </a:r>
            <a:r>
              <a:rPr sz="11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90" dirty="0">
                <a:solidFill>
                  <a:srgbClr val="404040"/>
                </a:solidFill>
                <a:latin typeface="Trebuchet MS"/>
                <a:cs typeface="Trebuchet MS"/>
              </a:rPr>
              <a:t>back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60622" y="2919822"/>
            <a:ext cx="3372485" cy="1012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25" marR="5080">
              <a:lnSpc>
                <a:spcPct val="131800"/>
              </a:lnSpc>
              <a:spcBef>
                <a:spcPts val="90"/>
              </a:spcBef>
            </a:pPr>
            <a:r>
              <a:rPr sz="1200" b="1" spc="75" dirty="0">
                <a:solidFill>
                  <a:srgbClr val="404040"/>
                </a:solidFill>
                <a:latin typeface="Trebuchet MS"/>
                <a:cs typeface="Trebuchet MS"/>
              </a:rPr>
              <a:t>Herramientas 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utilizadas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Java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8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(Servicios </a:t>
            </a:r>
            <a:r>
              <a:rPr sz="12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Rest,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microservicios),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Oracle,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Angular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404040"/>
                </a:solidFill>
                <a:latin typeface="Trebuchet MS"/>
                <a:cs typeface="Trebuchet MS"/>
              </a:rPr>
              <a:t>5,8 </a:t>
            </a:r>
            <a:r>
              <a:rPr sz="12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(Angular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Material,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Bootstrap),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Tomcat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(8,9),</a:t>
            </a:r>
            <a:endParaRPr sz="1200" dirty="0">
              <a:latin typeface="Trebuchet MS"/>
              <a:cs typeface="Trebuchet MS"/>
            </a:endParaRPr>
          </a:p>
          <a:p>
            <a:pPr marL="22225">
              <a:lnSpc>
                <a:spcPts val="2065"/>
              </a:lnSpc>
            </a:pP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JavaScript,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25" dirty="0">
                <a:solidFill>
                  <a:srgbClr val="404040"/>
                </a:solidFill>
                <a:latin typeface="Trebuchet MS"/>
                <a:cs typeface="Trebuchet MS"/>
              </a:rPr>
              <a:t>Css3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HTML</a:t>
            </a:r>
            <a:r>
              <a:rPr sz="1800" spc="8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87239" y="9142424"/>
            <a:ext cx="897255" cy="241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50" dirty="0">
                <a:latin typeface="Trebuchet MS"/>
                <a:cs typeface="Trebuchet MS"/>
              </a:rPr>
              <a:t>L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O</a:t>
            </a:r>
            <a:r>
              <a:rPr sz="1400" b="1" spc="-210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G</a:t>
            </a:r>
            <a:r>
              <a:rPr sz="1400" b="1" spc="-204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R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85" dirty="0">
                <a:latin typeface="Trebuchet MS"/>
                <a:cs typeface="Trebuchet MS"/>
              </a:rPr>
              <a:t>O</a:t>
            </a:r>
            <a:r>
              <a:rPr sz="1400" b="1" spc="-225" dirty="0">
                <a:latin typeface="Trebuchet MS"/>
                <a:cs typeface="Trebuchet MS"/>
              </a:rPr>
              <a:t> </a:t>
            </a:r>
            <a:r>
              <a:rPr sz="1400" b="1" spc="150" dirty="0">
                <a:latin typeface="Trebuchet MS"/>
                <a:cs typeface="Trebuchet MS"/>
              </a:rPr>
              <a:t>S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46652" y="9465613"/>
            <a:ext cx="3327400" cy="80772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200" b="1" spc="110" dirty="0">
                <a:solidFill>
                  <a:srgbClr val="404040"/>
                </a:solidFill>
                <a:latin typeface="Trebuchet MS"/>
                <a:cs typeface="Trebuchet MS"/>
              </a:rPr>
              <a:t>SALIDA</a:t>
            </a:r>
            <a:r>
              <a:rPr sz="12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25" dirty="0">
                <a:solidFill>
                  <a:srgbClr val="404040"/>
                </a:solidFill>
                <a:latin typeface="Trebuchet MS"/>
                <a:cs typeface="Trebuchet MS"/>
              </a:rPr>
              <a:t>PRODUCCION</a:t>
            </a:r>
            <a:endParaRPr sz="1200" dirty="0">
              <a:latin typeface="Trebuchet MS"/>
              <a:cs typeface="Trebuchet MS"/>
            </a:endParaRPr>
          </a:p>
          <a:p>
            <a:pPr marL="34290">
              <a:lnSpc>
                <a:spcPct val="100000"/>
              </a:lnSpc>
              <a:spcBef>
                <a:spcPts val="710"/>
              </a:spcBef>
            </a:pPr>
            <a:r>
              <a:rPr sz="1150" spc="75" dirty="0">
                <a:solidFill>
                  <a:srgbClr val="404040"/>
                </a:solidFill>
                <a:latin typeface="Trebuchet MS"/>
                <a:cs typeface="Trebuchet MS"/>
              </a:rPr>
              <a:t>Salida </a:t>
            </a:r>
            <a:r>
              <a:rPr sz="115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3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15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90" dirty="0">
                <a:solidFill>
                  <a:srgbClr val="404040"/>
                </a:solidFill>
                <a:latin typeface="Trebuchet MS"/>
                <a:cs typeface="Trebuchet MS"/>
              </a:rPr>
              <a:t>producción </a:t>
            </a:r>
            <a:r>
              <a:rPr sz="115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9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50" spc="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80" dirty="0">
                <a:solidFill>
                  <a:srgbClr val="404040"/>
                </a:solidFill>
                <a:latin typeface="Trebuchet MS"/>
                <a:cs typeface="Trebuchet MS"/>
              </a:rPr>
              <a:t>los </a:t>
            </a:r>
            <a:r>
              <a:rPr sz="115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110" dirty="0">
                <a:solidFill>
                  <a:srgbClr val="404040"/>
                </a:solidFill>
                <a:latin typeface="Trebuchet MS"/>
                <a:cs typeface="Trebuchet MS"/>
              </a:rPr>
              <a:t>módulos</a:t>
            </a:r>
            <a:r>
              <a:rPr sz="1150" spc="5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12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endParaRPr sz="1150" dirty="0">
              <a:latin typeface="Trebuchet MS"/>
              <a:cs typeface="Trebuchet MS"/>
            </a:endParaRPr>
          </a:p>
          <a:p>
            <a:pPr marL="34290">
              <a:lnSpc>
                <a:spcPct val="100000"/>
              </a:lnSpc>
              <a:spcBef>
                <a:spcPts val="515"/>
              </a:spcBef>
            </a:pPr>
            <a:r>
              <a:rPr sz="1150" spc="70" dirty="0">
                <a:solidFill>
                  <a:srgbClr val="404040"/>
                </a:solidFill>
                <a:latin typeface="Trebuchet MS"/>
                <a:cs typeface="Trebuchet MS"/>
              </a:rPr>
              <a:t>atención</a:t>
            </a:r>
            <a:r>
              <a:rPr sz="115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30" dirty="0">
                <a:solidFill>
                  <a:srgbClr val="404040"/>
                </a:solidFill>
                <a:latin typeface="Trebuchet MS"/>
                <a:cs typeface="Trebuchet MS"/>
              </a:rPr>
              <a:t>al</a:t>
            </a:r>
            <a:r>
              <a:rPr sz="115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55" dirty="0">
                <a:solidFill>
                  <a:srgbClr val="404040"/>
                </a:solidFill>
                <a:latin typeface="Trebuchet MS"/>
                <a:cs typeface="Trebuchet MS"/>
              </a:rPr>
              <a:t>cliente </a:t>
            </a:r>
            <a:r>
              <a:rPr sz="1150" spc="60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sz="1150" spc="80" dirty="0">
                <a:solidFill>
                  <a:srgbClr val="404040"/>
                </a:solidFill>
                <a:latin typeface="Trebuchet MS"/>
                <a:cs typeface="Trebuchet MS"/>
              </a:rPr>
              <a:t>reserve</a:t>
            </a:r>
            <a:r>
              <a:rPr sz="115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9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15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50" spc="55" dirty="0">
                <a:solidFill>
                  <a:srgbClr val="404040"/>
                </a:solidFill>
                <a:latin typeface="Trebuchet MS"/>
                <a:cs typeface="Trebuchet MS"/>
              </a:rPr>
              <a:t>citas</a:t>
            </a:r>
            <a:endParaRPr sz="1150" dirty="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9327" y="1100639"/>
            <a:ext cx="3035935" cy="207645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38735" rIns="0" bIns="0" rtlCol="0">
            <a:spAutoFit/>
          </a:bodyPr>
          <a:lstStyle/>
          <a:p>
            <a:pPr>
              <a:lnSpc>
                <a:spcPts val="1325"/>
              </a:lnSpc>
              <a:spcBef>
                <a:spcPts val="305"/>
              </a:spcBef>
            </a:pPr>
            <a:r>
              <a:rPr sz="1200" b="1" spc="95" dirty="0">
                <a:solidFill>
                  <a:srgbClr val="404040"/>
                </a:solidFill>
                <a:latin typeface="Trebuchet MS"/>
                <a:cs typeface="Trebuchet MS"/>
              </a:rPr>
              <a:t>STEFANINI</a:t>
            </a:r>
            <a:r>
              <a:rPr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0" dirty="0">
                <a:solidFill>
                  <a:srgbClr val="404040"/>
                </a:solidFill>
                <a:latin typeface="Trebuchet MS"/>
                <a:cs typeface="Trebuchet MS"/>
              </a:rPr>
              <a:t>LIMA</a:t>
            </a:r>
            <a:r>
              <a:rPr sz="12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00" dirty="0">
                <a:solidFill>
                  <a:srgbClr val="404040"/>
                </a:solidFill>
                <a:latin typeface="Trebuchet MS"/>
                <a:cs typeface="Trebuchet MS"/>
              </a:rPr>
              <a:t>PERU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222" y="1442316"/>
            <a:ext cx="3688407" cy="14253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75"/>
              </a:spcBef>
              <a:spcAft>
                <a:spcPts val="600"/>
              </a:spcAft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ENTRE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404040"/>
                </a:solidFill>
                <a:latin typeface="Trebuchet MS"/>
                <a:cs typeface="Trebuchet MS"/>
              </a:rPr>
              <a:t>BBVA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20" dirty="0">
                <a:solidFill>
                  <a:srgbClr val="404040"/>
                </a:solidFill>
                <a:latin typeface="Trebuchet MS"/>
                <a:cs typeface="Trebuchet MS"/>
              </a:rPr>
              <a:t>RIMAC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</a:pP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Aplicativos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posibilitan</a:t>
            </a:r>
            <a:r>
              <a:rPr sz="12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dar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30" dirty="0" err="1">
                <a:solidFill>
                  <a:srgbClr val="404040"/>
                </a:solidFill>
                <a:latin typeface="Trebuchet MS"/>
                <a:cs typeface="Trebuchet MS"/>
              </a:rPr>
              <a:t>alta</a:t>
            </a:r>
            <a:endParaRPr lang="es-ES" sz="1200" spc="30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469900">
              <a:spcBef>
                <a:spcPts val="260"/>
              </a:spcBef>
            </a:pPr>
            <a:r>
              <a:rPr lang="es-419" sz="1200" spc="3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lang="es-419"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200" spc="85" dirty="0">
                <a:solidFill>
                  <a:srgbClr val="404040"/>
                </a:solidFill>
                <a:latin typeface="Trebuchet MS"/>
                <a:cs typeface="Trebuchet MS"/>
              </a:rPr>
              <a:t>un	</a:t>
            </a:r>
            <a:r>
              <a:rPr lang="es-419" sz="1200" spc="120" dirty="0">
                <a:solidFill>
                  <a:srgbClr val="404040"/>
                </a:solidFill>
                <a:latin typeface="Trebuchet MS"/>
                <a:cs typeface="Trebuchet MS"/>
              </a:rPr>
              <a:t>Seguro </a:t>
            </a:r>
            <a:r>
              <a:rPr lang="es-419" sz="1200" spc="80" dirty="0">
                <a:solidFill>
                  <a:srgbClr val="404040"/>
                </a:solidFill>
                <a:latin typeface="Trebuchet MS"/>
                <a:cs typeface="Trebuchet MS"/>
              </a:rPr>
              <a:t>Multirriesgo </a:t>
            </a:r>
            <a:r>
              <a:rPr lang="es-419" sz="1200" spc="75" dirty="0">
                <a:solidFill>
                  <a:srgbClr val="404040"/>
                </a:solidFill>
                <a:latin typeface="Trebuchet MS"/>
                <a:cs typeface="Trebuchet MS"/>
              </a:rPr>
              <a:t>,mostrando </a:t>
            </a:r>
            <a:r>
              <a:rPr lang="es-419" sz="12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</a:p>
          <a:p>
            <a:pPr marL="469900">
              <a:spcBef>
                <a:spcPts val="260"/>
              </a:spcBef>
            </a:pPr>
            <a:r>
              <a:rPr lang="es-419" sz="1200" spc="40" dirty="0">
                <a:solidFill>
                  <a:srgbClr val="404040"/>
                </a:solidFill>
                <a:latin typeface="Trebuchet MS"/>
                <a:cs typeface="Trebuchet MS"/>
              </a:rPr>
              <a:t>el </a:t>
            </a:r>
            <a:r>
              <a:rPr lang="es-419" sz="1200" spc="65" dirty="0">
                <a:solidFill>
                  <a:srgbClr val="404040"/>
                </a:solidFill>
                <a:latin typeface="Trebuchet MS"/>
                <a:cs typeface="Trebuchet MS"/>
              </a:rPr>
              <a:t>listado </a:t>
            </a:r>
            <a:r>
              <a:rPr lang="es-419"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 </a:t>
            </a:r>
            <a:r>
              <a:rPr lang="es-419" sz="1200" spc="95" dirty="0">
                <a:solidFill>
                  <a:srgbClr val="404040"/>
                </a:solidFill>
                <a:latin typeface="Trebuchet MS"/>
                <a:cs typeface="Trebuchet MS"/>
              </a:rPr>
              <a:t>Planes </a:t>
            </a:r>
            <a:r>
              <a:rPr lang="es-419" sz="1200" spc="65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lang="es-419" sz="1200" spc="70" dirty="0">
                <a:solidFill>
                  <a:srgbClr val="404040"/>
                </a:solidFill>
                <a:latin typeface="Trebuchet MS"/>
                <a:cs typeface="Trebuchet MS"/>
              </a:rPr>
              <a:t>permitiendo </a:t>
            </a:r>
          </a:p>
          <a:p>
            <a:pPr marL="469900">
              <a:spcBef>
                <a:spcPts val="260"/>
              </a:spcBef>
            </a:pPr>
            <a:r>
              <a:rPr lang="es-419" sz="1200" spc="40" dirty="0">
                <a:solidFill>
                  <a:srgbClr val="404040"/>
                </a:solidFill>
                <a:latin typeface="Trebuchet MS"/>
                <a:cs typeface="Trebuchet MS"/>
              </a:rPr>
              <a:t>realizar</a:t>
            </a:r>
            <a:r>
              <a:rPr lang="es-419"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200" spc="85" dirty="0">
                <a:solidFill>
                  <a:srgbClr val="404040"/>
                </a:solidFill>
                <a:latin typeface="Trebuchet MS"/>
                <a:cs typeface="Trebuchet MS"/>
              </a:rPr>
              <a:t>una</a:t>
            </a:r>
            <a:r>
              <a:rPr lang="es-419"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200" spc="45" dirty="0">
                <a:solidFill>
                  <a:srgbClr val="404040"/>
                </a:solidFill>
                <a:latin typeface="Trebuchet MS"/>
                <a:cs typeface="Trebuchet MS"/>
              </a:rPr>
              <a:t>cotización.</a:t>
            </a:r>
            <a:endParaRPr lang="es-419" sz="12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endParaRPr sz="1200" dirty="0">
              <a:latin typeface="Trebuchet MS"/>
              <a:cs typeface="Trebuchet MS"/>
            </a:endParaRPr>
          </a:p>
        </p:txBody>
      </p:sp>
      <p:sp>
        <p:nvSpPr>
          <p:cNvPr id="24" name="object 16">
            <a:extLst>
              <a:ext uri="{FF2B5EF4-FFF2-40B4-BE49-F238E27FC236}">
                <a16:creationId xmlns:a16="http://schemas.microsoft.com/office/drawing/2014/main" id="{EB463DB5-04D0-AA84-3C8C-714751478DB2}"/>
              </a:ext>
            </a:extLst>
          </p:cNvPr>
          <p:cNvSpPr txBox="1"/>
          <p:nvPr/>
        </p:nvSpPr>
        <p:spPr>
          <a:xfrm>
            <a:off x="55286" y="3001056"/>
            <a:ext cx="3630673" cy="120161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70"/>
              </a:spcBef>
              <a:spcAft>
                <a:spcPts val="600"/>
              </a:spcAft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200" b="1" spc="105" dirty="0">
                <a:solidFill>
                  <a:srgbClr val="404040"/>
                </a:solidFill>
                <a:latin typeface="Trebuchet MS"/>
                <a:cs typeface="Trebuchet MS"/>
              </a:rPr>
              <a:t>ENTRE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30" dirty="0">
                <a:solidFill>
                  <a:srgbClr val="404040"/>
                </a:solidFill>
                <a:latin typeface="Trebuchet MS"/>
                <a:cs typeface="Trebuchet MS"/>
              </a:rPr>
              <a:t>BBVA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6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120" dirty="0">
                <a:solidFill>
                  <a:srgbClr val="404040"/>
                </a:solidFill>
                <a:latin typeface="Trebuchet MS"/>
                <a:cs typeface="Trebuchet MS"/>
              </a:rPr>
              <a:t>DESPEGAR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spcBef>
                <a:spcPts val="260"/>
              </a:spcBef>
            </a:pP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cual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permite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un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cliente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0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14" dirty="0">
                <a:solidFill>
                  <a:srgbClr val="404040"/>
                </a:solidFill>
                <a:latin typeface="Trebuchet MS"/>
                <a:cs typeface="Trebuchet MS"/>
              </a:rPr>
              <a:t>Despegar</a:t>
            </a:r>
            <a:endParaRPr sz="1200" dirty="0">
              <a:latin typeface="Trebuchet MS"/>
              <a:cs typeface="Trebuchet MS"/>
            </a:endParaRPr>
          </a:p>
          <a:p>
            <a:pPr marL="469900">
              <a:spcBef>
                <a:spcPts val="260"/>
              </a:spcBef>
            </a:pP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canjear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cancerlar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25" dirty="0">
                <a:solidFill>
                  <a:srgbClr val="404040"/>
                </a:solidFill>
                <a:latin typeface="Trebuchet MS"/>
                <a:cs typeface="Trebuchet MS"/>
              </a:rPr>
              <a:t>sus</a:t>
            </a:r>
            <a:endParaRPr sz="1200" dirty="0">
              <a:latin typeface="Trebuchet MS"/>
              <a:cs typeface="Trebuchet MS"/>
            </a:endParaRPr>
          </a:p>
          <a:p>
            <a:pPr marL="469900" marR="269875">
              <a:spcBef>
                <a:spcPts val="260"/>
              </a:spcBef>
            </a:pPr>
            <a:r>
              <a:rPr sz="1200" spc="95" dirty="0">
                <a:solidFill>
                  <a:srgbClr val="404040"/>
                </a:solidFill>
                <a:latin typeface="Trebuchet MS"/>
                <a:cs typeface="Trebuchet MS"/>
              </a:rPr>
              <a:t>puntos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60" dirty="0">
                <a:solidFill>
                  <a:srgbClr val="404040"/>
                </a:solidFill>
                <a:latin typeface="Trebuchet MS"/>
                <a:cs typeface="Trebuchet MS"/>
              </a:rPr>
              <a:t>BBVA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soles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70" dirty="0">
                <a:solidFill>
                  <a:srgbClr val="404040"/>
                </a:solidFill>
                <a:latin typeface="Trebuchet MS"/>
                <a:cs typeface="Trebuchet MS"/>
              </a:rPr>
              <a:t>por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pasajes</a:t>
            </a:r>
            <a:r>
              <a:rPr sz="12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105" dirty="0" err="1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endParaRPr lang="es-ES" sz="1200" spc="105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469900" marR="269875">
              <a:spcBef>
                <a:spcPts val="260"/>
              </a:spcBef>
            </a:pPr>
            <a:r>
              <a:rPr sz="1200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aerolíneas.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BDAC9BD-2A68-4D91-5C01-167CDF401E03}"/>
              </a:ext>
            </a:extLst>
          </p:cNvPr>
          <p:cNvSpPr txBox="1"/>
          <p:nvPr/>
        </p:nvSpPr>
        <p:spPr>
          <a:xfrm>
            <a:off x="3846523" y="4403359"/>
            <a:ext cx="3406140" cy="518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">
              <a:lnSpc>
                <a:spcPct val="100000"/>
              </a:lnSpc>
              <a:spcBef>
                <a:spcPts val="815"/>
              </a:spcBef>
            </a:pPr>
            <a:r>
              <a:rPr lang="es-419" sz="1200" b="1" spc="110" dirty="0">
                <a:solidFill>
                  <a:srgbClr val="404040"/>
                </a:solidFill>
                <a:latin typeface="Trebuchet MS"/>
                <a:cs typeface="Trebuchet MS"/>
              </a:rPr>
              <a:t>SALIDA</a:t>
            </a:r>
            <a:r>
              <a:rPr lang="es-419"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200" b="1" spc="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lang="es-419" sz="12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200" b="1" spc="130" dirty="0">
                <a:solidFill>
                  <a:srgbClr val="404040"/>
                </a:solidFill>
                <a:latin typeface="Trebuchet MS"/>
                <a:cs typeface="Trebuchet MS"/>
              </a:rPr>
              <a:t>PRODUCCION</a:t>
            </a:r>
            <a:endParaRPr lang="es-419" sz="1200" dirty="0">
              <a:latin typeface="Trebuchet MS"/>
              <a:cs typeface="Trebuchet MS"/>
            </a:endParaRPr>
          </a:p>
          <a:p>
            <a:pPr marL="96520">
              <a:lnSpc>
                <a:spcPct val="100000"/>
              </a:lnSpc>
              <a:spcBef>
                <a:spcPts val="455"/>
              </a:spcBef>
            </a:pPr>
            <a:r>
              <a:rPr lang="es-419" sz="1150" spc="114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lang="es-419" sz="115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150" spc="85" dirty="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r>
              <a:rPr lang="es-419" sz="115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150" spc="114" dirty="0">
                <a:solidFill>
                  <a:srgbClr val="404040"/>
                </a:solidFill>
                <a:latin typeface="Trebuchet MS"/>
                <a:cs typeface="Trebuchet MS"/>
              </a:rPr>
              <a:t>módulos</a:t>
            </a:r>
            <a:r>
              <a:rPr lang="es-419" sz="115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150" spc="9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lang="es-419" sz="115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150" spc="70" dirty="0">
                <a:solidFill>
                  <a:srgbClr val="404040"/>
                </a:solidFill>
                <a:latin typeface="Trebuchet MS"/>
                <a:cs typeface="Trebuchet MS"/>
              </a:rPr>
              <a:t>atención</a:t>
            </a:r>
            <a:r>
              <a:rPr lang="es-419" sz="115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150" spc="6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lang="es-419" sz="115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s-419" sz="1150" spc="70" dirty="0">
                <a:solidFill>
                  <a:srgbClr val="404040"/>
                </a:solidFill>
                <a:latin typeface="Trebuchet MS"/>
                <a:cs typeface="Trebuchet MS"/>
              </a:rPr>
              <a:t>enfermería</a:t>
            </a:r>
            <a:endParaRPr lang="es-419" sz="1150" dirty="0">
              <a:latin typeface="Trebuchet MS"/>
              <a:cs typeface="Trebuchet M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8891216-CAE5-02C7-B7CE-CE80972C4BFF}"/>
              </a:ext>
            </a:extLst>
          </p:cNvPr>
          <p:cNvSpPr txBox="1"/>
          <p:nvPr/>
        </p:nvSpPr>
        <p:spPr>
          <a:xfrm>
            <a:off x="3837417" y="4056669"/>
            <a:ext cx="3794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s-419" sz="1400" b="1" spc="50" dirty="0">
                <a:latin typeface="Trebuchet MS"/>
                <a:cs typeface="Trebuchet MS"/>
              </a:rPr>
              <a:t>L</a:t>
            </a:r>
            <a:r>
              <a:rPr lang="es-419" sz="1400" b="1" spc="-210" dirty="0">
                <a:latin typeface="Trebuchet MS"/>
                <a:cs typeface="Trebuchet MS"/>
              </a:rPr>
              <a:t> </a:t>
            </a:r>
            <a:r>
              <a:rPr lang="es-419" sz="1400" b="1" spc="85" dirty="0">
                <a:latin typeface="Trebuchet MS"/>
                <a:cs typeface="Trebuchet MS"/>
              </a:rPr>
              <a:t>O</a:t>
            </a:r>
            <a:r>
              <a:rPr lang="es-419" sz="1400" b="1" spc="-210" dirty="0">
                <a:latin typeface="Trebuchet MS"/>
                <a:cs typeface="Trebuchet MS"/>
              </a:rPr>
              <a:t> </a:t>
            </a:r>
            <a:r>
              <a:rPr lang="es-419" sz="1400" b="1" spc="85" dirty="0">
                <a:latin typeface="Trebuchet MS"/>
                <a:cs typeface="Trebuchet MS"/>
              </a:rPr>
              <a:t>G</a:t>
            </a:r>
            <a:r>
              <a:rPr lang="es-419" sz="1400" b="1" spc="-204" dirty="0">
                <a:latin typeface="Trebuchet MS"/>
                <a:cs typeface="Trebuchet MS"/>
              </a:rPr>
              <a:t> </a:t>
            </a:r>
            <a:r>
              <a:rPr lang="es-419" sz="1400" b="1" spc="85" dirty="0">
                <a:latin typeface="Trebuchet MS"/>
                <a:cs typeface="Trebuchet MS"/>
              </a:rPr>
              <a:t>R</a:t>
            </a:r>
            <a:r>
              <a:rPr lang="es-419" sz="1400" b="1" spc="-215" dirty="0">
                <a:latin typeface="Trebuchet MS"/>
                <a:cs typeface="Trebuchet MS"/>
              </a:rPr>
              <a:t> </a:t>
            </a:r>
            <a:r>
              <a:rPr lang="es-419" sz="1400" b="1" spc="85" dirty="0">
                <a:latin typeface="Trebuchet MS"/>
                <a:cs typeface="Trebuchet MS"/>
              </a:rPr>
              <a:t>O</a:t>
            </a:r>
            <a:r>
              <a:rPr lang="es-419" sz="1400" b="1" spc="-225" dirty="0">
                <a:latin typeface="Trebuchet MS"/>
                <a:cs typeface="Trebuchet MS"/>
              </a:rPr>
              <a:t> </a:t>
            </a:r>
            <a:r>
              <a:rPr lang="es-419" sz="1400" b="1" spc="150" dirty="0">
                <a:latin typeface="Trebuchet MS"/>
                <a:cs typeface="Trebuchet MS"/>
              </a:rPr>
              <a:t>S</a:t>
            </a:r>
            <a:endParaRPr lang="es-419"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698</Words>
  <Application>Microsoft Office PowerPoint</Application>
  <PresentationFormat>Personalizado</PresentationFormat>
  <Paragraphs>89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 MT</vt:lpstr>
      <vt:lpstr>Calibri</vt:lpstr>
      <vt:lpstr>Trebuchet MS</vt:lpstr>
      <vt:lpstr>Verdana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Breiner Roiser Correa Atucsa</cp:lastModifiedBy>
  <cp:revision>5</cp:revision>
  <dcterms:created xsi:type="dcterms:W3CDTF">2022-07-14T06:08:02Z</dcterms:created>
  <dcterms:modified xsi:type="dcterms:W3CDTF">2022-08-20T17:20:20Z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2022-07-14T00:00:00Z</vt:filetime>
  </property>
</Properties>
</file>