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68" r:id="rId6"/>
    <p:sldId id="269" r:id="rId7"/>
    <p:sldId id="267" r:id="rId8"/>
    <p:sldId id="263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6B3"/>
    <a:srgbClr val="5599DB"/>
    <a:srgbClr val="00AE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PERDIDAS 2020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1"/>
          <c:order val="1"/>
          <c:tx>
            <c:strRef>
              <c:f>Perdidas!$E$30</c:f>
              <c:strCache>
                <c:ptCount val="1"/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Perdidas!$C$31:$C$34</c15:sqref>
                  </c15:fullRef>
                </c:ext>
              </c:extLst>
              <c:f>Perdidas!$C$31:$C$33</c:f>
              <c:strCache>
                <c:ptCount val="3"/>
                <c:pt idx="0">
                  <c:v>Perdidas tecnicas identificadas</c:v>
                </c:pt>
                <c:pt idx="1">
                  <c:v>Perdidas no tecnicas identificadas</c:v>
                </c:pt>
                <c:pt idx="2">
                  <c:v>Perdidas no edentificadas</c:v>
                </c:pt>
                <c:pt idx="3">
                  <c:v>Total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Perdidas!$E$31:$E$34</c15:sqref>
                  </c15:fullRef>
                </c:ext>
              </c:extLst>
              <c:f>Perdidas!$E$31:$E$33</c:f>
            </c:numRef>
          </c:val>
          <c:extLst>
            <c:ext xmlns:c16="http://schemas.microsoft.com/office/drawing/2014/chart" uri="{C3380CC4-5D6E-409C-BE32-E72D297353CC}">
              <c16:uniqueId val="{00000000-6C3F-41F7-A0D6-901E61131250}"/>
            </c:ext>
          </c:extLst>
        </c:ser>
        <c:ser>
          <c:idx val="3"/>
          <c:order val="3"/>
          <c:tx>
            <c:strRef>
              <c:f>Perdidas!$G$30</c:f>
              <c:strCache>
                <c:ptCount val="1"/>
                <c:pt idx="0">
                  <c:v>2020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5">
                      <a:shade val="6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hade val="6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shade val="6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2-6C3F-41F7-A0D6-901E6113125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4-6C3F-41F7-A0D6-901E61131250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5">
                      <a:tint val="6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tint val="6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tint val="6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6-6C3F-41F7-A0D6-901E6113125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Perdidas!$C$31:$C$34</c15:sqref>
                  </c15:fullRef>
                </c:ext>
              </c:extLst>
              <c:f>Perdidas!$C$31:$C$33</c:f>
              <c:strCache>
                <c:ptCount val="3"/>
                <c:pt idx="0">
                  <c:v>Perdidas tecnicas identificadas</c:v>
                </c:pt>
                <c:pt idx="1">
                  <c:v>Perdidas no tecnicas identificadas</c:v>
                </c:pt>
                <c:pt idx="2">
                  <c:v>Perdidas no edentificadas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Perdidas!$G$31:$G$34</c15:sqref>
                  </c15:fullRef>
                </c:ext>
              </c:extLst>
              <c:f>Perdidas!$G$31:$G$33</c:f>
              <c:numCache>
                <c:formatCode>#,##0</c:formatCode>
                <c:ptCount val="3"/>
                <c:pt idx="0">
                  <c:v>992089701.83948004</c:v>
                </c:pt>
                <c:pt idx="1">
                  <c:v>1104157266.3989611</c:v>
                </c:pt>
                <c:pt idx="2">
                  <c:v>788039926.44257951</c:v>
                </c:pt>
              </c:numCache>
            </c:numRef>
          </c:val>
          <c:extLst>
            <c:ext xmlns:c15="http://schemas.microsoft.com/office/drawing/2012/chart" uri="{02D57815-91ED-43cb-92C2-25804820EDAC}">
              <c15:categoryFilterExceptions/>
            </c:ext>
            <c:ext xmlns:c16="http://schemas.microsoft.com/office/drawing/2014/chart" uri="{C3380CC4-5D6E-409C-BE32-E72D297353CC}">
              <c16:uniqueId val="{00000007-6C3F-41F7-A0D6-901E61131250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extLst>
          <c:ext xmlns:c15="http://schemas.microsoft.com/office/drawing/2012/chart" uri="{02D57815-91ED-43cb-92C2-25804820EDAC}">
            <c15:filteredPi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Perdidas!$D$30</c15:sqref>
                        </c15:formulaRef>
                      </c:ext>
                    </c:extLst>
                    <c:strCache>
                      <c:ptCount val="1"/>
                      <c:pt idx="0">
                        <c:v>2019</c:v>
                      </c:pt>
                    </c:strCache>
                  </c:strRef>
                </c:tx>
                <c:dPt>
                  <c:idx val="0"/>
                  <c:bubble3D val="0"/>
                  <c:spPr>
                    <a:gradFill rotWithShape="1">
                      <a:gsLst>
                        <a:gs pos="0">
                          <a:schemeClr val="accent5">
                            <a:shade val="65000"/>
                            <a:satMod val="103000"/>
                            <a:lumMod val="102000"/>
                            <a:tint val="94000"/>
                          </a:schemeClr>
                        </a:gs>
                        <a:gs pos="50000">
                          <a:schemeClr val="accent5">
                            <a:shade val="65000"/>
                            <a:satMod val="110000"/>
                            <a:lumMod val="100000"/>
                            <a:shade val="100000"/>
                          </a:schemeClr>
                        </a:gs>
                        <a:gs pos="100000">
                          <a:schemeClr val="accent5">
                            <a:shade val="65000"/>
                            <a:lumMod val="99000"/>
                            <a:satMod val="120000"/>
                            <a:shade val="78000"/>
                          </a:schemeClr>
                        </a:gs>
                      </a:gsLst>
                      <a:lin ang="5400000" scaled="0"/>
                    </a:gradFill>
                    <a:ln>
                      <a:noFill/>
                    </a:ln>
                    <a:effectLst>
                      <a:outerShdw blurRad="57150" dist="19050" dir="5400000" algn="ctr" rotWithShape="0">
                        <a:srgbClr val="000000">
                          <a:alpha val="63000"/>
                        </a:srgbClr>
                      </a:outerShdw>
                    </a:effectLst>
                    <a:sp3d/>
                  </c:spPr>
                  <c:extLst>
                    <c:ext xmlns:c16="http://schemas.microsoft.com/office/drawing/2014/chart" uri="{C3380CC4-5D6E-409C-BE32-E72D297353CC}">
                      <c16:uniqueId val="{00000009-6C3F-41F7-A0D6-901E61131250}"/>
                    </c:ext>
                  </c:extLst>
                </c:dPt>
                <c:dPt>
                  <c:idx val="1"/>
                  <c:bubble3D val="0"/>
                  <c:spPr>
                    <a:gradFill rotWithShape="1">
                      <a:gsLst>
                        <a:gs pos="0">
                          <a:schemeClr val="accent5">
                            <a:satMod val="103000"/>
                            <a:lumMod val="102000"/>
                            <a:tint val="94000"/>
                          </a:schemeClr>
                        </a:gs>
                        <a:gs pos="50000">
                          <a:schemeClr val="accent5">
                            <a:satMod val="110000"/>
                            <a:lumMod val="100000"/>
                            <a:shade val="100000"/>
                          </a:schemeClr>
                        </a:gs>
                        <a:gs pos="100000">
                          <a:schemeClr val="accent5">
                            <a:lumMod val="99000"/>
                            <a:satMod val="120000"/>
                            <a:shade val="78000"/>
                          </a:schemeClr>
                        </a:gs>
                      </a:gsLst>
                      <a:lin ang="5400000" scaled="0"/>
                    </a:gradFill>
                    <a:ln>
                      <a:noFill/>
                    </a:ln>
                    <a:effectLst>
                      <a:outerShdw blurRad="57150" dist="19050" dir="5400000" algn="ctr" rotWithShape="0">
                        <a:srgbClr val="000000">
                          <a:alpha val="63000"/>
                        </a:srgbClr>
                      </a:outerShdw>
                    </a:effectLst>
                    <a:sp3d/>
                  </c:spPr>
                  <c:extLst>
                    <c:ext xmlns:c16="http://schemas.microsoft.com/office/drawing/2014/chart" uri="{C3380CC4-5D6E-409C-BE32-E72D297353CC}">
                      <c16:uniqueId val="{0000000B-6C3F-41F7-A0D6-901E61131250}"/>
                    </c:ext>
                  </c:extLst>
                </c:dPt>
                <c:dPt>
                  <c:idx val="2"/>
                  <c:bubble3D val="0"/>
                  <c:spPr>
                    <a:gradFill rotWithShape="1">
                      <a:gsLst>
                        <a:gs pos="0">
                          <a:schemeClr val="accent5">
                            <a:tint val="65000"/>
                            <a:satMod val="103000"/>
                            <a:lumMod val="102000"/>
                            <a:tint val="94000"/>
                          </a:schemeClr>
                        </a:gs>
                        <a:gs pos="50000">
                          <a:schemeClr val="accent5">
                            <a:tint val="65000"/>
                            <a:satMod val="110000"/>
                            <a:lumMod val="100000"/>
                            <a:shade val="100000"/>
                          </a:schemeClr>
                        </a:gs>
                        <a:gs pos="100000">
                          <a:schemeClr val="accent5">
                            <a:tint val="65000"/>
                            <a:lumMod val="99000"/>
                            <a:satMod val="120000"/>
                            <a:shade val="78000"/>
                          </a:schemeClr>
                        </a:gs>
                      </a:gsLst>
                      <a:lin ang="5400000" scaled="0"/>
                    </a:gradFill>
                    <a:ln>
                      <a:noFill/>
                    </a:ln>
                    <a:effectLst>
                      <a:outerShdw blurRad="57150" dist="19050" dir="5400000" algn="ctr" rotWithShape="0">
                        <a:srgbClr val="000000">
                          <a:alpha val="63000"/>
                        </a:srgbClr>
                      </a:outerShdw>
                    </a:effectLst>
                    <a:sp3d/>
                  </c:spPr>
                  <c:extLst>
                    <c:ext xmlns:c16="http://schemas.microsoft.com/office/drawing/2014/chart" uri="{C3380CC4-5D6E-409C-BE32-E72D297353CC}">
                      <c16:uniqueId val="{0000000D-6C3F-41F7-A0D6-901E61131250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s-CO"/>
                    </a:p>
                  </c:txPr>
                  <c:dLblPos val="inEnd"/>
                  <c:showLegendKey val="0"/>
                  <c:showVal val="0"/>
                  <c:showCatName val="1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tx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strRef>
                    <c:extLst>
                      <c:ext uri="{02D57815-91ED-43cb-92C2-25804820EDAC}">
                        <c15:fullRef>
                          <c15:sqref>Perdidas!$C$31:$C$34</c15:sqref>
                        </c15:fullRef>
                        <c15:formulaRef>
                          <c15:sqref>Perdidas!$C$31:$C$33</c15:sqref>
                        </c15:formulaRef>
                      </c:ext>
                    </c:extLst>
                    <c:strCache>
                      <c:ptCount val="3"/>
                      <c:pt idx="0">
                        <c:v>Perdidas tecnicas identificadas</c:v>
                      </c:pt>
                      <c:pt idx="1">
                        <c:v>Perdidas no tecnicas identificadas</c:v>
                      </c:pt>
                      <c:pt idx="2">
                        <c:v>Perdidas no edentificadas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ullRef>
                          <c15:sqref>Perdidas!$D$31:$D$34</c15:sqref>
                        </c15:fullRef>
                        <c15:formulaRef>
                          <c15:sqref>Perdidas!$D$31:$D$33</c15:sqref>
                        </c15:formulaRef>
                      </c:ext>
                    </c:extLst>
                    <c:numCache>
                      <c:formatCode>#,##0</c:formatCode>
                      <c:ptCount val="3"/>
                      <c:pt idx="0">
                        <c:v>992089701.83948004</c:v>
                      </c:pt>
                      <c:pt idx="1">
                        <c:v>1082856877.6861601</c:v>
                      </c:pt>
                      <c:pt idx="2">
                        <c:v>398452420.47435975</c:v>
                      </c:pt>
                    </c:numCache>
                  </c:numRef>
                </c:val>
                <c:extLst>
                  <c:ext uri="{02D57815-91ED-43cb-92C2-25804820EDAC}">
                    <c15:categoryFilterExceptions/>
                  </c:ext>
                  <c:ext xmlns:c16="http://schemas.microsoft.com/office/drawing/2014/chart" uri="{C3380CC4-5D6E-409C-BE32-E72D297353CC}">
                    <c16:uniqueId val="{0000000E-6C3F-41F7-A0D6-901E61131250}"/>
                  </c:ext>
                </c:extLst>
              </c15:ser>
            </c15:filteredPieSeries>
            <c15:filteredPi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Perdidas!$F$30</c15:sqref>
                        </c15:formulaRef>
                      </c:ext>
                    </c:extLst>
                    <c:strCache>
                      <c:ptCount val="1"/>
                      <c:pt idx="0">
                        <c:v>%</c:v>
                      </c:pt>
                    </c:strCache>
                  </c:strRef>
                </c:tx>
                <c:dPt>
                  <c:idx val="0"/>
                  <c:bubble3D val="0"/>
                  <c:spPr>
                    <a:gradFill rotWithShape="1">
                      <a:gsLst>
                        <a:gs pos="0">
                          <a:schemeClr val="accent5">
                            <a:shade val="65000"/>
                            <a:satMod val="103000"/>
                            <a:lumMod val="102000"/>
                            <a:tint val="94000"/>
                          </a:schemeClr>
                        </a:gs>
                        <a:gs pos="50000">
                          <a:schemeClr val="accent5">
                            <a:shade val="65000"/>
                            <a:satMod val="110000"/>
                            <a:lumMod val="100000"/>
                            <a:shade val="100000"/>
                          </a:schemeClr>
                        </a:gs>
                        <a:gs pos="100000">
                          <a:schemeClr val="accent5">
                            <a:shade val="65000"/>
                            <a:lumMod val="99000"/>
                            <a:satMod val="120000"/>
                            <a:shade val="78000"/>
                          </a:schemeClr>
                        </a:gs>
                      </a:gsLst>
                      <a:lin ang="5400000" scaled="0"/>
                    </a:gradFill>
                    <a:ln>
                      <a:noFill/>
                    </a:ln>
                    <a:effectLst>
                      <a:outerShdw blurRad="57150" dist="19050" dir="5400000" algn="ctr" rotWithShape="0">
                        <a:srgbClr val="000000">
                          <a:alpha val="63000"/>
                        </a:srgbClr>
                      </a:outerShdw>
                    </a:effectLst>
                    <a:sp3d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0-6C3F-41F7-A0D6-901E61131250}"/>
                    </c:ext>
                  </c:extLst>
                </c:dPt>
                <c:dPt>
                  <c:idx val="1"/>
                  <c:bubble3D val="0"/>
                  <c:spPr>
                    <a:gradFill rotWithShape="1">
                      <a:gsLst>
                        <a:gs pos="0">
                          <a:schemeClr val="accent5">
                            <a:satMod val="103000"/>
                            <a:lumMod val="102000"/>
                            <a:tint val="94000"/>
                          </a:schemeClr>
                        </a:gs>
                        <a:gs pos="50000">
                          <a:schemeClr val="accent5">
                            <a:satMod val="110000"/>
                            <a:lumMod val="100000"/>
                            <a:shade val="100000"/>
                          </a:schemeClr>
                        </a:gs>
                        <a:gs pos="100000">
                          <a:schemeClr val="accent5">
                            <a:lumMod val="99000"/>
                            <a:satMod val="120000"/>
                            <a:shade val="78000"/>
                          </a:schemeClr>
                        </a:gs>
                      </a:gsLst>
                      <a:lin ang="5400000" scaled="0"/>
                    </a:gradFill>
                    <a:ln>
                      <a:noFill/>
                    </a:ln>
                    <a:effectLst>
                      <a:outerShdw blurRad="57150" dist="19050" dir="5400000" algn="ctr" rotWithShape="0">
                        <a:srgbClr val="000000">
                          <a:alpha val="63000"/>
                        </a:srgbClr>
                      </a:outerShdw>
                    </a:effectLst>
                    <a:sp3d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2-6C3F-41F7-A0D6-901E61131250}"/>
                    </c:ext>
                  </c:extLst>
                </c:dPt>
                <c:dPt>
                  <c:idx val="2"/>
                  <c:bubble3D val="0"/>
                  <c:spPr>
                    <a:gradFill rotWithShape="1">
                      <a:gsLst>
                        <a:gs pos="0">
                          <a:schemeClr val="accent5">
                            <a:tint val="65000"/>
                            <a:satMod val="103000"/>
                            <a:lumMod val="102000"/>
                            <a:tint val="94000"/>
                          </a:schemeClr>
                        </a:gs>
                        <a:gs pos="50000">
                          <a:schemeClr val="accent5">
                            <a:tint val="65000"/>
                            <a:satMod val="110000"/>
                            <a:lumMod val="100000"/>
                            <a:shade val="100000"/>
                          </a:schemeClr>
                        </a:gs>
                        <a:gs pos="100000">
                          <a:schemeClr val="accent5">
                            <a:tint val="65000"/>
                            <a:lumMod val="99000"/>
                            <a:satMod val="120000"/>
                            <a:shade val="78000"/>
                          </a:schemeClr>
                        </a:gs>
                      </a:gsLst>
                      <a:lin ang="5400000" scaled="0"/>
                    </a:gradFill>
                    <a:ln>
                      <a:noFill/>
                    </a:ln>
                    <a:effectLst>
                      <a:outerShdw blurRad="57150" dist="19050" dir="5400000" algn="ctr" rotWithShape="0">
                        <a:srgbClr val="000000">
                          <a:alpha val="63000"/>
                        </a:srgbClr>
                      </a:outerShdw>
                    </a:effectLst>
                    <a:sp3d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4-6C3F-41F7-A0D6-901E61131250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s-CO"/>
                    </a:p>
                  </c:txPr>
                  <c:dLblPos val="inEnd"/>
                  <c:showLegendKey val="0"/>
                  <c:showVal val="0"/>
                  <c:showCatName val="1"/>
                  <c:showSerName val="0"/>
                  <c:showPercent val="0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tx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Perdidas!$C$31:$C$34</c15:sqref>
                        </c15:fullRef>
                        <c15:formulaRef>
                          <c15:sqref>Perdidas!$C$31:$C$33</c15:sqref>
                        </c15:formulaRef>
                      </c:ext>
                    </c:extLst>
                    <c:strCache>
                      <c:ptCount val="3"/>
                      <c:pt idx="0">
                        <c:v>Perdidas tecnicas identificadas</c:v>
                      </c:pt>
                      <c:pt idx="1">
                        <c:v>Perdidas no tecnicas identificadas</c:v>
                      </c:pt>
                      <c:pt idx="2">
                        <c:v>Perdidas no edentificadas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Perdidas!$F$31:$F$34</c15:sqref>
                        </c15:fullRef>
                        <c15:formulaRef>
                          <c15:sqref>Perdidas!$F$31:$F$33</c15:sqref>
                        </c15:formulaRef>
                      </c:ext>
                    </c:extLst>
                    <c:numCache>
                      <c:formatCode>0%</c:formatCode>
                      <c:ptCount val="3"/>
                      <c:pt idx="0">
                        <c:v>0.40110378545454251</c:v>
                      </c:pt>
                      <c:pt idx="1">
                        <c:v>0.43780113022046185</c:v>
                      </c:pt>
                      <c:pt idx="2">
                        <c:v>0.16109508432499559</c:v>
                      </c:pt>
                    </c:numCache>
                  </c:numRef>
                </c:val>
                <c:extLst xmlns:c15="http://schemas.microsoft.com/office/drawing/2012/chart">
                  <c:ext xmlns:c15="http://schemas.microsoft.com/office/drawing/2012/chart" uri="{02D57815-91ED-43cb-92C2-25804820EDAC}">
                    <c15:categoryFilterExceptions/>
                  </c:ext>
                  <c:ext xmlns:c16="http://schemas.microsoft.com/office/drawing/2014/chart" uri="{C3380CC4-5D6E-409C-BE32-E72D297353CC}">
                    <c16:uniqueId val="{00000015-6C3F-41F7-A0D6-901E61131250}"/>
                  </c:ext>
                </c:extLst>
              </c15:ser>
            </c15:filteredPieSeries>
            <c15:filteredPi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Perdidas!$H$30</c15:sqref>
                        </c15:formulaRef>
                      </c:ext>
                    </c:extLst>
                    <c:strCache>
                      <c:ptCount val="1"/>
                      <c:pt idx="0">
                        <c:v>%</c:v>
                      </c:pt>
                    </c:strCache>
                  </c:strRef>
                </c:tx>
                <c:dPt>
                  <c:idx val="0"/>
                  <c:bubble3D val="0"/>
                  <c:spPr>
                    <a:gradFill rotWithShape="1">
                      <a:gsLst>
                        <a:gs pos="0">
                          <a:schemeClr val="accent5">
                            <a:shade val="65000"/>
                            <a:satMod val="103000"/>
                            <a:lumMod val="102000"/>
                            <a:tint val="94000"/>
                          </a:schemeClr>
                        </a:gs>
                        <a:gs pos="50000">
                          <a:schemeClr val="accent5">
                            <a:shade val="65000"/>
                            <a:satMod val="110000"/>
                            <a:lumMod val="100000"/>
                            <a:shade val="100000"/>
                          </a:schemeClr>
                        </a:gs>
                        <a:gs pos="100000">
                          <a:schemeClr val="accent5">
                            <a:shade val="65000"/>
                            <a:lumMod val="99000"/>
                            <a:satMod val="120000"/>
                            <a:shade val="78000"/>
                          </a:schemeClr>
                        </a:gs>
                      </a:gsLst>
                      <a:lin ang="5400000" scaled="0"/>
                    </a:gradFill>
                    <a:ln>
                      <a:noFill/>
                    </a:ln>
                    <a:effectLst>
                      <a:outerShdw blurRad="57150" dist="19050" dir="5400000" algn="ctr" rotWithShape="0">
                        <a:srgbClr val="000000">
                          <a:alpha val="63000"/>
                        </a:srgbClr>
                      </a:outerShdw>
                    </a:effectLst>
                    <a:sp3d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7-6C3F-41F7-A0D6-901E61131250}"/>
                    </c:ext>
                  </c:extLst>
                </c:dPt>
                <c:dPt>
                  <c:idx val="1"/>
                  <c:bubble3D val="0"/>
                  <c:spPr>
                    <a:gradFill rotWithShape="1">
                      <a:gsLst>
                        <a:gs pos="0">
                          <a:schemeClr val="accent5">
                            <a:satMod val="103000"/>
                            <a:lumMod val="102000"/>
                            <a:tint val="94000"/>
                          </a:schemeClr>
                        </a:gs>
                        <a:gs pos="50000">
                          <a:schemeClr val="accent5">
                            <a:satMod val="110000"/>
                            <a:lumMod val="100000"/>
                            <a:shade val="100000"/>
                          </a:schemeClr>
                        </a:gs>
                        <a:gs pos="100000">
                          <a:schemeClr val="accent5">
                            <a:lumMod val="99000"/>
                            <a:satMod val="120000"/>
                            <a:shade val="78000"/>
                          </a:schemeClr>
                        </a:gs>
                      </a:gsLst>
                      <a:lin ang="5400000" scaled="0"/>
                    </a:gradFill>
                    <a:ln>
                      <a:noFill/>
                    </a:ln>
                    <a:effectLst>
                      <a:outerShdw blurRad="57150" dist="19050" dir="5400000" algn="ctr" rotWithShape="0">
                        <a:srgbClr val="000000">
                          <a:alpha val="63000"/>
                        </a:srgbClr>
                      </a:outerShdw>
                    </a:effectLst>
                    <a:sp3d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9-6C3F-41F7-A0D6-901E61131250}"/>
                    </c:ext>
                  </c:extLst>
                </c:dPt>
                <c:dPt>
                  <c:idx val="2"/>
                  <c:bubble3D val="0"/>
                  <c:spPr>
                    <a:gradFill rotWithShape="1">
                      <a:gsLst>
                        <a:gs pos="0">
                          <a:schemeClr val="accent5">
                            <a:tint val="65000"/>
                            <a:satMod val="103000"/>
                            <a:lumMod val="102000"/>
                            <a:tint val="94000"/>
                          </a:schemeClr>
                        </a:gs>
                        <a:gs pos="50000">
                          <a:schemeClr val="accent5">
                            <a:tint val="65000"/>
                            <a:satMod val="110000"/>
                            <a:lumMod val="100000"/>
                            <a:shade val="100000"/>
                          </a:schemeClr>
                        </a:gs>
                        <a:gs pos="100000">
                          <a:schemeClr val="accent5">
                            <a:tint val="65000"/>
                            <a:lumMod val="99000"/>
                            <a:satMod val="120000"/>
                            <a:shade val="78000"/>
                          </a:schemeClr>
                        </a:gs>
                      </a:gsLst>
                      <a:lin ang="5400000" scaled="0"/>
                    </a:gradFill>
                    <a:ln>
                      <a:noFill/>
                    </a:ln>
                    <a:effectLst>
                      <a:outerShdw blurRad="57150" dist="19050" dir="5400000" algn="ctr" rotWithShape="0">
                        <a:srgbClr val="000000">
                          <a:alpha val="63000"/>
                        </a:srgbClr>
                      </a:outerShdw>
                    </a:effectLst>
                    <a:sp3d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B-6C3F-41F7-A0D6-901E61131250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s-CO"/>
                    </a:p>
                  </c:txPr>
                  <c:dLblPos val="inEnd"/>
                  <c:showLegendKey val="0"/>
                  <c:showVal val="0"/>
                  <c:showCatName val="1"/>
                  <c:showSerName val="0"/>
                  <c:showPercent val="0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tx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Perdidas!$C$31:$C$34</c15:sqref>
                        </c15:fullRef>
                        <c15:formulaRef>
                          <c15:sqref>Perdidas!$C$31:$C$33</c15:sqref>
                        </c15:formulaRef>
                      </c:ext>
                    </c:extLst>
                    <c:strCache>
                      <c:ptCount val="3"/>
                      <c:pt idx="0">
                        <c:v>Perdidas tecnicas identificadas</c:v>
                      </c:pt>
                      <c:pt idx="1">
                        <c:v>Perdidas no tecnicas identificadas</c:v>
                      </c:pt>
                      <c:pt idx="2">
                        <c:v>Perdidas no edentificadas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Perdidas!$H$31:$H$34</c15:sqref>
                        </c15:fullRef>
                        <c15:formulaRef>
                          <c15:sqref>Perdidas!$H$31:$H$33</c15:sqref>
                        </c15:formulaRef>
                      </c:ext>
                    </c:extLst>
                    <c:numCache>
                      <c:formatCode>0%</c:formatCode>
                      <c:ptCount val="3"/>
                      <c:pt idx="0">
                        <c:v>0.34396359934547954</c:v>
                      </c:pt>
                      <c:pt idx="1">
                        <c:v>0.3828181130092026</c:v>
                      </c:pt>
                      <c:pt idx="2">
                        <c:v>0.2732182876453178</c:v>
                      </c:pt>
                    </c:numCache>
                  </c:numRef>
                </c:val>
                <c:extLst xmlns:c15="http://schemas.microsoft.com/office/drawing/2012/chart">
                  <c:ext xmlns:c15="http://schemas.microsoft.com/office/drawing/2012/chart" uri="{02D57815-91ED-43cb-92C2-25804820EDAC}">
                    <c15:categoryFilterExceptions/>
                  </c:ext>
                  <c:ext xmlns:c16="http://schemas.microsoft.com/office/drawing/2014/chart" uri="{C3380CC4-5D6E-409C-BE32-E72D297353CC}">
                    <c16:uniqueId val="{0000001C-6C3F-41F7-A0D6-901E61131250}"/>
                  </c:ext>
                </c:extLst>
              </c15:ser>
            </c15:filteredPieSeries>
          </c:ext>
        </c:extLst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ítulo 1"/>
          <p:cNvSpPr>
            <a:spLocks noGrp="1"/>
          </p:cNvSpPr>
          <p:nvPr>
            <p:ph type="title"/>
          </p:nvPr>
        </p:nvSpPr>
        <p:spPr>
          <a:xfrm>
            <a:off x="600071" y="900114"/>
            <a:ext cx="10382251" cy="19716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Título de la</a:t>
            </a:r>
            <a:br>
              <a:rPr lang="es-ES"/>
            </a:br>
            <a:r>
              <a:rPr lang="es-ES"/>
              <a:t>presentación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0437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ogo abaj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495302" y="256986"/>
            <a:ext cx="9696450" cy="623455"/>
          </a:xfrm>
          <a:prstGeom prst="rect">
            <a:avLst/>
          </a:prstGeom>
          <a:noFill/>
        </p:spPr>
        <p:txBody>
          <a:bodyPr anchor="ctr"/>
          <a:lstStyle>
            <a:lvl1pPr algn="l">
              <a:defRPr sz="2800" b="1" baseline="0">
                <a:solidFill>
                  <a:srgbClr val="0056B3"/>
                </a:solidFill>
              </a:defRPr>
            </a:lvl1pPr>
          </a:lstStyle>
          <a:p>
            <a:r>
              <a:rPr lang="es-ES"/>
              <a:t>Haga </a:t>
            </a:r>
            <a:r>
              <a:rPr lang="es-ES" err="1"/>
              <a:t>click</a:t>
            </a:r>
            <a:r>
              <a:rPr lang="es-ES"/>
              <a:t> para agregar título (</a:t>
            </a:r>
            <a:r>
              <a:rPr lang="es-ES" sz="2800">
                <a:solidFill>
                  <a:schemeClr val="accent6"/>
                </a:solidFill>
              </a:rPr>
              <a:t>Subtitulo tamaño 20</a:t>
            </a:r>
            <a:r>
              <a:rPr lang="es-ES"/>
              <a:t>)</a:t>
            </a:r>
            <a:endParaRPr lang="es-CO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8244FC57-CF15-40DF-8A60-19B48DC31604}"/>
              </a:ext>
            </a:extLst>
          </p:cNvPr>
          <p:cNvSpPr txBox="1">
            <a:spLocks/>
          </p:cNvSpPr>
          <p:nvPr userDrawn="1"/>
        </p:nvSpPr>
        <p:spPr>
          <a:xfrm>
            <a:off x="523007" y="822773"/>
            <a:ext cx="9696450" cy="426461"/>
          </a:xfrm>
          <a:prstGeom prst="rect">
            <a:avLst/>
          </a:prstGeom>
          <a:noFill/>
        </p:spPr>
        <p:txBody>
          <a:bodyPr anchor="ctr"/>
          <a:lstStyle>
            <a:lvl1pPr algn="l" defTabSz="91441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rgbClr val="0056B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s-CO" sz="200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21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title" hasCustomPrompt="1"/>
          </p:nvPr>
        </p:nvSpPr>
        <p:spPr>
          <a:xfrm>
            <a:off x="728654" y="814385"/>
            <a:ext cx="10382251" cy="1343025"/>
          </a:xfrm>
          <a:prstGeom prst="rect">
            <a:avLst/>
          </a:prstGeom>
        </p:spPr>
        <p:txBody>
          <a:bodyPr/>
          <a:lstStyle>
            <a:lvl1pPr>
              <a:defRPr sz="5001" baseline="0">
                <a:solidFill>
                  <a:srgbClr val="0056B3"/>
                </a:solidFill>
              </a:defRPr>
            </a:lvl1pPr>
          </a:lstStyle>
          <a:p>
            <a:r>
              <a:rPr lang="es-ES"/>
              <a:t>Título de la lámina</a:t>
            </a:r>
            <a:endParaRPr lang="es-CO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26C09206-4990-9F45-97C3-561E940E43D3}"/>
              </a:ext>
            </a:extLst>
          </p:cNvPr>
          <p:cNvSpPr txBox="1">
            <a:spLocks/>
          </p:cNvSpPr>
          <p:nvPr userDrawn="1"/>
        </p:nvSpPr>
        <p:spPr>
          <a:xfrm>
            <a:off x="1710804" y="1782228"/>
            <a:ext cx="3943349" cy="4233334"/>
          </a:xfrm>
          <a:prstGeom prst="rect">
            <a:avLst/>
          </a:prstGeom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/>
            <a:r>
              <a:rPr lang="es-ES" sz="26000" b="1">
                <a:solidFill>
                  <a:srgbClr val="5599D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CO" sz="26000" b="1">
              <a:solidFill>
                <a:srgbClr val="5599D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040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 hasCustomPrompt="1"/>
          </p:nvPr>
        </p:nvSpPr>
        <p:spPr>
          <a:xfrm>
            <a:off x="1000125" y="2600323"/>
            <a:ext cx="10110779" cy="13430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0056B3"/>
                </a:solidFill>
              </a:defRPr>
            </a:lvl1pPr>
          </a:lstStyle>
          <a:p>
            <a:r>
              <a:rPr lang="es-ES"/>
              <a:t>Gracias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0479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en Bl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5247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152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53" r:id="rId3"/>
    <p:sldLayoutId id="2147483664" r:id="rId4"/>
    <p:sldLayoutId id="2147483665" r:id="rId5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6000" b="1" kern="1200" baseline="0">
          <a:solidFill>
            <a:srgbClr val="0056B3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758445" y="422030"/>
            <a:ext cx="10675110" cy="984740"/>
          </a:xfrm>
        </p:spPr>
        <p:txBody>
          <a:bodyPr/>
          <a:lstStyle/>
          <a:p>
            <a:pPr algn="ctr"/>
            <a:r>
              <a:rPr lang="es-CO" sz="2800" dirty="0"/>
              <a:t>IDENTIFICACION DE PERDIDAS POR SEGMENTOS 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ED452BA-2B82-4218-88E3-91938CB4F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946" y="1759906"/>
            <a:ext cx="4554107" cy="4548010"/>
          </a:xfrm>
          <a:prstGeom prst="rect">
            <a:avLst/>
          </a:prstGeom>
        </p:spPr>
      </p:pic>
      <p:sp>
        <p:nvSpPr>
          <p:cNvPr id="4" name="23 Llamada con línea 2 (sin borde)">
            <a:extLst>
              <a:ext uri="{FF2B5EF4-FFF2-40B4-BE49-F238E27FC236}">
                <a16:creationId xmlns:a16="http://schemas.microsoft.com/office/drawing/2014/main" id="{C81A703C-8DF8-4588-B6C4-5084620B07CC}"/>
              </a:ext>
            </a:extLst>
          </p:cNvPr>
          <p:cNvSpPr/>
          <p:nvPr/>
        </p:nvSpPr>
        <p:spPr>
          <a:xfrm>
            <a:off x="5513564" y="2081841"/>
            <a:ext cx="1164869" cy="489603"/>
          </a:xfrm>
          <a:prstGeom prst="callout2">
            <a:avLst>
              <a:gd name="adj1" fmla="val 79105"/>
              <a:gd name="adj2" fmla="val 45064"/>
              <a:gd name="adj3" fmla="val 94437"/>
              <a:gd name="adj4" fmla="val 45294"/>
              <a:gd name="adj5" fmla="val 180205"/>
              <a:gd name="adj6" fmla="val 3640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Magdalena</a:t>
            </a:r>
          </a:p>
        </p:txBody>
      </p:sp>
      <p:sp>
        <p:nvSpPr>
          <p:cNvPr id="5" name="23 Llamada con línea 2 (sin borde)">
            <a:extLst>
              <a:ext uri="{FF2B5EF4-FFF2-40B4-BE49-F238E27FC236}">
                <a16:creationId xmlns:a16="http://schemas.microsoft.com/office/drawing/2014/main" id="{C932505E-4C39-4C04-91C2-560C19B37C2E}"/>
              </a:ext>
            </a:extLst>
          </p:cNvPr>
          <p:cNvSpPr/>
          <p:nvPr/>
        </p:nvSpPr>
        <p:spPr>
          <a:xfrm>
            <a:off x="7385098" y="2867442"/>
            <a:ext cx="1492776" cy="489603"/>
          </a:xfrm>
          <a:prstGeom prst="callout2">
            <a:avLst>
              <a:gd name="adj1" fmla="val 75691"/>
              <a:gd name="adj2" fmla="val 54112"/>
              <a:gd name="adj3" fmla="val 111595"/>
              <a:gd name="adj4" fmla="val 48158"/>
              <a:gd name="adj5" fmla="val 55927"/>
              <a:gd name="adj6" fmla="val -3982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Guajira</a:t>
            </a:r>
          </a:p>
        </p:txBody>
      </p:sp>
      <p:sp>
        <p:nvSpPr>
          <p:cNvPr id="6" name="22 Llamada con línea 2 (sin borde)">
            <a:extLst>
              <a:ext uri="{FF2B5EF4-FFF2-40B4-BE49-F238E27FC236}">
                <a16:creationId xmlns:a16="http://schemas.microsoft.com/office/drawing/2014/main" id="{00FF9224-53F8-4721-B66E-03B6FED061EE}"/>
              </a:ext>
            </a:extLst>
          </p:cNvPr>
          <p:cNvSpPr/>
          <p:nvPr/>
        </p:nvSpPr>
        <p:spPr>
          <a:xfrm>
            <a:off x="3314125" y="2867441"/>
            <a:ext cx="1113359" cy="489603"/>
          </a:xfrm>
          <a:prstGeom prst="callout2">
            <a:avLst>
              <a:gd name="adj1" fmla="val 54503"/>
              <a:gd name="adj2" fmla="val 87550"/>
              <a:gd name="adj3" fmla="val 65670"/>
              <a:gd name="adj4" fmla="val 120099"/>
              <a:gd name="adj5" fmla="val 97022"/>
              <a:gd name="adj6" fmla="val 1466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Atlántico</a:t>
            </a:r>
          </a:p>
        </p:txBody>
      </p:sp>
    </p:spTree>
    <p:extLst>
      <p:ext uri="{BB962C8B-B14F-4D97-AF65-F5344CB8AC3E}">
        <p14:creationId xmlns:p14="http://schemas.microsoft.com/office/powerpoint/2010/main" val="432551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1E2662-78F0-4BB1-A06F-6D2AF4587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7775" y="370328"/>
            <a:ext cx="9696450" cy="623455"/>
          </a:xfrm>
        </p:spPr>
        <p:txBody>
          <a:bodyPr/>
          <a:lstStyle/>
          <a:p>
            <a:pPr algn="ctr"/>
            <a:r>
              <a:rPr lang="es-CO" dirty="0"/>
              <a:t>Calculo perdidas por segmentos Air-e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D6113FB-3BFE-4FC3-84E9-7F06FC3C28A4}"/>
              </a:ext>
            </a:extLst>
          </p:cNvPr>
          <p:cNvSpPr txBox="1"/>
          <p:nvPr/>
        </p:nvSpPr>
        <p:spPr>
          <a:xfrm>
            <a:off x="891487" y="4389737"/>
            <a:ext cx="92379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Criterios Generales:</a:t>
            </a:r>
          </a:p>
          <a:p>
            <a:pPr algn="just"/>
            <a:endParaRPr lang="es-CO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s-CO" dirty="0"/>
              <a:t>En la tabla se agrupan (conexiones Ilegales) los segmentos con nivel de perdidas menores o iguales a 7 GWh/año. </a:t>
            </a:r>
          </a:p>
          <a:p>
            <a:pPr marL="342900" indent="-342900" algn="just">
              <a:buFont typeface="+mj-lt"/>
              <a:buAutoNum type="arabicPeriod"/>
            </a:pPr>
            <a:endParaRPr lang="es-CO" dirty="0"/>
          </a:p>
          <a:p>
            <a:pPr marL="342900" indent="-342900" algn="just">
              <a:buFont typeface="+mj-lt"/>
              <a:buAutoNum type="arabicPeriod"/>
            </a:pPr>
            <a:r>
              <a:rPr lang="es-C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ordenan los segmentos según su nivel de certeza de datos actuales además su participación porcentual de las perdidas totales.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3C2C6AFD-8832-45EF-815E-70D8A3DCF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241614"/>
              </p:ext>
            </p:extLst>
          </p:nvPr>
        </p:nvGraphicFramePr>
        <p:xfrm>
          <a:off x="2062579" y="1208387"/>
          <a:ext cx="7505700" cy="3181350"/>
        </p:xfrm>
        <a:graphic>
          <a:graphicData uri="http://schemas.openxmlformats.org/drawingml/2006/table">
            <a:tbl>
              <a:tblPr/>
              <a:tblGrid>
                <a:gridCol w="2082800">
                  <a:extLst>
                    <a:ext uri="{9D8B030D-6E8A-4147-A177-3AD203B41FA5}">
                      <a16:colId xmlns:a16="http://schemas.microsoft.com/office/drawing/2014/main" val="588301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9034659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2929123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75097499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8664468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186615983"/>
                    </a:ext>
                  </a:extLst>
                </a:gridCol>
              </a:tblGrid>
              <a:tr h="19050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Bloque de perdidas de energia por segmentos AIR-E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24363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Cantidad suministro y energia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Suministros sin contratar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2.019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% participacion 2019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2.020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% participacion 2020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2424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Entradas de Energia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8.687.209.000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8.902.638.969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1085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Ventas de Energía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6.213.810.000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6.018.352.074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0181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Perdidas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2.473.399.000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2.884.286.895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8121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SEGMENTACION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9763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Pérdidas Técnicas STN/NIV-NIII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169.313.880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169.313.880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8567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Pérdidas Técnicas NI-NII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822.775.822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822.775.822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1267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SBBT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957.068.484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977.173.240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0758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16.132.368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17.328.000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9861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Pérdidas Administrativas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36.132.000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36.132.000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2091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Exp. Inactivos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60.509.203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60.509.203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5741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Conexión Ilegal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13.014.823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13.014.823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320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Perdidas no identificadas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398.452.420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788.039.926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4401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general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2.473.399.000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2.884.286.895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425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968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>
            <a:extLst>
              <a:ext uri="{FF2B5EF4-FFF2-40B4-BE49-F238E27FC236}">
                <a16:creationId xmlns:a16="http://schemas.microsoft.com/office/drawing/2014/main" id="{1B638B6B-E08A-4F83-86FD-D93A1F52807A}"/>
              </a:ext>
            </a:extLst>
          </p:cNvPr>
          <p:cNvSpPr txBox="1"/>
          <p:nvPr/>
        </p:nvSpPr>
        <p:spPr>
          <a:xfrm>
            <a:off x="7519362" y="1618001"/>
            <a:ext cx="380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 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F7265B6-C14D-4163-BD00-95F26936774B}"/>
              </a:ext>
            </a:extLst>
          </p:cNvPr>
          <p:cNvSpPr txBox="1"/>
          <p:nvPr/>
        </p:nvSpPr>
        <p:spPr>
          <a:xfrm>
            <a:off x="1340631" y="1230013"/>
            <a:ext cx="923793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Criterios Generales:</a:t>
            </a:r>
          </a:p>
          <a:p>
            <a:pPr algn="just"/>
            <a:endParaRPr lang="es-CO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s-CO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SBBT: </a:t>
            </a:r>
          </a:p>
          <a:p>
            <a:pPr marL="342900" indent="-342900" algn="just">
              <a:buAutoNum type="arabicPeriod"/>
            </a:pPr>
            <a:r>
              <a:rPr lang="es-CO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excluyeron los PCI con balances diferentes a alto-medio-bajo-critico</a:t>
            </a:r>
          </a:p>
          <a:p>
            <a:pPr marL="342900" indent="-342900" algn="just">
              <a:buAutoNum type="arabicPeriod"/>
            </a:pPr>
            <a:r>
              <a:rPr lang="es-CO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realiza promedio de consumo por PCI el cual se utiliza como base para el calculo de los inconsistentes.</a:t>
            </a:r>
          </a:p>
          <a:p>
            <a:pPr marL="342900" indent="-342900" algn="just">
              <a:buAutoNum type="arabicPeriod"/>
            </a:pPr>
            <a:r>
              <a:rPr lang="es-CO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toman las pérdidas de los PCI con balance consistente y se extrapolan para obtener valor aproximado de inconsistentes.</a:t>
            </a:r>
          </a:p>
          <a:p>
            <a:pPr algn="just"/>
            <a:endParaRPr lang="es-CO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s-CO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 inactivos: </a:t>
            </a:r>
          </a:p>
          <a:p>
            <a:pPr algn="just"/>
            <a:r>
              <a:rPr lang="es-CO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Se incluyen los expedientes con antigüedad mayor a 365 días</a:t>
            </a:r>
          </a:p>
          <a:p>
            <a:pPr algn="just"/>
            <a:r>
              <a:rPr lang="es-CO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Se excluyeron los expedientes con tipo de obra congeneracion</a:t>
            </a:r>
          </a:p>
          <a:p>
            <a:pPr algn="just"/>
            <a:r>
              <a:rPr lang="es-CO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Se consideran solo los expedientes con estado de solicitud  “puesta en servicio” y “contratación”</a:t>
            </a:r>
          </a:p>
          <a:p>
            <a:pPr algn="just"/>
            <a:r>
              <a:rPr lang="es-CO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Se excluyen los usuarios con carga a contratar mayor a 1.000 KVA</a:t>
            </a:r>
          </a:p>
          <a:p>
            <a:pPr algn="just"/>
            <a:endParaRPr lang="es-CO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3A1E091-5625-4000-9EB9-136D1895B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1163" y="606558"/>
            <a:ext cx="9696450" cy="623455"/>
          </a:xfrm>
        </p:spPr>
        <p:txBody>
          <a:bodyPr/>
          <a:lstStyle/>
          <a:p>
            <a:pPr algn="ctr"/>
            <a:r>
              <a:rPr lang="es-CO" dirty="0"/>
              <a:t>Calculo perdidas por segmentos Air-e</a:t>
            </a:r>
          </a:p>
        </p:txBody>
      </p:sp>
    </p:spTree>
    <p:extLst>
      <p:ext uri="{BB962C8B-B14F-4D97-AF65-F5344CB8AC3E}">
        <p14:creationId xmlns:p14="http://schemas.microsoft.com/office/powerpoint/2010/main" val="312632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1E2662-78F0-4BB1-A06F-6D2AF4587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1739" y="343849"/>
            <a:ext cx="9696450" cy="623455"/>
          </a:xfrm>
        </p:spPr>
        <p:txBody>
          <a:bodyPr/>
          <a:lstStyle/>
          <a:p>
            <a:pPr algn="ctr"/>
            <a:r>
              <a:rPr lang="es-CO" dirty="0"/>
              <a:t>Calculo perdidas por segmentos Air-e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92B7C9B-B1ED-483A-8F5C-8D675735E3D5}"/>
              </a:ext>
            </a:extLst>
          </p:cNvPr>
          <p:cNvSpPr/>
          <p:nvPr/>
        </p:nvSpPr>
        <p:spPr>
          <a:xfrm>
            <a:off x="2225040" y="967304"/>
            <a:ext cx="77419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Representacion grafica</a:t>
            </a:r>
          </a:p>
        </p:txBody>
      </p:sp>
      <p:graphicFrame>
        <p:nvGraphicFramePr>
          <p:cNvPr id="15" name="Gráfico 14">
            <a:extLst>
              <a:ext uri="{FF2B5EF4-FFF2-40B4-BE49-F238E27FC236}">
                <a16:creationId xmlns:a16="http://schemas.microsoft.com/office/drawing/2014/main" id="{57E3B8D8-D847-4036-BF7D-1CDA13856F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5904723"/>
              </p:ext>
            </p:extLst>
          </p:nvPr>
        </p:nvGraphicFramePr>
        <p:xfrm>
          <a:off x="3489960" y="1726748"/>
          <a:ext cx="6477000" cy="36623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Tabla 16">
            <a:extLst>
              <a:ext uri="{FF2B5EF4-FFF2-40B4-BE49-F238E27FC236}">
                <a16:creationId xmlns:a16="http://schemas.microsoft.com/office/drawing/2014/main" id="{470CE1F9-EA5C-4545-A6FD-A1E32FEF9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396100"/>
              </p:ext>
            </p:extLst>
          </p:nvPr>
        </p:nvGraphicFramePr>
        <p:xfrm>
          <a:off x="664110" y="1574660"/>
          <a:ext cx="3814317" cy="1082238"/>
        </p:xfrm>
        <a:graphic>
          <a:graphicData uri="http://schemas.openxmlformats.org/drawingml/2006/table">
            <a:tbl>
              <a:tblPr/>
              <a:tblGrid>
                <a:gridCol w="1942807">
                  <a:extLst>
                    <a:ext uri="{9D8B030D-6E8A-4147-A177-3AD203B41FA5}">
                      <a16:colId xmlns:a16="http://schemas.microsoft.com/office/drawing/2014/main" val="612686374"/>
                    </a:ext>
                  </a:extLst>
                </a:gridCol>
                <a:gridCol w="944667">
                  <a:extLst>
                    <a:ext uri="{9D8B030D-6E8A-4147-A177-3AD203B41FA5}">
                      <a16:colId xmlns:a16="http://schemas.microsoft.com/office/drawing/2014/main" val="326813480"/>
                    </a:ext>
                  </a:extLst>
                </a:gridCol>
                <a:gridCol w="926843">
                  <a:extLst>
                    <a:ext uri="{9D8B030D-6E8A-4147-A177-3AD203B41FA5}">
                      <a16:colId xmlns:a16="http://schemas.microsoft.com/office/drawing/2014/main" val="2005548876"/>
                    </a:ext>
                  </a:extLst>
                </a:gridCol>
              </a:tblGrid>
              <a:tr h="180373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Resumen perdidas de energia AIR-E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11919"/>
                  </a:ext>
                </a:extLst>
              </a:tr>
              <a:tr h="180373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Grupo de perdidas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115101"/>
                  </a:ext>
                </a:extLst>
              </a:tr>
              <a:tr h="180373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Perdidas tecnicas identificadas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992.089.702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745910"/>
                  </a:ext>
                </a:extLst>
              </a:tr>
              <a:tr h="180373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Perdidas no tecnicas identificadas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1.104.157.266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822400"/>
                  </a:ext>
                </a:extLst>
              </a:tr>
              <a:tr h="180373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Perdidas no edentificadas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788.039.926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236529"/>
                  </a:ext>
                </a:extLst>
              </a:tr>
              <a:tr h="180373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2.884.286.895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044532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F173941D-B200-454D-BF44-90973653A2FC}"/>
              </a:ext>
            </a:extLst>
          </p:cNvPr>
          <p:cNvSpPr txBox="1"/>
          <p:nvPr/>
        </p:nvSpPr>
        <p:spPr>
          <a:xfrm>
            <a:off x="664110" y="2925700"/>
            <a:ext cx="28852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000" dirty="0"/>
              <a:t>Se agrupan los segmentos para la representación grafica de los diferentes tipos de perdidas y su participación porcentual sobre el total.</a:t>
            </a:r>
          </a:p>
        </p:txBody>
      </p:sp>
    </p:spTree>
    <p:extLst>
      <p:ext uri="{BB962C8B-B14F-4D97-AF65-F5344CB8AC3E}">
        <p14:creationId xmlns:p14="http://schemas.microsoft.com/office/powerpoint/2010/main" val="3806216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¡Gracias!</a:t>
            </a:r>
          </a:p>
        </p:txBody>
      </p:sp>
    </p:spTree>
    <p:extLst>
      <p:ext uri="{BB962C8B-B14F-4D97-AF65-F5344CB8AC3E}">
        <p14:creationId xmlns:p14="http://schemas.microsoft.com/office/powerpoint/2010/main" val="1789270331"/>
      </p:ext>
    </p:extLst>
  </p:cSld>
  <p:clrMapOvr>
    <a:masterClrMapping/>
  </p:clrMapOvr>
</p:sld>
</file>

<file path=ppt/theme/theme1.xml><?xml version="1.0" encoding="utf-8"?>
<a:theme xmlns:a="http://schemas.openxmlformats.org/drawingml/2006/main" name="Titulo y Objet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8D8E73D3405E0449E31072E547B755A" ma:contentTypeVersion="2" ma:contentTypeDescription="Crear nuevo documento." ma:contentTypeScope="" ma:versionID="65fd7821210947ac1a6cd4f432ad4f7c">
  <xsd:schema xmlns:xsd="http://www.w3.org/2001/XMLSchema" xmlns:xs="http://www.w3.org/2001/XMLSchema" xmlns:p="http://schemas.microsoft.com/office/2006/metadata/properties" xmlns:ns2="c8cb240c-0bbb-44f9-9fba-92df0083454e" targetNamespace="http://schemas.microsoft.com/office/2006/metadata/properties" ma:root="true" ma:fieldsID="2673d84736e95372e7365ea4a435461e" ns2:_="">
    <xsd:import namespace="c8cb240c-0bbb-44f9-9fba-92df008345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cb240c-0bbb-44f9-9fba-92df008345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E8AE6F1-7F2D-4594-82EB-998CBB29221E}">
  <ds:schemaRefs>
    <ds:schemaRef ds:uri="c8cb240c-0bbb-44f9-9fba-92df0083454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C134B67-9975-4F71-AD10-19E850E303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31B416E-5D0A-40D0-92E2-81246E432EDD}">
  <ds:schemaRefs>
    <ds:schemaRef ds:uri="c8cb240c-0bbb-44f9-9fba-92df0083454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431</TotalTime>
  <Words>389</Words>
  <Application>Microsoft Office PowerPoint</Application>
  <PresentationFormat>Panorámica</PresentationFormat>
  <Paragraphs>130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Tahoma</vt:lpstr>
      <vt:lpstr>Titulo y Objeto</vt:lpstr>
      <vt:lpstr>IDENTIFICACION DE PERDIDAS POR SEGMENTOS </vt:lpstr>
      <vt:lpstr>Calculo perdidas por segmentos Air-e</vt:lpstr>
      <vt:lpstr>Calculo perdidas por segmentos Air-e</vt:lpstr>
      <vt:lpstr>Calculo perdidas por segmentos Air-e</vt:lpstr>
      <vt:lpstr>¡Gracias!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TATIANA SAENZ</dc:creator>
  <cp:lastModifiedBy>Analista Planificación Md</cp:lastModifiedBy>
  <cp:revision>28</cp:revision>
  <dcterms:created xsi:type="dcterms:W3CDTF">2020-08-28T18:22:50Z</dcterms:created>
  <dcterms:modified xsi:type="dcterms:W3CDTF">2020-11-26T22:47:23Z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0x01010008D8E73D3405E0449E31072E547B755A</vt:lpwstr>
  </property>
</Properties>
</file>