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6"/>
  </p:notesMasterIdLst>
  <p:sldIdLst>
    <p:sldId id="256" r:id="rId5"/>
    <p:sldId id="260" r:id="rId6"/>
    <p:sldId id="271" r:id="rId7"/>
    <p:sldId id="342" r:id="rId8"/>
    <p:sldId id="343" r:id="rId9"/>
    <p:sldId id="344" r:id="rId10"/>
    <p:sldId id="347" r:id="rId11"/>
    <p:sldId id="348" r:id="rId12"/>
    <p:sldId id="339" r:id="rId13"/>
    <p:sldId id="349" r:id="rId14"/>
    <p:sldId id="270" r:id="rId15"/>
  </p:sldIdLst>
  <p:sldSz cx="9144000" cy="5143500" type="screen16x9"/>
  <p:notesSz cx="6858000" cy="9144000"/>
  <p:embeddedFontLst>
    <p:embeddedFont>
      <p:font typeface="Nunito"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wh4PppTwVUx7M8gDgXmCIo4Rk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530" autoAdjust="0"/>
  </p:normalViewPr>
  <p:slideViewPr>
    <p:cSldViewPr snapToGrid="0">
      <p:cViewPr varScale="1">
        <p:scale>
          <a:sx n="128" d="100"/>
          <a:sy n="128" d="100"/>
        </p:scale>
        <p:origin x="11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51" Type="http://schemas.openxmlformats.org/officeDocument/2006/relationships/theme" Target="theme/theme1.xml"/><Relationship Id="rId3" Type="http://schemas.openxmlformats.org/officeDocument/2006/relationships/customXml" Target="../customXml/item3.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3.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PH"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0"/>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0"/>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6012656" y="771525"/>
            <a:ext cx="3290888"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821656" y="-1209675"/>
            <a:ext cx="3290888"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45529BC-09B9-F75E-9347-5FA1E68AB7BB}"/>
              </a:ext>
            </a:extLst>
          </p:cNvPr>
          <p:cNvSpPr>
            <a:spLocks noGrp="1"/>
          </p:cNvSpPr>
          <p:nvPr>
            <p:ph type="pic" sz="quarter" idx="10"/>
          </p:nvPr>
        </p:nvSpPr>
        <p:spPr>
          <a:xfrm>
            <a:off x="1092199" y="839787"/>
            <a:ext cx="2811463" cy="3381375"/>
          </a:xfrm>
        </p:spPr>
        <p:txBody>
          <a:bodyPr/>
          <a:lstStyle>
            <a:lvl1pPr>
              <a:defRPr/>
            </a:lvl1pPr>
          </a:lstStyle>
          <a:p>
            <a:r>
              <a:rPr lang="en-US" dirty="0"/>
              <a:t>Click icon to add picture</a:t>
            </a:r>
            <a:endParaRPr lang="en-PH"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2"/>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457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13"/>
          <p:cNvSpPr txBox="1">
            <a:spLocks noGrp="1"/>
          </p:cNvSpPr>
          <p:nvPr>
            <p:ph type="body" idx="2"/>
          </p:nvPr>
        </p:nvSpPr>
        <p:spPr>
          <a:xfrm>
            <a:off x="4648200" y="900113"/>
            <a:ext cx="4038600" cy="2545556"/>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4"/>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14"/>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14"/>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14"/>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a:spLocks noGrp="1"/>
          </p:cNvSpPr>
          <p:nvPr>
            <p:ph type="pic" idx="2"/>
          </p:nvPr>
        </p:nvSpPr>
        <p:spPr>
          <a:xfrm>
            <a:off x="1792288" y="459581"/>
            <a:ext cx="5486400" cy="3086100"/>
          </a:xfrm>
          <a:prstGeom prst="rect">
            <a:avLst/>
          </a:prstGeom>
          <a:noFill/>
          <a:ln>
            <a:noFill/>
          </a:ln>
        </p:spPr>
      </p:sp>
      <p:sp>
        <p:nvSpPr>
          <p:cNvPr id="68" name="Google Shape;68;p1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PH"/>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friend-class-function-cpp/"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7"/>
        <p:cNvGrpSpPr/>
        <p:nvPr/>
      </p:nvGrpSpPr>
      <p:grpSpPr>
        <a:xfrm>
          <a:off x="0" y="0"/>
          <a:ext cx="0" cy="0"/>
          <a:chOff x="0" y="0"/>
          <a:chExt cx="0" cy="0"/>
        </a:xfrm>
      </p:grpSpPr>
      <p:sp>
        <p:nvSpPr>
          <p:cNvPr id="88" name="Google Shape;88;p1"/>
          <p:cNvSpPr txBox="1"/>
          <p:nvPr/>
        </p:nvSpPr>
        <p:spPr>
          <a:xfrm>
            <a:off x="1741200" y="2127851"/>
            <a:ext cx="5661600" cy="59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900"/>
              <a:buFont typeface="Arial"/>
              <a:buNone/>
            </a:pPr>
            <a:endParaRPr sz="3600" b="1" i="0" u="none" strike="noStrike" cap="none" dirty="0">
              <a:solidFill>
                <a:schemeClr val="tx1">
                  <a:lumMod val="75000"/>
                  <a:lumOff val="25000"/>
                </a:schemeClr>
              </a:solidFill>
              <a:latin typeface="Arial"/>
              <a:ea typeface="Arial"/>
              <a:cs typeface="Arial"/>
              <a:sym typeface="Arial"/>
            </a:endParaRPr>
          </a:p>
        </p:txBody>
      </p:sp>
      <p:sp>
        <p:nvSpPr>
          <p:cNvPr id="6" name="TextBox 5">
            <a:extLst>
              <a:ext uri="{FF2B5EF4-FFF2-40B4-BE49-F238E27FC236}">
                <a16:creationId xmlns:a16="http://schemas.microsoft.com/office/drawing/2014/main" id="{91ADDDD6-DDAA-4A9B-AEDC-F76444052024}"/>
              </a:ext>
            </a:extLst>
          </p:cNvPr>
          <p:cNvSpPr txBox="1"/>
          <p:nvPr/>
        </p:nvSpPr>
        <p:spPr>
          <a:xfrm>
            <a:off x="2286000" y="2324557"/>
            <a:ext cx="4572000" cy="1672253"/>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rgbClr val="006600"/>
                </a:solidFill>
                <a:latin typeface="Arial"/>
                <a:ea typeface="Arial"/>
                <a:cs typeface="Arial"/>
                <a:sym typeface="Arial"/>
              </a:rPr>
              <a:t>Access Specifiers</a:t>
            </a:r>
          </a:p>
          <a:p>
            <a:pPr marL="0" marR="0" lvl="0" indent="0" algn="ctr" rtl="0">
              <a:lnSpc>
                <a:spcPct val="100000"/>
              </a:lnSpc>
              <a:spcBef>
                <a:spcPts val="0"/>
              </a:spcBef>
              <a:spcAft>
                <a:spcPts val="0"/>
              </a:spcAft>
              <a:buClr>
                <a:srgbClr val="000000"/>
              </a:buClr>
              <a:buSzPts val="2800"/>
              <a:buFont typeface="Arial"/>
              <a:buNone/>
            </a:pPr>
            <a:r>
              <a:rPr lang="en-US" sz="1800" dirty="0">
                <a:solidFill>
                  <a:srgbClr val="008000"/>
                </a:solidFill>
              </a:rPr>
              <a:t>Integrative Programming</a:t>
            </a:r>
          </a:p>
          <a:p>
            <a:pPr marL="0" marR="0" lvl="0" indent="0" algn="ctr" rtl="0">
              <a:lnSpc>
                <a:spcPct val="100000"/>
              </a:lnSpc>
              <a:spcBef>
                <a:spcPts val="0"/>
              </a:spcBef>
              <a:spcAft>
                <a:spcPts val="0"/>
              </a:spcAft>
              <a:buClr>
                <a:srgbClr val="000000"/>
              </a:buClr>
              <a:buSzPts val="2800"/>
              <a:buFont typeface="Arial"/>
              <a:buNone/>
            </a:pPr>
            <a:r>
              <a:rPr lang="en-US" sz="1400" i="0" u="none" strike="noStrike" cap="none" dirty="0">
                <a:solidFill>
                  <a:srgbClr val="008000"/>
                </a:solidFill>
                <a:latin typeface="Arial"/>
                <a:ea typeface="Arial"/>
                <a:cs typeface="Arial"/>
                <a:sym typeface="Arial"/>
              </a:rPr>
              <a:t>AY 2024 - 2025 </a:t>
            </a:r>
            <a:r>
              <a:rPr lang="en-US" i="0" u="none" strike="noStrike" cap="none" dirty="0">
                <a:solidFill>
                  <a:srgbClr val="008000"/>
                </a:solidFill>
                <a:latin typeface="Arial"/>
                <a:ea typeface="Arial"/>
                <a:cs typeface="Arial"/>
                <a:sym typeface="Arial"/>
              </a:rPr>
              <a:t>2nd</a:t>
            </a:r>
            <a:r>
              <a:rPr lang="en-US" sz="1400" dirty="0">
                <a:solidFill>
                  <a:srgbClr val="008000"/>
                </a:solidFill>
              </a:rPr>
              <a:t> Semester</a:t>
            </a:r>
            <a:endParaRPr lang="en-US" sz="1400" i="0" u="none" strike="noStrike" cap="none" dirty="0">
              <a:solidFill>
                <a:srgbClr val="008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lang="en-US" sz="1600" b="0" i="0" u="none" strike="noStrike" cap="none" dirty="0">
              <a:solidFill>
                <a:srgbClr val="008000"/>
              </a:solidFill>
              <a:latin typeface="Arial"/>
              <a:ea typeface="Arial"/>
              <a:cs typeface="Arial"/>
              <a:sym typeface="Arial"/>
            </a:endParaRPr>
          </a:p>
          <a:p>
            <a:pPr marL="0" marR="0" lvl="0" indent="0" algn="ctr" rtl="0">
              <a:lnSpc>
                <a:spcPct val="100000"/>
              </a:lnSpc>
              <a:spcBef>
                <a:spcPts val="400"/>
              </a:spcBef>
              <a:spcAft>
                <a:spcPts val="0"/>
              </a:spcAft>
              <a:buClr>
                <a:srgbClr val="000000"/>
              </a:buClr>
              <a:buSzPts val="2000"/>
              <a:buFont typeface="Arial"/>
              <a:buNone/>
            </a:pPr>
            <a:endParaRPr lang="en-US" sz="1600" dirty="0">
              <a:solidFill>
                <a:srgbClr val="008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9A3C37D-0C3F-18DB-15BE-036B3E45E63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405198B-5C0F-1779-0816-34F44C2B666E}"/>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548E47EC-8925-DB2A-1111-4DA2942F2CCA}"/>
              </a:ext>
            </a:extLst>
          </p:cNvPr>
          <p:cNvSpPr txBox="1"/>
          <p:nvPr/>
        </p:nvSpPr>
        <p:spPr>
          <a:xfrm>
            <a:off x="643465" y="703240"/>
            <a:ext cx="8263467" cy="4247286"/>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68ACD2FA-C0F6-E58E-4770-0AFDD6443CE4}"/>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Friend Functions</a:t>
            </a:r>
            <a:endParaRPr sz="2000" b="1" dirty="0">
              <a:solidFill>
                <a:schemeClr val="lt1"/>
              </a:solidFill>
            </a:endParaRPr>
          </a:p>
        </p:txBody>
      </p:sp>
      <p:pic>
        <p:nvPicPr>
          <p:cNvPr id="4" name="Picture 3">
            <a:extLst>
              <a:ext uri="{FF2B5EF4-FFF2-40B4-BE49-F238E27FC236}">
                <a16:creationId xmlns:a16="http://schemas.microsoft.com/office/drawing/2014/main" id="{5EA0C936-9531-98B6-3E61-A1CCB9603911}"/>
              </a:ext>
            </a:extLst>
          </p:cNvPr>
          <p:cNvPicPr>
            <a:picLocks noChangeAspect="1"/>
          </p:cNvPicPr>
          <p:nvPr/>
        </p:nvPicPr>
        <p:blipFill>
          <a:blip r:embed="rId3"/>
          <a:stretch>
            <a:fillRect/>
          </a:stretch>
        </p:blipFill>
        <p:spPr>
          <a:xfrm>
            <a:off x="1537093" y="857563"/>
            <a:ext cx="3238105" cy="3848100"/>
          </a:xfrm>
          <a:prstGeom prst="rect">
            <a:avLst/>
          </a:prstGeom>
        </p:spPr>
      </p:pic>
    </p:spTree>
    <p:extLst>
      <p:ext uri="{BB962C8B-B14F-4D97-AF65-F5344CB8AC3E}">
        <p14:creationId xmlns:p14="http://schemas.microsoft.com/office/powerpoint/2010/main" val="203257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751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Google Shape;100;p4">
            <a:extLst>
              <a:ext uri="{FF2B5EF4-FFF2-40B4-BE49-F238E27FC236}">
                <a16:creationId xmlns:a16="http://schemas.microsoft.com/office/drawing/2014/main" id="{160E7CB5-5356-49D3-82D8-3E946A5DF436}"/>
              </a:ext>
            </a:extLst>
          </p:cNvPr>
          <p:cNvSpPr txBox="1"/>
          <p:nvPr/>
        </p:nvSpPr>
        <p:spPr>
          <a:xfrm>
            <a:off x="910994" y="656233"/>
            <a:ext cx="6202500" cy="1569630"/>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Base Class</a:t>
            </a:r>
          </a:p>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Derived Class</a:t>
            </a:r>
          </a:p>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Public Specifiers</a:t>
            </a:r>
          </a:p>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Private Specifiers</a:t>
            </a:r>
          </a:p>
          <a:p>
            <a:pPr marL="457200" marR="0" lvl="0" indent="-342900" algn="l" rtl="0">
              <a:lnSpc>
                <a:spcPct val="100000"/>
              </a:lnSpc>
              <a:spcBef>
                <a:spcPts val="0"/>
              </a:spcBef>
              <a:spcAft>
                <a:spcPts val="0"/>
              </a:spcAft>
              <a:buClr>
                <a:srgbClr val="000000"/>
              </a:buClr>
              <a:buSzPts val="1800"/>
              <a:buFont typeface="Calibri"/>
              <a:buChar char="●"/>
            </a:pPr>
            <a:r>
              <a:rPr lang="en-US" sz="1800" dirty="0">
                <a:latin typeface="Calibri"/>
                <a:ea typeface="Calibri"/>
                <a:cs typeface="Calibri"/>
                <a:sym typeface="Calibri"/>
              </a:rPr>
              <a:t>Protected Specifiers</a:t>
            </a:r>
          </a:p>
        </p:txBody>
      </p:sp>
      <p:sp>
        <p:nvSpPr>
          <p:cNvPr id="4" name="Google Shape;102;g276193dde6c_0_22">
            <a:extLst>
              <a:ext uri="{FF2B5EF4-FFF2-40B4-BE49-F238E27FC236}">
                <a16:creationId xmlns:a16="http://schemas.microsoft.com/office/drawing/2014/main" id="{F98A7CAD-C740-453D-9082-0B7A60B0F615}"/>
              </a:ext>
            </a:extLst>
          </p:cNvPr>
          <p:cNvSpPr/>
          <p:nvPr/>
        </p:nvSpPr>
        <p:spPr>
          <a:xfrm>
            <a:off x="910994" y="147062"/>
            <a:ext cx="3495600" cy="366300"/>
          </a:xfrm>
          <a:prstGeom prst="roundRect">
            <a:avLst>
              <a:gd name="adj" fmla="val 16667"/>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PH" sz="2600" b="1" i="1" dirty="0">
                <a:solidFill>
                  <a:srgbClr val="FFFFFF"/>
                </a:solidFill>
                <a:latin typeface="Calibri"/>
                <a:ea typeface="Calibri"/>
                <a:cs typeface="Calibri"/>
                <a:sym typeface="Calibri"/>
              </a:rPr>
              <a:t>Outline:</a:t>
            </a:r>
            <a:endParaRPr sz="2600" b="1" i="1" u="none" strike="noStrike" cap="none" dirty="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2939962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9729235-EC9A-ACDC-4FE7-A1FC4F2548B1}"/>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4EB112E2-C106-4F14-A04A-618161228BD3}"/>
              </a:ext>
            </a:extLst>
          </p:cNvPr>
          <p:cNvSpPr txBox="1"/>
          <p:nvPr/>
        </p:nvSpPr>
        <p:spPr>
          <a:xfrm>
            <a:off x="643465" y="703240"/>
            <a:ext cx="8263467" cy="4431952"/>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b="1" i="0" dirty="0">
                <a:solidFill>
                  <a:srgbClr val="273239"/>
                </a:solidFill>
                <a:effectLst/>
                <a:latin typeface="Nunito" pitchFamily="2" charset="0"/>
              </a:rPr>
              <a:t>Base Class</a:t>
            </a:r>
            <a:r>
              <a:rPr lang="en-US" i="0" dirty="0">
                <a:solidFill>
                  <a:srgbClr val="273239"/>
                </a:solidFill>
                <a:effectLst/>
                <a:latin typeface="Nunito" pitchFamily="2" charset="0"/>
              </a:rPr>
              <a:t>: A base class is a class in Object-Oriented Programming language, from which other classes are derived. The class which inherits the base class has all members of a base class as well as can also have some additional properties. The Base class members and member functions are inherited to Object of the derived class. A base class is also called </a:t>
            </a:r>
            <a:r>
              <a:rPr lang="en-US" b="1" i="0" dirty="0">
                <a:solidFill>
                  <a:srgbClr val="273239"/>
                </a:solidFill>
                <a:effectLst/>
                <a:latin typeface="Nunito" pitchFamily="2" charset="0"/>
              </a:rPr>
              <a:t>parent class </a:t>
            </a:r>
            <a:r>
              <a:rPr lang="en-US" i="0" dirty="0">
                <a:solidFill>
                  <a:srgbClr val="273239"/>
                </a:solidFill>
                <a:effectLst/>
                <a:latin typeface="Nunito" pitchFamily="2" charset="0"/>
              </a:rPr>
              <a:t>or </a:t>
            </a:r>
            <a:r>
              <a:rPr lang="en-US" b="1" i="0" dirty="0">
                <a:solidFill>
                  <a:srgbClr val="273239"/>
                </a:solidFill>
                <a:effectLst/>
                <a:latin typeface="Nunito" pitchFamily="2" charset="0"/>
              </a:rPr>
              <a:t>superclass</a:t>
            </a:r>
            <a:r>
              <a:rPr lang="en-US" i="0" dirty="0">
                <a:solidFill>
                  <a:srgbClr val="273239"/>
                </a:solidFill>
                <a:effectLst/>
                <a:latin typeface="Nunito" pitchFamily="2" charset="0"/>
              </a:rPr>
              <a:t>.</a:t>
            </a:r>
          </a:p>
          <a:p>
            <a:pPr marL="114300" lvl="3">
              <a:spcBef>
                <a:spcPts val="1200"/>
              </a:spcBef>
              <a:buSzPts val="1800"/>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Derived Class</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A class that is created from an existing class. The derived class inherits all members and member functions of a base class. The derived class can have more functionality with respect to the Base class and can easily access the Base class. A Derived class is also called a </a:t>
            </a: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child class</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or </a:t>
            </a: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subclass</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a:t>
            </a: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1EEE79DF-8F86-4141-B789-6ACEBABC8AB5}"/>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Base Class vs Derived Class</a:t>
            </a:r>
            <a:endParaRPr sz="2000" b="1" dirty="0">
              <a:solidFill>
                <a:schemeClr val="lt1"/>
              </a:solidFill>
            </a:endParaRPr>
          </a:p>
        </p:txBody>
      </p:sp>
      <p:pic>
        <p:nvPicPr>
          <p:cNvPr id="5" name="Picture 4">
            <a:extLst>
              <a:ext uri="{FF2B5EF4-FFF2-40B4-BE49-F238E27FC236}">
                <a16:creationId xmlns:a16="http://schemas.microsoft.com/office/drawing/2014/main" id="{52A1FB91-D5A6-5A8A-089F-B3B568CBDBFB}"/>
              </a:ext>
            </a:extLst>
          </p:cNvPr>
          <p:cNvPicPr>
            <a:picLocks noChangeAspect="1"/>
          </p:cNvPicPr>
          <p:nvPr/>
        </p:nvPicPr>
        <p:blipFill>
          <a:blip r:embed="rId3"/>
          <a:stretch>
            <a:fillRect/>
          </a:stretch>
        </p:blipFill>
        <p:spPr>
          <a:xfrm>
            <a:off x="1322402" y="2933175"/>
            <a:ext cx="2925750" cy="1773736"/>
          </a:xfrm>
          <a:prstGeom prst="rect">
            <a:avLst/>
          </a:prstGeom>
        </p:spPr>
      </p:pic>
    </p:spTree>
    <p:extLst>
      <p:ext uri="{BB962C8B-B14F-4D97-AF65-F5344CB8AC3E}">
        <p14:creationId xmlns:p14="http://schemas.microsoft.com/office/powerpoint/2010/main" val="320721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99C14BB-3CB2-7B40-3F65-22341D90719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CC1F09A-FB94-E96C-F07D-82DD10562A65}"/>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2A17A6DB-DB80-21F8-D5AF-418D30291513}"/>
              </a:ext>
            </a:extLst>
          </p:cNvPr>
          <p:cNvSpPr txBox="1"/>
          <p:nvPr/>
        </p:nvSpPr>
        <p:spPr>
          <a:xfrm>
            <a:off x="643465" y="703240"/>
            <a:ext cx="8263467" cy="4247286"/>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0371A2E2-6A39-522D-0996-9072A55C9CCC}"/>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Base Class vs Derived Class</a:t>
            </a:r>
            <a:endParaRPr sz="2000" b="1" dirty="0">
              <a:solidFill>
                <a:schemeClr val="lt1"/>
              </a:solidFill>
            </a:endParaRPr>
          </a:p>
        </p:txBody>
      </p:sp>
      <p:pic>
        <p:nvPicPr>
          <p:cNvPr id="3" name="Picture 2">
            <a:extLst>
              <a:ext uri="{FF2B5EF4-FFF2-40B4-BE49-F238E27FC236}">
                <a16:creationId xmlns:a16="http://schemas.microsoft.com/office/drawing/2014/main" id="{C8D982B4-8EBC-B4E8-2062-F7B078DEF2AA}"/>
              </a:ext>
            </a:extLst>
          </p:cNvPr>
          <p:cNvPicPr>
            <a:picLocks noChangeAspect="1"/>
          </p:cNvPicPr>
          <p:nvPr/>
        </p:nvPicPr>
        <p:blipFill>
          <a:blip r:embed="rId3"/>
          <a:stretch>
            <a:fillRect/>
          </a:stretch>
        </p:blipFill>
        <p:spPr>
          <a:xfrm>
            <a:off x="1364106" y="836763"/>
            <a:ext cx="2383824" cy="4067401"/>
          </a:xfrm>
          <a:prstGeom prst="rect">
            <a:avLst/>
          </a:prstGeom>
        </p:spPr>
      </p:pic>
    </p:spTree>
    <p:extLst>
      <p:ext uri="{BB962C8B-B14F-4D97-AF65-F5344CB8AC3E}">
        <p14:creationId xmlns:p14="http://schemas.microsoft.com/office/powerpoint/2010/main" val="3617300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69681B2-37D7-59D8-487B-03E06ECF0F9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F834D78-A808-96B6-A791-F7CA1B1FE778}"/>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C0D13E79-19FA-56DF-9040-134668A65BC6}"/>
              </a:ext>
            </a:extLst>
          </p:cNvPr>
          <p:cNvSpPr txBox="1"/>
          <p:nvPr/>
        </p:nvSpPr>
        <p:spPr>
          <a:xfrm>
            <a:off x="643465" y="703240"/>
            <a:ext cx="8263467" cy="4001065"/>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Access modifiers are used to implement an important aspect of Object-Oriented Programming known as Data Hiding.</a:t>
            </a:r>
          </a:p>
          <a:p>
            <a:pPr marL="114300" lvl="3">
              <a:spcBef>
                <a:spcPts val="1200"/>
              </a:spcBef>
              <a:buSzPts val="1800"/>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Why do we need access specifiers in C++?</a:t>
            </a:r>
          </a:p>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Access specifiers help control data access and ensure encapsulation, preventing unintended modifications and enforcing security.</a:t>
            </a:r>
          </a:p>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Imagine a </a:t>
            </a:r>
            <a:r>
              <a:rPr lang="en-US" b="1" dirty="0" err="1">
                <a:solidFill>
                  <a:srgbClr val="273239"/>
                </a:solidFill>
                <a:latin typeface="Nunito" pitchFamily="2" charset="0"/>
                <a:ea typeface="Bookman Old Style" panose="02050604050505020204" pitchFamily="18" charset="0"/>
                <a:cs typeface="Bookman Old Style" panose="02050604050505020204" pitchFamily="18" charset="0"/>
              </a:rPr>
              <a:t>BankAccount</a:t>
            </a: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 class</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where all data members are </a:t>
            </a: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public</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This allows direct access to sensitive information, leading to potential security risks. Now, let's use </a:t>
            </a: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private</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 members and provide public methods (getters &amp; setters) to protect sensitive data.</a:t>
            </a:r>
          </a:p>
          <a:p>
            <a:pPr marL="114300" lvl="3">
              <a:spcBef>
                <a:spcPts val="1200"/>
              </a:spcBef>
              <a:buSzPts val="1800"/>
            </a:pPr>
            <a:r>
              <a:rPr lang="en-US" b="0" i="0" dirty="0">
                <a:solidFill>
                  <a:srgbClr val="273239"/>
                </a:solidFill>
                <a:effectLst/>
                <a:latin typeface="Nunito" pitchFamily="2" charset="0"/>
              </a:rPr>
              <a:t>There are 3 types of access modifiers available in C++: </a:t>
            </a: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00050" lvl="3" indent="-285750">
              <a:spcBef>
                <a:spcPts val="1200"/>
              </a:spcBef>
              <a:buSzPts val="1800"/>
              <a:buFont typeface="Arial" panose="020B0604020202020204" pitchFamily="34" charset="0"/>
              <a:buChar char="•"/>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Public</a:t>
            </a:r>
          </a:p>
          <a:p>
            <a:pPr marL="400050" lvl="3" indent="-285750">
              <a:spcBef>
                <a:spcPts val="1200"/>
              </a:spcBef>
              <a:buSzPts val="1800"/>
              <a:buFont typeface="Arial" panose="020B0604020202020204" pitchFamily="34" charset="0"/>
              <a:buChar char="•"/>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Private</a:t>
            </a:r>
          </a:p>
          <a:p>
            <a:pPr marL="400050" lvl="3" indent="-285750">
              <a:spcBef>
                <a:spcPts val="1200"/>
              </a:spcBef>
              <a:buSzPts val="1800"/>
              <a:buFont typeface="Arial" panose="020B0604020202020204" pitchFamily="34" charset="0"/>
              <a:buChar char="•"/>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Protected</a:t>
            </a:r>
          </a:p>
        </p:txBody>
      </p:sp>
      <p:sp>
        <p:nvSpPr>
          <p:cNvPr id="8" name="Google Shape;101;p4">
            <a:extLst>
              <a:ext uri="{FF2B5EF4-FFF2-40B4-BE49-F238E27FC236}">
                <a16:creationId xmlns:a16="http://schemas.microsoft.com/office/drawing/2014/main" id="{6FD4399C-2930-287A-8DF3-79278BC0DA2D}"/>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Access Specifiers</a:t>
            </a:r>
            <a:endParaRPr sz="2000" b="1" dirty="0">
              <a:solidFill>
                <a:schemeClr val="lt1"/>
              </a:solidFill>
            </a:endParaRPr>
          </a:p>
        </p:txBody>
      </p:sp>
    </p:spTree>
    <p:extLst>
      <p:ext uri="{BB962C8B-B14F-4D97-AF65-F5344CB8AC3E}">
        <p14:creationId xmlns:p14="http://schemas.microsoft.com/office/powerpoint/2010/main" val="409577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7A51ED1-E62E-8014-7FA4-A143C0096FC1}"/>
            </a:ext>
          </a:extLst>
        </p:cNvPr>
        <p:cNvGrpSpPr/>
        <p:nvPr/>
      </p:nvGrpSpPr>
      <p:grpSpPr>
        <a:xfrm>
          <a:off x="0" y="0"/>
          <a:ext cx="0" cy="0"/>
          <a:chOff x="0" y="0"/>
          <a:chExt cx="0" cy="0"/>
        </a:xfrm>
      </p:grpSpPr>
      <p:sp>
        <p:nvSpPr>
          <p:cNvPr id="7" name="Google Shape;100;p4">
            <a:extLst>
              <a:ext uri="{FF2B5EF4-FFF2-40B4-BE49-F238E27FC236}">
                <a16:creationId xmlns:a16="http://schemas.microsoft.com/office/drawing/2014/main" id="{BFB51246-D180-0759-FA05-4BD0F243CCCD}"/>
              </a:ext>
            </a:extLst>
          </p:cNvPr>
          <p:cNvSpPr txBox="1"/>
          <p:nvPr/>
        </p:nvSpPr>
        <p:spPr>
          <a:xfrm>
            <a:off x="643465" y="703240"/>
            <a:ext cx="8263467" cy="4247286"/>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7E08AD1B-F0B9-EA79-31F3-A9CF407A47D9}"/>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Public Specifiers</a:t>
            </a:r>
            <a:endParaRPr sz="2000" b="1" dirty="0">
              <a:solidFill>
                <a:schemeClr val="lt1"/>
              </a:solidFill>
            </a:endParaRPr>
          </a:p>
        </p:txBody>
      </p:sp>
      <p:pic>
        <p:nvPicPr>
          <p:cNvPr id="3" name="Picture 2">
            <a:extLst>
              <a:ext uri="{FF2B5EF4-FFF2-40B4-BE49-F238E27FC236}">
                <a16:creationId xmlns:a16="http://schemas.microsoft.com/office/drawing/2014/main" id="{7A2337B8-15B7-B285-13F5-9E57C2B17A62}"/>
              </a:ext>
            </a:extLst>
          </p:cNvPr>
          <p:cNvPicPr>
            <a:picLocks noChangeAspect="1"/>
          </p:cNvPicPr>
          <p:nvPr/>
        </p:nvPicPr>
        <p:blipFill>
          <a:blip r:embed="rId3"/>
          <a:stretch>
            <a:fillRect/>
          </a:stretch>
        </p:blipFill>
        <p:spPr>
          <a:xfrm>
            <a:off x="4572000" y="869429"/>
            <a:ext cx="3302000" cy="3806379"/>
          </a:xfrm>
          <a:prstGeom prst="rect">
            <a:avLst/>
          </a:prstGeom>
        </p:spPr>
      </p:pic>
      <p:sp>
        <p:nvSpPr>
          <p:cNvPr id="4" name="TextBox 3">
            <a:extLst>
              <a:ext uri="{FF2B5EF4-FFF2-40B4-BE49-F238E27FC236}">
                <a16:creationId xmlns:a16="http://schemas.microsoft.com/office/drawing/2014/main" id="{F6C9A222-8AE2-12D7-E9E6-CA156B7CB620}"/>
              </a:ext>
            </a:extLst>
          </p:cNvPr>
          <p:cNvSpPr txBox="1"/>
          <p:nvPr/>
        </p:nvSpPr>
        <p:spPr>
          <a:xfrm>
            <a:off x="697042" y="869429"/>
            <a:ext cx="3515193" cy="5632311"/>
          </a:xfrm>
          <a:prstGeom prst="rect">
            <a:avLst/>
          </a:prstGeom>
          <a:noFill/>
        </p:spPr>
        <p:txBody>
          <a:bodyPr wrap="square" rtlCol="0">
            <a:spAutoFit/>
          </a:bodyPr>
          <a:lstStyle/>
          <a:p>
            <a:pPr marL="457200" lvl="3" indent="-342900">
              <a:spcBef>
                <a:spcPts val="1200"/>
              </a:spcBef>
              <a:buSzPts val="1800"/>
              <a:buAutoNum type="arabicPeriod"/>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Public: </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All the class members declared under the public specifier will be available to everyone. The data members and member functions declared as public can be accessed by other classes and functions too. The public members of a class can be accessed from anywhere in the program using the direct member access operator (.) with the object of that class. </a:t>
            </a: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endParaRPr lang="en-PH" dirty="0"/>
          </a:p>
        </p:txBody>
      </p:sp>
    </p:spTree>
    <p:extLst>
      <p:ext uri="{BB962C8B-B14F-4D97-AF65-F5344CB8AC3E}">
        <p14:creationId xmlns:p14="http://schemas.microsoft.com/office/powerpoint/2010/main" val="417047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162E64D-2DA2-EA33-9BDC-B06DDFD438E9}"/>
            </a:ext>
          </a:extLst>
        </p:cNvPr>
        <p:cNvGrpSpPr/>
        <p:nvPr/>
      </p:nvGrpSpPr>
      <p:grpSpPr>
        <a:xfrm>
          <a:off x="0" y="0"/>
          <a:ext cx="0" cy="0"/>
          <a:chOff x="0" y="0"/>
          <a:chExt cx="0" cy="0"/>
        </a:xfrm>
      </p:grpSpPr>
      <p:sp>
        <p:nvSpPr>
          <p:cNvPr id="7" name="Google Shape;100;p4">
            <a:extLst>
              <a:ext uri="{FF2B5EF4-FFF2-40B4-BE49-F238E27FC236}">
                <a16:creationId xmlns:a16="http://schemas.microsoft.com/office/drawing/2014/main" id="{B6AB38D7-9CB0-4B88-A1CA-84AA980E21C7}"/>
              </a:ext>
            </a:extLst>
          </p:cNvPr>
          <p:cNvSpPr txBox="1"/>
          <p:nvPr/>
        </p:nvSpPr>
        <p:spPr>
          <a:xfrm>
            <a:off x="643465" y="703240"/>
            <a:ext cx="8263467" cy="4247286"/>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98C959B5-BD00-9C63-44E7-D4F8686A607D}"/>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Private Specifiers</a:t>
            </a:r>
            <a:endParaRPr sz="2000" b="1" dirty="0">
              <a:solidFill>
                <a:schemeClr val="lt1"/>
              </a:solidFill>
            </a:endParaRPr>
          </a:p>
        </p:txBody>
      </p:sp>
      <p:sp>
        <p:nvSpPr>
          <p:cNvPr id="4" name="TextBox 3">
            <a:extLst>
              <a:ext uri="{FF2B5EF4-FFF2-40B4-BE49-F238E27FC236}">
                <a16:creationId xmlns:a16="http://schemas.microsoft.com/office/drawing/2014/main" id="{C95495F9-F77A-0879-807B-736483D0590B}"/>
              </a:ext>
            </a:extLst>
          </p:cNvPr>
          <p:cNvSpPr txBox="1"/>
          <p:nvPr/>
        </p:nvSpPr>
        <p:spPr>
          <a:xfrm>
            <a:off x="697042" y="869429"/>
            <a:ext cx="3515193" cy="4616648"/>
          </a:xfrm>
          <a:prstGeom prst="rect">
            <a:avLst/>
          </a:prstGeom>
          <a:noFill/>
        </p:spPr>
        <p:txBody>
          <a:bodyPr wrap="square" rtlCol="0">
            <a:spAutoFit/>
          </a:bodyPr>
          <a:lstStyle/>
          <a:p>
            <a:pPr marL="114300" lvl="3">
              <a:spcBef>
                <a:spcPts val="1200"/>
              </a:spcBef>
              <a:buSzPts val="1800"/>
            </a:pPr>
            <a:r>
              <a:rPr lang="en-US" b="1" i="0" dirty="0">
                <a:solidFill>
                  <a:srgbClr val="273239"/>
                </a:solidFill>
                <a:effectLst/>
                <a:latin typeface="Nunito" pitchFamily="2" charset="0"/>
              </a:rPr>
              <a:t>2. Private</a:t>
            </a:r>
            <a:r>
              <a:rPr lang="en-US" b="0" i="0" dirty="0">
                <a:solidFill>
                  <a:srgbClr val="273239"/>
                </a:solidFill>
                <a:effectLst/>
                <a:latin typeface="Nunito" pitchFamily="2" charset="0"/>
              </a:rPr>
              <a:t>: The class members declared as </a:t>
            </a:r>
            <a:r>
              <a:rPr lang="en-US" b="0" i="1" dirty="0">
                <a:solidFill>
                  <a:srgbClr val="273239"/>
                </a:solidFill>
                <a:effectLst/>
                <a:latin typeface="Nunito" pitchFamily="2" charset="0"/>
              </a:rPr>
              <a:t>private</a:t>
            </a:r>
            <a:r>
              <a:rPr lang="en-US" b="0" i="0" dirty="0">
                <a:solidFill>
                  <a:srgbClr val="273239"/>
                </a:solidFill>
                <a:effectLst/>
                <a:latin typeface="Nunito" pitchFamily="2" charset="0"/>
              </a:rPr>
              <a:t> can be accessed only by the member functions inside the class. They are not allowed to be accessed directly by any object or function outside the class. Only the member functions or the</a:t>
            </a:r>
            <a:r>
              <a:rPr lang="en-US" b="0" i="0" dirty="0">
                <a:solidFill>
                  <a:schemeClr val="tx1"/>
                </a:solidFill>
                <a:effectLst/>
                <a:latin typeface="Nunito" pitchFamily="2" charset="0"/>
              </a:rPr>
              <a:t> </a:t>
            </a:r>
            <a:r>
              <a:rPr lang="en-US" b="0" i="0"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friend functions</a:t>
            </a:r>
            <a:r>
              <a:rPr lang="en-US" b="0" i="0" dirty="0">
                <a:solidFill>
                  <a:schemeClr val="tx1"/>
                </a:solidFill>
                <a:effectLst/>
                <a:latin typeface="Nunito" pitchFamily="2" charset="0"/>
              </a:rPr>
              <a:t>/ </a:t>
            </a:r>
            <a:r>
              <a:rPr lang="en-US" b="0" i="0" dirty="0">
                <a:solidFill>
                  <a:schemeClr val="tx1"/>
                </a:solidFill>
                <a:effectLst/>
                <a:latin typeface="Nunito" pitchFamily="2" charset="0"/>
                <a:hlinkClick r:id="rId3">
                  <a:extLst>
                    <a:ext uri="{A12FA001-AC4F-418D-AE19-62706E023703}">
                      <ahyp:hlinkClr xmlns:ahyp="http://schemas.microsoft.com/office/drawing/2018/hyperlinkcolor" val="tx"/>
                    </a:ext>
                  </a:extLst>
                </a:hlinkClick>
              </a:rPr>
              <a:t>friend class </a:t>
            </a:r>
            <a:r>
              <a:rPr lang="en-US" b="0" i="0" dirty="0">
                <a:solidFill>
                  <a:srgbClr val="273239"/>
                </a:solidFill>
                <a:effectLst/>
                <a:latin typeface="Nunito" pitchFamily="2" charset="0"/>
              </a:rPr>
              <a:t>are allowed to access the private data members of the class. </a:t>
            </a: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pic>
        <p:nvPicPr>
          <p:cNvPr id="6" name="Picture 5">
            <a:extLst>
              <a:ext uri="{FF2B5EF4-FFF2-40B4-BE49-F238E27FC236}">
                <a16:creationId xmlns:a16="http://schemas.microsoft.com/office/drawing/2014/main" id="{2F6CC06D-6B97-D199-C709-33F811C75D3C}"/>
              </a:ext>
            </a:extLst>
          </p:cNvPr>
          <p:cNvPicPr>
            <a:picLocks noChangeAspect="1"/>
          </p:cNvPicPr>
          <p:nvPr/>
        </p:nvPicPr>
        <p:blipFill>
          <a:blip r:embed="rId4"/>
          <a:stretch>
            <a:fillRect/>
          </a:stretch>
        </p:blipFill>
        <p:spPr>
          <a:xfrm>
            <a:off x="4775198" y="801974"/>
            <a:ext cx="2635638" cy="3897443"/>
          </a:xfrm>
          <a:prstGeom prst="rect">
            <a:avLst/>
          </a:prstGeom>
        </p:spPr>
      </p:pic>
    </p:spTree>
    <p:extLst>
      <p:ext uri="{BB962C8B-B14F-4D97-AF65-F5344CB8AC3E}">
        <p14:creationId xmlns:p14="http://schemas.microsoft.com/office/powerpoint/2010/main" val="407343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4EDEB0E-CC53-0DFE-E523-0B64BAF06109}"/>
            </a:ext>
          </a:extLst>
        </p:cNvPr>
        <p:cNvGrpSpPr/>
        <p:nvPr/>
      </p:nvGrpSpPr>
      <p:grpSpPr>
        <a:xfrm>
          <a:off x="0" y="0"/>
          <a:ext cx="0" cy="0"/>
          <a:chOff x="0" y="0"/>
          <a:chExt cx="0" cy="0"/>
        </a:xfrm>
      </p:grpSpPr>
      <p:sp>
        <p:nvSpPr>
          <p:cNvPr id="7" name="Google Shape;100;p4">
            <a:extLst>
              <a:ext uri="{FF2B5EF4-FFF2-40B4-BE49-F238E27FC236}">
                <a16:creationId xmlns:a16="http://schemas.microsoft.com/office/drawing/2014/main" id="{E5FDFE84-1E2A-72A3-57C4-7F65CF1FD096}"/>
              </a:ext>
            </a:extLst>
          </p:cNvPr>
          <p:cNvSpPr txBox="1"/>
          <p:nvPr/>
        </p:nvSpPr>
        <p:spPr>
          <a:xfrm>
            <a:off x="643465" y="703240"/>
            <a:ext cx="8263467" cy="4247286"/>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E0E544E1-BC02-9E44-E194-E5553FB3CD4C}"/>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Protected Specifiers</a:t>
            </a:r>
            <a:endParaRPr sz="2000" b="1" dirty="0">
              <a:solidFill>
                <a:schemeClr val="lt1"/>
              </a:solidFill>
            </a:endParaRPr>
          </a:p>
        </p:txBody>
      </p:sp>
      <p:sp>
        <p:nvSpPr>
          <p:cNvPr id="4" name="TextBox 3">
            <a:extLst>
              <a:ext uri="{FF2B5EF4-FFF2-40B4-BE49-F238E27FC236}">
                <a16:creationId xmlns:a16="http://schemas.microsoft.com/office/drawing/2014/main" id="{3BB4C7CA-50CE-BB8D-AA26-CBB9B73AF953}"/>
              </a:ext>
            </a:extLst>
          </p:cNvPr>
          <p:cNvSpPr txBox="1"/>
          <p:nvPr/>
        </p:nvSpPr>
        <p:spPr>
          <a:xfrm>
            <a:off x="697042" y="869429"/>
            <a:ext cx="3515193" cy="4247317"/>
          </a:xfrm>
          <a:prstGeom prst="rect">
            <a:avLst/>
          </a:prstGeom>
          <a:noFill/>
        </p:spPr>
        <p:txBody>
          <a:bodyPr wrap="square" rtlCol="0">
            <a:spAutoFit/>
          </a:bodyPr>
          <a:lstStyle/>
          <a:p>
            <a:pPr marL="114300" lvl="3">
              <a:spcBef>
                <a:spcPts val="1200"/>
              </a:spcBef>
              <a:buSzPts val="1800"/>
            </a:pPr>
            <a:r>
              <a:rPr lang="en-US" i="0" dirty="0">
                <a:solidFill>
                  <a:srgbClr val="273239"/>
                </a:solidFill>
                <a:effectLst/>
                <a:latin typeface="Nunito" pitchFamily="2" charset="0"/>
              </a:rPr>
              <a:t>3. </a:t>
            </a:r>
            <a:r>
              <a:rPr lang="en-US" b="1" i="0" dirty="0">
                <a:solidFill>
                  <a:srgbClr val="273239"/>
                </a:solidFill>
                <a:effectLst/>
                <a:latin typeface="Nunito" pitchFamily="2" charset="0"/>
              </a:rPr>
              <a:t>Protected: </a:t>
            </a:r>
            <a:r>
              <a:rPr lang="en-US" i="0" dirty="0">
                <a:solidFill>
                  <a:srgbClr val="273239"/>
                </a:solidFill>
                <a:effectLst/>
                <a:latin typeface="Nunito" pitchFamily="2" charset="0"/>
              </a:rPr>
              <a:t>The protected access modifier is similar to the private access modifier in the sense that it can’t be accessed outside of its class unless with the help of a friend class. The difference is that the class members declared as Protected can be accessed by any subclass (derived class) of that class as well. </a:t>
            </a: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457200" lvl="3" indent="-342900">
              <a:spcBef>
                <a:spcPts val="1200"/>
              </a:spcBef>
              <a:buSzPts val="1800"/>
              <a:buAutoNum type="arabicPeriod"/>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pic>
        <p:nvPicPr>
          <p:cNvPr id="5" name="Picture 4">
            <a:extLst>
              <a:ext uri="{FF2B5EF4-FFF2-40B4-BE49-F238E27FC236}">
                <a16:creationId xmlns:a16="http://schemas.microsoft.com/office/drawing/2014/main" id="{D5B19E5D-188E-CDDC-2FAD-A3525074A741}"/>
              </a:ext>
            </a:extLst>
          </p:cNvPr>
          <p:cNvPicPr>
            <a:picLocks noChangeAspect="1"/>
          </p:cNvPicPr>
          <p:nvPr/>
        </p:nvPicPr>
        <p:blipFill>
          <a:blip r:embed="rId3"/>
          <a:stretch>
            <a:fillRect/>
          </a:stretch>
        </p:blipFill>
        <p:spPr>
          <a:xfrm>
            <a:off x="4265812" y="869429"/>
            <a:ext cx="2434791" cy="3852473"/>
          </a:xfrm>
          <a:prstGeom prst="rect">
            <a:avLst/>
          </a:prstGeom>
        </p:spPr>
      </p:pic>
    </p:spTree>
    <p:extLst>
      <p:ext uri="{BB962C8B-B14F-4D97-AF65-F5344CB8AC3E}">
        <p14:creationId xmlns:p14="http://schemas.microsoft.com/office/powerpoint/2010/main" val="2976497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3345148-3E8F-2F0C-57DF-8165B7C6E67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91EB24A-6A58-FDA2-ACBC-CE08D44B63D3}"/>
              </a:ext>
            </a:extLst>
          </p:cNvPr>
          <p:cNvSpPr/>
          <p:nvPr/>
        </p:nvSpPr>
        <p:spPr>
          <a:xfrm>
            <a:off x="4895849" y="647700"/>
            <a:ext cx="3836019" cy="3886200"/>
          </a:xfrm>
          <a:prstGeom prst="rect">
            <a:avLst/>
          </a:prstGeom>
          <a:solidFill>
            <a:schemeClr val="bg1">
              <a:lumMod val="9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Google Shape;100;p4">
            <a:extLst>
              <a:ext uri="{FF2B5EF4-FFF2-40B4-BE49-F238E27FC236}">
                <a16:creationId xmlns:a16="http://schemas.microsoft.com/office/drawing/2014/main" id="{E0FF2812-A2E9-5900-2ED1-F15AA1C8D081}"/>
              </a:ext>
            </a:extLst>
          </p:cNvPr>
          <p:cNvSpPr txBox="1"/>
          <p:nvPr/>
        </p:nvSpPr>
        <p:spPr>
          <a:xfrm>
            <a:off x="643465" y="703240"/>
            <a:ext cx="8263467" cy="4308842"/>
          </a:xfrm>
          <a:prstGeom prst="rect">
            <a:avLst/>
          </a:prstGeom>
          <a:noFill/>
          <a:ln w="19050" cap="flat" cmpd="sng">
            <a:solidFill>
              <a:srgbClr val="008000"/>
            </a:solidFill>
            <a:prstDash val="solid"/>
            <a:round/>
            <a:headEnd type="none" w="sm" len="sm"/>
            <a:tailEnd type="none" w="sm" len="sm"/>
          </a:ln>
        </p:spPr>
        <p:txBody>
          <a:bodyPr spcFirstLastPara="1" wrap="square" lIns="91425" tIns="91425" rIns="91425" bIns="91425" anchor="t" anchorCtr="0">
            <a:spAutoFit/>
          </a:bodyPr>
          <a:lstStyle/>
          <a:p>
            <a:pPr marL="114300" lvl="3">
              <a:spcBef>
                <a:spcPts val="1200"/>
              </a:spcBef>
              <a:buSzPts val="1800"/>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A </a:t>
            </a: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friend function </a:t>
            </a:r>
            <a:r>
              <a:rPr lang="en-US" dirty="0">
                <a:solidFill>
                  <a:srgbClr val="273239"/>
                </a:solidFill>
                <a:latin typeface="Nunito" pitchFamily="2" charset="0"/>
                <a:ea typeface="Bookman Old Style" panose="02050604050505020204" pitchFamily="18" charset="0"/>
                <a:cs typeface="Bookman Old Style" panose="02050604050505020204" pitchFamily="18" charset="0"/>
              </a:rPr>
              <a:t>can be granted special access to private and protected members of a class in C++. They are not the member functions of the class but can access and manipulate the private and protected members of that class for they are declared as friends.</a:t>
            </a:r>
          </a:p>
          <a:p>
            <a:pPr marL="400050" lvl="3" indent="-285750">
              <a:spcBef>
                <a:spcPts val="1200"/>
              </a:spcBef>
              <a:buSzPts val="1800"/>
              <a:buFont typeface="Arial" panose="020B0604020202020204" pitchFamily="34" charset="0"/>
              <a:buChar char="•"/>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It is declared using the friend keyword inside the class.</a:t>
            </a:r>
          </a:p>
          <a:p>
            <a:pPr marL="400050" lvl="3" indent="-285750">
              <a:spcBef>
                <a:spcPts val="1200"/>
              </a:spcBef>
              <a:buSzPts val="1800"/>
              <a:buFont typeface="Arial" panose="020B0604020202020204" pitchFamily="34" charset="0"/>
              <a:buChar char="•"/>
            </a:pPr>
            <a:r>
              <a:rPr lang="en-US" dirty="0">
                <a:solidFill>
                  <a:srgbClr val="273239"/>
                </a:solidFill>
                <a:latin typeface="Nunito" pitchFamily="2" charset="0"/>
                <a:ea typeface="Bookman Old Style" panose="02050604050505020204" pitchFamily="18" charset="0"/>
                <a:cs typeface="Bookman Old Style" panose="02050604050505020204" pitchFamily="18" charset="0"/>
              </a:rPr>
              <a:t>It can be a global function or a member function of another class.</a:t>
            </a:r>
          </a:p>
          <a:p>
            <a:pPr marL="114300" lvl="3">
              <a:spcBef>
                <a:spcPts val="1200"/>
              </a:spcBef>
              <a:buSzPts val="1800"/>
            </a:pPr>
            <a:r>
              <a:rPr lang="en-US" b="1" dirty="0">
                <a:solidFill>
                  <a:srgbClr val="273239"/>
                </a:solidFill>
                <a:latin typeface="Nunito" pitchFamily="2" charset="0"/>
                <a:ea typeface="Bookman Old Style" panose="02050604050505020204" pitchFamily="18" charset="0"/>
                <a:cs typeface="Bookman Old Style" panose="02050604050505020204" pitchFamily="18" charset="0"/>
              </a:rPr>
              <a:t>General Syntax</a:t>
            </a: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b="1"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a:p>
            <a:pPr marL="114300" lvl="3">
              <a:spcBef>
                <a:spcPts val="1200"/>
              </a:spcBef>
              <a:buSzPts val="1800"/>
            </a:pPr>
            <a:endParaRPr lang="en-US" dirty="0">
              <a:solidFill>
                <a:srgbClr val="273239"/>
              </a:solidFill>
              <a:latin typeface="Nunito" pitchFamily="2" charset="0"/>
              <a:ea typeface="Bookman Old Style" panose="02050604050505020204" pitchFamily="18" charset="0"/>
              <a:cs typeface="Bookman Old Style" panose="02050604050505020204" pitchFamily="18" charset="0"/>
            </a:endParaRPr>
          </a:p>
        </p:txBody>
      </p:sp>
      <p:sp>
        <p:nvSpPr>
          <p:cNvPr id="8" name="Google Shape;101;p4">
            <a:extLst>
              <a:ext uri="{FF2B5EF4-FFF2-40B4-BE49-F238E27FC236}">
                <a16:creationId xmlns:a16="http://schemas.microsoft.com/office/drawing/2014/main" id="{28720788-883E-4F97-6237-9A7CA613FE4B}"/>
              </a:ext>
            </a:extLst>
          </p:cNvPr>
          <p:cNvSpPr/>
          <p:nvPr/>
        </p:nvSpPr>
        <p:spPr>
          <a:xfrm>
            <a:off x="1581110" y="107350"/>
            <a:ext cx="6202500" cy="468600"/>
          </a:xfrm>
          <a:prstGeom prst="rect">
            <a:avLst/>
          </a:prstGeom>
          <a:solidFill>
            <a:srgbClr val="008000"/>
          </a:solidFill>
          <a:ln w="9525" cap="flat" cmpd="sng">
            <a:solidFill>
              <a:srgbClr val="008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PH" sz="2000" b="1" dirty="0">
                <a:solidFill>
                  <a:schemeClr val="lt1"/>
                </a:solidFill>
              </a:rPr>
              <a:t>Friend Functions</a:t>
            </a:r>
            <a:endParaRPr sz="2000" b="1" dirty="0">
              <a:solidFill>
                <a:schemeClr val="lt1"/>
              </a:solidFill>
            </a:endParaRPr>
          </a:p>
        </p:txBody>
      </p:sp>
      <p:pic>
        <p:nvPicPr>
          <p:cNvPr id="3" name="Picture 2">
            <a:extLst>
              <a:ext uri="{FF2B5EF4-FFF2-40B4-BE49-F238E27FC236}">
                <a16:creationId xmlns:a16="http://schemas.microsoft.com/office/drawing/2014/main" id="{0CD79FE0-F971-0B0B-803E-C1BEF204C040}"/>
              </a:ext>
            </a:extLst>
          </p:cNvPr>
          <p:cNvPicPr>
            <a:picLocks noChangeAspect="1"/>
          </p:cNvPicPr>
          <p:nvPr/>
        </p:nvPicPr>
        <p:blipFill>
          <a:blip r:embed="rId3"/>
          <a:stretch>
            <a:fillRect/>
          </a:stretch>
        </p:blipFill>
        <p:spPr>
          <a:xfrm>
            <a:off x="1059830" y="2656851"/>
            <a:ext cx="3836019" cy="2004339"/>
          </a:xfrm>
          <a:prstGeom prst="rect">
            <a:avLst/>
          </a:prstGeom>
        </p:spPr>
      </p:pic>
    </p:spTree>
    <p:extLst>
      <p:ext uri="{BB962C8B-B14F-4D97-AF65-F5344CB8AC3E}">
        <p14:creationId xmlns:p14="http://schemas.microsoft.com/office/powerpoint/2010/main" val="9062508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E902B1B10E1A4982C8099D277A68A1" ma:contentTypeVersion="11" ma:contentTypeDescription="Create a new document." ma:contentTypeScope="" ma:versionID="aad630f7e0c5c2e41e0ed0a401a32dff">
  <xsd:schema xmlns:xsd="http://www.w3.org/2001/XMLSchema" xmlns:xs="http://www.w3.org/2001/XMLSchema" xmlns:p="http://schemas.microsoft.com/office/2006/metadata/properties" xmlns:ns3="9a8afb94-43da-499f-9a82-b476f1e160af" targetNamespace="http://schemas.microsoft.com/office/2006/metadata/properties" ma:root="true" ma:fieldsID="0a8c700b5f8e4fccaa592a2186ef32d8" ns3:_="">
    <xsd:import namespace="9a8afb94-43da-499f-9a82-b476f1e160a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Location" minOccurs="0"/>
                <xsd:element ref="ns3:MediaServiceOCR"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8afb94-43da-499f-9a82-b476f1e160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4B3605-8AF3-4A3E-8A78-BCF54119972C}">
  <ds:schemaRefs>
    <ds:schemaRef ds:uri="http://www.w3.org/XML/1998/namespac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 ds:uri="http://purl.org/dc/elements/1.1/"/>
    <ds:schemaRef ds:uri="9a8afb94-43da-499f-9a82-b476f1e160af"/>
  </ds:schemaRefs>
</ds:datastoreItem>
</file>

<file path=customXml/itemProps2.xml><?xml version="1.0" encoding="utf-8"?>
<ds:datastoreItem xmlns:ds="http://schemas.openxmlformats.org/officeDocument/2006/customXml" ds:itemID="{ACEE6B3C-7306-4603-A54D-63B43DB56E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8afb94-43da-499f-9a82-b476f1e160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B82DE4-39E1-447E-8041-04E94C4E9B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2139</TotalTime>
  <Words>541</Words>
  <Application>Microsoft Office PowerPoint</Application>
  <PresentationFormat>On-screen Show (16:9)</PresentationFormat>
  <Paragraphs>103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Franze Garcia</dc:creator>
  <cp:lastModifiedBy>Miguel Edward Rosal</cp:lastModifiedBy>
  <cp:revision>53</cp:revision>
  <dcterms:created xsi:type="dcterms:W3CDTF">2023-02-07T05:36:36Z</dcterms:created>
  <dcterms:modified xsi:type="dcterms:W3CDTF">2025-03-09T04:19:43Z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0x01010058E902B1B10E1A4982C8099D277A68A1</vt:lpwstr>
  </property>
</Properties>
</file>