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56" r:id="rId5"/>
    <p:sldId id="260" r:id="rId6"/>
    <p:sldId id="271" r:id="rId7"/>
    <p:sldId id="330" r:id="rId8"/>
    <p:sldId id="331" r:id="rId9"/>
    <p:sldId id="320" r:id="rId10"/>
    <p:sldId id="332" r:id="rId11"/>
    <p:sldId id="333" r:id="rId12"/>
    <p:sldId id="334" r:id="rId13"/>
    <p:sldId id="270" r:id="rId14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16"/>
      <p:bold r:id="rId17"/>
      <p:italic r:id="rId18"/>
      <p:boldItalic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hwh4PppTwVUx7M8gDgXmCIo4Rk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4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0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>
            <a:spLocks noGrp="1"/>
          </p:cNvSpPr>
          <p:nvPr>
            <p:ph type="title"/>
          </p:nvPr>
        </p:nvSpPr>
        <p:spPr>
          <a:xfrm rot="5400000">
            <a:off x="6012656" y="771525"/>
            <a:ext cx="3290888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 rot="5400000">
            <a:off x="1821656" y="-1209675"/>
            <a:ext cx="3290888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5529BC-09B9-F75E-9347-5FA1E68AB7B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92199" y="839787"/>
            <a:ext cx="2811463" cy="33813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picture</a:t>
            </a:r>
            <a:endParaRPr lang="en-PH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/>
        </p:nvSpPr>
        <p:spPr>
          <a:xfrm>
            <a:off x="1741200" y="2127851"/>
            <a:ext cx="5661600" cy="59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endParaRPr sz="36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ADDDD6-DDAA-4A9B-AEDC-F76444052024}"/>
              </a:ext>
            </a:extLst>
          </p:cNvPr>
          <p:cNvSpPr txBox="1"/>
          <p:nvPr/>
        </p:nvSpPr>
        <p:spPr>
          <a:xfrm>
            <a:off x="2286000" y="2324557"/>
            <a:ext cx="4572000" cy="1672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3200" b="1" dirty="0">
                <a:solidFill>
                  <a:srgbClr val="006600"/>
                </a:solidFill>
              </a:rPr>
              <a:t>INTEGPROG</a:t>
            </a:r>
            <a:endParaRPr lang="en-US" sz="3200" b="1" i="0" u="none" strike="noStrike" cap="none" dirty="0">
              <a:solidFill>
                <a:srgbClr val="0066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800">
                <a:solidFill>
                  <a:srgbClr val="008000"/>
                </a:solidFill>
              </a:rPr>
              <a:t>Integrative Programming</a:t>
            </a:r>
            <a:endParaRPr lang="en-US" sz="1800" dirty="0">
              <a:solidFill>
                <a:srgbClr val="008000"/>
              </a:solidFill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1400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AY 2024 - 2025 </a:t>
            </a:r>
            <a:r>
              <a:rPr lang="en-US" i="0" u="none" strike="noStrike" cap="none" dirty="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2nd</a:t>
            </a:r>
            <a:r>
              <a:rPr lang="en-US" sz="1400" dirty="0">
                <a:solidFill>
                  <a:srgbClr val="008000"/>
                </a:solidFill>
              </a:rPr>
              <a:t> Semester</a:t>
            </a:r>
            <a:endParaRPr lang="en-US" sz="1400" i="0" u="none" strike="noStrike" cap="none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600" b="0" i="0" u="none" strike="noStrike" cap="none" dirty="0">
              <a:solidFill>
                <a:srgbClr val="008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600" dirty="0">
              <a:solidFill>
                <a:srgbClr val="008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875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0;p4">
            <a:extLst>
              <a:ext uri="{FF2B5EF4-FFF2-40B4-BE49-F238E27FC236}">
                <a16:creationId xmlns:a16="http://schemas.microsoft.com/office/drawing/2014/main" id="{160E7CB5-5356-49D3-82D8-3E946A5DF436}"/>
              </a:ext>
            </a:extLst>
          </p:cNvPr>
          <p:cNvSpPr txBox="1"/>
          <p:nvPr/>
        </p:nvSpPr>
        <p:spPr>
          <a:xfrm>
            <a:off x="910994" y="656233"/>
            <a:ext cx="6202500" cy="738633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Constructor</a:t>
            </a: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●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Destructor</a:t>
            </a:r>
          </a:p>
        </p:txBody>
      </p:sp>
      <p:sp>
        <p:nvSpPr>
          <p:cNvPr id="4" name="Google Shape;102;g276193dde6c_0_22">
            <a:extLst>
              <a:ext uri="{FF2B5EF4-FFF2-40B4-BE49-F238E27FC236}">
                <a16:creationId xmlns:a16="http://schemas.microsoft.com/office/drawing/2014/main" id="{F98A7CAD-C740-453D-9082-0B7A60B0F615}"/>
              </a:ext>
            </a:extLst>
          </p:cNvPr>
          <p:cNvSpPr/>
          <p:nvPr/>
        </p:nvSpPr>
        <p:spPr>
          <a:xfrm>
            <a:off x="910994" y="147062"/>
            <a:ext cx="3495600" cy="366300"/>
          </a:xfrm>
          <a:prstGeom prst="roundRect">
            <a:avLst>
              <a:gd name="adj" fmla="val 16667"/>
            </a:avLst>
          </a:pr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PH" sz="2600" b="1" i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Outline:</a:t>
            </a:r>
            <a:endParaRPr sz="2600" b="1" i="1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62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729235-EC9A-ACDC-4FE7-A1FC4F2548B1}"/>
              </a:ext>
            </a:extLst>
          </p:cNvPr>
          <p:cNvSpPr/>
          <p:nvPr/>
        </p:nvSpPr>
        <p:spPr>
          <a:xfrm>
            <a:off x="4895849" y="647700"/>
            <a:ext cx="3836019" cy="3886200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Google Shape;100;p4">
            <a:extLst>
              <a:ext uri="{FF2B5EF4-FFF2-40B4-BE49-F238E27FC236}">
                <a16:creationId xmlns:a16="http://schemas.microsoft.com/office/drawing/2014/main" id="{4EB112E2-C106-4F14-A04A-618161228BD3}"/>
              </a:ext>
            </a:extLst>
          </p:cNvPr>
          <p:cNvSpPr txBox="1"/>
          <p:nvPr/>
        </p:nvSpPr>
        <p:spPr>
          <a:xfrm>
            <a:off x="643465" y="703240"/>
            <a:ext cx="8263467" cy="3785621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3">
              <a:spcBef>
                <a:spcPts val="1200"/>
              </a:spcBef>
              <a:buSzPts val="1800"/>
            </a:pPr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Constructor in C++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is a special method that is invoked automatically at the time an object of a class is created. It is used to initialize the data members of new objects generally. The constructor in C++ has the same name as the class or structure. It constructs the values i.e. provides data for the object which is why it is known as a constructor.</a:t>
            </a: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Rules in declaring constructor:</a:t>
            </a: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1EEE79DF-8F86-4141-B789-6ACEBABC8AB5}"/>
              </a:ext>
            </a:extLst>
          </p:cNvPr>
          <p:cNvSpPr/>
          <p:nvPr/>
        </p:nvSpPr>
        <p:spPr>
          <a:xfrm>
            <a:off x="1581110" y="107350"/>
            <a:ext cx="6202500" cy="4686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b="1" dirty="0">
                <a:solidFill>
                  <a:schemeClr val="lt1"/>
                </a:solidFill>
              </a:rPr>
              <a:t>Constructor</a:t>
            </a:r>
            <a:endParaRPr sz="2000" b="1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DD7A9-9F8F-D3CA-B8BF-FE28D39D9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8897" y="2313509"/>
            <a:ext cx="5446206" cy="2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17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8CD38C-C340-40A3-562B-5E8B674B5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F48992-BD92-12E6-0AE4-14BE408D18DC}"/>
              </a:ext>
            </a:extLst>
          </p:cNvPr>
          <p:cNvSpPr/>
          <p:nvPr/>
        </p:nvSpPr>
        <p:spPr>
          <a:xfrm>
            <a:off x="4895849" y="647700"/>
            <a:ext cx="3836019" cy="3886200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Google Shape;100;p4">
            <a:extLst>
              <a:ext uri="{FF2B5EF4-FFF2-40B4-BE49-F238E27FC236}">
                <a16:creationId xmlns:a16="http://schemas.microsoft.com/office/drawing/2014/main" id="{57819BD5-BBB8-CC93-E920-1944B0B184A8}"/>
              </a:ext>
            </a:extLst>
          </p:cNvPr>
          <p:cNvSpPr txBox="1"/>
          <p:nvPr/>
        </p:nvSpPr>
        <p:spPr>
          <a:xfrm>
            <a:off x="643465" y="703240"/>
            <a:ext cx="8263467" cy="4462730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3">
              <a:spcBef>
                <a:spcPts val="1200"/>
              </a:spcBef>
              <a:buSzPts val="1800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1.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Default Constructor (No Arguments)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A constructor that takes no parameters and initializes default values.</a:t>
            </a: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2. 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Parameterized Constructor. </a:t>
            </a:r>
            <a:r>
              <a:rPr lang="en-US" dirty="0"/>
              <a:t>A constructor that accepts parameters for object initialization.</a:t>
            </a:r>
          </a:p>
          <a:p>
            <a:pPr marL="114300" lvl="3">
              <a:spcBef>
                <a:spcPts val="1200"/>
              </a:spcBef>
              <a:buSzPts val="1800"/>
            </a:pPr>
            <a:endParaRPr lang="en-US" dirty="0"/>
          </a:p>
          <a:p>
            <a:pPr marL="114300" lvl="3">
              <a:spcBef>
                <a:spcPts val="1200"/>
              </a:spcBef>
              <a:buSzPts val="1800"/>
            </a:pPr>
            <a:endParaRPr lang="en-US" dirty="0"/>
          </a:p>
          <a:p>
            <a:pPr marL="114300" lvl="3">
              <a:spcBef>
                <a:spcPts val="1200"/>
              </a:spcBef>
              <a:buSzPts val="1800"/>
            </a:pPr>
            <a:endParaRPr lang="en-PH" dirty="0"/>
          </a:p>
          <a:p>
            <a:pPr marL="114300" lvl="3">
              <a:spcBef>
                <a:spcPts val="1200"/>
              </a:spcBef>
              <a:buSzPts val="1800"/>
            </a:pPr>
            <a:endParaRPr lang="en-US" b="1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E1ADBE5B-A3E4-3CB6-23F1-C7D80464DD46}"/>
              </a:ext>
            </a:extLst>
          </p:cNvPr>
          <p:cNvSpPr/>
          <p:nvPr/>
        </p:nvSpPr>
        <p:spPr>
          <a:xfrm>
            <a:off x="1581110" y="107350"/>
            <a:ext cx="6202500" cy="4686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b="1" dirty="0">
                <a:solidFill>
                  <a:schemeClr val="lt1"/>
                </a:solidFill>
              </a:rPr>
              <a:t>Types of Constructor</a:t>
            </a:r>
            <a:endParaRPr sz="2000" b="1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C23D80-C88E-259C-8503-5B9070F1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1462154"/>
            <a:ext cx="2537466" cy="14261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057FE-C69F-9E76-71B9-3ED98ADD8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9" y="3273286"/>
            <a:ext cx="2842305" cy="16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356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9A3307-FC69-A7AD-963C-43E411EA6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EC947B-D16E-77FE-E6F9-042BC779A925}"/>
              </a:ext>
            </a:extLst>
          </p:cNvPr>
          <p:cNvSpPr/>
          <p:nvPr/>
        </p:nvSpPr>
        <p:spPr>
          <a:xfrm>
            <a:off x="4895849" y="647700"/>
            <a:ext cx="3836019" cy="3886200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Google Shape;100;p4">
            <a:extLst>
              <a:ext uri="{FF2B5EF4-FFF2-40B4-BE49-F238E27FC236}">
                <a16:creationId xmlns:a16="http://schemas.microsoft.com/office/drawing/2014/main" id="{6B384C14-AEAB-A0C1-DB2C-6EBA478190BF}"/>
              </a:ext>
            </a:extLst>
          </p:cNvPr>
          <p:cNvSpPr txBox="1"/>
          <p:nvPr/>
        </p:nvSpPr>
        <p:spPr>
          <a:xfrm>
            <a:off x="643465" y="703240"/>
            <a:ext cx="8263467" cy="4247286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3">
              <a:spcBef>
                <a:spcPts val="1200"/>
              </a:spcBef>
              <a:buSzPts val="1800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 3. </a:t>
            </a:r>
            <a:r>
              <a:rPr lang="en-PH" b="1" dirty="0"/>
              <a:t>Constructor Overloading. </a:t>
            </a:r>
            <a:r>
              <a:rPr lang="en-US" dirty="0"/>
              <a:t>Multiple constructors with different parameters.</a:t>
            </a: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4. </a:t>
            </a:r>
            <a:r>
              <a:rPr lang="en-PH" b="1" dirty="0"/>
              <a:t>Copy Constructor</a:t>
            </a:r>
            <a:r>
              <a:rPr lang="en-US" b="1" dirty="0">
                <a:solidFill>
                  <a:srgbClr val="273239"/>
                </a:solidFill>
                <a:latin typeface="Nunito" pitchFamily="2" charset="0"/>
              </a:rPr>
              <a:t>. </a:t>
            </a: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Creates a new object as a copy of an existing object.</a:t>
            </a:r>
            <a:endParaRPr lang="en-US" dirty="0"/>
          </a:p>
          <a:p>
            <a:pPr marL="114300" lvl="3">
              <a:spcBef>
                <a:spcPts val="1200"/>
              </a:spcBef>
              <a:buSzPts val="1800"/>
            </a:pPr>
            <a:endParaRPr lang="en-US" dirty="0"/>
          </a:p>
          <a:p>
            <a:pPr marL="114300" lvl="3">
              <a:spcBef>
                <a:spcPts val="1200"/>
              </a:spcBef>
              <a:buSzPts val="1800"/>
            </a:pPr>
            <a:endParaRPr lang="en-US" dirty="0"/>
          </a:p>
          <a:p>
            <a:pPr marL="114300" lvl="3">
              <a:spcBef>
                <a:spcPts val="1200"/>
              </a:spcBef>
              <a:buSzPts val="1800"/>
            </a:pPr>
            <a:endParaRPr lang="en-PH" dirty="0"/>
          </a:p>
          <a:p>
            <a:pPr marL="114300" lvl="3">
              <a:spcBef>
                <a:spcPts val="1200"/>
              </a:spcBef>
              <a:buSzPts val="1800"/>
            </a:pPr>
            <a:endParaRPr lang="en-US" b="1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solidFill>
                <a:srgbClr val="273239"/>
              </a:solidFill>
              <a:latin typeface="Nunito" pitchFamily="2" charset="0"/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041F3B5D-71CD-28B4-5475-A02E04A8DA62}"/>
              </a:ext>
            </a:extLst>
          </p:cNvPr>
          <p:cNvSpPr/>
          <p:nvPr/>
        </p:nvSpPr>
        <p:spPr>
          <a:xfrm>
            <a:off x="1581110" y="107350"/>
            <a:ext cx="6202500" cy="4686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b="1" dirty="0">
                <a:solidFill>
                  <a:schemeClr val="lt1"/>
                </a:solidFill>
              </a:rPr>
              <a:t>Types of Constructor</a:t>
            </a:r>
            <a:endParaRPr sz="2000" b="1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76B19B-1300-B74F-48CF-75EA5C5C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55" y="1222216"/>
            <a:ext cx="3685981" cy="14215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381CBF-9443-F132-675A-F4529E01C2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7210" y="3044832"/>
            <a:ext cx="2409579" cy="17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35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FA7CA-CC69-9362-DEEF-AF9352D3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746C115-47D5-1259-D79C-A0B6674DF9C7}"/>
              </a:ext>
            </a:extLst>
          </p:cNvPr>
          <p:cNvSpPr/>
          <p:nvPr/>
        </p:nvSpPr>
        <p:spPr>
          <a:xfrm>
            <a:off x="4895849" y="647700"/>
            <a:ext cx="3836019" cy="3886200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Google Shape;100;p4">
            <a:extLst>
              <a:ext uri="{FF2B5EF4-FFF2-40B4-BE49-F238E27FC236}">
                <a16:creationId xmlns:a16="http://schemas.microsoft.com/office/drawing/2014/main" id="{910D7030-3B00-1BFA-81BB-28B32455A416}"/>
              </a:ext>
            </a:extLst>
          </p:cNvPr>
          <p:cNvSpPr txBox="1"/>
          <p:nvPr/>
        </p:nvSpPr>
        <p:spPr>
          <a:xfrm>
            <a:off x="643464" y="703240"/>
            <a:ext cx="8263467" cy="4308842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3">
              <a:spcBef>
                <a:spcPts val="1200"/>
              </a:spcBef>
              <a:buSzPts val="1800"/>
            </a:pPr>
            <a:r>
              <a:rPr lang="en-US" dirty="0"/>
              <a:t>A </a:t>
            </a:r>
            <a:r>
              <a:rPr lang="en-US" b="1" dirty="0"/>
              <a:t>destructor</a:t>
            </a:r>
            <a:r>
              <a:rPr lang="en-US" dirty="0"/>
              <a:t> is a special member function in C++ that is automatically called when an object goes out of scope. It is primarily used for </a:t>
            </a:r>
            <a:r>
              <a:rPr lang="en-US" b="1" dirty="0"/>
              <a:t>cleaning up resources</a:t>
            </a:r>
            <a:r>
              <a:rPr lang="en-US" dirty="0"/>
              <a:t> such as dynamically allocated memory, file handles, or network connections.</a:t>
            </a:r>
            <a:endParaRPr lang="en-US" b="1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b="1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  <a:p>
            <a:pPr marL="114300" lvl="3">
              <a:spcBef>
                <a:spcPts val="1200"/>
              </a:spcBef>
              <a:buSzPts val="1800"/>
            </a:pP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D906996C-4056-4E35-4008-4CD60221634D}"/>
              </a:ext>
            </a:extLst>
          </p:cNvPr>
          <p:cNvSpPr/>
          <p:nvPr/>
        </p:nvSpPr>
        <p:spPr>
          <a:xfrm>
            <a:off x="1581110" y="107350"/>
            <a:ext cx="6202500" cy="4686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b="1" dirty="0">
                <a:solidFill>
                  <a:schemeClr val="lt1"/>
                </a:solidFill>
              </a:rPr>
              <a:t>Destructors</a:t>
            </a:r>
            <a:endParaRPr sz="2000" b="1" dirty="0">
              <a:solidFill>
                <a:schemeClr val="lt1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E5B37EF-DA5B-DABD-6C3D-875CF74ED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2883"/>
              </p:ext>
            </p:extLst>
          </p:nvPr>
        </p:nvGraphicFramePr>
        <p:xfrm>
          <a:off x="1524000" y="1686768"/>
          <a:ext cx="6096000" cy="32461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348452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633510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Rule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0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8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000" dirty="0"/>
                        <a:t>Same Name as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destructor must have the same name as the class, prefixed with a ~ (tilde).</a:t>
                      </a:r>
                      <a:endParaRPr lang="en-P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1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000" dirty="0"/>
                        <a:t>No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destructor </a:t>
                      </a:r>
                      <a:r>
                        <a:rPr lang="en-US" sz="1000" b="1" dirty="0"/>
                        <a:t>cannot take any arguments</a:t>
                      </a:r>
                      <a:r>
                        <a:rPr lang="en-US" sz="1000" dirty="0"/>
                        <a:t>.</a:t>
                      </a:r>
                      <a:endParaRPr lang="en-P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41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000" dirty="0"/>
                        <a:t>No Return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 destructor </a:t>
                      </a:r>
                      <a:r>
                        <a:rPr lang="en-US" sz="1000" b="1" dirty="0"/>
                        <a:t>does not return a value</a:t>
                      </a:r>
                      <a:r>
                        <a:rPr lang="en-US" sz="1000" dirty="0"/>
                        <a:t> (not even void).</a:t>
                      </a:r>
                      <a:endParaRPr lang="en-P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1178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000" dirty="0"/>
                        <a:t>One 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You can have </a:t>
                      </a:r>
                      <a:r>
                        <a:rPr lang="en-US" sz="1000" b="1" dirty="0"/>
                        <a:t>only one destructor per class</a:t>
                      </a:r>
                      <a:r>
                        <a:rPr lang="en-US" sz="1000" dirty="0"/>
                        <a:t> (cannot be overloaded).</a:t>
                      </a:r>
                      <a:endParaRPr lang="en-P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69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000" dirty="0"/>
                        <a:t>Called Automatically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The destructor is </a:t>
                      </a:r>
                      <a:r>
                        <a:rPr lang="en-US" sz="1000" b="1" dirty="0"/>
                        <a:t>automatically invoked</a:t>
                      </a:r>
                      <a:r>
                        <a:rPr lang="en-US" sz="1000" dirty="0"/>
                        <a:t> when an object goes out of scope.</a:t>
                      </a:r>
                      <a:endParaRPr lang="en-P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999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000" dirty="0"/>
                        <a:t>Runs in Reverse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If multiple objects are created, destructors are called in </a:t>
                      </a:r>
                      <a:r>
                        <a:rPr lang="en-US" sz="1000" b="1" dirty="0"/>
                        <a:t>reverse order of their creation</a:t>
                      </a:r>
                      <a:r>
                        <a:rPr lang="en-US" sz="1000" dirty="0"/>
                        <a:t> (Last-In, First-Out).</a:t>
                      </a:r>
                      <a:endParaRPr lang="en-P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7608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Cannot Be const, volatile, or static</a:t>
                      </a:r>
                      <a:endParaRPr lang="en-PH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Destructors cannot have these modifiers.</a:t>
                      </a:r>
                      <a:endParaRPr lang="en-PH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35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757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7D1947-E7DB-8DF4-8F15-BF49E6666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3B13EF6-970C-C6BB-453F-DDF94753B7EF}"/>
              </a:ext>
            </a:extLst>
          </p:cNvPr>
          <p:cNvSpPr/>
          <p:nvPr/>
        </p:nvSpPr>
        <p:spPr>
          <a:xfrm>
            <a:off x="4895849" y="647700"/>
            <a:ext cx="3836019" cy="3886200"/>
          </a:xfrm>
          <a:prstGeom prst="rect">
            <a:avLst/>
          </a:prstGeom>
          <a:solidFill>
            <a:schemeClr val="bg1">
              <a:lumMod val="9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Google Shape;100;p4">
            <a:extLst>
              <a:ext uri="{FF2B5EF4-FFF2-40B4-BE49-F238E27FC236}">
                <a16:creationId xmlns:a16="http://schemas.microsoft.com/office/drawing/2014/main" id="{5CD68CBE-C269-62BF-5D86-5EF9905B8C5A}"/>
              </a:ext>
            </a:extLst>
          </p:cNvPr>
          <p:cNvSpPr txBox="1"/>
          <p:nvPr/>
        </p:nvSpPr>
        <p:spPr>
          <a:xfrm>
            <a:off x="643464" y="703240"/>
            <a:ext cx="8263467" cy="2031295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3">
              <a:spcBef>
                <a:spcPts val="1200"/>
              </a:spcBef>
              <a:buSzPts val="1800"/>
            </a:pPr>
            <a:r>
              <a:rPr lang="en-US" dirty="0">
                <a:ea typeface="Bookman Old Style" panose="02050604050505020204" pitchFamily="18" charset="0"/>
                <a:cs typeface="Bookman Old Style" panose="02050604050505020204" pitchFamily="18" charset="0"/>
              </a:rPr>
              <a:t>A destructor is automatically called when: </a:t>
            </a:r>
          </a:p>
          <a:p>
            <a:pPr marL="457200" lvl="3" indent="-342900">
              <a:spcBef>
                <a:spcPts val="1200"/>
              </a:spcBef>
              <a:buSzPts val="1800"/>
              <a:buFont typeface="+mj-lt"/>
              <a:buAutoNum type="arabicPeriod"/>
            </a:pPr>
            <a:r>
              <a:rPr lang="en-US" dirty="0">
                <a:ea typeface="Bookman Old Style" panose="02050604050505020204" pitchFamily="18" charset="0"/>
                <a:cs typeface="Bookman Old Style" panose="02050604050505020204" pitchFamily="18" charset="0"/>
              </a:rPr>
              <a:t>A local object goes out of scope (at the end of a function).</a:t>
            </a:r>
          </a:p>
          <a:p>
            <a:pPr marL="457200" lvl="3" indent="-342900">
              <a:spcBef>
                <a:spcPts val="1200"/>
              </a:spcBef>
              <a:buSzPts val="1800"/>
              <a:buFont typeface="+mj-lt"/>
              <a:buAutoNum type="arabicPeriod"/>
            </a:pPr>
            <a:r>
              <a:rPr lang="en-US" dirty="0">
                <a:ea typeface="Bookman Old Style" panose="02050604050505020204" pitchFamily="18" charset="0"/>
                <a:cs typeface="Bookman Old Style" panose="02050604050505020204" pitchFamily="18" charset="0"/>
              </a:rPr>
              <a:t>A dynamically allocated object is deleted (delete obj;).</a:t>
            </a:r>
          </a:p>
          <a:p>
            <a:pPr marL="457200" lvl="3" indent="-342900">
              <a:spcBef>
                <a:spcPts val="1200"/>
              </a:spcBef>
              <a:buSzPts val="1800"/>
              <a:buFont typeface="+mj-lt"/>
              <a:buAutoNum type="arabicPeriod"/>
            </a:pPr>
            <a:r>
              <a:rPr lang="en-US" dirty="0">
                <a:ea typeface="Bookman Old Style" panose="02050604050505020204" pitchFamily="18" charset="0"/>
                <a:cs typeface="Bookman Old Style" panose="02050604050505020204" pitchFamily="18" charset="0"/>
              </a:rPr>
              <a:t>A container object (like vector&lt;Car&gt;) is destroyed, calling destructors of its elements.</a:t>
            </a:r>
          </a:p>
          <a:p>
            <a:pPr marL="457200" lvl="3" indent="-342900">
              <a:spcBef>
                <a:spcPts val="1200"/>
              </a:spcBef>
              <a:buSzPts val="1800"/>
              <a:buFont typeface="+mj-lt"/>
              <a:buAutoNum type="arabicPeriod"/>
            </a:pPr>
            <a:r>
              <a:rPr lang="en-US" dirty="0">
                <a:ea typeface="Bookman Old Style" panose="02050604050505020204" pitchFamily="18" charset="0"/>
                <a:cs typeface="Bookman Old Style" panose="02050604050505020204" pitchFamily="18" charset="0"/>
              </a:rPr>
              <a:t>Program execution ends, cleaning up global/static objects.</a:t>
            </a: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12C2AEB9-0152-D00D-34FB-055185D804B0}"/>
              </a:ext>
            </a:extLst>
          </p:cNvPr>
          <p:cNvSpPr/>
          <p:nvPr/>
        </p:nvSpPr>
        <p:spPr>
          <a:xfrm>
            <a:off x="1581110" y="107350"/>
            <a:ext cx="6202500" cy="4686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b="1" dirty="0">
                <a:solidFill>
                  <a:schemeClr val="lt1"/>
                </a:solidFill>
              </a:rPr>
              <a:t>Destructors</a:t>
            </a:r>
            <a:endParaRPr sz="2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11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F76C16-AE2B-B75D-B594-C1C595380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0;p4">
            <a:extLst>
              <a:ext uri="{FF2B5EF4-FFF2-40B4-BE49-F238E27FC236}">
                <a16:creationId xmlns:a16="http://schemas.microsoft.com/office/drawing/2014/main" id="{0ED5FCF0-BD7E-6B29-6ABE-586C7B8434DD}"/>
              </a:ext>
            </a:extLst>
          </p:cNvPr>
          <p:cNvSpPr txBox="1"/>
          <p:nvPr/>
        </p:nvSpPr>
        <p:spPr>
          <a:xfrm>
            <a:off x="643464" y="703240"/>
            <a:ext cx="8263467" cy="553968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3">
              <a:spcBef>
                <a:spcPts val="1200"/>
              </a:spcBef>
              <a:buSzPts val="1800"/>
            </a:pP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4F7D8507-0C71-35CE-2391-5F27F671AC2E}"/>
              </a:ext>
            </a:extLst>
          </p:cNvPr>
          <p:cNvSpPr/>
          <p:nvPr/>
        </p:nvSpPr>
        <p:spPr>
          <a:xfrm>
            <a:off x="1581110" y="107350"/>
            <a:ext cx="6202500" cy="4686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b="1" dirty="0">
                <a:solidFill>
                  <a:schemeClr val="lt1"/>
                </a:solidFill>
              </a:rPr>
              <a:t>Destructors</a:t>
            </a:r>
            <a:endParaRPr sz="2000" b="1" dirty="0">
              <a:solidFill>
                <a:schemeClr val="l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D7DCA5-2264-88DA-3D1A-736E12F30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07" y="1028484"/>
            <a:ext cx="4915586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6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F3CAE-8AE1-7A76-125C-3D08F4E49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00;p4">
            <a:extLst>
              <a:ext uri="{FF2B5EF4-FFF2-40B4-BE49-F238E27FC236}">
                <a16:creationId xmlns:a16="http://schemas.microsoft.com/office/drawing/2014/main" id="{DBA85C4C-4E33-5F2B-55B7-94C6B9147222}"/>
              </a:ext>
            </a:extLst>
          </p:cNvPr>
          <p:cNvSpPr txBox="1"/>
          <p:nvPr/>
        </p:nvSpPr>
        <p:spPr>
          <a:xfrm>
            <a:off x="643464" y="703240"/>
            <a:ext cx="8263467" cy="553968"/>
          </a:xfrm>
          <a:prstGeom prst="rect">
            <a:avLst/>
          </a:prstGeom>
          <a:noFill/>
          <a:ln w="19050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14300" lvl="3">
              <a:spcBef>
                <a:spcPts val="1200"/>
              </a:spcBef>
              <a:buSzPts val="1800"/>
            </a:pPr>
            <a:r>
              <a:rPr lang="en-US">
                <a:ea typeface="Bookman Old Style" panose="02050604050505020204" pitchFamily="18" charset="0"/>
                <a:cs typeface="Bookman Old Style" panose="02050604050505020204" pitchFamily="18" charset="0"/>
              </a:rPr>
              <a:t>Destructor with Dynamic Memory Allocation</a:t>
            </a:r>
            <a:endParaRPr lang="en-US" dirty="0">
              <a:ea typeface="Bookman Old Style" panose="02050604050505020204" pitchFamily="18" charset="0"/>
              <a:cs typeface="Bookman Old Style" panose="02050604050505020204" pitchFamily="18" charset="0"/>
            </a:endParaRPr>
          </a:p>
        </p:txBody>
      </p:sp>
      <p:sp>
        <p:nvSpPr>
          <p:cNvPr id="8" name="Google Shape;101;p4">
            <a:extLst>
              <a:ext uri="{FF2B5EF4-FFF2-40B4-BE49-F238E27FC236}">
                <a16:creationId xmlns:a16="http://schemas.microsoft.com/office/drawing/2014/main" id="{36C95095-4C1C-5CB0-CC7E-4E2055F0155D}"/>
              </a:ext>
            </a:extLst>
          </p:cNvPr>
          <p:cNvSpPr/>
          <p:nvPr/>
        </p:nvSpPr>
        <p:spPr>
          <a:xfrm>
            <a:off x="1581110" y="107350"/>
            <a:ext cx="6202500" cy="468600"/>
          </a:xfrm>
          <a:prstGeom prst="rect">
            <a:avLst/>
          </a:prstGeom>
          <a:solidFill>
            <a:srgbClr val="008000"/>
          </a:solidFill>
          <a:ln w="9525" cap="flat" cmpd="sng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2000" b="1" dirty="0">
                <a:solidFill>
                  <a:schemeClr val="lt1"/>
                </a:solidFill>
              </a:rPr>
              <a:t>Destructors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0C4164-8736-9526-5FFD-2F5380791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797" y="1257208"/>
            <a:ext cx="3832115" cy="345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71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E902B1B10E1A4982C8099D277A68A1" ma:contentTypeVersion="11" ma:contentTypeDescription="Create a new document." ma:contentTypeScope="" ma:versionID="aad630f7e0c5c2e41e0ed0a401a32dff">
  <xsd:schema xmlns:xsd="http://www.w3.org/2001/XMLSchema" xmlns:xs="http://www.w3.org/2001/XMLSchema" xmlns:p="http://schemas.microsoft.com/office/2006/metadata/properties" xmlns:ns3="9a8afb94-43da-499f-9a82-b476f1e160af" targetNamespace="http://schemas.microsoft.com/office/2006/metadata/properties" ma:root="true" ma:fieldsID="0a8c700b5f8e4fccaa592a2186ef32d8" ns3:_="">
    <xsd:import namespace="9a8afb94-43da-499f-9a82-b476f1e160a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8afb94-43da-499f-9a82-b476f1e160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54B3605-8AF3-4A3E-8A78-BCF54119972C}">
  <ds:schemaRefs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9a8afb94-43da-499f-9a82-b476f1e160af"/>
  </ds:schemaRefs>
</ds:datastoreItem>
</file>

<file path=customXml/itemProps2.xml><?xml version="1.0" encoding="utf-8"?>
<ds:datastoreItem xmlns:ds="http://schemas.openxmlformats.org/officeDocument/2006/customXml" ds:itemID="{ACEE6B3C-7306-4603-A54D-63B43DB56E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8afb94-43da-499f-9a82-b476f1e160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7B82DE4-39E1-447E-8041-04E94C4E9B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2031</TotalTime>
  <Words>392</Words>
  <Application>Microsoft Office PowerPoint</Application>
  <PresentationFormat>On-screen Show (16:9)</PresentationFormat>
  <Paragraphs>67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Nunito</vt:lpstr>
      <vt:lpstr>Calibri</vt:lpstr>
      <vt:lpstr>Bookman Old Style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Franze Garcia</dc:creator>
  <cp:lastModifiedBy>Miguel Edward Rosal</cp:lastModifiedBy>
  <cp:revision>51</cp:revision>
  <dcterms:created xsi:type="dcterms:W3CDTF">2023-02-07T05:36:36Z</dcterms:created>
  <dcterms:modified xsi:type="dcterms:W3CDTF">2025-02-23T12:21:35Z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0x01010058E902B1B10E1A4982C8099D277A68A1</vt:lpwstr>
  </property>
</Properties>
</file>