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5"/>
  </p:notesMasterIdLst>
  <p:sldIdLst>
    <p:sldId id="256" r:id="rId5"/>
    <p:sldId id="260" r:id="rId6"/>
    <p:sldId id="271" r:id="rId7"/>
    <p:sldId id="350" r:id="rId8"/>
    <p:sldId id="351" r:id="rId9"/>
    <p:sldId id="352" r:id="rId10"/>
    <p:sldId id="353" r:id="rId11"/>
    <p:sldId id="354" r:id="rId12"/>
    <p:sldId id="355" r:id="rId13"/>
    <p:sldId id="270" r:id="rId14"/>
  </p:sldIdLst>
  <p:sldSz cx="9144000" cy="5143500" type="screen16x9"/>
  <p:notesSz cx="6858000" cy="9144000"/>
  <p:embeddedFontLs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wh4PppTwVUx7M8gDgXmCIo4Rk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530" autoAdjust="0"/>
  </p:normalViewPr>
  <p:slideViewPr>
    <p:cSldViewPr snapToGrid="0">
      <p:cViewPr varScale="1">
        <p:scale>
          <a:sx n="73" d="100"/>
          <a:sy n="73" d="100"/>
        </p:scale>
        <p:origin x="108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51" Type="http://schemas.openxmlformats.org/officeDocument/2006/relationships/theme" Target="theme/theme1.xml"/><Relationship Id="rId3" Type="http://schemas.openxmlformats.org/officeDocument/2006/relationships/customXml" Target="../customXml/item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PH"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21"/>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45529BC-09B9-F75E-9347-5FA1E68AB7BB}"/>
              </a:ext>
            </a:extLst>
          </p:cNvPr>
          <p:cNvSpPr>
            <a:spLocks noGrp="1"/>
          </p:cNvSpPr>
          <p:nvPr>
            <p:ph type="pic" sz="quarter" idx="10"/>
          </p:nvPr>
        </p:nvSpPr>
        <p:spPr>
          <a:xfrm>
            <a:off x="1092199" y="839787"/>
            <a:ext cx="2811463" cy="3381375"/>
          </a:xfrm>
        </p:spPr>
        <p:txBody>
          <a:bodyPr/>
          <a:lstStyle>
            <a:lvl1pPr>
              <a:defRPr/>
            </a:lvl1pPr>
          </a:lstStyle>
          <a:p>
            <a:r>
              <a:rPr lang="en-US" dirty="0"/>
              <a:t>Click icon to add picture</a:t>
            </a:r>
            <a:endParaRPr lang="en-PH"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57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3"/>
          <p:cNvSpPr txBox="1">
            <a:spLocks noGrp="1"/>
          </p:cNvSpPr>
          <p:nvPr>
            <p:ph type="body" idx="2"/>
          </p:nvPr>
        </p:nvSpPr>
        <p:spPr>
          <a:xfrm>
            <a:off x="4648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4"/>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a:spLocks noGrp="1"/>
          </p:cNvSpPr>
          <p:nvPr>
            <p:ph type="pic" idx="2"/>
          </p:nvPr>
        </p:nvSpPr>
        <p:spPr>
          <a:xfrm>
            <a:off x="1792288" y="459581"/>
            <a:ext cx="5486400" cy="3086100"/>
          </a:xfrm>
          <a:prstGeom prst="rect">
            <a:avLst/>
          </a:prstGeom>
          <a:noFill/>
          <a:ln>
            <a:noFill/>
          </a:ln>
        </p:spPr>
      </p:sp>
      <p:sp>
        <p:nvSpPr>
          <p:cNvPr id="68" name="Google Shape;68;p18"/>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7"/>
        <p:cNvGrpSpPr/>
        <p:nvPr/>
      </p:nvGrpSpPr>
      <p:grpSpPr>
        <a:xfrm>
          <a:off x="0" y="0"/>
          <a:ext cx="0" cy="0"/>
          <a:chOff x="0" y="0"/>
          <a:chExt cx="0" cy="0"/>
        </a:xfrm>
      </p:grpSpPr>
      <p:sp>
        <p:nvSpPr>
          <p:cNvPr id="88" name="Google Shape;88;p1"/>
          <p:cNvSpPr txBox="1"/>
          <p:nvPr/>
        </p:nvSpPr>
        <p:spPr>
          <a:xfrm>
            <a:off x="1741200" y="2127851"/>
            <a:ext cx="5661600" cy="591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900"/>
              <a:buFont typeface="Arial"/>
              <a:buNone/>
            </a:pPr>
            <a:endParaRPr sz="3600" b="1" i="0" u="none" strike="noStrike" cap="none" dirty="0">
              <a:solidFill>
                <a:schemeClr val="tx1">
                  <a:lumMod val="75000"/>
                  <a:lumOff val="25000"/>
                </a:schemeClr>
              </a:solidFill>
              <a:latin typeface="Arial"/>
              <a:ea typeface="Arial"/>
              <a:cs typeface="Arial"/>
              <a:sym typeface="Arial"/>
            </a:endParaRPr>
          </a:p>
        </p:txBody>
      </p:sp>
      <p:sp>
        <p:nvSpPr>
          <p:cNvPr id="6" name="TextBox 5">
            <a:extLst>
              <a:ext uri="{FF2B5EF4-FFF2-40B4-BE49-F238E27FC236}">
                <a16:creationId xmlns:a16="http://schemas.microsoft.com/office/drawing/2014/main" id="{91ADDDD6-DDAA-4A9B-AEDC-F76444052024}"/>
              </a:ext>
            </a:extLst>
          </p:cNvPr>
          <p:cNvSpPr txBox="1"/>
          <p:nvPr/>
        </p:nvSpPr>
        <p:spPr>
          <a:xfrm>
            <a:off x="2286000" y="2324557"/>
            <a:ext cx="4572000" cy="1672253"/>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800"/>
              <a:buFont typeface="Arial"/>
              <a:buNone/>
            </a:pPr>
            <a:r>
              <a:rPr lang="en-US" sz="3200" b="1" dirty="0">
                <a:solidFill>
                  <a:srgbClr val="006600"/>
                </a:solidFill>
              </a:rPr>
              <a:t>Encapsulation </a:t>
            </a:r>
          </a:p>
          <a:p>
            <a:pPr marL="0" marR="0" lvl="0" indent="0" algn="ctr" rtl="0">
              <a:lnSpc>
                <a:spcPct val="100000"/>
              </a:lnSpc>
              <a:spcBef>
                <a:spcPts val="0"/>
              </a:spcBef>
              <a:spcAft>
                <a:spcPts val="0"/>
              </a:spcAft>
              <a:buClr>
                <a:srgbClr val="000000"/>
              </a:buClr>
              <a:buSzPts val="2800"/>
              <a:buFont typeface="Arial"/>
              <a:buNone/>
            </a:pPr>
            <a:r>
              <a:rPr lang="en-US" sz="1800" dirty="0">
                <a:solidFill>
                  <a:srgbClr val="008000"/>
                </a:solidFill>
              </a:rPr>
              <a:t>Integrative Programming</a:t>
            </a:r>
          </a:p>
          <a:p>
            <a:pPr marL="0" marR="0" lvl="0" indent="0" algn="ctr" rtl="0">
              <a:lnSpc>
                <a:spcPct val="100000"/>
              </a:lnSpc>
              <a:spcBef>
                <a:spcPts val="0"/>
              </a:spcBef>
              <a:spcAft>
                <a:spcPts val="0"/>
              </a:spcAft>
              <a:buClr>
                <a:srgbClr val="000000"/>
              </a:buClr>
              <a:buSzPts val="2800"/>
              <a:buFont typeface="Arial"/>
              <a:buNone/>
            </a:pPr>
            <a:r>
              <a:rPr lang="en-US" sz="1400" i="0" u="none" strike="noStrike" cap="none" dirty="0">
                <a:solidFill>
                  <a:srgbClr val="008000"/>
                </a:solidFill>
                <a:latin typeface="Arial"/>
                <a:ea typeface="Arial"/>
                <a:cs typeface="Arial"/>
                <a:sym typeface="Arial"/>
              </a:rPr>
              <a:t>AY 2024 - 2025 </a:t>
            </a:r>
            <a:r>
              <a:rPr lang="en-US" i="0" u="none" strike="noStrike" cap="none" dirty="0">
                <a:solidFill>
                  <a:srgbClr val="008000"/>
                </a:solidFill>
                <a:latin typeface="Arial"/>
                <a:ea typeface="Arial"/>
                <a:cs typeface="Arial"/>
                <a:sym typeface="Arial"/>
              </a:rPr>
              <a:t>2nd</a:t>
            </a:r>
            <a:r>
              <a:rPr lang="en-US" sz="1400" dirty="0">
                <a:solidFill>
                  <a:srgbClr val="008000"/>
                </a:solidFill>
              </a:rPr>
              <a:t> Semester</a:t>
            </a:r>
            <a:endParaRPr lang="en-US" sz="1400" i="0" u="none" strike="noStrike" cap="none" dirty="0">
              <a:solidFill>
                <a:srgbClr val="008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endParaRPr lang="en-US" sz="1600" b="0" i="0" u="none" strike="noStrike" cap="none" dirty="0">
              <a:solidFill>
                <a:srgbClr val="008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endParaRPr lang="en-US" sz="1600" dirty="0">
              <a:solidFill>
                <a:srgbClr val="008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5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Google Shape;100;p4">
            <a:extLst>
              <a:ext uri="{FF2B5EF4-FFF2-40B4-BE49-F238E27FC236}">
                <a16:creationId xmlns:a16="http://schemas.microsoft.com/office/drawing/2014/main" id="{160E7CB5-5356-49D3-82D8-3E946A5DF436}"/>
              </a:ext>
            </a:extLst>
          </p:cNvPr>
          <p:cNvSpPr txBox="1"/>
          <p:nvPr/>
        </p:nvSpPr>
        <p:spPr>
          <a:xfrm>
            <a:off x="910994" y="656233"/>
            <a:ext cx="6202500" cy="738633"/>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US" sz="1800" dirty="0">
                <a:latin typeface="Calibri"/>
                <a:ea typeface="Calibri"/>
                <a:cs typeface="Calibri"/>
                <a:sym typeface="Calibri"/>
              </a:rPr>
              <a:t>Encapsulation</a:t>
            </a:r>
          </a:p>
          <a:p>
            <a:pPr marL="457200" marR="0" lvl="0" indent="-342900" algn="l" rtl="0">
              <a:lnSpc>
                <a:spcPct val="100000"/>
              </a:lnSpc>
              <a:spcBef>
                <a:spcPts val="0"/>
              </a:spcBef>
              <a:spcAft>
                <a:spcPts val="0"/>
              </a:spcAft>
              <a:buClr>
                <a:srgbClr val="000000"/>
              </a:buClr>
              <a:buSzPts val="1800"/>
              <a:buFont typeface="Calibri"/>
              <a:buChar char="●"/>
            </a:pPr>
            <a:r>
              <a:rPr lang="en-US" sz="1800" dirty="0">
                <a:latin typeface="Calibri"/>
                <a:ea typeface="Calibri"/>
                <a:cs typeface="Calibri"/>
                <a:sym typeface="Calibri"/>
              </a:rPr>
              <a:t>Implementation of Encapsulation</a:t>
            </a:r>
          </a:p>
        </p:txBody>
      </p:sp>
      <p:sp>
        <p:nvSpPr>
          <p:cNvPr id="4" name="Google Shape;102;g276193dde6c_0_22">
            <a:extLst>
              <a:ext uri="{FF2B5EF4-FFF2-40B4-BE49-F238E27FC236}">
                <a16:creationId xmlns:a16="http://schemas.microsoft.com/office/drawing/2014/main" id="{F98A7CAD-C740-453D-9082-0B7A60B0F615}"/>
              </a:ext>
            </a:extLst>
          </p:cNvPr>
          <p:cNvSpPr/>
          <p:nvPr/>
        </p:nvSpPr>
        <p:spPr>
          <a:xfrm>
            <a:off x="910994" y="147062"/>
            <a:ext cx="3495600" cy="366300"/>
          </a:xfrm>
          <a:prstGeom prst="roundRect">
            <a:avLst>
              <a:gd name="adj" fmla="val 16667"/>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PH" sz="2600" b="1" i="1" dirty="0">
                <a:solidFill>
                  <a:srgbClr val="FFFFFF"/>
                </a:solidFill>
                <a:latin typeface="Calibri"/>
                <a:ea typeface="Calibri"/>
                <a:cs typeface="Calibri"/>
                <a:sym typeface="Calibri"/>
              </a:rPr>
              <a:t>Outline:</a:t>
            </a:r>
            <a:endParaRPr sz="2600" b="1" i="1"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93996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729235-EC9A-ACDC-4FE7-A1FC4F2548B1}"/>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4EB112E2-C106-4F14-A04A-618161228BD3}"/>
              </a:ext>
            </a:extLst>
          </p:cNvPr>
          <p:cNvSpPr txBox="1"/>
          <p:nvPr/>
        </p:nvSpPr>
        <p:spPr>
          <a:xfrm>
            <a:off x="643465" y="703240"/>
            <a:ext cx="8263467" cy="4278064"/>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r>
              <a:rPr lang="en-US" b="1" i="0" dirty="0">
                <a:solidFill>
                  <a:srgbClr val="273239"/>
                </a:solidFill>
                <a:effectLst/>
                <a:latin typeface="Nunito" pitchFamily="2" charset="0"/>
              </a:rPr>
              <a:t>Encapsulation </a:t>
            </a:r>
            <a:r>
              <a:rPr lang="en-US" i="0" dirty="0">
                <a:solidFill>
                  <a:srgbClr val="273239"/>
                </a:solidFill>
                <a:effectLst/>
                <a:latin typeface="Nunito" pitchFamily="2" charset="0"/>
              </a:rPr>
              <a:t>is the process of hiding data and only allowing controlled access through methods (getters and setters). It ensures that the internal representation of an object is hidden from outside interference.</a:t>
            </a:r>
          </a:p>
          <a:p>
            <a:pPr marL="114300" lvl="3">
              <a:spcBef>
                <a:spcPts val="1200"/>
              </a:spcBef>
              <a:buSzPts val="1800"/>
            </a:pP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Two Important  property of Encapsulation </a:t>
            </a:r>
          </a:p>
          <a:p>
            <a:pPr marL="457200" lvl="3" indent="-342900">
              <a:spcBef>
                <a:spcPts val="1200"/>
              </a:spcBef>
              <a:buSzPts val="1800"/>
              <a:buFont typeface="+mj-lt"/>
              <a:buAutoNum type="arabicPeriod"/>
            </a:pP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Data Protection</a:t>
            </a:r>
            <a:r>
              <a:rPr lang="en-US" dirty="0">
                <a:solidFill>
                  <a:srgbClr val="273239"/>
                </a:solidFill>
                <a:latin typeface="Nunito" pitchFamily="2" charset="0"/>
                <a:ea typeface="Bookman Old Style" panose="02050604050505020204" pitchFamily="18" charset="0"/>
                <a:cs typeface="Bookman Old Style" panose="02050604050505020204" pitchFamily="18" charset="0"/>
              </a:rPr>
              <a:t>: Encapsulation protects the internal state of an object by keeping its data members private. Access to and modification of these data members is restricted to the class’s public methods, ensuring controlled and secure data manipulation.</a:t>
            </a:r>
          </a:p>
          <a:p>
            <a:pPr marL="457200" lvl="3" indent="-342900">
              <a:spcBef>
                <a:spcPts val="1200"/>
              </a:spcBef>
              <a:buSzPts val="1800"/>
              <a:buFont typeface="+mj-lt"/>
              <a:buAutoNum type="arabicPeriod"/>
            </a:pP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Information Hiding</a:t>
            </a:r>
            <a:r>
              <a:rPr lang="en-US" dirty="0">
                <a:solidFill>
                  <a:srgbClr val="273239"/>
                </a:solidFill>
                <a:latin typeface="Nunito" pitchFamily="2" charset="0"/>
                <a:ea typeface="Bookman Old Style" panose="02050604050505020204" pitchFamily="18" charset="0"/>
                <a:cs typeface="Bookman Old Style" panose="02050604050505020204" pitchFamily="18" charset="0"/>
              </a:rPr>
              <a:t>: Encapsulation hides the internal implementation details of a class from external code. Only the public interface of the class is accessible, providing abstraction and simplifying the usage of the class while allowing the internal implementation to be modified without impacting external code.</a:t>
            </a: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1EEE79DF-8F86-4141-B789-6ACEBABC8AB5}"/>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Encapsulation</a:t>
            </a:r>
            <a:endParaRPr sz="2000" b="1" dirty="0">
              <a:solidFill>
                <a:schemeClr val="lt1"/>
              </a:solidFill>
            </a:endParaRPr>
          </a:p>
        </p:txBody>
      </p:sp>
    </p:spTree>
    <p:extLst>
      <p:ext uri="{BB962C8B-B14F-4D97-AF65-F5344CB8AC3E}">
        <p14:creationId xmlns:p14="http://schemas.microsoft.com/office/powerpoint/2010/main" val="320721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9BFF251-E2EC-478B-1E1D-EB75933F5C7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330C342-D3F1-52DC-E38A-F00DB4CAB1DB}"/>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26AF5D8A-BEC0-5533-EEB7-3E41B02AE9AD}"/>
              </a:ext>
            </a:extLst>
          </p:cNvPr>
          <p:cNvSpPr txBox="1"/>
          <p:nvPr/>
        </p:nvSpPr>
        <p:spPr>
          <a:xfrm>
            <a:off x="643465" y="703240"/>
            <a:ext cx="8263467" cy="2616070"/>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Encapsulation is achieved using access specifiers (private, protected, public) and getter and setter functions.</a:t>
            </a:r>
          </a:p>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Steps to Implement Encapsulation</a:t>
            </a:r>
          </a:p>
          <a:p>
            <a:pPr marL="457200" lvl="3" indent="-342900">
              <a:spcBef>
                <a:spcPts val="1200"/>
              </a:spcBef>
              <a:buSzPts val="1800"/>
              <a:buFont typeface="+mj-lt"/>
              <a:buAutoNum type="arabicPeriod"/>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Declare data members as private to restrict direct access.</a:t>
            </a:r>
          </a:p>
          <a:p>
            <a:pPr marL="457200" lvl="3" indent="-342900">
              <a:spcBef>
                <a:spcPts val="1200"/>
              </a:spcBef>
              <a:buSzPts val="1800"/>
              <a:buFont typeface="+mj-lt"/>
              <a:buAutoNum type="arabicPeriod"/>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Provide getter functions to retrieve private data.</a:t>
            </a:r>
          </a:p>
          <a:p>
            <a:pPr marL="457200" lvl="3" indent="-342900">
              <a:spcBef>
                <a:spcPts val="1200"/>
              </a:spcBef>
              <a:buSzPts val="1800"/>
              <a:buFont typeface="+mj-lt"/>
              <a:buAutoNum type="arabicPeriod"/>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Provide setter functions to modify private data with validation.</a:t>
            </a:r>
          </a:p>
          <a:p>
            <a:pPr marL="457200" lvl="3" indent="-342900">
              <a:spcBef>
                <a:spcPts val="1200"/>
              </a:spcBef>
              <a:buSzPts val="1800"/>
              <a:buFont typeface="+mj-lt"/>
              <a:buAutoNum type="arabicPeriod"/>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Use public methods to expose functionality safely.</a:t>
            </a:r>
          </a:p>
        </p:txBody>
      </p:sp>
      <p:sp>
        <p:nvSpPr>
          <p:cNvPr id="8" name="Google Shape;101;p4">
            <a:extLst>
              <a:ext uri="{FF2B5EF4-FFF2-40B4-BE49-F238E27FC236}">
                <a16:creationId xmlns:a16="http://schemas.microsoft.com/office/drawing/2014/main" id="{2952AC13-92AE-F896-4E08-427B2E3B533F}"/>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Implementation of Encapsulation</a:t>
            </a:r>
            <a:endParaRPr sz="2000" b="1" dirty="0">
              <a:solidFill>
                <a:schemeClr val="lt1"/>
              </a:solidFill>
            </a:endParaRPr>
          </a:p>
        </p:txBody>
      </p:sp>
    </p:spTree>
    <p:extLst>
      <p:ext uri="{BB962C8B-B14F-4D97-AF65-F5344CB8AC3E}">
        <p14:creationId xmlns:p14="http://schemas.microsoft.com/office/powerpoint/2010/main" val="316319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E7BAF76-9916-9DD1-DB8A-9D144ED4329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C09AC05-C7B6-60AD-B36A-560B427F0E52}"/>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CD2258B8-2C79-EEA7-1963-13699CA066A8}"/>
              </a:ext>
            </a:extLst>
          </p:cNvPr>
          <p:cNvSpPr txBox="1"/>
          <p:nvPr/>
        </p:nvSpPr>
        <p:spPr>
          <a:xfrm>
            <a:off x="643465" y="703240"/>
            <a:ext cx="8263467" cy="3877954"/>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 Program that get person name and person age</a:t>
            </a: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5A9C0D45-D409-2A75-888C-6FDBCB527511}"/>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Implementation of Encapsulation</a:t>
            </a:r>
            <a:endParaRPr sz="2000" b="1" dirty="0">
              <a:solidFill>
                <a:schemeClr val="lt1"/>
              </a:solidFill>
            </a:endParaRPr>
          </a:p>
        </p:txBody>
      </p:sp>
      <p:pic>
        <p:nvPicPr>
          <p:cNvPr id="3" name="Picture 2">
            <a:extLst>
              <a:ext uri="{FF2B5EF4-FFF2-40B4-BE49-F238E27FC236}">
                <a16:creationId xmlns:a16="http://schemas.microsoft.com/office/drawing/2014/main" id="{2E67A4AF-6E4E-AE96-0558-6A627B1BC532}"/>
              </a:ext>
            </a:extLst>
          </p:cNvPr>
          <p:cNvPicPr>
            <a:picLocks noChangeAspect="1"/>
          </p:cNvPicPr>
          <p:nvPr/>
        </p:nvPicPr>
        <p:blipFill>
          <a:blip r:embed="rId3"/>
          <a:stretch>
            <a:fillRect/>
          </a:stretch>
        </p:blipFill>
        <p:spPr>
          <a:xfrm>
            <a:off x="4895849" y="855385"/>
            <a:ext cx="3737163" cy="3573663"/>
          </a:xfrm>
          <a:prstGeom prst="rect">
            <a:avLst/>
          </a:prstGeom>
        </p:spPr>
      </p:pic>
      <p:sp>
        <p:nvSpPr>
          <p:cNvPr id="4" name="TextBox 3">
            <a:extLst>
              <a:ext uri="{FF2B5EF4-FFF2-40B4-BE49-F238E27FC236}">
                <a16:creationId xmlns:a16="http://schemas.microsoft.com/office/drawing/2014/main" id="{75B75B65-4770-8001-6A36-3AFD47AFA3A6}"/>
              </a:ext>
            </a:extLst>
          </p:cNvPr>
          <p:cNvSpPr txBox="1"/>
          <p:nvPr/>
        </p:nvSpPr>
        <p:spPr>
          <a:xfrm>
            <a:off x="845245" y="1339262"/>
            <a:ext cx="1987896" cy="954107"/>
          </a:xfrm>
          <a:prstGeom prst="rect">
            <a:avLst/>
          </a:prstGeom>
          <a:noFill/>
        </p:spPr>
        <p:txBody>
          <a:bodyPr wrap="square" rtlCol="0">
            <a:spAutoFit/>
          </a:bodyPr>
          <a:lstStyle/>
          <a:p>
            <a:r>
              <a:rPr lang="en-US" dirty="0">
                <a:solidFill>
                  <a:srgbClr val="273239"/>
                </a:solidFill>
                <a:latin typeface="Nunito" pitchFamily="2" charset="0"/>
                <a:ea typeface="Bookman Old Style" panose="02050604050505020204" pitchFamily="18" charset="0"/>
                <a:cs typeface="Bookman Old Style" panose="02050604050505020204" pitchFamily="18" charset="0"/>
              </a:rPr>
              <a:t>1. Declare data members as private to restrict direct access.</a:t>
            </a:r>
          </a:p>
          <a:p>
            <a:endParaRPr lang="en-PH" dirty="0"/>
          </a:p>
        </p:txBody>
      </p:sp>
    </p:spTree>
    <p:extLst>
      <p:ext uri="{BB962C8B-B14F-4D97-AF65-F5344CB8AC3E}">
        <p14:creationId xmlns:p14="http://schemas.microsoft.com/office/powerpoint/2010/main" val="53734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9BD7944-C313-1A77-1CB9-86536A52A4F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48EDC11-7692-E8F4-24B8-9A9B00F9F6D3}"/>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CEFD6001-877C-27BB-0850-D3FB0E9C50F1}"/>
              </a:ext>
            </a:extLst>
          </p:cNvPr>
          <p:cNvSpPr txBox="1"/>
          <p:nvPr/>
        </p:nvSpPr>
        <p:spPr>
          <a:xfrm>
            <a:off x="643465" y="703240"/>
            <a:ext cx="8263467" cy="3877954"/>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 Program that get person name and person age</a:t>
            </a: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DB369E63-099E-C710-453E-9AA011054D8E}"/>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Implementation of Encapsulation</a:t>
            </a:r>
            <a:endParaRPr sz="2000" b="1" dirty="0">
              <a:solidFill>
                <a:schemeClr val="lt1"/>
              </a:solidFill>
            </a:endParaRPr>
          </a:p>
        </p:txBody>
      </p:sp>
      <p:sp>
        <p:nvSpPr>
          <p:cNvPr id="4" name="TextBox 3">
            <a:extLst>
              <a:ext uri="{FF2B5EF4-FFF2-40B4-BE49-F238E27FC236}">
                <a16:creationId xmlns:a16="http://schemas.microsoft.com/office/drawing/2014/main" id="{8F0820A2-F1F4-6DA7-DC6F-48B99BC0CF90}"/>
              </a:ext>
            </a:extLst>
          </p:cNvPr>
          <p:cNvSpPr txBox="1"/>
          <p:nvPr/>
        </p:nvSpPr>
        <p:spPr>
          <a:xfrm>
            <a:off x="845245" y="1339262"/>
            <a:ext cx="1987896" cy="954107"/>
          </a:xfrm>
          <a:prstGeom prst="rect">
            <a:avLst/>
          </a:prstGeom>
          <a:noFill/>
        </p:spPr>
        <p:txBody>
          <a:bodyPr wrap="square" rtlCol="0">
            <a:spAutoFit/>
          </a:bodyPr>
          <a:lstStyle/>
          <a:p>
            <a:r>
              <a:rPr lang="en-US" dirty="0">
                <a:solidFill>
                  <a:srgbClr val="273239"/>
                </a:solidFill>
                <a:latin typeface="Nunito" pitchFamily="2" charset="0"/>
                <a:ea typeface="Bookman Old Style" panose="02050604050505020204" pitchFamily="18" charset="0"/>
                <a:cs typeface="Bookman Old Style" panose="02050604050505020204" pitchFamily="18" charset="0"/>
              </a:rPr>
              <a:t>2. Provide getter functions to retrieve private data.</a:t>
            </a:r>
          </a:p>
          <a:p>
            <a:endParaRPr lang="en-PH" dirty="0"/>
          </a:p>
        </p:txBody>
      </p:sp>
      <p:pic>
        <p:nvPicPr>
          <p:cNvPr id="5" name="Picture 4">
            <a:extLst>
              <a:ext uri="{FF2B5EF4-FFF2-40B4-BE49-F238E27FC236}">
                <a16:creationId xmlns:a16="http://schemas.microsoft.com/office/drawing/2014/main" id="{9DD80672-6BA0-A8F4-C302-1A86D3942FC9}"/>
              </a:ext>
            </a:extLst>
          </p:cNvPr>
          <p:cNvPicPr>
            <a:picLocks noChangeAspect="1"/>
          </p:cNvPicPr>
          <p:nvPr/>
        </p:nvPicPr>
        <p:blipFill>
          <a:blip r:embed="rId3"/>
          <a:stretch>
            <a:fillRect/>
          </a:stretch>
        </p:blipFill>
        <p:spPr>
          <a:xfrm>
            <a:off x="5164249" y="735767"/>
            <a:ext cx="2735532" cy="3710066"/>
          </a:xfrm>
          <a:prstGeom prst="rect">
            <a:avLst/>
          </a:prstGeom>
        </p:spPr>
      </p:pic>
    </p:spTree>
    <p:extLst>
      <p:ext uri="{BB962C8B-B14F-4D97-AF65-F5344CB8AC3E}">
        <p14:creationId xmlns:p14="http://schemas.microsoft.com/office/powerpoint/2010/main" val="328081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EE23E38-CA84-4769-F25B-06B15F398A0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210BA15-86C1-6937-C31B-BCA3084F7E40}"/>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9E011CC5-E4BC-2A69-145D-A57226905169}"/>
              </a:ext>
            </a:extLst>
          </p:cNvPr>
          <p:cNvSpPr txBox="1"/>
          <p:nvPr/>
        </p:nvSpPr>
        <p:spPr>
          <a:xfrm>
            <a:off x="643465" y="703240"/>
            <a:ext cx="8263467" cy="3877954"/>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 Program that get person name and person age</a:t>
            </a: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2474B51E-DE68-9EB9-4D10-D77828BF3679}"/>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Implementation of Encapsulation</a:t>
            </a:r>
            <a:endParaRPr sz="2000" b="1" dirty="0">
              <a:solidFill>
                <a:schemeClr val="lt1"/>
              </a:solidFill>
            </a:endParaRPr>
          </a:p>
        </p:txBody>
      </p:sp>
      <p:sp>
        <p:nvSpPr>
          <p:cNvPr id="4" name="TextBox 3">
            <a:extLst>
              <a:ext uri="{FF2B5EF4-FFF2-40B4-BE49-F238E27FC236}">
                <a16:creationId xmlns:a16="http://schemas.microsoft.com/office/drawing/2014/main" id="{EA6E6EE2-AF45-70B7-B00D-9C6179F50846}"/>
              </a:ext>
            </a:extLst>
          </p:cNvPr>
          <p:cNvSpPr txBox="1"/>
          <p:nvPr/>
        </p:nvSpPr>
        <p:spPr>
          <a:xfrm>
            <a:off x="845245" y="1339262"/>
            <a:ext cx="2872316" cy="954107"/>
          </a:xfrm>
          <a:prstGeom prst="rect">
            <a:avLst/>
          </a:prstGeom>
          <a:noFill/>
        </p:spPr>
        <p:txBody>
          <a:bodyPr wrap="square" rtlCol="0">
            <a:spAutoFit/>
          </a:bodyPr>
          <a:lstStyle/>
          <a:p>
            <a:r>
              <a:rPr lang="en-US" dirty="0">
                <a:solidFill>
                  <a:srgbClr val="273239"/>
                </a:solidFill>
                <a:latin typeface="Nunito" pitchFamily="2" charset="0"/>
                <a:ea typeface="Bookman Old Style" panose="02050604050505020204" pitchFamily="18" charset="0"/>
                <a:cs typeface="Bookman Old Style" panose="02050604050505020204" pitchFamily="18" charset="0"/>
              </a:rPr>
              <a:t>3. Provide setter functions to modify private data with validation.</a:t>
            </a:r>
          </a:p>
          <a:p>
            <a:endParaRPr lang="en-PH" dirty="0"/>
          </a:p>
        </p:txBody>
      </p:sp>
      <p:pic>
        <p:nvPicPr>
          <p:cNvPr id="3" name="Picture 2">
            <a:extLst>
              <a:ext uri="{FF2B5EF4-FFF2-40B4-BE49-F238E27FC236}">
                <a16:creationId xmlns:a16="http://schemas.microsoft.com/office/drawing/2014/main" id="{EF506F4E-3F47-2B27-EEB8-57C553C0C87B}"/>
              </a:ext>
            </a:extLst>
          </p:cNvPr>
          <p:cNvPicPr>
            <a:picLocks noChangeAspect="1"/>
          </p:cNvPicPr>
          <p:nvPr/>
        </p:nvPicPr>
        <p:blipFill>
          <a:blip r:embed="rId3"/>
          <a:stretch>
            <a:fillRect/>
          </a:stretch>
        </p:blipFill>
        <p:spPr>
          <a:xfrm>
            <a:off x="5085207" y="830529"/>
            <a:ext cx="2027626" cy="4180463"/>
          </a:xfrm>
          <a:prstGeom prst="rect">
            <a:avLst/>
          </a:prstGeom>
        </p:spPr>
      </p:pic>
    </p:spTree>
    <p:extLst>
      <p:ext uri="{BB962C8B-B14F-4D97-AF65-F5344CB8AC3E}">
        <p14:creationId xmlns:p14="http://schemas.microsoft.com/office/powerpoint/2010/main" val="103116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70EAFE-59F6-5646-28DD-C97C5E3294B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8BFF2AE-764E-DBE0-C2FA-CA515E6CC40D}"/>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96DC0395-9A7E-5CD7-C9DE-CCE9B31EC755}"/>
              </a:ext>
            </a:extLst>
          </p:cNvPr>
          <p:cNvSpPr txBox="1"/>
          <p:nvPr/>
        </p:nvSpPr>
        <p:spPr>
          <a:xfrm>
            <a:off x="643465" y="703240"/>
            <a:ext cx="8263467" cy="3877954"/>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 Program that get person name and person age</a:t>
            </a: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83F74A8C-4B76-D805-6AE5-985225D87B0C}"/>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Implementation of Encapsulation</a:t>
            </a:r>
            <a:endParaRPr sz="2000" b="1" dirty="0">
              <a:solidFill>
                <a:schemeClr val="lt1"/>
              </a:solidFill>
            </a:endParaRPr>
          </a:p>
        </p:txBody>
      </p:sp>
      <p:sp>
        <p:nvSpPr>
          <p:cNvPr id="4" name="TextBox 3">
            <a:extLst>
              <a:ext uri="{FF2B5EF4-FFF2-40B4-BE49-F238E27FC236}">
                <a16:creationId xmlns:a16="http://schemas.microsoft.com/office/drawing/2014/main" id="{3F63CA9C-27F4-B6A9-55A1-95AA1294B9BB}"/>
              </a:ext>
            </a:extLst>
          </p:cNvPr>
          <p:cNvSpPr txBox="1"/>
          <p:nvPr/>
        </p:nvSpPr>
        <p:spPr>
          <a:xfrm>
            <a:off x="845245" y="1339262"/>
            <a:ext cx="2872316" cy="738664"/>
          </a:xfrm>
          <a:prstGeom prst="rect">
            <a:avLst/>
          </a:prstGeom>
          <a:noFill/>
        </p:spPr>
        <p:txBody>
          <a:bodyPr wrap="square" rtlCol="0">
            <a:spAutoFit/>
          </a:bodyPr>
          <a:lstStyle/>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4. Use public methods to expose functionality safely.</a:t>
            </a:r>
          </a:p>
          <a:p>
            <a:endParaRPr lang="en-PH" dirty="0"/>
          </a:p>
        </p:txBody>
      </p:sp>
      <p:pic>
        <p:nvPicPr>
          <p:cNvPr id="5" name="Picture 4">
            <a:extLst>
              <a:ext uri="{FF2B5EF4-FFF2-40B4-BE49-F238E27FC236}">
                <a16:creationId xmlns:a16="http://schemas.microsoft.com/office/drawing/2014/main" id="{ED474799-2289-9740-6A6B-B6AA258DC9D9}"/>
              </a:ext>
            </a:extLst>
          </p:cNvPr>
          <p:cNvPicPr>
            <a:picLocks noChangeAspect="1"/>
          </p:cNvPicPr>
          <p:nvPr/>
        </p:nvPicPr>
        <p:blipFill>
          <a:blip r:embed="rId3"/>
          <a:stretch>
            <a:fillRect/>
          </a:stretch>
        </p:blipFill>
        <p:spPr>
          <a:xfrm>
            <a:off x="5082683" y="788857"/>
            <a:ext cx="2194288" cy="4354643"/>
          </a:xfrm>
          <a:prstGeom prst="rect">
            <a:avLst/>
          </a:prstGeom>
        </p:spPr>
      </p:pic>
    </p:spTree>
    <p:extLst>
      <p:ext uri="{BB962C8B-B14F-4D97-AF65-F5344CB8AC3E}">
        <p14:creationId xmlns:p14="http://schemas.microsoft.com/office/powerpoint/2010/main" val="137993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D667F89-133F-D33D-B780-0B1605190231}"/>
            </a:ext>
          </a:extLst>
        </p:cNvPr>
        <p:cNvGrpSpPr/>
        <p:nvPr/>
      </p:nvGrpSpPr>
      <p:grpSpPr>
        <a:xfrm>
          <a:off x="0" y="0"/>
          <a:ext cx="0" cy="0"/>
          <a:chOff x="0" y="0"/>
          <a:chExt cx="0" cy="0"/>
        </a:xfrm>
      </p:grpSpPr>
      <p:sp>
        <p:nvSpPr>
          <p:cNvPr id="7" name="Google Shape;100;p4">
            <a:extLst>
              <a:ext uri="{FF2B5EF4-FFF2-40B4-BE49-F238E27FC236}">
                <a16:creationId xmlns:a16="http://schemas.microsoft.com/office/drawing/2014/main" id="{EDC5D731-0C1F-A673-5EDE-6E6D35570D58}"/>
              </a:ext>
            </a:extLst>
          </p:cNvPr>
          <p:cNvSpPr txBox="1"/>
          <p:nvPr/>
        </p:nvSpPr>
        <p:spPr>
          <a:xfrm>
            <a:off x="643465" y="703240"/>
            <a:ext cx="8263467" cy="553968"/>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F6F7B5E0-46B9-CC49-14F1-EA6F5F081072}"/>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Implementation of Encapsulation</a:t>
            </a:r>
            <a:endParaRPr sz="2000" b="1" dirty="0">
              <a:solidFill>
                <a:schemeClr val="lt1"/>
              </a:solidFill>
            </a:endParaRPr>
          </a:p>
        </p:txBody>
      </p:sp>
      <p:pic>
        <p:nvPicPr>
          <p:cNvPr id="10" name="Picture 9">
            <a:extLst>
              <a:ext uri="{FF2B5EF4-FFF2-40B4-BE49-F238E27FC236}">
                <a16:creationId xmlns:a16="http://schemas.microsoft.com/office/drawing/2014/main" id="{D38C525A-973E-C01D-EBC0-80CF697EA9F0}"/>
              </a:ext>
            </a:extLst>
          </p:cNvPr>
          <p:cNvPicPr>
            <a:picLocks noChangeAspect="1"/>
          </p:cNvPicPr>
          <p:nvPr/>
        </p:nvPicPr>
        <p:blipFill>
          <a:blip r:embed="rId3"/>
          <a:stretch>
            <a:fillRect/>
          </a:stretch>
        </p:blipFill>
        <p:spPr>
          <a:xfrm>
            <a:off x="1518026" y="711672"/>
            <a:ext cx="2049633" cy="4258316"/>
          </a:xfrm>
          <a:prstGeom prst="rect">
            <a:avLst/>
          </a:prstGeom>
        </p:spPr>
      </p:pic>
      <p:pic>
        <p:nvPicPr>
          <p:cNvPr id="12" name="Picture 11">
            <a:extLst>
              <a:ext uri="{FF2B5EF4-FFF2-40B4-BE49-F238E27FC236}">
                <a16:creationId xmlns:a16="http://schemas.microsoft.com/office/drawing/2014/main" id="{54910CDA-5DB9-A461-7EEE-1F4E882DCA36}"/>
              </a:ext>
            </a:extLst>
          </p:cNvPr>
          <p:cNvPicPr>
            <a:picLocks noChangeAspect="1"/>
          </p:cNvPicPr>
          <p:nvPr/>
        </p:nvPicPr>
        <p:blipFill>
          <a:blip r:embed="rId4"/>
          <a:stretch>
            <a:fillRect/>
          </a:stretch>
        </p:blipFill>
        <p:spPr>
          <a:xfrm>
            <a:off x="4859670" y="775165"/>
            <a:ext cx="3105910" cy="3665095"/>
          </a:xfrm>
          <a:prstGeom prst="rect">
            <a:avLst/>
          </a:prstGeom>
        </p:spPr>
      </p:pic>
      <p:sp>
        <p:nvSpPr>
          <p:cNvPr id="13" name="TextBox 12">
            <a:extLst>
              <a:ext uri="{FF2B5EF4-FFF2-40B4-BE49-F238E27FC236}">
                <a16:creationId xmlns:a16="http://schemas.microsoft.com/office/drawing/2014/main" id="{D974D0B4-4E5D-BAD2-AA94-577B80BA80C7}"/>
              </a:ext>
            </a:extLst>
          </p:cNvPr>
          <p:cNvSpPr txBox="1"/>
          <p:nvPr/>
        </p:nvSpPr>
        <p:spPr>
          <a:xfrm>
            <a:off x="4859670" y="4440260"/>
            <a:ext cx="2233535" cy="523220"/>
          </a:xfrm>
          <a:prstGeom prst="rect">
            <a:avLst/>
          </a:prstGeom>
          <a:noFill/>
        </p:spPr>
        <p:txBody>
          <a:bodyPr wrap="square" rtlCol="0">
            <a:spAutoFit/>
          </a:bodyPr>
          <a:lstStyle/>
          <a:p>
            <a:r>
              <a:rPr lang="en-PH" dirty="0"/>
              <a:t>Encapsulation with Constructor</a:t>
            </a:r>
          </a:p>
        </p:txBody>
      </p:sp>
    </p:spTree>
    <p:extLst>
      <p:ext uri="{BB962C8B-B14F-4D97-AF65-F5344CB8AC3E}">
        <p14:creationId xmlns:p14="http://schemas.microsoft.com/office/powerpoint/2010/main" val="12931704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E902B1B10E1A4982C8099D277A68A1" ma:contentTypeVersion="11" ma:contentTypeDescription="Create a new document." ma:contentTypeScope="" ma:versionID="aad630f7e0c5c2e41e0ed0a401a32dff">
  <xsd:schema xmlns:xsd="http://www.w3.org/2001/XMLSchema" xmlns:xs="http://www.w3.org/2001/XMLSchema" xmlns:p="http://schemas.microsoft.com/office/2006/metadata/properties" xmlns:ns3="9a8afb94-43da-499f-9a82-b476f1e160af" targetNamespace="http://schemas.microsoft.com/office/2006/metadata/properties" ma:root="true" ma:fieldsID="0a8c700b5f8e4fccaa592a2186ef32d8" ns3:_="">
    <xsd:import namespace="9a8afb94-43da-499f-9a82-b476f1e160a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8afb94-43da-499f-9a82-b476f1e160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EE6B3C-7306-4603-A54D-63B43DB56E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8afb94-43da-499f-9a82-b476f1e160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4B3605-8AF3-4A3E-8A78-BCF54119972C}">
  <ds:schemaRefs>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dcmitype/"/>
    <ds:schemaRef ds:uri="http://purl.org/dc/elements/1.1/"/>
    <ds:schemaRef ds:uri="9a8afb94-43da-499f-9a82-b476f1e160af"/>
  </ds:schemaRefs>
</ds:datastoreItem>
</file>

<file path=customXml/itemProps3.xml><?xml version="1.0" encoding="utf-8"?>
<ds:datastoreItem xmlns:ds="http://schemas.openxmlformats.org/officeDocument/2006/customXml" ds:itemID="{87B82DE4-39E1-447E-8041-04E94C4E9B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2186</TotalTime>
  <Words>304</Words>
  <Application>Microsoft Office PowerPoint</Application>
  <PresentationFormat>On-screen Show (16:9)</PresentationFormat>
  <Paragraphs>61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Franze Garcia</dc:creator>
  <cp:lastModifiedBy>Miguel Edward Rosal</cp:lastModifiedBy>
  <cp:revision>55</cp:revision>
  <dcterms:created xsi:type="dcterms:W3CDTF">2023-02-07T05:36:36Z</dcterms:created>
  <dcterms:modified xsi:type="dcterms:W3CDTF">2025-03-17T06:08:45Z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0x01010058E902B1B10E1A4982C8099D277A68A1</vt:lpwstr>
  </property>
</Properties>
</file>